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7" r:id="rId1"/>
  </p:sldMasterIdLst>
  <p:notesMasterIdLst>
    <p:notesMasterId r:id="rId32"/>
  </p:notesMasterIdLst>
  <p:handoutMasterIdLst>
    <p:handoutMasterId r:id="rId33"/>
  </p:handoutMasterIdLst>
  <p:sldIdLst>
    <p:sldId id="311" r:id="rId2"/>
    <p:sldId id="313" r:id="rId3"/>
    <p:sldId id="315" r:id="rId4"/>
    <p:sldId id="317" r:id="rId5"/>
    <p:sldId id="316" r:id="rId6"/>
    <p:sldId id="327" r:id="rId7"/>
    <p:sldId id="328" r:id="rId8"/>
    <p:sldId id="339" r:id="rId9"/>
    <p:sldId id="340" r:id="rId10"/>
    <p:sldId id="341" r:id="rId11"/>
    <p:sldId id="318" r:id="rId12"/>
    <p:sldId id="329" r:id="rId13"/>
    <p:sldId id="330" r:id="rId14"/>
    <p:sldId id="331" r:id="rId15"/>
    <p:sldId id="333" r:id="rId16"/>
    <p:sldId id="335" r:id="rId17"/>
    <p:sldId id="337" r:id="rId18"/>
    <p:sldId id="319" r:id="rId19"/>
    <p:sldId id="321" r:id="rId20"/>
    <p:sldId id="323" r:id="rId21"/>
    <p:sldId id="325" r:id="rId22"/>
    <p:sldId id="326" r:id="rId23"/>
    <p:sldId id="342" r:id="rId24"/>
    <p:sldId id="343" r:id="rId25"/>
    <p:sldId id="314" r:id="rId26"/>
    <p:sldId id="344" r:id="rId27"/>
    <p:sldId id="345" r:id="rId28"/>
    <p:sldId id="320" r:id="rId29"/>
    <p:sldId id="322" r:id="rId30"/>
    <p:sldId id="32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frameSlides="1"/>
  <p:clrMru>
    <a:srgbClr val="00FFFF"/>
    <a:srgbClr val="3366FF"/>
    <a:srgbClr val="AEAEAE"/>
    <a:srgbClr val="515349"/>
    <a:srgbClr val="DBDBDB"/>
    <a:srgbClr val="B8B8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1734" autoAdjust="0"/>
  </p:normalViewPr>
  <p:slideViewPr>
    <p:cSldViewPr snapToGrid="0" snapToObjects="1">
      <p:cViewPr>
        <p:scale>
          <a:sx n="100" d="100"/>
          <a:sy n="100" d="100"/>
        </p:scale>
        <p:origin x="-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2F605-113A-764C-84E8-F5C9D617F0A1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2E2A5-3BF8-4F47-AEC2-354A6B5B6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33028-3E61-174B-BE8B-2A5A355D6780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2B539-D941-524D-81BE-CF8278ED00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dipolar v1 is an even function of </a:t>
            </a:r>
            <a:r>
              <a:rPr lang="en-US" dirty="0" err="1" smtClean="0"/>
              <a:t>pseudorapidity</a:t>
            </a:r>
            <a:r>
              <a:rPr lang="en-US" dirty="0" smtClean="0"/>
              <a:t> and comes from</a:t>
            </a:r>
            <a:r>
              <a:rPr lang="en-US" baseline="0" dirty="0" smtClean="0"/>
              <a:t> </a:t>
            </a:r>
            <a:r>
              <a:rPr lang="en-US" dirty="0" smtClean="0"/>
              <a:t>initial geometry, as opposed to the directed v1 which is</a:t>
            </a:r>
            <a:r>
              <a:rPr lang="en-US" baseline="0" dirty="0" smtClean="0"/>
              <a:t> </a:t>
            </a:r>
            <a:r>
              <a:rPr lang="en-US" dirty="0" err="1" smtClean="0"/>
              <a:t>pseudorapidity</a:t>
            </a:r>
            <a:r>
              <a:rPr lang="en-US" dirty="0" smtClean="0"/>
              <a:t> odd and comes from sideward deflection of the colliding</a:t>
            </a:r>
            <a:r>
              <a:rPr lang="en-US" baseline="0" dirty="0" smtClean="0"/>
              <a:t> </a:t>
            </a:r>
            <a:r>
              <a:rPr lang="en-US" dirty="0" smtClean="0"/>
              <a:t>nuclei,</a:t>
            </a:r>
            <a:br>
              <a:rPr lang="en-US" dirty="0" smtClean="0"/>
            </a:br>
            <a:r>
              <a:rPr lang="en-US" dirty="0" smtClean="0"/>
              <a:t>The directed v1 has been measured by previous experiments at RHIC and</a:t>
            </a:r>
            <a:br>
              <a:rPr lang="en-US" dirty="0" smtClean="0"/>
            </a:br>
            <a:r>
              <a:rPr lang="en-US" dirty="0" smtClean="0"/>
              <a:t>also by ALICE, but this ATLAS result is the first time the dipolar v1</a:t>
            </a:r>
            <a:br>
              <a:rPr lang="en-US" dirty="0" smtClean="0"/>
            </a:br>
            <a:r>
              <a:rPr lang="en-US" dirty="0" smtClean="0"/>
              <a:t>has been measured)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2B539-D941-524D-81BE-CF8278ED00F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BD02835D-AD2F-7B4C-9949-61095515030B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F375361-A7B1-C24D-B544-087695E54ED4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3E2D143-CF6C-524F-BD5F-7138BF06C85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462"/>
            <a:ext cx="8229600" cy="11430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408737"/>
            <a:ext cx="2133600" cy="4762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2843215" y="6408737"/>
            <a:ext cx="3455987" cy="4762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Sasha Milov          γ,W,Z with ATLAS            HP2012, Cagliari,  May. 31, 2012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08737"/>
            <a:ext cx="2133600" cy="476251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AA113EE0-EA49-BE4B-8D96-20C738DA311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462"/>
            <a:ext cx="8229600" cy="11430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553200" y="6408737"/>
            <a:ext cx="2133600" cy="476251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1CA7DCCE-8BD8-B644-A8E0-E61898D0CEF8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1BA74753-FB74-3447-B06A-F3B64C6AF5A9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2EBF5A18-0818-CF4F-A04C-A4749687084F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572DD97C-45E6-AF4F-B3FF-3AF75DF80BDA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2F351210-CB4F-1740-9F4D-E3B638279D9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763C916A-A16C-CD4A-A811-A785F02215D2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>
                <a:solidFill>
                  <a:srgbClr val="AEAEAE"/>
                </a:solidFill>
              </a:defRPr>
            </a:lvl1pPr>
          </a:lstStyle>
          <a:p>
            <a:fld id="{FDE209FB-66A5-3F4A-BAD1-5C1C8F6C58B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3D59A31-499A-BC4A-9267-8E042BD0781E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866559B-BA6E-1C4B-9110-28CD311B407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83" name="Text Box 11"/>
          <p:cNvSpPr txBox="1">
            <a:spLocks noChangeArrowheads="1"/>
          </p:cNvSpPr>
          <p:nvPr userDrawn="1"/>
        </p:nvSpPr>
        <p:spPr bwMode="auto">
          <a:xfrm>
            <a:off x="7607300" y="6266678"/>
            <a:ext cx="990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  <a:alpha val="74998"/>
              </a:schemeClr>
            </a:prst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Zvi Citron</a:t>
            </a:r>
          </a:p>
        </p:txBody>
      </p:sp>
      <p:pic>
        <p:nvPicPr>
          <p:cNvPr id="8" name="Picture 7" descr="ug_atlas_logo.png"/>
          <p:cNvPicPr>
            <a:picLocks noChangeAspect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5000"/>
          </a:blip>
          <a:stretch>
            <a:fillRect/>
          </a:stretch>
        </p:blipFill>
        <p:spPr>
          <a:xfrm>
            <a:off x="89691" y="5548253"/>
            <a:ext cx="735018" cy="1195449"/>
          </a:xfrm>
          <a:prstGeom prst="rect">
            <a:avLst/>
          </a:prstGeom>
        </p:spPr>
      </p:pic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380495" y="6462629"/>
            <a:ext cx="1306307" cy="3953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ＭＳ Ｐゴシック" charset="-128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ＭＳ Ｐゴシック" charset="-128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ＭＳ Ｐゴシック" charset="-128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ＭＳ Ｐゴシック" charset="-128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25.pdf"/><Relationship Id="rId5" Type="http://schemas.openxmlformats.org/officeDocument/2006/relationships/image" Target="../media/image2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d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d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df"/><Relationship Id="rId3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df"/><Relationship Id="rId3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df"/><Relationship Id="rId3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9.png"/><Relationship Id="rId12" Type="http://schemas.openxmlformats.org/officeDocument/2006/relationships/image" Target="../media/image70.pdf"/><Relationship Id="rId13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df"/><Relationship Id="rId3" Type="http://schemas.openxmlformats.org/officeDocument/2006/relationships/image" Target="../media/image61.png"/><Relationship Id="rId4" Type="http://schemas.openxmlformats.org/officeDocument/2006/relationships/image" Target="../media/image62.pdf"/><Relationship Id="rId5" Type="http://schemas.openxmlformats.org/officeDocument/2006/relationships/image" Target="../media/image63.png"/><Relationship Id="rId6" Type="http://schemas.openxmlformats.org/officeDocument/2006/relationships/image" Target="../media/image64.pdf"/><Relationship Id="rId7" Type="http://schemas.openxmlformats.org/officeDocument/2006/relationships/image" Target="../media/image65.png"/><Relationship Id="rId8" Type="http://schemas.openxmlformats.org/officeDocument/2006/relationships/image" Target="../media/image66.pdf"/><Relationship Id="rId9" Type="http://schemas.openxmlformats.org/officeDocument/2006/relationships/image" Target="../media/image67.png"/><Relationship Id="rId10" Type="http://schemas.openxmlformats.org/officeDocument/2006/relationships/image" Target="../media/image68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://www.sciencedirect.com/science/article/pii/S0370269312001864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df"/><Relationship Id="rId5" Type="http://schemas.openxmlformats.org/officeDocument/2006/relationships/image" Target="../media/image21.png"/><Relationship Id="rId6" Type="http://schemas.openxmlformats.org/officeDocument/2006/relationships/hyperlink" Target="http://arxiv.org/abs/1203.3087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d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http://arxiv.org/abs/1203.3087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150" y="822327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Highlights of Heavy Ion Physics with ATLAS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7950" y="2292352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Zvi Citron </a:t>
            </a:r>
          </a:p>
          <a:p>
            <a:r>
              <a:rPr lang="en-US" dirty="0" smtClean="0">
                <a:latin typeface="Calibri"/>
                <a:cs typeface="Calibri"/>
              </a:rPr>
              <a:t>for the ATLAS Collaboration</a:t>
            </a:r>
          </a:p>
        </p:txBody>
      </p:sp>
      <p:pic>
        <p:nvPicPr>
          <p:cNvPr id="6" name="Picture 5" descr="ug_atlas_logo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" y="4330701"/>
            <a:ext cx="1553903" cy="25273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2835D-AD2F-7B4C-9949-61095515030B}" type="slidenum">
              <a:rPr lang="de-DE" smtClean="0">
                <a:solidFill>
                  <a:srgbClr val="AEAEAE"/>
                </a:solidFill>
              </a:rPr>
              <a:pPr/>
              <a:t>1</a:t>
            </a:fld>
            <a:endParaRPr lang="de-DE" dirty="0">
              <a:solidFill>
                <a:srgbClr val="AEAEA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64550" y="165100"/>
            <a:ext cx="4445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600" dirty="0" smtClean="0"/>
              <a:t>בס"ד</a:t>
            </a:r>
            <a:endParaRPr lang="en-US" sz="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351" y="3694030"/>
            <a:ext cx="4587875" cy="2558415"/>
          </a:xfrm>
          <a:prstGeom prst="rect">
            <a:avLst/>
          </a:prstGeom>
        </p:spPr>
      </p:pic>
      <p:pic>
        <p:nvPicPr>
          <p:cNvPr id="11" name="Picture 10" descr="get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00" y="5236445"/>
            <a:ext cx="2032000" cy="101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" y="1587500"/>
            <a:ext cx="8036560" cy="4734560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Reaction Plane Correlations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740" y="609600"/>
            <a:ext cx="8036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Consider a “flow matrix”-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are the diagonal elements, reaction plane correlations come from off diagonal </a:t>
            </a:r>
            <a:r>
              <a:rPr lang="en-US" dirty="0" smtClean="0"/>
              <a:t>elements</a:t>
            </a:r>
          </a:p>
          <a:p>
            <a:pPr>
              <a:buFont typeface="Arial"/>
              <a:buChar char="•"/>
            </a:pPr>
            <a:r>
              <a:rPr lang="en-US" dirty="0" smtClean="0"/>
              <a:t>Different planes “know” about each other!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68400" y="6551529"/>
            <a:ext cx="445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http://cdsweb.cern.ch/record/1451882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What do Hard Probes Teach Us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1130300"/>
            <a:ext cx="41275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Electroweak Bosons</a:t>
            </a:r>
            <a:endParaRPr lang="en-US" altLang="zh-CN" sz="28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257800" y="1130300"/>
            <a:ext cx="36449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Hadrons, Jets, HF</a:t>
            </a:r>
            <a:endParaRPr lang="en-US" altLang="zh-CN" sz="28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1561187"/>
            <a:ext cx="3835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Color Neutral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Do not interact with the QCD medium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No energy loss expected, should scale with &lt;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coll</a:t>
            </a:r>
            <a:r>
              <a:rPr lang="en-US" sz="2000" dirty="0" smtClean="0"/>
              <a:t>&gt;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Check </a:t>
            </a:r>
            <a:r>
              <a:rPr lang="en-US" sz="2000" dirty="0" err="1" smtClean="0"/>
              <a:t>pQCD</a:t>
            </a:r>
            <a:r>
              <a:rPr lang="en-US" sz="2000" dirty="0" smtClean="0"/>
              <a:t> predictions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Check for modification, effects of nuclear PDF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067300" y="1561187"/>
            <a:ext cx="3835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Access to quarks, </a:t>
            </a:r>
            <a:r>
              <a:rPr lang="en-US" sz="2000" dirty="0" err="1" smtClean="0"/>
              <a:t>glouns</a:t>
            </a:r>
            <a:endParaRPr lang="en-US" sz="2000" dirty="0" smtClean="0"/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Interact with the QCD medium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Energy loss observed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Quantify and understand where energy goes, what happens in medium interactions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Charged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Hadron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Suppression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136649" y="5194300"/>
          <a:ext cx="4298951" cy="753844"/>
        </p:xfrm>
        <a:graphic>
          <a:graphicData uri="http://schemas.openxmlformats.org/presentationml/2006/ole">
            <p:oleObj spid="_x0000_s59394" name="Equation" r:id="rId3" imgW="2679700" imgH="469900" progId="Equation.3">
              <p:embed/>
            </p:oleObj>
          </a:graphicData>
        </a:graphic>
      </p:graphicFrame>
      <p:cxnSp>
        <p:nvCxnSpPr>
          <p:cNvPr id="7" name="Straight Arrow Connector 6"/>
          <p:cNvCxnSpPr/>
          <p:nvPr/>
        </p:nvCxnSpPr>
        <p:spPr>
          <a:xfrm rot="5400000" flipH="1" flipV="1">
            <a:off x="4578350" y="5949950"/>
            <a:ext cx="469900" cy="254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40100" y="6197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HI </a:t>
            </a:r>
            <a:r>
              <a:rPr lang="en-US" dirty="0" err="1" smtClean="0"/>
              <a:t>peripheral≈p+p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67644" y="2108200"/>
            <a:ext cx="23763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Charged particle suppression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Stronger with centrality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Similar to RHIC</a:t>
            </a:r>
            <a:endParaRPr lang="en-US" dirty="0"/>
          </a:p>
        </p:txBody>
      </p:sp>
      <p:pic>
        <p:nvPicPr>
          <p:cNvPr id="10" name="Picture 9" descr="charged_rc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86834" y="1422400"/>
            <a:ext cx="6480810" cy="35890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700" y="6528832"/>
            <a:ext cx="4559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https://cdsweb.cern.ch/record/1355702</a:t>
            </a:r>
            <a:endParaRPr lang="en-US" sz="14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Di-Jet Asymmetry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 descr="og_jet_asy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" y="609600"/>
            <a:ext cx="7665903" cy="3663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5902" y="1555750"/>
            <a:ext cx="1452697" cy="12700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2600" y="4273550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err="1" smtClean="0"/>
              <a:t>p+p</a:t>
            </a:r>
            <a:r>
              <a:rPr lang="en-US" sz="2400" dirty="0" smtClean="0"/>
              <a:t>, MC, and peripheral </a:t>
            </a:r>
            <a:r>
              <a:rPr lang="en-US" sz="2400" dirty="0" err="1" smtClean="0"/>
              <a:t>Pb+Pb</a:t>
            </a:r>
            <a:r>
              <a:rPr lang="en-US" sz="2400" dirty="0" smtClean="0"/>
              <a:t> consistent – asymmetry peaked at zero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Central </a:t>
            </a:r>
            <a:r>
              <a:rPr lang="en-US" sz="2400" dirty="0" err="1" smtClean="0"/>
              <a:t>Pb+Pb</a:t>
            </a:r>
            <a:r>
              <a:rPr lang="en-US" sz="2400" dirty="0" smtClean="0"/>
              <a:t> has peak away from zero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Momentum balance from hard scattering not kept within </a:t>
            </a:r>
            <a:r>
              <a:rPr lang="en-US" sz="2400" dirty="0" err="1" smtClean="0"/>
              <a:t>di</a:t>
            </a:r>
            <a:r>
              <a:rPr lang="en-US" sz="2400" dirty="0" smtClean="0"/>
              <a:t>-jets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Direct observation of jet quenching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2600" y="6462629"/>
            <a:ext cx="392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Phys. Rev. </a:t>
            </a:r>
            <a:r>
              <a:rPr lang="en-US" sz="1400" dirty="0" err="1" smtClean="0">
                <a:solidFill>
                  <a:srgbClr val="3C8C93"/>
                </a:solidFill>
              </a:rPr>
              <a:t>Lett</a:t>
            </a:r>
            <a:r>
              <a:rPr lang="en-US" sz="1400" dirty="0" smtClean="0">
                <a:solidFill>
                  <a:srgbClr val="3C8C93"/>
                </a:solidFill>
              </a:rPr>
              <a:t>. 105, 252303 (2010)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Jet Nuclear Modification Factor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876300"/>
            <a:ext cx="4140200" cy="5029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7600" y="876300"/>
            <a:ext cx="421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Suppression similar to charged hadrons</a:t>
            </a:r>
          </a:p>
          <a:p>
            <a:endParaRPr lang="en-US" dirty="0" smtClean="0"/>
          </a:p>
          <a:p>
            <a:r>
              <a:rPr lang="en-US" dirty="0" smtClean="0"/>
              <a:t>Roughly flat 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for central events</a:t>
            </a:r>
          </a:p>
          <a:p>
            <a:endParaRPr lang="en-US" dirty="0" smtClean="0"/>
          </a:p>
          <a:p>
            <a:r>
              <a:rPr lang="en-US" dirty="0" smtClean="0"/>
              <a:t>Some deviation from flat in more peripheral events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690729"/>
            <a:ext cx="7975600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Jet Cone Size Dependence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1022350"/>
            <a:ext cx="4038600" cy="4813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87900" y="718964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lost energy hiding in larger cones?</a:t>
            </a:r>
          </a:p>
          <a:p>
            <a:r>
              <a:rPr lang="en-US" dirty="0" smtClean="0"/>
              <a:t>Increase in R</a:t>
            </a:r>
            <a:r>
              <a:rPr lang="en-US" baseline="-25000" dirty="0" smtClean="0"/>
              <a:t>CP</a:t>
            </a:r>
            <a:r>
              <a:rPr lang="en-US" dirty="0" smtClean="0"/>
              <a:t> with larger cone size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00" y="1496929"/>
            <a:ext cx="7086600" cy="496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-12700" y="1384300"/>
            <a:ext cx="4038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Inclusive </a:t>
            </a:r>
            <a:r>
              <a:rPr lang="en-US" sz="2000" dirty="0" err="1" smtClean="0"/>
              <a:t>muon</a:t>
            </a:r>
            <a:r>
              <a:rPr lang="en-US" sz="2000" dirty="0" smtClean="0"/>
              <a:t> spectrum dominated by heavy flavor decays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Decompose </a:t>
            </a:r>
            <a:r>
              <a:rPr lang="en-US" sz="2000" dirty="0" err="1" smtClean="0"/>
              <a:t>muons</a:t>
            </a:r>
            <a:r>
              <a:rPr lang="en-US" sz="2000" dirty="0" smtClean="0"/>
              <a:t> (4&lt;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&lt;14 </a:t>
            </a:r>
            <a:r>
              <a:rPr lang="en-US" sz="2000" dirty="0" err="1" smtClean="0"/>
              <a:t>GeV</a:t>
            </a:r>
            <a:r>
              <a:rPr lang="en-US" sz="2000" dirty="0" smtClean="0"/>
              <a:t>) into those from HF and background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Use </a:t>
            </a:r>
            <a:r>
              <a:rPr lang="en-US" sz="2000" dirty="0" err="1" smtClean="0"/>
              <a:t>discriminant</a:t>
            </a:r>
            <a:r>
              <a:rPr lang="en-US" sz="2000" dirty="0" smtClean="0"/>
              <a:t> based on momentum loss and scattering angle significance</a:t>
            </a:r>
          </a:p>
          <a:p>
            <a:pPr>
              <a:buFont typeface="Arial"/>
              <a:buChar char="•"/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174" y="899577"/>
            <a:ext cx="4531626" cy="4205823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Heavy Quark Measurement with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μ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7800" y="6462629"/>
            <a:ext cx="474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https://cdsweb.cern.ch/record/1451883</a:t>
            </a:r>
            <a:endParaRPr lang="en-US" sz="1400" dirty="0">
              <a:solidFill>
                <a:srgbClr val="3C8C93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812" y="626979"/>
            <a:ext cx="4745988" cy="591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Heavy Quark Yield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5" name="Picture 4" descr="mu_hf_spectru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411839"/>
            <a:ext cx="4660900" cy="31565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3450" y="1411839"/>
            <a:ext cx="4400550" cy="31203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43450" y="765508"/>
            <a:ext cx="431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R</a:t>
            </a:r>
            <a:r>
              <a:rPr lang="en-US" baseline="-25000" dirty="0" smtClean="0"/>
              <a:t>PC</a:t>
            </a:r>
            <a:r>
              <a:rPr lang="en-US" dirty="0" smtClean="0"/>
              <a:t> rather than R</a:t>
            </a:r>
            <a:r>
              <a:rPr lang="en-US" baseline="-25000" dirty="0" smtClean="0"/>
              <a:t>CP</a:t>
            </a:r>
            <a:r>
              <a:rPr lang="en-US" dirty="0" smtClean="0"/>
              <a:t> to minimize impact of fluctuations in reference bin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7900" y="4889500"/>
            <a:ext cx="689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Suppression significant</a:t>
            </a:r>
          </a:p>
          <a:p>
            <a:r>
              <a:rPr lang="en-US" dirty="0" smtClean="0"/>
              <a:t>Roughly flat 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(somewhat different from inclusive hadrons)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462629"/>
            <a:ext cx="474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https://cdsweb.cern.ch/record/1451883</a:t>
            </a:r>
            <a:endParaRPr lang="en-US" sz="14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Direct Photon Measurement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786" y="673100"/>
            <a:ext cx="3974564" cy="279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5100" y="673100"/>
            <a:ext cx="44323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 smtClean="0"/>
              <a:t>Subtract underlying event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Iterative subtraction in </a:t>
            </a:r>
            <a:r>
              <a:rPr lang="en-US" dirty="0" err="1" smtClean="0"/>
              <a:t>Δη</a:t>
            </a:r>
            <a:r>
              <a:rPr lang="en-US" dirty="0" smtClean="0"/>
              <a:t>=0.1 slices, excluding jets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Elliptic flow sensitive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Isolated photons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Cut on a maximum energy in cone around photon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Fragmentation photons reduced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Shower shape cuts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Multiple layers of EM calorimeter, and </a:t>
            </a:r>
            <a:r>
              <a:rPr lang="en-US" dirty="0" err="1" smtClean="0"/>
              <a:t>hadronic</a:t>
            </a:r>
            <a:r>
              <a:rPr lang="en-US" dirty="0" smtClean="0"/>
              <a:t> calorimeter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Rejection of jet fakes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Signal Extraction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“Double sideband” method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70500" y="3136900"/>
            <a:ext cx="207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Isolation 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0500" y="3803649"/>
            <a:ext cx="3384550" cy="2406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900" y="5391946"/>
            <a:ext cx="4025900" cy="9453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900" y="4553241"/>
            <a:ext cx="2527300" cy="900612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1968500" y="5219700"/>
            <a:ext cx="203200" cy="469900"/>
          </a:xfrm>
          <a:prstGeom prst="downArrow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06400" y="6462629"/>
            <a:ext cx="459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https://cdsweb.cern.ch/record/1451913</a:t>
            </a:r>
            <a:endParaRPr lang="en-US" sz="14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Direct Photon Spectra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268" y="711200"/>
            <a:ext cx="3979985" cy="492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170" y="685800"/>
            <a:ext cx="3947579" cy="4951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5867400"/>
            <a:ext cx="6134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Corrected yield scaled by nuclear thickness ~ 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&gt;, and compared to JETPHOX predictions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970" y="6564229"/>
            <a:ext cx="459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https://cdsweb.cern.ch/record/1451913</a:t>
            </a:r>
            <a:endParaRPr lang="en-US" sz="14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457200" y="812800"/>
            <a:ext cx="8229600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addition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to the high energy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p+p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program LHC and ATLAS have a robust Heavy Ion program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800" kern="0" dirty="0" err="1" smtClean="0">
                <a:latin typeface="Calibri"/>
                <a:cs typeface="Calibri"/>
              </a:rPr>
              <a:t>Muon</a:t>
            </a:r>
            <a:r>
              <a:rPr lang="en-US" sz="2800" kern="0" dirty="0" smtClean="0">
                <a:latin typeface="Calibri"/>
                <a:cs typeface="Calibri"/>
              </a:rPr>
              <a:t> spectrometry, </a:t>
            </a:r>
            <a:r>
              <a:rPr lang="en-US" sz="2800" kern="0" dirty="0" err="1" smtClean="0">
                <a:latin typeface="Calibri"/>
                <a:cs typeface="Calibri"/>
              </a:rPr>
              <a:t>calorimetry</a:t>
            </a:r>
            <a:r>
              <a:rPr lang="en-US" sz="2800" kern="0" dirty="0" smtClean="0">
                <a:latin typeface="Calibri"/>
                <a:cs typeface="Calibri"/>
              </a:rPr>
              <a:t>, and charged tracking are well suited for HI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en-US" sz="2800" kern="0" dirty="0" smtClean="0">
              <a:latin typeface="Calibri"/>
              <a:cs typeface="Calibri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Introduction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6" name="Picture 5" descr="Atlas_Gold_display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0499" y="2679942"/>
            <a:ext cx="6153150" cy="39547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2755900"/>
            <a:ext cx="8229600" cy="4142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800" kern="0" dirty="0" smtClean="0">
                <a:latin typeface="Calibri"/>
                <a:cs typeface="Calibri"/>
              </a:rPr>
              <a:t>2010 and 2011 included </a:t>
            </a:r>
            <a:r>
              <a:rPr lang="en-US" sz="2800" kern="0" dirty="0" err="1" smtClean="0">
                <a:latin typeface="Calibri"/>
                <a:cs typeface="Calibri"/>
              </a:rPr>
              <a:t>Pb+Pb</a:t>
            </a:r>
            <a:r>
              <a:rPr lang="en-US" sz="2800" kern="0" dirty="0" smtClean="0">
                <a:latin typeface="Calibri"/>
                <a:cs typeface="Calibri"/>
              </a:rPr>
              <a:t> runs at √</a:t>
            </a:r>
            <a:r>
              <a:rPr lang="en-US" sz="2800" kern="0" dirty="0" err="1" smtClean="0">
                <a:latin typeface="Calibri"/>
                <a:cs typeface="Calibri"/>
              </a:rPr>
              <a:t>s</a:t>
            </a:r>
            <a:r>
              <a:rPr lang="en-US" sz="2800" kern="0" dirty="0" smtClean="0">
                <a:latin typeface="Calibri"/>
                <a:cs typeface="Calibri"/>
              </a:rPr>
              <a:t>=2.76 </a:t>
            </a:r>
            <a:r>
              <a:rPr lang="en-US" sz="2800" kern="0" dirty="0" err="1" smtClean="0">
                <a:latin typeface="Calibri"/>
                <a:cs typeface="Calibri"/>
              </a:rPr>
              <a:t>TeV</a:t>
            </a:r>
            <a:endParaRPr lang="en-US" sz="2800" kern="0" dirty="0" smtClean="0">
              <a:latin typeface="Calibri"/>
              <a:cs typeface="Calibri"/>
            </a:endParaRP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800" kern="0" dirty="0" smtClean="0">
                <a:latin typeface="Calibri"/>
                <a:cs typeface="Calibri"/>
              </a:rPr>
              <a:t>ATLAS HI measurements include:</a:t>
            </a: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800" kern="0" dirty="0" smtClean="0">
                <a:latin typeface="Calibri"/>
                <a:cs typeface="Calibri"/>
              </a:rPr>
              <a:t>Bulk yield</a:t>
            </a: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800" kern="0" dirty="0" smtClean="0">
                <a:latin typeface="Calibri"/>
                <a:cs typeface="Calibri"/>
              </a:rPr>
              <a:t>Particle Flow</a:t>
            </a: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800" kern="0" dirty="0" smtClean="0">
                <a:latin typeface="Calibri"/>
                <a:cs typeface="Calibri"/>
              </a:rPr>
              <a:t>High momentum charged particles</a:t>
            </a: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800" kern="0" dirty="0" smtClean="0">
                <a:latin typeface="Calibri"/>
                <a:cs typeface="Calibri"/>
              </a:rPr>
              <a:t>Jets and jet properties</a:t>
            </a: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800" kern="0" dirty="0" smtClean="0">
                <a:latin typeface="Calibri"/>
                <a:cs typeface="Calibri"/>
              </a:rPr>
              <a:t>Direct Photons</a:t>
            </a: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800" kern="0" dirty="0" err="1" smtClean="0">
                <a:latin typeface="Calibri"/>
                <a:cs typeface="Calibri"/>
              </a:rPr>
              <a:t>Z→ee</a:t>
            </a:r>
            <a:r>
              <a:rPr lang="en-US" sz="2800" kern="0" dirty="0" smtClean="0">
                <a:latin typeface="Calibri"/>
                <a:cs typeface="Calibri"/>
              </a:rPr>
              <a:t>, Z→μμ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86800" y="6477000"/>
            <a:ext cx="457200" cy="381000"/>
          </a:xfrm>
        </p:spPr>
        <p:txBody>
          <a:bodyPr/>
          <a:lstStyle/>
          <a:p>
            <a:fld id="{FDE209FB-66A5-3F4A-BAD1-5C1C8F6C58B4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774700" y="4957502"/>
            <a:ext cx="7950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cs typeface="Calibri"/>
              </a:rPr>
              <a:t>Select leptons (underlying event subtraction for electrons)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cs typeface="Calibri"/>
              </a:rPr>
              <a:t>Pair </a:t>
            </a:r>
            <a:r>
              <a:rPr lang="en-US" sz="2000" dirty="0" smtClean="0">
                <a:latin typeface="Calibri"/>
                <a:cs typeface="Calibri"/>
              </a:rPr>
              <a:t>the selected leptons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cs typeface="Calibri"/>
              </a:rPr>
              <a:t>Select Z boson in mass window 66-102 </a:t>
            </a:r>
            <a:r>
              <a:rPr lang="en-US" sz="2000" dirty="0" err="1" smtClean="0">
                <a:latin typeface="Calibri"/>
                <a:cs typeface="Calibri"/>
              </a:rPr>
              <a:t>GeV</a:t>
            </a:r>
            <a:endParaRPr lang="en-US" sz="2000" dirty="0" smtClean="0">
              <a:latin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cs typeface="Calibri"/>
              </a:rPr>
              <a:t>Signal Purity ~ 95% in </a:t>
            </a:r>
            <a:r>
              <a:rPr lang="en-US" sz="2000" dirty="0" err="1" smtClean="0">
                <a:latin typeface="Calibri"/>
                <a:cs typeface="Calibri"/>
              </a:rPr>
              <a:t>Z</a:t>
            </a:r>
            <a:r>
              <a:rPr lang="en-US" sz="1200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000" dirty="0" err="1" smtClean="0">
                <a:latin typeface="Calibri"/>
                <a:ea typeface="Wingdings"/>
                <a:cs typeface="Calibri"/>
              </a:rPr>
              <a:t>ee</a:t>
            </a:r>
            <a:r>
              <a:rPr lang="en-US" sz="2000" dirty="0" smtClean="0">
                <a:latin typeface="Calibri"/>
                <a:ea typeface="Wingdings"/>
                <a:cs typeface="Calibri"/>
              </a:rPr>
              <a:t> and ~99% in </a:t>
            </a:r>
            <a:r>
              <a:rPr lang="en-US" sz="2000" dirty="0" smtClean="0">
                <a:latin typeface="Calibri"/>
                <a:cs typeface="Calibri"/>
              </a:rPr>
              <a:t>Z</a:t>
            </a:r>
            <a:r>
              <a:rPr lang="en-US" sz="12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000" dirty="0" smtClean="0">
                <a:latin typeface="Calibri"/>
                <a:ea typeface="Wingdings"/>
                <a:cs typeface="Calibri"/>
              </a:rPr>
              <a:t>μμ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ea typeface="Wingdings"/>
                <a:cs typeface="Calibri"/>
              </a:rPr>
              <a:t>Simulation is PYTHIA in HIJING events, reconstructed </a:t>
            </a:r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4" name="Content Placeholder 8" descr="fig1_mass_peak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-2272" r="-2272"/>
              <a:stretch>
                <a:fillRect/>
              </a:stretch>
            </p:blipFill>
          </mc:Choice>
          <mc:Fallback>
            <p:blipFill>
              <a:blip r:embed="rId3"/>
              <a:srcRect l="-2272" r="-2272"/>
              <a:stretch>
                <a:fillRect/>
              </a:stretch>
            </p:blipFill>
          </mc:Fallback>
        </mc:AlternateContent>
        <p:spPr bwMode="auto">
          <a:xfrm>
            <a:off x="507600" y="631901"/>
            <a:ext cx="7979796" cy="438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Z→ee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, Z→μμ Mass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518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https://cdsweb.cern.ch/record/1451930</a:t>
            </a:r>
            <a:endParaRPr lang="en-US" sz="14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Z→</a:t>
            </a:r>
            <a:r>
              <a:rPr lang="en-US" sz="4000" kern="0" dirty="0" err="1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ll</a:t>
            </a:r>
            <a:r>
              <a:rPr lang="en-US" sz="4000" kern="0" dirty="0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 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Corrected Yields</a:t>
            </a:r>
            <a:r>
              <a:rPr lang="en-US" sz="4000" kern="0" dirty="0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   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667501"/>
            <a:ext cx="8610600" cy="5541626"/>
            <a:chOff x="457200" y="667501"/>
            <a:chExt cx="8610600" cy="5541626"/>
          </a:xfrm>
        </p:grpSpPr>
        <p:pic>
          <p:nvPicPr>
            <p:cNvPr id="6" name="Content Placeholder 7" descr="fig3_pt_rap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 l="-2272" r="-2272"/>
                <a:stretch>
                  <a:fillRect/>
                </a:stretch>
              </p:blipFill>
            </mc:Choice>
            <mc:Fallback>
              <p:blipFill>
                <a:blip r:embed="rId3"/>
                <a:srcRect l="-2272" r="-2272"/>
                <a:stretch>
                  <a:fillRect/>
                </a:stretch>
              </p:blipFill>
            </mc:Fallback>
          </mc:AlternateContent>
          <p:spPr bwMode="auto">
            <a:xfrm>
              <a:off x="457200" y="667501"/>
              <a:ext cx="8229600" cy="4525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73100" y="5193464"/>
              <a:ext cx="83947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alibri"/>
                  <a:cs typeface="Calibri"/>
                </a:rPr>
                <a:t>Each decay channel corrected and background subtracted</a:t>
              </a:r>
            </a:p>
            <a:p>
              <a:r>
                <a:rPr lang="en-US" sz="2000" dirty="0" smtClean="0">
                  <a:latin typeface="Calibri"/>
                  <a:cs typeface="Calibri"/>
                </a:rPr>
                <a:t>Channels combined according to uncertainties (uncorrelated across channels)</a:t>
              </a:r>
            </a:p>
            <a:p>
              <a:r>
                <a:rPr lang="en-US" sz="2000" dirty="0" smtClean="0">
                  <a:latin typeface="Calibri"/>
                  <a:cs typeface="Calibri"/>
                </a:rPr>
                <a:t>PYTHIA normalized by area for shape comparison – agrees well</a:t>
              </a:r>
              <a:endParaRPr lang="en-US" sz="2000" dirty="0">
                <a:latin typeface="Calibri"/>
                <a:cs typeface="Calibri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92100" y="6500729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https://cdsweb.cern.ch/record/1451930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Z→</a:t>
            </a:r>
            <a:r>
              <a:rPr lang="en-US" sz="4000" kern="0" dirty="0" err="1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ll</a:t>
            </a:r>
            <a:r>
              <a:rPr lang="en-US" sz="4000" kern="0" dirty="0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 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Corrected Yields</a:t>
            </a:r>
            <a:r>
              <a:rPr lang="en-US" sz="4000" kern="0" dirty="0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   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1853900" y="845501"/>
            <a:ext cx="11112200" cy="5126355"/>
            <a:chOff x="-1904700" y="858201"/>
            <a:chExt cx="11112200" cy="5126355"/>
          </a:xfrm>
        </p:grpSpPr>
        <p:sp>
          <p:nvSpPr>
            <p:cNvPr id="8" name="TextBox 7"/>
            <p:cNvSpPr txBox="1"/>
            <p:nvPr/>
          </p:nvSpPr>
          <p:spPr>
            <a:xfrm>
              <a:off x="5321300" y="1422400"/>
              <a:ext cx="3886200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sz="2000" dirty="0" smtClean="0">
                  <a:latin typeface="Calibri"/>
                  <a:cs typeface="Calibri"/>
                </a:rPr>
                <a:t>Fully corrected Z boson Yield scaled by &lt;</a:t>
              </a:r>
              <a:r>
                <a:rPr lang="en-US" sz="2000" dirty="0" err="1" smtClean="0">
                  <a:latin typeface="Calibri"/>
                  <a:cs typeface="Calibri"/>
                </a:rPr>
                <a:t>N</a:t>
              </a:r>
              <a:r>
                <a:rPr lang="en-US" sz="2000" baseline="-25000" dirty="0" err="1" smtClean="0">
                  <a:latin typeface="Calibri"/>
                  <a:cs typeface="Calibri"/>
                </a:rPr>
                <a:t>coll</a:t>
              </a:r>
              <a:r>
                <a:rPr lang="en-US" sz="2000" dirty="0" smtClean="0">
                  <a:latin typeface="Calibri"/>
                  <a:cs typeface="Calibri"/>
                </a:rPr>
                <a:t>&gt;</a:t>
              </a:r>
            </a:p>
            <a:p>
              <a:pPr>
                <a:buFont typeface="Arial"/>
                <a:buChar char="•"/>
              </a:pPr>
              <a:endParaRPr lang="en-US" sz="2000" dirty="0" smtClean="0">
                <a:latin typeface="Calibri"/>
                <a:cs typeface="Calibri"/>
              </a:endParaRPr>
            </a:p>
            <a:p>
              <a:pPr>
                <a:buFont typeface="Arial"/>
                <a:buChar char="•"/>
              </a:pPr>
              <a:r>
                <a:rPr lang="en-US" sz="2000" dirty="0" smtClean="0">
                  <a:latin typeface="Calibri"/>
                  <a:cs typeface="Calibri"/>
                </a:rPr>
                <a:t>Statistical uncertainty bars, </a:t>
              </a:r>
              <a:r>
                <a:rPr lang="en-US" sz="2000" dirty="0" err="1" smtClean="0">
                  <a:latin typeface="Calibri"/>
                  <a:cs typeface="Calibri"/>
                </a:rPr>
                <a:t>systematics</a:t>
              </a:r>
              <a:r>
                <a:rPr lang="en-US" sz="2000" dirty="0" smtClean="0">
                  <a:latin typeface="Calibri"/>
                  <a:cs typeface="Calibri"/>
                </a:rPr>
                <a:t> in boxes, and brackets combined (including &lt;</a:t>
              </a:r>
              <a:r>
                <a:rPr lang="en-US" sz="2000" dirty="0" err="1" smtClean="0">
                  <a:latin typeface="Calibri"/>
                  <a:cs typeface="Calibri"/>
                </a:rPr>
                <a:t>N</a:t>
              </a:r>
              <a:r>
                <a:rPr lang="en-US" sz="2000" baseline="-25000" dirty="0" err="1" smtClean="0">
                  <a:latin typeface="Calibri"/>
                  <a:cs typeface="Calibri"/>
                </a:rPr>
                <a:t>coll</a:t>
              </a:r>
              <a:r>
                <a:rPr lang="en-US" sz="2000" dirty="0" smtClean="0">
                  <a:latin typeface="Calibri"/>
                  <a:cs typeface="Calibri"/>
                </a:rPr>
                <a:t>&gt;</a:t>
              </a:r>
            </a:p>
            <a:p>
              <a:pPr>
                <a:buFont typeface="Arial"/>
                <a:buChar char="•"/>
              </a:pPr>
              <a:endParaRPr lang="en-US" sz="2000" dirty="0" smtClean="0">
                <a:latin typeface="Calibri"/>
                <a:cs typeface="Calibri"/>
              </a:endParaRPr>
            </a:p>
            <a:p>
              <a:pPr>
                <a:buFont typeface="Arial"/>
                <a:buChar char="•"/>
              </a:pPr>
              <a:r>
                <a:rPr lang="en-US" sz="2000" dirty="0" smtClean="0">
                  <a:latin typeface="Calibri"/>
                  <a:cs typeface="Calibri"/>
                </a:rPr>
                <a:t>Dashed lines are flat line fits to combined channel yields</a:t>
              </a:r>
            </a:p>
            <a:p>
              <a:pPr>
                <a:buFont typeface="Arial"/>
                <a:buChar char="•"/>
              </a:pPr>
              <a:endParaRPr lang="en-US" sz="2000" dirty="0" smtClean="0">
                <a:latin typeface="Calibri"/>
                <a:cs typeface="Calibri"/>
              </a:endParaRPr>
            </a:p>
            <a:p>
              <a:pPr>
                <a:buFont typeface="Arial"/>
                <a:buChar char="•"/>
              </a:pPr>
              <a:r>
                <a:rPr lang="en-US" sz="2000" dirty="0" smtClean="0">
                  <a:latin typeface="Calibri"/>
                  <a:cs typeface="Calibri"/>
                </a:rPr>
                <a:t>Consistent with binary </a:t>
              </a:r>
              <a:r>
                <a:rPr lang="en-US" sz="2000" smtClean="0">
                  <a:latin typeface="Calibri"/>
                  <a:cs typeface="Calibri"/>
                </a:rPr>
                <a:t>collision scaling</a:t>
              </a:r>
              <a:endParaRPr lang="en-US" sz="2000" dirty="0">
                <a:latin typeface="Calibri"/>
                <a:cs typeface="Calibri"/>
              </a:endParaRPr>
            </a:p>
          </p:txBody>
        </p:sp>
        <p:pic>
          <p:nvPicPr>
            <p:cNvPr id="9" name="Content Placeholder 8" descr="fig2_scaling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 l="-43802" r="-43802"/>
                <a:stretch>
                  <a:fillRect/>
                </a:stretch>
              </p:blipFill>
            </mc:Choice>
            <mc:Fallback>
              <p:blipFill>
                <a:blip r:embed="rId3"/>
                <a:srcRect l="-43802" r="-43802"/>
                <a:stretch>
                  <a:fillRect/>
                </a:stretch>
              </p:blipFill>
            </mc:Fallback>
          </mc:AlternateContent>
          <p:spPr bwMode="auto">
            <a:xfrm>
              <a:off x="-1904700" y="858201"/>
              <a:ext cx="9321331" cy="5126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292100" y="6500729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https://cdsweb.cern.ch/record/1451930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Summary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" y="676430"/>
            <a:ext cx="84963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ATLAS Heavy Ion has had two successful years of data taking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Charged particle multiplicity – 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√</a:t>
            </a:r>
            <a:r>
              <a:rPr lang="en-US" sz="2000" dirty="0" err="1" smtClean="0"/>
              <a:t>s</a:t>
            </a:r>
            <a:r>
              <a:rPr lang="en-US" sz="2000" baseline="-25000" dirty="0" err="1" smtClean="0"/>
              <a:t>NN</a:t>
            </a:r>
            <a:r>
              <a:rPr lang="en-US" sz="2000" dirty="0" smtClean="0"/>
              <a:t> log scaling broken, 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centrality shape consistent with lower energy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Flow measurements – 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initial geometry explains correlation function structure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filling in our knowledge of geometry and expansion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Suppression of</a:t>
            </a:r>
            <a:r>
              <a:rPr lang="en-US" sz="2000" dirty="0" smtClean="0"/>
              <a:t> particles sensitive to color interactions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Inclusive hadrons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Di-Jet asymmetry, jet rate suppression, cone size dependence  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err="1" smtClean="0"/>
              <a:t>Muons</a:t>
            </a:r>
            <a:r>
              <a:rPr lang="en-US" sz="2000" dirty="0" smtClean="0"/>
              <a:t> from heavy flavor suppressed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Electroweak bosons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First use of 2011 data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Direct photons, and </a:t>
            </a:r>
            <a:r>
              <a:rPr lang="en-US" sz="2000" dirty="0" err="1" smtClean="0"/>
              <a:t>Z</a:t>
            </a:r>
            <a:r>
              <a:rPr lang="en-US" sz="2000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000" dirty="0" err="1" smtClean="0">
                <a:ea typeface="Wingdings"/>
                <a:cs typeface="Wingdings"/>
              </a:rPr>
              <a:t>ee,μμ</a:t>
            </a:r>
            <a:r>
              <a:rPr lang="en-US" sz="2000" dirty="0" smtClean="0">
                <a:ea typeface="Wingdings"/>
                <a:cs typeface="Wingdings"/>
              </a:rPr>
              <a:t> measured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ea typeface="Wingdings"/>
                <a:cs typeface="Wingdings"/>
              </a:rPr>
              <a:t>Consistent with binary collision scaling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Backup Information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25</a:t>
            </a:fld>
            <a:endParaRPr lang="de-DE" dirty="0"/>
          </a:p>
        </p:txBody>
      </p:sp>
      <p:pic>
        <p:nvPicPr>
          <p:cNvPr id="3" name="Picture 2" descr="0803017_01-A4-at-144-dp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734"/>
          <a:stretch>
            <a:fillRect/>
          </a:stretch>
        </p:blipFill>
        <p:spPr>
          <a:xfrm>
            <a:off x="0" y="2584090"/>
            <a:ext cx="5685745" cy="4147740"/>
          </a:xfrm>
          <a:prstGeom prst="rect">
            <a:avLst/>
          </a:prstGeom>
        </p:spPr>
      </p:pic>
      <p:pic>
        <p:nvPicPr>
          <p:cNvPr id="4" name="Picture 3" descr="0803014_01-A4-at-144-dp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64" b="6897"/>
          <a:stretch>
            <a:fillRect/>
          </a:stretch>
        </p:blipFill>
        <p:spPr>
          <a:xfrm>
            <a:off x="0" y="587030"/>
            <a:ext cx="4612900" cy="3264425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The ATLAS detector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6" name="Picture 5" descr="0803015_01-A4-at-144-dpi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215"/>
          <a:stretch>
            <a:fillRect/>
          </a:stretch>
        </p:blipFill>
        <p:spPr>
          <a:xfrm>
            <a:off x="4381780" y="1739180"/>
            <a:ext cx="4762220" cy="365127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187950" y="2392065"/>
            <a:ext cx="1420985" cy="161301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923525" y="3697835"/>
            <a:ext cx="6644065" cy="7681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882180" y="5080415"/>
            <a:ext cx="5223080" cy="15362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341570" y="1892800"/>
            <a:ext cx="1997060" cy="145939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4690" y="1047890"/>
            <a:ext cx="3994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Muon</a:t>
            </a:r>
            <a:r>
              <a:rPr lang="en-US" sz="2000" b="1" dirty="0" smtClean="0"/>
              <a:t> spectrometer (MS)</a:t>
            </a:r>
          </a:p>
          <a:p>
            <a:r>
              <a:rPr lang="en-US" sz="2000" b="1" dirty="0" smtClean="0"/>
              <a:t>|η|&lt;2.7 </a:t>
            </a:r>
          </a:p>
          <a:p>
            <a:r>
              <a:rPr lang="en-US" sz="2000" b="1" dirty="0" smtClean="0"/>
              <a:t>Shielded by Calorimeter</a:t>
            </a:r>
          </a:p>
          <a:p>
            <a:r>
              <a:rPr lang="en-US" sz="2000" b="1" dirty="0" smtClean="0"/>
              <a:t>Tracking in </a:t>
            </a:r>
            <a:r>
              <a:rPr lang="en-US" sz="2000" b="1" dirty="0" err="1" smtClean="0"/>
              <a:t>torroidal</a:t>
            </a:r>
            <a:r>
              <a:rPr lang="en-US" sz="2000" b="1" dirty="0" smtClean="0"/>
              <a:t> B field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28160" y="663840"/>
            <a:ext cx="4915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EM calorimeter (</a:t>
            </a:r>
            <a:r>
              <a:rPr lang="en-US" sz="2000" b="1" dirty="0" err="1" smtClean="0"/>
              <a:t>LAr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/>
              <a:t>|η|&lt;3.2, 3 layers + </a:t>
            </a:r>
            <a:r>
              <a:rPr lang="en-US" sz="2000" b="1" dirty="0" err="1" smtClean="0"/>
              <a:t>presampler</a:t>
            </a:r>
            <a:r>
              <a:rPr lang="en-US" sz="2000" b="1" dirty="0" smtClean="0"/>
              <a:t>, 22X</a:t>
            </a:r>
            <a:r>
              <a:rPr lang="en-US" sz="2000" b="1" baseline="-25000" dirty="0" smtClean="0"/>
              <a:t>0</a:t>
            </a:r>
            <a:endParaRPr lang="en-US" sz="2000" b="1" dirty="0" smtClean="0"/>
          </a:p>
          <a:p>
            <a:r>
              <a:rPr lang="en-US" sz="2000" b="1" dirty="0" smtClean="0"/>
              <a:t>e/γ trigger, identification; </a:t>
            </a:r>
          </a:p>
          <a:p>
            <a:r>
              <a:rPr lang="en-US" sz="2000" b="1" dirty="0" smtClean="0"/>
              <a:t>Granularity: 0.025x0.025 180x10</a:t>
            </a:r>
            <a:r>
              <a:rPr lang="en-US" sz="2000" b="1" baseline="30000" dirty="0" smtClean="0"/>
              <a:t>3</a:t>
            </a:r>
            <a:r>
              <a:rPr lang="en-US" sz="2000" b="1" dirty="0" smtClean="0"/>
              <a:t> chan.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2234" y="4293573"/>
            <a:ext cx="46086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Inner Detectors (ID)</a:t>
            </a:r>
          </a:p>
          <a:p>
            <a:r>
              <a:rPr lang="en-US" sz="2000" b="1" i="1" dirty="0" smtClean="0"/>
              <a:t>|η|&lt;2.5 B (axial) =2T</a:t>
            </a:r>
          </a:p>
          <a:p>
            <a:r>
              <a:rPr lang="en-US" sz="2000" b="1" i="1" dirty="0" smtClean="0"/>
              <a:t>Pixels (Si): </a:t>
            </a:r>
            <a:r>
              <a:rPr lang="en-US" sz="2000" b="1" i="1" dirty="0" err="1" smtClean="0"/>
              <a:t>σ</a:t>
            </a:r>
            <a:r>
              <a:rPr lang="en-US" sz="2000" b="1" i="1" dirty="0" smtClean="0"/>
              <a:t> = 10 </a:t>
            </a:r>
            <a:r>
              <a:rPr lang="en-US" sz="2000" b="1" i="1" dirty="0" err="1" smtClean="0"/>
              <a:t>μm</a:t>
            </a:r>
            <a:r>
              <a:rPr lang="en-US" sz="2000" b="1" i="1" dirty="0" smtClean="0"/>
              <a:t> [</a:t>
            </a:r>
            <a:r>
              <a:rPr lang="en-US" sz="2000" b="1" i="1" dirty="0" err="1" smtClean="0"/>
              <a:t>rφ</a:t>
            </a:r>
            <a:r>
              <a:rPr lang="en-US" sz="2000" b="1" i="1" dirty="0" smtClean="0"/>
              <a:t>]</a:t>
            </a:r>
          </a:p>
          <a:p>
            <a:r>
              <a:rPr lang="en-US" sz="2000" b="1" i="1" dirty="0" smtClean="0"/>
              <a:t>80M channels; 3 layers and 3 disks;</a:t>
            </a:r>
          </a:p>
          <a:p>
            <a:r>
              <a:rPr lang="en-US" sz="2000" b="1" i="1" dirty="0" smtClean="0"/>
              <a:t>SCT (106 Si strips ): σ = 17 </a:t>
            </a:r>
            <a:r>
              <a:rPr lang="en-US" sz="2000" b="1" i="1" dirty="0" err="1" smtClean="0"/>
              <a:t>μm</a:t>
            </a:r>
            <a:r>
              <a:rPr lang="en-US" sz="2000" b="1" i="1" dirty="0" smtClean="0"/>
              <a:t> [</a:t>
            </a:r>
            <a:r>
              <a:rPr lang="en-US" sz="2000" b="1" i="1" dirty="0" err="1" smtClean="0"/>
              <a:t>rφ</a:t>
            </a:r>
            <a:r>
              <a:rPr lang="en-US" sz="2000" b="1" i="1" dirty="0" smtClean="0"/>
              <a:t>]</a:t>
            </a:r>
          </a:p>
          <a:p>
            <a:r>
              <a:rPr lang="en-US" sz="2000" b="1" i="1" dirty="0" smtClean="0"/>
              <a:t>4 double layers, 9 disks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26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00" y="819856"/>
            <a:ext cx="8996382" cy="5492044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Dipolar v</a:t>
            </a:r>
            <a:r>
              <a:rPr lang="en-US" altLang="zh-CN" sz="4000" b="1" i="1" baseline="-25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1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1400" y="257810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multiplicity</a:t>
            </a:r>
            <a:endParaRPr lang="en-US" sz="11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3822700" y="2400300"/>
            <a:ext cx="228600" cy="1270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27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854200"/>
            <a:ext cx="9112250" cy="3591560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Correlations Explained by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v</a:t>
            </a:r>
            <a:r>
              <a:rPr lang="en-US" altLang="zh-CN" sz="4000" b="1" i="1" baseline="-250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n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900" y="978932"/>
            <a:ext cx="819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particle correlation structure is explained by sum of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Direct Photon Efficiency &amp; Purity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32" y="1638300"/>
            <a:ext cx="4326609" cy="29781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5932" y="4578349"/>
            <a:ext cx="478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Efficiency for reconstruction, identification, and isolation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982" y="1639182"/>
            <a:ext cx="4468218" cy="30407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4982" y="4679949"/>
            <a:ext cx="427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1-Purity = 1-NsigA/NobsA, correction for residual background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Z→ee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, Z→μμ Measurement 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Content Placeholder 4" descr="3d-279031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2948" y="1062038"/>
            <a:ext cx="4110451" cy="308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-88900" y="711200"/>
            <a:ext cx="4711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10-20% Centrality,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ee</a:t>
            </a:r>
            <a:r>
              <a:rPr lang="en-US" sz="1600" dirty="0" smtClean="0"/>
              <a:t> = 92.2 </a:t>
            </a:r>
            <a:r>
              <a:rPr lang="en-US" sz="1600" dirty="0" err="1" smtClean="0"/>
              <a:t>GeV</a:t>
            </a:r>
            <a:r>
              <a:rPr lang="en-US" sz="1600" dirty="0" smtClean="0"/>
              <a:t>,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Z</a:t>
            </a:r>
            <a:r>
              <a:rPr lang="en-US" sz="1600" dirty="0" smtClean="0"/>
              <a:t> = 4.8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21848" y="4330700"/>
            <a:ext cx="41104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Electron Selection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E</a:t>
            </a:r>
            <a:r>
              <a:rPr lang="en-US" baseline="-25000" dirty="0" smtClean="0"/>
              <a:t>T </a:t>
            </a:r>
            <a:r>
              <a:rPr lang="en-US" dirty="0" smtClean="0"/>
              <a:t>&gt;20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|</a:t>
            </a:r>
            <a:r>
              <a:rPr lang="en-US" dirty="0" err="1" smtClean="0"/>
              <a:t>η</a:t>
            </a:r>
            <a:r>
              <a:rPr lang="en-US" dirty="0" smtClean="0"/>
              <a:t>|&lt;2.5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Shower shape and energy cuts in calorimeter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Subtract underlying event energy from each electron</a:t>
            </a:r>
          </a:p>
          <a:p>
            <a:endParaRPr lang="en-US" dirty="0"/>
          </a:p>
        </p:txBody>
      </p:sp>
      <p:pic>
        <p:nvPicPr>
          <p:cNvPr id="7" name="Content Placeholder 4" descr="3d-279031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64529" y="1062038"/>
            <a:ext cx="4114371" cy="308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10100" y="723900"/>
            <a:ext cx="4711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10-20% Centrality,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ee</a:t>
            </a:r>
            <a:r>
              <a:rPr lang="en-US" sz="1600" dirty="0" smtClean="0"/>
              <a:t> = 102 </a:t>
            </a:r>
            <a:r>
              <a:rPr lang="en-US" sz="1600" dirty="0" err="1" smtClean="0"/>
              <a:t>GeV</a:t>
            </a:r>
            <a:r>
              <a:rPr lang="en-US" sz="1600" dirty="0" smtClean="0"/>
              <a:t>,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Z</a:t>
            </a:r>
            <a:r>
              <a:rPr lang="en-US" sz="1600" dirty="0" smtClean="0"/>
              <a:t> = 5.0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622800" y="4330700"/>
            <a:ext cx="4110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Muon</a:t>
            </a:r>
            <a:r>
              <a:rPr lang="en-US" b="1" dirty="0" smtClean="0"/>
              <a:t> Selection</a:t>
            </a:r>
          </a:p>
          <a:p>
            <a:pPr lvl="1">
              <a:buFont typeface="Arial"/>
              <a:buChar char="•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10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|</a:t>
            </a:r>
            <a:r>
              <a:rPr lang="en-US" dirty="0" err="1" smtClean="0"/>
              <a:t>η</a:t>
            </a:r>
            <a:r>
              <a:rPr lang="en-US" dirty="0" smtClean="0"/>
              <a:t>|&lt;2.7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Track quality cuts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3" name="Picture 3" descr="C:\Users\Administrator\Desktop\sumLumiByDayUrgent2010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403"/>
          <a:stretch>
            <a:fillRect/>
          </a:stretch>
        </p:blipFill>
        <p:spPr bwMode="auto">
          <a:xfrm>
            <a:off x="347450" y="817460"/>
            <a:ext cx="3782231" cy="2935177"/>
          </a:xfrm>
          <a:prstGeom prst="rect">
            <a:avLst/>
          </a:prstGeom>
          <a:noFill/>
        </p:spPr>
      </p:pic>
      <p:pic>
        <p:nvPicPr>
          <p:cNvPr id="4" name="Picture 2" descr="C:\Users\Administrator\Desktop\sumLumiByDayUrgen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187"/>
          <a:stretch>
            <a:fillRect/>
          </a:stretch>
        </p:blipFill>
        <p:spPr bwMode="auto">
          <a:xfrm>
            <a:off x="4917645" y="779055"/>
            <a:ext cx="3823305" cy="29923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215865" y="1261924"/>
            <a:ext cx="741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Data samples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957520" y="1969610"/>
            <a:ext cx="1382580" cy="11905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stealth" w="lg" len="lg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1077145" y="1969610"/>
            <a:ext cx="257313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724150" y="3220579"/>
            <a:ext cx="2585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920585" y="1316725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897138" y="3921600"/>
          <a:ext cx="741216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321"/>
                <a:gridCol w="1964004"/>
                <a:gridCol w="3476839"/>
              </a:tblGrid>
              <a:tr h="34346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Run: 	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2010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2011</a:t>
                      </a:r>
                      <a:endParaRPr lang="en-US" sz="2400" dirty="0"/>
                    </a:p>
                  </a:txBody>
                  <a:tcPr/>
                </a:tc>
              </a:tr>
              <a:tr h="34346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L</a:t>
                      </a:r>
                      <a:r>
                        <a:rPr lang="en-US" sz="2400" b="1" baseline="-25000" dirty="0" smtClean="0">
                          <a:latin typeface="+mn-lt"/>
                        </a:rPr>
                        <a:t>int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8ub</a:t>
                      </a:r>
                      <a:r>
                        <a:rPr lang="en-US" sz="2400" b="1" baseline="30000" dirty="0" smtClean="0">
                          <a:latin typeface="+mn-lt"/>
                        </a:rPr>
                        <a:t>-1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0.15nb</a:t>
                      </a:r>
                      <a:r>
                        <a:rPr lang="en-US" sz="2400" b="1" baseline="30000" dirty="0" smtClean="0">
                          <a:latin typeface="+mn-lt"/>
                        </a:rPr>
                        <a:t>-1</a:t>
                      </a:r>
                      <a:endParaRPr lang="en-US" sz="2400" dirty="0"/>
                    </a:p>
                  </a:txBody>
                  <a:tcPr/>
                </a:tc>
              </a:tr>
              <a:tr h="618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Triggers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Min Bias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γ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(e), </a:t>
                      </a:r>
                      <a:r>
                        <a:rPr lang="el-GR" sz="2400" b="1" dirty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, </a:t>
                      </a:r>
                      <a:r>
                        <a:rPr lang="en-US" sz="2400" b="1" dirty="0" smtClean="0">
                          <a:latin typeface="+mn-lt"/>
                        </a:rPr>
                        <a:t>jets, Min Bias, UPC</a:t>
                      </a:r>
                      <a:endParaRPr lang="en-US" sz="2400" dirty="0"/>
                    </a:p>
                  </a:txBody>
                  <a:tcPr/>
                </a:tc>
              </a:tr>
              <a:tr h="618231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latin typeface="+mn-lt"/>
                        </a:rPr>
                        <a:t>N</a:t>
                      </a:r>
                      <a:r>
                        <a:rPr lang="en-US" sz="2400" b="1" baseline="-25000" dirty="0" err="1" smtClean="0">
                          <a:latin typeface="+mn-lt"/>
                        </a:rPr>
                        <a:t>events</a:t>
                      </a:r>
                      <a:r>
                        <a:rPr lang="en-US" sz="2400" b="1" dirty="0" smtClean="0">
                          <a:latin typeface="+mn-lt"/>
                        </a:rPr>
                        <a:t> (0-80)%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30-40M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750-800M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457200" y="1257302"/>
            <a:ext cx="8229600" cy="246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Use PYTHIA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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stral"/>
                <a:ea typeface="Wingdings"/>
                <a:cs typeface="Mistral"/>
              </a:rPr>
              <a:t>ll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 embedded into HIJING to calculate corrections: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Look in centrality, momentum, and rapidity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Bin-by-bin unfolding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Reconstruction efficiency (including minimum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p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T</a:t>
            </a:r>
            <a:r>
              <a:rPr kumimoji="0" lang="en-US" sz="2800" b="0" i="0" u="none" strike="noStrike" kern="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lepton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, and mass)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Lepton identification cuts efficiency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Correct up to mass window 66-116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Wingdings"/>
                <a:cs typeface="Calibri"/>
              </a:rPr>
              <a:t>GeV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ＭＳ Ｐゴシック" charset="-128"/>
              <a:cs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6700" y="3644975"/>
            <a:ext cx="8641080" cy="2926080"/>
            <a:chOff x="266700" y="3644975"/>
            <a:chExt cx="8641080" cy="2926080"/>
          </a:xfrm>
        </p:grpSpPr>
        <p:pic>
          <p:nvPicPr>
            <p:cNvPr id="4" name="Picture 3" descr="Zee_eff_cent_prelim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266700" y="3644975"/>
              <a:ext cx="4320540" cy="2926080"/>
            </a:xfrm>
            <a:prstGeom prst="rect">
              <a:avLst/>
            </a:prstGeom>
          </p:spPr>
        </p:pic>
        <p:pic>
          <p:nvPicPr>
            <p:cNvPr id="5" name="Picture 4" descr="muzeffvscent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4587240" y="3644975"/>
              <a:ext cx="4320540" cy="2926080"/>
            </a:xfrm>
            <a:prstGeom prst="rect">
              <a:avLst/>
            </a:prstGeom>
          </p:spPr>
        </p:pic>
      </p:grp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Z→ee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, Z→μμ Corrections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66700" y="3721101"/>
            <a:ext cx="8641080" cy="2926080"/>
            <a:chOff x="266400" y="3643200"/>
            <a:chExt cx="8641080" cy="2926080"/>
          </a:xfrm>
        </p:grpSpPr>
        <p:pic>
          <p:nvPicPr>
            <p:cNvPr id="10" name="Picture 9" descr="Zpt_eff_allcent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266400" y="3643200"/>
              <a:ext cx="4320540" cy="2926080"/>
            </a:xfrm>
            <a:prstGeom prst="rect">
              <a:avLst/>
            </a:prstGeom>
          </p:spPr>
        </p:pic>
        <p:pic>
          <p:nvPicPr>
            <p:cNvPr id="11" name="Picture 10" descr="zpttotal_tor_allct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4586940" y="3643200"/>
              <a:ext cx="4320540" cy="2926080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266700" y="3644975"/>
            <a:ext cx="8640539" cy="2926080"/>
            <a:chOff x="266400" y="3644975"/>
            <a:chExt cx="8640539" cy="2926080"/>
          </a:xfrm>
        </p:grpSpPr>
        <p:pic>
          <p:nvPicPr>
            <p:cNvPr id="13" name="Picture 12" descr="Zrap_eff_allcent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0"/>
                <a:stretch>
                  <a:fillRect/>
                </a:stretch>
              </p:blipFill>
            </mc:Choice>
            <mc:Fallback>
              <p:blipFill>
                <a:blip r:embed="rId11"/>
                <a:stretch>
                  <a:fillRect/>
                </a:stretch>
              </p:blipFill>
            </mc:Fallback>
          </mc:AlternateContent>
          <p:spPr>
            <a:xfrm>
              <a:off x="266400" y="3644975"/>
              <a:ext cx="4320540" cy="2926080"/>
            </a:xfrm>
            <a:prstGeom prst="rect">
              <a:avLst/>
            </a:prstGeom>
          </p:spPr>
        </p:pic>
        <p:pic>
          <p:nvPicPr>
            <p:cNvPr id="14" name="Picture 13" descr="zetatotal_tor_allct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2"/>
                <a:stretch>
                  <a:fillRect/>
                </a:stretch>
              </p:blipFill>
            </mc:Choice>
            <mc:Fallback>
              <p:blipFill>
                <a:blip r:embed="rId13"/>
                <a:stretch>
                  <a:fillRect/>
                </a:stretch>
              </p:blipFill>
            </mc:Fallback>
          </mc:AlternateContent>
          <p:spPr>
            <a:xfrm>
              <a:off x="4586399" y="3644975"/>
              <a:ext cx="4320540" cy="292608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Triggers in Run 2011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Content Placeholder 10" descr="single_trig_eff_prelim.pdf"/>
          <p:cNvPicPr>
            <a:picLocks noChangeAspect="1"/>
          </p:cNvPicPr>
          <p:nvPr/>
        </p:nvPicPr>
        <p:blipFill>
          <a:blip r:embed="rId2" cstate="print"/>
          <a:srcRect l="-11572" r="-11572"/>
          <a:stretch>
            <a:fillRect/>
          </a:stretch>
        </p:blipFill>
        <p:spPr bwMode="auto">
          <a:xfrm>
            <a:off x="-497460" y="663841"/>
            <a:ext cx="5572400" cy="306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zeff_vs_pt_cent_bins_prelim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810" y="663840"/>
            <a:ext cx="4479882" cy="3033994"/>
          </a:xfrm>
          <a:prstGeom prst="rect">
            <a:avLst/>
          </a:prstGeom>
        </p:spPr>
      </p:pic>
      <p:grpSp>
        <p:nvGrpSpPr>
          <p:cNvPr id="7" name="Group 26"/>
          <p:cNvGrpSpPr/>
          <p:nvPr/>
        </p:nvGrpSpPr>
        <p:grpSpPr>
          <a:xfrm>
            <a:off x="155425" y="4043480"/>
            <a:ext cx="7642595" cy="707886"/>
            <a:chOff x="155425" y="4043480"/>
            <a:chExt cx="7642595" cy="707886"/>
          </a:xfrm>
        </p:grpSpPr>
        <p:sp>
          <p:nvSpPr>
            <p:cNvPr id="8" name="TextBox 7"/>
            <p:cNvSpPr txBox="1"/>
            <p:nvPr/>
          </p:nvSpPr>
          <p:spPr>
            <a:xfrm>
              <a:off x="155425" y="4043480"/>
              <a:ext cx="49926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cs typeface="Arial" pitchFamily="34" charset="0"/>
                </a:rPr>
                <a:t>Photon (e) triggers are based on </a:t>
              </a:r>
              <a:r>
                <a:rPr lang="en-US" sz="2000" dirty="0" err="1" smtClean="0">
                  <a:cs typeface="Arial" pitchFamily="34" charset="0"/>
                </a:rPr>
                <a:t>LAr</a:t>
              </a:r>
              <a:r>
                <a:rPr lang="en-US" sz="2000" dirty="0" smtClean="0">
                  <a:cs typeface="Arial" pitchFamily="34" charset="0"/>
                </a:rPr>
                <a:t> </a:t>
              </a:r>
            </a:p>
            <a:p>
              <a:r>
                <a:rPr lang="en-US" sz="2000" dirty="0" smtClean="0">
                  <a:cs typeface="Arial" pitchFamily="34" charset="0"/>
                </a:rPr>
                <a:t>For E</a:t>
              </a:r>
              <a:r>
                <a:rPr lang="en-US" sz="2000" baseline="-25000" dirty="0" smtClean="0">
                  <a:cs typeface="Arial" pitchFamily="34" charset="0"/>
                </a:rPr>
                <a:t>T</a:t>
              </a:r>
              <a:r>
                <a:rPr lang="en-US" sz="2000" dirty="0" smtClean="0">
                  <a:cs typeface="Arial" pitchFamily="34" charset="0"/>
                </a:rPr>
                <a:t>&gt;20 </a:t>
              </a:r>
              <a:r>
                <a:rPr lang="en-US" sz="2000" dirty="0" err="1" smtClean="0">
                  <a:cs typeface="Arial" pitchFamily="34" charset="0"/>
                </a:rPr>
                <a:t>GeV</a:t>
              </a:r>
              <a:r>
                <a:rPr lang="en-US" sz="2000" dirty="0" smtClean="0">
                  <a:cs typeface="Arial" pitchFamily="34" charset="0"/>
                </a:rPr>
                <a:t>, efficiency = 98.1 ± 0.1%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24150" y="4043480"/>
              <a:ext cx="207387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cs typeface="Arial" pitchFamily="34" charset="0"/>
                </a:rPr>
                <a:t>Pair efficiency:</a:t>
              </a:r>
            </a:p>
            <a:p>
              <a:r>
                <a:rPr lang="en-US" sz="2000" dirty="0" smtClean="0">
                  <a:cs typeface="Arial" pitchFamily="34" charset="0"/>
                </a:rPr>
                <a:t>99.9 ± 0.1%</a:t>
              </a:r>
            </a:p>
          </p:txBody>
        </p:sp>
        <p:sp>
          <p:nvSpPr>
            <p:cNvPr id="10" name="Right Brace 9"/>
            <p:cNvSpPr/>
            <p:nvPr/>
          </p:nvSpPr>
          <p:spPr>
            <a:xfrm>
              <a:off x="5148075" y="4158695"/>
              <a:ext cx="307240" cy="46086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29"/>
          <p:cNvGrpSpPr/>
          <p:nvPr/>
        </p:nvGrpSpPr>
        <p:grpSpPr>
          <a:xfrm>
            <a:off x="155425" y="4849985"/>
            <a:ext cx="4877435" cy="1015663"/>
            <a:chOff x="155425" y="4849985"/>
            <a:chExt cx="4877435" cy="1015663"/>
          </a:xfrm>
        </p:grpSpPr>
        <p:grpSp>
          <p:nvGrpSpPr>
            <p:cNvPr id="12" name="Group 15"/>
            <p:cNvGrpSpPr/>
            <p:nvPr/>
          </p:nvGrpSpPr>
          <p:grpSpPr>
            <a:xfrm>
              <a:off x="3650280" y="5387655"/>
              <a:ext cx="1230757" cy="460860"/>
              <a:chOff x="3688685" y="6040540"/>
              <a:chExt cx="1230757" cy="460860"/>
            </a:xfrm>
          </p:grpSpPr>
          <p:sp>
            <p:nvSpPr>
              <p:cNvPr id="14" name="Right Brace 13"/>
              <p:cNvSpPr/>
              <p:nvPr/>
            </p:nvSpPr>
            <p:spPr>
              <a:xfrm>
                <a:off x="3688685" y="6040540"/>
                <a:ext cx="307240" cy="460860"/>
              </a:xfrm>
              <a:prstGeom prst="rightBrac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72735" y="6078945"/>
                <a:ext cx="8467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&gt;90%</a:t>
                </a:r>
                <a:endParaRPr lang="en-US" sz="20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55425" y="4849985"/>
              <a:ext cx="487743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cs typeface="Arial" pitchFamily="34" charset="0"/>
                </a:rPr>
                <a:t>Muon</a:t>
              </a:r>
              <a:r>
                <a:rPr lang="en-US" sz="2000" dirty="0" smtClean="0">
                  <a:cs typeface="Arial" pitchFamily="34" charset="0"/>
                </a:rPr>
                <a:t> triggers is a combination: </a:t>
              </a:r>
            </a:p>
            <a:p>
              <a:r>
                <a:rPr lang="en-US" sz="2000" dirty="0" smtClean="0">
                  <a:cs typeface="Arial" pitchFamily="34" charset="0"/>
                </a:rPr>
                <a:t>L1   trigger with </a:t>
              </a:r>
              <a:r>
                <a:rPr lang="en-US" sz="2000" dirty="0" err="1" smtClean="0">
                  <a:cs typeface="Arial" pitchFamily="34" charset="0"/>
                </a:rPr>
                <a:t>p</a:t>
              </a:r>
              <a:r>
                <a:rPr lang="en-US" sz="2000" baseline="-25000" dirty="0" err="1" smtClean="0">
                  <a:cs typeface="Arial" pitchFamily="34" charset="0"/>
                </a:rPr>
                <a:t>T</a:t>
              </a:r>
              <a:r>
                <a:rPr lang="en-US" sz="2000" dirty="0" smtClean="0">
                  <a:cs typeface="Arial" pitchFamily="34" charset="0"/>
                </a:rPr>
                <a:t>&gt;4 </a:t>
              </a:r>
              <a:r>
                <a:rPr lang="en-US" sz="2000" dirty="0" err="1" smtClean="0">
                  <a:cs typeface="Arial" pitchFamily="34" charset="0"/>
                </a:rPr>
                <a:t>GeV</a:t>
              </a:r>
              <a:endParaRPr lang="en-US" sz="2000" dirty="0" smtClean="0">
                <a:cs typeface="Arial" pitchFamily="34" charset="0"/>
              </a:endParaRPr>
            </a:p>
            <a:p>
              <a:r>
                <a:rPr lang="en-US" sz="2000" dirty="0" smtClean="0">
                  <a:cs typeface="Arial" pitchFamily="34" charset="0"/>
                </a:rPr>
                <a:t>HLT trigger with </a:t>
              </a:r>
              <a:r>
                <a:rPr lang="en-US" sz="2000" dirty="0" err="1" smtClean="0">
                  <a:cs typeface="Arial" pitchFamily="34" charset="0"/>
                </a:rPr>
                <a:t>p</a:t>
              </a:r>
              <a:r>
                <a:rPr lang="en-US" sz="2000" baseline="-25000" dirty="0" err="1" smtClean="0">
                  <a:cs typeface="Arial" pitchFamily="34" charset="0"/>
                </a:rPr>
                <a:t>T</a:t>
              </a:r>
              <a:r>
                <a:rPr lang="en-US" sz="2000" dirty="0" smtClean="0">
                  <a:cs typeface="Arial" pitchFamily="34" charset="0"/>
                </a:rPr>
                <a:t>&gt;10GeV</a:t>
              </a:r>
            </a:p>
          </p:txBody>
        </p:sp>
      </p:grpSp>
      <p:grpSp>
        <p:nvGrpSpPr>
          <p:cNvPr id="16" name="Group 30"/>
          <p:cNvGrpSpPr/>
          <p:nvPr/>
        </p:nvGrpSpPr>
        <p:grpSpPr>
          <a:xfrm>
            <a:off x="5148075" y="4965200"/>
            <a:ext cx="3610070" cy="844910"/>
            <a:chOff x="5148075" y="4965200"/>
            <a:chExt cx="3610070" cy="844910"/>
          </a:xfrm>
        </p:grpSpPr>
        <p:sp>
          <p:nvSpPr>
            <p:cNvPr id="17" name="TextBox 16"/>
            <p:cNvSpPr txBox="1"/>
            <p:nvPr/>
          </p:nvSpPr>
          <p:spPr>
            <a:xfrm>
              <a:off x="5724150" y="5042010"/>
              <a:ext cx="30339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cs typeface="Arial" pitchFamily="34" charset="0"/>
                </a:rPr>
                <a:t>95-99% weak centrality dependence</a:t>
              </a:r>
            </a:p>
          </p:txBody>
        </p:sp>
        <p:sp>
          <p:nvSpPr>
            <p:cNvPr id="18" name="Right Brace 17"/>
            <p:cNvSpPr/>
            <p:nvPr/>
          </p:nvSpPr>
          <p:spPr>
            <a:xfrm>
              <a:off x="5148075" y="4965200"/>
              <a:ext cx="307240" cy="84491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5425" y="6024480"/>
            <a:ext cx="6029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cs typeface="Arial" pitchFamily="34" charset="0"/>
              </a:rPr>
              <a:t>MB triggers: (</a:t>
            </a:r>
            <a:r>
              <a:rPr lang="en-US" sz="2000" dirty="0" err="1" smtClean="0">
                <a:cs typeface="Arial" pitchFamily="34" charset="0"/>
              </a:rPr>
              <a:t>LAr</a:t>
            </a:r>
            <a:r>
              <a:rPr lang="en-US" sz="2000" dirty="0" smtClean="0">
                <a:cs typeface="Arial" pitchFamily="34" charset="0"/>
              </a:rPr>
              <a:t> E</a:t>
            </a:r>
            <a:r>
              <a:rPr lang="en-US" sz="2000" baseline="-25000" dirty="0" smtClean="0">
                <a:cs typeface="Arial" pitchFamily="34" charset="0"/>
              </a:rPr>
              <a:t>T</a:t>
            </a:r>
            <a:r>
              <a:rPr lang="en-US" sz="2000" dirty="0" smtClean="0">
                <a:cs typeface="Arial" pitchFamily="34" charset="0"/>
              </a:rPr>
              <a:t>&gt;50GeV) OR (ZDC &amp; track)</a:t>
            </a:r>
            <a:endParaRPr lang="en-US" sz="20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Centrality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1" descr="C:\Users\Administrator\Desktop\fig_0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33595" y="3576479"/>
            <a:ext cx="4464526" cy="2850367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464"/>
          <a:stretch>
            <a:fillRect/>
          </a:stretch>
        </p:blipFill>
        <p:spPr bwMode="auto">
          <a:xfrm>
            <a:off x="4533595" y="702245"/>
            <a:ext cx="4493385" cy="303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tracking.pd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10" t="15359" r="7747" b="13318"/>
          <a:stretch>
            <a:fillRect/>
          </a:stretch>
        </p:blipFill>
        <p:spPr>
          <a:xfrm>
            <a:off x="0" y="241385"/>
            <a:ext cx="4495190" cy="3610070"/>
          </a:xfrm>
          <a:prstGeom prst="rect">
            <a:avLst/>
          </a:prstGeom>
        </p:spPr>
      </p:pic>
      <p:grpSp>
        <p:nvGrpSpPr>
          <p:cNvPr id="7" name="Group 48"/>
          <p:cNvGrpSpPr/>
          <p:nvPr/>
        </p:nvGrpSpPr>
        <p:grpSpPr>
          <a:xfrm>
            <a:off x="5877770" y="2252517"/>
            <a:ext cx="1314548" cy="2189084"/>
            <a:chOff x="5877770" y="2297063"/>
            <a:chExt cx="1314548" cy="2189084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5877770" y="2984309"/>
              <a:ext cx="0" cy="1271408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6185010" y="2850905"/>
              <a:ext cx="0" cy="146141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6607465" y="2584090"/>
              <a:ext cx="0" cy="178684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7192318" y="2297063"/>
              <a:ext cx="0" cy="2189084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7"/>
          <p:cNvGrpSpPr/>
          <p:nvPr/>
        </p:nvGrpSpPr>
        <p:grpSpPr>
          <a:xfrm>
            <a:off x="4303165" y="2084825"/>
            <a:ext cx="2342705" cy="768100"/>
            <a:chOff x="4303165" y="2084825"/>
            <a:chExt cx="2342705" cy="768100"/>
          </a:xfrm>
        </p:grpSpPr>
        <p:cxnSp>
          <p:nvCxnSpPr>
            <p:cNvPr id="13" name="Straight Connector 12"/>
            <p:cNvCxnSpPr/>
            <p:nvPr/>
          </p:nvCxnSpPr>
          <p:spPr>
            <a:xfrm flipH="1">
              <a:off x="4456785" y="2084825"/>
              <a:ext cx="2189085" cy="422455"/>
            </a:xfrm>
            <a:prstGeom prst="line">
              <a:avLst/>
            </a:prstGeom>
            <a:ln>
              <a:solidFill>
                <a:srgbClr val="FF66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4418381" y="2430470"/>
              <a:ext cx="1728224" cy="192025"/>
            </a:xfrm>
            <a:prstGeom prst="line">
              <a:avLst/>
            </a:prstGeom>
            <a:ln>
              <a:solidFill>
                <a:srgbClr val="FF66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4379975" y="2660900"/>
              <a:ext cx="1382580" cy="76810"/>
            </a:xfrm>
            <a:prstGeom prst="line">
              <a:avLst/>
            </a:prstGeom>
            <a:ln>
              <a:solidFill>
                <a:srgbClr val="FF66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4303165" y="2814520"/>
              <a:ext cx="1267366" cy="38405"/>
            </a:xfrm>
            <a:prstGeom prst="line">
              <a:avLst/>
            </a:prstGeom>
            <a:ln>
              <a:solidFill>
                <a:srgbClr val="FF66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97"/>
          <p:cNvGrpSpPr/>
          <p:nvPr/>
        </p:nvGrpSpPr>
        <p:grpSpPr>
          <a:xfrm>
            <a:off x="309045" y="395005"/>
            <a:ext cx="4186145" cy="844910"/>
            <a:chOff x="1653220" y="1431940"/>
            <a:chExt cx="6534482" cy="1267365"/>
          </a:xfrm>
        </p:grpSpPr>
        <p:grpSp>
          <p:nvGrpSpPr>
            <p:cNvPr id="18" name="Group 49"/>
            <p:cNvGrpSpPr>
              <a:grpSpLocks/>
            </p:cNvGrpSpPr>
            <p:nvPr/>
          </p:nvGrpSpPr>
          <p:grpSpPr bwMode="auto">
            <a:xfrm>
              <a:off x="1653220" y="2075418"/>
              <a:ext cx="1028700" cy="623887"/>
              <a:chOff x="2950" y="3079"/>
              <a:chExt cx="648" cy="393"/>
            </a:xfrm>
          </p:grpSpPr>
          <p:sp>
            <p:nvSpPr>
              <p:cNvPr id="35" name="Oval 33"/>
              <p:cNvSpPr>
                <a:spLocks noChangeArrowheads="1"/>
              </p:cNvSpPr>
              <p:nvPr/>
            </p:nvSpPr>
            <p:spPr bwMode="auto">
              <a:xfrm>
                <a:off x="2950" y="3079"/>
                <a:ext cx="402" cy="393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34"/>
              <p:cNvSpPr>
                <a:spLocks noChangeArrowheads="1"/>
              </p:cNvSpPr>
              <p:nvPr/>
            </p:nvSpPr>
            <p:spPr bwMode="auto">
              <a:xfrm>
                <a:off x="3195" y="3079"/>
                <a:ext cx="403" cy="393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35"/>
              <p:cNvSpPr>
                <a:spLocks noChangeArrowheads="1"/>
              </p:cNvSpPr>
              <p:nvPr/>
            </p:nvSpPr>
            <p:spPr bwMode="auto">
              <a:xfrm>
                <a:off x="3195" y="3145"/>
                <a:ext cx="157" cy="26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" name="Group 50"/>
            <p:cNvGrpSpPr>
              <a:grpSpLocks/>
            </p:cNvGrpSpPr>
            <p:nvPr/>
          </p:nvGrpSpPr>
          <p:grpSpPr bwMode="auto">
            <a:xfrm>
              <a:off x="3189420" y="1508750"/>
              <a:ext cx="935038" cy="604837"/>
              <a:chOff x="3735" y="3079"/>
              <a:chExt cx="589" cy="381"/>
            </a:xfrm>
          </p:grpSpPr>
          <p:sp>
            <p:nvSpPr>
              <p:cNvPr id="32" name="Oval 36"/>
              <p:cNvSpPr>
                <a:spLocks noChangeArrowheads="1"/>
              </p:cNvSpPr>
              <p:nvPr/>
            </p:nvSpPr>
            <p:spPr bwMode="auto">
              <a:xfrm>
                <a:off x="3735" y="3079"/>
                <a:ext cx="403" cy="381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37"/>
              <p:cNvSpPr>
                <a:spLocks noChangeArrowheads="1"/>
              </p:cNvSpPr>
              <p:nvPr/>
            </p:nvSpPr>
            <p:spPr bwMode="auto">
              <a:xfrm>
                <a:off x="3921" y="3079"/>
                <a:ext cx="403" cy="381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38"/>
              <p:cNvSpPr>
                <a:spLocks noChangeArrowheads="1"/>
              </p:cNvSpPr>
              <p:nvPr/>
            </p:nvSpPr>
            <p:spPr bwMode="auto">
              <a:xfrm>
                <a:off x="3921" y="3124"/>
                <a:ext cx="222" cy="27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" name="Group 51"/>
            <p:cNvGrpSpPr>
              <a:grpSpLocks/>
            </p:cNvGrpSpPr>
            <p:nvPr/>
          </p:nvGrpSpPr>
          <p:grpSpPr bwMode="auto">
            <a:xfrm>
              <a:off x="4610405" y="1431940"/>
              <a:ext cx="852488" cy="604838"/>
              <a:chOff x="4512" y="3079"/>
              <a:chExt cx="537" cy="381"/>
            </a:xfrm>
          </p:grpSpPr>
          <p:sp>
            <p:nvSpPr>
              <p:cNvPr id="29" name="Oval 42"/>
              <p:cNvSpPr>
                <a:spLocks noChangeArrowheads="1"/>
              </p:cNvSpPr>
              <p:nvPr/>
            </p:nvSpPr>
            <p:spPr bwMode="auto">
              <a:xfrm>
                <a:off x="4512" y="3079"/>
                <a:ext cx="403" cy="381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43"/>
              <p:cNvSpPr>
                <a:spLocks noChangeArrowheads="1"/>
              </p:cNvSpPr>
              <p:nvPr/>
            </p:nvSpPr>
            <p:spPr bwMode="auto">
              <a:xfrm>
                <a:off x="4646" y="3079"/>
                <a:ext cx="403" cy="381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44"/>
              <p:cNvSpPr>
                <a:spLocks noChangeArrowheads="1"/>
              </p:cNvSpPr>
              <p:nvPr/>
            </p:nvSpPr>
            <p:spPr bwMode="auto">
              <a:xfrm>
                <a:off x="4646" y="3100"/>
                <a:ext cx="269" cy="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" name="Group 52"/>
            <p:cNvGrpSpPr>
              <a:grpSpLocks/>
            </p:cNvGrpSpPr>
            <p:nvPr/>
          </p:nvGrpSpPr>
          <p:grpSpPr bwMode="auto">
            <a:xfrm>
              <a:off x="5992985" y="1547155"/>
              <a:ext cx="788988" cy="604838"/>
              <a:chOff x="5231" y="3079"/>
              <a:chExt cx="497" cy="381"/>
            </a:xfrm>
          </p:grpSpPr>
          <p:sp>
            <p:nvSpPr>
              <p:cNvPr id="26" name="Oval 39"/>
              <p:cNvSpPr>
                <a:spLocks noChangeArrowheads="1"/>
              </p:cNvSpPr>
              <p:nvPr/>
            </p:nvSpPr>
            <p:spPr bwMode="auto">
              <a:xfrm>
                <a:off x="5231" y="3079"/>
                <a:ext cx="403" cy="381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40"/>
              <p:cNvSpPr>
                <a:spLocks noChangeArrowheads="1"/>
              </p:cNvSpPr>
              <p:nvPr/>
            </p:nvSpPr>
            <p:spPr bwMode="auto">
              <a:xfrm>
                <a:off x="5320" y="3079"/>
                <a:ext cx="408" cy="381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41"/>
              <p:cNvSpPr>
                <a:spLocks noChangeArrowheads="1"/>
              </p:cNvSpPr>
              <p:nvPr/>
            </p:nvSpPr>
            <p:spPr bwMode="auto">
              <a:xfrm>
                <a:off x="5322" y="3100"/>
                <a:ext cx="315" cy="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" name="Group 42"/>
            <p:cNvGrpSpPr/>
            <p:nvPr/>
          </p:nvGrpSpPr>
          <p:grpSpPr>
            <a:xfrm>
              <a:off x="7452375" y="2084825"/>
              <a:ext cx="735327" cy="604838"/>
              <a:chOff x="7836425" y="3889860"/>
              <a:chExt cx="735327" cy="604838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7839804" y="3889860"/>
                <a:ext cx="726316" cy="604838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7836425" y="3889860"/>
                <a:ext cx="735327" cy="604838"/>
              </a:xfrm>
              <a:prstGeom prst="ellipse">
                <a:avLst/>
              </a:prstGeom>
              <a:solidFill>
                <a:schemeClr val="hlink"/>
              </a:soli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7913236" y="3923198"/>
                <a:ext cx="567716" cy="5381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8" name="Text Box 64"/>
          <p:cNvSpPr txBox="1">
            <a:spLocks noChangeArrowheads="1"/>
          </p:cNvSpPr>
          <p:nvPr/>
        </p:nvSpPr>
        <p:spPr bwMode="auto">
          <a:xfrm>
            <a:off x="5493720" y="5413970"/>
            <a:ext cx="26517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/>
              <a:t>MB </a:t>
            </a:r>
            <a:r>
              <a:rPr lang="en-US" sz="2000" b="1" dirty="0" smtClean="0">
                <a:cs typeface="Arial" pitchFamily="34" charset="0"/>
              </a:rPr>
              <a:t>fraction 98 ± 2%</a:t>
            </a:r>
            <a:endParaRPr lang="en-US" sz="2000" b="1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7951640" y="2660900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log Z</a:t>
            </a:r>
            <a:endParaRPr lang="en-US" sz="16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968055" y="6277963"/>
            <a:ext cx="49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Glauber</a:t>
            </a:r>
            <a:r>
              <a:rPr lang="en-US" dirty="0" smtClean="0"/>
              <a:t> model MC to estimate 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part</a:t>
            </a:r>
            <a:r>
              <a:rPr lang="en-US" dirty="0" smtClean="0"/>
              <a:t>&gt;, 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&gt;</a:t>
            </a:r>
            <a:endParaRPr lang="en-US" dirty="0"/>
          </a:p>
        </p:txBody>
      </p: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385855" y="3851455"/>
          <a:ext cx="3994119" cy="2378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745"/>
                <a:gridCol w="1344175"/>
                <a:gridCol w="1536199"/>
              </a:tblGrid>
              <a:tr h="396443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&lt;</a:t>
                      </a:r>
                      <a:r>
                        <a:rPr lang="en-US" b="1" dirty="0" err="1" smtClean="0"/>
                        <a:t>N</a:t>
                      </a:r>
                      <a:r>
                        <a:rPr lang="en-US" b="1" baseline="-25000" dirty="0" err="1" smtClean="0"/>
                        <a:t>part</a:t>
                      </a:r>
                      <a:r>
                        <a:rPr lang="en-US" b="1" dirty="0" smtClean="0"/>
                        <a:t>&gt;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&lt;</a:t>
                      </a:r>
                      <a:r>
                        <a:rPr lang="en-US" b="1" dirty="0" err="1" smtClean="0"/>
                        <a:t>N</a:t>
                      </a:r>
                      <a:r>
                        <a:rPr lang="en-US" b="1" baseline="-25000" dirty="0" err="1" smtClean="0"/>
                        <a:t>coll</a:t>
                      </a:r>
                      <a:r>
                        <a:rPr lang="en-US" b="1" dirty="0" smtClean="0"/>
                        <a:t>&gt;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0-5%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382</a:t>
                      </a:r>
                      <a:r>
                        <a:rPr lang="en-US" sz="1800" b="1" dirty="0" smtClean="0"/>
                        <a:t>±0.7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1683</a:t>
                      </a:r>
                      <a:r>
                        <a:rPr lang="en-US" sz="1800" b="1" dirty="0" smtClean="0"/>
                        <a:t>±</a:t>
                      </a:r>
                      <a:r>
                        <a:rPr lang="fr-FR" sz="1800" b="1" dirty="0" smtClean="0"/>
                        <a:t>8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5-10%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330</a:t>
                      </a:r>
                      <a:r>
                        <a:rPr lang="en-US" sz="1800" b="1" dirty="0" smtClean="0"/>
                        <a:t>±1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1318</a:t>
                      </a:r>
                      <a:r>
                        <a:rPr lang="en-US" sz="1800" b="1" dirty="0" smtClean="0"/>
                        <a:t>±8%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10-20%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261</a:t>
                      </a:r>
                      <a:r>
                        <a:rPr lang="en-US" sz="1800" b="1" dirty="0" smtClean="0"/>
                        <a:t>±1.5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923</a:t>
                      </a:r>
                      <a:r>
                        <a:rPr lang="en-US" sz="1800" b="1" dirty="0" smtClean="0"/>
                        <a:t>±7%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20-40%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158</a:t>
                      </a:r>
                      <a:r>
                        <a:rPr lang="en-US" sz="1800" b="1" dirty="0" smtClean="0"/>
                        <a:t>±2.5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441</a:t>
                      </a:r>
                      <a:r>
                        <a:rPr lang="en-US" sz="1800" b="1" dirty="0" smtClean="0"/>
                        <a:t>±7%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40-80%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46</a:t>
                      </a:r>
                      <a:r>
                        <a:rPr lang="en-US" sz="1800" b="1" dirty="0" smtClean="0"/>
                        <a:t>±6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78</a:t>
                      </a:r>
                      <a:r>
                        <a:rPr lang="en-US" sz="1800" b="1" dirty="0" smtClean="0"/>
                        <a:t>±9%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Charged Particle Multiplicity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5" name="Picture 4" descr="bulk_producti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1050068"/>
            <a:ext cx="4887983" cy="51983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16583" y="1981200"/>
            <a:ext cx="37734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Central A+A multiplicity grows faster with √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 smtClean="0"/>
              <a:t> than </a:t>
            </a:r>
            <a:r>
              <a:rPr lang="en-US" dirty="0" err="1" smtClean="0"/>
              <a:t>p+p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log – scaling (seen up to RHIC energies) is ruled out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Shape consistent between LHC and RHIC, lower energies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92200" y="6564229"/>
            <a:ext cx="4024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hlinkClick r:id="rId4"/>
              </a:rPr>
              <a:t>Phys.Lett.B710 (2012) 363-382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850" y="3295650"/>
            <a:ext cx="3594100" cy="2806700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Particle Flow in HI Collisions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8800" y="3860800"/>
            <a:ext cx="4597400" cy="1676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05700" y="3454400"/>
            <a:ext cx="1638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Reaction plane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8208864" y="3840063"/>
            <a:ext cx="327223" cy="952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3850" y="952500"/>
            <a:ext cx="86423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Initial geometry (and fluctuations) lead to </a:t>
            </a:r>
            <a:r>
              <a:rPr lang="en-US" sz="2000" dirty="0" err="1" smtClean="0"/>
              <a:t>n</a:t>
            </a:r>
            <a:r>
              <a:rPr lang="en-US" sz="2000" dirty="0" smtClean="0"/>
              <a:t> moments of deformation of the fireball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Spatial anisotropies observable in momentum space due to collective flow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Study of the moments,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, and correlations between reaction planes, </a:t>
            </a:r>
            <a:r>
              <a:rPr lang="en-US" sz="2000" dirty="0" err="1" smtClean="0"/>
              <a:t>Φ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, teaches us about the initial geometry and expansion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Measurement of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v</a:t>
            </a:r>
            <a:r>
              <a:rPr lang="en-US" altLang="zh-CN" sz="4000" b="1" i="1" baseline="-250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n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7" name="Picture 6" descr="og_v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2368550"/>
            <a:ext cx="7200900" cy="3365500"/>
          </a:xfrm>
          <a:prstGeom prst="rect">
            <a:avLst/>
          </a:prstGeom>
        </p:spPr>
      </p:pic>
      <p:pic>
        <p:nvPicPr>
          <p:cNvPr id="6" name="Picture 5" descr="og_vn_resul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71550" y="1365250"/>
            <a:ext cx="7200900" cy="4864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30300" y="838200"/>
            <a:ext cx="664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Measured to </a:t>
            </a:r>
            <a:r>
              <a:rPr lang="en-US" sz="2400" dirty="0" err="1" smtClean="0"/>
              <a:t>n</a:t>
            </a:r>
            <a:r>
              <a:rPr lang="en-US" sz="2400" dirty="0" smtClean="0"/>
              <a:t>=6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30300" y="6551529"/>
            <a:ext cx="368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6"/>
              </a:rPr>
              <a:t>arXiv:1203.3087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10" y="2463800"/>
            <a:ext cx="8009890" cy="3648710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Measurement of dipolar v</a:t>
            </a:r>
            <a:r>
              <a:rPr lang="en-US" altLang="zh-CN" sz="4000" b="1" i="1" baseline="-25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1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" y="609600"/>
            <a:ext cx="8966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v</a:t>
            </a:r>
            <a:r>
              <a:rPr lang="en-US" baseline="-25000" dirty="0" smtClean="0"/>
              <a:t>1 </a:t>
            </a:r>
            <a:r>
              <a:rPr lang="en-US" dirty="0" smtClean="0"/>
              <a:t>is influenced by global momentum conservation (higher order terms have multi-fold symmetry “locally” conserve momentum)</a:t>
            </a:r>
          </a:p>
          <a:p>
            <a:pPr>
              <a:buFont typeface="Arial"/>
              <a:buChar char="•"/>
            </a:pPr>
            <a:r>
              <a:rPr lang="en-US" dirty="0" smtClean="0"/>
              <a:t>Rapidity odd component of v</a:t>
            </a:r>
            <a:r>
              <a:rPr lang="en-US" baseline="-25000" dirty="0" smtClean="0"/>
              <a:t>1</a:t>
            </a:r>
            <a:r>
              <a:rPr lang="en-US" dirty="0" smtClean="0"/>
              <a:t> from sideward deflection of the colliding 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Rapidity even component from dipole asymmetry due to initial geometry fluctuations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Significant v</a:t>
            </a:r>
            <a:r>
              <a:rPr lang="en-US" baseline="-25000" dirty="0" smtClean="0"/>
              <a:t>1</a:t>
            </a:r>
            <a:r>
              <a:rPr lang="en-US" dirty="0" smtClean="0"/>
              <a:t> values observed,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dependence similar to other harmonics</a:t>
            </a:r>
          </a:p>
          <a:p>
            <a:pPr>
              <a:buFont typeface="Arial"/>
              <a:buChar char="•"/>
            </a:pPr>
            <a:r>
              <a:rPr lang="en-US" dirty="0" smtClean="0"/>
              <a:t>Value is comparable to v</a:t>
            </a:r>
            <a:r>
              <a:rPr lang="en-US" baseline="-25000" dirty="0" smtClean="0"/>
              <a:t>3</a:t>
            </a:r>
            <a:r>
              <a:rPr lang="en-US" dirty="0" smtClean="0"/>
              <a:t>, showing significant dipole moment in initial state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30300" y="6538829"/>
            <a:ext cx="368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4"/>
              </a:rPr>
              <a:t>arXiv:1203.3087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nic_tem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14938</TotalTime>
  <Words>1554</Words>
  <Application>Microsoft Macintosh PowerPoint</Application>
  <PresentationFormat>On-screen Show (4:3)</PresentationFormat>
  <Paragraphs>273</Paragraphs>
  <Slides>30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panic_temp</vt:lpstr>
      <vt:lpstr>Equation</vt:lpstr>
      <vt:lpstr>Highlights of Heavy Ion Physics with ATLAS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x physics phenix</dc:title>
  <dc:creator>Zvi Citron</dc:creator>
  <cp:lastModifiedBy>Zvi Citron</cp:lastModifiedBy>
  <cp:revision>207</cp:revision>
  <cp:lastPrinted>2012-05-29T10:27:26Z</cp:lastPrinted>
  <dcterms:created xsi:type="dcterms:W3CDTF">2012-06-11T19:27:42Z</dcterms:created>
  <dcterms:modified xsi:type="dcterms:W3CDTF">2012-06-12T09:00:51Z</dcterms:modified>
</cp:coreProperties>
</file>