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4" r:id="rId6"/>
    <p:sldId id="260" r:id="rId7"/>
    <p:sldId id="262" r:id="rId8"/>
    <p:sldId id="265" r:id="rId9"/>
    <p:sldId id="266" r:id="rId10"/>
    <p:sldId id="267" r:id="rId11"/>
    <p:sldId id="271" r:id="rId12"/>
    <p:sldId id="268" r:id="rId13"/>
    <p:sldId id="280" r:id="rId14"/>
    <p:sldId id="275" r:id="rId15"/>
    <p:sldId id="269" r:id="rId16"/>
    <p:sldId id="272" r:id="rId17"/>
    <p:sldId id="270" r:id="rId18"/>
    <p:sldId id="273" r:id="rId19"/>
    <p:sldId id="276" r:id="rId20"/>
    <p:sldId id="277" r:id="rId21"/>
    <p:sldId id="281" r:id="rId22"/>
    <p:sldId id="283" r:id="rId23"/>
    <p:sldId id="284" r:id="rId24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558A8-BFAC-49AB-976B-571B055C63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BDF0-D6D0-4110-BC6F-2E2C6B35D17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8F3E7-70FC-4ADF-83BB-071643ACE42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6C6FA-B4FD-4034-92D3-BADDE11531E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D010D-A235-4604-BACD-639E53A9997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A3558-3DAC-48B9-96D0-BADFEDB8658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E055F-B29E-4B15-A470-03460D3C08A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71EE7-8FB5-4DA7-9E8D-59A6B4C257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E071E-2D48-4614-ACAC-4CBA81B927C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1AE11-3AF4-40C7-B69E-80B088A49B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ACD72-133D-415A-A498-28A920DE133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8ED77FF-2DC0-4380-9A08-EC760A71C1B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confId=17636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108.2261" TargetMode="External"/><Relationship Id="rId2" Type="http://schemas.openxmlformats.org/officeDocument/2006/relationships/image" Target="data:image/png;base64,iVBORw0KGgoAAAANSUhEUgAAABgAAAAYCAMAAADXqc3KAAAAulBMVEX5+fl8pFWDqjTi6Nx5n05/pjOQtEWLsT2kwmR3nyeoyl10lFJ6nVN1mkuJrF2TtWSwzXi82X2PtEKTu0W92oWnxXWZvkuuyXT29/WszGaXuGaQsW3U286GpmbN08eryXru8eyKrjzq7efd49jF0biy0XGawUyrvZaswpZqhFCatny4xaqbvGyhwVqkwXN3m1OgvWK41XuFq1mQr3Ocs4Su0WOUtUuz1mWGqTubuVehv1uCplWjx1Z8pC93iUb/AAAAAXRSTlMAQObYZgAAAMRJREFUeF6lkUVuQ0EQBYc/MzObmcL3v5aTlceZ2bkW3VI99aL1wOss1nIf5g0sZQEJ38LiLPp5dJ3pYSH4lHjxzDMHIVg137G+mwu+hVMQHPdAALox0/ORM0P6N0s784MEcn5tE/y7TFdRVBs/fE+8hIygdLadH1XcgZkhJSsuRoLQ9qvnAstFCH06G4aUzQpwYBL5P5QxSlUrfX7Y2N00SmmXL8A/KudDo9oBpmINJ1V7d2Rd1Et1WgIZrWHVQArG4CXuoiYOJw5+/RcAAAAASUVORK5CYII=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xiv.org/abs/0705.1173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333375"/>
            <a:ext cx="6840538" cy="2305050"/>
          </a:xfrm>
        </p:spPr>
        <p:txBody>
          <a:bodyPr/>
          <a:lstStyle/>
          <a:p>
            <a:pPr eaLnBrk="1" hangingPunct="1"/>
            <a:r>
              <a:rPr lang="it-IT" sz="4000" smtClean="0">
                <a:hlinkClick r:id="rId2"/>
              </a:rPr>
              <a:t>International Conference on New Frontiers in Physics </a:t>
            </a:r>
            <a:r>
              <a:rPr lang="it-IT" sz="4000" smtClean="0"/>
              <a:t/>
            </a:r>
            <a:br>
              <a:rPr lang="it-IT" sz="4000" smtClean="0"/>
            </a:br>
            <a:r>
              <a:rPr lang="it-IT" sz="2400" smtClean="0"/>
              <a:t>10-16 June 2012</a:t>
            </a:r>
            <a:r>
              <a:rPr lang="it-IT" sz="2400" i="1" smtClean="0"/>
              <a:t/>
            </a:r>
            <a:br>
              <a:rPr lang="it-IT" sz="2400" i="1" smtClean="0"/>
            </a:br>
            <a:r>
              <a:rPr lang="it-IT" sz="2400" i="1" smtClean="0"/>
              <a:t>Kolymbari, Crete, Greece</a:t>
            </a:r>
          </a:p>
        </p:txBody>
      </p:sp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187450" y="3068638"/>
            <a:ext cx="66976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solidFill>
                  <a:schemeClr val="accent2"/>
                </a:solidFill>
              </a:rPr>
              <a:t>QFT in a de Sitter Universe: an Approach to Quantum Theory and Cosmological non-locality</a:t>
            </a:r>
          </a:p>
          <a:p>
            <a:pPr algn="ctr"/>
            <a:r>
              <a:rPr lang="en-GB" b="1">
                <a:solidFill>
                  <a:schemeClr val="accent2"/>
                </a:solidFill>
              </a:rPr>
              <a:t>Ignazio Licata</a:t>
            </a:r>
          </a:p>
          <a:p>
            <a:pPr algn="ctr"/>
            <a:r>
              <a:rPr lang="en-GB" b="1">
                <a:solidFill>
                  <a:schemeClr val="accent2"/>
                </a:solidFill>
              </a:rPr>
              <a:t>ISEM- Inst. For Scientific Methodology- Palermo-Italy</a:t>
            </a:r>
            <a:endParaRPr lang="it-IT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395288" y="1014413"/>
            <a:ext cx="7993062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/>
              <a:t>a)      </a:t>
            </a:r>
            <a:r>
              <a:rPr lang="en-US" b="1"/>
              <a:t>The physical world is described as a discrete set of interaction</a:t>
            </a:r>
            <a:r>
              <a:rPr lang="en-US"/>
              <a:t> vertices where </a:t>
            </a:r>
            <a:r>
              <a:rPr lang="en-US" b="1"/>
              <a:t>some properties</a:t>
            </a:r>
            <a:r>
              <a:rPr lang="en-US"/>
              <a:t> (space-time position, quadri-impulse, spin) </a:t>
            </a:r>
            <a:r>
              <a:rPr lang="en-US" b="1"/>
              <a:t>are destroyed and created in the vacuum</a:t>
            </a:r>
            <a:r>
              <a:rPr lang="en-US"/>
              <a:t>. </a:t>
            </a:r>
          </a:p>
          <a:p>
            <a:pPr algn="ctr"/>
            <a:r>
              <a:rPr lang="en-US"/>
              <a:t>b)      </a:t>
            </a:r>
            <a:r>
              <a:rPr lang="en-US" b="1"/>
              <a:t>Heisenberg uncertainty principle</a:t>
            </a:r>
            <a:r>
              <a:rPr lang="en-US"/>
              <a:t> in its more general and “right” form - </a:t>
            </a:r>
            <a:r>
              <a:rPr lang="en-US" b="1"/>
              <a:t>phase x number of quanta</a:t>
            </a:r>
            <a:r>
              <a:rPr lang="en-US"/>
              <a:t> – indicate that  in the phenomena involving few  interaction vertices the concept of a space-time/environment is no more applicable;</a:t>
            </a:r>
            <a:endParaRPr lang="it-IT"/>
          </a:p>
          <a:p>
            <a:pPr algn="ctr"/>
            <a:r>
              <a:rPr lang="en-US"/>
              <a:t>c)      </a:t>
            </a:r>
            <a:r>
              <a:rPr lang="en-US" b="1"/>
              <a:t>Motion is no more a continuous phenomenon</a:t>
            </a:r>
            <a:r>
              <a:rPr lang="en-US"/>
              <a:t>, but a discontinuous process in the space-time coordinates, like a dislocation in a crystal. In general, if  i  indicates the creation event and j the destruction event for a X quantity, only if X (i,j) is diagonal the interaction will leave the X value unchanged and a measurement will be possible. </a:t>
            </a:r>
          </a:p>
          <a:p>
            <a:pPr algn="ctr"/>
            <a:r>
              <a:rPr lang="en-US"/>
              <a:t>d) The particles are not “persistent object” but network of transactions.</a:t>
            </a:r>
            <a:endParaRPr lang="it-IT"/>
          </a:p>
          <a:p>
            <a:pPr algn="ctr"/>
            <a:r>
              <a:rPr lang="en-US"/>
              <a:t>It follows that the </a:t>
            </a:r>
            <a:r>
              <a:rPr lang="en-US" b="1"/>
              <a:t>quantum laws have generally a matrix-like</a:t>
            </a:r>
            <a:r>
              <a:rPr lang="en-US"/>
              <a:t> form and also the existence of quantities not simultaneously defined. </a:t>
            </a:r>
          </a:p>
          <a:p>
            <a:pPr algn="ctr"/>
            <a:r>
              <a:rPr lang="en-US" b="1">
                <a:solidFill>
                  <a:srgbClr val="FF0000"/>
                </a:solidFill>
              </a:rPr>
              <a:t>This frame modifies quite widely  the semi-classical vision associated to QM</a:t>
            </a:r>
            <a:r>
              <a:rPr lang="en-US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1258888" y="393700"/>
            <a:ext cx="547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>
                <a:solidFill>
                  <a:srgbClr val="FF0000"/>
                </a:solidFill>
              </a:rPr>
              <a:t>QFT  and the “fabric” of Vacuum</a:t>
            </a:r>
          </a:p>
        </p:txBody>
      </p:sp>
      <p:sp>
        <p:nvSpPr>
          <p:cNvPr id="22531" name="Text Box 9"/>
          <p:cNvSpPr txBox="1">
            <a:spLocks noChangeArrowheads="1"/>
          </p:cNvSpPr>
          <p:nvPr/>
        </p:nvSpPr>
        <p:spPr bwMode="auto">
          <a:xfrm>
            <a:off x="2176463" y="207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eisenberg-600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34671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4356100" y="1773238"/>
            <a:ext cx="439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Heisenberg Principle – </a:t>
            </a:r>
            <a:r>
              <a:rPr lang="it-IT" b="1" i="1"/>
              <a:t>naive</a:t>
            </a:r>
            <a:r>
              <a:rPr lang="it-IT" b="1"/>
              <a:t> form</a:t>
            </a:r>
          </a:p>
        </p:txBody>
      </p:sp>
      <p:pic>
        <p:nvPicPr>
          <p:cNvPr id="23555" name="Picture 6" descr="\Delta x\, \Delta p \ge \frac{\hbar}{2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2565400"/>
            <a:ext cx="19431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4643438" y="3573463"/>
            <a:ext cx="36734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>
                <a:solidFill>
                  <a:srgbClr val="FF0000"/>
                </a:solidFill>
              </a:rPr>
              <a:t>Heisenberg Principle</a:t>
            </a:r>
            <a:r>
              <a:rPr lang="it-IT"/>
              <a:t> </a:t>
            </a:r>
            <a:r>
              <a:rPr lang="it-IT" b="1">
                <a:solidFill>
                  <a:srgbClr val="FF3300"/>
                </a:solidFill>
              </a:rPr>
              <a:t> -” noble” version</a:t>
            </a:r>
          </a:p>
          <a:p>
            <a:pPr>
              <a:spcBef>
                <a:spcPct val="50000"/>
              </a:spcBef>
            </a:pPr>
            <a:endParaRPr lang="it-IT"/>
          </a:p>
        </p:txBody>
      </p:sp>
      <p:pic>
        <p:nvPicPr>
          <p:cNvPr id="23557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4508500"/>
            <a:ext cx="20891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4427538" y="5300663"/>
            <a:ext cx="41052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n: number of quanta</a:t>
            </a:r>
          </a:p>
          <a:p>
            <a:pPr>
              <a:spcBef>
                <a:spcPct val="50000"/>
              </a:spcBef>
            </a:pPr>
            <a:r>
              <a:rPr lang="el-GR" b="1">
                <a:cs typeface="Arial" charset="0"/>
              </a:rPr>
              <a:t>φ</a:t>
            </a:r>
            <a:r>
              <a:rPr lang="it-IT" b="1">
                <a:cs typeface="Arial" charset="0"/>
              </a:rPr>
              <a:t>: phase</a:t>
            </a:r>
            <a:endParaRPr lang="el-GR" b="1"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2400" b="1" smtClean="0"/>
              <a:t>No Wave/Particles no mysteries in Afshar Experiment!</a:t>
            </a:r>
            <a:r>
              <a:rPr lang="it-IT" smtClean="0"/>
              <a:t> </a:t>
            </a:r>
          </a:p>
        </p:txBody>
      </p:sp>
      <p:pic>
        <p:nvPicPr>
          <p:cNvPr id="24578" name="Picture 5" descr="DSC_12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773238"/>
            <a:ext cx="56292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7" descr="Breakthrough-Light-Proven-to-be-Particle-and-Wave-at-the-Same-Time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789363"/>
            <a:ext cx="28575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468313" y="5949950"/>
            <a:ext cx="741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000" b="1">
                <a:solidFill>
                  <a:srgbClr val="FF0000"/>
                </a:solidFill>
              </a:rPr>
              <a:t>QFT: Correlated field modes with low intensity!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2000" b="1" smtClean="0"/>
              <a:t>What QM is fixed by QFT?</a:t>
            </a:r>
            <a:br>
              <a:rPr lang="it-IT" sz="2000" b="1" smtClean="0"/>
            </a:br>
            <a:r>
              <a:rPr lang="it-IT" sz="2000" b="1" smtClean="0"/>
              <a:t>A general framework for R processes (“clicks”)</a:t>
            </a:r>
          </a:p>
        </p:txBody>
      </p:sp>
      <p:pic>
        <p:nvPicPr>
          <p:cNvPr id="33794" name="Picture 7" descr="Chia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3600"/>
            <a:ext cx="838835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funzione_onda_ps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25538"/>
            <a:ext cx="25209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755650" y="4076700"/>
            <a:ext cx="6769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The QM wave function is nothing but a  statistical coverage of a great amount of QFT elementary transactions.</a:t>
            </a:r>
            <a:endParaRPr lang="it-IT" sz="2000" b="1">
              <a:solidFill>
                <a:srgbClr val="FF0000"/>
              </a:solidFill>
            </a:endParaRP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4572000" y="1412875"/>
            <a:ext cx="2808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6000"/>
              <a:t>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4"/>
          <p:cNvSpPr txBox="1">
            <a:spLocks noChangeArrowheads="1"/>
          </p:cNvSpPr>
          <p:nvPr/>
        </p:nvSpPr>
        <p:spPr bwMode="auto">
          <a:xfrm>
            <a:off x="611188" y="404813"/>
            <a:ext cx="756126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/>
              <a:t>Dynamic vacuum as eigenstate of minimum energy </a:t>
            </a:r>
          </a:p>
          <a:p>
            <a:pPr algn="ctr">
              <a:spcBef>
                <a:spcPct val="50000"/>
              </a:spcBef>
            </a:pPr>
            <a:r>
              <a:rPr lang="it-IT" sz="2000" b="1"/>
              <a:t>in space and time</a:t>
            </a:r>
          </a:p>
        </p:txBody>
      </p:sp>
      <p:pic>
        <p:nvPicPr>
          <p:cNvPr id="2765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5051425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6" descr="T = \frac{\hbar a}{2\pi c k}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781300"/>
            <a:ext cx="17272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8"/>
          <p:cNvSpPr txBox="1">
            <a:spLocks noChangeArrowheads="1"/>
          </p:cNvSpPr>
          <p:nvPr/>
        </p:nvSpPr>
        <p:spPr bwMode="auto">
          <a:xfrm>
            <a:off x="611188" y="5805488"/>
            <a:ext cx="770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The strength of gentle virtual events!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3" y="1936750"/>
            <a:ext cx="7456487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539750" y="836613"/>
            <a:ext cx="7920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Trajectories emerge from Quantum Field Theory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smtClean="0"/>
              <a:t>Vacuum as Timeless “informational matrix” or pre-space</a:t>
            </a:r>
          </a:p>
        </p:txBody>
      </p:sp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755650" y="1700213"/>
            <a:ext cx="7488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000" smtClean="0"/>
              <a:t>     We can imagine the </a:t>
            </a:r>
            <a:r>
              <a:rPr lang="en-US" sz="2000" smtClean="0">
                <a:solidFill>
                  <a:srgbClr val="FF0000"/>
                </a:solidFill>
              </a:rPr>
              <a:t>Vacuum not only as an eigenstate of minimum energy</a:t>
            </a:r>
            <a:r>
              <a:rPr lang="en-US" sz="2000" smtClean="0"/>
              <a:t>, but also as the </a:t>
            </a:r>
            <a:r>
              <a:rPr lang="en-US" sz="2000" smtClean="0">
                <a:solidFill>
                  <a:srgbClr val="FF0000"/>
                </a:solidFill>
              </a:rPr>
              <a:t>network</a:t>
            </a:r>
            <a:r>
              <a:rPr lang="en-US" sz="2000" smtClean="0"/>
              <a:t> of all the possible transactions </a:t>
            </a:r>
            <a:r>
              <a:rPr lang="en-US" sz="2000" smtClean="0">
                <a:solidFill>
                  <a:srgbClr val="FF0000"/>
                </a:solidFill>
              </a:rPr>
              <a:t>of the field modes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FF0000"/>
                </a:solidFill>
              </a:rPr>
              <a:t>in an undivided Oneness</a:t>
            </a:r>
            <a:r>
              <a:rPr lang="en-US" sz="2000" smtClean="0"/>
              <a:t>, and it has  to be regarded as a radical </a:t>
            </a:r>
            <a:r>
              <a:rPr lang="en-US" sz="2000" smtClean="0">
                <a:solidFill>
                  <a:srgbClr val="FF0000"/>
                </a:solidFill>
              </a:rPr>
              <a:t>non-local and event-symmetric state</a:t>
            </a:r>
            <a:r>
              <a:rPr lang="en-US" sz="2000" smtClean="0"/>
              <a:t>. Planck constant is then the measure of the </a:t>
            </a:r>
            <a:r>
              <a:rPr lang="en-US" sz="2000" smtClean="0">
                <a:solidFill>
                  <a:srgbClr val="FF0000"/>
                </a:solidFill>
              </a:rPr>
              <a:t>fabric’s “elasticity”</a:t>
            </a:r>
            <a:r>
              <a:rPr lang="en-US" sz="2000" smtClean="0"/>
              <a:t>. The vacuum constrains and conveys the dynamical processes we observe. </a:t>
            </a:r>
            <a:r>
              <a:rPr lang="en-GB" sz="2000" smtClean="0"/>
              <a:t>It is a fabric from which patterns emerge by R processes and such patterns influence the </a:t>
            </a:r>
            <a:r>
              <a:rPr lang="en-GB" sz="2000" smtClean="0">
                <a:solidFill>
                  <a:srgbClr val="FF0000"/>
                </a:solidFill>
              </a:rPr>
              <a:t>vacuum activity, in a quantum feedback</a:t>
            </a:r>
            <a:endParaRPr lang="en-US" sz="20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it-IT" sz="2000" smtClean="0"/>
              <a:t>Some Clues in search for  an Informational Matrix……….</a:t>
            </a:r>
          </a:p>
        </p:txBody>
      </p:sp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755650" y="1844675"/>
            <a:ext cx="5976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endParaRPr lang="it-IT"/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0" y="0"/>
            <a:ext cx="762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088" tIns="9522" rIns="38088" bIns="9522" anchor="ctr">
            <a:spAutoFit/>
          </a:bodyPr>
          <a:lstStyle/>
          <a:p>
            <a:endParaRPr lang="it-IT" sz="1600" b="1"/>
          </a:p>
          <a:p>
            <a:pPr eaLnBrk="0" hangingPunct="0"/>
            <a:endParaRPr lang="it-IT"/>
          </a:p>
        </p:txBody>
      </p:sp>
      <p:sp>
        <p:nvSpPr>
          <p:cNvPr id="30725" name="Rectangle 9"/>
          <p:cNvSpPr>
            <a:spLocks noChangeArrowheads="1"/>
          </p:cNvSpPr>
          <p:nvPr/>
        </p:nvSpPr>
        <p:spPr bwMode="auto">
          <a:xfrm>
            <a:off x="250825" y="1268413"/>
            <a:ext cx="864235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400" b="1"/>
              <a:t>Bohm, David</a:t>
            </a:r>
            <a:r>
              <a:rPr lang="en-US" sz="1400"/>
              <a:t> (1980), </a:t>
            </a:r>
            <a:r>
              <a:rPr lang="en-US" sz="1400" b="1" i="1"/>
              <a:t>Wholeness and the Implicate Order</a:t>
            </a:r>
            <a:r>
              <a:rPr lang="en-US" sz="1400"/>
              <a:t>, London: Routledge</a:t>
            </a:r>
          </a:p>
          <a:p>
            <a:pPr>
              <a:buFontTx/>
              <a:buChar char="•"/>
            </a:pPr>
            <a:endParaRPr lang="en-US" sz="1400"/>
          </a:p>
          <a:p>
            <a:pPr>
              <a:buFontTx/>
              <a:buChar char="•"/>
            </a:pPr>
            <a:r>
              <a:rPr lang="en-US" sz="1400" b="1"/>
              <a:t>F. A. M. Frescura and B. J. Hiley</a:t>
            </a:r>
            <a:r>
              <a:rPr lang="en-US" sz="1400"/>
              <a:t> (1984) </a:t>
            </a:r>
            <a:r>
              <a:rPr lang="en-US" sz="1400" b="1" i="1"/>
              <a:t>Algebras, Quantum Theory and pre-space,</a:t>
            </a:r>
            <a:r>
              <a:rPr lang="en-US" sz="1400"/>
              <a:t> </a:t>
            </a:r>
            <a:r>
              <a:rPr lang="pt-BR" sz="1400"/>
              <a:t>Revista Brasileira de Fisica, pp. 49-86.</a:t>
            </a:r>
          </a:p>
          <a:p>
            <a:pPr>
              <a:buFontTx/>
              <a:buChar char="•"/>
            </a:pPr>
            <a:endParaRPr lang="pt-BR" sz="1400"/>
          </a:p>
          <a:p>
            <a:pPr>
              <a:buFontTx/>
              <a:buChar char="•"/>
            </a:pPr>
            <a:r>
              <a:rPr lang="en-US" sz="1400"/>
              <a:t>F. A. M. Frescura and B. J. Hiley (1980) </a:t>
            </a:r>
            <a:r>
              <a:rPr lang="it-IT" sz="1400" b="1" i="1"/>
              <a:t>The implicate order, algebras, and the spinor</a:t>
            </a:r>
            <a:r>
              <a:rPr lang="it-IT" sz="1400"/>
              <a:t>, Found. of Phys. Volume 10, Numbers 1-2, 7-3</a:t>
            </a:r>
          </a:p>
          <a:p>
            <a:pPr>
              <a:buFontTx/>
              <a:buChar char="•"/>
            </a:pPr>
            <a:endParaRPr lang="it-IT" sz="1400"/>
          </a:p>
          <a:p>
            <a:pPr>
              <a:buFontTx/>
              <a:buChar char="•"/>
            </a:pPr>
            <a:r>
              <a:rPr lang="it-IT" sz="1400" b="1"/>
              <a:t>N. A. M. Monk, B. J. Hiley</a:t>
            </a:r>
            <a:r>
              <a:rPr lang="it-IT" sz="1400"/>
              <a:t> (1998) </a:t>
            </a:r>
            <a:r>
              <a:rPr lang="it-IT" sz="1400" b="1" i="1"/>
              <a:t>A Unified Algebraic Approach to Quantum Theory</a:t>
            </a:r>
            <a:r>
              <a:rPr lang="it-IT" sz="1400"/>
              <a:t>, Foundations of Physics Letters, Volume 11, Number 4, 371-377 </a:t>
            </a:r>
          </a:p>
          <a:p>
            <a:pPr>
              <a:buFontTx/>
              <a:buChar char="•"/>
            </a:pPr>
            <a:endParaRPr lang="it-IT" sz="1400"/>
          </a:p>
          <a:p>
            <a:pPr>
              <a:buFontTx/>
              <a:buChar char="•"/>
            </a:pPr>
            <a:r>
              <a:rPr lang="it-IT" sz="1400" b="1"/>
              <a:t>David Ritz Finkelstein</a:t>
            </a:r>
            <a:r>
              <a:rPr lang="it-IT" sz="1400"/>
              <a:t>: </a:t>
            </a:r>
            <a:r>
              <a:rPr lang="it-IT" sz="1400" b="1" i="1"/>
              <a:t>Quantum relativity: a synthesis of the ideas of Einstein and Heisenberg</a:t>
            </a:r>
            <a:r>
              <a:rPr lang="it-IT" sz="1400"/>
              <a:t>, Springer, 1996</a:t>
            </a:r>
          </a:p>
          <a:p>
            <a:pPr>
              <a:buFontTx/>
              <a:buChar char="•"/>
            </a:pPr>
            <a:endParaRPr lang="it-IT" sz="1400"/>
          </a:p>
          <a:p>
            <a:pPr>
              <a:buFontTx/>
              <a:buChar char="•"/>
            </a:pPr>
            <a:r>
              <a:rPr lang="it-IT" sz="1400" b="1"/>
              <a:t>G. Chew</a:t>
            </a:r>
            <a:r>
              <a:rPr lang="it-IT" sz="1400"/>
              <a:t> (1987) </a:t>
            </a:r>
            <a:r>
              <a:rPr lang="it-IT" sz="1400" b="1" i="1"/>
              <a:t>Gentle Quantum Events as the source of explicate order, in Quantum Implication</a:t>
            </a:r>
            <a:r>
              <a:rPr lang="it-IT" sz="1400"/>
              <a:t> (Peat &amp; Hiley Eds), Routledge</a:t>
            </a:r>
          </a:p>
          <a:p>
            <a:pPr>
              <a:buFontTx/>
              <a:buChar char="•"/>
            </a:pPr>
            <a:endParaRPr lang="it-IT" sz="1400"/>
          </a:p>
          <a:p>
            <a:pPr>
              <a:buFontTx/>
              <a:buChar char="•"/>
            </a:pPr>
            <a:r>
              <a:rPr lang="pt-BR" sz="1400" b="1"/>
              <a:t>Michael Silberstein, W.M. Stuckey &amp; Timothy McDevitt</a:t>
            </a:r>
            <a:r>
              <a:rPr lang="pt-BR" sz="1400"/>
              <a:t> (2012), </a:t>
            </a:r>
            <a:r>
              <a:rPr lang="en-US" sz="1400" b="1" i="1"/>
              <a:t>Being, Becoming and the Undivided Universe: A Dialogue between Relational Blockworld and the Implicate Order Concerning the Unification of Relativity and Quantum Theory</a:t>
            </a:r>
            <a:r>
              <a:rPr lang="en-US" sz="1400"/>
              <a:t>, To appear in Foundations of Physics (2012).</a:t>
            </a:r>
          </a:p>
          <a:p>
            <a:r>
              <a:rPr lang="en-US" sz="1400">
                <a:hlinkClick r:id="rId3"/>
              </a:rPr>
              <a:t>http://arxiv.org/abs/1108.2261</a:t>
            </a:r>
            <a:r>
              <a:rPr lang="en-US" sz="1400"/>
              <a:t> . Appeared online 4 May 2012. </a:t>
            </a:r>
            <a:endParaRPr lang="pt-BR" sz="1400"/>
          </a:p>
          <a:p>
            <a:pPr>
              <a:buFontTx/>
              <a:buChar char="•"/>
            </a:pPr>
            <a:endParaRPr lang="pt-BR" sz="1400"/>
          </a:p>
          <a:p>
            <a:endParaRPr lang="it-IT" sz="1400"/>
          </a:p>
        </p:txBody>
      </p:sp>
      <p:sp>
        <p:nvSpPr>
          <p:cNvPr id="30726" name="Text Box 17"/>
          <p:cNvSpPr txBox="1">
            <a:spLocks noChangeArrowheads="1"/>
          </p:cNvSpPr>
          <p:nvPr/>
        </p:nvSpPr>
        <p:spPr bwMode="auto">
          <a:xfrm>
            <a:off x="900113" y="5300663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981075"/>
            <a:ext cx="3240087" cy="28082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sz="3200" smtClean="0"/>
              <a:t> </a:t>
            </a:r>
            <a:r>
              <a:rPr lang="it-IT" smtClean="0"/>
              <a:t>Explicate Order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smtClean="0"/>
              <a:t>Locality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smtClean="0"/>
              <a:t>Determinism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smtClean="0"/>
              <a:t>Continuity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it-IT" smtClean="0"/>
              <a:t>Shannon-Turing Information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it-IT" sz="3200" smtClean="0"/>
          </a:p>
        </p:txBody>
      </p:sp>
      <p:sp>
        <p:nvSpPr>
          <p:cNvPr id="3174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981075"/>
            <a:ext cx="4319587" cy="3455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it-IT" smtClean="0"/>
              <a:t>Implicate Order</a:t>
            </a:r>
          </a:p>
          <a:p>
            <a:pPr eaLnBrk="1" hangingPunct="1">
              <a:buFontTx/>
              <a:buNone/>
            </a:pPr>
            <a:r>
              <a:rPr lang="it-IT" sz="2400" smtClean="0"/>
              <a:t>Non-locality</a:t>
            </a:r>
          </a:p>
          <a:p>
            <a:pPr eaLnBrk="1" hangingPunct="1">
              <a:buFontTx/>
              <a:buNone/>
            </a:pPr>
            <a:r>
              <a:rPr lang="it-IT" sz="2400" smtClean="0"/>
              <a:t>Indeterminism</a:t>
            </a:r>
          </a:p>
          <a:p>
            <a:pPr eaLnBrk="1" hangingPunct="1">
              <a:buFontTx/>
              <a:buNone/>
            </a:pPr>
            <a:r>
              <a:rPr lang="it-IT" sz="2400" smtClean="0"/>
              <a:t>Quantum Jumps</a:t>
            </a:r>
          </a:p>
          <a:p>
            <a:pPr eaLnBrk="1" hangingPunct="1">
              <a:buFontTx/>
              <a:buNone/>
            </a:pPr>
            <a:r>
              <a:rPr lang="it-IT" sz="2400" smtClean="0"/>
              <a:t>“Active” information</a:t>
            </a:r>
          </a:p>
          <a:p>
            <a:pPr eaLnBrk="1" hangingPunct="1">
              <a:buFontTx/>
              <a:buNone/>
            </a:pPr>
            <a:endParaRPr lang="it-IT" sz="2400" smtClean="0"/>
          </a:p>
        </p:txBody>
      </p:sp>
      <p:sp>
        <p:nvSpPr>
          <p:cNvPr id="31747" name="Line 5"/>
          <p:cNvSpPr>
            <a:spLocks noChangeShapeType="1"/>
          </p:cNvSpPr>
          <p:nvPr/>
        </p:nvSpPr>
        <p:spPr bwMode="auto">
          <a:xfrm>
            <a:off x="1619250" y="42211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 rot="10800000" flipV="1">
            <a:off x="249238" y="5876925"/>
            <a:ext cx="3817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/>
              <a:t>Space-time geometry</a:t>
            </a:r>
          </a:p>
        </p:txBody>
      </p:sp>
      <p:sp>
        <p:nvSpPr>
          <p:cNvPr id="31749" name="Line 7"/>
          <p:cNvSpPr>
            <a:spLocks noChangeShapeType="1"/>
          </p:cNvSpPr>
          <p:nvPr/>
        </p:nvSpPr>
        <p:spPr bwMode="auto">
          <a:xfrm>
            <a:off x="5580063" y="4149725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708400" y="5876925"/>
            <a:ext cx="4175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/>
              <a:t>Transitions in Vacuun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900113" y="692150"/>
            <a:ext cx="7416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solidFill>
                  <a:srgbClr val="FF0000"/>
                </a:solidFill>
              </a:rPr>
              <a:t>Why are peoples, magazines (and philosophers too) still back to 1927 and talk about “interpretations” of waves and particles, while the theoretical physicists talk about  quantum field theory?</a:t>
            </a:r>
          </a:p>
        </p:txBody>
      </p:sp>
      <p:pic>
        <p:nvPicPr>
          <p:cNvPr id="14338" name="Picture 6" descr="god_engine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276475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18" name="Object 18"/>
          <p:cNvGraphicFramePr>
            <a:graphicFrameLocks noChangeAspect="1"/>
          </p:cNvGraphicFramePr>
          <p:nvPr/>
        </p:nvGraphicFramePr>
        <p:xfrm>
          <a:off x="3200400" y="2514600"/>
          <a:ext cx="2743200" cy="1828800"/>
        </p:xfrm>
        <a:graphic>
          <a:graphicData uri="http://schemas.openxmlformats.org/presentationml/2006/ole">
            <p:oleObj spid="_x0000_s25618" name="Immagine" r:id="rId3" imgW="2743200" imgH="1828800" progId="Word.Picture.8">
              <p:embed/>
            </p:oleObj>
          </a:graphicData>
        </a:graphic>
      </p:graphicFrame>
      <p:graphicFrame>
        <p:nvGraphicFramePr>
          <p:cNvPr id="25619" name="Object 19"/>
          <p:cNvGraphicFramePr>
            <a:graphicFrameLocks noChangeAspect="1"/>
          </p:cNvGraphicFramePr>
          <p:nvPr/>
        </p:nvGraphicFramePr>
        <p:xfrm>
          <a:off x="1527175" y="1397000"/>
          <a:ext cx="6088063" cy="4064000"/>
        </p:xfrm>
        <a:graphic>
          <a:graphicData uri="http://schemas.openxmlformats.org/presentationml/2006/ole">
            <p:oleObj spid="_x0000_s25619" name="Documento" r:id="rId4" imgW="6088585" imgH="4063536" progId="Word.Document.8">
              <p:embed/>
            </p:oleObj>
          </a:graphicData>
        </a:graphic>
      </p:graphicFrame>
      <p:graphicFrame>
        <p:nvGraphicFramePr>
          <p:cNvPr id="25620" name="Object 20"/>
          <p:cNvGraphicFramePr>
            <a:graphicFrameLocks noChangeAspect="1"/>
          </p:cNvGraphicFramePr>
          <p:nvPr/>
        </p:nvGraphicFramePr>
        <p:xfrm>
          <a:off x="1331913" y="333375"/>
          <a:ext cx="6697662" cy="5603875"/>
        </p:xfrm>
        <a:graphic>
          <a:graphicData uri="http://schemas.openxmlformats.org/presentationml/2006/ole">
            <p:oleObj spid="_x0000_s25620" name="Documento" r:id="rId5" imgW="6117012" imgH="5117579" progId="Word.Document.8">
              <p:embed/>
            </p:oleObj>
          </a:graphicData>
        </a:graphic>
      </p:graphicFrame>
      <p:graphicFrame>
        <p:nvGraphicFramePr>
          <p:cNvPr id="25621" name="Object 21"/>
          <p:cNvGraphicFramePr>
            <a:graphicFrameLocks noChangeAspect="1"/>
          </p:cNvGraphicFramePr>
          <p:nvPr/>
        </p:nvGraphicFramePr>
        <p:xfrm>
          <a:off x="1331913" y="333375"/>
          <a:ext cx="6697662" cy="5603875"/>
        </p:xfrm>
        <a:graphic>
          <a:graphicData uri="http://schemas.openxmlformats.org/presentationml/2006/ole">
            <p:oleObj spid="_x0000_s25621" name="Documento" r:id="rId6" imgW="6117012" imgH="5117579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" descr="mandelbrot_2_512x3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420938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684213" y="981075"/>
            <a:ext cx="7559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>
                <a:solidFill>
                  <a:srgbClr val="FF0000"/>
                </a:solidFill>
              </a:rPr>
              <a:t>Non-locality as formal causality: changing a single value will affect the wholeness’ structure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Diapositiv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446563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5" descr="Diapositiv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57563"/>
            <a:ext cx="45053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9" descr="Archaic2 Springer cu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836613"/>
            <a:ext cx="3933825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8686800" cy="1143000"/>
          </a:xfrm>
        </p:spPr>
        <p:txBody>
          <a:bodyPr/>
          <a:lstStyle/>
          <a:p>
            <a:pPr eaLnBrk="1" hangingPunct="1"/>
            <a:r>
              <a:rPr lang="it-IT" sz="3600" smtClean="0"/>
              <a:t>The De Sitter Universe is the geometrical form of Quantum Vacuum</a:t>
            </a:r>
            <a:r>
              <a:rPr lang="it-IT" sz="4000" smtClean="0"/>
              <a:t>!</a:t>
            </a:r>
          </a:p>
        </p:txBody>
      </p:sp>
      <p:pic>
        <p:nvPicPr>
          <p:cNvPr id="36866" name="Picture 3" descr="Universo di De Sitter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90613" y="1600200"/>
            <a:ext cx="69627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1979613" y="333375"/>
            <a:ext cx="509428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Since the non-local correlations</a:t>
            </a:r>
          </a:p>
          <a:p>
            <a:pPr algn="ctr"/>
            <a:r>
              <a:rPr lang="en-US"/>
              <a:t>do not transport energy, they do not violate Relativity but nonetheless remain</a:t>
            </a:r>
          </a:p>
          <a:p>
            <a:pPr algn="ctr"/>
            <a:r>
              <a:rPr lang="en-US"/>
              <a:t>outside the bounds of the classical picture of the world. This situation goes under the</a:t>
            </a:r>
          </a:p>
          <a:p>
            <a:pPr algn="ctr"/>
            <a:r>
              <a:rPr lang="en-US"/>
              <a:t>name of “</a:t>
            </a:r>
            <a:r>
              <a:rPr lang="en-US">
                <a:solidFill>
                  <a:srgbClr val="FF0000"/>
                </a:solidFill>
              </a:rPr>
              <a:t>pacific coexistence</a:t>
            </a:r>
            <a:r>
              <a:rPr lang="en-US"/>
              <a:t>” between Relativity and Quantum Physics (Shimony</a:t>
            </a:r>
            <a:r>
              <a:rPr lang="en-US" sz="2000"/>
              <a:t>).</a:t>
            </a:r>
            <a:endParaRPr lang="it-IT" sz="2000"/>
          </a:p>
        </p:txBody>
      </p:sp>
      <p:pic>
        <p:nvPicPr>
          <p:cNvPr id="15362" name="Picture 4" descr="spazi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492375"/>
            <a:ext cx="381635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CasellaDiTesto 1"/>
          <p:cNvSpPr txBox="1">
            <a:spLocks noChangeArrowheads="1"/>
          </p:cNvSpPr>
          <p:nvPr/>
        </p:nvSpPr>
        <p:spPr bwMode="auto">
          <a:xfrm>
            <a:off x="1116013" y="5567363"/>
            <a:ext cx="69119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>
                <a:solidFill>
                  <a:srgbClr val="FF0000"/>
                </a:solidFill>
              </a:rPr>
              <a:t>Quantum Geometrodynamics: Forcing quantum physics in an "extended" space-time arena! </a:t>
            </a:r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b="1">
                <a:solidFill>
                  <a:srgbClr val="FF0000"/>
                </a:solidFill>
                <a:cs typeface="Times New Roman" pitchFamily="18" charset="0"/>
              </a:rPr>
              <a:t>It takes its inspiration from the philosophy of General Relativity.</a:t>
            </a:r>
            <a:endParaRPr lang="it-IT" b="1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 \quad Q = - \frac{\hbar^2}{2m} \frac{\nabla^2 R}{R}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2492375"/>
            <a:ext cx="2951163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468313" y="692150"/>
            <a:ext cx="80645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The early David  Bohm: </a:t>
            </a:r>
            <a:r>
              <a:rPr lang="it-IT" b="1">
                <a:solidFill>
                  <a:srgbClr val="FF0000"/>
                </a:solidFill>
              </a:rPr>
              <a:t>the quantum potential</a:t>
            </a:r>
            <a:r>
              <a:rPr lang="en-GB" b="1"/>
              <a:t>. The  picture is that of a continuous motion along trajectories with non-local influences mediated by the quantum potential </a:t>
            </a:r>
            <a:endParaRPr lang="it-IT" b="1"/>
          </a:p>
        </p:txBody>
      </p:sp>
      <p:pic>
        <p:nvPicPr>
          <p:cNvPr id="16387" name="Picture 8" descr="ANd9GcTdJR_2F7FBBo9NCjaHea1Bgs2ngFh-ogc6VutCF1SqiccnfCt_L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628775"/>
            <a:ext cx="18240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684213" y="5589588"/>
            <a:ext cx="748823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000">
                <a:solidFill>
                  <a:srgbClr val="FF0000"/>
                </a:solidFill>
              </a:rPr>
              <a:t>Last David Bohm. “</a:t>
            </a:r>
            <a:r>
              <a:rPr lang="it-IT" sz="2000" i="1">
                <a:solidFill>
                  <a:srgbClr val="FF0000"/>
                </a:solidFill>
              </a:rPr>
              <a:t>My vision is a quantum non-mechanics purely algebraic</a:t>
            </a:r>
            <a:r>
              <a:rPr lang="it-IT" sz="2000">
                <a:solidFill>
                  <a:srgbClr val="FF0000"/>
                </a:solidFill>
              </a:rPr>
              <a:t>”!!!</a:t>
            </a:r>
          </a:p>
          <a:p>
            <a:pPr>
              <a:spcBef>
                <a:spcPct val="50000"/>
              </a:spcBef>
            </a:pPr>
            <a:endParaRPr lang="it-IT" sz="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1042988" y="2420938"/>
            <a:ext cx="67691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solidFill>
                  <a:srgbClr val="FF0000"/>
                </a:solidFill>
              </a:rPr>
              <a:t>Quantum potential</a:t>
            </a:r>
            <a:r>
              <a:rPr lang="en-GB" b="1"/>
              <a:t> contains </a:t>
            </a:r>
            <a:r>
              <a:rPr lang="en-GB" b="1">
                <a:solidFill>
                  <a:srgbClr val="FF0000"/>
                </a:solidFill>
              </a:rPr>
              <a:t>global information of physical processes</a:t>
            </a:r>
            <a:r>
              <a:rPr lang="it-IT" b="1"/>
              <a:t> </a:t>
            </a:r>
            <a:r>
              <a:rPr lang="en-GB" b="1"/>
              <a:t>we can say that the evolution of the state of a quantum system changes active global information, and this in turn influences the state of the quantum system, redesigning the non-local geometry of the universe.</a:t>
            </a:r>
            <a:r>
              <a:rPr lang="it-IT" b="1"/>
              <a:t> </a:t>
            </a:r>
          </a:p>
          <a:p>
            <a:r>
              <a:rPr lang="it-IT" b="1"/>
              <a:t>See :</a:t>
            </a:r>
          </a:p>
          <a:p>
            <a:pPr>
              <a:buFontTx/>
              <a:buChar char="•"/>
            </a:pPr>
            <a:r>
              <a:rPr lang="it-IT" b="1"/>
              <a:t>Licata, Effective Physical Processes and Active Information in Quantum Computing, 2007, </a:t>
            </a:r>
            <a:r>
              <a:rPr lang="it-IT" b="1">
                <a:hlinkClick r:id="rId2"/>
              </a:rPr>
              <a:t>http://arxiv.org/abs/0705.1173</a:t>
            </a:r>
            <a:endParaRPr lang="it-IT" b="1"/>
          </a:p>
          <a:p>
            <a:pPr>
              <a:buFontTx/>
              <a:buChar char="•"/>
            </a:pPr>
            <a:r>
              <a:rPr lang="it-IT" b="1"/>
              <a:t>D. Fiscaletti, I. Licata, </a:t>
            </a:r>
            <a:r>
              <a:rPr lang="en-GB" b="1"/>
              <a:t>Weyl Geometries, Fisher Information and Quantum Entropy in Quantum Mechanics, 2012, Int. Jour. of Theor. Phys</a:t>
            </a:r>
            <a:endParaRPr lang="it-IT" b="1"/>
          </a:p>
        </p:txBody>
      </p:sp>
      <p:pic>
        <p:nvPicPr>
          <p:cNvPr id="17410" name="Picture 6" descr="ANd9GcTYXDk2-pefORkcmVsWUvy6OpoZelzSuf48SCOkPWIleyZNQ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620713"/>
            <a:ext cx="2152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2400" b="1" smtClean="0"/>
              <a:t>Some interesting results……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GB" sz="2000" smtClean="0"/>
              <a:t>geometrize quantum mechanics based on Weyl space (W. R. Wood and G. Papini</a:t>
            </a:r>
            <a:r>
              <a:rPr lang="it-IT" sz="2000" smtClean="0"/>
              <a:t> -1995)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it-IT" sz="2000" smtClean="0"/>
              <a:t>The geometry subtending quantum potential (see for ex. Carroll, Fluctuation, Information , Gravity and the Quantum Potential, Springer, 2006</a:t>
            </a:r>
            <a:r>
              <a:rPr lang="it-IT" smtClean="0"/>
              <a:t>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GB" sz="2000" smtClean="0"/>
              <a:t>M. Novello, J. M. Salim and F. T. Falciano, “On a geometrical description of quantum mechanics” , IJGMMP 8, 1, 87-98 (2011) ,</a:t>
            </a:r>
            <a:r>
              <a:rPr lang="en-GB" b="1" smtClean="0"/>
              <a:t> </a:t>
            </a:r>
            <a:r>
              <a:rPr lang="en-GB" sz="2000" smtClean="0"/>
              <a:t>“Geometrizing Relativistic Quantum Mechanics”, Found. Of Phys. 40, 1885–1901 (2010).</a:t>
            </a:r>
            <a:r>
              <a:rPr lang="en-GB" smtClean="0"/>
              <a:t> </a:t>
            </a:r>
            <a:r>
              <a:rPr lang="en-GB" sz="2000" b="1" smtClean="0"/>
              <a:t>  </a:t>
            </a:r>
            <a:r>
              <a:rPr lang="en-GB" sz="2000" u="sng" smtClean="0"/>
              <a:t>Bohm Potential &amp; Weyl Geometry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smtClean="0"/>
              <a:t>Shojai, A., Shojai, F. (2004), Constraint algebra and equations of motion in the Bohmian interpretation of quantum gravity,  Class. Quantum Grav. 21 1-9- </a:t>
            </a:r>
            <a:r>
              <a:rPr lang="en-US" sz="2000" u="sng" smtClean="0"/>
              <a:t>connection with gravity</a:t>
            </a:r>
            <a:endParaRPr lang="it-IT" sz="2000" u="sng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>
            <a:spLocks noChangeArrowheads="1"/>
          </p:cNvSpPr>
          <p:nvPr/>
        </p:nvSpPr>
        <p:spPr bwMode="auto">
          <a:xfrm>
            <a:off x="4284663" y="1628775"/>
            <a:ext cx="3887787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Non-locality remains a phenomenon that rests uncomfortably on a “mechanical” vision of the universe, and it is not by chance that Bohm referred to his vision of QM as </a:t>
            </a:r>
            <a:r>
              <a:rPr lang="en-GB" b="1">
                <a:solidFill>
                  <a:srgbClr val="FF0000"/>
                </a:solidFill>
              </a:rPr>
              <a:t>quantum non-mechanics</a:t>
            </a:r>
            <a:r>
              <a:rPr lang="en-GB" b="1"/>
              <a:t>, just to point out  that quantum concepts could not be understood as a return to the classical view.  As Heisenberg observed at the dawning of quantum theory, the quantum events are </a:t>
            </a:r>
            <a:r>
              <a:rPr lang="en-GB" b="1">
                <a:solidFill>
                  <a:srgbClr val="FF0000"/>
                </a:solidFill>
              </a:rPr>
              <a:t>radically a-causal</a:t>
            </a:r>
            <a:r>
              <a:rPr lang="en-GB" b="1"/>
              <a:t>, and </a:t>
            </a:r>
            <a:r>
              <a:rPr lang="en-GB" b="1">
                <a:solidFill>
                  <a:srgbClr val="FF0000"/>
                </a:solidFill>
              </a:rPr>
              <a:t>cannot therefore be retraced to a space-time vision</a:t>
            </a:r>
            <a:r>
              <a:rPr lang="it-IT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9458" name="Picture 6" descr="Heisenberg_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1713" y="1773238"/>
            <a:ext cx="26797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827088" y="404813"/>
            <a:ext cx="741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b="1"/>
              <a:t>A radical Heisenberg and </a:t>
            </a:r>
            <a:r>
              <a:rPr lang="it-IT" sz="2000" b="1">
                <a:solidFill>
                  <a:srgbClr val="FF0000"/>
                </a:solidFill>
              </a:rPr>
              <a:t>not so</a:t>
            </a:r>
            <a:r>
              <a:rPr lang="it-IT" sz="2000" b="1"/>
              <a:t> a “</a:t>
            </a:r>
            <a:r>
              <a:rPr lang="en-US" sz="2000" b="1"/>
              <a:t>pacific coexistence”</a:t>
            </a:r>
            <a:endParaRPr lang="it-IT" sz="20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Immag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28114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3203575" y="549275"/>
            <a:ext cx="4392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>
                <a:solidFill>
                  <a:srgbClr val="FF0000"/>
                </a:solidFill>
              </a:rPr>
              <a:t>Non-Locality is at the bottom and </a:t>
            </a:r>
            <a:r>
              <a:rPr lang="it-IT" b="1" u="sng">
                <a:solidFill>
                  <a:srgbClr val="FF0000"/>
                </a:solidFill>
              </a:rPr>
              <a:t>at the beginning</a:t>
            </a:r>
            <a:r>
              <a:rPr lang="it-IT" b="1">
                <a:solidFill>
                  <a:srgbClr val="FF0000"/>
                </a:solidFill>
              </a:rPr>
              <a:t> of the Quantum Theory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500563" y="2492375"/>
            <a:ext cx="2735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Quantum Mechanics</a:t>
            </a:r>
          </a:p>
        </p:txBody>
      </p:sp>
      <p:sp>
        <p:nvSpPr>
          <p:cNvPr id="20484" name="AutoShape 7"/>
          <p:cNvSpPr>
            <a:spLocks noChangeArrowheads="1"/>
          </p:cNvSpPr>
          <p:nvPr/>
        </p:nvSpPr>
        <p:spPr bwMode="auto">
          <a:xfrm>
            <a:off x="7596188" y="2636838"/>
            <a:ext cx="304800" cy="609600"/>
          </a:xfrm>
          <a:prstGeom prst="curvedLeftArrow">
            <a:avLst>
              <a:gd name="adj1" fmla="val 40000"/>
              <a:gd name="adj2" fmla="val 80000"/>
              <a:gd name="adj3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4427538" y="3933825"/>
            <a:ext cx="3097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Quantum Field Theories</a:t>
            </a:r>
          </a:p>
        </p:txBody>
      </p:sp>
      <p:sp>
        <p:nvSpPr>
          <p:cNvPr id="20486" name="AutoShape 9"/>
          <p:cNvSpPr>
            <a:spLocks noChangeArrowheads="1"/>
          </p:cNvSpPr>
          <p:nvPr/>
        </p:nvSpPr>
        <p:spPr bwMode="auto">
          <a:xfrm>
            <a:off x="7596188" y="4005263"/>
            <a:ext cx="304800" cy="609600"/>
          </a:xfrm>
          <a:prstGeom prst="curvedLeftArrow">
            <a:avLst>
              <a:gd name="adj1" fmla="val 40000"/>
              <a:gd name="adj2" fmla="val 80000"/>
              <a:gd name="adj3" fmla="val 33333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4284663" y="5516563"/>
            <a:ext cx="352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>
                <a:solidFill>
                  <a:srgbClr val="FF0000"/>
                </a:solidFill>
              </a:rPr>
              <a:t>Quantum Jump!</a:t>
            </a:r>
            <a:r>
              <a:rPr lang="it-IT" b="1"/>
              <a:t> ( Bohr , 1913)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2000" b="1" smtClean="0">
                <a:solidFill>
                  <a:srgbClr val="FF0000"/>
                </a:solidFill>
              </a:rPr>
              <a:t>Quantum Field Theory: Nor Particles neither waves but “intertwined” field modes</a:t>
            </a:r>
            <a:r>
              <a:rPr lang="it-IT" sz="1800" b="1" smtClean="0"/>
              <a:t> </a:t>
            </a:r>
          </a:p>
        </p:txBody>
      </p:sp>
      <p:pic>
        <p:nvPicPr>
          <p:cNvPr id="21506" name="Picture 7" descr="ce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62484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9" descr="ANd9GcQmRnSuZBmw0xdLR-ZUeo8uTui7EfQLrgncChUYTIzY3Yh3mdGP5n1TGTu45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500438"/>
            <a:ext cx="23050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1000</Words>
  <Application>Microsoft Office PowerPoint</Application>
  <PresentationFormat>Presentazione su schermo (4:3)</PresentationFormat>
  <Paragraphs>81</Paragraphs>
  <Slides>23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Modello struttura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Struttura predefinita</vt:lpstr>
      <vt:lpstr>Immagine</vt:lpstr>
      <vt:lpstr>Documento</vt:lpstr>
      <vt:lpstr>International Conference on New Frontiers in Physics  10-16 June 2012 Kolymbari, Crete, Greece</vt:lpstr>
      <vt:lpstr>Diapositiva 2</vt:lpstr>
      <vt:lpstr>Diapositiva 3</vt:lpstr>
      <vt:lpstr>Diapositiva 4</vt:lpstr>
      <vt:lpstr>Diapositiva 5</vt:lpstr>
      <vt:lpstr>Some interesting results……</vt:lpstr>
      <vt:lpstr>Diapositiva 7</vt:lpstr>
      <vt:lpstr>Diapositiva 8</vt:lpstr>
      <vt:lpstr>Quantum Field Theory: Nor Particles neither waves but “intertwined” field modes </vt:lpstr>
      <vt:lpstr>Diapositiva 10</vt:lpstr>
      <vt:lpstr>Diapositiva 11</vt:lpstr>
      <vt:lpstr>No Wave/Particles no mysteries in Afshar Experiment! </vt:lpstr>
      <vt:lpstr>What QM is fixed by QFT? A general framework for R processes (“clicks”)</vt:lpstr>
      <vt:lpstr>Diapositiva 14</vt:lpstr>
      <vt:lpstr>Diapositiva 15</vt:lpstr>
      <vt:lpstr>Diapositiva 16</vt:lpstr>
      <vt:lpstr>Vacuum as Timeless “informational matrix” or pre-space</vt:lpstr>
      <vt:lpstr>Some Clues in search for  an Informational Matrix……….</vt:lpstr>
      <vt:lpstr>Diapositiva 19</vt:lpstr>
      <vt:lpstr>Diapositiva 20</vt:lpstr>
      <vt:lpstr>Diapositiva 21</vt:lpstr>
      <vt:lpstr>Diapositiva 22</vt:lpstr>
      <vt:lpstr>The De Sitter Universe is the geometrical form of Quantum Vacuum!</vt:lpstr>
    </vt:vector>
  </TitlesOfParts>
  <Company>BLACKMOD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Conference on New Frontiers in Physics  10-16 June 2012 Kolymbari, Crete, Greece</dc:title>
  <dc:creator>Utente</dc:creator>
  <cp:lastModifiedBy>Utente</cp:lastModifiedBy>
  <cp:revision>59</cp:revision>
  <dcterms:created xsi:type="dcterms:W3CDTF">2012-06-09T17:48:45Z</dcterms:created>
  <dcterms:modified xsi:type="dcterms:W3CDTF">2012-06-12T15:04:45Z</dcterms:modified>
</cp:coreProperties>
</file>