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2" r:id="rId1"/>
  </p:sldMasterIdLst>
  <p:notesMasterIdLst>
    <p:notesMasterId r:id="rId25"/>
  </p:notesMasterIdLst>
  <p:sldIdLst>
    <p:sldId id="256" r:id="rId2"/>
    <p:sldId id="257" r:id="rId3"/>
    <p:sldId id="258" r:id="rId4"/>
    <p:sldId id="262" r:id="rId5"/>
    <p:sldId id="259" r:id="rId6"/>
    <p:sldId id="260" r:id="rId7"/>
    <p:sldId id="263" r:id="rId8"/>
    <p:sldId id="275" r:id="rId9"/>
    <p:sldId id="276" r:id="rId10"/>
    <p:sldId id="277" r:id="rId11"/>
    <p:sldId id="279" r:id="rId12"/>
    <p:sldId id="281" r:id="rId13"/>
    <p:sldId id="297" r:id="rId14"/>
    <p:sldId id="295" r:id="rId15"/>
    <p:sldId id="283" r:id="rId16"/>
    <p:sldId id="284" r:id="rId17"/>
    <p:sldId id="291" r:id="rId18"/>
    <p:sldId id="292" r:id="rId19"/>
    <p:sldId id="293" r:id="rId20"/>
    <p:sldId id="296" r:id="rId21"/>
    <p:sldId id="294" r:id="rId22"/>
    <p:sldId id="290" r:id="rId23"/>
    <p:sldId id="288" r:id="rId24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D6DE"/>
    <a:srgbClr val="CCEC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3509" autoAdjust="0"/>
    <p:restoredTop sz="94660"/>
  </p:normalViewPr>
  <p:slideViewPr>
    <p:cSldViewPr>
      <p:cViewPr>
        <p:scale>
          <a:sx n="60" d="100"/>
          <a:sy n="60" d="100"/>
        </p:scale>
        <p:origin x="-1410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4AD6778F-2FE3-4346-BE41-2D2E306FB7B7}" type="datetimeFigureOut">
              <a:rPr lang="he-IL" smtClean="0"/>
              <a:pPr/>
              <a:t>כ'/סיון/תשע"ב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6CBCD7D-EA04-4A8A-9E99-011C5CE33F5A}" type="slidenum">
              <a:rPr lang="he-IL" smtClean="0"/>
              <a:pPr/>
              <a:t>‹#›</a:t>
            </a:fld>
            <a:endParaRPr lang="he-IL"/>
          </a:p>
        </p:txBody>
      </p:sp>
    </p:spTree>
    <p:extLst>
      <p:ext uri="{BB962C8B-B14F-4D97-AF65-F5344CB8AC3E}">
        <p14:creationId xmlns="" xmlns:p14="http://schemas.microsoft.com/office/powerpoint/2010/main" val="835408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BCD7D-EA04-4A8A-9E99-011C5CE33F5A}" type="slidenum">
              <a:rPr lang="he-IL" smtClean="0"/>
              <a:pPr/>
              <a:t>8</a:t>
            </a:fld>
            <a:endParaRPr lang="he-I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BCD7D-EA04-4A8A-9E99-011C5CE33F5A}" type="slidenum">
              <a:rPr lang="he-IL" smtClean="0"/>
              <a:pPr/>
              <a:t>14</a:t>
            </a:fld>
            <a:endParaRPr lang="he-I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מלבן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מלבן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כותרת משנה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e-IL" smtClean="0"/>
              <a:t>לחץ כדי לערוך סגנון כותרת משנה של תבנית בסיס</a:t>
            </a:r>
            <a:endParaRPr kumimoji="0" lang="en-US"/>
          </a:p>
        </p:txBody>
      </p:sp>
      <p:sp>
        <p:nvSpPr>
          <p:cNvPr id="28" name="מציין מיקום של תאריך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D4636-8546-4705-BB4B-6AB18B311CC0}" type="datetime8">
              <a:rPr lang="he-IL" smtClean="0"/>
              <a:t>10 יוני 12</a:t>
            </a:fld>
            <a:endParaRPr lang="he-IL"/>
          </a:p>
        </p:txBody>
      </p:sp>
      <p:sp>
        <p:nvSpPr>
          <p:cNvPr id="17" name="מציין מיקום של כותרת תחתונה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חבר ישר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מלבן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אליפסה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אליפסה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מציין מיקום של מספר שקופית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כותרת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EA087-61C6-49AA-98C1-E49B8ECBD40A}" type="datetime8">
              <a:rPr lang="he-IL" smtClean="0"/>
              <a:t>10 יוני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כותרת אנכית וטקס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מלבן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מלבן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מלבן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מלבן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מלבן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מחבר ישר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אליפסה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אליפסה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781BB-6410-4F7F-BC38-77973B45D580}" type="datetime8">
              <a:rPr lang="he-IL" smtClean="0"/>
              <a:t>10 יוני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97CE5-5B2D-4256-87EF-405D638699D6}" type="datetime8">
              <a:rPr lang="he-IL" smtClean="0"/>
              <a:t>10 יוני 12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מציין מיקום תוכן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כותרת מקטע עליונה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מלבן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מלבן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מלבן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13" name="מלבן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מלבן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9DDBB6-6C71-4BCA-B1A0-B6D82F95F8ED}" type="datetime8">
              <a:rPr lang="he-IL" smtClean="0"/>
              <a:t>10 יוני 12</a:t>
            </a:fld>
            <a:endParaRPr lang="he-IL"/>
          </a:p>
        </p:txBody>
      </p:sp>
      <p:sp>
        <p:nvSpPr>
          <p:cNvPr id="8" name="מחבר ישר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אליפסה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אליפסה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67A2DAE-9125-42D5-9EEA-6067F81AAA94}" type="datetime8">
              <a:rPr lang="he-IL" smtClean="0"/>
              <a:t>10 יוני 12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8" name="מחבר ישר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מציין מיקום תוכן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2" name="מציין מיקום תוכן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השוואה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מחבר ישר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מלבן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מלבן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מלבן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מלבן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מלבן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C61E8-5A28-4246-A5B2-43CA039F5231}" type="datetime8">
              <a:rPr lang="he-IL" smtClean="0"/>
              <a:t>10 יוני 12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he-IL"/>
          </a:p>
        </p:txBody>
      </p:sp>
      <p:sp>
        <p:nvSpPr>
          <p:cNvPr id="15" name="מחבר ישר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מציין מיקום תוכן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6" name="מציין מיקום תוכן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25" name="אליפסה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אליפסה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3" name="כותרת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C8C1E-42A6-444B-8D68-AB0457BB0DCD}" type="datetime8">
              <a:rPr lang="he-IL" smtClean="0"/>
              <a:t>10 יוני 12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מלבן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מלבן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מלבן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מלבן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מלבן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מלבן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42F12-1216-4304-8C25-5F57BD2C35D5}" type="datetime8">
              <a:rPr lang="he-IL" smtClean="0"/>
              <a:t>10 יוני 12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תוכן עם כיתוב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מלבן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מלבן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מלבן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מלבן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8" name="מלבן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מחבר ישר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מציין מיקום תוכן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lang="he-IL" smtClean="0"/>
              <a:t>רמה שנייה</a:t>
            </a:r>
          </a:p>
          <a:p>
            <a:pPr lvl="2" eaLnBrk="1" latinLnBrk="0" hangingPunct="1"/>
            <a:r>
              <a:rPr lang="he-IL" smtClean="0"/>
              <a:t>רמה שלישית</a:t>
            </a:r>
          </a:p>
          <a:p>
            <a:pPr lvl="3" eaLnBrk="1" latinLnBrk="0" hangingPunct="1"/>
            <a:r>
              <a:rPr lang="he-IL" smtClean="0"/>
              <a:t>רמה רביעית</a:t>
            </a:r>
          </a:p>
          <a:p>
            <a:pPr lvl="4" eaLnBrk="1" latinLnBrk="0" hangingPunct="1"/>
            <a:r>
              <a:rPr lang="he-IL" smtClean="0"/>
              <a:t>רמה חמישית</a:t>
            </a:r>
            <a:endParaRPr kumimoji="0" lang="en-US"/>
          </a:p>
        </p:txBody>
      </p:sp>
      <p:sp>
        <p:nvSpPr>
          <p:cNvPr id="10" name="אליפסה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אליפסה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1" name="מלבן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F017C-D2F2-422F-873A-62A1F7321BE1}" type="datetime8">
              <a:rPr lang="he-IL" smtClean="0"/>
              <a:t>10 יוני 12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he-I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מחבר ישר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מלבן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מלבן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מלבן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מלבן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אליפסה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אליפסה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e-IL" smtClean="0"/>
              <a:t>לחץ על הסמל כדי להוסיף תמונה</a:t>
            </a:r>
            <a:endParaRPr kumimoji="0" lang="en-US" dirty="0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</p:txBody>
      </p:sp>
      <p:sp>
        <p:nvSpPr>
          <p:cNvPr id="22" name="מלבן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4B14977-FA3E-4D3F-8255-1943860AFBC1}" type="datetime8">
              <a:rPr lang="he-IL" smtClean="0"/>
              <a:t>10 יוני 12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מלבן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מלבן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מלבן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מלבן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מלבן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מציין מיקום של תאריך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D351866-B7C0-4B35-8586-624B29D5FDE5}" type="datetime8">
              <a:rPr lang="he-IL" smtClean="0"/>
              <a:t>10 יוני 12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he-IL"/>
          </a:p>
        </p:txBody>
      </p:sp>
      <p:sp>
        <p:nvSpPr>
          <p:cNvPr id="8" name="מלבן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מחבר ישר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אליפסה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אליפסה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מציין מיקום של מספר שקופית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DE9AF55-D2C0-4C77-B6F5-C7B8A51A73EA}" type="slidenum">
              <a:rPr lang="he-IL" smtClean="0"/>
              <a:pPr/>
              <a:t>‹#›</a:t>
            </a:fld>
            <a:endParaRPr lang="he-IL"/>
          </a:p>
        </p:txBody>
      </p:sp>
      <p:sp>
        <p:nvSpPr>
          <p:cNvPr id="22" name="מציין מיקום של כותרת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he-IL" smtClean="0"/>
              <a:t>לחץ כדי לערוך סגנון כותרת של תבנית בסיס</a:t>
            </a:r>
            <a:endParaRPr kumimoji="0" lang="en-US"/>
          </a:p>
        </p:txBody>
      </p:sp>
      <p:sp>
        <p:nvSpPr>
          <p:cNvPr id="13" name="מציין מיקום טקסט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e-IL" smtClean="0"/>
              <a:t>לחץ כדי לערוך סגנונות טקסט של תבנית בסיס</a:t>
            </a:r>
          </a:p>
          <a:p>
            <a:pPr lvl="1" eaLnBrk="1" latinLnBrk="0" hangingPunct="1"/>
            <a:r>
              <a:rPr kumimoji="0" lang="he-IL" smtClean="0"/>
              <a:t>רמה שנייה</a:t>
            </a:r>
          </a:p>
          <a:p>
            <a:pPr lvl="2" eaLnBrk="1" latinLnBrk="0" hangingPunct="1"/>
            <a:r>
              <a:rPr kumimoji="0" lang="he-IL" smtClean="0"/>
              <a:t>רמה שלישית</a:t>
            </a:r>
          </a:p>
          <a:p>
            <a:pPr lvl="3" eaLnBrk="1" latinLnBrk="0" hangingPunct="1"/>
            <a:r>
              <a:rPr kumimoji="0" lang="he-IL" smtClean="0"/>
              <a:t>רמה רביעית</a:t>
            </a:r>
          </a:p>
          <a:p>
            <a:pPr lvl="4" eaLnBrk="1" latinLnBrk="0" hangingPunct="1"/>
            <a:r>
              <a:rPr kumimoji="0" lang="he-IL" smtClean="0"/>
              <a:t>רמה חמישית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7" Type="http://schemas.openxmlformats.org/officeDocument/2006/relationships/image" Target="../media/image5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8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png"/><Relationship Id="rId5" Type="http://schemas.openxmlformats.org/officeDocument/2006/relationships/image" Target="../media/image5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32.png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2.png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5.png"/><Relationship Id="rId4" Type="http://schemas.openxmlformats.org/officeDocument/2006/relationships/oleObject" Target="../embeddings/oleObject4.bin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5.png"/><Relationship Id="rId5" Type="http://schemas.openxmlformats.org/officeDocument/2006/relationships/image" Target="../media/image20.png"/><Relationship Id="rId10" Type="http://schemas.openxmlformats.org/officeDocument/2006/relationships/image" Target="../media/image4.png"/><Relationship Id="rId4" Type="http://schemas.openxmlformats.org/officeDocument/2006/relationships/image" Target="../media/image19.png"/><Relationship Id="rId9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9.png"/><Relationship Id="rId7" Type="http://schemas.openxmlformats.org/officeDocument/2006/relationships/image" Target="../media/image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-396552" y="2756520"/>
            <a:ext cx="9937104" cy="1752600"/>
          </a:xfrm>
        </p:spPr>
        <p:txBody>
          <a:bodyPr>
            <a:normAutofit/>
          </a:bodyPr>
          <a:lstStyle/>
          <a:p>
            <a:pPr rtl="0"/>
            <a:r>
              <a:rPr lang="en-US" sz="2000" dirty="0" err="1" smtClean="0">
                <a:latin typeface="Georgia" pitchFamily="18" charset="0"/>
                <a:cs typeface="Times New Roman" pitchFamily="18" charset="0"/>
              </a:rPr>
              <a:t>Yakir</a:t>
            </a:r>
            <a:r>
              <a:rPr lang="en-US" sz="2000" dirty="0" smtClean="0">
                <a:latin typeface="Georgia" pitchFamily="18" charset="0"/>
                <a:cs typeface="Times New Roman" pitchFamily="18" charset="0"/>
              </a:rPr>
              <a:t> Aharonov</a:t>
            </a:r>
            <a:r>
              <a:rPr lang="en-US" sz="2000" baseline="30000" dirty="0" smtClean="0">
                <a:latin typeface="Georgia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Georgia" pitchFamily="18" charset="0"/>
                <a:cs typeface="Times New Roman" pitchFamily="18" charset="0"/>
              </a:rPr>
              <a:t>,  </a:t>
            </a:r>
            <a:r>
              <a:rPr lang="en-US" sz="20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Eliahu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 Cohen</a:t>
            </a:r>
            <a:r>
              <a:rPr lang="en-US" sz="2000" b="1" baseline="30000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1*</a:t>
            </a:r>
            <a:r>
              <a:rPr lang="en-US" sz="2000" dirty="0" smtClean="0">
                <a:latin typeface="Georgia" pitchFamily="18" charset="0"/>
                <a:cs typeface="Times New Roman" pitchFamily="18" charset="0"/>
              </a:rPr>
              <a:t>,  </a:t>
            </a:r>
            <a:r>
              <a:rPr lang="en-US" sz="2000" dirty="0" err="1" smtClean="0">
                <a:latin typeface="Georgia" pitchFamily="18" charset="0"/>
                <a:cs typeface="Times New Roman" pitchFamily="18" charset="0"/>
              </a:rPr>
              <a:t>Doron</a:t>
            </a:r>
            <a:r>
              <a:rPr lang="en-US" sz="2000" dirty="0" smtClean="0">
                <a:latin typeface="Georgia" pitchFamily="18" charset="0"/>
                <a:cs typeface="Times New Roman" pitchFamily="18" charset="0"/>
              </a:rPr>
              <a:t> Grossman</a:t>
            </a:r>
            <a:r>
              <a:rPr lang="en-US" sz="2000" baseline="30000" dirty="0" smtClean="0">
                <a:latin typeface="Georgia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Georgia" pitchFamily="18" charset="0"/>
                <a:cs typeface="Times New Roman" pitchFamily="18" charset="0"/>
              </a:rPr>
              <a:t>, </a:t>
            </a:r>
            <a:r>
              <a:rPr lang="en-US" sz="2000" dirty="0" err="1" smtClean="0">
                <a:latin typeface="Georgia" pitchFamily="18" charset="0"/>
                <a:cs typeface="Times New Roman" pitchFamily="18" charset="0"/>
              </a:rPr>
              <a:t>Avshalom</a:t>
            </a:r>
            <a:r>
              <a:rPr lang="en-US" sz="2000" dirty="0" smtClean="0">
                <a:latin typeface="Georgia" pitchFamily="18" charset="0"/>
                <a:cs typeface="Times New Roman" pitchFamily="18" charset="0"/>
              </a:rPr>
              <a:t> C. Elitzur</a:t>
            </a:r>
            <a:r>
              <a:rPr lang="en-US" sz="2000" baseline="30000" dirty="0" smtClean="0">
                <a:latin typeface="Georgia" pitchFamily="18" charset="0"/>
                <a:cs typeface="Times New Roman" pitchFamily="18" charset="0"/>
              </a:rPr>
              <a:t>3</a:t>
            </a:r>
            <a:r>
              <a:rPr lang="en-US" sz="2000" dirty="0" smtClean="0">
                <a:latin typeface="Georgia" pitchFamily="18" charset="0"/>
                <a:cs typeface="Times New Roman" pitchFamily="18" charset="0"/>
              </a:rPr>
              <a:t> </a:t>
            </a:r>
          </a:p>
          <a:p>
            <a:endParaRPr lang="he-IL" sz="2200" dirty="0">
              <a:latin typeface="Georgia" pitchFamily="18" charset="0"/>
            </a:endParaRPr>
          </a:p>
        </p:txBody>
      </p:sp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395536" y="980728"/>
            <a:ext cx="8385048" cy="1828800"/>
          </a:xfrm>
        </p:spPr>
        <p:txBody>
          <a:bodyPr>
            <a:noAutofit/>
          </a:bodyPr>
          <a:lstStyle/>
          <a:p>
            <a:r>
              <a:rPr lang="en-US" sz="4000" dirty="0" smtClean="0">
                <a:cs typeface="Times New Roman" pitchFamily="18" charset="0"/>
              </a:rPr>
              <a:t>Can a Future Choice Affect a Past Measurement’s Outcome?</a:t>
            </a:r>
            <a:br>
              <a:rPr lang="en-US" sz="4000" dirty="0" smtClean="0">
                <a:cs typeface="Times New Roman" pitchFamily="18" charset="0"/>
              </a:rPr>
            </a:br>
            <a:endParaRPr lang="he-IL" sz="4000" dirty="0"/>
          </a:p>
        </p:txBody>
      </p:sp>
      <p:sp>
        <p:nvSpPr>
          <p:cNvPr id="4" name="מלבן 3"/>
          <p:cNvSpPr/>
          <p:nvPr/>
        </p:nvSpPr>
        <p:spPr>
          <a:xfrm>
            <a:off x="0" y="3501008"/>
            <a:ext cx="9144000" cy="26037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n-US" sz="1600" b="1" cap="small" baseline="30000" dirty="0" smtClean="0">
                <a:solidFill>
                  <a:schemeClr val="bg2">
                    <a:lumMod val="50000"/>
                  </a:schemeClr>
                </a:solidFill>
              </a:rPr>
              <a:t>1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School </a:t>
            </a: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of Physics and Astronomy, Tel Aviv University, Tel-Aviv 69978, 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Israel</a:t>
            </a:r>
          </a:p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n-US" sz="1600" baseline="30000" dirty="0" smtClean="0">
                <a:solidFill>
                  <a:schemeClr val="bg2">
                    <a:lumMod val="50000"/>
                  </a:schemeClr>
                </a:solidFill>
              </a:rPr>
              <a:t>2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Racah Institute of Physics, Hebrew University of Jerusalem, </a:t>
            </a:r>
            <a:r>
              <a:rPr lang="en-US" sz="1600" dirty="0" err="1" smtClean="0">
                <a:solidFill>
                  <a:schemeClr val="bg2">
                    <a:lumMod val="50000"/>
                  </a:schemeClr>
                </a:solidFill>
              </a:rPr>
              <a:t>Givat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 Ram, Jerusalem 91904, Israel</a:t>
            </a:r>
          </a:p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n-US" sz="1600" baseline="30000" dirty="0" smtClean="0">
                <a:solidFill>
                  <a:schemeClr val="bg2">
                    <a:lumMod val="50000"/>
                  </a:schemeClr>
                </a:solidFill>
              </a:rPr>
              <a:t>3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Iyar, The Israeli Institute for Advanced Research, </a:t>
            </a:r>
            <a:r>
              <a:rPr lang="en-US" sz="1600" dirty="0" err="1" smtClean="0">
                <a:solidFill>
                  <a:schemeClr val="bg2">
                    <a:lumMod val="50000"/>
                  </a:schemeClr>
                </a:solidFill>
              </a:rPr>
              <a:t>Rehovot</a:t>
            </a: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, Israel</a:t>
            </a:r>
          </a:p>
          <a:p>
            <a:pPr algn="ctr">
              <a:lnSpc>
                <a:spcPct val="170000"/>
              </a:lnSpc>
              <a:spcBef>
                <a:spcPct val="0"/>
              </a:spcBef>
            </a:pPr>
            <a:r>
              <a:rPr lang="en-US" sz="1600" dirty="0" smtClean="0">
                <a:solidFill>
                  <a:schemeClr val="bg2">
                    <a:lumMod val="50000"/>
                  </a:schemeClr>
                </a:solidFill>
              </a:rPr>
              <a:t>*eliahuco@post.tau.ac.il</a:t>
            </a:r>
            <a:endParaRPr lang="he-IL" sz="16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>
              <a:lnSpc>
                <a:spcPct val="170000"/>
              </a:lnSpc>
              <a:spcBef>
                <a:spcPct val="0"/>
              </a:spcBef>
            </a:pPr>
            <a:endParaRPr lang="he-IL" sz="1600" b="1" cap="small" dirty="0" smtClean="0">
              <a:solidFill>
                <a:schemeClr val="tx2"/>
              </a:solidFill>
            </a:endParaRPr>
          </a:p>
          <a:p>
            <a:pPr algn="l">
              <a:lnSpc>
                <a:spcPct val="170000"/>
              </a:lnSpc>
              <a:spcBef>
                <a:spcPct val="0"/>
              </a:spcBef>
            </a:pPr>
            <a:endParaRPr lang="he-IL" sz="1600" dirty="0"/>
          </a:p>
        </p:txBody>
      </p:sp>
      <p:pic>
        <p:nvPicPr>
          <p:cNvPr id="5" name="תמונה 4" descr="T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88640"/>
            <a:ext cx="576064" cy="738991"/>
          </a:xfrm>
          <a:prstGeom prst="rect">
            <a:avLst/>
          </a:prstGeom>
        </p:spPr>
      </p:pic>
      <p:pic>
        <p:nvPicPr>
          <p:cNvPr id="8" name="תמונה 7" descr="logoHM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60432" y="260648"/>
            <a:ext cx="432048" cy="8322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6381328"/>
            <a:ext cx="237626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>
                <a:solidFill>
                  <a:schemeClr val="bg2">
                    <a:lumMod val="25000"/>
                  </a:schemeClr>
                </a:solidFill>
              </a:rPr>
              <a:t>ICFP 2012, Greece </a:t>
            </a:r>
            <a:endParaRPr lang="he-I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97846" y="6338348"/>
            <a:ext cx="129614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14.06.12</a:t>
            </a:r>
            <a:endParaRPr lang="he-IL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600" y="188640"/>
            <a:ext cx="628650" cy="819150"/>
          </a:xfrm>
          <a:prstGeom prst="rect">
            <a:avLst/>
          </a:prstGeom>
          <a:noFill/>
        </p:spPr>
      </p:pic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0" y="1276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e-IL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מציין מיקום של מספר שקופית 21"/>
          <p:cNvSpPr>
            <a:spLocks noGrp="1"/>
          </p:cNvSpPr>
          <p:nvPr>
            <p:ph type="sldNum" sz="quarter" idx="12"/>
          </p:nvPr>
        </p:nvSpPr>
        <p:spPr>
          <a:xfrm>
            <a:off x="4343400" y="2215216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Hidden Variables?</a:t>
            </a:r>
            <a:endParaRPr lang="he-I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923527" y="2317925"/>
            <a:ext cx="3107903" cy="2473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756" y="1467405"/>
            <a:ext cx="18383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10808" y="5467290"/>
            <a:ext cx="469064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Yes, but of a very subtle kind</a:t>
            </a:r>
            <a:endParaRPr lang="he-IL" sz="30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תמונה 8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10" name="תמונה 9" descr="logoHM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11" name="מציין מיקום של מספר שקופית 10"/>
          <p:cNvSpPr>
            <a:spLocks noGrp="1"/>
          </p:cNvSpPr>
          <p:nvPr>
            <p:ph type="sldNum" sz="quarter" idx="12"/>
          </p:nvPr>
        </p:nvSpPr>
        <p:spPr>
          <a:xfrm>
            <a:off x="4330156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10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The EPR Experiment</a:t>
            </a:r>
            <a:endParaRPr lang="he-IL" dirty="0"/>
          </a:p>
        </p:txBody>
      </p:sp>
      <p:grpSp>
        <p:nvGrpSpPr>
          <p:cNvPr id="5" name="Group 48"/>
          <p:cNvGrpSpPr/>
          <p:nvPr/>
        </p:nvGrpSpPr>
        <p:grpSpPr>
          <a:xfrm rot="5400000">
            <a:off x="7570428" y="2556817"/>
            <a:ext cx="1198431" cy="399115"/>
            <a:chOff x="856807" y="2268065"/>
            <a:chExt cx="1198431" cy="399115"/>
          </a:xfrm>
        </p:grpSpPr>
        <p:grpSp>
          <p:nvGrpSpPr>
            <p:cNvPr id="6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8" name="Isosceles Triangle 51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" name="Rectangle 50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Group 53"/>
          <p:cNvGrpSpPr/>
          <p:nvPr/>
        </p:nvGrpSpPr>
        <p:grpSpPr>
          <a:xfrm rot="5400000">
            <a:off x="335439" y="2516711"/>
            <a:ext cx="1198431" cy="399115"/>
            <a:chOff x="856807" y="2268065"/>
            <a:chExt cx="1198431" cy="399115"/>
          </a:xfrm>
        </p:grpSpPr>
        <p:grpSp>
          <p:nvGrpSpPr>
            <p:cNvPr id="11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13" name="Isosceles Triangle 56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4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2" name="Rectangle 55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Group 105"/>
          <p:cNvGrpSpPr/>
          <p:nvPr/>
        </p:nvGrpSpPr>
        <p:grpSpPr>
          <a:xfrm>
            <a:off x="167056" y="2172156"/>
            <a:ext cx="432000" cy="406931"/>
            <a:chOff x="7060222" y="3458310"/>
            <a:chExt cx="432000" cy="406931"/>
          </a:xfrm>
        </p:grpSpPr>
        <p:sp>
          <p:nvSpPr>
            <p:cNvPr id="16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Curved Right Arrow 62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8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19" name="Straight Arrow Connector 64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20" name="Group 117"/>
          <p:cNvGrpSpPr/>
          <p:nvPr/>
        </p:nvGrpSpPr>
        <p:grpSpPr>
          <a:xfrm>
            <a:off x="8484727" y="2924649"/>
            <a:ext cx="432000" cy="431063"/>
            <a:chOff x="7872045" y="3425822"/>
            <a:chExt cx="432000" cy="431063"/>
          </a:xfrm>
        </p:grpSpPr>
        <p:cxnSp>
          <p:nvCxnSpPr>
            <p:cNvPr id="21" name="Straight Arrow Connector 68"/>
            <p:cNvCxnSpPr/>
            <p:nvPr/>
          </p:nvCxnSpPr>
          <p:spPr bwMode="auto">
            <a:xfrm>
              <a:off x="8085994" y="3593116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2" name="Oval 65"/>
            <p:cNvSpPr>
              <a:spLocks noChangeArrowheads="1"/>
            </p:cNvSpPr>
            <p:nvPr/>
          </p:nvSpPr>
          <p:spPr bwMode="auto">
            <a:xfrm rot="20669436">
              <a:off x="7949206" y="3441500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Curved Right Arrow 70"/>
            <p:cNvSpPr/>
            <p:nvPr/>
          </p:nvSpPr>
          <p:spPr bwMode="auto">
            <a:xfrm flipH="1">
              <a:off x="7872045" y="3460745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4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939479" y="3425822"/>
              <a:ext cx="304800" cy="167019"/>
            </a:xfrm>
            <a:prstGeom prst="rect">
              <a:avLst/>
            </a:prstGeom>
            <a:noFill/>
          </p:spPr>
        </p:pic>
      </p:grpSp>
      <p:grpSp>
        <p:nvGrpSpPr>
          <p:cNvPr id="25" name="Group 83"/>
          <p:cNvGrpSpPr/>
          <p:nvPr/>
        </p:nvGrpSpPr>
        <p:grpSpPr>
          <a:xfrm>
            <a:off x="4126533" y="2636912"/>
            <a:ext cx="560497" cy="517807"/>
            <a:chOff x="3648032" y="2372692"/>
            <a:chExt cx="560497" cy="517807"/>
          </a:xfrm>
        </p:grpSpPr>
        <p:grpSp>
          <p:nvGrpSpPr>
            <p:cNvPr id="26" name="Group 117"/>
            <p:cNvGrpSpPr/>
            <p:nvPr/>
          </p:nvGrpSpPr>
          <p:grpSpPr>
            <a:xfrm>
              <a:off x="3648032" y="2459436"/>
              <a:ext cx="432000" cy="431063"/>
              <a:chOff x="7872045" y="3425822"/>
              <a:chExt cx="432000" cy="431063"/>
            </a:xfrm>
          </p:grpSpPr>
          <p:cxnSp>
            <p:nvCxnSpPr>
              <p:cNvPr id="33" name="Straight Arrow Connector 73"/>
              <p:cNvCxnSpPr/>
              <p:nvPr/>
            </p:nvCxnSpPr>
            <p:spPr bwMode="auto">
              <a:xfrm>
                <a:off x="808599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4" name="Oval 65"/>
              <p:cNvSpPr>
                <a:spLocks noChangeArrowheads="1"/>
              </p:cNvSpPr>
              <p:nvPr/>
            </p:nvSpPr>
            <p:spPr bwMode="auto">
              <a:xfrm rot="20669436">
                <a:off x="7949206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Curved Right Arrow 75"/>
              <p:cNvSpPr/>
              <p:nvPr/>
            </p:nvSpPr>
            <p:spPr bwMode="auto">
              <a:xfrm flipH="1">
                <a:off x="7872045" y="3460745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6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322"/>
              <a:stretch>
                <a:fillRect/>
              </a:stretch>
            </p:blipFill>
            <p:spPr bwMode="auto">
              <a:xfrm>
                <a:off x="7939479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Group 105"/>
            <p:cNvGrpSpPr/>
            <p:nvPr/>
          </p:nvGrpSpPr>
          <p:grpSpPr>
            <a:xfrm>
              <a:off x="3776529" y="2372692"/>
              <a:ext cx="432000" cy="406931"/>
              <a:chOff x="7060222" y="3458310"/>
              <a:chExt cx="432000" cy="406931"/>
            </a:xfrm>
          </p:grpSpPr>
          <p:sp>
            <p:nvSpPr>
              <p:cNvPr id="29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Curved Right Arrow 79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1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32" name="Straight Arrow Connector 81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grpSp>
        <p:nvGrpSpPr>
          <p:cNvPr id="37" name="Group 84"/>
          <p:cNvGrpSpPr/>
          <p:nvPr/>
        </p:nvGrpSpPr>
        <p:grpSpPr>
          <a:xfrm>
            <a:off x="4139952" y="2636912"/>
            <a:ext cx="560497" cy="517807"/>
            <a:chOff x="3648032" y="2372692"/>
            <a:chExt cx="560497" cy="517807"/>
          </a:xfrm>
        </p:grpSpPr>
        <p:grpSp>
          <p:nvGrpSpPr>
            <p:cNvPr id="38" name="Group 117"/>
            <p:cNvGrpSpPr/>
            <p:nvPr/>
          </p:nvGrpSpPr>
          <p:grpSpPr>
            <a:xfrm>
              <a:off x="3648032" y="2459436"/>
              <a:ext cx="432000" cy="431063"/>
              <a:chOff x="7872045" y="3425822"/>
              <a:chExt cx="432000" cy="431063"/>
            </a:xfrm>
          </p:grpSpPr>
          <p:cxnSp>
            <p:nvCxnSpPr>
              <p:cNvPr id="45" name="Straight Arrow Connector 92"/>
              <p:cNvCxnSpPr/>
              <p:nvPr/>
            </p:nvCxnSpPr>
            <p:spPr bwMode="auto">
              <a:xfrm>
                <a:off x="808599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6" name="Oval 65"/>
              <p:cNvSpPr>
                <a:spLocks noChangeArrowheads="1"/>
              </p:cNvSpPr>
              <p:nvPr/>
            </p:nvSpPr>
            <p:spPr bwMode="auto">
              <a:xfrm rot="20669436">
                <a:off x="7949206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7" name="Curved Right Arrow 94"/>
              <p:cNvSpPr/>
              <p:nvPr/>
            </p:nvSpPr>
            <p:spPr bwMode="auto">
              <a:xfrm flipH="1">
                <a:off x="7872045" y="3460745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48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322"/>
              <a:stretch>
                <a:fillRect/>
              </a:stretch>
            </p:blipFill>
            <p:spPr bwMode="auto">
              <a:xfrm>
                <a:off x="7939479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grpSp>
          <p:nvGrpSpPr>
            <p:cNvPr id="39" name="Group 105"/>
            <p:cNvGrpSpPr/>
            <p:nvPr/>
          </p:nvGrpSpPr>
          <p:grpSpPr>
            <a:xfrm>
              <a:off x="3776529" y="2372692"/>
              <a:ext cx="432000" cy="406931"/>
              <a:chOff x="7060222" y="3458310"/>
              <a:chExt cx="432000" cy="406931"/>
            </a:xfrm>
          </p:grpSpPr>
          <p:sp>
            <p:nvSpPr>
              <p:cNvPr id="41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Curved Right Arrow 89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43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44" name="Straight Arrow Connector 91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sp>
        <p:nvSpPr>
          <p:cNvPr id="49" name="TextBox 48"/>
          <p:cNvSpPr txBox="1">
            <a:spLocks noChangeArrowheads="1"/>
          </p:cNvSpPr>
          <p:nvPr/>
        </p:nvSpPr>
        <p:spPr bwMode="auto">
          <a:xfrm>
            <a:off x="562061" y="4359729"/>
            <a:ext cx="8037393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 pre-existing spin, only to be passively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detected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he-IL" sz="3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>
            <a:spLocks noChangeArrowheads="1"/>
          </p:cNvSpPr>
          <p:nvPr/>
        </p:nvSpPr>
        <p:spPr bwMode="auto">
          <a:xfrm>
            <a:off x="4408369" y="4840992"/>
            <a:ext cx="601448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3000" smtClean="0">
                <a:latin typeface="Times New Roman" pitchFamily="18" charset="0"/>
                <a:cs typeface="Times New Roman" pitchFamily="18" charset="0"/>
              </a:rPr>
              <a:t>or </a:t>
            </a:r>
            <a:endParaRPr lang="he-IL" sz="3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>
            <a:spLocks noChangeArrowheads="1"/>
          </p:cNvSpPr>
          <p:nvPr/>
        </p:nvSpPr>
        <p:spPr bwMode="auto">
          <a:xfrm>
            <a:off x="1537383" y="5434549"/>
            <a:ext cx="6295313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>
              <a:lnSpc>
                <a:spcPts val="3000"/>
              </a:lnSpc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 superposed state, </a:t>
            </a:r>
            <a:br>
              <a:rPr lang="en-US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3000" i="1" dirty="0" smtClean="0">
                <a:latin typeface="Times New Roman" pitchFamily="18" charset="0"/>
                <a:cs typeface="Times New Roman" pitchFamily="18" charset="0"/>
              </a:rPr>
              <a:t>become definite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upon measurement? </a:t>
            </a:r>
            <a:endParaRPr lang="he-IL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" name="תמונה 53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55" name="תמונה 54" descr="logoHM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3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031843" y="2541450"/>
            <a:ext cx="753052" cy="75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53" name="מציין מיקום של מספר שקופית 52"/>
          <p:cNvSpPr>
            <a:spLocks noGrp="1"/>
          </p:cNvSpPr>
          <p:nvPr>
            <p:ph type="sldNum" sz="quarter" idx="12"/>
          </p:nvPr>
        </p:nvSpPr>
        <p:spPr>
          <a:xfrm>
            <a:off x="4345922" y="104213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11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4444E-6 L -0.21962 -4.44444E-6 C -0.31823 -4.44444E-6 -0.43975 -0.01689 -0.43975 -0.0324 L -0.43975 -0.06851 " pathEditMode="relative" rAng="-5400000" ptsTypes="FfFF">
                                      <p:cBhvr>
                                        <p:cTn id="1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979" y="-342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-2.22222E-6 L 0.22917 -2.22222E-6 C 0.33264 -2.22222E-6 0.45903 0.01273 0.45903 0.02292 L 0.45903 0.0463 " pathEditMode="relative" rAng="16200000" ptsTypes="FfFF">
                                      <p:cBhvr>
                                        <p:cTn id="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03" y="23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J.S Bell’s Proof</a:t>
            </a:r>
            <a:endParaRPr lang="he-IL" dirty="0"/>
          </a:p>
        </p:txBody>
      </p:sp>
      <p:grpSp>
        <p:nvGrpSpPr>
          <p:cNvPr id="4" name="Group 174"/>
          <p:cNvGrpSpPr/>
          <p:nvPr/>
        </p:nvGrpSpPr>
        <p:grpSpPr>
          <a:xfrm>
            <a:off x="8068991" y="3096031"/>
            <a:ext cx="1080716" cy="1618476"/>
            <a:chOff x="914395" y="4373058"/>
            <a:chExt cx="1080716" cy="1618476"/>
          </a:xfrm>
          <a:solidFill>
            <a:srgbClr val="BED6DE"/>
          </a:solidFill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l="76512" t="5160" b="30959"/>
            <a:stretch>
              <a:fillRect/>
            </a:stretch>
          </p:blipFill>
          <p:spPr bwMode="auto">
            <a:xfrm>
              <a:off x="979414" y="4385209"/>
              <a:ext cx="1015697" cy="16063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31"/>
            <p:cNvSpPr/>
            <p:nvPr/>
          </p:nvSpPr>
          <p:spPr bwMode="auto">
            <a:xfrm>
              <a:off x="914395" y="4373058"/>
              <a:ext cx="641837" cy="792000"/>
            </a:xfrm>
            <a:prstGeom prst="rect">
              <a:avLst/>
            </a:prstGeom>
            <a:solidFill>
              <a:srgbClr val="BED6DE"/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Rectangle 132"/>
            <p:cNvSpPr/>
            <p:nvPr/>
          </p:nvSpPr>
          <p:spPr bwMode="auto">
            <a:xfrm>
              <a:off x="978869" y="5580536"/>
              <a:ext cx="648000" cy="252000"/>
            </a:xfrm>
            <a:prstGeom prst="rect">
              <a:avLst/>
            </a:prstGeom>
            <a:solidFill>
              <a:srgbClr val="BED6DE"/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173"/>
          <p:cNvGrpSpPr/>
          <p:nvPr/>
        </p:nvGrpSpPr>
        <p:grpSpPr>
          <a:xfrm>
            <a:off x="27904" y="3181399"/>
            <a:ext cx="970045" cy="1521763"/>
            <a:chOff x="5182333" y="999738"/>
            <a:chExt cx="970045" cy="1521763"/>
          </a:xfrm>
          <a:solidFill>
            <a:srgbClr val="BED6DE"/>
          </a:solidFill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t="10320" r="78012" b="30959"/>
            <a:stretch>
              <a:fillRect/>
            </a:stretch>
          </p:blipFill>
          <p:spPr bwMode="auto">
            <a:xfrm>
              <a:off x="5182333" y="1044931"/>
              <a:ext cx="950807" cy="147657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10" name="Rectangle 127"/>
            <p:cNvSpPr/>
            <p:nvPr/>
          </p:nvSpPr>
          <p:spPr bwMode="auto">
            <a:xfrm>
              <a:off x="5454166" y="999738"/>
              <a:ext cx="684000" cy="576000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11" name="Rectangle 128"/>
            <p:cNvSpPr/>
            <p:nvPr/>
          </p:nvSpPr>
          <p:spPr bwMode="auto">
            <a:xfrm>
              <a:off x="5360378" y="2180845"/>
              <a:ext cx="792000" cy="180000"/>
            </a:xfrm>
            <a:prstGeom prst="rect">
              <a:avLst/>
            </a:prstGeom>
            <a:grpFill/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Group 84"/>
          <p:cNvGrpSpPr/>
          <p:nvPr/>
        </p:nvGrpSpPr>
        <p:grpSpPr>
          <a:xfrm>
            <a:off x="4499992" y="3140968"/>
            <a:ext cx="612000" cy="517807"/>
            <a:chOff x="3625515" y="2372692"/>
            <a:chExt cx="612000" cy="517807"/>
          </a:xfrm>
        </p:grpSpPr>
        <p:grpSp>
          <p:nvGrpSpPr>
            <p:cNvPr id="26" name="Group 117"/>
            <p:cNvGrpSpPr/>
            <p:nvPr/>
          </p:nvGrpSpPr>
          <p:grpSpPr>
            <a:xfrm>
              <a:off x="3648032" y="2459436"/>
              <a:ext cx="432000" cy="431063"/>
              <a:chOff x="7872045" y="3425822"/>
              <a:chExt cx="432000" cy="431063"/>
            </a:xfrm>
          </p:grpSpPr>
          <p:cxnSp>
            <p:nvCxnSpPr>
              <p:cNvPr id="33" name="Straight Arrow Connector 108"/>
              <p:cNvCxnSpPr/>
              <p:nvPr/>
            </p:nvCxnSpPr>
            <p:spPr bwMode="auto">
              <a:xfrm>
                <a:off x="808599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4" name="Oval 109"/>
              <p:cNvSpPr>
                <a:spLocks noChangeArrowheads="1"/>
              </p:cNvSpPr>
              <p:nvPr/>
            </p:nvSpPr>
            <p:spPr bwMode="auto">
              <a:xfrm rot="20669436">
                <a:off x="7949206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5" name="Curved Right Arrow 110"/>
              <p:cNvSpPr/>
              <p:nvPr/>
            </p:nvSpPr>
            <p:spPr bwMode="auto">
              <a:xfrm flipH="1">
                <a:off x="7872045" y="3460745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6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46322"/>
              <a:stretch>
                <a:fillRect/>
              </a:stretch>
            </p:blipFill>
            <p:spPr bwMode="auto">
              <a:xfrm>
                <a:off x="7939479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Group 105"/>
            <p:cNvGrpSpPr/>
            <p:nvPr/>
          </p:nvGrpSpPr>
          <p:grpSpPr>
            <a:xfrm>
              <a:off x="3776529" y="2372692"/>
              <a:ext cx="432000" cy="406931"/>
              <a:chOff x="7060222" y="3458310"/>
              <a:chExt cx="432000" cy="406931"/>
            </a:xfrm>
          </p:grpSpPr>
          <p:sp>
            <p:nvSpPr>
              <p:cNvPr id="29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Curved Right Arrow 105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1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32" name="Straight Arrow Connector 107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28" name="Rectangle 103"/>
            <p:cNvSpPr/>
            <p:nvPr/>
          </p:nvSpPr>
          <p:spPr bwMode="auto">
            <a:xfrm>
              <a:off x="3625515" y="2382253"/>
              <a:ext cx="612000" cy="504000"/>
            </a:xfrm>
            <a:prstGeom prst="rect">
              <a:avLst/>
            </a:prstGeom>
            <a:solidFill>
              <a:srgbClr val="BED6DE">
                <a:alpha val="7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non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7" name="Group 152"/>
          <p:cNvGrpSpPr/>
          <p:nvPr/>
        </p:nvGrpSpPr>
        <p:grpSpPr>
          <a:xfrm>
            <a:off x="7970086" y="2165162"/>
            <a:ext cx="411938" cy="1791484"/>
            <a:chOff x="7970086" y="1564106"/>
            <a:chExt cx="411938" cy="1791484"/>
          </a:xfrm>
        </p:grpSpPr>
        <p:grpSp>
          <p:nvGrpSpPr>
            <p:cNvPr id="38" name="Group 48"/>
            <p:cNvGrpSpPr/>
            <p:nvPr/>
          </p:nvGrpSpPr>
          <p:grpSpPr>
            <a:xfrm rot="5400000">
              <a:off x="7570428" y="2556817"/>
              <a:ext cx="1198431" cy="399115"/>
              <a:chOff x="856807" y="2268065"/>
              <a:chExt cx="1198431" cy="399115"/>
            </a:xfrm>
          </p:grpSpPr>
          <p:grpSp>
            <p:nvGrpSpPr>
              <p:cNvPr id="40" name="Group 110"/>
              <p:cNvGrpSpPr/>
              <p:nvPr/>
            </p:nvGrpSpPr>
            <p:grpSpPr>
              <a:xfrm>
                <a:off x="856807" y="2268065"/>
                <a:ext cx="616349" cy="399115"/>
                <a:chOff x="760092" y="3076957"/>
                <a:chExt cx="616349" cy="399115"/>
              </a:xfrm>
            </p:grpSpPr>
            <p:sp>
              <p:nvSpPr>
                <p:cNvPr id="42" name="Isosceles Triangle 51"/>
                <p:cNvSpPr/>
                <p:nvPr/>
              </p:nvSpPr>
              <p:spPr bwMode="auto">
                <a:xfrm rot="5400000">
                  <a:off x="1032323" y="3128838"/>
                  <a:ext cx="396000" cy="292237"/>
                </a:xfrm>
                <a:prstGeom prst="triangle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50800" sx="1000" sy="1000" algn="ctr" rotWithShape="0">
                    <a:srgbClr val="CCECFF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66FF33"/>
                  </a:contourClr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43" name="Rectangle 2"/>
                <p:cNvSpPr/>
                <p:nvPr/>
              </p:nvSpPr>
              <p:spPr bwMode="auto">
                <a:xfrm rot="16200000">
                  <a:off x="724092" y="3116072"/>
                  <a:ext cx="396000" cy="324000"/>
                </a:xfrm>
                <a:prstGeom prst="rect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0" h="0"/>
                  <a:bevelB/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1" name="Rectangle 50"/>
              <p:cNvSpPr/>
              <p:nvPr/>
            </p:nvSpPr>
            <p:spPr bwMode="auto">
              <a:xfrm rot="16200000">
                <a:off x="1635848" y="2231648"/>
                <a:ext cx="377116" cy="461665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7988968" y="1564106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latin typeface="Arial"/>
                  <a:cs typeface="Arial"/>
                </a:rPr>
                <a:t>α</a:t>
              </a:r>
              <a:endParaRPr lang="en-US" sz="2800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44" name="Group 157"/>
          <p:cNvGrpSpPr/>
          <p:nvPr/>
        </p:nvGrpSpPr>
        <p:grpSpPr>
          <a:xfrm>
            <a:off x="311387" y="2718614"/>
            <a:ext cx="1453244" cy="818148"/>
            <a:chOff x="311387" y="2117558"/>
            <a:chExt cx="1453244" cy="818148"/>
          </a:xfrm>
        </p:grpSpPr>
        <p:grpSp>
          <p:nvGrpSpPr>
            <p:cNvPr id="45" name="Group 12"/>
            <p:cNvGrpSpPr/>
            <p:nvPr/>
          </p:nvGrpSpPr>
          <p:grpSpPr>
            <a:xfrm rot="19624553">
              <a:off x="311387" y="2645045"/>
              <a:ext cx="1198431" cy="290661"/>
              <a:chOff x="856807" y="2268065"/>
              <a:chExt cx="1198431" cy="399115"/>
            </a:xfrm>
          </p:grpSpPr>
          <p:grpSp>
            <p:nvGrpSpPr>
              <p:cNvPr id="47" name="Group 110"/>
              <p:cNvGrpSpPr/>
              <p:nvPr/>
            </p:nvGrpSpPr>
            <p:grpSpPr>
              <a:xfrm>
                <a:off x="856807" y="2268065"/>
                <a:ext cx="616349" cy="399115"/>
                <a:chOff x="760092" y="3076957"/>
                <a:chExt cx="616349" cy="399115"/>
              </a:xfrm>
            </p:grpSpPr>
            <p:sp>
              <p:nvSpPr>
                <p:cNvPr id="49" name="Isosceles Triangle 115"/>
                <p:cNvSpPr/>
                <p:nvPr/>
              </p:nvSpPr>
              <p:spPr bwMode="auto">
                <a:xfrm rot="5400000">
                  <a:off x="1032323" y="3128838"/>
                  <a:ext cx="396000" cy="292237"/>
                </a:xfrm>
                <a:prstGeom prst="triangle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50800" sx="1000" sy="1000" algn="ctr" rotWithShape="0">
                    <a:srgbClr val="CCECFF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66FF33"/>
                  </a:contourClr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0" name="Rectangle 2"/>
                <p:cNvSpPr/>
                <p:nvPr/>
              </p:nvSpPr>
              <p:spPr bwMode="auto">
                <a:xfrm rot="16200000">
                  <a:off x="724092" y="3116072"/>
                  <a:ext cx="396000" cy="324000"/>
                </a:xfrm>
                <a:prstGeom prst="rect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0" h="0"/>
                  <a:bevelB/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48" name="Rectangle 114"/>
              <p:cNvSpPr/>
              <p:nvPr/>
            </p:nvSpPr>
            <p:spPr bwMode="auto">
              <a:xfrm rot="16200000">
                <a:off x="1635848" y="2231648"/>
                <a:ext cx="377116" cy="461665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540041" y="2117558"/>
              <a:ext cx="22459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rtl="0"/>
              <a:r>
                <a:rPr lang="el-GR" sz="2800" smtClean="0">
                  <a:latin typeface="Times New Roman"/>
                  <a:cs typeface="Times New Roman"/>
                </a:rPr>
                <a:t>β</a:t>
              </a:r>
              <a:endParaRPr lang="en-US" sz="2800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1" name="Group 156"/>
          <p:cNvGrpSpPr/>
          <p:nvPr/>
        </p:nvGrpSpPr>
        <p:grpSpPr>
          <a:xfrm>
            <a:off x="0" y="2502046"/>
            <a:ext cx="1461691" cy="978567"/>
            <a:chOff x="0" y="1900990"/>
            <a:chExt cx="1461691" cy="978567"/>
          </a:xfrm>
        </p:grpSpPr>
        <p:grpSp>
          <p:nvGrpSpPr>
            <p:cNvPr id="52" name="Group 12"/>
            <p:cNvGrpSpPr/>
            <p:nvPr/>
          </p:nvGrpSpPr>
          <p:grpSpPr>
            <a:xfrm rot="2164500" flipV="1">
              <a:off x="263260" y="2588896"/>
              <a:ext cx="1198431" cy="290661"/>
              <a:chOff x="856807" y="2268065"/>
              <a:chExt cx="1198431" cy="399115"/>
            </a:xfrm>
          </p:grpSpPr>
          <p:grpSp>
            <p:nvGrpSpPr>
              <p:cNvPr id="54" name="Group 110"/>
              <p:cNvGrpSpPr/>
              <p:nvPr/>
            </p:nvGrpSpPr>
            <p:grpSpPr>
              <a:xfrm>
                <a:off x="856807" y="2268065"/>
                <a:ext cx="616349" cy="399115"/>
                <a:chOff x="760092" y="3076957"/>
                <a:chExt cx="616349" cy="399115"/>
              </a:xfrm>
            </p:grpSpPr>
            <p:sp>
              <p:nvSpPr>
                <p:cNvPr id="56" name="Isosceles Triangle 123"/>
                <p:cNvSpPr/>
                <p:nvPr/>
              </p:nvSpPr>
              <p:spPr bwMode="auto">
                <a:xfrm rot="5400000">
                  <a:off x="1032323" y="3128838"/>
                  <a:ext cx="396000" cy="292237"/>
                </a:xfrm>
                <a:prstGeom prst="triangle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50800" sx="1000" sy="1000" algn="ctr" rotWithShape="0">
                    <a:srgbClr val="CCECFF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66FF33"/>
                  </a:contourClr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7" name="Rectangle 2"/>
                <p:cNvSpPr/>
                <p:nvPr/>
              </p:nvSpPr>
              <p:spPr bwMode="auto">
                <a:xfrm rot="16200000">
                  <a:off x="724092" y="3116072"/>
                  <a:ext cx="396000" cy="324000"/>
                </a:xfrm>
                <a:prstGeom prst="rect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0" h="0"/>
                  <a:bevelB/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55" name="Rectangle 122"/>
              <p:cNvSpPr/>
              <p:nvPr/>
            </p:nvSpPr>
            <p:spPr bwMode="auto">
              <a:xfrm rot="16200000">
                <a:off x="1635848" y="2231648"/>
                <a:ext cx="377116" cy="461665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0" y="1900990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latin typeface="Times New Roman"/>
                  <a:cs typeface="Times New Roman"/>
                </a:rPr>
                <a:t>γ</a:t>
              </a:r>
              <a:endParaRPr lang="en-US" sz="2800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8" name="Group 155"/>
          <p:cNvGrpSpPr/>
          <p:nvPr/>
        </p:nvGrpSpPr>
        <p:grpSpPr>
          <a:xfrm>
            <a:off x="729915" y="2189225"/>
            <a:ext cx="404297" cy="1727315"/>
            <a:chOff x="729915" y="1588169"/>
            <a:chExt cx="404297" cy="1727315"/>
          </a:xfrm>
        </p:grpSpPr>
        <p:grpSp>
          <p:nvGrpSpPr>
            <p:cNvPr id="59" name="Group 53"/>
            <p:cNvGrpSpPr/>
            <p:nvPr/>
          </p:nvGrpSpPr>
          <p:grpSpPr>
            <a:xfrm rot="5400000">
              <a:off x="335439" y="2516711"/>
              <a:ext cx="1198431" cy="399115"/>
              <a:chOff x="856807" y="2268065"/>
              <a:chExt cx="1198431" cy="399115"/>
            </a:xfrm>
          </p:grpSpPr>
          <p:grpSp>
            <p:nvGrpSpPr>
              <p:cNvPr id="61" name="Group 110"/>
              <p:cNvGrpSpPr/>
              <p:nvPr/>
            </p:nvGrpSpPr>
            <p:grpSpPr>
              <a:xfrm>
                <a:off x="856807" y="2268065"/>
                <a:ext cx="616349" cy="399115"/>
                <a:chOff x="760092" y="3076957"/>
                <a:chExt cx="616349" cy="399115"/>
              </a:xfrm>
            </p:grpSpPr>
            <p:sp>
              <p:nvSpPr>
                <p:cNvPr id="63" name="Isosceles Triangle 56"/>
                <p:cNvSpPr/>
                <p:nvPr/>
              </p:nvSpPr>
              <p:spPr bwMode="auto">
                <a:xfrm rot="5400000">
                  <a:off x="1032323" y="3128838"/>
                  <a:ext cx="396000" cy="292237"/>
                </a:xfrm>
                <a:prstGeom prst="triangle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50800" sx="1000" sy="1000" algn="ctr" rotWithShape="0">
                    <a:srgbClr val="CCECFF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66FF33"/>
                  </a:contourClr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4" name="Rectangle 2"/>
                <p:cNvSpPr/>
                <p:nvPr/>
              </p:nvSpPr>
              <p:spPr bwMode="auto">
                <a:xfrm rot="16200000">
                  <a:off x="724092" y="3116072"/>
                  <a:ext cx="396000" cy="324000"/>
                </a:xfrm>
                <a:prstGeom prst="rect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0" h="0"/>
                  <a:bevelB/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62" name="Rectangle 55"/>
              <p:cNvSpPr/>
              <p:nvPr/>
            </p:nvSpPr>
            <p:spPr bwMode="auto">
              <a:xfrm rot="16200000">
                <a:off x="1635848" y="2231648"/>
                <a:ext cx="377116" cy="461665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729915" y="1588169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latin typeface="Arial"/>
                  <a:cs typeface="Arial"/>
                </a:rPr>
                <a:t>α</a:t>
              </a:r>
              <a:endParaRPr lang="en-US" sz="2800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5" name="Group 154"/>
          <p:cNvGrpSpPr/>
          <p:nvPr/>
        </p:nvGrpSpPr>
        <p:grpSpPr>
          <a:xfrm>
            <a:off x="7634607" y="2694551"/>
            <a:ext cx="1324909" cy="794084"/>
            <a:chOff x="7634607" y="2093495"/>
            <a:chExt cx="1324909" cy="794084"/>
          </a:xfrm>
        </p:grpSpPr>
        <p:grpSp>
          <p:nvGrpSpPr>
            <p:cNvPr id="66" name="Group 12"/>
            <p:cNvGrpSpPr/>
            <p:nvPr/>
          </p:nvGrpSpPr>
          <p:grpSpPr>
            <a:xfrm rot="19624553">
              <a:off x="7634607" y="2596918"/>
              <a:ext cx="1198431" cy="290661"/>
              <a:chOff x="856807" y="2268065"/>
              <a:chExt cx="1198431" cy="399115"/>
            </a:xfrm>
          </p:grpSpPr>
          <p:grpSp>
            <p:nvGrpSpPr>
              <p:cNvPr id="68" name="Group 110"/>
              <p:cNvGrpSpPr/>
              <p:nvPr/>
            </p:nvGrpSpPr>
            <p:grpSpPr>
              <a:xfrm>
                <a:off x="856807" y="2268065"/>
                <a:ext cx="616349" cy="399115"/>
                <a:chOff x="760092" y="3076957"/>
                <a:chExt cx="616349" cy="399115"/>
              </a:xfrm>
            </p:grpSpPr>
            <p:sp>
              <p:nvSpPr>
                <p:cNvPr id="70" name="Isosceles Triangle 144"/>
                <p:cNvSpPr/>
                <p:nvPr/>
              </p:nvSpPr>
              <p:spPr bwMode="auto">
                <a:xfrm rot="5400000">
                  <a:off x="1032323" y="3128838"/>
                  <a:ext cx="396000" cy="292237"/>
                </a:xfrm>
                <a:prstGeom prst="triangle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50800" sx="1000" sy="1000" algn="ctr" rotWithShape="0">
                    <a:srgbClr val="CCECFF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66FF33"/>
                  </a:contourClr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1" name="Rectangle 2"/>
                <p:cNvSpPr/>
                <p:nvPr/>
              </p:nvSpPr>
              <p:spPr bwMode="auto">
                <a:xfrm rot="16200000">
                  <a:off x="724092" y="3116072"/>
                  <a:ext cx="396000" cy="324000"/>
                </a:xfrm>
                <a:prstGeom prst="rect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0" h="0"/>
                  <a:bevelB/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69" name="Rectangle 143"/>
              <p:cNvSpPr/>
              <p:nvPr/>
            </p:nvSpPr>
            <p:spPr bwMode="auto">
              <a:xfrm rot="16200000">
                <a:off x="1635848" y="2231648"/>
                <a:ext cx="377116" cy="461665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8734926" y="2093495"/>
              <a:ext cx="22459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rtl="0"/>
              <a:r>
                <a:rPr lang="el-GR" sz="2800" smtClean="0">
                  <a:latin typeface="Times New Roman"/>
                  <a:cs typeface="Times New Roman"/>
                </a:rPr>
                <a:t>β</a:t>
              </a:r>
              <a:endParaRPr lang="en-US" sz="2800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2" name="Group 153"/>
          <p:cNvGrpSpPr/>
          <p:nvPr/>
        </p:nvGrpSpPr>
        <p:grpSpPr>
          <a:xfrm>
            <a:off x="7162799" y="2742678"/>
            <a:ext cx="1557943" cy="810125"/>
            <a:chOff x="7162799" y="2141622"/>
            <a:chExt cx="1557943" cy="810125"/>
          </a:xfrm>
        </p:grpSpPr>
        <p:grpSp>
          <p:nvGrpSpPr>
            <p:cNvPr id="73" name="Group 12"/>
            <p:cNvGrpSpPr/>
            <p:nvPr/>
          </p:nvGrpSpPr>
          <p:grpSpPr>
            <a:xfrm rot="2164500" flipV="1">
              <a:off x="7522311" y="2661086"/>
              <a:ext cx="1198431" cy="290661"/>
              <a:chOff x="856807" y="2268065"/>
              <a:chExt cx="1198431" cy="399115"/>
            </a:xfrm>
          </p:grpSpPr>
          <p:grpSp>
            <p:nvGrpSpPr>
              <p:cNvPr id="75" name="Group 110"/>
              <p:cNvGrpSpPr/>
              <p:nvPr/>
            </p:nvGrpSpPr>
            <p:grpSpPr>
              <a:xfrm>
                <a:off x="856807" y="2268065"/>
                <a:ext cx="616349" cy="399115"/>
                <a:chOff x="760092" y="3076957"/>
                <a:chExt cx="616349" cy="399115"/>
              </a:xfrm>
            </p:grpSpPr>
            <p:sp>
              <p:nvSpPr>
                <p:cNvPr id="77" name="Isosceles Triangle 139"/>
                <p:cNvSpPr/>
                <p:nvPr/>
              </p:nvSpPr>
              <p:spPr bwMode="auto">
                <a:xfrm rot="5400000">
                  <a:off x="1032323" y="3128838"/>
                  <a:ext cx="396000" cy="292237"/>
                </a:xfrm>
                <a:prstGeom prst="triangle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50800" sx="1000" sy="1000" algn="ctr" rotWithShape="0">
                    <a:srgbClr val="CCECFF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66FF33"/>
                  </a:contourClr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8" name="Rectangle 2"/>
                <p:cNvSpPr/>
                <p:nvPr/>
              </p:nvSpPr>
              <p:spPr bwMode="auto">
                <a:xfrm rot="16200000">
                  <a:off x="724092" y="3116072"/>
                  <a:ext cx="396000" cy="324000"/>
                </a:xfrm>
                <a:prstGeom prst="rect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0" h="0"/>
                  <a:bevelB/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76" name="Rectangle 138"/>
              <p:cNvSpPr/>
              <p:nvPr/>
            </p:nvSpPr>
            <p:spPr bwMode="auto">
              <a:xfrm rot="16200000">
                <a:off x="1635848" y="2231648"/>
                <a:ext cx="377116" cy="461665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74" name="TextBox 73"/>
            <p:cNvSpPr txBox="1"/>
            <p:nvPr/>
          </p:nvSpPr>
          <p:spPr>
            <a:xfrm>
              <a:off x="7162799" y="2141622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latin typeface="Times New Roman"/>
                  <a:cs typeface="Times New Roman"/>
                </a:rPr>
                <a:t>γ</a:t>
              </a:r>
              <a:endParaRPr lang="en-US" sz="2800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9" name="TextBox 78"/>
          <p:cNvSpPr txBox="1">
            <a:spLocks noChangeArrowheads="1"/>
          </p:cNvSpPr>
          <p:nvPr/>
        </p:nvSpPr>
        <p:spPr bwMode="auto">
          <a:xfrm>
            <a:off x="1222514" y="1471805"/>
            <a:ext cx="660309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Alice and Bob can freely choose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at the last moment</a:t>
            </a:r>
          </a:p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spin orientation to be measured. </a:t>
            </a:r>
            <a:endParaRPr lang="he-IL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1446280" y="4424478"/>
            <a:ext cx="62678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Correlations or anti-correlations will emerge </a:t>
            </a:r>
          </a:p>
          <a:p>
            <a:pPr algn="ctr" rt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depending on the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relative angle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between magnets</a:t>
            </a:r>
            <a:endParaRPr lang="he-IL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22733" y="5483259"/>
            <a:ext cx="9131025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rt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Conclusion:</a:t>
            </a:r>
          </a:p>
          <a:p>
            <a:pPr algn="ctr" rtl="0"/>
            <a:r>
              <a:rPr lang="en-US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No pre-established spins can exist for every possible pair of choices</a:t>
            </a:r>
            <a:endParaRPr lang="he-IL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2" name="Group 105"/>
          <p:cNvGrpSpPr/>
          <p:nvPr/>
        </p:nvGrpSpPr>
        <p:grpSpPr>
          <a:xfrm>
            <a:off x="167056" y="2773212"/>
            <a:ext cx="432000" cy="406931"/>
            <a:chOff x="7060222" y="3458310"/>
            <a:chExt cx="432000" cy="406931"/>
          </a:xfrm>
        </p:grpSpPr>
        <p:sp>
          <p:nvSpPr>
            <p:cNvPr id="83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Curved Right Arrow 180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85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3" cstate="print"/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86" name="Straight Arrow Connector 182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87" name="Group 117"/>
          <p:cNvGrpSpPr/>
          <p:nvPr/>
        </p:nvGrpSpPr>
        <p:grpSpPr>
          <a:xfrm>
            <a:off x="8484727" y="3525705"/>
            <a:ext cx="432000" cy="431063"/>
            <a:chOff x="7872045" y="3425822"/>
            <a:chExt cx="432000" cy="431063"/>
          </a:xfrm>
        </p:grpSpPr>
        <p:cxnSp>
          <p:nvCxnSpPr>
            <p:cNvPr id="88" name="Straight Arrow Connector 184"/>
            <p:cNvCxnSpPr/>
            <p:nvPr/>
          </p:nvCxnSpPr>
          <p:spPr bwMode="auto">
            <a:xfrm>
              <a:off x="8085994" y="3593116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89" name="Oval 65"/>
            <p:cNvSpPr>
              <a:spLocks noChangeArrowheads="1"/>
            </p:cNvSpPr>
            <p:nvPr/>
          </p:nvSpPr>
          <p:spPr bwMode="auto">
            <a:xfrm rot="20669436">
              <a:off x="7949206" y="3441500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0" name="Curved Right Arrow 186"/>
            <p:cNvSpPr/>
            <p:nvPr/>
          </p:nvSpPr>
          <p:spPr bwMode="auto">
            <a:xfrm flipH="1">
              <a:off x="7872045" y="3460745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91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3" cstate="print"/>
            <a:srcRect b="46322"/>
            <a:stretch>
              <a:fillRect/>
            </a:stretch>
          </p:blipFill>
          <p:spPr bwMode="auto">
            <a:xfrm>
              <a:off x="7939479" y="3425822"/>
              <a:ext cx="304800" cy="167019"/>
            </a:xfrm>
            <a:prstGeom prst="rect">
              <a:avLst/>
            </a:prstGeom>
            <a:noFill/>
          </p:spPr>
        </p:pic>
      </p:grpSp>
      <p:grpSp>
        <p:nvGrpSpPr>
          <p:cNvPr id="92" name="Group 83"/>
          <p:cNvGrpSpPr/>
          <p:nvPr/>
        </p:nvGrpSpPr>
        <p:grpSpPr>
          <a:xfrm>
            <a:off x="4499992" y="3140968"/>
            <a:ext cx="612000" cy="517807"/>
            <a:chOff x="3625515" y="2372692"/>
            <a:chExt cx="612000" cy="517807"/>
          </a:xfrm>
        </p:grpSpPr>
        <p:grpSp>
          <p:nvGrpSpPr>
            <p:cNvPr id="93" name="Group 117"/>
            <p:cNvGrpSpPr/>
            <p:nvPr/>
          </p:nvGrpSpPr>
          <p:grpSpPr>
            <a:xfrm>
              <a:off x="3648032" y="2459436"/>
              <a:ext cx="432000" cy="431063"/>
              <a:chOff x="7872045" y="3425822"/>
              <a:chExt cx="432000" cy="431063"/>
            </a:xfrm>
          </p:grpSpPr>
          <p:cxnSp>
            <p:nvCxnSpPr>
              <p:cNvPr id="100" name="Straight Arrow Connector 196"/>
              <p:cNvCxnSpPr/>
              <p:nvPr/>
            </p:nvCxnSpPr>
            <p:spPr bwMode="auto">
              <a:xfrm>
                <a:off x="808599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01" name="Oval 65"/>
              <p:cNvSpPr>
                <a:spLocks noChangeArrowheads="1"/>
              </p:cNvSpPr>
              <p:nvPr/>
            </p:nvSpPr>
            <p:spPr bwMode="auto">
              <a:xfrm rot="20669436">
                <a:off x="7949206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2" name="Curved Right Arrow 198"/>
              <p:cNvSpPr/>
              <p:nvPr/>
            </p:nvSpPr>
            <p:spPr bwMode="auto">
              <a:xfrm flipH="1">
                <a:off x="7872045" y="3460745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03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46322"/>
              <a:stretch>
                <a:fillRect/>
              </a:stretch>
            </p:blipFill>
            <p:spPr bwMode="auto">
              <a:xfrm>
                <a:off x="7939479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grpSp>
          <p:nvGrpSpPr>
            <p:cNvPr id="94" name="Group 105"/>
            <p:cNvGrpSpPr/>
            <p:nvPr/>
          </p:nvGrpSpPr>
          <p:grpSpPr>
            <a:xfrm>
              <a:off x="3776529" y="2372692"/>
              <a:ext cx="432000" cy="406931"/>
              <a:chOff x="7060222" y="3458310"/>
              <a:chExt cx="432000" cy="406931"/>
            </a:xfrm>
          </p:grpSpPr>
          <p:sp>
            <p:nvSpPr>
              <p:cNvPr id="96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7" name="Curved Right Arrow 193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98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99" name="Straight Arrow Connector 195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95" name="Rectangle 191"/>
            <p:cNvSpPr/>
            <p:nvPr/>
          </p:nvSpPr>
          <p:spPr bwMode="auto">
            <a:xfrm>
              <a:off x="3625515" y="2382253"/>
              <a:ext cx="612000" cy="504000"/>
            </a:xfrm>
            <a:prstGeom prst="rect">
              <a:avLst/>
            </a:prstGeom>
            <a:solidFill>
              <a:srgbClr val="BED6DE">
                <a:alpha val="7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non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4" name="Group 84"/>
          <p:cNvGrpSpPr/>
          <p:nvPr/>
        </p:nvGrpSpPr>
        <p:grpSpPr>
          <a:xfrm>
            <a:off x="4499992" y="3140968"/>
            <a:ext cx="612000" cy="517807"/>
            <a:chOff x="3625515" y="2372692"/>
            <a:chExt cx="612000" cy="517807"/>
          </a:xfrm>
        </p:grpSpPr>
        <p:grpSp>
          <p:nvGrpSpPr>
            <p:cNvPr id="105" name="Group 117"/>
            <p:cNvGrpSpPr/>
            <p:nvPr/>
          </p:nvGrpSpPr>
          <p:grpSpPr>
            <a:xfrm>
              <a:off x="3648032" y="2459436"/>
              <a:ext cx="432000" cy="431063"/>
              <a:chOff x="7872045" y="3425822"/>
              <a:chExt cx="432000" cy="431063"/>
            </a:xfrm>
          </p:grpSpPr>
          <p:cxnSp>
            <p:nvCxnSpPr>
              <p:cNvPr id="112" name="Straight Arrow Connector 208"/>
              <p:cNvCxnSpPr/>
              <p:nvPr/>
            </p:nvCxnSpPr>
            <p:spPr bwMode="auto">
              <a:xfrm>
                <a:off x="808599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113" name="Oval 65"/>
              <p:cNvSpPr>
                <a:spLocks noChangeArrowheads="1"/>
              </p:cNvSpPr>
              <p:nvPr/>
            </p:nvSpPr>
            <p:spPr bwMode="auto">
              <a:xfrm rot="20669436">
                <a:off x="7949206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14" name="Curved Right Arrow 210"/>
              <p:cNvSpPr/>
              <p:nvPr/>
            </p:nvSpPr>
            <p:spPr bwMode="auto">
              <a:xfrm flipH="1">
                <a:off x="7872045" y="3460745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15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46322"/>
              <a:stretch>
                <a:fillRect/>
              </a:stretch>
            </p:blipFill>
            <p:spPr bwMode="auto">
              <a:xfrm>
                <a:off x="7939479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grpSp>
          <p:nvGrpSpPr>
            <p:cNvPr id="106" name="Group 105"/>
            <p:cNvGrpSpPr/>
            <p:nvPr/>
          </p:nvGrpSpPr>
          <p:grpSpPr>
            <a:xfrm>
              <a:off x="3776529" y="2372692"/>
              <a:ext cx="432000" cy="406931"/>
              <a:chOff x="7060222" y="3458310"/>
              <a:chExt cx="432000" cy="406931"/>
            </a:xfrm>
          </p:grpSpPr>
          <p:sp>
            <p:nvSpPr>
              <p:cNvPr id="108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9" name="Curved Right Arrow 205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10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111" name="Straight Arrow Connector 207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107" name="Rectangle 203"/>
            <p:cNvSpPr/>
            <p:nvPr/>
          </p:nvSpPr>
          <p:spPr bwMode="auto">
            <a:xfrm>
              <a:off x="3625515" y="2382253"/>
              <a:ext cx="612000" cy="504000"/>
            </a:xfrm>
            <a:prstGeom prst="rect">
              <a:avLst/>
            </a:prstGeom>
            <a:solidFill>
              <a:srgbClr val="BED6DE">
                <a:alpha val="7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non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18" name="תמונה 11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119" name="תמונה 118" descr="logoHM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duotone>
              <a:prstClr val="black"/>
              <a:schemeClr val="accent3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377210" y="2852936"/>
            <a:ext cx="1058886" cy="1058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6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117" name="מציין מיקום של מספר שקופית 116"/>
          <p:cNvSpPr>
            <a:spLocks noGrp="1"/>
          </p:cNvSpPr>
          <p:nvPr>
            <p:ph type="sldNum" sz="quarter" idx="12"/>
          </p:nvPr>
        </p:nvSpPr>
        <p:spPr>
          <a:xfrm>
            <a:off x="4345922" y="104213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12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903 L -0.23976 0.00903 C -0.34722 0.00903 -0.47969 -0.0081 -0.47969 -0.02361 L -0.47969 -0.05972 " pathEditMode="relative" rAng="-5400000" ptsTypes="FfFF">
                                      <p:cBhvr>
                                        <p:cTn id="45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0" y="-340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3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3.7037E-7 L 0.20833 -3.7037E-7 C 0.30208 -3.7037E-7 0.41667 0.01227 0.41667 0.02222 L 0.41667 0.04491 " pathEditMode="relative" rAng="16200000" ptsTypes="FfFF">
                                      <p:cBhvr>
                                        <p:cTn id="47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00" y="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6" presetClass="emph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 tmFilter="0, 0; .2, .5; .8, .5; 1, 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250" autoRev="1" fill="hold"/>
                                        <p:tgtEl>
                                          <p:spTgt spid="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/>
      <p:bldP spid="80" grpId="0"/>
      <p:bldP spid="8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02096" y="188640"/>
            <a:ext cx="8534400" cy="758952"/>
          </a:xfrm>
        </p:spPr>
        <p:txBody>
          <a:bodyPr/>
          <a:lstStyle/>
          <a:p>
            <a:pPr rtl="0"/>
            <a:r>
              <a:rPr lang="en-US" dirty="0" smtClean="0"/>
              <a:t>The TSVF – New Account Of Time</a:t>
            </a:r>
            <a:endParaRPr lang="he-IL" dirty="0"/>
          </a:p>
        </p:txBody>
      </p:sp>
      <p:sp>
        <p:nvSpPr>
          <p:cNvPr id="40" name="TextBox 39"/>
          <p:cNvSpPr txBox="1"/>
          <p:nvPr/>
        </p:nvSpPr>
        <p:spPr>
          <a:xfrm>
            <a:off x="2814811" y="4793990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Sunday</a:t>
            </a:r>
            <a:endParaRPr lang="en-US" sz="200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814811" y="3278015"/>
            <a:ext cx="10390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Monday</a:t>
            </a:r>
            <a:endParaRPr lang="en-US" sz="200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54917" y="1762032"/>
            <a:ext cx="10444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Tuesday</a:t>
            </a:r>
            <a:endParaRPr lang="en-US" sz="200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AutoShape 12"/>
          <p:cNvSpPr>
            <a:spLocks noChangeArrowheads="1"/>
          </p:cNvSpPr>
          <p:nvPr/>
        </p:nvSpPr>
        <p:spPr bwMode="auto">
          <a:xfrm rot="8156750" flipV="1">
            <a:off x="4137952" y="1521389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AutoShape 13"/>
          <p:cNvSpPr>
            <a:spLocks noChangeArrowheads="1"/>
          </p:cNvSpPr>
          <p:nvPr/>
        </p:nvSpPr>
        <p:spPr bwMode="auto">
          <a:xfrm rot="2756750" flipV="1">
            <a:off x="4990189" y="1794103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" name="Group 12"/>
          <p:cNvGrpSpPr/>
          <p:nvPr/>
        </p:nvGrpSpPr>
        <p:grpSpPr>
          <a:xfrm rot="20458281">
            <a:off x="4168934" y="5080845"/>
            <a:ext cx="1198431" cy="290661"/>
            <a:chOff x="856807" y="2268065"/>
            <a:chExt cx="1198431" cy="399115"/>
          </a:xfrm>
        </p:grpSpPr>
        <p:grpSp>
          <p:nvGrpSpPr>
            <p:cNvPr id="4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48" name="Isosceles Triangle 26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47" name="Rectangle 25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50" name="AutoShape 12"/>
          <p:cNvSpPr>
            <a:spLocks noChangeArrowheads="1"/>
          </p:cNvSpPr>
          <p:nvPr/>
        </p:nvSpPr>
        <p:spPr bwMode="auto">
          <a:xfrm rot="8156750" flipV="1">
            <a:off x="4145974" y="4898250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AutoShape 13"/>
          <p:cNvSpPr>
            <a:spLocks noChangeArrowheads="1"/>
          </p:cNvSpPr>
          <p:nvPr/>
        </p:nvSpPr>
        <p:spPr bwMode="auto">
          <a:xfrm rot="2756750" flipV="1">
            <a:off x="5038316" y="4641578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28"/>
          <p:cNvGrpSpPr/>
          <p:nvPr/>
        </p:nvGrpSpPr>
        <p:grpSpPr>
          <a:xfrm>
            <a:off x="4088723" y="3093518"/>
            <a:ext cx="1200250" cy="718067"/>
            <a:chOff x="3800543" y="4379483"/>
            <a:chExt cx="1200250" cy="718067"/>
          </a:xfrm>
        </p:grpSpPr>
        <p:grpSp>
          <p:nvGrpSpPr>
            <p:cNvPr id="6" name="Group 12"/>
            <p:cNvGrpSpPr/>
            <p:nvPr/>
          </p:nvGrpSpPr>
          <p:grpSpPr>
            <a:xfrm>
              <a:off x="3800543" y="4698435"/>
              <a:ext cx="1198431" cy="399115"/>
              <a:chOff x="856807" y="2268065"/>
              <a:chExt cx="1198431" cy="399115"/>
            </a:xfrm>
          </p:grpSpPr>
          <p:grpSp>
            <p:nvGrpSpPr>
              <p:cNvPr id="7" name="Group 110"/>
              <p:cNvGrpSpPr/>
              <p:nvPr/>
            </p:nvGrpSpPr>
            <p:grpSpPr>
              <a:xfrm>
                <a:off x="856807" y="2268065"/>
                <a:ext cx="616349" cy="399115"/>
                <a:chOff x="760092" y="3076957"/>
                <a:chExt cx="616349" cy="399115"/>
              </a:xfrm>
            </p:grpSpPr>
            <p:sp>
              <p:nvSpPr>
                <p:cNvPr id="58" name="Isosceles Triangle 34"/>
                <p:cNvSpPr/>
                <p:nvPr/>
              </p:nvSpPr>
              <p:spPr bwMode="auto">
                <a:xfrm rot="5400000">
                  <a:off x="1032323" y="3128838"/>
                  <a:ext cx="396000" cy="292237"/>
                </a:xfrm>
                <a:prstGeom prst="triangle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effectLst>
                  <a:outerShdw dist="50800" sx="1000" sy="1000" algn="ctr" rotWithShape="0">
                    <a:srgbClr val="CCECFF"/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0" h="0"/>
                  <a:contourClr>
                    <a:srgbClr val="66FF33"/>
                  </a:contourClr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59" name="Rectangle 2"/>
                <p:cNvSpPr/>
                <p:nvPr/>
              </p:nvSpPr>
              <p:spPr bwMode="auto">
                <a:xfrm rot="16200000">
                  <a:off x="724092" y="3116072"/>
                  <a:ext cx="396000" cy="324000"/>
                </a:xfrm>
                <a:prstGeom prst="rect">
                  <a:avLst/>
                </a:prstGeom>
                <a:solidFill>
                  <a:srgbClr val="0070C0"/>
                </a:solidFill>
                <a:ln w="9525" algn="ctr">
                  <a:noFill/>
                  <a:miter lim="800000"/>
                  <a:headEnd/>
                  <a:tailEnd/>
                </a:ln>
                <a:scene3d>
                  <a:camera prst="orthographicFront"/>
                  <a:lightRig rig="threePt" dir="t"/>
                </a:scene3d>
                <a:sp3d>
                  <a:bevelT w="0" h="0"/>
                  <a:bevelB/>
                </a:sp3d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sp>
            <p:nvSpPr>
              <p:cNvPr id="57" name="Rectangle 33"/>
              <p:cNvSpPr/>
              <p:nvPr/>
            </p:nvSpPr>
            <p:spPr bwMode="auto">
              <a:xfrm rot="16200000">
                <a:off x="1635848" y="2231648"/>
                <a:ext cx="377116" cy="461665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54" name="AutoShape 12"/>
            <p:cNvSpPr>
              <a:spLocks noChangeArrowheads="1"/>
            </p:cNvSpPr>
            <p:nvPr/>
          </p:nvSpPr>
          <p:spPr bwMode="auto">
            <a:xfrm rot="8156750" flipV="1">
              <a:off x="3849772" y="4379483"/>
              <a:ext cx="228600" cy="304800"/>
            </a:xfrm>
            <a:prstGeom prst="flowChartDelay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5" name="AutoShape 13"/>
            <p:cNvSpPr>
              <a:spLocks noChangeArrowheads="1"/>
            </p:cNvSpPr>
            <p:nvPr/>
          </p:nvSpPr>
          <p:spPr bwMode="auto">
            <a:xfrm rot="2756750" flipV="1">
              <a:off x="4734093" y="4371462"/>
              <a:ext cx="228600" cy="304800"/>
            </a:xfrm>
            <a:prstGeom prst="flowChartDelay">
              <a:avLst/>
            </a:prstGeom>
            <a:solidFill>
              <a:schemeClr val="bg2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0" name="Rectangle 36"/>
          <p:cNvSpPr/>
          <p:nvPr/>
        </p:nvSpPr>
        <p:spPr bwMode="auto">
          <a:xfrm>
            <a:off x="3883640" y="3025368"/>
            <a:ext cx="1692000" cy="828000"/>
          </a:xfrm>
          <a:prstGeom prst="rect">
            <a:avLst/>
          </a:prstGeom>
          <a:solidFill>
            <a:srgbClr val="BED6DE">
              <a:alpha val="81000"/>
            </a:srgbClr>
          </a:solidFill>
          <a:ln w="25400" algn="ctr">
            <a:noFill/>
            <a:miter lim="800000"/>
            <a:headEnd/>
            <a:tailEnd/>
          </a:ln>
        </p:spPr>
        <p:txBody>
          <a:bodyPr wrap="square" rtlCol="0" anchor="ctr">
            <a:spAutoFit/>
          </a:bodyPr>
          <a:lstStyle/>
          <a:p>
            <a:pPr algn="l" rtl="0"/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8" name="Group 12"/>
          <p:cNvGrpSpPr/>
          <p:nvPr/>
        </p:nvGrpSpPr>
        <p:grpSpPr>
          <a:xfrm rot="1141719" flipV="1">
            <a:off x="4048618" y="1976697"/>
            <a:ext cx="1198431" cy="290661"/>
            <a:chOff x="856807" y="2268065"/>
            <a:chExt cx="1198431" cy="399115"/>
          </a:xfrm>
        </p:grpSpPr>
        <p:grpSp>
          <p:nvGrpSpPr>
            <p:cNvPr id="9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64" name="Isosceles Triangle 40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65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3" name="Rectangle 39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0" name="Group 44"/>
          <p:cNvGrpSpPr/>
          <p:nvPr/>
        </p:nvGrpSpPr>
        <p:grpSpPr>
          <a:xfrm>
            <a:off x="1619672" y="4810025"/>
            <a:ext cx="1894448" cy="1548067"/>
            <a:chOff x="1564105" y="4435639"/>
            <a:chExt cx="1894448" cy="1548067"/>
          </a:xfrm>
        </p:grpSpPr>
        <p:grpSp>
          <p:nvGrpSpPr>
            <p:cNvPr id="11" name="Group 11"/>
            <p:cNvGrpSpPr/>
            <p:nvPr/>
          </p:nvGrpSpPr>
          <p:grpSpPr>
            <a:xfrm>
              <a:off x="1592179" y="4668254"/>
              <a:ext cx="1319465" cy="1315452"/>
              <a:chOff x="1592179" y="4668254"/>
              <a:chExt cx="1319465" cy="1315452"/>
            </a:xfrm>
          </p:grpSpPr>
          <p:cxnSp>
            <p:nvCxnSpPr>
              <p:cNvPr id="70" name="Straight Arrow Connector 3"/>
              <p:cNvCxnSpPr/>
              <p:nvPr/>
            </p:nvCxnSpPr>
            <p:spPr bwMode="auto">
              <a:xfrm flipV="1">
                <a:off x="1772653" y="4668254"/>
                <a:ext cx="8021" cy="131545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ffectLst/>
            </p:spPr>
          </p:cxnSp>
          <p:cxnSp>
            <p:nvCxnSpPr>
              <p:cNvPr id="71" name="Straight Arrow Connector 6"/>
              <p:cNvCxnSpPr/>
              <p:nvPr/>
            </p:nvCxnSpPr>
            <p:spPr bwMode="auto">
              <a:xfrm>
                <a:off x="1592179" y="5811253"/>
                <a:ext cx="1319465" cy="401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ffectLst/>
            </p:spPr>
          </p:cxnSp>
        </p:grpSp>
        <p:sp>
          <p:nvSpPr>
            <p:cNvPr id="68" name="TextBox 67"/>
            <p:cNvSpPr txBox="1"/>
            <p:nvPr/>
          </p:nvSpPr>
          <p:spPr>
            <a:xfrm>
              <a:off x="2863518" y="5662862"/>
              <a:ext cx="5950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400" i="1" smtClean="0">
                  <a:latin typeface="Times New Roman" pitchFamily="18" charset="0"/>
                  <a:cs typeface="Times New Roman" pitchFamily="18" charset="0"/>
                </a:rPr>
                <a:t>space</a:t>
              </a:r>
              <a:endParaRPr lang="en-US" sz="2000" i="1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1564105" y="4435639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400" i="1" smtClean="0">
                  <a:latin typeface="Times New Roman" pitchFamily="18" charset="0"/>
                  <a:cs typeface="Times New Roman" pitchFamily="18" charset="0"/>
                </a:rPr>
                <a:t>time  </a:t>
              </a:r>
              <a:endParaRPr lang="en-US" sz="2000" i="1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72" name="Straight Arrow Connector 46"/>
          <p:cNvCxnSpPr/>
          <p:nvPr/>
        </p:nvCxnSpPr>
        <p:spPr bwMode="auto">
          <a:xfrm>
            <a:off x="4715801" y="2403716"/>
            <a:ext cx="16042" cy="110690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73" name="Straight Arrow Connector 48"/>
          <p:cNvCxnSpPr/>
          <p:nvPr/>
        </p:nvCxnSpPr>
        <p:spPr bwMode="auto">
          <a:xfrm flipV="1">
            <a:off x="4691738" y="3918866"/>
            <a:ext cx="7468" cy="105158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sp>
        <p:nvSpPr>
          <p:cNvPr id="74" name="Rectangle 45"/>
          <p:cNvSpPr/>
          <p:nvPr/>
        </p:nvSpPr>
        <p:spPr>
          <a:xfrm>
            <a:off x="5495407" y="5134703"/>
            <a:ext cx="317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mtClean="0">
                <a:latin typeface="Arial"/>
                <a:cs typeface="Arial"/>
              </a:rPr>
              <a:t>α</a:t>
            </a:r>
            <a:endParaRPr lang="en-US"/>
          </a:p>
        </p:txBody>
      </p:sp>
      <p:sp>
        <p:nvSpPr>
          <p:cNvPr id="75" name="Rectangle 47"/>
          <p:cNvSpPr/>
          <p:nvPr/>
        </p:nvSpPr>
        <p:spPr>
          <a:xfrm>
            <a:off x="5583632" y="2006493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mtClean="0">
                <a:latin typeface="Times New Roman"/>
                <a:cs typeface="Times New Roman"/>
              </a:rPr>
              <a:t>β</a:t>
            </a:r>
            <a:endParaRPr lang="en-US"/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6300192" y="3284984"/>
          <a:ext cx="2520950" cy="557213"/>
        </p:xfrm>
        <a:graphic>
          <a:graphicData uri="http://schemas.openxmlformats.org/presentationml/2006/ole">
            <p:oleObj spid="_x0000_s71682" name="Equation" r:id="rId3" imgW="1079032" imgH="241195" progId="Equation.DSMT4">
              <p:embed/>
            </p:oleObj>
          </a:graphicData>
        </a:graphic>
      </p:graphicFrame>
      <p:pic>
        <p:nvPicPr>
          <p:cNvPr id="78" name="תמונה 7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79" name="תמונה 78" descr="logoHM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76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77" name="מציין מיקום של מספר שקופית 76"/>
          <p:cNvSpPr>
            <a:spLocks noGrp="1"/>
          </p:cNvSpPr>
          <p:nvPr>
            <p:ph type="sldNum" sz="quarter" idx="12"/>
          </p:nvPr>
        </p:nvSpPr>
        <p:spPr>
          <a:xfrm>
            <a:off x="4330156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13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31319" y="5795200"/>
            <a:ext cx="1041734" cy="1041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28"/>
          <p:cNvGrpSpPr/>
          <p:nvPr/>
        </p:nvGrpSpPr>
        <p:grpSpPr>
          <a:xfrm>
            <a:off x="323528" y="4797152"/>
            <a:ext cx="1894448" cy="1548067"/>
            <a:chOff x="1564105" y="4435639"/>
            <a:chExt cx="1894448" cy="1548067"/>
          </a:xfrm>
        </p:grpSpPr>
        <p:grpSp>
          <p:nvGrpSpPr>
            <p:cNvPr id="3" name="Group 11"/>
            <p:cNvGrpSpPr/>
            <p:nvPr/>
          </p:nvGrpSpPr>
          <p:grpSpPr>
            <a:xfrm>
              <a:off x="1592179" y="4668254"/>
              <a:ext cx="1319465" cy="1315452"/>
              <a:chOff x="1592179" y="4668254"/>
              <a:chExt cx="1319465" cy="1315452"/>
            </a:xfrm>
          </p:grpSpPr>
          <p:cxnSp>
            <p:nvCxnSpPr>
              <p:cNvPr id="26" name="Straight Arrow Connector 32"/>
              <p:cNvCxnSpPr/>
              <p:nvPr/>
            </p:nvCxnSpPr>
            <p:spPr bwMode="auto">
              <a:xfrm flipV="1">
                <a:off x="1772653" y="4668254"/>
                <a:ext cx="8021" cy="131545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ffectLst/>
            </p:spPr>
          </p:cxnSp>
          <p:cxnSp>
            <p:nvCxnSpPr>
              <p:cNvPr id="27" name="Straight Arrow Connector 33"/>
              <p:cNvCxnSpPr/>
              <p:nvPr/>
            </p:nvCxnSpPr>
            <p:spPr bwMode="auto">
              <a:xfrm>
                <a:off x="1592179" y="5811253"/>
                <a:ext cx="1319465" cy="401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ffectLst/>
            </p:spPr>
          </p:cxnSp>
        </p:grpSp>
        <p:sp>
          <p:nvSpPr>
            <p:cNvPr id="24" name="TextBox 23"/>
            <p:cNvSpPr txBox="1"/>
            <p:nvPr/>
          </p:nvSpPr>
          <p:spPr>
            <a:xfrm>
              <a:off x="2863518" y="5662862"/>
              <a:ext cx="5950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400" i="1" smtClean="0">
                  <a:latin typeface="Times New Roman" pitchFamily="18" charset="0"/>
                  <a:cs typeface="Times New Roman" pitchFamily="18" charset="0"/>
                </a:rPr>
                <a:t>space</a:t>
              </a:r>
              <a:endParaRPr lang="en-US" sz="2000" i="1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564105" y="4435639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400" i="1" smtClean="0">
                  <a:latin typeface="Times New Roman" pitchFamily="18" charset="0"/>
                  <a:cs typeface="Times New Roman" pitchFamily="18" charset="0"/>
                </a:rPr>
                <a:t>time  </a:t>
              </a:r>
              <a:endParaRPr lang="en-US" sz="2000" i="1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28" name="Straight Arrow Connector 66"/>
          <p:cNvCxnSpPr/>
          <p:nvPr/>
        </p:nvCxnSpPr>
        <p:spPr bwMode="auto">
          <a:xfrm flipH="1" flipV="1">
            <a:off x="3376863" y="1628274"/>
            <a:ext cx="1066802" cy="453991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29" name="Straight Arrow Connector 69"/>
          <p:cNvCxnSpPr/>
          <p:nvPr/>
        </p:nvCxnSpPr>
        <p:spPr bwMode="auto">
          <a:xfrm flipV="1">
            <a:off x="4443663" y="1644316"/>
            <a:ext cx="1066802" cy="453991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grpSp>
        <p:nvGrpSpPr>
          <p:cNvPr id="4" name="Group 173"/>
          <p:cNvGrpSpPr/>
          <p:nvPr/>
        </p:nvGrpSpPr>
        <p:grpSpPr>
          <a:xfrm>
            <a:off x="2195736" y="1626695"/>
            <a:ext cx="970045" cy="1476570"/>
            <a:chOff x="5182333" y="997633"/>
            <a:chExt cx="970045" cy="1476570"/>
          </a:xfrm>
        </p:grpSpPr>
        <p:pic>
          <p:nvPicPr>
            <p:cNvPr id="31" name="Picture 3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t="10320" r="78012" b="30959"/>
            <a:stretch>
              <a:fillRect/>
            </a:stretch>
          </p:blipFill>
          <p:spPr bwMode="auto">
            <a:xfrm>
              <a:off x="5182333" y="997633"/>
              <a:ext cx="950807" cy="1476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32" name="Rectangle 104"/>
            <p:cNvSpPr/>
            <p:nvPr/>
          </p:nvSpPr>
          <p:spPr bwMode="auto">
            <a:xfrm>
              <a:off x="5454166" y="999738"/>
              <a:ext cx="684000" cy="576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33" name="Rectangle 105"/>
            <p:cNvSpPr/>
            <p:nvPr/>
          </p:nvSpPr>
          <p:spPr bwMode="auto">
            <a:xfrm>
              <a:off x="5360378" y="2180845"/>
              <a:ext cx="792000" cy="180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" name="Group 174"/>
          <p:cNvGrpSpPr/>
          <p:nvPr/>
        </p:nvGrpSpPr>
        <p:grpSpPr>
          <a:xfrm>
            <a:off x="5764008" y="1531436"/>
            <a:ext cx="1080716" cy="1618476"/>
            <a:chOff x="914395" y="4373058"/>
            <a:chExt cx="1080716" cy="1618476"/>
          </a:xfrm>
        </p:grpSpPr>
        <p:pic>
          <p:nvPicPr>
            <p:cNvPr id="35" name="Picture 3"/>
            <p:cNvPicPr>
              <a:picLocks noChangeAspect="1" noChangeArrowheads="1"/>
            </p:cNvPicPr>
            <p:nvPr/>
          </p:nvPicPr>
          <p:blipFill>
            <a:blip r:embed="rId4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l="76512" t="5160" b="30959"/>
            <a:stretch>
              <a:fillRect/>
            </a:stretch>
          </p:blipFill>
          <p:spPr bwMode="auto">
            <a:xfrm>
              <a:off x="979414" y="4385209"/>
              <a:ext cx="1015697" cy="160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36" name="Rectangle 108"/>
            <p:cNvSpPr/>
            <p:nvPr/>
          </p:nvSpPr>
          <p:spPr bwMode="auto">
            <a:xfrm>
              <a:off x="914395" y="4373058"/>
              <a:ext cx="641837" cy="79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37" name="Rectangle 109"/>
            <p:cNvSpPr/>
            <p:nvPr/>
          </p:nvSpPr>
          <p:spPr bwMode="auto">
            <a:xfrm>
              <a:off x="978869" y="5580536"/>
              <a:ext cx="648000" cy="25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38" name="Straight Arrow Connector 86"/>
          <p:cNvCxnSpPr/>
          <p:nvPr/>
        </p:nvCxnSpPr>
        <p:spPr bwMode="auto">
          <a:xfrm flipH="1">
            <a:off x="4507832" y="1965159"/>
            <a:ext cx="1058779" cy="405865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39" name="Straight Arrow Connector 89"/>
          <p:cNvCxnSpPr/>
          <p:nvPr/>
        </p:nvCxnSpPr>
        <p:spPr bwMode="auto">
          <a:xfrm flipH="1" flipV="1">
            <a:off x="3513221" y="1740569"/>
            <a:ext cx="1002633" cy="426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med"/>
          </a:ln>
          <a:effectLst/>
        </p:spPr>
      </p:cxnSp>
      <p:cxnSp>
        <p:nvCxnSpPr>
          <p:cNvPr id="40" name="Straight Arrow Connector 113"/>
          <p:cNvCxnSpPr/>
          <p:nvPr/>
        </p:nvCxnSpPr>
        <p:spPr bwMode="auto">
          <a:xfrm>
            <a:off x="3309375" y="1926160"/>
            <a:ext cx="1058779" cy="4058652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/>
          </a:ln>
          <a:effectLst>
            <a:outerShdw blurRad="50800" dist="50800" dir="5400000" algn="ctr" rotWithShape="0">
              <a:schemeClr val="accent6">
                <a:lumMod val="40000"/>
                <a:lumOff val="60000"/>
              </a:schemeClr>
            </a:outerShdw>
          </a:effectLst>
        </p:spPr>
      </p:cxnSp>
      <p:cxnSp>
        <p:nvCxnSpPr>
          <p:cNvPr id="41" name="Straight Arrow Connector 114"/>
          <p:cNvCxnSpPr/>
          <p:nvPr/>
        </p:nvCxnSpPr>
        <p:spPr bwMode="auto">
          <a:xfrm flipV="1">
            <a:off x="4360132" y="1701570"/>
            <a:ext cx="1002633" cy="4267200"/>
          </a:xfrm>
          <a:prstGeom prst="straightConnector1">
            <a:avLst/>
          </a:prstGeom>
          <a:solidFill>
            <a:schemeClr val="accent1"/>
          </a:solidFill>
          <a:ln w="4445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 w="lg" len="med"/>
          </a:ln>
          <a:effectLst>
            <a:outerShdw blurRad="50800" dist="50800" dir="5400000" algn="ctr" rotWithShape="0">
              <a:schemeClr val="accent6">
                <a:lumMod val="40000"/>
                <a:lumOff val="60000"/>
              </a:schemeClr>
            </a:outerShdw>
          </a:effectLst>
        </p:spPr>
      </p:cxnSp>
      <p:sp>
        <p:nvSpPr>
          <p:cNvPr id="42" name="TextBox 41"/>
          <p:cNvSpPr txBox="1"/>
          <p:nvPr/>
        </p:nvSpPr>
        <p:spPr>
          <a:xfrm>
            <a:off x="2483768" y="1412776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156176" y="1340768"/>
            <a:ext cx="343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53" name="כותרת 1"/>
          <p:cNvSpPr>
            <a:spLocks noGrp="1"/>
          </p:cNvSpPr>
          <p:nvPr>
            <p:ph type="title"/>
          </p:nvPr>
        </p:nvSpPr>
        <p:spPr>
          <a:xfrm>
            <a:off x="502096" y="869848"/>
            <a:ext cx="8534400" cy="758952"/>
          </a:xfrm>
        </p:spPr>
        <p:txBody>
          <a:bodyPr>
            <a:normAutofit fontScale="90000"/>
          </a:bodyPr>
          <a:lstStyle/>
          <a:p>
            <a:pPr rtl="0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Quantum Experiment with Causality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EPR Pairs</a:t>
            </a:r>
            <a:r>
              <a:rPr lang="he-IL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he-IL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he-IL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" name="תמונה 55" descr="TA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57" name="תמונה 56" descr="logoHM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sp>
        <p:nvSpPr>
          <p:cNvPr id="34" name="כותרת 1"/>
          <p:cNvSpPr txBox="1">
            <a:spLocks/>
          </p:cNvSpPr>
          <p:nvPr/>
        </p:nvSpPr>
        <p:spPr>
          <a:xfrm>
            <a:off x="4860032" y="5013176"/>
            <a:ext cx="3960440" cy="64807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N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on Locality</a:t>
            </a:r>
            <a:r>
              <a:rPr lang="he-IL" sz="28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?</a:t>
            </a: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he-IL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0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44" name="מציין מיקום של מספר שקופית 43"/>
          <p:cNvSpPr>
            <a:spLocks noGrp="1"/>
          </p:cNvSpPr>
          <p:nvPr>
            <p:ph type="sldNum" sz="quarter" idx="12"/>
          </p:nvPr>
        </p:nvSpPr>
        <p:spPr>
          <a:xfrm>
            <a:off x="4330156" y="104213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14</a:t>
            </a:fld>
            <a:endParaRPr lang="he-I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74104" y="116632"/>
            <a:ext cx="8534400" cy="758952"/>
          </a:xfrm>
        </p:spPr>
        <p:txBody>
          <a:bodyPr>
            <a:normAutofit/>
          </a:bodyPr>
          <a:lstStyle/>
          <a:p>
            <a:pPr rtl="0"/>
            <a:r>
              <a:rPr lang="en-US" sz="3200" dirty="0" smtClean="0"/>
              <a:t>A Quantum Experiment with Causality</a:t>
            </a:r>
            <a:endParaRPr lang="he-IL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080538" y="1442092"/>
            <a:ext cx="1683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γ</a:t>
            </a:r>
            <a:endParaRPr lang="en-US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accent3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931319" y="5808848"/>
            <a:ext cx="1041734" cy="1041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580146" y="4866384"/>
            <a:ext cx="11448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Morning </a:t>
            </a:r>
            <a:endParaRPr lang="en-US" sz="200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04248" y="1772816"/>
            <a:ext cx="11031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Evening </a:t>
            </a:r>
          </a:p>
        </p:txBody>
      </p:sp>
      <p:grpSp>
        <p:nvGrpSpPr>
          <p:cNvPr id="9" name="Group 28"/>
          <p:cNvGrpSpPr/>
          <p:nvPr/>
        </p:nvGrpSpPr>
        <p:grpSpPr>
          <a:xfrm>
            <a:off x="385013" y="5098988"/>
            <a:ext cx="1894448" cy="1548067"/>
            <a:chOff x="1564105" y="4435639"/>
            <a:chExt cx="1894448" cy="1548067"/>
          </a:xfrm>
        </p:grpSpPr>
        <p:grpSp>
          <p:nvGrpSpPr>
            <p:cNvPr id="10" name="Group 11"/>
            <p:cNvGrpSpPr/>
            <p:nvPr/>
          </p:nvGrpSpPr>
          <p:grpSpPr>
            <a:xfrm>
              <a:off x="1592179" y="4668254"/>
              <a:ext cx="1319465" cy="1315452"/>
              <a:chOff x="1592179" y="4668254"/>
              <a:chExt cx="1319465" cy="1315452"/>
            </a:xfrm>
          </p:grpSpPr>
          <p:cxnSp>
            <p:nvCxnSpPr>
              <p:cNvPr id="13" name="Straight Arrow Connector 32"/>
              <p:cNvCxnSpPr/>
              <p:nvPr/>
            </p:nvCxnSpPr>
            <p:spPr bwMode="auto">
              <a:xfrm flipV="1">
                <a:off x="1772653" y="4668254"/>
                <a:ext cx="8021" cy="131545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ffectLst/>
            </p:spPr>
          </p:cxnSp>
          <p:cxnSp>
            <p:nvCxnSpPr>
              <p:cNvPr id="14" name="Straight Arrow Connector 33"/>
              <p:cNvCxnSpPr/>
              <p:nvPr/>
            </p:nvCxnSpPr>
            <p:spPr bwMode="auto">
              <a:xfrm>
                <a:off x="1592179" y="5811253"/>
                <a:ext cx="1319465" cy="4013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 w="lg" len="lg"/>
              </a:ln>
              <a:effectLst/>
            </p:spPr>
          </p:cxnSp>
        </p:grpSp>
        <p:sp>
          <p:nvSpPr>
            <p:cNvPr id="11" name="TextBox 10"/>
            <p:cNvSpPr txBox="1"/>
            <p:nvPr/>
          </p:nvSpPr>
          <p:spPr>
            <a:xfrm>
              <a:off x="2863518" y="5662862"/>
              <a:ext cx="5950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400" i="1" smtClean="0">
                  <a:latin typeface="Times New Roman" pitchFamily="18" charset="0"/>
                  <a:cs typeface="Times New Roman" pitchFamily="18" charset="0"/>
                </a:rPr>
                <a:t>space</a:t>
              </a:r>
              <a:endParaRPr lang="en-US" sz="2000" i="1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64105" y="4435639"/>
              <a:ext cx="5934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1400" i="1" smtClean="0">
                  <a:latin typeface="Times New Roman" pitchFamily="18" charset="0"/>
                  <a:cs typeface="Times New Roman" pitchFamily="18" charset="0"/>
                </a:rPr>
                <a:t>time  </a:t>
              </a:r>
              <a:endParaRPr lang="en-US" sz="2000" i="1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cxnSp>
        <p:nvCxnSpPr>
          <p:cNvPr id="15" name="Straight Arrow Connector 66"/>
          <p:cNvCxnSpPr/>
          <p:nvPr/>
        </p:nvCxnSpPr>
        <p:spPr bwMode="auto">
          <a:xfrm flipH="1" flipV="1">
            <a:off x="3376863" y="1641922"/>
            <a:ext cx="1066802" cy="453991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cxnSp>
        <p:nvCxnSpPr>
          <p:cNvPr id="16" name="Straight Arrow Connector 69"/>
          <p:cNvCxnSpPr/>
          <p:nvPr/>
        </p:nvCxnSpPr>
        <p:spPr bwMode="auto">
          <a:xfrm flipV="1">
            <a:off x="4443663" y="1657964"/>
            <a:ext cx="1066802" cy="453991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med"/>
          </a:ln>
          <a:effectLst/>
        </p:spPr>
      </p:cxnSp>
      <p:grpSp>
        <p:nvGrpSpPr>
          <p:cNvPr id="17" name="Group 85"/>
          <p:cNvGrpSpPr/>
          <p:nvPr/>
        </p:nvGrpSpPr>
        <p:grpSpPr>
          <a:xfrm rot="17720295">
            <a:off x="6504649" y="4794960"/>
            <a:ext cx="915016" cy="1473112"/>
            <a:chOff x="7218523" y="4859270"/>
            <a:chExt cx="915016" cy="1473112"/>
          </a:xfrm>
        </p:grpSpPr>
        <p:grpSp>
          <p:nvGrpSpPr>
            <p:cNvPr id="18" name="Group 72"/>
            <p:cNvGrpSpPr/>
            <p:nvPr/>
          </p:nvGrpSpPr>
          <p:grpSpPr>
            <a:xfrm>
              <a:off x="7218523" y="4859270"/>
              <a:ext cx="393648" cy="294016"/>
              <a:chOff x="6641007" y="5043755"/>
              <a:chExt cx="393648" cy="294016"/>
            </a:xfrm>
          </p:grpSpPr>
          <p:sp>
            <p:nvSpPr>
              <p:cNvPr id="31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9" name="Group 73"/>
            <p:cNvGrpSpPr/>
            <p:nvPr/>
          </p:nvGrpSpPr>
          <p:grpSpPr>
            <a:xfrm>
              <a:off x="7346860" y="5148029"/>
              <a:ext cx="393648" cy="294016"/>
              <a:chOff x="6641007" y="5043755"/>
              <a:chExt cx="393648" cy="294016"/>
            </a:xfrm>
          </p:grpSpPr>
          <p:sp>
            <p:nvSpPr>
              <p:cNvPr id="29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0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0" name="Group 76"/>
            <p:cNvGrpSpPr/>
            <p:nvPr/>
          </p:nvGrpSpPr>
          <p:grpSpPr>
            <a:xfrm>
              <a:off x="7467175" y="5444808"/>
              <a:ext cx="393648" cy="294016"/>
              <a:chOff x="6641007" y="5043755"/>
              <a:chExt cx="393648" cy="294016"/>
            </a:xfrm>
          </p:grpSpPr>
          <p:sp>
            <p:nvSpPr>
              <p:cNvPr id="27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8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1" name="Group 79"/>
            <p:cNvGrpSpPr/>
            <p:nvPr/>
          </p:nvGrpSpPr>
          <p:grpSpPr>
            <a:xfrm>
              <a:off x="7603534" y="5741586"/>
              <a:ext cx="393648" cy="294016"/>
              <a:chOff x="6641007" y="5043755"/>
              <a:chExt cx="393648" cy="294016"/>
            </a:xfrm>
          </p:grpSpPr>
          <p:sp>
            <p:nvSpPr>
              <p:cNvPr id="25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6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22" name="Group 82"/>
            <p:cNvGrpSpPr/>
            <p:nvPr/>
          </p:nvGrpSpPr>
          <p:grpSpPr>
            <a:xfrm>
              <a:off x="7739891" y="6038366"/>
              <a:ext cx="393648" cy="294016"/>
              <a:chOff x="6641007" y="5043755"/>
              <a:chExt cx="393648" cy="294016"/>
            </a:xfrm>
          </p:grpSpPr>
          <p:sp>
            <p:nvSpPr>
              <p:cNvPr id="23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33" name="Group 86"/>
          <p:cNvGrpSpPr/>
          <p:nvPr/>
        </p:nvGrpSpPr>
        <p:grpSpPr>
          <a:xfrm rot="17569603">
            <a:off x="6689131" y="4574547"/>
            <a:ext cx="915016" cy="1473112"/>
            <a:chOff x="7218523" y="4859270"/>
            <a:chExt cx="915016" cy="1473112"/>
          </a:xfrm>
        </p:grpSpPr>
        <p:grpSp>
          <p:nvGrpSpPr>
            <p:cNvPr id="34" name="Group 72"/>
            <p:cNvGrpSpPr/>
            <p:nvPr/>
          </p:nvGrpSpPr>
          <p:grpSpPr>
            <a:xfrm>
              <a:off x="7218523" y="4859270"/>
              <a:ext cx="393648" cy="294016"/>
              <a:chOff x="6641007" y="5043755"/>
              <a:chExt cx="393648" cy="294016"/>
            </a:xfrm>
          </p:grpSpPr>
          <p:sp>
            <p:nvSpPr>
              <p:cNvPr id="47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8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5" name="Group 73"/>
            <p:cNvGrpSpPr/>
            <p:nvPr/>
          </p:nvGrpSpPr>
          <p:grpSpPr>
            <a:xfrm>
              <a:off x="7346860" y="5148029"/>
              <a:ext cx="393648" cy="294016"/>
              <a:chOff x="6641007" y="5043755"/>
              <a:chExt cx="393648" cy="294016"/>
            </a:xfrm>
          </p:grpSpPr>
          <p:sp>
            <p:nvSpPr>
              <p:cNvPr id="45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6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6" name="Group 76"/>
            <p:cNvGrpSpPr/>
            <p:nvPr/>
          </p:nvGrpSpPr>
          <p:grpSpPr>
            <a:xfrm>
              <a:off x="7467175" y="5444808"/>
              <a:ext cx="393648" cy="294016"/>
              <a:chOff x="6641007" y="5043755"/>
              <a:chExt cx="393648" cy="294016"/>
            </a:xfrm>
          </p:grpSpPr>
          <p:sp>
            <p:nvSpPr>
              <p:cNvPr id="43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4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7" name="Group 79"/>
            <p:cNvGrpSpPr/>
            <p:nvPr/>
          </p:nvGrpSpPr>
          <p:grpSpPr>
            <a:xfrm>
              <a:off x="7603534" y="5741586"/>
              <a:ext cx="393648" cy="294016"/>
              <a:chOff x="6641007" y="5043755"/>
              <a:chExt cx="393648" cy="294016"/>
            </a:xfrm>
          </p:grpSpPr>
          <p:sp>
            <p:nvSpPr>
              <p:cNvPr id="41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2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38" name="Group 82"/>
            <p:cNvGrpSpPr/>
            <p:nvPr/>
          </p:nvGrpSpPr>
          <p:grpSpPr>
            <a:xfrm>
              <a:off x="7739891" y="6038366"/>
              <a:ext cx="393648" cy="294016"/>
              <a:chOff x="6641007" y="5043755"/>
              <a:chExt cx="393648" cy="294016"/>
            </a:xfrm>
          </p:grpSpPr>
          <p:sp>
            <p:nvSpPr>
              <p:cNvPr id="39" name="Oval 65"/>
              <p:cNvSpPr>
                <a:spLocks noChangeArrowheads="1"/>
              </p:cNvSpPr>
              <p:nvPr/>
            </p:nvSpPr>
            <p:spPr bwMode="auto">
              <a:xfrm rot="20669436">
                <a:off x="6641007" y="504375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0" name="Oval 65"/>
              <p:cNvSpPr>
                <a:spLocks noChangeArrowheads="1"/>
              </p:cNvSpPr>
              <p:nvPr/>
            </p:nvSpPr>
            <p:spPr bwMode="auto">
              <a:xfrm rot="20669436">
                <a:off x="6753301" y="505177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49" name="Group 173"/>
          <p:cNvGrpSpPr/>
          <p:nvPr/>
        </p:nvGrpSpPr>
        <p:grpSpPr>
          <a:xfrm>
            <a:off x="2706936" y="4174134"/>
            <a:ext cx="970045" cy="1521763"/>
            <a:chOff x="5182333" y="999738"/>
            <a:chExt cx="970045" cy="1521763"/>
          </a:xfrm>
        </p:grpSpPr>
        <p:pic>
          <p:nvPicPr>
            <p:cNvPr id="50" name="Picture 3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t="10320" r="78012" b="30959"/>
            <a:stretch>
              <a:fillRect/>
            </a:stretch>
          </p:blipFill>
          <p:spPr bwMode="auto">
            <a:xfrm>
              <a:off x="5182333" y="1044931"/>
              <a:ext cx="950807" cy="1476570"/>
            </a:xfrm>
            <a:prstGeom prst="rect">
              <a:avLst/>
            </a:prstGeom>
            <a:solidFill>
              <a:srgbClr val="BED6DE"/>
            </a:solidFill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51" name="Rectangle 104"/>
            <p:cNvSpPr/>
            <p:nvPr/>
          </p:nvSpPr>
          <p:spPr bwMode="auto">
            <a:xfrm>
              <a:off x="5454166" y="999738"/>
              <a:ext cx="684000" cy="576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52" name="Rectangle 105"/>
            <p:cNvSpPr/>
            <p:nvPr/>
          </p:nvSpPr>
          <p:spPr bwMode="auto">
            <a:xfrm>
              <a:off x="5360378" y="2180845"/>
              <a:ext cx="792000" cy="180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Group 174"/>
          <p:cNvGrpSpPr/>
          <p:nvPr/>
        </p:nvGrpSpPr>
        <p:grpSpPr>
          <a:xfrm>
            <a:off x="5723532" y="1738516"/>
            <a:ext cx="1080716" cy="1618476"/>
            <a:chOff x="914395" y="4373058"/>
            <a:chExt cx="1080716" cy="1618476"/>
          </a:xfrm>
        </p:grpSpPr>
        <p:pic>
          <p:nvPicPr>
            <p:cNvPr id="54" name="Picture 3"/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l="76512" t="5160" b="30959"/>
            <a:stretch>
              <a:fillRect/>
            </a:stretch>
          </p:blipFill>
          <p:spPr bwMode="auto">
            <a:xfrm>
              <a:off x="979414" y="4385209"/>
              <a:ext cx="1015697" cy="160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55" name="Rectangle 108"/>
            <p:cNvSpPr/>
            <p:nvPr/>
          </p:nvSpPr>
          <p:spPr bwMode="auto">
            <a:xfrm>
              <a:off x="914395" y="4373058"/>
              <a:ext cx="641837" cy="79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56" name="Rectangle 109"/>
            <p:cNvSpPr/>
            <p:nvPr/>
          </p:nvSpPr>
          <p:spPr bwMode="auto">
            <a:xfrm>
              <a:off x="978869" y="5580536"/>
              <a:ext cx="648000" cy="25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7" name="Group 125"/>
          <p:cNvGrpSpPr/>
          <p:nvPr/>
        </p:nvGrpSpPr>
        <p:grpSpPr>
          <a:xfrm>
            <a:off x="4636168" y="4192617"/>
            <a:ext cx="503783" cy="1357409"/>
            <a:chOff x="4636168" y="4178969"/>
            <a:chExt cx="503783" cy="1357409"/>
          </a:xfrm>
        </p:grpSpPr>
        <p:sp>
          <p:nvSpPr>
            <p:cNvPr id="58" name="TextBox 57"/>
            <p:cNvSpPr txBox="1"/>
            <p:nvPr/>
          </p:nvSpPr>
          <p:spPr>
            <a:xfrm>
              <a:off x="4796587" y="4178969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cs typeface="Times New Roman"/>
                </a:rPr>
                <a:t>γ</a:t>
              </a:r>
              <a:endParaRPr lang="en-US" sz="280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4636168" y="5013158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α</a:t>
              </a:r>
              <a:endParaRPr lang="en-US" sz="280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4788567" y="4660232"/>
              <a:ext cx="22459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cs typeface="Times New Roman"/>
                </a:rPr>
                <a:t>β</a:t>
              </a:r>
              <a:endParaRPr lang="en-US" sz="280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2987824" y="1393612"/>
            <a:ext cx="3529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l-GR" sz="2800" b="1" dirty="0" smtClean="0">
                <a:latin typeface="Times New Roman"/>
                <a:cs typeface="Times New Roman"/>
              </a:rPr>
              <a:t>γ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2" name="Group 130"/>
          <p:cNvGrpSpPr/>
          <p:nvPr/>
        </p:nvGrpSpPr>
        <p:grpSpPr>
          <a:xfrm>
            <a:off x="3761870" y="4152512"/>
            <a:ext cx="495767" cy="1397516"/>
            <a:chOff x="3761870" y="4138864"/>
            <a:chExt cx="495767" cy="1397516"/>
          </a:xfrm>
        </p:grpSpPr>
        <p:sp>
          <p:nvSpPr>
            <p:cNvPr id="63" name="TextBox 62"/>
            <p:cNvSpPr txBox="1"/>
            <p:nvPr/>
          </p:nvSpPr>
          <p:spPr>
            <a:xfrm>
              <a:off x="3761870" y="4138864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cs typeface="Times New Roman"/>
                </a:rPr>
                <a:t>β</a:t>
              </a:r>
              <a:endParaRPr lang="en-US" sz="280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914273" y="5013160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cs typeface="Times New Roman"/>
                </a:rPr>
                <a:t>γ</a:t>
              </a:r>
              <a:endParaRPr lang="en-US" sz="280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906252" y="4620129"/>
              <a:ext cx="22459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α</a:t>
              </a:r>
              <a:endParaRPr lang="en-US" sz="280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66" name="Group 126"/>
          <p:cNvGrpSpPr/>
          <p:nvPr/>
        </p:nvGrpSpPr>
        <p:grpSpPr>
          <a:xfrm>
            <a:off x="4908885" y="3037582"/>
            <a:ext cx="503783" cy="1357409"/>
            <a:chOff x="4636168" y="4178969"/>
            <a:chExt cx="503783" cy="1357409"/>
          </a:xfrm>
        </p:grpSpPr>
        <p:sp>
          <p:nvSpPr>
            <p:cNvPr id="67" name="TextBox 66"/>
            <p:cNvSpPr txBox="1"/>
            <p:nvPr/>
          </p:nvSpPr>
          <p:spPr>
            <a:xfrm>
              <a:off x="4796587" y="4178969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cs typeface="Times New Roman"/>
                </a:rPr>
                <a:t>γ</a:t>
              </a:r>
              <a:endParaRPr lang="en-US" sz="280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636168" y="5013158"/>
              <a:ext cx="3930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α</a:t>
              </a:r>
              <a:endParaRPr lang="en-US" sz="280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788567" y="4660232"/>
              <a:ext cx="22459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cs typeface="Times New Roman"/>
                </a:rPr>
                <a:t>β</a:t>
              </a:r>
              <a:endParaRPr lang="en-US" sz="280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70" name="Group 131"/>
          <p:cNvGrpSpPr/>
          <p:nvPr/>
        </p:nvGrpSpPr>
        <p:grpSpPr>
          <a:xfrm flipH="1">
            <a:off x="3513220" y="2989459"/>
            <a:ext cx="478135" cy="1357409"/>
            <a:chOff x="4661816" y="4178969"/>
            <a:chExt cx="478135" cy="1357409"/>
          </a:xfrm>
        </p:grpSpPr>
        <p:sp>
          <p:nvSpPr>
            <p:cNvPr id="71" name="TextBox 70"/>
            <p:cNvSpPr txBox="1"/>
            <p:nvPr/>
          </p:nvSpPr>
          <p:spPr>
            <a:xfrm>
              <a:off x="4796587" y="4178969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cs typeface="Times New Roman"/>
                </a:rPr>
                <a:t>γ</a:t>
              </a:r>
              <a:endParaRPr lang="en-US" sz="280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661816" y="5013158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Times New Roman"/>
                  <a:cs typeface="Times New Roman"/>
                </a:rPr>
                <a:t>β</a:t>
              </a:r>
              <a:endParaRPr lang="en-US" sz="280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788567" y="4660232"/>
              <a:ext cx="224590" cy="43088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rtl="0"/>
              <a:r>
                <a:rPr lang="el-GR" sz="280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/>
                  <a:cs typeface="Arial"/>
                </a:rPr>
                <a:t>α</a:t>
              </a:r>
              <a:endParaRPr lang="en-US" sz="280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3544359" y="1628800"/>
            <a:ext cx="18197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16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Last minute choice!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954379" y="3198010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50-50%</a:t>
            </a:r>
            <a:endParaRPr lang="en-US" sz="200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008263" y="5405154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50-50%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946358" y="4072306"/>
            <a:ext cx="9957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50-50%</a:t>
            </a:r>
            <a:endParaRPr lang="en-US" sz="2000" err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652120" y="1556792"/>
            <a:ext cx="2245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β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652120" y="1556792"/>
            <a:ext cx="2245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dirty="0" smtClean="0">
                <a:latin typeface="Times New Roman"/>
                <a:cs typeface="Times New Roman"/>
              </a:rPr>
              <a:t>β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57535" y="3085711"/>
            <a:ext cx="1683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γ</a:t>
            </a:r>
            <a:endParaRPr lang="en-US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84819" y="4240743"/>
            <a:ext cx="1683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γ</a:t>
            </a:r>
            <a:endParaRPr lang="en-US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053262" y="3518849"/>
            <a:ext cx="2245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β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788568" y="4673881"/>
            <a:ext cx="2245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β</a:t>
            </a:r>
            <a:endParaRPr lang="en-US" sz="2800" b="1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601450" y="3045606"/>
            <a:ext cx="1683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γ</a:t>
            </a:r>
            <a:endParaRPr lang="en-US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713746" y="3879795"/>
            <a:ext cx="2245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β</a:t>
            </a:r>
            <a:endParaRPr lang="en-US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842083" y="4200638"/>
            <a:ext cx="22459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smtClean="0">
                <a:solidFill>
                  <a:srgbClr val="FF0000"/>
                </a:solidFill>
                <a:latin typeface="Times New Roman"/>
                <a:cs typeface="Times New Roman"/>
              </a:rPr>
              <a:t>β</a:t>
            </a:r>
            <a:endParaRPr lang="en-US" sz="2800" b="1" err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02503" y="5090974"/>
            <a:ext cx="168316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 rtl="0"/>
            <a:r>
              <a:rPr lang="el-GR" sz="2800" b="1" dirty="0" smtClean="0">
                <a:solidFill>
                  <a:srgbClr val="00B050"/>
                </a:solidFill>
                <a:latin typeface="Times New Roman"/>
                <a:cs typeface="Times New Roman"/>
              </a:rPr>
              <a:t>γ</a:t>
            </a:r>
            <a:endParaRPr lang="en-US" sz="28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0" name="תמונה 89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91" name="תמונה 90" descr="logoHM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sp>
        <p:nvSpPr>
          <p:cNvPr id="88" name="כותרת 1"/>
          <p:cNvSpPr txBox="1">
            <a:spLocks/>
          </p:cNvSpPr>
          <p:nvPr/>
        </p:nvSpPr>
        <p:spPr>
          <a:xfrm>
            <a:off x="5436096" y="4365104"/>
            <a:ext cx="3960440" cy="64807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No counterfactuals!</a:t>
            </a:r>
            <a: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he-IL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he-IL" sz="28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9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92" name="מציין מיקום של מספר שקופית 91"/>
          <p:cNvSpPr>
            <a:spLocks noGrp="1"/>
          </p:cNvSpPr>
          <p:nvPr>
            <p:ph type="sldNum" sz="quarter" idx="12"/>
          </p:nvPr>
        </p:nvSpPr>
        <p:spPr>
          <a:xfrm>
            <a:off x="4345922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15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6" presetClass="exit" presetSubtype="2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6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8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61" grpId="0"/>
      <p:bldP spid="61" grpId="1"/>
      <p:bldP spid="74" grpId="0"/>
      <p:bldP spid="75" grpId="0"/>
      <p:bldP spid="75" grpId="1"/>
      <p:bldP spid="76" grpId="0"/>
      <p:bldP spid="76" grpId="1"/>
      <p:bldP spid="77" grpId="0"/>
      <p:bldP spid="77" grpId="1"/>
      <p:bldP spid="78" grpId="0"/>
      <p:bldP spid="79" grpId="0"/>
      <p:bldP spid="79" grpId="1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כותרת 1"/>
          <p:cNvSpPr txBox="1">
            <a:spLocks/>
          </p:cNvSpPr>
          <p:nvPr/>
        </p:nvSpPr>
        <p:spPr>
          <a:xfrm>
            <a:off x="574104" y="18864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shade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Quantum Experiment with Causality</a:t>
            </a:r>
            <a:endParaRPr kumimoji="0" lang="he-IL" sz="3200" b="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shade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174"/>
          <p:cNvGrpSpPr/>
          <p:nvPr/>
        </p:nvGrpSpPr>
        <p:grpSpPr>
          <a:xfrm>
            <a:off x="6084168" y="1556792"/>
            <a:ext cx="1080716" cy="1618476"/>
            <a:chOff x="914395" y="4373058"/>
            <a:chExt cx="1080716" cy="1618476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l="76512" t="5160" b="30959"/>
            <a:stretch>
              <a:fillRect/>
            </a:stretch>
          </p:blipFill>
          <p:spPr bwMode="auto">
            <a:xfrm>
              <a:off x="979414" y="4385209"/>
              <a:ext cx="1015697" cy="160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9" name="Rectangle 169"/>
            <p:cNvSpPr/>
            <p:nvPr/>
          </p:nvSpPr>
          <p:spPr bwMode="auto">
            <a:xfrm>
              <a:off x="914395" y="4373058"/>
              <a:ext cx="641837" cy="79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10" name="Rectangle 170"/>
            <p:cNvSpPr/>
            <p:nvPr/>
          </p:nvSpPr>
          <p:spPr bwMode="auto">
            <a:xfrm>
              <a:off x="978869" y="5580536"/>
              <a:ext cx="648000" cy="25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Group 173"/>
          <p:cNvGrpSpPr/>
          <p:nvPr/>
        </p:nvGrpSpPr>
        <p:grpSpPr>
          <a:xfrm>
            <a:off x="2163386" y="4820680"/>
            <a:ext cx="970045" cy="1521763"/>
            <a:chOff x="5182333" y="999738"/>
            <a:chExt cx="970045" cy="1521763"/>
          </a:xfrm>
        </p:grpSpPr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t="10320" r="78012" b="30959"/>
            <a:stretch>
              <a:fillRect/>
            </a:stretch>
          </p:blipFill>
          <p:spPr bwMode="auto">
            <a:xfrm>
              <a:off x="5182333" y="1044931"/>
              <a:ext cx="950807" cy="1476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13" name="Rectangle 171"/>
            <p:cNvSpPr/>
            <p:nvPr/>
          </p:nvSpPr>
          <p:spPr bwMode="auto">
            <a:xfrm>
              <a:off x="5454166" y="999738"/>
              <a:ext cx="684000" cy="576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14" name="Rectangle 172"/>
            <p:cNvSpPr/>
            <p:nvPr/>
          </p:nvSpPr>
          <p:spPr bwMode="auto">
            <a:xfrm>
              <a:off x="5360378" y="2180845"/>
              <a:ext cx="792000" cy="180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Group 159"/>
          <p:cNvGrpSpPr/>
          <p:nvPr/>
        </p:nvGrpSpPr>
        <p:grpSpPr>
          <a:xfrm>
            <a:off x="2970749" y="1412776"/>
            <a:ext cx="902871" cy="1806469"/>
            <a:chOff x="855920" y="573825"/>
            <a:chExt cx="902871" cy="1806469"/>
          </a:xfrm>
        </p:grpSpPr>
        <p:grpSp>
          <p:nvGrpSpPr>
            <p:cNvPr id="16" name="Group 119"/>
            <p:cNvGrpSpPr/>
            <p:nvPr/>
          </p:nvGrpSpPr>
          <p:grpSpPr>
            <a:xfrm>
              <a:off x="990632" y="1742479"/>
              <a:ext cx="768159" cy="637815"/>
              <a:chOff x="6080089" y="1508145"/>
              <a:chExt cx="768159" cy="637815"/>
            </a:xfrm>
          </p:grpSpPr>
          <p:sp>
            <p:nvSpPr>
              <p:cNvPr id="24" name="Rectangle 61"/>
              <p:cNvSpPr/>
              <p:nvPr/>
            </p:nvSpPr>
            <p:spPr>
              <a:xfrm>
                <a:off x="6080089" y="1508145"/>
                <a:ext cx="76815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501,312</a:t>
                </a:r>
              </a:p>
            </p:txBody>
          </p:sp>
          <p:grpSp>
            <p:nvGrpSpPr>
              <p:cNvPr id="25" name="Group 105"/>
              <p:cNvGrpSpPr/>
              <p:nvPr/>
            </p:nvGrpSpPr>
            <p:grpSpPr>
              <a:xfrm>
                <a:off x="6263053" y="1739029"/>
                <a:ext cx="432000" cy="406931"/>
                <a:chOff x="7060222" y="3458310"/>
                <a:chExt cx="432000" cy="406931"/>
              </a:xfrm>
            </p:grpSpPr>
            <p:sp>
              <p:nvSpPr>
                <p:cNvPr id="26" name="Oval 65"/>
                <p:cNvSpPr>
                  <a:spLocks noChangeArrowheads="1"/>
                </p:cNvSpPr>
                <p:nvPr/>
              </p:nvSpPr>
              <p:spPr bwMode="auto">
                <a:xfrm rot="20669436">
                  <a:off x="7137383" y="3579246"/>
                  <a:ext cx="281354" cy="285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2700000" scaled="1"/>
                </a:gra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he-IL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Curved Right Arrow 97"/>
                <p:cNvSpPr/>
                <p:nvPr/>
              </p:nvSpPr>
              <p:spPr bwMode="auto">
                <a:xfrm>
                  <a:off x="7060222" y="3598491"/>
                  <a:ext cx="432000" cy="252000"/>
                </a:xfrm>
                <a:prstGeom prst="curvedRightArrow">
                  <a:avLst/>
                </a:prstGeom>
                <a:solidFill>
                  <a:srgbClr val="FFFF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28" name="Picture 2" descr="D:\Users\Avshalom\Desktop\Pictur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b="46322"/>
                <a:stretch>
                  <a:fillRect/>
                </a:stretch>
              </p:blipFill>
              <p:spPr bwMode="auto">
                <a:xfrm>
                  <a:off x="7127656" y="3563568"/>
                  <a:ext cx="304800" cy="167019"/>
                </a:xfrm>
                <a:prstGeom prst="rect">
                  <a:avLst/>
                </a:prstGeom>
                <a:noFill/>
              </p:spPr>
            </p:pic>
            <p:cxnSp>
              <p:nvCxnSpPr>
                <p:cNvPr id="29" name="Straight Arrow Connector 104"/>
                <p:cNvCxnSpPr/>
                <p:nvPr/>
              </p:nvCxnSpPr>
              <p:spPr bwMode="auto">
                <a:xfrm flipV="1">
                  <a:off x="7282963" y="3458310"/>
                  <a:ext cx="0" cy="26376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17" name="Group 120"/>
            <p:cNvGrpSpPr/>
            <p:nvPr/>
          </p:nvGrpSpPr>
          <p:grpSpPr>
            <a:xfrm>
              <a:off x="855920" y="573825"/>
              <a:ext cx="768159" cy="640529"/>
              <a:chOff x="2557918" y="2210784"/>
              <a:chExt cx="768159" cy="640529"/>
            </a:xfrm>
          </p:grpSpPr>
          <p:sp>
            <p:nvSpPr>
              <p:cNvPr id="18" name="Rectangle 94"/>
              <p:cNvSpPr/>
              <p:nvPr/>
            </p:nvSpPr>
            <p:spPr>
              <a:xfrm>
                <a:off x="2557918" y="2543536"/>
                <a:ext cx="76815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498,688</a:t>
                </a:r>
              </a:p>
            </p:txBody>
          </p:sp>
          <p:grpSp>
            <p:nvGrpSpPr>
              <p:cNvPr id="19" name="Group 117"/>
              <p:cNvGrpSpPr/>
              <p:nvPr/>
            </p:nvGrpSpPr>
            <p:grpSpPr>
              <a:xfrm>
                <a:off x="2813846" y="2210784"/>
                <a:ext cx="432000" cy="431063"/>
                <a:chOff x="7872045" y="3425822"/>
                <a:chExt cx="432000" cy="431063"/>
              </a:xfrm>
            </p:grpSpPr>
            <p:cxnSp>
              <p:nvCxnSpPr>
                <p:cNvPr id="20" name="Straight Arrow Connector 116"/>
                <p:cNvCxnSpPr/>
                <p:nvPr/>
              </p:nvCxnSpPr>
              <p:spPr bwMode="auto">
                <a:xfrm>
                  <a:off x="8085994" y="3593116"/>
                  <a:ext cx="0" cy="26376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21" name="Oval 65"/>
                <p:cNvSpPr>
                  <a:spLocks noChangeArrowheads="1"/>
                </p:cNvSpPr>
                <p:nvPr/>
              </p:nvSpPr>
              <p:spPr bwMode="auto">
                <a:xfrm rot="20669436">
                  <a:off x="7949206" y="3441500"/>
                  <a:ext cx="281354" cy="285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2700000" scaled="1"/>
                </a:gra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he-IL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2" name="Curved Right Arrow 114"/>
                <p:cNvSpPr/>
                <p:nvPr/>
              </p:nvSpPr>
              <p:spPr bwMode="auto">
                <a:xfrm flipH="1">
                  <a:off x="7872045" y="3460745"/>
                  <a:ext cx="432000" cy="252000"/>
                </a:xfrm>
                <a:prstGeom prst="curvedRightArrow">
                  <a:avLst/>
                </a:prstGeom>
                <a:solidFill>
                  <a:srgbClr val="FFFF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23" name="Picture 2" descr="D:\Users\Avshalom\Desktop\Pictur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b="46322"/>
                <a:stretch>
                  <a:fillRect/>
                </a:stretch>
              </p:blipFill>
              <p:spPr bwMode="auto">
                <a:xfrm>
                  <a:off x="7939479" y="3425822"/>
                  <a:ext cx="304800" cy="167019"/>
                </a:xfrm>
                <a:prstGeom prst="rect">
                  <a:avLst/>
                </a:prstGeom>
                <a:noFill/>
              </p:spPr>
            </p:pic>
          </p:grpSp>
        </p:grpSp>
      </p:grpSp>
      <p:grpSp>
        <p:nvGrpSpPr>
          <p:cNvPr id="30" name="Group 72"/>
          <p:cNvGrpSpPr>
            <a:grpSpLocks/>
          </p:cNvGrpSpPr>
          <p:nvPr/>
        </p:nvGrpSpPr>
        <p:grpSpPr bwMode="auto">
          <a:xfrm>
            <a:off x="2071358" y="4124904"/>
            <a:ext cx="2797967" cy="653293"/>
            <a:chOff x="1838" y="8176"/>
            <a:chExt cx="3971" cy="1029"/>
          </a:xfrm>
        </p:grpSpPr>
        <p:pic>
          <p:nvPicPr>
            <p:cNvPr id="31" name="Picture 74" descr="Newsprint"/>
            <p:cNvPicPr>
              <a:picLocks noChangeAspect="1" noChangeArrowheads="1"/>
            </p:cNvPicPr>
            <p:nvPr/>
          </p:nvPicPr>
          <p:blipFill>
            <a:blip r:embed="rId4" cstate="print"/>
            <a:srcRect t="13216" b="61670"/>
            <a:stretch>
              <a:fillRect/>
            </a:stretch>
          </p:blipFill>
          <p:spPr bwMode="auto">
            <a:xfrm>
              <a:off x="1838" y="8176"/>
              <a:ext cx="3839" cy="1029"/>
            </a:xfrm>
            <a:prstGeom prst="rect">
              <a:avLst/>
            </a:prstGeom>
            <a:blipFill dpi="0" rotWithShape="1">
              <a:blip r:embed="rId5" cstate="print"/>
              <a:srcRect t="13216" b="61670"/>
              <a:tile tx="0" ty="0" sx="100000" sy="100000" flip="none" algn="tl"/>
            </a:blipFill>
            <a:ln w="6350">
              <a:solidFill>
                <a:srgbClr val="7F7F7F"/>
              </a:solidFill>
              <a:miter lim="800000"/>
              <a:headEnd/>
              <a:tailEnd/>
            </a:ln>
          </p:spPr>
        </p:pic>
        <p:sp>
          <p:nvSpPr>
            <p:cNvPr id="32" name="Text Box 73"/>
            <p:cNvSpPr txBox="1">
              <a:spLocks noChangeArrowheads="1"/>
            </p:cNvSpPr>
            <p:nvPr/>
          </p:nvSpPr>
          <p:spPr bwMode="auto">
            <a:xfrm>
              <a:off x="1855" y="8553"/>
              <a:ext cx="395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  <a:latin typeface="Arial" pitchFamily="34" charset="0"/>
                  <a:ea typeface="Times New Roman" pitchFamily="18" charset="0"/>
                  <a:cs typeface="David" pitchFamily="34" charset="-79"/>
                </a:rPr>
                <a:t>1=↑ 2=↓ 3=↓ 4=↑ 5=↓ 6=↓ 7=↑ 8=↓ 9=↓ …</a:t>
              </a:r>
              <a:r>
                <a:rPr kumimoji="0" lang="en-US" sz="1050" b="0" i="1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  <a:latin typeface="Arial" pitchFamily="34" charset="0"/>
                  <a:ea typeface="Times New Roman" pitchFamily="18" charset="0"/>
                  <a:cs typeface="David" pitchFamily="34" charset="-79"/>
                </a:rPr>
                <a:t>n</a:t>
              </a: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  <a:latin typeface="Arial" pitchFamily="34" charset="0"/>
                  <a:ea typeface="Times New Roman" pitchFamily="18" charset="0"/>
                  <a:cs typeface="David" pitchFamily="34" charset="-79"/>
                </a:rPr>
                <a:t>=↑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3" name="Text Box 70"/>
          <p:cNvSpPr txBox="1">
            <a:spLocks noChangeArrowheads="1"/>
          </p:cNvSpPr>
          <p:nvPr/>
        </p:nvSpPr>
        <p:spPr bwMode="auto">
          <a:xfrm>
            <a:off x="2106755" y="2025403"/>
            <a:ext cx="2792935" cy="59165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l" rtl="0"/>
            <a:r>
              <a:rPr lang="en-US" sz="1050" b="1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1=</a:t>
            </a:r>
            <a:r>
              <a:rPr lang="en-US" sz="1200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↑</a:t>
            </a:r>
            <a:r>
              <a:rPr lang="en-US" sz="1050" b="1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 2=</a:t>
            </a:r>
            <a:r>
              <a:rPr lang="en-US" sz="1200" b="1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lang="en-US" sz="1050" b="1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3=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4=</a:t>
            </a: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↑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5=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6=</a:t>
            </a: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↑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7=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8=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9=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…</a:t>
            </a:r>
            <a:r>
              <a:rPr kumimoji="0" lang="en-US" sz="10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n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=</a:t>
            </a:r>
            <a:r>
              <a:rPr lang="en-US" sz="1050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↑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4" name="Group 51"/>
          <p:cNvGrpSpPr>
            <a:grpSpLocks/>
          </p:cNvGrpSpPr>
          <p:nvPr/>
        </p:nvGrpSpPr>
        <p:grpSpPr bwMode="auto">
          <a:xfrm>
            <a:off x="2141559" y="2016942"/>
            <a:ext cx="2644911" cy="667259"/>
            <a:chOff x="1881" y="6243"/>
            <a:chExt cx="3669" cy="1051"/>
          </a:xfrm>
        </p:grpSpPr>
        <p:grpSp>
          <p:nvGrpSpPr>
            <p:cNvPr id="35" name="Group 54"/>
            <p:cNvGrpSpPr>
              <a:grpSpLocks/>
            </p:cNvGrpSpPr>
            <p:nvPr/>
          </p:nvGrpSpPr>
          <p:grpSpPr bwMode="auto">
            <a:xfrm>
              <a:off x="1881" y="6537"/>
              <a:ext cx="3669" cy="442"/>
              <a:chOff x="2505" y="6627"/>
              <a:chExt cx="6586" cy="442"/>
            </a:xfrm>
          </p:grpSpPr>
          <p:sp>
            <p:nvSpPr>
              <p:cNvPr id="38" name="AutoShape 69"/>
              <p:cNvSpPr>
                <a:spLocks noChangeShapeType="1"/>
              </p:cNvSpPr>
              <p:nvPr/>
            </p:nvSpPr>
            <p:spPr bwMode="auto">
              <a:xfrm>
                <a:off x="2988" y="6636"/>
                <a:ext cx="1" cy="433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AutoShape 68"/>
              <p:cNvSpPr>
                <a:spLocks noChangeShapeType="1"/>
              </p:cNvSpPr>
              <p:nvPr/>
            </p:nvSpPr>
            <p:spPr bwMode="auto">
              <a:xfrm flipH="1">
                <a:off x="2975" y="6637"/>
                <a:ext cx="615" cy="1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" name="AutoShape 67"/>
              <p:cNvSpPr>
                <a:spLocks noChangeShapeType="1"/>
              </p:cNvSpPr>
              <p:nvPr/>
            </p:nvSpPr>
            <p:spPr bwMode="auto">
              <a:xfrm flipH="1">
                <a:off x="3591" y="6636"/>
                <a:ext cx="669" cy="1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AutoShape 66"/>
              <p:cNvSpPr>
                <a:spLocks noChangeShapeType="1"/>
              </p:cNvSpPr>
              <p:nvPr/>
            </p:nvSpPr>
            <p:spPr bwMode="auto">
              <a:xfrm>
                <a:off x="4275" y="6627"/>
                <a:ext cx="1" cy="433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AutoShape 65"/>
              <p:cNvSpPr>
                <a:spLocks noChangeShapeType="1"/>
              </p:cNvSpPr>
              <p:nvPr/>
            </p:nvSpPr>
            <p:spPr bwMode="auto">
              <a:xfrm>
                <a:off x="6303" y="6636"/>
                <a:ext cx="1" cy="433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" name="AutoShape 64"/>
              <p:cNvSpPr>
                <a:spLocks noChangeShapeType="1"/>
              </p:cNvSpPr>
              <p:nvPr/>
            </p:nvSpPr>
            <p:spPr bwMode="auto">
              <a:xfrm>
                <a:off x="5589" y="6636"/>
                <a:ext cx="1" cy="433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AutoShape 63"/>
              <p:cNvSpPr>
                <a:spLocks noChangeShapeType="1"/>
              </p:cNvSpPr>
              <p:nvPr/>
            </p:nvSpPr>
            <p:spPr bwMode="auto">
              <a:xfrm>
                <a:off x="4931" y="6627"/>
                <a:ext cx="1" cy="433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AutoShape 62"/>
              <p:cNvSpPr>
                <a:spLocks noChangeShapeType="1"/>
              </p:cNvSpPr>
              <p:nvPr/>
            </p:nvSpPr>
            <p:spPr bwMode="auto">
              <a:xfrm flipH="1">
                <a:off x="4931" y="6636"/>
                <a:ext cx="669" cy="1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AutoShape 61"/>
              <p:cNvSpPr>
                <a:spLocks noChangeShapeType="1"/>
              </p:cNvSpPr>
              <p:nvPr/>
            </p:nvSpPr>
            <p:spPr bwMode="auto">
              <a:xfrm flipH="1">
                <a:off x="4262" y="7053"/>
                <a:ext cx="669" cy="1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AutoShape 60"/>
              <p:cNvSpPr>
                <a:spLocks noChangeShapeType="1"/>
              </p:cNvSpPr>
              <p:nvPr/>
            </p:nvSpPr>
            <p:spPr bwMode="auto">
              <a:xfrm flipH="1">
                <a:off x="5581" y="7060"/>
                <a:ext cx="726" cy="1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AutoShape 59"/>
              <p:cNvSpPr>
                <a:spLocks noChangeShapeType="1"/>
              </p:cNvSpPr>
              <p:nvPr/>
            </p:nvSpPr>
            <p:spPr bwMode="auto">
              <a:xfrm flipH="1">
                <a:off x="6301" y="6644"/>
                <a:ext cx="1962" cy="1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AutoShape 58"/>
              <p:cNvSpPr>
                <a:spLocks noChangeShapeType="1"/>
              </p:cNvSpPr>
              <p:nvPr/>
            </p:nvSpPr>
            <p:spPr bwMode="auto">
              <a:xfrm>
                <a:off x="8262" y="6636"/>
                <a:ext cx="1" cy="433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AutoShape 57"/>
              <p:cNvSpPr>
                <a:spLocks noChangeShapeType="1"/>
              </p:cNvSpPr>
              <p:nvPr/>
            </p:nvSpPr>
            <p:spPr bwMode="auto">
              <a:xfrm flipH="1">
                <a:off x="8264" y="7060"/>
                <a:ext cx="334" cy="1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AutoShape 56"/>
              <p:cNvSpPr>
                <a:spLocks noChangeShapeType="1"/>
              </p:cNvSpPr>
              <p:nvPr/>
            </p:nvSpPr>
            <p:spPr bwMode="auto">
              <a:xfrm flipH="1">
                <a:off x="2505" y="7058"/>
                <a:ext cx="476" cy="1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AutoShape 55"/>
              <p:cNvSpPr>
                <a:spLocks noChangeShapeType="1"/>
              </p:cNvSpPr>
              <p:nvPr/>
            </p:nvSpPr>
            <p:spPr bwMode="auto">
              <a:xfrm flipH="1">
                <a:off x="8615" y="7061"/>
                <a:ext cx="476" cy="1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Text Box 53"/>
            <p:cNvSpPr txBox="1">
              <a:spLocks noChangeArrowheads="1"/>
            </p:cNvSpPr>
            <p:nvPr/>
          </p:nvSpPr>
          <p:spPr bwMode="auto">
            <a:xfrm>
              <a:off x="3390" y="6243"/>
              <a:ext cx="250" cy="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I</a:t>
              </a:r>
              <a:endPara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Text Box 52"/>
            <p:cNvSpPr txBox="1">
              <a:spLocks noChangeArrowheads="1"/>
            </p:cNvSpPr>
            <p:nvPr/>
          </p:nvSpPr>
          <p:spPr bwMode="auto">
            <a:xfrm>
              <a:off x="3694" y="6955"/>
              <a:ext cx="250" cy="3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Times New Roman" pitchFamily="18" charset="0"/>
                  <a:cs typeface="Times New Roman" pitchFamily="18" charset="0"/>
                </a:rPr>
                <a:t>II</a:t>
              </a:r>
              <a:endPara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3" name="Group 160"/>
          <p:cNvGrpSpPr/>
          <p:nvPr/>
        </p:nvGrpSpPr>
        <p:grpSpPr>
          <a:xfrm>
            <a:off x="2993211" y="3528304"/>
            <a:ext cx="902871" cy="1806469"/>
            <a:chOff x="855920" y="573825"/>
            <a:chExt cx="902871" cy="1806469"/>
          </a:xfrm>
        </p:grpSpPr>
        <p:grpSp>
          <p:nvGrpSpPr>
            <p:cNvPr id="54" name="Group 119"/>
            <p:cNvGrpSpPr/>
            <p:nvPr/>
          </p:nvGrpSpPr>
          <p:grpSpPr>
            <a:xfrm>
              <a:off x="990632" y="1742479"/>
              <a:ext cx="768159" cy="637815"/>
              <a:chOff x="6080089" y="1508145"/>
              <a:chExt cx="768159" cy="637815"/>
            </a:xfrm>
          </p:grpSpPr>
          <p:sp>
            <p:nvSpPr>
              <p:cNvPr id="62" name="Rectangle 174"/>
              <p:cNvSpPr/>
              <p:nvPr/>
            </p:nvSpPr>
            <p:spPr>
              <a:xfrm>
                <a:off x="6080089" y="1508145"/>
                <a:ext cx="76815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501,312</a:t>
                </a:r>
              </a:p>
            </p:txBody>
          </p:sp>
          <p:grpSp>
            <p:nvGrpSpPr>
              <p:cNvPr id="63" name="Group 105"/>
              <p:cNvGrpSpPr/>
              <p:nvPr/>
            </p:nvGrpSpPr>
            <p:grpSpPr>
              <a:xfrm>
                <a:off x="6263053" y="1739029"/>
                <a:ext cx="432000" cy="406931"/>
                <a:chOff x="7060222" y="3458310"/>
                <a:chExt cx="432000" cy="406931"/>
              </a:xfrm>
            </p:grpSpPr>
            <p:sp>
              <p:nvSpPr>
                <p:cNvPr id="64" name="Oval 65"/>
                <p:cNvSpPr>
                  <a:spLocks noChangeArrowheads="1"/>
                </p:cNvSpPr>
                <p:nvPr/>
              </p:nvSpPr>
              <p:spPr bwMode="auto">
                <a:xfrm rot="20669436">
                  <a:off x="7137383" y="3579246"/>
                  <a:ext cx="281354" cy="285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2700000" scaled="1"/>
                </a:gra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he-IL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5" name="Curved Right Arrow 177"/>
                <p:cNvSpPr/>
                <p:nvPr/>
              </p:nvSpPr>
              <p:spPr bwMode="auto">
                <a:xfrm>
                  <a:off x="7060222" y="3598491"/>
                  <a:ext cx="432000" cy="252000"/>
                </a:xfrm>
                <a:prstGeom prst="curvedRightArrow">
                  <a:avLst/>
                </a:prstGeom>
                <a:solidFill>
                  <a:srgbClr val="FFFF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66" name="Picture 2" descr="D:\Users\Avshalom\Desktop\Pictur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b="46322"/>
                <a:stretch>
                  <a:fillRect/>
                </a:stretch>
              </p:blipFill>
              <p:spPr bwMode="auto">
                <a:xfrm>
                  <a:off x="7127656" y="3563568"/>
                  <a:ext cx="304800" cy="167019"/>
                </a:xfrm>
                <a:prstGeom prst="rect">
                  <a:avLst/>
                </a:prstGeom>
                <a:noFill/>
              </p:spPr>
            </p:pic>
            <p:cxnSp>
              <p:nvCxnSpPr>
                <p:cNvPr id="67" name="Straight Arrow Connector 179"/>
                <p:cNvCxnSpPr/>
                <p:nvPr/>
              </p:nvCxnSpPr>
              <p:spPr bwMode="auto">
                <a:xfrm flipV="1">
                  <a:off x="7282963" y="3458310"/>
                  <a:ext cx="0" cy="26376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55" name="Group 120"/>
            <p:cNvGrpSpPr/>
            <p:nvPr/>
          </p:nvGrpSpPr>
          <p:grpSpPr>
            <a:xfrm>
              <a:off x="855920" y="573825"/>
              <a:ext cx="768159" cy="640529"/>
              <a:chOff x="2557918" y="2210784"/>
              <a:chExt cx="768159" cy="640529"/>
            </a:xfrm>
          </p:grpSpPr>
          <p:sp>
            <p:nvSpPr>
              <p:cNvPr id="56" name="Rectangle 163"/>
              <p:cNvSpPr/>
              <p:nvPr/>
            </p:nvSpPr>
            <p:spPr>
              <a:xfrm>
                <a:off x="2557918" y="2543536"/>
                <a:ext cx="76815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498,688</a:t>
                </a:r>
              </a:p>
            </p:txBody>
          </p:sp>
          <p:grpSp>
            <p:nvGrpSpPr>
              <p:cNvPr id="57" name="Group 117"/>
              <p:cNvGrpSpPr/>
              <p:nvPr/>
            </p:nvGrpSpPr>
            <p:grpSpPr>
              <a:xfrm>
                <a:off x="2813846" y="2210784"/>
                <a:ext cx="432000" cy="431063"/>
                <a:chOff x="7872045" y="3425822"/>
                <a:chExt cx="432000" cy="431063"/>
              </a:xfrm>
            </p:grpSpPr>
            <p:cxnSp>
              <p:nvCxnSpPr>
                <p:cNvPr id="58" name="Straight Arrow Connector 165"/>
                <p:cNvCxnSpPr/>
                <p:nvPr/>
              </p:nvCxnSpPr>
              <p:spPr bwMode="auto">
                <a:xfrm>
                  <a:off x="8085994" y="3593116"/>
                  <a:ext cx="0" cy="26376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59" name="Oval 65"/>
                <p:cNvSpPr>
                  <a:spLocks noChangeArrowheads="1"/>
                </p:cNvSpPr>
                <p:nvPr/>
              </p:nvSpPr>
              <p:spPr bwMode="auto">
                <a:xfrm rot="20669436">
                  <a:off x="7949206" y="3441500"/>
                  <a:ext cx="281354" cy="285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2700000" scaled="1"/>
                </a:gra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he-IL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0" name="Curved Right Arrow 167"/>
                <p:cNvSpPr/>
                <p:nvPr/>
              </p:nvSpPr>
              <p:spPr bwMode="auto">
                <a:xfrm flipH="1">
                  <a:off x="7872045" y="3460745"/>
                  <a:ext cx="432000" cy="252000"/>
                </a:xfrm>
                <a:prstGeom prst="curvedRightArrow">
                  <a:avLst/>
                </a:prstGeom>
                <a:solidFill>
                  <a:srgbClr val="FFFF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61" name="Picture 2" descr="D:\Users\Avshalom\Desktop\Pictur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b="46322"/>
                <a:stretch>
                  <a:fillRect/>
                </a:stretch>
              </p:blipFill>
              <p:spPr bwMode="auto">
                <a:xfrm>
                  <a:off x="7939479" y="3425822"/>
                  <a:ext cx="304800" cy="167019"/>
                </a:xfrm>
                <a:prstGeom prst="rect">
                  <a:avLst/>
                </a:prstGeom>
                <a:noFill/>
              </p:spPr>
            </p:pic>
          </p:grpSp>
        </p:grpSp>
      </p:grpSp>
      <p:pic>
        <p:nvPicPr>
          <p:cNvPr id="70" name="תמונה 69" descr="TA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71" name="תמונה 70" descr="logoHM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sp>
        <p:nvSpPr>
          <p:cNvPr id="68" name="כותרת 1"/>
          <p:cNvSpPr txBox="1">
            <a:spLocks/>
          </p:cNvSpPr>
          <p:nvPr/>
        </p:nvSpPr>
        <p:spPr>
          <a:xfrm>
            <a:off x="4932040" y="5805264"/>
            <a:ext cx="3960440" cy="648072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T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he spins “knew” Bob’s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specific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choices and their</a:t>
            </a:r>
            <a:r>
              <a:rPr lang="he-IL" sz="24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results but couldn’t tell us</a:t>
            </a:r>
            <a:r>
              <a:rPr lang="he-IL" sz="2400" dirty="0" smtClean="0">
                <a:solidFill>
                  <a:srgbClr val="0070C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!</a:t>
            </a:r>
            <a:r>
              <a:rPr kumimoji="0" lang="he-IL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he-IL" sz="240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he-IL" sz="2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9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72" name="מציין מיקום של מספר שקופית 71"/>
          <p:cNvSpPr>
            <a:spLocks noGrp="1"/>
          </p:cNvSpPr>
          <p:nvPr>
            <p:ph type="sldNum" sz="quarter" idx="12"/>
          </p:nvPr>
        </p:nvSpPr>
        <p:spPr>
          <a:xfrm>
            <a:off x="4330156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16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06198E-6 L -0.00486 0.3142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Control Experiments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200000"/>
              </a:lnSpc>
            </a:pPr>
            <a:r>
              <a:rPr lang="en-US" dirty="0" smtClean="0"/>
              <a:t>Time reversing the measurement’s order.</a:t>
            </a:r>
          </a:p>
          <a:p>
            <a:pPr algn="l" rtl="0">
              <a:lnSpc>
                <a:spcPct val="200000"/>
              </a:lnSpc>
            </a:pPr>
            <a:r>
              <a:rPr lang="en-US" dirty="0" smtClean="0"/>
              <a:t>Bob tries to cheat Alice.</a:t>
            </a:r>
          </a:p>
          <a:p>
            <a:pPr algn="l" rtl="0">
              <a:lnSpc>
                <a:spcPct val="200000"/>
              </a:lnSpc>
            </a:pPr>
            <a:r>
              <a:rPr lang="en-US" dirty="0" smtClean="0"/>
              <a:t>Alice tries to predict Bob’s results using her data.</a:t>
            </a:r>
          </a:p>
          <a:p>
            <a:pPr algn="l" rtl="0">
              <a:lnSpc>
                <a:spcPct val="200000"/>
              </a:lnSpc>
            </a:pPr>
            <a:r>
              <a:rPr lang="en-US" dirty="0" smtClean="0"/>
              <a:t>GHZ experiment.</a:t>
            </a:r>
          </a:p>
          <a:p>
            <a:pPr algn="l" rtl="0">
              <a:lnSpc>
                <a:spcPct val="200000"/>
              </a:lnSpc>
            </a:pPr>
            <a:endParaRPr lang="en-US" dirty="0" smtClean="0"/>
          </a:p>
          <a:p>
            <a:pPr algn="l" rtl="0">
              <a:lnSpc>
                <a:spcPct val="200000"/>
              </a:lnSpc>
              <a:buNone/>
            </a:pPr>
            <a:endParaRPr lang="en-US" dirty="0" smtClean="0"/>
          </a:p>
        </p:txBody>
      </p:sp>
      <p:pic>
        <p:nvPicPr>
          <p:cNvPr id="6" name="תמונה 5" descr="T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7" name="תמונה 6" descr="logoHM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4330156" y="104213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17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Interpretation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550168" cy="2406008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Collapse???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      Collapse??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Subtle Collapse?</a:t>
            </a:r>
          </a:p>
          <a:p>
            <a:pPr algn="l" rtl="0">
              <a:lnSpc>
                <a:spcPct val="150000"/>
              </a:lnSpc>
            </a:pPr>
            <a:endParaRPr lang="en-US" dirty="0" smtClean="0"/>
          </a:p>
          <a:p>
            <a:pPr algn="l" rtl="0">
              <a:lnSpc>
                <a:spcPct val="150000"/>
              </a:lnSpc>
              <a:buNone/>
            </a:pPr>
            <a:endParaRPr lang="en-US" dirty="0" smtClean="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54279" name="Object 7"/>
          <p:cNvGraphicFramePr>
            <a:graphicFrameLocks noChangeAspect="1"/>
          </p:cNvGraphicFramePr>
          <p:nvPr/>
        </p:nvGraphicFramePr>
        <p:xfrm>
          <a:off x="658858" y="2407280"/>
          <a:ext cx="456758" cy="386344"/>
        </p:xfrm>
        <a:graphic>
          <a:graphicData uri="http://schemas.openxmlformats.org/presentationml/2006/ole">
            <p:oleObj spid="_x0000_s54283" name="Equation" r:id="rId3" imgW="190417" imgH="203112" progId="Equation.DSMT4">
              <p:embed/>
            </p:oleObj>
          </a:graphicData>
        </a:graphic>
      </p:graphicFrame>
      <p:sp>
        <p:nvSpPr>
          <p:cNvPr id="13" name="מציין מיקום תוכן 2"/>
          <p:cNvSpPr txBox="1">
            <a:spLocks/>
          </p:cNvSpPr>
          <p:nvPr/>
        </p:nvSpPr>
        <p:spPr>
          <a:xfrm>
            <a:off x="3254080" y="1469018"/>
            <a:ext cx="3550168" cy="2406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700" dirty="0" smtClean="0"/>
              <a:t>1-Vector?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מציין מיקום תוכן 2"/>
          <p:cNvSpPr txBox="1">
            <a:spLocks/>
          </p:cNvSpPr>
          <p:nvPr/>
        </p:nvSpPr>
        <p:spPr>
          <a:xfrm>
            <a:off x="5414320" y="1463984"/>
            <a:ext cx="3550168" cy="2406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2700" dirty="0" err="1" smtClean="0"/>
              <a:t>Superdeterminism</a:t>
            </a:r>
            <a:r>
              <a:rPr lang="en-US" sz="2700" dirty="0" smtClean="0"/>
              <a:t>?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מציין מיקום תוכן 2"/>
          <p:cNvSpPr txBox="1">
            <a:spLocks/>
          </p:cNvSpPr>
          <p:nvPr/>
        </p:nvSpPr>
        <p:spPr>
          <a:xfrm>
            <a:off x="3491880" y="4005064"/>
            <a:ext cx="2160240" cy="2406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lang="en-US" sz="4000" b="1" dirty="0" smtClean="0">
                <a:solidFill>
                  <a:srgbClr val="7030A0"/>
                </a:solidFill>
              </a:rPr>
              <a:t>TSVF!</a:t>
            </a: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תמונה 11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16" name="תמונה 15" descr="logoHM2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sp>
        <p:nvSpPr>
          <p:cNvPr id="17" name="מציין מיקום תוכן 2"/>
          <p:cNvSpPr txBox="1">
            <a:spLocks/>
          </p:cNvSpPr>
          <p:nvPr/>
        </p:nvSpPr>
        <p:spPr>
          <a:xfrm>
            <a:off x="3923928" y="4988010"/>
            <a:ext cx="1512168" cy="6480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tabLst/>
              <a:defRPr/>
            </a:pPr>
            <a:r>
              <a:rPr lang="en-US" sz="2000" b="1" dirty="0" smtClean="0">
                <a:solidFill>
                  <a:srgbClr val="7030A0"/>
                </a:solidFill>
              </a:rPr>
              <a:t>Free-Will</a:t>
            </a: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19" name="מציין מיקום של מספר שקופית 18"/>
          <p:cNvSpPr>
            <a:spLocks noGrp="1"/>
          </p:cNvSpPr>
          <p:nvPr>
            <p:ph type="sldNum" sz="quarter" idx="12"/>
          </p:nvPr>
        </p:nvSpPr>
        <p:spPr>
          <a:xfrm>
            <a:off x="4330156" y="1042138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18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מציין מיקום תוכן 4" descr="cacthankyou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תמונה 5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6632"/>
            <a:ext cx="459032" cy="588859"/>
          </a:xfrm>
          <a:prstGeom prst="rect">
            <a:avLst/>
          </a:prstGeom>
        </p:spPr>
      </p:pic>
      <p:pic>
        <p:nvPicPr>
          <p:cNvPr id="7" name="תמונה 6" descr="logoHM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764230" y="101524"/>
            <a:ext cx="344274" cy="66318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ABL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In their 1964 paper </a:t>
            </a:r>
            <a:r>
              <a:rPr lang="en-US" dirty="0" err="1" smtClean="0"/>
              <a:t>Aharonov</a:t>
            </a:r>
            <a:r>
              <a:rPr lang="en-US" dirty="0" smtClean="0"/>
              <a:t>, Bergmann and </a:t>
            </a:r>
            <a:r>
              <a:rPr lang="en-US" dirty="0" err="1" smtClean="0"/>
              <a:t>Lebowitz</a:t>
            </a:r>
            <a:r>
              <a:rPr lang="en-US" dirty="0" smtClean="0"/>
              <a:t> introduced a time symmetric quantum theory.</a:t>
            </a:r>
          </a:p>
          <a:p>
            <a:pPr algn="l" rtl="0"/>
            <a:r>
              <a:rPr lang="en-US" dirty="0" smtClean="0"/>
              <a:t>By performing both pre- and </a:t>
            </a:r>
            <a:r>
              <a:rPr lang="en-US" dirty="0" err="1" smtClean="0"/>
              <a:t>postselection</a:t>
            </a:r>
            <a:r>
              <a:rPr lang="en-US" dirty="0" smtClean="0"/>
              <a:t> (         and </a:t>
            </a:r>
          </a:p>
          <a:p>
            <a:pPr algn="l" rtl="0">
              <a:buNone/>
            </a:pPr>
            <a:r>
              <a:rPr lang="en-US" dirty="0" smtClean="0"/>
              <a:t>            respectively) they were able to form a symmetric formula for the probability  of measuring the </a:t>
            </a:r>
            <a:r>
              <a:rPr lang="en-US" dirty="0" err="1" smtClean="0"/>
              <a:t>eigenvalue</a:t>
            </a:r>
            <a:r>
              <a:rPr lang="en-US" dirty="0" smtClean="0"/>
              <a:t> </a:t>
            </a:r>
            <a:r>
              <a:rPr lang="en-US" i="1" dirty="0" err="1" smtClean="0"/>
              <a:t>c</a:t>
            </a:r>
            <a:r>
              <a:rPr lang="en-US" i="1" baseline="-25000" dirty="0" err="1" smtClean="0"/>
              <a:t>j</a:t>
            </a:r>
            <a:r>
              <a:rPr lang="en-US" dirty="0" smtClean="0"/>
              <a:t> of the observable </a:t>
            </a:r>
            <a:r>
              <a:rPr lang="en-US" i="1" dirty="0" smtClean="0"/>
              <a:t>c:</a:t>
            </a:r>
          </a:p>
          <a:p>
            <a:pPr algn="l" rtl="0">
              <a:buNone/>
            </a:pPr>
            <a:r>
              <a:rPr lang="en-US" dirty="0" smtClean="0"/>
              <a:t> </a:t>
            </a:r>
            <a:endParaRPr lang="he-IL" dirty="0"/>
          </a:p>
        </p:txBody>
      </p:sp>
      <p:pic>
        <p:nvPicPr>
          <p:cNvPr id="11270" name="Picture 2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73959" y="2916436"/>
            <a:ext cx="703653" cy="42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2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429000"/>
            <a:ext cx="731314" cy="39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893849"/>
            <a:ext cx="2952328" cy="87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9" name="תמונה 8" descr="logoHM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10" name="Picture 1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12" name="מציין מיקום של מספר שקופית 11"/>
          <p:cNvSpPr>
            <a:spLocks noGrp="1"/>
          </p:cNvSpPr>
          <p:nvPr>
            <p:ph type="sldNum" sz="quarter" idx="12"/>
          </p:nvPr>
        </p:nvSpPr>
        <p:spPr>
          <a:xfrm>
            <a:off x="4345922" y="107367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2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he-IL" dirty="0"/>
          </a:p>
        </p:txBody>
      </p:sp>
      <p:graphicFrame>
        <p:nvGraphicFramePr>
          <p:cNvPr id="6" name="אובייקט 5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66566" name="Equation" r:id="rId3" imgW="0" imgH="0" progId="Equation.DSMT4">
              <p:embed/>
            </p:oleObj>
          </a:graphicData>
        </a:graphic>
      </p:graphicFrame>
      <p:pic>
        <p:nvPicPr>
          <p:cNvPr id="8" name="תמונה 7" descr="TA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88641"/>
            <a:ext cx="449058" cy="576064"/>
          </a:xfrm>
          <a:prstGeom prst="rect">
            <a:avLst/>
          </a:prstGeom>
        </p:spPr>
      </p:pic>
      <p:sp>
        <p:nvSpPr>
          <p:cNvPr id="5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200" dirty="0" smtClean="0"/>
              <a:t>Prof. Marius Usher</a:t>
            </a:r>
          </a:p>
          <a:p>
            <a:pPr algn="l" rtl="0">
              <a:lnSpc>
                <a:spcPct val="150000"/>
              </a:lnSpc>
            </a:pPr>
            <a:r>
              <a:rPr lang="en-US" sz="2200" dirty="0" smtClean="0"/>
              <a:t>Paz </a:t>
            </a:r>
            <a:r>
              <a:rPr lang="en-US" sz="2200" dirty="0" err="1" smtClean="0"/>
              <a:t>Beniamini</a:t>
            </a:r>
            <a:endParaRPr lang="en-US" sz="2200" dirty="0" smtClean="0"/>
          </a:p>
          <a:p>
            <a:pPr algn="l" rtl="0">
              <a:lnSpc>
                <a:spcPct val="150000"/>
              </a:lnSpc>
            </a:pPr>
            <a:r>
              <a:rPr lang="en-US" sz="2200" dirty="0" err="1" smtClean="0"/>
              <a:t>Einav</a:t>
            </a:r>
            <a:r>
              <a:rPr lang="en-US" sz="2200" dirty="0" smtClean="0"/>
              <a:t> Friedman</a:t>
            </a:r>
          </a:p>
          <a:p>
            <a:pPr algn="l" rtl="0">
              <a:lnSpc>
                <a:spcPct val="150000"/>
              </a:lnSpc>
            </a:pPr>
            <a:r>
              <a:rPr lang="en-US" sz="2200" dirty="0" smtClean="0"/>
              <a:t>Shay Ben-Moshe</a:t>
            </a:r>
          </a:p>
          <a:p>
            <a:pPr algn="l" rtl="0">
              <a:lnSpc>
                <a:spcPct val="150000"/>
              </a:lnSpc>
            </a:pPr>
            <a:r>
              <a:rPr lang="en-US" sz="2200" dirty="0" err="1" smtClean="0"/>
              <a:t>Shahar</a:t>
            </a:r>
            <a:r>
              <a:rPr lang="en-US" sz="2200" dirty="0" smtClean="0"/>
              <a:t> </a:t>
            </a:r>
            <a:r>
              <a:rPr lang="en-US" sz="2200" dirty="0" err="1" smtClean="0"/>
              <a:t>Dolev</a:t>
            </a:r>
            <a:endParaRPr lang="en-US" sz="2200" dirty="0" smtClean="0"/>
          </a:p>
          <a:p>
            <a:pPr algn="l" rtl="0">
              <a:lnSpc>
                <a:spcPct val="150000"/>
              </a:lnSpc>
            </a:pPr>
            <a:endParaRPr lang="en-US" sz="2200" dirty="0" smtClean="0"/>
          </a:p>
          <a:p>
            <a:pPr algn="l" rtl="0">
              <a:lnSpc>
                <a:spcPct val="150000"/>
              </a:lnSpc>
              <a:buNone/>
            </a:pPr>
            <a:endParaRPr lang="en-US" sz="2200" dirty="0" smtClean="0"/>
          </a:p>
        </p:txBody>
      </p:sp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289828"/>
            <a:ext cx="462864" cy="603126"/>
          </a:xfrm>
          <a:prstGeom prst="rect">
            <a:avLst/>
          </a:prstGeom>
          <a:noFill/>
        </p:spPr>
      </p:pic>
      <p:pic>
        <p:nvPicPr>
          <p:cNvPr id="9" name="תמונה 8" descr="logoHM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sp>
        <p:nvSpPr>
          <p:cNvPr id="10" name="מציין מיקום של מספר שקופית 9"/>
          <p:cNvSpPr>
            <a:spLocks noGrp="1"/>
          </p:cNvSpPr>
          <p:nvPr>
            <p:ph type="sldNum" sz="quarter" idx="12"/>
          </p:nvPr>
        </p:nvSpPr>
        <p:spPr>
          <a:xfrm>
            <a:off x="4330156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20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57158" y="0"/>
            <a:ext cx="7467600" cy="928710"/>
          </a:xfrm>
        </p:spPr>
        <p:txBody>
          <a:bodyPr/>
          <a:lstStyle/>
          <a:p>
            <a:r>
              <a:rPr lang="en-US" dirty="0" smtClean="0"/>
              <a:t>Questions</a:t>
            </a:r>
            <a:endParaRPr lang="he-IL" dirty="0"/>
          </a:p>
        </p:txBody>
      </p:sp>
      <p:pic>
        <p:nvPicPr>
          <p:cNvPr id="8" name="מציין מיקום תוכן 7" descr="questio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תמונה 5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7" name="תמונה 6" descr="logoHM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624" y="1325002"/>
            <a:ext cx="5414248" cy="3411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8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6480" y="4547103"/>
            <a:ext cx="5371624" cy="2297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3" name="Group 4"/>
          <p:cNvGrpSpPr>
            <a:grpSpLocks noChangeAspect="1"/>
          </p:cNvGrpSpPr>
          <p:nvPr/>
        </p:nvGrpSpPr>
        <p:grpSpPr bwMode="auto">
          <a:xfrm>
            <a:off x="5299616" y="1391592"/>
            <a:ext cx="3952572" cy="5346326"/>
            <a:chOff x="6775" y="4985"/>
            <a:chExt cx="3673" cy="4968"/>
          </a:xfrm>
        </p:grpSpPr>
        <p:sp>
          <p:nvSpPr>
            <p:cNvPr id="24" name="AutoShape 65"/>
            <p:cNvSpPr>
              <a:spLocks noChangeAspect="1" noChangeArrowheads="1" noTextEdit="1"/>
            </p:cNvSpPr>
            <p:nvPr/>
          </p:nvSpPr>
          <p:spPr bwMode="auto">
            <a:xfrm>
              <a:off x="6775" y="5025"/>
              <a:ext cx="3673" cy="492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AutoShape 64"/>
            <p:cNvSpPr>
              <a:spLocks noChangeShapeType="1"/>
            </p:cNvSpPr>
            <p:nvPr/>
          </p:nvSpPr>
          <p:spPr bwMode="auto">
            <a:xfrm>
              <a:off x="8442" y="8824"/>
              <a:ext cx="1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63"/>
            <p:cNvSpPr>
              <a:spLocks noChangeShapeType="1"/>
            </p:cNvSpPr>
            <p:nvPr/>
          </p:nvSpPr>
          <p:spPr bwMode="auto">
            <a:xfrm>
              <a:off x="9308" y="7973"/>
              <a:ext cx="2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62"/>
            <p:cNvSpPr>
              <a:spLocks noChangeShapeType="1"/>
            </p:cNvSpPr>
            <p:nvPr/>
          </p:nvSpPr>
          <p:spPr bwMode="auto">
            <a:xfrm>
              <a:off x="7593" y="7991"/>
              <a:ext cx="2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8" name="AutoShape 61"/>
            <p:cNvSpPr>
              <a:spLocks noChangeArrowheads="1"/>
            </p:cNvSpPr>
            <p:nvPr/>
          </p:nvSpPr>
          <p:spPr bwMode="auto">
            <a:xfrm rot="2700000">
              <a:off x="7894" y="9378"/>
              <a:ext cx="143" cy="335"/>
            </a:xfrm>
            <a:prstGeom prst="can">
              <a:avLst>
                <a:gd name="adj" fmla="val 58566"/>
              </a:avLst>
            </a:prstGeom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29" name="Group 58"/>
            <p:cNvGrpSpPr>
              <a:grpSpLocks/>
            </p:cNvGrpSpPr>
            <p:nvPr/>
          </p:nvGrpSpPr>
          <p:grpSpPr bwMode="auto">
            <a:xfrm rot="2700000" flipH="1">
              <a:off x="8808" y="5028"/>
              <a:ext cx="267" cy="181"/>
              <a:chOff x="4715" y="4913"/>
              <a:chExt cx="482" cy="232"/>
            </a:xfrm>
          </p:grpSpPr>
          <p:sp>
            <p:nvSpPr>
              <p:cNvPr id="79" name="Arc 60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80" name="AutoShape 59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AutoShape 57"/>
            <p:cNvSpPr>
              <a:spLocks noChangeShapeType="1"/>
            </p:cNvSpPr>
            <p:nvPr/>
          </p:nvSpPr>
          <p:spPr bwMode="auto">
            <a:xfrm flipH="1">
              <a:off x="8055" y="9078"/>
              <a:ext cx="388" cy="383"/>
            </a:xfrm>
            <a:prstGeom prst="straightConnector1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AutoShape 56"/>
            <p:cNvSpPr>
              <a:spLocks noChangeShapeType="1"/>
            </p:cNvSpPr>
            <p:nvPr/>
          </p:nvSpPr>
          <p:spPr bwMode="auto">
            <a:xfrm flipH="1">
              <a:off x="8443" y="8215"/>
              <a:ext cx="831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AutoShape 55"/>
            <p:cNvSpPr>
              <a:spLocks noChangeShapeType="1"/>
            </p:cNvSpPr>
            <p:nvPr/>
          </p:nvSpPr>
          <p:spPr bwMode="auto">
            <a:xfrm flipH="1">
              <a:off x="7593" y="7352"/>
              <a:ext cx="833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AutoShape 54"/>
            <p:cNvSpPr>
              <a:spLocks noChangeShapeType="1"/>
            </p:cNvSpPr>
            <p:nvPr/>
          </p:nvSpPr>
          <p:spPr bwMode="auto">
            <a:xfrm>
              <a:off x="8427" y="7352"/>
              <a:ext cx="840" cy="862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AutoShape 53"/>
            <p:cNvSpPr>
              <a:spLocks noChangeShapeType="1"/>
            </p:cNvSpPr>
            <p:nvPr/>
          </p:nvSpPr>
          <p:spPr bwMode="auto">
            <a:xfrm>
              <a:off x="7606" y="8215"/>
              <a:ext cx="830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5" name="Group 50"/>
            <p:cNvGrpSpPr>
              <a:grpSpLocks/>
            </p:cNvGrpSpPr>
            <p:nvPr/>
          </p:nvGrpSpPr>
          <p:grpSpPr bwMode="auto">
            <a:xfrm rot="-2700000">
              <a:off x="7814" y="5030"/>
              <a:ext cx="267" cy="181"/>
              <a:chOff x="4715" y="4913"/>
              <a:chExt cx="482" cy="232"/>
            </a:xfrm>
          </p:grpSpPr>
          <p:sp>
            <p:nvSpPr>
              <p:cNvPr id="77" name="Arc 52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8" name="AutoShape 51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6" name="AutoShape 49"/>
            <p:cNvSpPr>
              <a:spLocks noChangeShapeType="1"/>
            </p:cNvSpPr>
            <p:nvPr/>
          </p:nvSpPr>
          <p:spPr bwMode="auto">
            <a:xfrm flipH="1">
              <a:off x="8223" y="9180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AutoShape 48"/>
            <p:cNvSpPr>
              <a:spLocks noChangeShapeType="1"/>
            </p:cNvSpPr>
            <p:nvPr/>
          </p:nvSpPr>
          <p:spPr bwMode="auto">
            <a:xfrm flipH="1">
              <a:off x="8002" y="7685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AutoShape 47"/>
            <p:cNvSpPr>
              <a:spLocks noChangeShapeType="1"/>
            </p:cNvSpPr>
            <p:nvPr/>
          </p:nvSpPr>
          <p:spPr bwMode="auto">
            <a:xfrm>
              <a:off x="8786" y="7731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AutoShape 46"/>
            <p:cNvSpPr>
              <a:spLocks noChangeShapeType="1"/>
            </p:cNvSpPr>
            <p:nvPr/>
          </p:nvSpPr>
          <p:spPr bwMode="auto">
            <a:xfrm>
              <a:off x="8426" y="7056"/>
              <a:ext cx="1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AutoShape 45"/>
            <p:cNvSpPr>
              <a:spLocks noChangeShapeType="1"/>
            </p:cNvSpPr>
            <p:nvPr/>
          </p:nvSpPr>
          <p:spPr bwMode="auto">
            <a:xfrm>
              <a:off x="9300" y="6237"/>
              <a:ext cx="2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AutoShape 44"/>
            <p:cNvSpPr>
              <a:spLocks noChangeShapeType="1"/>
            </p:cNvSpPr>
            <p:nvPr/>
          </p:nvSpPr>
          <p:spPr bwMode="auto">
            <a:xfrm>
              <a:off x="7585" y="6255"/>
              <a:ext cx="2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AutoShape 43"/>
            <p:cNvSpPr>
              <a:spLocks noChangeShapeType="1"/>
            </p:cNvSpPr>
            <p:nvPr/>
          </p:nvSpPr>
          <p:spPr bwMode="auto">
            <a:xfrm flipH="1">
              <a:off x="8435" y="6479"/>
              <a:ext cx="831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AutoShape 42"/>
            <p:cNvSpPr>
              <a:spLocks noChangeShapeType="1"/>
            </p:cNvSpPr>
            <p:nvPr/>
          </p:nvSpPr>
          <p:spPr bwMode="auto">
            <a:xfrm flipH="1">
              <a:off x="7585" y="5199"/>
              <a:ext cx="1275" cy="1280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AutoShape 41"/>
            <p:cNvSpPr>
              <a:spLocks noChangeShapeType="1"/>
            </p:cNvSpPr>
            <p:nvPr/>
          </p:nvSpPr>
          <p:spPr bwMode="auto">
            <a:xfrm>
              <a:off x="8027" y="5201"/>
              <a:ext cx="1232" cy="1276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AutoShape 40"/>
            <p:cNvSpPr>
              <a:spLocks noChangeShapeType="1"/>
            </p:cNvSpPr>
            <p:nvPr/>
          </p:nvSpPr>
          <p:spPr bwMode="auto">
            <a:xfrm>
              <a:off x="7598" y="6479"/>
              <a:ext cx="830" cy="863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AutoShape 39"/>
            <p:cNvSpPr>
              <a:spLocks noChangeShapeType="1"/>
            </p:cNvSpPr>
            <p:nvPr/>
          </p:nvSpPr>
          <p:spPr bwMode="auto">
            <a:xfrm>
              <a:off x="8426" y="5336"/>
              <a:ext cx="1" cy="532"/>
            </a:xfrm>
            <a:prstGeom prst="straightConnector1">
              <a:avLst/>
            </a:prstGeom>
            <a:noFill/>
            <a:ln w="381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AutoShape 38"/>
            <p:cNvSpPr>
              <a:spLocks noChangeShapeType="1"/>
            </p:cNvSpPr>
            <p:nvPr/>
          </p:nvSpPr>
          <p:spPr bwMode="auto">
            <a:xfrm flipH="1">
              <a:off x="8603" y="5368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AutoShape 37"/>
            <p:cNvSpPr>
              <a:spLocks noChangeShapeType="1"/>
            </p:cNvSpPr>
            <p:nvPr/>
          </p:nvSpPr>
          <p:spPr bwMode="auto">
            <a:xfrm>
              <a:off x="8147" y="5350"/>
              <a:ext cx="115" cy="109"/>
            </a:xfrm>
            <a:prstGeom prst="straightConnector1">
              <a:avLst/>
            </a:prstGeom>
            <a:noFill/>
            <a:ln w="15875" cap="rnd">
              <a:solidFill>
                <a:srgbClr val="000000"/>
              </a:solidFill>
              <a:prstDash val="sysDot"/>
              <a:round/>
              <a:headEnd type="arrow" w="med" len="med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9" name="Group 34"/>
            <p:cNvGrpSpPr>
              <a:grpSpLocks/>
            </p:cNvGrpSpPr>
            <p:nvPr/>
          </p:nvGrpSpPr>
          <p:grpSpPr bwMode="auto">
            <a:xfrm rot="-2700000" flipH="1" flipV="1">
              <a:off x="8803" y="6916"/>
              <a:ext cx="267" cy="181"/>
              <a:chOff x="4715" y="4913"/>
              <a:chExt cx="482" cy="232"/>
            </a:xfrm>
          </p:grpSpPr>
          <p:sp>
            <p:nvSpPr>
              <p:cNvPr id="75" name="Arc 36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6" name="AutoShape 35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31"/>
            <p:cNvGrpSpPr>
              <a:grpSpLocks/>
            </p:cNvGrpSpPr>
            <p:nvPr/>
          </p:nvGrpSpPr>
          <p:grpSpPr bwMode="auto">
            <a:xfrm rot="2700000" flipV="1">
              <a:off x="7809" y="6918"/>
              <a:ext cx="267" cy="181"/>
              <a:chOff x="4715" y="4913"/>
              <a:chExt cx="482" cy="232"/>
            </a:xfrm>
          </p:grpSpPr>
          <p:sp>
            <p:nvSpPr>
              <p:cNvPr id="73" name="Arc 33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4" name="AutoShape 32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1" name="Group 28"/>
            <p:cNvGrpSpPr>
              <a:grpSpLocks/>
            </p:cNvGrpSpPr>
            <p:nvPr/>
          </p:nvGrpSpPr>
          <p:grpSpPr bwMode="auto">
            <a:xfrm rot="-2700000" flipH="1" flipV="1">
              <a:off x="8795" y="8652"/>
              <a:ext cx="267" cy="181"/>
              <a:chOff x="4715" y="4913"/>
              <a:chExt cx="482" cy="232"/>
            </a:xfrm>
          </p:grpSpPr>
          <p:sp>
            <p:nvSpPr>
              <p:cNvPr id="71" name="Arc 30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2" name="AutoShape 29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2" name="Group 25"/>
            <p:cNvGrpSpPr>
              <a:grpSpLocks/>
            </p:cNvGrpSpPr>
            <p:nvPr/>
          </p:nvGrpSpPr>
          <p:grpSpPr bwMode="auto">
            <a:xfrm rot="2700000" flipV="1">
              <a:off x="7801" y="8654"/>
              <a:ext cx="267" cy="181"/>
              <a:chOff x="4715" y="4913"/>
              <a:chExt cx="482" cy="232"/>
            </a:xfrm>
          </p:grpSpPr>
          <p:sp>
            <p:nvSpPr>
              <p:cNvPr id="69" name="Arc 27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70" name="AutoShape 26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A5A5A5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3" name="Group 22"/>
            <p:cNvGrpSpPr>
              <a:grpSpLocks/>
            </p:cNvGrpSpPr>
            <p:nvPr/>
          </p:nvGrpSpPr>
          <p:grpSpPr bwMode="auto">
            <a:xfrm rot="2700000" flipV="1">
              <a:off x="7609" y="9704"/>
              <a:ext cx="267" cy="181"/>
              <a:chOff x="4715" y="4913"/>
              <a:chExt cx="482" cy="232"/>
            </a:xfrm>
          </p:grpSpPr>
          <p:sp>
            <p:nvSpPr>
              <p:cNvPr id="67" name="Arc 24"/>
              <p:cNvSpPr>
                <a:spLocks/>
              </p:cNvSpPr>
              <p:nvPr/>
            </p:nvSpPr>
            <p:spPr bwMode="auto">
              <a:xfrm rot="16200000">
                <a:off x="4839" y="4813"/>
                <a:ext cx="231" cy="432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198"/>
                  <a:gd name="T2" fmla="*/ 265 w 21600"/>
                  <a:gd name="T3" fmla="*/ 43198 h 43198"/>
                  <a:gd name="T4" fmla="*/ 0 w 21600"/>
                  <a:gd name="T5" fmla="*/ 21600 h 43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198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</a:path>
                  <a:path w="21600" h="43198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425"/>
                      <a:pt x="12090" y="43053"/>
                      <a:pt x="265" y="43198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68" name="AutoShape 23"/>
              <p:cNvSpPr>
                <a:spLocks noChangeShapeType="1"/>
              </p:cNvSpPr>
              <p:nvPr/>
            </p:nvSpPr>
            <p:spPr bwMode="auto">
              <a:xfrm flipV="1">
                <a:off x="4715" y="5142"/>
                <a:ext cx="482" cy="3"/>
              </a:xfrm>
              <a:prstGeom prst="straightConnector1">
                <a:avLst/>
              </a:prstGeom>
              <a:noFill/>
              <a:ln w="317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4" name="Text Box 21"/>
            <p:cNvSpPr txBox="1">
              <a:spLocks noChangeArrowheads="1"/>
            </p:cNvSpPr>
            <p:nvPr/>
          </p:nvSpPr>
          <p:spPr bwMode="auto">
            <a:xfrm>
              <a:off x="8868" y="8590"/>
              <a:ext cx="41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5" name="Text Box 20"/>
            <p:cNvSpPr txBox="1">
              <a:spLocks noChangeArrowheads="1"/>
            </p:cNvSpPr>
            <p:nvPr/>
          </p:nvSpPr>
          <p:spPr bwMode="auto">
            <a:xfrm>
              <a:off x="7402" y="8590"/>
              <a:ext cx="41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 Box 19"/>
            <p:cNvSpPr txBox="1">
              <a:spLocks noChangeArrowheads="1"/>
            </p:cNvSpPr>
            <p:nvPr/>
          </p:nvSpPr>
          <p:spPr bwMode="auto">
            <a:xfrm>
              <a:off x="9035" y="6843"/>
              <a:ext cx="1056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100%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-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en-US" sz="12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λ</a:t>
              </a:r>
              <a:r>
                <a:rPr kumimoji="0" lang="en-US" sz="1200" b="0" i="1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 Box 18"/>
            <p:cNvSpPr txBox="1">
              <a:spLocks noChangeArrowheads="1"/>
            </p:cNvSpPr>
            <p:nvPr/>
          </p:nvSpPr>
          <p:spPr bwMode="auto">
            <a:xfrm>
              <a:off x="7502" y="6865"/>
              <a:ext cx="416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λ</a:t>
              </a:r>
              <a:r>
                <a:rPr kumimoji="0" lang="en-US" sz="1000" b="0" i="1" u="none" strike="noStrike" cap="none" normalizeH="0" baseline="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/2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Text Box 17"/>
            <p:cNvSpPr txBox="1">
              <a:spLocks noChangeArrowheads="1"/>
            </p:cNvSpPr>
            <p:nvPr/>
          </p:nvSpPr>
          <p:spPr bwMode="auto">
            <a:xfrm>
              <a:off x="8903" y="5025"/>
              <a:ext cx="41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 Box 16"/>
            <p:cNvSpPr txBox="1">
              <a:spLocks noChangeArrowheads="1"/>
            </p:cNvSpPr>
            <p:nvPr/>
          </p:nvSpPr>
          <p:spPr bwMode="auto">
            <a:xfrm>
              <a:off x="7413" y="5025"/>
              <a:ext cx="416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r" defTabSz="914400" rtl="1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50%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8778" y="6381"/>
              <a:ext cx="248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r>
                <a:rPr kumimoji="0" lang="en-US" sz="1000" b="0" i="1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Text Box 10"/>
            <p:cNvSpPr txBox="1">
              <a:spLocks noChangeArrowheads="1"/>
            </p:cNvSpPr>
            <p:nvPr/>
          </p:nvSpPr>
          <p:spPr bwMode="auto">
            <a:xfrm>
              <a:off x="7936" y="8088"/>
              <a:ext cx="228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000" b="0" i="1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Text Box 9"/>
            <p:cNvSpPr txBox="1">
              <a:spLocks noChangeArrowheads="1"/>
            </p:cNvSpPr>
            <p:nvPr/>
          </p:nvSpPr>
          <p:spPr bwMode="auto">
            <a:xfrm>
              <a:off x="7900" y="5314"/>
              <a:ext cx="247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0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Text Box 8"/>
            <p:cNvSpPr txBox="1">
              <a:spLocks noChangeArrowheads="1"/>
            </p:cNvSpPr>
            <p:nvPr/>
          </p:nvSpPr>
          <p:spPr bwMode="auto">
            <a:xfrm>
              <a:off x="7900" y="6382"/>
              <a:ext cx="362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000" b="0" i="1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Text Box 7"/>
            <p:cNvSpPr txBox="1">
              <a:spLocks noChangeArrowheads="1"/>
            </p:cNvSpPr>
            <p:nvPr/>
          </p:nvSpPr>
          <p:spPr bwMode="auto">
            <a:xfrm>
              <a:off x="8754" y="8101"/>
              <a:ext cx="237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r>
                <a:rPr kumimoji="0" lang="en-US" sz="1000" b="0" i="1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 Box 6"/>
            <p:cNvSpPr txBox="1">
              <a:spLocks noChangeArrowheads="1"/>
            </p:cNvSpPr>
            <p:nvPr/>
          </p:nvSpPr>
          <p:spPr bwMode="auto">
            <a:xfrm>
              <a:off x="8786" y="5316"/>
              <a:ext cx="240" cy="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R</a:t>
              </a:r>
              <a:r>
                <a:rPr kumimoji="0" lang="en-US" sz="10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Text Box 5"/>
            <p:cNvSpPr txBox="1">
              <a:spLocks noChangeArrowheads="1"/>
            </p:cNvSpPr>
            <p:nvPr/>
          </p:nvSpPr>
          <p:spPr bwMode="auto">
            <a:xfrm>
              <a:off x="7859" y="9154"/>
              <a:ext cx="449" cy="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L</a:t>
              </a:r>
              <a:r>
                <a:rPr kumimoji="0" lang="en-US" sz="10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2" name="כותרת 1"/>
          <p:cNvSpPr>
            <a:spLocks noGrp="1"/>
          </p:cNvSpPr>
          <p:nvPr>
            <p:ph type="title"/>
          </p:nvPr>
        </p:nvSpPr>
        <p:spPr>
          <a:xfrm>
            <a:off x="574104" y="188640"/>
            <a:ext cx="8534400" cy="758952"/>
          </a:xfrm>
        </p:spPr>
        <p:txBody>
          <a:bodyPr>
            <a:normAutofit/>
          </a:bodyPr>
          <a:lstStyle/>
          <a:p>
            <a:pPr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Which Path Measurement Followed by Interference</a:t>
            </a:r>
            <a:endParaRPr lang="he-IL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5" name="תמונה 84" descr="TA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86" name="תמונה 85" descr="logoHM2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graphicFrame>
        <p:nvGraphicFramePr>
          <p:cNvPr id="60418" name="Object 2"/>
          <p:cNvGraphicFramePr>
            <a:graphicFrameLocks noChangeAspect="1"/>
          </p:cNvGraphicFramePr>
          <p:nvPr/>
        </p:nvGraphicFramePr>
        <p:xfrm>
          <a:off x="7083425" y="6250206"/>
          <a:ext cx="1981200" cy="522287"/>
        </p:xfrm>
        <a:graphic>
          <a:graphicData uri="http://schemas.openxmlformats.org/presentationml/2006/ole">
            <p:oleObj spid="_x0000_s60422" name="Equation" r:id="rId7" imgW="2019300" imgH="533400" progId="Equation.DSMT4">
              <p:embed/>
            </p:oleObj>
          </a:graphicData>
        </a:graphic>
      </p:graphicFrame>
      <p:pic>
        <p:nvPicPr>
          <p:cNvPr id="83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1818" y="321360"/>
            <a:ext cx="462864" cy="603126"/>
          </a:xfrm>
          <a:prstGeom prst="rect">
            <a:avLst/>
          </a:prstGeom>
          <a:noFill/>
        </p:spPr>
      </p:pic>
      <p:sp>
        <p:nvSpPr>
          <p:cNvPr id="84" name="מציין מיקום של מספר שקופית 83"/>
          <p:cNvSpPr>
            <a:spLocks noGrp="1"/>
          </p:cNvSpPr>
          <p:nvPr>
            <p:ph type="sldNum" sz="quarter" idx="12"/>
          </p:nvPr>
        </p:nvSpPr>
        <p:spPr>
          <a:xfrm>
            <a:off x="4345922" y="1026372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22</a:t>
            </a:fld>
            <a:endParaRPr lang="he-I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13"/>
          <p:cNvSpPr>
            <a:spLocks noChangeArrowheads="1"/>
          </p:cNvSpPr>
          <p:nvPr/>
        </p:nvSpPr>
        <p:spPr bwMode="auto">
          <a:xfrm rot="2756750" flipV="1">
            <a:off x="7685841" y="1788679"/>
            <a:ext cx="228600" cy="304800"/>
          </a:xfrm>
          <a:prstGeom prst="flowChartDelay">
            <a:avLst/>
          </a:prstGeom>
          <a:solidFill>
            <a:schemeClr val="bg2">
              <a:alpha val="53000"/>
            </a:schemeClr>
          </a:solidFill>
          <a:ln w="19050">
            <a:solidFill>
              <a:schemeClr val="bg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32"/>
          <p:cNvSpPr/>
          <p:nvPr/>
        </p:nvSpPr>
        <p:spPr>
          <a:xfrm>
            <a:off x="371403" y="1664187"/>
            <a:ext cx="72325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-252000" algn="l" rtl="0"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1) Let the detector gather all individual effects and then yield their combined final output.</a:t>
            </a:r>
            <a:endParaRPr lang="en-US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7" name="Rectangle 33"/>
          <p:cNvSpPr/>
          <p:nvPr/>
        </p:nvSpPr>
        <p:spPr>
          <a:xfrm>
            <a:off x="411508" y="2434208"/>
            <a:ext cx="756141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-252000" algn="l" rtl="0"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2) Calibrate the detector after every measurement, write down each individual outcome and finally sum them up yourself.</a:t>
            </a:r>
            <a:endParaRPr lang="en-US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sp>
        <p:nvSpPr>
          <p:cNvPr id="8" name="Text Box 70"/>
          <p:cNvSpPr txBox="1">
            <a:spLocks noChangeArrowheads="1"/>
          </p:cNvSpPr>
          <p:nvPr/>
        </p:nvSpPr>
        <p:spPr bwMode="auto">
          <a:xfrm>
            <a:off x="1353950" y="3301414"/>
            <a:ext cx="4068281" cy="5326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1=↓  2=↑  3=↑  4=↓  5=↑  6=↓  7=↑  8=↑  9=↑ …  </a:t>
            </a:r>
            <a:r>
              <a:rPr kumimoji="0" lang="en-US" sz="10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n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=↓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 Box 70"/>
          <p:cNvSpPr txBox="1">
            <a:spLocks noChangeArrowheads="1"/>
          </p:cNvSpPr>
          <p:nvPr/>
        </p:nvSpPr>
        <p:spPr bwMode="auto">
          <a:xfrm>
            <a:off x="1474268" y="3424992"/>
            <a:ext cx="3330343" cy="280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l" rtl="0"/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  +     </a:t>
            </a:r>
            <a:r>
              <a:rPr lang="en-US" sz="105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 +     +      +      +      +      </a:t>
            </a:r>
            <a:r>
              <a:rPr lang="en-US" sz="1050" b="1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+ </a:t>
            </a:r>
            <a:r>
              <a:rPr lang="en-US" sz="105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     +          + 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36"/>
          <p:cNvSpPr/>
          <p:nvPr/>
        </p:nvSpPr>
        <p:spPr>
          <a:xfrm>
            <a:off x="363382" y="3990291"/>
            <a:ext cx="75614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algn="l" rtl="0">
              <a:spcAft>
                <a:spcPts val="600"/>
              </a:spcAft>
            </a:pP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We shall opt for (2) because it enables also </a:t>
            </a:r>
            <a:r>
              <a:rPr lang="en-US" i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slicing</a:t>
            </a:r>
            <a:r>
              <a:rPr lang="en-US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the results as we choose. </a:t>
            </a:r>
            <a:endParaRPr lang="en-US" sz="2000" dirty="0"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pSp>
        <p:nvGrpSpPr>
          <p:cNvPr id="11" name="Group 58"/>
          <p:cNvGrpSpPr/>
          <p:nvPr/>
        </p:nvGrpSpPr>
        <p:grpSpPr>
          <a:xfrm>
            <a:off x="1297695" y="3383963"/>
            <a:ext cx="2504284" cy="345826"/>
            <a:chOff x="1305716" y="5405269"/>
            <a:chExt cx="2504284" cy="345826"/>
          </a:xfrm>
        </p:grpSpPr>
        <p:grpSp>
          <p:nvGrpSpPr>
            <p:cNvPr id="12" name="Group 56"/>
            <p:cNvGrpSpPr/>
            <p:nvPr/>
          </p:nvGrpSpPr>
          <p:grpSpPr>
            <a:xfrm>
              <a:off x="1305716" y="5405269"/>
              <a:ext cx="2504284" cy="345826"/>
              <a:chOff x="1193421" y="5381205"/>
              <a:chExt cx="2258174" cy="280617"/>
            </a:xfrm>
          </p:grpSpPr>
          <p:sp>
            <p:nvSpPr>
              <p:cNvPr id="14" name="AutoShape 68"/>
              <p:cNvSpPr>
                <a:spLocks noChangeShapeType="1"/>
              </p:cNvSpPr>
              <p:nvPr/>
            </p:nvSpPr>
            <p:spPr bwMode="auto">
              <a:xfrm flipH="1">
                <a:off x="1193421" y="5387554"/>
                <a:ext cx="246982" cy="635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" name="AutoShape 67"/>
              <p:cNvSpPr>
                <a:spLocks noChangeShapeType="1"/>
              </p:cNvSpPr>
              <p:nvPr/>
            </p:nvSpPr>
            <p:spPr bwMode="auto">
              <a:xfrm flipH="1">
                <a:off x="1440804" y="5386919"/>
                <a:ext cx="268668" cy="635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" name="AutoShape 66"/>
              <p:cNvSpPr>
                <a:spLocks noChangeShapeType="1"/>
              </p:cNvSpPr>
              <p:nvPr/>
            </p:nvSpPr>
            <p:spPr bwMode="auto">
              <a:xfrm>
                <a:off x="1715496" y="5381205"/>
                <a:ext cx="402" cy="274903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" name="AutoShape 65"/>
              <p:cNvSpPr>
                <a:spLocks noChangeShapeType="1"/>
              </p:cNvSpPr>
              <p:nvPr/>
            </p:nvSpPr>
            <p:spPr bwMode="auto">
              <a:xfrm>
                <a:off x="2515466" y="5386919"/>
                <a:ext cx="402" cy="274903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AutoShape 59"/>
              <p:cNvSpPr>
                <a:spLocks noChangeShapeType="1"/>
              </p:cNvSpPr>
              <p:nvPr/>
            </p:nvSpPr>
            <p:spPr bwMode="auto">
              <a:xfrm flipH="1">
                <a:off x="2521896" y="5391998"/>
                <a:ext cx="787931" cy="635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AutoShape 58"/>
              <p:cNvSpPr>
                <a:spLocks noChangeShapeType="1"/>
              </p:cNvSpPr>
              <p:nvPr/>
            </p:nvSpPr>
            <p:spPr bwMode="auto">
              <a:xfrm>
                <a:off x="3316659" y="5386919"/>
                <a:ext cx="402" cy="274903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AutoShape 57"/>
              <p:cNvSpPr>
                <a:spLocks noChangeShapeType="1"/>
              </p:cNvSpPr>
              <p:nvPr/>
            </p:nvSpPr>
            <p:spPr bwMode="auto">
              <a:xfrm flipH="1">
                <a:off x="3317462" y="5656108"/>
                <a:ext cx="134133" cy="635"/>
              </a:xfrm>
              <a:prstGeom prst="straightConnector1">
                <a:avLst/>
              </a:prstGeom>
              <a:noFill/>
              <a:ln w="12700">
                <a:solidFill>
                  <a:srgbClr val="000000"/>
                </a:solidFill>
                <a:prstDash val="sysDot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AutoShape 59"/>
            <p:cNvSpPr>
              <a:spLocks noChangeShapeType="1"/>
            </p:cNvSpPr>
            <p:nvPr/>
          </p:nvSpPr>
          <p:spPr bwMode="auto">
            <a:xfrm flipH="1">
              <a:off x="1896661" y="5739412"/>
              <a:ext cx="873805" cy="78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" name="כותרת 20"/>
          <p:cNvSpPr>
            <a:spLocks noGrp="1"/>
          </p:cNvSpPr>
          <p:nvPr>
            <p:ph type="title"/>
          </p:nvPr>
        </p:nvSpPr>
        <p:spPr>
          <a:xfrm>
            <a:off x="574104" y="365792"/>
            <a:ext cx="8534400" cy="758952"/>
          </a:xfrm>
        </p:spPr>
        <p:txBody>
          <a:bodyPr>
            <a:noAutofit/>
          </a:bodyPr>
          <a:lstStyle/>
          <a:p>
            <a:pPr rt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How should the Weak Measurement’s Outcomes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be Summed Up?</a:t>
            </a:r>
            <a:endParaRPr lang="he-IL" sz="2800" dirty="0"/>
          </a:p>
        </p:txBody>
      </p:sp>
      <p:pic>
        <p:nvPicPr>
          <p:cNvPr id="24" name="תמונה 23" descr="T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25" name="תמונה 24" descr="logoHM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22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23" name="מציין מיקום של מספר שקופית 22"/>
          <p:cNvSpPr>
            <a:spLocks noGrp="1"/>
          </p:cNvSpPr>
          <p:nvPr>
            <p:ph type="sldNum" sz="quarter" idx="12"/>
          </p:nvPr>
        </p:nvSpPr>
        <p:spPr>
          <a:xfrm>
            <a:off x="4330156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23</a:t>
            </a:fld>
            <a:endParaRPr lang="he-IL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9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0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" dur="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/>
      <p:bldP spid="7" grpId="0"/>
      <p:bldP spid="8" grpId="0" animBg="1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TSVF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This idea was later widened to a new formalism of quantum mechanics: the Two-State-Vector Formalism (TSVF).</a:t>
            </a:r>
          </a:p>
          <a:p>
            <a:pPr algn="l" rtl="0"/>
            <a:r>
              <a:rPr lang="en-US" dirty="0" smtClean="0"/>
              <a:t>The TSVF suggests that in every moment, probabilities are determined by two state vectors which evolved (one from the past and one from the future) towards the present.</a:t>
            </a:r>
          </a:p>
          <a:p>
            <a:pPr algn="l" rtl="0"/>
            <a:r>
              <a:rPr lang="en-US" dirty="0" smtClean="0"/>
              <a:t>This is a hidden variables theory, in that it completes quantum mechanics, but a very subtle one as we shall see.</a:t>
            </a:r>
          </a:p>
        </p:txBody>
      </p:sp>
      <p:pic>
        <p:nvPicPr>
          <p:cNvPr id="6" name="תמונה 5" descr="TA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7" name="תמונה 6" descr="logoHM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>
          <a:xfrm>
            <a:off x="4345922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3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Strong Measurement</a:t>
            </a:r>
            <a:endParaRPr lang="he-IL" dirty="0"/>
          </a:p>
        </p:txBody>
      </p:sp>
      <p:grpSp>
        <p:nvGrpSpPr>
          <p:cNvPr id="4" name="Group 5"/>
          <p:cNvGrpSpPr/>
          <p:nvPr/>
        </p:nvGrpSpPr>
        <p:grpSpPr>
          <a:xfrm>
            <a:off x="3800543" y="4698435"/>
            <a:ext cx="1198431" cy="399115"/>
            <a:chOff x="856807" y="2268065"/>
            <a:chExt cx="1198431" cy="399115"/>
          </a:xfrm>
        </p:grpSpPr>
        <p:grpSp>
          <p:nvGrpSpPr>
            <p:cNvPr id="5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7" name="Isosceles Triangle 8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" name="Rectangle 7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Oval 65"/>
          <p:cNvSpPr>
            <a:spLocks noChangeArrowheads="1"/>
          </p:cNvSpPr>
          <p:nvPr/>
        </p:nvSpPr>
        <p:spPr bwMode="auto">
          <a:xfrm rot="1161105">
            <a:off x="4257524" y="5509535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65"/>
          <p:cNvSpPr>
            <a:spLocks noChangeArrowheads="1"/>
          </p:cNvSpPr>
          <p:nvPr/>
        </p:nvSpPr>
        <p:spPr bwMode="auto">
          <a:xfrm rot="1161105">
            <a:off x="4265544" y="5509534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 12"/>
          <p:cNvGrpSpPr/>
          <p:nvPr/>
        </p:nvGrpSpPr>
        <p:grpSpPr>
          <a:xfrm>
            <a:off x="5685547" y="4033039"/>
            <a:ext cx="432000" cy="406931"/>
            <a:chOff x="7060222" y="3458310"/>
            <a:chExt cx="432000" cy="406931"/>
          </a:xfrm>
        </p:grpSpPr>
        <p:sp>
          <p:nvSpPr>
            <p:cNvPr id="12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Curved Right Arrow 14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4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15" name="Straight Arrow Connector 16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6" name="Group 17"/>
          <p:cNvGrpSpPr/>
          <p:nvPr/>
        </p:nvGrpSpPr>
        <p:grpSpPr>
          <a:xfrm>
            <a:off x="2837919" y="4119776"/>
            <a:ext cx="432000" cy="431063"/>
            <a:chOff x="7872045" y="3425822"/>
            <a:chExt cx="432000" cy="431063"/>
          </a:xfrm>
        </p:grpSpPr>
        <p:cxnSp>
          <p:nvCxnSpPr>
            <p:cNvPr id="17" name="Straight Arrow Connector 18"/>
            <p:cNvCxnSpPr/>
            <p:nvPr/>
          </p:nvCxnSpPr>
          <p:spPr bwMode="auto">
            <a:xfrm>
              <a:off x="8085994" y="3593116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8" name="Oval 65"/>
            <p:cNvSpPr>
              <a:spLocks noChangeArrowheads="1"/>
            </p:cNvSpPr>
            <p:nvPr/>
          </p:nvSpPr>
          <p:spPr bwMode="auto">
            <a:xfrm rot="20669436">
              <a:off x="7949206" y="3441500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" name="Curved Right Arrow 20"/>
            <p:cNvSpPr/>
            <p:nvPr/>
          </p:nvSpPr>
          <p:spPr bwMode="auto">
            <a:xfrm flipH="1">
              <a:off x="7872045" y="3460745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20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939479" y="3425822"/>
              <a:ext cx="304800" cy="167019"/>
            </a:xfrm>
            <a:prstGeom prst="rect">
              <a:avLst/>
            </a:prstGeom>
            <a:noFill/>
          </p:spPr>
        </p:pic>
      </p:grpSp>
      <p:sp>
        <p:nvSpPr>
          <p:cNvPr id="21" name="AutoShape 12"/>
          <p:cNvSpPr>
            <a:spLocks noChangeArrowheads="1"/>
          </p:cNvSpPr>
          <p:nvPr/>
        </p:nvSpPr>
        <p:spPr bwMode="auto">
          <a:xfrm rot="8156750" flipV="1">
            <a:off x="3849772" y="4379483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AutoShape 13"/>
          <p:cNvSpPr>
            <a:spLocks noChangeArrowheads="1"/>
          </p:cNvSpPr>
          <p:nvPr/>
        </p:nvSpPr>
        <p:spPr bwMode="auto">
          <a:xfrm rot="2756750" flipV="1">
            <a:off x="4734093" y="4371462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13172" y="4692306"/>
            <a:ext cx="2406301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rtl="0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Stern-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Gerlach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magnet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val 65"/>
          <p:cNvSpPr>
            <a:spLocks noChangeArrowheads="1"/>
          </p:cNvSpPr>
          <p:nvPr/>
        </p:nvSpPr>
        <p:spPr bwMode="auto">
          <a:xfrm rot="1161105">
            <a:off x="4369818" y="1795785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9" name="Group 35"/>
          <p:cNvGrpSpPr/>
          <p:nvPr/>
        </p:nvGrpSpPr>
        <p:grpSpPr>
          <a:xfrm>
            <a:off x="3880811" y="1666829"/>
            <a:ext cx="432000" cy="406931"/>
            <a:chOff x="7060222" y="3458310"/>
            <a:chExt cx="432000" cy="406931"/>
          </a:xfrm>
        </p:grpSpPr>
        <p:sp>
          <p:nvSpPr>
            <p:cNvPr id="30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Curved Right Arrow 37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2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33" name="Straight Arrow Connector 39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4" name="Group 40"/>
          <p:cNvGrpSpPr/>
          <p:nvPr/>
        </p:nvGrpSpPr>
        <p:grpSpPr>
          <a:xfrm>
            <a:off x="4860032" y="1772816"/>
            <a:ext cx="432000" cy="431063"/>
            <a:chOff x="7872045" y="3425822"/>
            <a:chExt cx="432000" cy="431063"/>
          </a:xfrm>
        </p:grpSpPr>
        <p:cxnSp>
          <p:nvCxnSpPr>
            <p:cNvPr id="35" name="Straight Arrow Connector 41"/>
            <p:cNvCxnSpPr/>
            <p:nvPr/>
          </p:nvCxnSpPr>
          <p:spPr bwMode="auto">
            <a:xfrm>
              <a:off x="8085994" y="3593116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6" name="Oval 65"/>
            <p:cNvSpPr>
              <a:spLocks noChangeArrowheads="1"/>
            </p:cNvSpPr>
            <p:nvPr/>
          </p:nvSpPr>
          <p:spPr bwMode="auto">
            <a:xfrm rot="20669436">
              <a:off x="7949206" y="3441500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Curved Right Arrow 43"/>
            <p:cNvSpPr/>
            <p:nvPr/>
          </p:nvSpPr>
          <p:spPr bwMode="auto">
            <a:xfrm flipH="1">
              <a:off x="7872045" y="3460745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38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2" cstate="print"/>
            <a:srcRect b="46322"/>
            <a:stretch>
              <a:fillRect/>
            </a:stretch>
          </p:blipFill>
          <p:spPr bwMode="auto">
            <a:xfrm>
              <a:off x="7939479" y="3425822"/>
              <a:ext cx="304800" cy="167019"/>
            </a:xfrm>
            <a:prstGeom prst="rect">
              <a:avLst/>
            </a:prstGeom>
            <a:noFill/>
          </p:spPr>
        </p:pic>
      </p:grpSp>
      <p:sp>
        <p:nvSpPr>
          <p:cNvPr id="39" name="TextBox 38"/>
          <p:cNvSpPr txBox="1"/>
          <p:nvPr/>
        </p:nvSpPr>
        <p:spPr>
          <a:xfrm>
            <a:off x="4363452" y="1564105"/>
            <a:ext cx="4122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400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en-US" sz="2800" err="1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0" name="Group 33"/>
          <p:cNvGrpSpPr/>
          <p:nvPr/>
        </p:nvGrpSpPr>
        <p:grpSpPr>
          <a:xfrm>
            <a:off x="2855496" y="2983823"/>
            <a:ext cx="3152272" cy="1315454"/>
            <a:chOff x="2855496" y="1965156"/>
            <a:chExt cx="3152272" cy="1315454"/>
          </a:xfrm>
        </p:grpSpPr>
        <p:sp>
          <p:nvSpPr>
            <p:cNvPr id="41" name="TextBox 40"/>
            <p:cNvSpPr txBox="1"/>
            <p:nvPr/>
          </p:nvSpPr>
          <p:spPr>
            <a:xfrm>
              <a:off x="2855496" y="1965156"/>
              <a:ext cx="3152272" cy="3847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rtl="0">
                <a:lnSpc>
                  <a:spcPts val="1500"/>
                </a:lnSpc>
              </a:pP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efficient detectors </a:t>
              </a:r>
              <a:br>
                <a:rPr lang="en-US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(very low momentum uncertainty)</a:t>
              </a:r>
              <a:endParaRPr lang="en-US" sz="28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2" name="Straight Arrow Connector 27"/>
            <p:cNvCxnSpPr/>
            <p:nvPr/>
          </p:nvCxnSpPr>
          <p:spPr bwMode="auto">
            <a:xfrm flipH="1">
              <a:off x="3994484" y="2398003"/>
              <a:ext cx="335897" cy="85854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Straight Arrow Connector 32"/>
            <p:cNvCxnSpPr/>
            <p:nvPr/>
          </p:nvCxnSpPr>
          <p:spPr bwMode="auto">
            <a:xfrm>
              <a:off x="4507831" y="2398003"/>
              <a:ext cx="296788" cy="882607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pic>
        <p:nvPicPr>
          <p:cNvPr id="48" name="תמונה 47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49" name="תמונה 48" descr="logoHM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44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45" name="מציין מיקום של מספר שקופית 44"/>
          <p:cNvSpPr>
            <a:spLocks noGrp="1"/>
          </p:cNvSpPr>
          <p:nvPr>
            <p:ph type="sldNum" sz="quarter" idx="12"/>
          </p:nvPr>
        </p:nvSpPr>
        <p:spPr>
          <a:xfrm>
            <a:off x="4314390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4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2.59259E-6 C -0.00122 -0.07453 0.00434 -0.15347 0.03229 -0.18472 C 0.06197 -0.2169 0.11597 -0.20995 0.16788 -0.20347 " pathEditMode="relative" rAng="926844" ptsTypes="aaA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C 0.00764 -0.06898 0.00747 -0.14166 -0.01909 -0.17291 C -0.04618 -0.20416 -0.1 -0.20185 -0.15052 -0.19907 " pathEditMode="relative" rAng="-690400" ptsTypes="aaA">
                                      <p:cBhvr>
                                        <p:cTn id="5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21" grpId="0" animBg="1"/>
      <p:bldP spid="22" grpId="0" animBg="1"/>
      <p:bldP spid="23" grpId="0"/>
      <p:bldP spid="28" grpId="0" animBg="1"/>
      <p:bldP spid="28" grpId="1" animBg="1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Weak Measurement - I</a:t>
            </a:r>
            <a:endParaRPr lang="he-IL" dirty="0"/>
          </a:p>
        </p:txBody>
      </p:sp>
      <p:grpSp>
        <p:nvGrpSpPr>
          <p:cNvPr id="4" name="Group 5"/>
          <p:cNvGrpSpPr/>
          <p:nvPr/>
        </p:nvGrpSpPr>
        <p:grpSpPr>
          <a:xfrm>
            <a:off x="3800543" y="4423532"/>
            <a:ext cx="1198431" cy="399115"/>
            <a:chOff x="856807" y="2268065"/>
            <a:chExt cx="1198431" cy="399115"/>
          </a:xfrm>
        </p:grpSpPr>
        <p:grpSp>
          <p:nvGrpSpPr>
            <p:cNvPr id="5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7" name="Isosceles Triangle 8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6" name="Rectangle 7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9" name="Oval 65"/>
          <p:cNvSpPr>
            <a:spLocks noChangeArrowheads="1"/>
          </p:cNvSpPr>
          <p:nvPr/>
        </p:nvSpPr>
        <p:spPr bwMode="auto">
          <a:xfrm rot="1161105">
            <a:off x="4257524" y="5234632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65"/>
          <p:cNvSpPr>
            <a:spLocks noChangeArrowheads="1"/>
          </p:cNvSpPr>
          <p:nvPr/>
        </p:nvSpPr>
        <p:spPr bwMode="auto">
          <a:xfrm rot="1161105">
            <a:off x="4265544" y="5234631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 rot="8156750" flipV="1">
            <a:off x="3849772" y="4104580"/>
            <a:ext cx="228600" cy="304800"/>
          </a:xfrm>
          <a:prstGeom prst="flowChartDelay">
            <a:avLst/>
          </a:prstGeom>
          <a:solidFill>
            <a:schemeClr val="bg2">
              <a:alpha val="53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 rot="2756750" flipV="1">
            <a:off x="4734093" y="4096559"/>
            <a:ext cx="228600" cy="304800"/>
          </a:xfrm>
          <a:prstGeom prst="flowChartDelay">
            <a:avLst/>
          </a:prstGeom>
          <a:solidFill>
            <a:schemeClr val="bg2">
              <a:alpha val="53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13172" y="4417403"/>
            <a:ext cx="2406301" cy="43088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l" rtl="0"/>
            <a:r>
              <a:rPr lang="en-US" smtClean="0">
                <a:latin typeface="Times New Roman" pitchFamily="18" charset="0"/>
                <a:cs typeface="Times New Roman" pitchFamily="18" charset="0"/>
              </a:rPr>
              <a:t>Stern-Gerlach magnet</a:t>
            </a:r>
            <a:endParaRPr lang="en-US" sz="2800" err="1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Group 33"/>
          <p:cNvGrpSpPr/>
          <p:nvPr/>
        </p:nvGrpSpPr>
        <p:grpSpPr>
          <a:xfrm>
            <a:off x="3120202" y="2708920"/>
            <a:ext cx="2935693" cy="1315454"/>
            <a:chOff x="3120202" y="1965156"/>
            <a:chExt cx="2935693" cy="1315454"/>
          </a:xfrm>
        </p:grpSpPr>
        <p:sp>
          <p:nvSpPr>
            <p:cNvPr id="15" name="TextBox 14"/>
            <p:cNvSpPr txBox="1"/>
            <p:nvPr/>
          </p:nvSpPr>
          <p:spPr>
            <a:xfrm>
              <a:off x="3120202" y="1965156"/>
              <a:ext cx="2935693" cy="3847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rtl="0">
                <a:lnSpc>
                  <a:spcPts val="1500"/>
                </a:lnSpc>
              </a:pPr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inefficient </a:t>
              </a: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detectors </a:t>
              </a:r>
              <a:br>
                <a:rPr lang="en-US" dirty="0" smtClean="0">
                  <a:latin typeface="Times New Roman" pitchFamily="18" charset="0"/>
                  <a:cs typeface="Times New Roman" pitchFamily="18" charset="0"/>
                </a:rPr>
              </a:br>
              <a:r>
                <a:rPr lang="en-US" dirty="0" smtClean="0">
                  <a:latin typeface="Times New Roman" pitchFamily="18" charset="0"/>
                  <a:cs typeface="Times New Roman" pitchFamily="18" charset="0"/>
                </a:rPr>
                <a:t>(high momentum uncertainty)</a:t>
              </a:r>
              <a:endParaRPr lang="en-US" sz="2800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6" name="Straight Arrow Connector 27"/>
            <p:cNvCxnSpPr/>
            <p:nvPr/>
          </p:nvCxnSpPr>
          <p:spPr bwMode="auto">
            <a:xfrm flipH="1">
              <a:off x="3994484" y="2389982"/>
              <a:ext cx="296788" cy="8826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Straight Arrow Connector 32"/>
            <p:cNvCxnSpPr/>
            <p:nvPr/>
          </p:nvCxnSpPr>
          <p:spPr bwMode="auto">
            <a:xfrm>
              <a:off x="4507831" y="2398003"/>
              <a:ext cx="296788" cy="88260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8" name="Group 43"/>
          <p:cNvGrpSpPr/>
          <p:nvPr/>
        </p:nvGrpSpPr>
        <p:grpSpPr>
          <a:xfrm>
            <a:off x="5446295" y="3405212"/>
            <a:ext cx="696291" cy="524771"/>
            <a:chOff x="7122695" y="2091944"/>
            <a:chExt cx="696291" cy="524771"/>
          </a:xfrm>
        </p:grpSpPr>
        <p:grpSp>
          <p:nvGrpSpPr>
            <p:cNvPr id="19" name="Group 12"/>
            <p:cNvGrpSpPr/>
            <p:nvPr/>
          </p:nvGrpSpPr>
          <p:grpSpPr>
            <a:xfrm>
              <a:off x="7137357" y="2091944"/>
              <a:ext cx="432000" cy="406931"/>
              <a:chOff x="7060222" y="3458310"/>
              <a:chExt cx="432000" cy="406931"/>
            </a:xfrm>
          </p:grpSpPr>
          <p:sp>
            <p:nvSpPr>
              <p:cNvPr id="22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Curved Right Arrow 29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4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2" cstate="print">
                <a:lum bright="-2000"/>
              </a:blip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25" name="Straight Arrow Connector 31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20" name="Rectangle 33"/>
            <p:cNvSpPr/>
            <p:nvPr/>
          </p:nvSpPr>
          <p:spPr bwMode="auto">
            <a:xfrm>
              <a:off x="7122695" y="2107305"/>
              <a:ext cx="465221" cy="461665"/>
            </a:xfrm>
            <a:prstGeom prst="rect">
              <a:avLst/>
            </a:prstGeom>
            <a:solidFill>
              <a:srgbClr val="BED6DE">
                <a:alpha val="69804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75622" y="2093495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800" smtClean="0">
                  <a:latin typeface="Times New Roman" pitchFamily="18" charset="0"/>
                  <a:cs typeface="Times New Roman" pitchFamily="18" charset="0"/>
                </a:rPr>
                <a:t>?</a:t>
              </a:r>
              <a:endParaRPr lang="en-US" sz="2800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Group 42"/>
          <p:cNvGrpSpPr/>
          <p:nvPr/>
        </p:nvGrpSpPr>
        <p:grpSpPr>
          <a:xfrm>
            <a:off x="2813856" y="3438847"/>
            <a:ext cx="697824" cy="523220"/>
            <a:chOff x="2164151" y="2093495"/>
            <a:chExt cx="697824" cy="523220"/>
          </a:xfrm>
        </p:grpSpPr>
        <p:grpSp>
          <p:nvGrpSpPr>
            <p:cNvPr id="27" name="Group 17"/>
            <p:cNvGrpSpPr/>
            <p:nvPr/>
          </p:nvGrpSpPr>
          <p:grpSpPr>
            <a:xfrm>
              <a:off x="2164151" y="2138575"/>
              <a:ext cx="432000" cy="431063"/>
              <a:chOff x="7872045" y="3425822"/>
              <a:chExt cx="432000" cy="431063"/>
            </a:xfrm>
          </p:grpSpPr>
          <p:cxnSp>
            <p:nvCxnSpPr>
              <p:cNvPr id="30" name="Straight Arrow Connector 37"/>
              <p:cNvCxnSpPr/>
              <p:nvPr/>
            </p:nvCxnSpPr>
            <p:spPr bwMode="auto">
              <a:xfrm>
                <a:off x="808599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31" name="Oval 65"/>
              <p:cNvSpPr>
                <a:spLocks noChangeArrowheads="1"/>
              </p:cNvSpPr>
              <p:nvPr/>
            </p:nvSpPr>
            <p:spPr bwMode="auto">
              <a:xfrm rot="20669436">
                <a:off x="7949206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2" name="Curved Right Arrow 39"/>
              <p:cNvSpPr/>
              <p:nvPr/>
            </p:nvSpPr>
            <p:spPr bwMode="auto">
              <a:xfrm flipH="1">
                <a:off x="7872045" y="3460745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3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b="46322"/>
              <a:stretch>
                <a:fillRect/>
              </a:stretch>
            </p:blipFill>
            <p:spPr bwMode="auto">
              <a:xfrm>
                <a:off x="7939479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sp>
          <p:nvSpPr>
            <p:cNvPr id="28" name="Rectangle 35"/>
            <p:cNvSpPr/>
            <p:nvPr/>
          </p:nvSpPr>
          <p:spPr bwMode="auto">
            <a:xfrm>
              <a:off x="2173704" y="2107303"/>
              <a:ext cx="465221" cy="461665"/>
            </a:xfrm>
            <a:prstGeom prst="rect">
              <a:avLst/>
            </a:prstGeom>
            <a:solidFill>
              <a:srgbClr val="BED6DE">
                <a:alpha val="7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18611" y="2093495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pic>
        <p:nvPicPr>
          <p:cNvPr id="36" name="תמונה 35" descr="TAU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37" name="תמונה 36" descr="logoHM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35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38" name="מציין מיקום של מספר שקופית 37"/>
          <p:cNvSpPr>
            <a:spLocks noGrp="1"/>
          </p:cNvSpPr>
          <p:nvPr>
            <p:ph type="sldNum" sz="quarter" idx="12"/>
          </p:nvPr>
        </p:nvSpPr>
        <p:spPr>
          <a:xfrm>
            <a:off x="4330156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5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11" dur="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12" dur="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2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animClr clrSpc="rgb" dir="cw">
                                      <p:cBhvr>
                                        <p:cTn id="21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22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0.00046 C 0.00139 -0.05973 0.00261 -0.1257 0.00851 -0.15903 C 0.01493 -0.19399 0.02709 -0.20348 0.03889 -0.2125 " pathEditMode="relative" rAng="219315" ptsTypes="aaA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" y="-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C 0.00156 -0.05995 0.00087 -0.1243 -0.00538 -0.1581 C -0.01146 -0.19213 -0.02361 -0.20185 -0.03437 -0.21088 " pathEditMode="relative" rAng="-201569" ptsTypes="aaA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0" y="-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2" grpId="0" animBg="1"/>
      <p:bldP spid="1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Why Weak Measurement?</a:t>
            </a:r>
            <a:endParaRPr lang="he-IL" dirty="0"/>
          </a:p>
        </p:txBody>
      </p:sp>
      <p:pic>
        <p:nvPicPr>
          <p:cNvPr id="5" name="Picture 7" descr="NewtonTelescope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3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 rot="-3085438">
            <a:off x="2032618" y="3723142"/>
            <a:ext cx="3222879" cy="168724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graphicFrame>
        <p:nvGraphicFramePr>
          <p:cNvPr id="6" name="Object 11"/>
          <p:cNvGraphicFramePr>
            <a:graphicFrameLocks noChangeAspect="1"/>
          </p:cNvGraphicFramePr>
          <p:nvPr/>
        </p:nvGraphicFramePr>
        <p:xfrm>
          <a:off x="153988" y="2506826"/>
          <a:ext cx="3087687" cy="904875"/>
        </p:xfrm>
        <a:graphic>
          <a:graphicData uri="http://schemas.openxmlformats.org/presentationml/2006/ole">
            <p:oleObj spid="_x0000_s9229" name="Equation" r:id="rId4" imgW="1562100" imgH="457200" progId="Equation.DSMT4">
              <p:embed/>
            </p:oleObj>
          </a:graphicData>
        </a:graphic>
      </p:graphicFrame>
      <p:grpSp>
        <p:nvGrpSpPr>
          <p:cNvPr id="8" name="Group 46"/>
          <p:cNvGrpSpPr/>
          <p:nvPr/>
        </p:nvGrpSpPr>
        <p:grpSpPr>
          <a:xfrm>
            <a:off x="6431508" y="5212134"/>
            <a:ext cx="1041600" cy="1016531"/>
            <a:chOff x="6792453" y="5083798"/>
            <a:chExt cx="1041600" cy="1016531"/>
          </a:xfrm>
        </p:grpSpPr>
        <p:grpSp>
          <p:nvGrpSpPr>
            <p:cNvPr id="9" name="Group 5"/>
            <p:cNvGrpSpPr/>
            <p:nvPr/>
          </p:nvGrpSpPr>
          <p:grpSpPr>
            <a:xfrm>
              <a:off x="6792453" y="5083798"/>
              <a:ext cx="432000" cy="406931"/>
              <a:chOff x="7060222" y="3458310"/>
              <a:chExt cx="432000" cy="406931"/>
            </a:xfrm>
          </p:grpSpPr>
          <p:sp>
            <p:nvSpPr>
              <p:cNvPr id="30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1" name="Curved Right Arrow 7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32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33" name="Straight Arrow Connector 9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0" name="Group 10"/>
            <p:cNvGrpSpPr/>
            <p:nvPr/>
          </p:nvGrpSpPr>
          <p:grpSpPr>
            <a:xfrm>
              <a:off x="6944853" y="5236198"/>
              <a:ext cx="432000" cy="406931"/>
              <a:chOff x="7060222" y="3458310"/>
              <a:chExt cx="432000" cy="406931"/>
            </a:xfrm>
          </p:grpSpPr>
          <p:sp>
            <p:nvSpPr>
              <p:cNvPr id="26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7" name="Curved Right Arrow 12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8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29" name="Straight Arrow Connector 14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1" name="Group 15"/>
            <p:cNvGrpSpPr/>
            <p:nvPr/>
          </p:nvGrpSpPr>
          <p:grpSpPr>
            <a:xfrm>
              <a:off x="7097253" y="5388598"/>
              <a:ext cx="432000" cy="406931"/>
              <a:chOff x="7060222" y="3458310"/>
              <a:chExt cx="432000" cy="406931"/>
            </a:xfrm>
          </p:grpSpPr>
          <p:sp>
            <p:nvSpPr>
              <p:cNvPr id="22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Curved Right Arrow 17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4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25" name="Straight Arrow Connector 19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2" name="Group 20"/>
            <p:cNvGrpSpPr/>
            <p:nvPr/>
          </p:nvGrpSpPr>
          <p:grpSpPr>
            <a:xfrm>
              <a:off x="7249653" y="5540998"/>
              <a:ext cx="432000" cy="406931"/>
              <a:chOff x="7060222" y="3458310"/>
              <a:chExt cx="432000" cy="406931"/>
            </a:xfrm>
          </p:grpSpPr>
          <p:sp>
            <p:nvSpPr>
              <p:cNvPr id="18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Curved Right Arrow 22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20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21" name="Straight Arrow Connector 24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13" name="Group 25"/>
            <p:cNvGrpSpPr/>
            <p:nvPr/>
          </p:nvGrpSpPr>
          <p:grpSpPr>
            <a:xfrm>
              <a:off x="7402053" y="5693398"/>
              <a:ext cx="432000" cy="406931"/>
              <a:chOff x="7060222" y="3458310"/>
              <a:chExt cx="432000" cy="406931"/>
            </a:xfrm>
          </p:grpSpPr>
          <p:sp>
            <p:nvSpPr>
              <p:cNvPr id="14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5" name="Curved Right Arrow 27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16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17" name="Straight Arrow Connector 29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grpSp>
        <p:nvGrpSpPr>
          <p:cNvPr id="34" name="Group 5"/>
          <p:cNvGrpSpPr/>
          <p:nvPr/>
        </p:nvGrpSpPr>
        <p:grpSpPr>
          <a:xfrm>
            <a:off x="6391326" y="4521973"/>
            <a:ext cx="1198431" cy="399115"/>
            <a:chOff x="856807" y="2268065"/>
            <a:chExt cx="1198431" cy="399115"/>
          </a:xfrm>
        </p:grpSpPr>
        <p:grpSp>
          <p:nvGrpSpPr>
            <p:cNvPr id="35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37" name="Isosceles Triangle 33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8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36" name="Rectangle 32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9" name="AutoShape 12"/>
          <p:cNvSpPr>
            <a:spLocks noChangeArrowheads="1"/>
          </p:cNvSpPr>
          <p:nvPr/>
        </p:nvSpPr>
        <p:spPr bwMode="auto">
          <a:xfrm rot="8156750" flipV="1">
            <a:off x="6440555" y="4203021"/>
            <a:ext cx="228600" cy="304800"/>
          </a:xfrm>
          <a:prstGeom prst="flowChartDelay">
            <a:avLst/>
          </a:prstGeom>
          <a:solidFill>
            <a:schemeClr val="bg2">
              <a:alpha val="53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AutoShape 13"/>
          <p:cNvSpPr>
            <a:spLocks noChangeArrowheads="1"/>
          </p:cNvSpPr>
          <p:nvPr/>
        </p:nvSpPr>
        <p:spPr bwMode="auto">
          <a:xfrm rot="2756750" flipV="1">
            <a:off x="7324876" y="4195000"/>
            <a:ext cx="228600" cy="304800"/>
          </a:xfrm>
          <a:prstGeom prst="flowChartDelay">
            <a:avLst/>
          </a:prstGeom>
          <a:solidFill>
            <a:schemeClr val="bg2">
              <a:alpha val="53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05073" y="56388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2800" i="1" smtClean="0">
                <a:latin typeface="Times New Roman" pitchFamily="18" charset="0"/>
                <a:cs typeface="Times New Roman" pitchFamily="18" charset="0"/>
              </a:rPr>
              <a:t>n</a:t>
            </a:r>
            <a:endParaRPr lang="en-US" sz="2800" i="1" err="1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0" name="Group 50"/>
          <p:cNvGrpSpPr/>
          <p:nvPr/>
        </p:nvGrpSpPr>
        <p:grpSpPr>
          <a:xfrm>
            <a:off x="6784431" y="5300366"/>
            <a:ext cx="432000" cy="406931"/>
            <a:chOff x="7060222" y="3458310"/>
            <a:chExt cx="432000" cy="406931"/>
          </a:xfrm>
        </p:grpSpPr>
        <p:sp>
          <p:nvSpPr>
            <p:cNvPr id="51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2" name="Curved Right Arrow 52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3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5" cstate="print"/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54" name="Straight Arrow Connector 54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5795963" y="2533650"/>
          <a:ext cx="2520950" cy="557213"/>
        </p:xfrm>
        <a:graphic>
          <a:graphicData uri="http://schemas.openxmlformats.org/presentationml/2006/ole">
            <p:oleObj spid="_x0000_s9230" name="Equation" r:id="rId6" imgW="1079032" imgH="241195" progId="Equation.DSMT4">
              <p:embed/>
            </p:oleObj>
          </a:graphicData>
        </a:graphic>
      </p:graphicFrame>
      <p:sp>
        <p:nvSpPr>
          <p:cNvPr id="64" name="Rectangle 39"/>
          <p:cNvSpPr/>
          <p:nvPr/>
        </p:nvSpPr>
        <p:spPr bwMode="auto">
          <a:xfrm>
            <a:off x="6300192" y="3645024"/>
            <a:ext cx="465221" cy="461665"/>
          </a:xfrm>
          <a:prstGeom prst="rect">
            <a:avLst/>
          </a:prstGeom>
          <a:solidFill>
            <a:srgbClr val="BED6DE">
              <a:alpha val="86000"/>
            </a:srgbClr>
          </a:solidFill>
          <a:ln w="25400" algn="ctr">
            <a:noFill/>
            <a:miter lim="800000"/>
            <a:headEnd/>
            <a:tailEnd/>
          </a:ln>
        </p:spPr>
        <p:txBody>
          <a:bodyPr wrap="square" rtlCol="0" anchor="ctr">
            <a:spAutoFit/>
          </a:bodyPr>
          <a:lstStyle/>
          <a:p>
            <a:pPr algn="l" rtl="0"/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9" name="Group 42"/>
          <p:cNvGrpSpPr/>
          <p:nvPr/>
        </p:nvGrpSpPr>
        <p:grpSpPr>
          <a:xfrm>
            <a:off x="6156176" y="3573016"/>
            <a:ext cx="697824" cy="523220"/>
            <a:chOff x="2164151" y="2093495"/>
            <a:chExt cx="697824" cy="523220"/>
          </a:xfrm>
        </p:grpSpPr>
        <p:grpSp>
          <p:nvGrpSpPr>
            <p:cNvPr id="70" name="Group 17"/>
            <p:cNvGrpSpPr/>
            <p:nvPr/>
          </p:nvGrpSpPr>
          <p:grpSpPr>
            <a:xfrm>
              <a:off x="2164151" y="2138575"/>
              <a:ext cx="432000" cy="431063"/>
              <a:chOff x="7872045" y="3425822"/>
              <a:chExt cx="432000" cy="431063"/>
            </a:xfrm>
          </p:grpSpPr>
          <p:cxnSp>
            <p:nvCxnSpPr>
              <p:cNvPr id="73" name="Straight Arrow Connector 37"/>
              <p:cNvCxnSpPr/>
              <p:nvPr/>
            </p:nvCxnSpPr>
            <p:spPr bwMode="auto">
              <a:xfrm>
                <a:off x="808599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74" name="Oval 65"/>
              <p:cNvSpPr>
                <a:spLocks noChangeArrowheads="1"/>
              </p:cNvSpPr>
              <p:nvPr/>
            </p:nvSpPr>
            <p:spPr bwMode="auto">
              <a:xfrm rot="20669436">
                <a:off x="7949206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75" name="Curved Right Arrow 39"/>
              <p:cNvSpPr/>
              <p:nvPr/>
            </p:nvSpPr>
            <p:spPr bwMode="auto">
              <a:xfrm flipH="1">
                <a:off x="7872045" y="3460745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76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b="46322"/>
              <a:stretch>
                <a:fillRect/>
              </a:stretch>
            </p:blipFill>
            <p:spPr bwMode="auto">
              <a:xfrm>
                <a:off x="7939479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sp>
          <p:nvSpPr>
            <p:cNvPr id="71" name="Rectangle 35"/>
            <p:cNvSpPr/>
            <p:nvPr/>
          </p:nvSpPr>
          <p:spPr bwMode="auto">
            <a:xfrm>
              <a:off x="2173704" y="2107303"/>
              <a:ext cx="465221" cy="461665"/>
            </a:xfrm>
            <a:prstGeom prst="rect">
              <a:avLst/>
            </a:prstGeom>
            <a:solidFill>
              <a:srgbClr val="BED6DE">
                <a:alpha val="7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518611" y="2093495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grpSp>
        <p:nvGrpSpPr>
          <p:cNvPr id="77" name="Group 43"/>
          <p:cNvGrpSpPr/>
          <p:nvPr/>
        </p:nvGrpSpPr>
        <p:grpSpPr>
          <a:xfrm>
            <a:off x="7164288" y="3573016"/>
            <a:ext cx="703404" cy="549034"/>
            <a:chOff x="7122695" y="2019936"/>
            <a:chExt cx="703404" cy="549034"/>
          </a:xfrm>
        </p:grpSpPr>
        <p:grpSp>
          <p:nvGrpSpPr>
            <p:cNvPr id="78" name="Group 12"/>
            <p:cNvGrpSpPr/>
            <p:nvPr/>
          </p:nvGrpSpPr>
          <p:grpSpPr>
            <a:xfrm>
              <a:off x="7137357" y="2091944"/>
              <a:ext cx="432000" cy="406931"/>
              <a:chOff x="7060222" y="3458310"/>
              <a:chExt cx="432000" cy="406931"/>
            </a:xfrm>
          </p:grpSpPr>
          <p:sp>
            <p:nvSpPr>
              <p:cNvPr id="81" name="Oval 65"/>
              <p:cNvSpPr>
                <a:spLocks noChangeArrowheads="1"/>
              </p:cNvSpPr>
              <p:nvPr/>
            </p:nvSpPr>
            <p:spPr bwMode="auto">
              <a:xfrm rot="20669436">
                <a:off x="7137383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82" name="Curved Right Arrow 29"/>
              <p:cNvSpPr/>
              <p:nvPr/>
            </p:nvSpPr>
            <p:spPr bwMode="auto">
              <a:xfrm>
                <a:off x="7060222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83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5" cstate="print">
                <a:lum bright="-2000"/>
              </a:blip>
              <a:srcRect b="46322"/>
              <a:stretch>
                <a:fillRect/>
              </a:stretch>
            </p:blipFill>
            <p:spPr bwMode="auto">
              <a:xfrm>
                <a:off x="7127656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84" name="Straight Arrow Connector 31"/>
              <p:cNvCxnSpPr/>
              <p:nvPr/>
            </p:nvCxnSpPr>
            <p:spPr bwMode="auto">
              <a:xfrm flipV="1">
                <a:off x="7282963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sp>
          <p:nvSpPr>
            <p:cNvPr id="79" name="Rectangle 33"/>
            <p:cNvSpPr/>
            <p:nvPr/>
          </p:nvSpPr>
          <p:spPr bwMode="auto">
            <a:xfrm>
              <a:off x="7122695" y="2107305"/>
              <a:ext cx="465221" cy="461665"/>
            </a:xfrm>
            <a:prstGeom prst="rect">
              <a:avLst/>
            </a:prstGeom>
            <a:solidFill>
              <a:srgbClr val="BED6DE">
                <a:alpha val="69804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482735" y="2019936"/>
              <a:ext cx="3433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?</a:t>
              </a:r>
            </a:p>
          </p:txBody>
        </p:sp>
      </p:grpSp>
      <p:pic>
        <p:nvPicPr>
          <p:cNvPr id="66" name="תמונה 65" descr="TAU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67" name="תמונה 66" descr="logoHM2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65" name="Picture 11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68" name="מציין מיקום של מספר שקופית 67"/>
          <p:cNvSpPr>
            <a:spLocks noGrp="1"/>
          </p:cNvSpPr>
          <p:nvPr>
            <p:ph type="sldNum" sz="quarter" idx="12"/>
          </p:nvPr>
        </p:nvSpPr>
        <p:spPr>
          <a:xfrm>
            <a:off x="4330156" y="107367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6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 smtClean="0"/>
              <a:t>Weak Measurement - II</a:t>
            </a:r>
            <a:endParaRPr lang="he-IL" dirty="0"/>
          </a:p>
        </p:txBody>
      </p:sp>
      <p:sp>
        <p:nvSpPr>
          <p:cNvPr id="4" name="מציין מיקום תוכן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200" dirty="0" smtClean="0"/>
              <a:t>The Weak Measurement can be described by the Hamiltonian:  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200" dirty="0" smtClean="0"/>
              <a:t>                               </a:t>
            </a:r>
          </a:p>
          <a:p>
            <a:pPr algn="l" rtl="0">
              <a:lnSpc>
                <a:spcPct val="150000"/>
              </a:lnSpc>
            </a:pPr>
            <a:r>
              <a:rPr lang="en-US" sz="2200" dirty="0" smtClean="0"/>
              <a:t>In order to get blurred results we choose a pointer with zero expectation and               standard deviation.</a:t>
            </a:r>
          </a:p>
          <a:p>
            <a:pPr algn="l" rtl="0">
              <a:lnSpc>
                <a:spcPct val="150000"/>
              </a:lnSpc>
            </a:pPr>
            <a:r>
              <a:rPr lang="en-US" sz="2200" dirty="0" smtClean="0"/>
              <a:t>In that way, when measuring a single spin we get most results within the wide range             , but when summing up the       results, most of them appear in the narrow range                             agreeing with the strong results when choosing            . </a:t>
            </a: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683568" y="2132856"/>
          <a:ext cx="2232248" cy="670398"/>
        </p:xfrm>
        <a:graphic>
          <a:graphicData uri="http://schemas.openxmlformats.org/presentationml/2006/ole">
            <p:oleObj spid="_x0000_s26661" name="Equation" r:id="rId3" imgW="1320227" imgH="418918" progId="Equation.DSMT4">
              <p:embed/>
            </p:oleObj>
          </a:graphicData>
        </a:graphic>
      </p:graphicFrame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36" name="Object 12"/>
          <p:cNvGraphicFramePr>
            <a:graphicFrameLocks noChangeAspect="1"/>
          </p:cNvGraphicFramePr>
          <p:nvPr/>
        </p:nvGraphicFramePr>
        <p:xfrm>
          <a:off x="2723320" y="3226624"/>
          <a:ext cx="816079" cy="552423"/>
        </p:xfrm>
        <a:graphic>
          <a:graphicData uri="http://schemas.openxmlformats.org/presentationml/2006/ole">
            <p:oleObj spid="_x0000_s26662" name="Equation" r:id="rId4" imgW="634725" imgH="418918" progId="Equation.DSMT4">
              <p:embed/>
            </p:oleObj>
          </a:graphicData>
        </a:graphic>
      </p:graphicFrame>
      <p:sp>
        <p:nvSpPr>
          <p:cNvPr id="26638" name="Rectangle 14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39" name="Object 15"/>
          <p:cNvGraphicFramePr>
            <a:graphicFrameLocks noChangeAspect="1"/>
          </p:cNvGraphicFramePr>
          <p:nvPr/>
        </p:nvGraphicFramePr>
        <p:xfrm>
          <a:off x="3375160" y="4307648"/>
          <a:ext cx="751144" cy="590184"/>
        </p:xfrm>
        <a:graphic>
          <a:graphicData uri="http://schemas.openxmlformats.org/presentationml/2006/ole">
            <p:oleObj spid="_x0000_s26663" name="Equation" r:id="rId5" imgW="545863" imgH="418918" progId="Equation.DSMT4">
              <p:embed/>
            </p:oleObj>
          </a:graphicData>
        </a:graphic>
      </p:graphicFrame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0" y="419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2" name="מלבן 21"/>
          <p:cNvSpPr/>
          <p:nvPr/>
        </p:nvSpPr>
        <p:spPr>
          <a:xfrm>
            <a:off x="7596336" y="4365104"/>
            <a:ext cx="7697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N/2↑ </a:t>
            </a:r>
            <a:endParaRPr lang="he-IL" dirty="0"/>
          </a:p>
        </p:txBody>
      </p:sp>
      <p:sp>
        <p:nvSpPr>
          <p:cNvPr id="266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42" name="Object 18"/>
          <p:cNvGraphicFramePr>
            <a:graphicFrameLocks noChangeAspect="1"/>
          </p:cNvGraphicFramePr>
          <p:nvPr/>
        </p:nvGraphicFramePr>
        <p:xfrm>
          <a:off x="6728472" y="4900224"/>
          <a:ext cx="1800200" cy="324848"/>
        </p:xfrm>
        <a:graphic>
          <a:graphicData uri="http://schemas.openxmlformats.org/presentationml/2006/ole">
            <p:oleObj spid="_x0000_s26664" name="Equation" r:id="rId6" imgW="1308100" imgH="228600" progId="Equation.DSMT4">
              <p:embed/>
            </p:oleObj>
          </a:graphicData>
        </a:graphic>
      </p:graphicFrame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0" y="228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graphicFrame>
        <p:nvGraphicFramePr>
          <p:cNvPr id="26645" name="Object 21"/>
          <p:cNvGraphicFramePr>
            <a:graphicFrameLocks noChangeAspect="1"/>
          </p:cNvGraphicFramePr>
          <p:nvPr/>
        </p:nvGraphicFramePr>
        <p:xfrm>
          <a:off x="6506336" y="5444239"/>
          <a:ext cx="720080" cy="285032"/>
        </p:xfrm>
        <a:graphic>
          <a:graphicData uri="http://schemas.openxmlformats.org/presentationml/2006/ole">
            <p:oleObj spid="_x0000_s26665" name="Equation" r:id="rId7" imgW="469696" imgH="177723" progId="Equation.DSMT4">
              <p:embed/>
            </p:oleObj>
          </a:graphicData>
        </a:graphic>
      </p:graphicFrame>
      <p:sp>
        <p:nvSpPr>
          <p:cNvPr id="26647" name="Rectangle 23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49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0" name="Rectangle 26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3" name="Rectangle 29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5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sp>
        <p:nvSpPr>
          <p:cNvPr id="26656" name="Rectangle 32"/>
          <p:cNvSpPr>
            <a:spLocks noChangeArrowheads="1"/>
          </p:cNvSpPr>
          <p:nvPr/>
        </p:nvSpPr>
        <p:spPr bwMode="auto">
          <a:xfrm>
            <a:off x="0" y="180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e-IL"/>
          </a:p>
        </p:txBody>
      </p:sp>
      <p:pic>
        <p:nvPicPr>
          <p:cNvPr id="30" name="תמונה 29" descr="TAU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31" name="תמונה 30" descr="logoHM2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3350" y="321360"/>
            <a:ext cx="462864" cy="603126"/>
          </a:xfrm>
          <a:prstGeom prst="rect">
            <a:avLst/>
          </a:prstGeom>
          <a:noFill/>
        </p:spPr>
      </p:pic>
      <p:sp>
        <p:nvSpPr>
          <p:cNvPr id="29" name="מציין מיקום של מספר שקופית 28"/>
          <p:cNvSpPr>
            <a:spLocks noGrp="1"/>
          </p:cNvSpPr>
          <p:nvPr>
            <p:ph type="sldNum" sz="quarter" idx="12"/>
          </p:nvPr>
        </p:nvSpPr>
        <p:spPr>
          <a:xfrm>
            <a:off x="4330156" y="107367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7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1091107" y="404664"/>
            <a:ext cx="73693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rtl="0">
              <a:spcBef>
                <a:spcPct val="0"/>
              </a:spcBef>
            </a:pPr>
            <a:r>
              <a:rPr lang="en-US" sz="2800" dirty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A Classical Experiment with Causality: Coins </a:t>
            </a:r>
            <a:endParaRPr lang="he-IL" sz="2800" dirty="0">
              <a:solidFill>
                <a:schemeClr val="accent3">
                  <a:shade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lum bright="42000"/>
          </a:blip>
          <a:srcRect r="51461"/>
          <a:stretch>
            <a:fillRect/>
          </a:stretch>
        </p:blipFill>
        <p:spPr bwMode="auto">
          <a:xfrm>
            <a:off x="1115616" y="4581128"/>
            <a:ext cx="472569" cy="44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28"/>
          <p:cNvPicPr>
            <a:picLocks noChangeAspect="1" noChangeArrowheads="1"/>
          </p:cNvPicPr>
          <p:nvPr/>
        </p:nvPicPr>
        <p:blipFill>
          <a:blip r:embed="rId4" cstate="print">
            <a:lum bright="42000"/>
          </a:blip>
          <a:srcRect l="50452"/>
          <a:stretch>
            <a:fillRect/>
          </a:stretch>
        </p:blipFill>
        <p:spPr bwMode="auto">
          <a:xfrm>
            <a:off x="1115616" y="3429000"/>
            <a:ext cx="439089" cy="43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>
            <a:lum bright="42000"/>
          </a:blip>
          <a:srcRect r="51461"/>
          <a:stretch>
            <a:fillRect/>
          </a:stretch>
        </p:blipFill>
        <p:spPr bwMode="auto">
          <a:xfrm>
            <a:off x="1115616" y="2780928"/>
            <a:ext cx="472569" cy="44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22"/>
          <p:cNvPicPr>
            <a:picLocks noChangeAspect="1" noChangeArrowheads="1"/>
          </p:cNvPicPr>
          <p:nvPr/>
        </p:nvPicPr>
        <p:blipFill>
          <a:blip r:embed="rId4" cstate="print">
            <a:lum bright="42000"/>
          </a:blip>
          <a:srcRect l="50452"/>
          <a:stretch>
            <a:fillRect/>
          </a:stretch>
        </p:blipFill>
        <p:spPr bwMode="auto">
          <a:xfrm>
            <a:off x="1115616" y="1772816"/>
            <a:ext cx="439089" cy="434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lum bright="42000"/>
          </a:blip>
          <a:srcRect r="51461"/>
          <a:stretch>
            <a:fillRect/>
          </a:stretch>
        </p:blipFill>
        <p:spPr bwMode="auto">
          <a:xfrm>
            <a:off x="3275856" y="3068960"/>
            <a:ext cx="820248" cy="841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4" cstate="print">
            <a:lum bright="42000"/>
          </a:blip>
          <a:srcRect l="50452"/>
          <a:stretch>
            <a:fillRect/>
          </a:stretch>
        </p:blipFill>
        <p:spPr bwMode="auto">
          <a:xfrm>
            <a:off x="4788024" y="3068960"/>
            <a:ext cx="838289" cy="842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4" name="Group 174"/>
          <p:cNvGrpSpPr/>
          <p:nvPr/>
        </p:nvGrpSpPr>
        <p:grpSpPr>
          <a:xfrm>
            <a:off x="7740352" y="1772816"/>
            <a:ext cx="1080716" cy="1618476"/>
            <a:chOff x="914395" y="4373058"/>
            <a:chExt cx="1080716" cy="1618476"/>
          </a:xfrm>
        </p:grpSpPr>
        <p:pic>
          <p:nvPicPr>
            <p:cNvPr id="25" name="Picture 3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l="76512" t="5160" b="30959"/>
            <a:stretch>
              <a:fillRect/>
            </a:stretch>
          </p:blipFill>
          <p:spPr bwMode="auto">
            <a:xfrm>
              <a:off x="979414" y="4385209"/>
              <a:ext cx="1015697" cy="160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26" name="Rectangle 169"/>
            <p:cNvSpPr/>
            <p:nvPr/>
          </p:nvSpPr>
          <p:spPr bwMode="auto">
            <a:xfrm>
              <a:off x="914395" y="4373058"/>
              <a:ext cx="641837" cy="79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27" name="Rectangle 170"/>
            <p:cNvSpPr/>
            <p:nvPr/>
          </p:nvSpPr>
          <p:spPr bwMode="auto">
            <a:xfrm>
              <a:off x="978869" y="5580536"/>
              <a:ext cx="648000" cy="25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8" name="Group 173"/>
          <p:cNvGrpSpPr/>
          <p:nvPr/>
        </p:nvGrpSpPr>
        <p:grpSpPr>
          <a:xfrm>
            <a:off x="6444208" y="4869160"/>
            <a:ext cx="970045" cy="1521763"/>
            <a:chOff x="5182333" y="999738"/>
            <a:chExt cx="970045" cy="1521763"/>
          </a:xfrm>
        </p:grpSpPr>
        <p:pic>
          <p:nvPicPr>
            <p:cNvPr id="29" name="Picture 3"/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t="10320" r="78012" b="30959"/>
            <a:stretch>
              <a:fillRect/>
            </a:stretch>
          </p:blipFill>
          <p:spPr bwMode="auto">
            <a:xfrm>
              <a:off x="5182333" y="1044931"/>
              <a:ext cx="950807" cy="1476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30" name="Rectangle 171"/>
            <p:cNvSpPr/>
            <p:nvPr/>
          </p:nvSpPr>
          <p:spPr bwMode="auto">
            <a:xfrm>
              <a:off x="5454166" y="999738"/>
              <a:ext cx="684000" cy="576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31" name="Rectangle 172"/>
            <p:cNvSpPr/>
            <p:nvPr/>
          </p:nvSpPr>
          <p:spPr bwMode="auto">
            <a:xfrm>
              <a:off x="5360378" y="2180845"/>
              <a:ext cx="792000" cy="180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5853088" y="4364396"/>
            <a:ext cx="1764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0"/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= 1,000,000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32320" y="3531081"/>
            <a:ext cx="1465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 500,000</a:t>
            </a:r>
          </a:p>
        </p:txBody>
      </p:sp>
      <p:grpSp>
        <p:nvGrpSpPr>
          <p:cNvPr id="34" name="Group 100"/>
          <p:cNvGrpSpPr/>
          <p:nvPr/>
        </p:nvGrpSpPr>
        <p:grpSpPr>
          <a:xfrm>
            <a:off x="3131840" y="4869160"/>
            <a:ext cx="1848583" cy="523220"/>
            <a:chOff x="3059832" y="4459908"/>
            <a:chExt cx="1848583" cy="523220"/>
          </a:xfrm>
        </p:grpSpPr>
        <p:pic>
          <p:nvPicPr>
            <p:cNvPr id="40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42000"/>
            </a:blip>
            <a:srcRect r="51461"/>
            <a:stretch>
              <a:fillRect/>
            </a:stretch>
          </p:blipFill>
          <p:spPr bwMode="auto">
            <a:xfrm>
              <a:off x="3419872" y="4603924"/>
              <a:ext cx="295694" cy="359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89"/>
            <p:cNvPicPr>
              <a:picLocks noChangeAspect="1" noChangeArrowheads="1"/>
            </p:cNvPicPr>
            <p:nvPr/>
          </p:nvPicPr>
          <p:blipFill>
            <a:blip r:embed="rId4" cstate="print">
              <a:lum bright="42000"/>
            </a:blip>
            <a:srcRect l="50452"/>
            <a:stretch>
              <a:fillRect/>
            </a:stretch>
          </p:blipFill>
          <p:spPr bwMode="auto">
            <a:xfrm>
              <a:off x="4427984" y="4603924"/>
              <a:ext cx="336850" cy="336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" name="TextBox 36"/>
            <p:cNvSpPr txBox="1"/>
            <p:nvPr/>
          </p:nvSpPr>
          <p:spPr>
            <a:xfrm>
              <a:off x="3059832" y="4459908"/>
              <a:ext cx="18485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rtl="0"/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  ) </a:t>
              </a:r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2800" i="1" dirty="0" smtClean="0">
                  <a:latin typeface="Times New Roman" pitchFamily="18" charset="0"/>
                  <a:cs typeface="Times New Roman" pitchFamily="18" charset="0"/>
                </a:rPr>
                <a:t>P</a:t>
              </a:r>
              <a:r>
                <a:rPr lang="en-US" sz="2800" dirty="0" smtClean="0">
                  <a:latin typeface="Times New Roman" pitchFamily="18" charset="0"/>
                  <a:cs typeface="Times New Roman" pitchFamily="18" charset="0"/>
                </a:rPr>
                <a:t>(  )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1756350" y="4573721"/>
            <a:ext cx="17644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 500,000</a:t>
            </a:r>
          </a:p>
        </p:txBody>
      </p:sp>
      <p:grpSp>
        <p:nvGrpSpPr>
          <p:cNvPr id="43" name="Group 74"/>
          <p:cNvGrpSpPr/>
          <p:nvPr/>
        </p:nvGrpSpPr>
        <p:grpSpPr>
          <a:xfrm>
            <a:off x="5536449" y="3979401"/>
            <a:ext cx="2725217" cy="281119"/>
            <a:chOff x="3314632" y="5471307"/>
            <a:chExt cx="2725217" cy="281119"/>
          </a:xfrm>
        </p:grpSpPr>
        <p:sp>
          <p:nvSpPr>
            <p:cNvPr id="44" name="Can 44"/>
            <p:cNvSpPr/>
            <p:nvPr/>
          </p:nvSpPr>
          <p:spPr bwMode="auto">
            <a:xfrm>
              <a:off x="3314632" y="5626981"/>
              <a:ext cx="439616" cy="108000"/>
            </a:xfrm>
            <a:prstGeom prst="can">
              <a:avLst>
                <a:gd name="adj" fmla="val 70789"/>
              </a:avLst>
            </a:prstGeom>
            <a:solidFill>
              <a:schemeClr val="tx1">
                <a:lumMod val="50000"/>
                <a:lumOff val="50000"/>
              </a:schemeClr>
            </a:solidFill>
            <a:ln w="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5" name="Can 46"/>
            <p:cNvSpPr/>
            <p:nvPr/>
          </p:nvSpPr>
          <p:spPr bwMode="auto">
            <a:xfrm>
              <a:off x="3803350" y="5632382"/>
              <a:ext cx="439616" cy="108000"/>
            </a:xfrm>
            <a:prstGeom prst="can">
              <a:avLst>
                <a:gd name="adj" fmla="val 70789"/>
              </a:avLst>
            </a:prstGeom>
            <a:solidFill>
              <a:schemeClr val="tx1">
                <a:lumMod val="50000"/>
                <a:lumOff val="50000"/>
              </a:schemeClr>
            </a:solidFill>
            <a:ln w="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Can 48"/>
            <p:cNvSpPr/>
            <p:nvPr/>
          </p:nvSpPr>
          <p:spPr bwMode="auto">
            <a:xfrm>
              <a:off x="4300654" y="5633466"/>
              <a:ext cx="439616" cy="108000"/>
            </a:xfrm>
            <a:prstGeom prst="can">
              <a:avLst>
                <a:gd name="adj" fmla="val 70789"/>
              </a:avLst>
            </a:prstGeom>
            <a:solidFill>
              <a:schemeClr val="tx1">
                <a:lumMod val="50000"/>
                <a:lumOff val="50000"/>
              </a:schemeClr>
            </a:solidFill>
            <a:ln w="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7" name="Can 50"/>
            <p:cNvSpPr/>
            <p:nvPr/>
          </p:nvSpPr>
          <p:spPr bwMode="auto">
            <a:xfrm>
              <a:off x="4797958" y="5635321"/>
              <a:ext cx="439616" cy="108000"/>
            </a:xfrm>
            <a:prstGeom prst="can">
              <a:avLst>
                <a:gd name="adj" fmla="val 70789"/>
              </a:avLst>
            </a:prstGeom>
            <a:solidFill>
              <a:schemeClr val="tx1">
                <a:lumMod val="50000"/>
                <a:lumOff val="50000"/>
              </a:schemeClr>
            </a:solidFill>
            <a:ln w="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Can 52"/>
            <p:cNvSpPr/>
            <p:nvPr/>
          </p:nvSpPr>
          <p:spPr bwMode="auto">
            <a:xfrm>
              <a:off x="5431619" y="5644426"/>
              <a:ext cx="439616" cy="108000"/>
            </a:xfrm>
            <a:prstGeom prst="can">
              <a:avLst>
                <a:gd name="adj" fmla="val 70789"/>
              </a:avLst>
            </a:prstGeom>
            <a:solidFill>
              <a:schemeClr val="tx1">
                <a:lumMod val="50000"/>
                <a:lumOff val="50000"/>
              </a:schemeClr>
            </a:solidFill>
            <a:ln w="0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505197" y="5471307"/>
              <a:ext cx="253465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 rtl="0"/>
              <a:r>
                <a:rPr lang="en-US" sz="1200" b="1" dirty="0" smtClean="0">
                  <a:latin typeface="Times New Roman" pitchFamily="18" charset="0"/>
                  <a:cs typeface="Times New Roman" pitchFamily="18" charset="0"/>
                </a:rPr>
                <a:t>1           2           3           4     …     </a:t>
              </a:r>
              <a:r>
                <a:rPr lang="en-US" sz="1600" b="1" i="1" dirty="0" smtClean="0">
                  <a:latin typeface="Times New Roman" pitchFamily="18" charset="0"/>
                  <a:cs typeface="Times New Roman" pitchFamily="18" charset="0"/>
                </a:rPr>
                <a:t>n</a:t>
              </a:r>
            </a:p>
          </p:txBody>
        </p:sp>
      </p:grpSp>
      <p:grpSp>
        <p:nvGrpSpPr>
          <p:cNvPr id="50" name="Group 72"/>
          <p:cNvGrpSpPr>
            <a:grpSpLocks/>
          </p:cNvGrpSpPr>
          <p:nvPr/>
        </p:nvGrpSpPr>
        <p:grpSpPr bwMode="auto">
          <a:xfrm>
            <a:off x="-22444" y="3868894"/>
            <a:ext cx="3067346" cy="653293"/>
            <a:chOff x="1801" y="8176"/>
            <a:chExt cx="4065" cy="1029"/>
          </a:xfrm>
        </p:grpSpPr>
        <p:pic>
          <p:nvPicPr>
            <p:cNvPr id="51" name="Picture 74" descr="Newsprint"/>
            <p:cNvPicPr>
              <a:picLocks noChangeAspect="1" noChangeArrowheads="1"/>
            </p:cNvPicPr>
            <p:nvPr/>
          </p:nvPicPr>
          <p:blipFill>
            <a:blip r:embed="rId6" cstate="print"/>
            <a:srcRect t="13216" b="61670"/>
            <a:stretch>
              <a:fillRect/>
            </a:stretch>
          </p:blipFill>
          <p:spPr bwMode="auto">
            <a:xfrm>
              <a:off x="1801" y="8176"/>
              <a:ext cx="3839" cy="1029"/>
            </a:xfrm>
            <a:prstGeom prst="rect">
              <a:avLst/>
            </a:prstGeom>
            <a:blipFill dpi="0" rotWithShape="1">
              <a:blip r:embed="rId7" cstate="print"/>
              <a:srcRect t="13216" b="61670"/>
              <a:tile tx="0" ty="0" sx="100000" sy="100000" flip="none" algn="tl"/>
            </a:blipFill>
            <a:ln w="6350">
              <a:solidFill>
                <a:srgbClr val="7F7F7F"/>
              </a:solidFill>
              <a:miter lim="800000"/>
              <a:headEnd/>
              <a:tailEnd/>
            </a:ln>
          </p:spPr>
        </p:pic>
        <p:sp>
          <p:nvSpPr>
            <p:cNvPr id="52" name="Text Box 73"/>
            <p:cNvSpPr txBox="1">
              <a:spLocks noChangeArrowheads="1"/>
            </p:cNvSpPr>
            <p:nvPr/>
          </p:nvSpPr>
          <p:spPr bwMode="auto">
            <a:xfrm>
              <a:off x="1912" y="8553"/>
              <a:ext cx="395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lvl="0" algn="l" rtl="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050" b="1" dirty="0" smtClean="0">
                  <a:latin typeface="Arial" pitchFamily="34" charset="0"/>
                  <a:ea typeface="Times New Roman" pitchFamily="18" charset="0"/>
                  <a:cs typeface="David" pitchFamily="34" charset="-79"/>
                </a:rPr>
                <a:t>1=h 2=t 3=h 4=t 5=t 6=t 7=h 8=h 9=t …</a:t>
              </a:r>
              <a:r>
                <a:rPr lang="en-US" sz="1050" b="1" i="1" dirty="0" smtClean="0">
                  <a:latin typeface="Arial" pitchFamily="34" charset="0"/>
                  <a:ea typeface="Times New Roman" pitchFamily="18" charset="0"/>
                  <a:cs typeface="David" pitchFamily="34" charset="-79"/>
                </a:rPr>
                <a:t>n</a:t>
              </a:r>
              <a:r>
                <a:rPr lang="en-US" sz="1050" b="1" dirty="0" smtClean="0">
                  <a:latin typeface="Arial" pitchFamily="34" charset="0"/>
                  <a:ea typeface="Times New Roman" pitchFamily="18" charset="0"/>
                  <a:cs typeface="David" pitchFamily="34" charset="-79"/>
                </a:rPr>
                <a:t>=h</a:t>
              </a:r>
              <a:endParaRPr lang="en-US" sz="2000" b="1" dirty="0" smtClean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3" name="Text Box 70"/>
          <p:cNvSpPr txBox="1">
            <a:spLocks noChangeArrowheads="1"/>
          </p:cNvSpPr>
          <p:nvPr/>
        </p:nvSpPr>
        <p:spPr bwMode="auto">
          <a:xfrm>
            <a:off x="36805" y="2204864"/>
            <a:ext cx="2792935" cy="59165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1=t 2=h 3=h 4=t 5=h 6=t 7=h 8=h 9=h …</a:t>
            </a:r>
            <a:r>
              <a:rPr kumimoji="0" lang="en-US" sz="10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n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=t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4" name="Group 54"/>
          <p:cNvGrpSpPr>
            <a:grpSpLocks/>
          </p:cNvGrpSpPr>
          <p:nvPr/>
        </p:nvGrpSpPr>
        <p:grpSpPr bwMode="auto">
          <a:xfrm>
            <a:off x="56242" y="2348880"/>
            <a:ext cx="2585075" cy="288236"/>
            <a:chOff x="2575" y="6627"/>
            <a:chExt cx="6436" cy="454"/>
          </a:xfrm>
        </p:grpSpPr>
        <p:sp>
          <p:nvSpPr>
            <p:cNvPr id="55" name="AutoShape 69"/>
            <p:cNvSpPr>
              <a:spLocks noChangeShapeType="1"/>
            </p:cNvSpPr>
            <p:nvPr/>
          </p:nvSpPr>
          <p:spPr bwMode="auto">
            <a:xfrm>
              <a:off x="3058" y="6636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AutoShape 68"/>
            <p:cNvSpPr>
              <a:spLocks noChangeShapeType="1"/>
            </p:cNvSpPr>
            <p:nvPr/>
          </p:nvSpPr>
          <p:spPr bwMode="auto">
            <a:xfrm flipH="1">
              <a:off x="3080" y="6637"/>
              <a:ext cx="61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AutoShape 67"/>
            <p:cNvSpPr>
              <a:spLocks noChangeShapeType="1"/>
            </p:cNvSpPr>
            <p:nvPr/>
          </p:nvSpPr>
          <p:spPr bwMode="auto">
            <a:xfrm flipH="1">
              <a:off x="3661" y="6636"/>
              <a:ext cx="669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AutoShape 66"/>
            <p:cNvSpPr>
              <a:spLocks noChangeShapeType="1"/>
            </p:cNvSpPr>
            <p:nvPr/>
          </p:nvSpPr>
          <p:spPr bwMode="auto">
            <a:xfrm>
              <a:off x="4345" y="6627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AutoShape 65"/>
            <p:cNvSpPr>
              <a:spLocks noChangeShapeType="1"/>
            </p:cNvSpPr>
            <p:nvPr/>
          </p:nvSpPr>
          <p:spPr bwMode="auto">
            <a:xfrm>
              <a:off x="6203" y="6636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AutoShape 64"/>
            <p:cNvSpPr>
              <a:spLocks noChangeShapeType="1"/>
            </p:cNvSpPr>
            <p:nvPr/>
          </p:nvSpPr>
          <p:spPr bwMode="auto">
            <a:xfrm>
              <a:off x="5589" y="6636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AutoShape 63"/>
            <p:cNvSpPr>
              <a:spLocks noChangeShapeType="1"/>
            </p:cNvSpPr>
            <p:nvPr/>
          </p:nvSpPr>
          <p:spPr bwMode="auto">
            <a:xfrm>
              <a:off x="4966" y="6627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AutoShape 62"/>
            <p:cNvSpPr>
              <a:spLocks noChangeShapeType="1"/>
            </p:cNvSpPr>
            <p:nvPr/>
          </p:nvSpPr>
          <p:spPr bwMode="auto">
            <a:xfrm flipH="1">
              <a:off x="4966" y="6636"/>
              <a:ext cx="669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AutoShape 61"/>
            <p:cNvSpPr>
              <a:spLocks noChangeShapeType="1"/>
            </p:cNvSpPr>
            <p:nvPr/>
          </p:nvSpPr>
          <p:spPr bwMode="auto">
            <a:xfrm flipH="1">
              <a:off x="4332" y="7075"/>
              <a:ext cx="669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AutoShape 60"/>
            <p:cNvSpPr>
              <a:spLocks noChangeShapeType="1"/>
            </p:cNvSpPr>
            <p:nvPr/>
          </p:nvSpPr>
          <p:spPr bwMode="auto">
            <a:xfrm flipH="1">
              <a:off x="5561" y="7073"/>
              <a:ext cx="627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AutoShape 59"/>
            <p:cNvSpPr>
              <a:spLocks noChangeShapeType="1"/>
            </p:cNvSpPr>
            <p:nvPr/>
          </p:nvSpPr>
          <p:spPr bwMode="auto">
            <a:xfrm flipH="1">
              <a:off x="6201" y="6644"/>
              <a:ext cx="196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AutoShape 58"/>
            <p:cNvSpPr>
              <a:spLocks noChangeShapeType="1"/>
            </p:cNvSpPr>
            <p:nvPr/>
          </p:nvSpPr>
          <p:spPr bwMode="auto">
            <a:xfrm>
              <a:off x="8162" y="6636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AutoShape 57"/>
            <p:cNvSpPr>
              <a:spLocks noChangeShapeType="1"/>
            </p:cNvSpPr>
            <p:nvPr/>
          </p:nvSpPr>
          <p:spPr bwMode="auto">
            <a:xfrm flipH="1">
              <a:off x="8164" y="7060"/>
              <a:ext cx="33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AutoShape 56"/>
            <p:cNvSpPr>
              <a:spLocks noChangeShapeType="1"/>
            </p:cNvSpPr>
            <p:nvPr/>
          </p:nvSpPr>
          <p:spPr bwMode="auto">
            <a:xfrm flipH="1">
              <a:off x="2575" y="7080"/>
              <a:ext cx="476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55"/>
            <p:cNvSpPr>
              <a:spLocks noChangeShapeType="1"/>
            </p:cNvSpPr>
            <p:nvPr/>
          </p:nvSpPr>
          <p:spPr bwMode="auto">
            <a:xfrm flipH="1">
              <a:off x="8535" y="7061"/>
              <a:ext cx="476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0" name="Text Box 53"/>
          <p:cNvSpPr txBox="1">
            <a:spLocks noChangeArrowheads="1"/>
          </p:cNvSpPr>
          <p:nvPr/>
        </p:nvSpPr>
        <p:spPr bwMode="auto">
          <a:xfrm>
            <a:off x="1220669" y="2132856"/>
            <a:ext cx="180220" cy="21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 Box 52"/>
          <p:cNvSpPr txBox="1">
            <a:spLocks noChangeArrowheads="1"/>
          </p:cNvSpPr>
          <p:nvPr/>
        </p:nvSpPr>
        <p:spPr bwMode="auto">
          <a:xfrm>
            <a:off x="1439817" y="2567480"/>
            <a:ext cx="180220" cy="21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" name="Picture 1"/>
          <p:cNvPicPr>
            <a:picLocks noChangeAspect="1" noChangeArrowheads="1"/>
          </p:cNvPicPr>
          <p:nvPr/>
        </p:nvPicPr>
        <p:blipFill>
          <a:blip r:embed="rId8" cstate="print">
            <a:duotone>
              <a:prstClr val="black"/>
              <a:schemeClr val="accent3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487750" y="1730960"/>
            <a:ext cx="1368704" cy="1808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Rectangle 136"/>
          <p:cNvSpPr/>
          <p:nvPr/>
        </p:nvSpPr>
        <p:spPr>
          <a:xfrm>
            <a:off x="3028768" y="3972810"/>
            <a:ext cx="2589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Flipping results on morning: </a:t>
            </a:r>
          </a:p>
          <a:p>
            <a:pPr algn="ctr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inaccurate but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engraved in stone</a:t>
            </a:r>
          </a:p>
        </p:txBody>
      </p:sp>
      <p:sp>
        <p:nvSpPr>
          <p:cNvPr id="74" name="Rectangle 137"/>
          <p:cNvSpPr/>
          <p:nvPr/>
        </p:nvSpPr>
        <p:spPr>
          <a:xfrm>
            <a:off x="2987824" y="1556792"/>
            <a:ext cx="23936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Weighing results on evening: </a:t>
            </a:r>
          </a:p>
          <a:p>
            <a:pPr algn="ctr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highly accurate, sliced into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I/II</a:t>
            </a:r>
            <a:endParaRPr lang="en-US" sz="1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5" name="Rectangle 99"/>
          <p:cNvSpPr/>
          <p:nvPr/>
        </p:nvSpPr>
        <p:spPr>
          <a:xfrm>
            <a:off x="4128172" y="3137776"/>
            <a:ext cx="68480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“head”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or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“tail”?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594434" y="1799027"/>
            <a:ext cx="1465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 500,000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691680" y="2852936"/>
            <a:ext cx="1465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= 500,000</a:t>
            </a:r>
          </a:p>
        </p:txBody>
      </p:sp>
      <p:pic>
        <p:nvPicPr>
          <p:cNvPr id="78" name="תמונה 77" descr="TAU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79" name="תמונה 78" descr="logoHM2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76" name="Picture 11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6768" y="321360"/>
            <a:ext cx="462864" cy="603126"/>
          </a:xfrm>
          <a:prstGeom prst="rect">
            <a:avLst/>
          </a:prstGeom>
          <a:noFill/>
        </p:spPr>
      </p:pic>
      <p:sp>
        <p:nvSpPr>
          <p:cNvPr id="77" name="מציין מיקום של מספר שקופית 76"/>
          <p:cNvSpPr>
            <a:spLocks noGrp="1"/>
          </p:cNvSpPr>
          <p:nvPr>
            <p:ph type="sldNum" sz="quarter" idx="12"/>
          </p:nvPr>
        </p:nvSpPr>
        <p:spPr>
          <a:xfrm>
            <a:off x="4330156" y="1057904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8</a:t>
            </a:fld>
            <a:endParaRPr lang="he-IL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-3.7037E-7 L -0.00556 0.24421 " pathEditMode="relative" rAng="0" ptsTypes="AA">
                                      <p:cBhvr>
                                        <p:cTn id="83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199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7037E-6 L -8.33333E-7 0.25694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847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.00024 L 0.00104 0.25255 " pathEditMode="relative" rAng="0" ptsTypes="AA">
                                      <p:cBhvr>
                                        <p:cTn id="8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26"/>
                                    </p:animMotion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42" grpId="0"/>
      <p:bldP spid="53" grpId="0" animBg="1"/>
      <p:bldP spid="70" grpId="0"/>
      <p:bldP spid="70" grpId="1"/>
      <p:bldP spid="71" grpId="0"/>
      <p:bldP spid="71" grpId="1"/>
      <p:bldP spid="73" grpId="0"/>
      <p:bldP spid="74" grpId="0"/>
      <p:bldP spid="75" grpId="0"/>
      <p:bldP spid="80" grpId="0"/>
      <p:bldP spid="8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646112" y="116632"/>
            <a:ext cx="8534400" cy="758952"/>
          </a:xfrm>
        </p:spPr>
        <p:txBody>
          <a:bodyPr>
            <a:normAutofit/>
          </a:bodyPr>
          <a:lstStyle/>
          <a:p>
            <a:pPr rtl="0"/>
            <a:r>
              <a:rPr lang="en-US" sz="2800" dirty="0" smtClean="0"/>
              <a:t>A Quantum Experiment With Causality - Spins</a:t>
            </a:r>
            <a:endParaRPr lang="he-IL" sz="2800" dirty="0"/>
          </a:p>
        </p:txBody>
      </p:sp>
      <p:grpSp>
        <p:nvGrpSpPr>
          <p:cNvPr id="4" name="Group 174"/>
          <p:cNvGrpSpPr/>
          <p:nvPr/>
        </p:nvGrpSpPr>
        <p:grpSpPr>
          <a:xfrm>
            <a:off x="7896984" y="1867209"/>
            <a:ext cx="1080716" cy="1618476"/>
            <a:chOff x="914395" y="4373058"/>
            <a:chExt cx="1080716" cy="1618476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l="76512" t="5160" b="30959"/>
            <a:stretch>
              <a:fillRect/>
            </a:stretch>
          </p:blipFill>
          <p:spPr bwMode="auto">
            <a:xfrm>
              <a:off x="979414" y="4385209"/>
              <a:ext cx="1015697" cy="1606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6" name="Rectangle 169"/>
            <p:cNvSpPr/>
            <p:nvPr/>
          </p:nvSpPr>
          <p:spPr bwMode="auto">
            <a:xfrm>
              <a:off x="914395" y="4373058"/>
              <a:ext cx="641837" cy="79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7" name="Rectangle 170"/>
            <p:cNvSpPr/>
            <p:nvPr/>
          </p:nvSpPr>
          <p:spPr bwMode="auto">
            <a:xfrm>
              <a:off x="978869" y="5580536"/>
              <a:ext cx="648000" cy="252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" name="Group 173"/>
          <p:cNvGrpSpPr/>
          <p:nvPr/>
        </p:nvGrpSpPr>
        <p:grpSpPr>
          <a:xfrm>
            <a:off x="-6532" y="5363621"/>
            <a:ext cx="963142" cy="1523955"/>
            <a:chOff x="5182333" y="999738"/>
            <a:chExt cx="963142" cy="1523955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 cstate="print">
              <a:duotone>
                <a:prstClr val="black"/>
                <a:schemeClr val="accent3">
                  <a:lumMod val="50000"/>
                  <a:tint val="45000"/>
                  <a:satMod val="400000"/>
                </a:schemeClr>
              </a:duotone>
            </a:blip>
            <a:srcRect t="10320" r="78012" b="30959"/>
            <a:stretch>
              <a:fillRect/>
            </a:stretch>
          </p:blipFill>
          <p:spPr bwMode="auto">
            <a:xfrm>
              <a:off x="5182333" y="1044931"/>
              <a:ext cx="950807" cy="1476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 useBgFill="1">
          <p:nvSpPr>
            <p:cNvPr id="10" name="Rectangle 171"/>
            <p:cNvSpPr/>
            <p:nvPr/>
          </p:nvSpPr>
          <p:spPr bwMode="auto">
            <a:xfrm>
              <a:off x="5454166" y="999738"/>
              <a:ext cx="684000" cy="576000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 dirty="0">
                <a:latin typeface="Times New Roman" pitchFamily="18" charset="0"/>
                <a:cs typeface="Times New Roman" pitchFamily="18" charset="0"/>
              </a:endParaRPr>
            </a:p>
          </p:txBody>
        </p:sp>
        <p:sp useBgFill="1">
          <p:nvSpPr>
            <p:cNvPr id="11" name="Rectangle 172"/>
            <p:cNvSpPr/>
            <p:nvPr/>
          </p:nvSpPr>
          <p:spPr bwMode="auto">
            <a:xfrm>
              <a:off x="5412491" y="2062028"/>
              <a:ext cx="732984" cy="461665"/>
            </a:xfrm>
            <a:prstGeom prst="rect">
              <a:avLst/>
            </a:prstGeom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2" name="Group 158"/>
          <p:cNvGrpSpPr/>
          <p:nvPr/>
        </p:nvGrpSpPr>
        <p:grpSpPr>
          <a:xfrm>
            <a:off x="2761430" y="5471277"/>
            <a:ext cx="2362302" cy="1461222"/>
            <a:chOff x="2901354" y="5064374"/>
            <a:chExt cx="2362302" cy="1461222"/>
          </a:xfrm>
        </p:grpSpPr>
        <p:sp>
          <p:nvSpPr>
            <p:cNvPr id="13" name="TextBox 12"/>
            <p:cNvSpPr txBox="1"/>
            <p:nvPr/>
          </p:nvSpPr>
          <p:spPr>
            <a:xfrm>
              <a:off x="2901354" y="5802926"/>
              <a:ext cx="17644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0"/>
              <a:r>
                <a:rPr lang="en-US" sz="2000" i="1" smtClean="0">
                  <a:latin typeface="Times New Roman" pitchFamily="18" charset="0"/>
                  <a:cs typeface="Times New Roman" pitchFamily="18" charset="0"/>
                </a:rPr>
                <a:t>N</a:t>
              </a:r>
              <a:r>
                <a:rPr lang="en-US" sz="2000" smtClean="0">
                  <a:latin typeface="Times New Roman" pitchFamily="18" charset="0"/>
                  <a:cs typeface="Times New Roman" pitchFamily="18" charset="0"/>
                </a:rPr>
                <a:t> = 1,000,000</a:t>
              </a:r>
              <a:endParaRPr lang="en-US" sz="2000" err="1" smtClean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14" name="Group 93"/>
            <p:cNvGrpSpPr/>
            <p:nvPr/>
          </p:nvGrpSpPr>
          <p:grpSpPr>
            <a:xfrm rot="20330262">
              <a:off x="3771908" y="5064374"/>
              <a:ext cx="1330556" cy="1352782"/>
              <a:chOff x="474791" y="3112482"/>
              <a:chExt cx="1330556" cy="1352782"/>
            </a:xfrm>
          </p:grpSpPr>
          <p:sp>
            <p:nvSpPr>
              <p:cNvPr id="21" name="Oval 65"/>
              <p:cNvSpPr>
                <a:spLocks noChangeArrowheads="1"/>
              </p:cNvSpPr>
              <p:nvPr/>
            </p:nvSpPr>
            <p:spPr bwMode="auto">
              <a:xfrm>
                <a:off x="474791" y="3112482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2" name="Oval 65"/>
              <p:cNvSpPr>
                <a:spLocks noChangeArrowheads="1"/>
              </p:cNvSpPr>
              <p:nvPr/>
            </p:nvSpPr>
            <p:spPr bwMode="auto">
              <a:xfrm>
                <a:off x="1257301" y="390378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3" name="Oval 65"/>
              <p:cNvSpPr>
                <a:spLocks noChangeArrowheads="1"/>
              </p:cNvSpPr>
              <p:nvPr/>
            </p:nvSpPr>
            <p:spPr bwMode="auto">
              <a:xfrm>
                <a:off x="732695" y="3387972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4" name="Oval 65"/>
              <p:cNvSpPr>
                <a:spLocks noChangeArrowheads="1"/>
              </p:cNvSpPr>
              <p:nvPr/>
            </p:nvSpPr>
            <p:spPr bwMode="auto">
              <a:xfrm>
                <a:off x="999392" y="3610707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5" name="Oval 65"/>
              <p:cNvSpPr>
                <a:spLocks noChangeArrowheads="1"/>
              </p:cNvSpPr>
              <p:nvPr/>
            </p:nvSpPr>
            <p:spPr bwMode="auto">
              <a:xfrm>
                <a:off x="1523993" y="4179269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grpSp>
          <p:nvGrpSpPr>
            <p:cNvPr id="15" name="Group 88"/>
            <p:cNvGrpSpPr/>
            <p:nvPr/>
          </p:nvGrpSpPr>
          <p:grpSpPr>
            <a:xfrm rot="20669436">
              <a:off x="3933100" y="5172814"/>
              <a:ext cx="1330556" cy="1352782"/>
              <a:chOff x="583231" y="3220922"/>
              <a:chExt cx="1330556" cy="1352782"/>
            </a:xfrm>
          </p:grpSpPr>
          <p:sp>
            <p:nvSpPr>
              <p:cNvPr id="16" name="Oval 65"/>
              <p:cNvSpPr>
                <a:spLocks noChangeArrowheads="1"/>
              </p:cNvSpPr>
              <p:nvPr/>
            </p:nvSpPr>
            <p:spPr bwMode="auto">
              <a:xfrm>
                <a:off x="1365741" y="4012225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7" name="Oval 65"/>
              <p:cNvSpPr>
                <a:spLocks noChangeArrowheads="1"/>
              </p:cNvSpPr>
              <p:nvPr/>
            </p:nvSpPr>
            <p:spPr bwMode="auto">
              <a:xfrm>
                <a:off x="583231" y="3220922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" name="Oval 65"/>
              <p:cNvSpPr>
                <a:spLocks noChangeArrowheads="1"/>
              </p:cNvSpPr>
              <p:nvPr/>
            </p:nvSpPr>
            <p:spPr bwMode="auto">
              <a:xfrm>
                <a:off x="841135" y="3496412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" name="Oval 65"/>
              <p:cNvSpPr>
                <a:spLocks noChangeArrowheads="1"/>
              </p:cNvSpPr>
              <p:nvPr/>
            </p:nvSpPr>
            <p:spPr bwMode="auto">
              <a:xfrm>
                <a:off x="1107832" y="3719147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20" name="Oval 65"/>
              <p:cNvSpPr>
                <a:spLocks noChangeArrowheads="1"/>
              </p:cNvSpPr>
              <p:nvPr/>
            </p:nvSpPr>
            <p:spPr bwMode="auto">
              <a:xfrm>
                <a:off x="1632433" y="4287709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grpSp>
        <p:nvGrpSpPr>
          <p:cNvPr id="26" name="Group 159"/>
          <p:cNvGrpSpPr/>
          <p:nvPr/>
        </p:nvGrpSpPr>
        <p:grpSpPr>
          <a:xfrm>
            <a:off x="730510" y="1478515"/>
            <a:ext cx="902871" cy="1806469"/>
            <a:chOff x="855920" y="573825"/>
            <a:chExt cx="902871" cy="1806469"/>
          </a:xfrm>
        </p:grpSpPr>
        <p:grpSp>
          <p:nvGrpSpPr>
            <p:cNvPr id="27" name="Group 119"/>
            <p:cNvGrpSpPr/>
            <p:nvPr/>
          </p:nvGrpSpPr>
          <p:grpSpPr>
            <a:xfrm>
              <a:off x="990632" y="1742479"/>
              <a:ext cx="768159" cy="637815"/>
              <a:chOff x="6080089" y="1508145"/>
              <a:chExt cx="768159" cy="637815"/>
            </a:xfrm>
          </p:grpSpPr>
          <p:sp>
            <p:nvSpPr>
              <p:cNvPr id="35" name="Rectangle 61"/>
              <p:cNvSpPr/>
              <p:nvPr/>
            </p:nvSpPr>
            <p:spPr>
              <a:xfrm>
                <a:off x="6080089" y="1508145"/>
                <a:ext cx="76815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501,312</a:t>
                </a:r>
              </a:p>
            </p:txBody>
          </p:sp>
          <p:grpSp>
            <p:nvGrpSpPr>
              <p:cNvPr id="36" name="Group 105"/>
              <p:cNvGrpSpPr/>
              <p:nvPr/>
            </p:nvGrpSpPr>
            <p:grpSpPr>
              <a:xfrm>
                <a:off x="6263053" y="1739029"/>
                <a:ext cx="432000" cy="406931"/>
                <a:chOff x="7060222" y="3458310"/>
                <a:chExt cx="432000" cy="406931"/>
              </a:xfrm>
            </p:grpSpPr>
            <p:sp>
              <p:nvSpPr>
                <p:cNvPr id="37" name="Oval 65"/>
                <p:cNvSpPr>
                  <a:spLocks noChangeArrowheads="1"/>
                </p:cNvSpPr>
                <p:nvPr/>
              </p:nvSpPr>
              <p:spPr bwMode="auto">
                <a:xfrm rot="20669436">
                  <a:off x="7137383" y="3579246"/>
                  <a:ext cx="281354" cy="285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2700000" scaled="1"/>
                </a:gra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he-IL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8" name="Curved Right Arrow 97"/>
                <p:cNvSpPr/>
                <p:nvPr/>
              </p:nvSpPr>
              <p:spPr bwMode="auto">
                <a:xfrm>
                  <a:off x="7060222" y="3598491"/>
                  <a:ext cx="432000" cy="252000"/>
                </a:xfrm>
                <a:prstGeom prst="curvedRightArrow">
                  <a:avLst/>
                </a:prstGeom>
                <a:solidFill>
                  <a:srgbClr val="FFFF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39" name="Picture 2" descr="D:\Users\Avshalom\Desktop\Pictur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b="46322"/>
                <a:stretch>
                  <a:fillRect/>
                </a:stretch>
              </p:blipFill>
              <p:spPr bwMode="auto">
                <a:xfrm>
                  <a:off x="7127656" y="3563568"/>
                  <a:ext cx="304800" cy="167019"/>
                </a:xfrm>
                <a:prstGeom prst="rect">
                  <a:avLst/>
                </a:prstGeom>
                <a:noFill/>
              </p:spPr>
            </p:pic>
            <p:cxnSp>
              <p:nvCxnSpPr>
                <p:cNvPr id="40" name="Straight Arrow Connector 104"/>
                <p:cNvCxnSpPr/>
                <p:nvPr/>
              </p:nvCxnSpPr>
              <p:spPr bwMode="auto">
                <a:xfrm flipV="1">
                  <a:off x="7282963" y="3458310"/>
                  <a:ext cx="0" cy="26376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28" name="Group 120"/>
            <p:cNvGrpSpPr/>
            <p:nvPr/>
          </p:nvGrpSpPr>
          <p:grpSpPr>
            <a:xfrm>
              <a:off x="855920" y="573825"/>
              <a:ext cx="768159" cy="640529"/>
              <a:chOff x="2557918" y="2210784"/>
              <a:chExt cx="768159" cy="640529"/>
            </a:xfrm>
          </p:grpSpPr>
          <p:sp>
            <p:nvSpPr>
              <p:cNvPr id="29" name="Rectangle 94"/>
              <p:cNvSpPr/>
              <p:nvPr/>
            </p:nvSpPr>
            <p:spPr>
              <a:xfrm>
                <a:off x="2557918" y="2543536"/>
                <a:ext cx="76815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498,688</a:t>
                </a:r>
              </a:p>
            </p:txBody>
          </p:sp>
          <p:grpSp>
            <p:nvGrpSpPr>
              <p:cNvPr id="30" name="Group 117"/>
              <p:cNvGrpSpPr/>
              <p:nvPr/>
            </p:nvGrpSpPr>
            <p:grpSpPr>
              <a:xfrm>
                <a:off x="2813846" y="2210784"/>
                <a:ext cx="432000" cy="431063"/>
                <a:chOff x="7872045" y="3425822"/>
                <a:chExt cx="432000" cy="431063"/>
              </a:xfrm>
            </p:grpSpPr>
            <p:cxnSp>
              <p:nvCxnSpPr>
                <p:cNvPr id="31" name="Straight Arrow Connector 116"/>
                <p:cNvCxnSpPr/>
                <p:nvPr/>
              </p:nvCxnSpPr>
              <p:spPr bwMode="auto">
                <a:xfrm>
                  <a:off x="8085994" y="3593116"/>
                  <a:ext cx="0" cy="26376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32" name="Oval 65"/>
                <p:cNvSpPr>
                  <a:spLocks noChangeArrowheads="1"/>
                </p:cNvSpPr>
                <p:nvPr/>
              </p:nvSpPr>
              <p:spPr bwMode="auto">
                <a:xfrm rot="20669436">
                  <a:off x="7949206" y="3441500"/>
                  <a:ext cx="281354" cy="285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2700000" scaled="1"/>
                </a:gra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he-IL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33" name="Curved Right Arrow 114"/>
                <p:cNvSpPr/>
                <p:nvPr/>
              </p:nvSpPr>
              <p:spPr bwMode="auto">
                <a:xfrm flipH="1">
                  <a:off x="7872045" y="3460745"/>
                  <a:ext cx="432000" cy="252000"/>
                </a:xfrm>
                <a:prstGeom prst="curvedRightArrow">
                  <a:avLst/>
                </a:prstGeom>
                <a:solidFill>
                  <a:srgbClr val="FFFF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34" name="Picture 2" descr="D:\Users\Avshalom\Desktop\Pictur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b="46322"/>
                <a:stretch>
                  <a:fillRect/>
                </a:stretch>
              </p:blipFill>
              <p:spPr bwMode="auto">
                <a:xfrm>
                  <a:off x="7939479" y="3425822"/>
                  <a:ext cx="304800" cy="167019"/>
                </a:xfrm>
                <a:prstGeom prst="rect">
                  <a:avLst/>
                </a:prstGeom>
                <a:noFill/>
              </p:spPr>
            </p:pic>
          </p:grpSp>
        </p:grpSp>
      </p:grpSp>
      <p:grpSp>
        <p:nvGrpSpPr>
          <p:cNvPr id="41" name="Group 155"/>
          <p:cNvGrpSpPr/>
          <p:nvPr/>
        </p:nvGrpSpPr>
        <p:grpSpPr>
          <a:xfrm>
            <a:off x="1348811" y="5445655"/>
            <a:ext cx="2002609" cy="503625"/>
            <a:chOff x="3657601" y="4441432"/>
            <a:chExt cx="2002609" cy="503625"/>
          </a:xfrm>
        </p:grpSpPr>
        <p:sp>
          <p:nvSpPr>
            <p:cNvPr id="42" name="TextBox 41"/>
            <p:cNvSpPr txBox="1"/>
            <p:nvPr/>
          </p:nvSpPr>
          <p:spPr>
            <a:xfrm>
              <a:off x="3657601" y="4471100"/>
              <a:ext cx="200260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 rtl="0"/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~ N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          </a:t>
              </a:r>
              <a:r>
                <a:rPr lang="en-US" sz="2000" b="1" dirty="0" smtClean="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~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 N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/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   </a:t>
              </a:r>
              <a:r>
                <a:rPr lang="en-US" sz="1400" i="1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 dirty="0" smtClean="0"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3" name="Group 127"/>
            <p:cNvGrpSpPr/>
            <p:nvPr/>
          </p:nvGrpSpPr>
          <p:grpSpPr>
            <a:xfrm>
              <a:off x="4165334" y="4467111"/>
              <a:ext cx="437546" cy="406931"/>
              <a:chOff x="7356999" y="3458310"/>
              <a:chExt cx="432000" cy="406931"/>
            </a:xfrm>
          </p:grpSpPr>
          <p:sp>
            <p:nvSpPr>
              <p:cNvPr id="51" name="Oval 65"/>
              <p:cNvSpPr>
                <a:spLocks noChangeArrowheads="1"/>
              </p:cNvSpPr>
              <p:nvPr/>
            </p:nvSpPr>
            <p:spPr bwMode="auto">
              <a:xfrm rot="20669436">
                <a:off x="7418118" y="3579246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52" name="Curved Right Arrow 129"/>
              <p:cNvSpPr/>
              <p:nvPr/>
            </p:nvSpPr>
            <p:spPr bwMode="auto">
              <a:xfrm>
                <a:off x="7356999" y="3598491"/>
                <a:ext cx="432000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53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46322"/>
              <a:stretch>
                <a:fillRect/>
              </a:stretch>
            </p:blipFill>
            <p:spPr bwMode="auto">
              <a:xfrm>
                <a:off x="7400370" y="3563568"/>
                <a:ext cx="304800" cy="167019"/>
              </a:xfrm>
              <a:prstGeom prst="rect">
                <a:avLst/>
              </a:prstGeom>
              <a:noFill/>
            </p:spPr>
          </p:pic>
          <p:cxnSp>
            <p:nvCxnSpPr>
              <p:cNvPr id="54" name="Straight Arrow Connector 131"/>
              <p:cNvCxnSpPr/>
              <p:nvPr/>
            </p:nvCxnSpPr>
            <p:spPr bwMode="auto">
              <a:xfrm flipV="1">
                <a:off x="7555677" y="3458310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44" name="Group 132"/>
            <p:cNvGrpSpPr/>
            <p:nvPr/>
          </p:nvGrpSpPr>
          <p:grpSpPr>
            <a:xfrm>
              <a:off x="5193234" y="4508667"/>
              <a:ext cx="437544" cy="431063"/>
              <a:chOff x="8796666" y="3425822"/>
              <a:chExt cx="431998" cy="431063"/>
            </a:xfrm>
          </p:grpSpPr>
          <p:cxnSp>
            <p:nvCxnSpPr>
              <p:cNvPr id="47" name="Straight Arrow Connector 133"/>
              <p:cNvCxnSpPr/>
              <p:nvPr/>
            </p:nvCxnSpPr>
            <p:spPr bwMode="auto">
              <a:xfrm>
                <a:off x="9034374" y="3593116"/>
                <a:ext cx="0" cy="263769"/>
              </a:xfrm>
              <a:prstGeom prst="straightConnector1">
                <a:avLst/>
              </a:prstGeom>
              <a:solidFill>
                <a:schemeClr val="accent1"/>
              </a:solidFill>
              <a:ln w="254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sp>
            <p:nvSpPr>
              <p:cNvPr id="48" name="Oval 65"/>
              <p:cNvSpPr>
                <a:spLocks noChangeArrowheads="1"/>
              </p:cNvSpPr>
              <p:nvPr/>
            </p:nvSpPr>
            <p:spPr bwMode="auto">
              <a:xfrm rot="20669436">
                <a:off x="8881753" y="3441500"/>
                <a:ext cx="281354" cy="285995"/>
              </a:xfrm>
              <a:prstGeom prst="ellipse">
                <a:avLst/>
              </a:prstGeom>
              <a:gradFill rotWithShape="1">
                <a:gsLst>
                  <a:gs pos="0">
                    <a:srgbClr val="FF3300"/>
                  </a:gs>
                  <a:gs pos="100000">
                    <a:srgbClr val="761800"/>
                  </a:gs>
                </a:gsLst>
                <a:lin ang="2700000" scaled="1"/>
              </a:gradFill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he-IL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49" name="Curved Right Arrow 135"/>
              <p:cNvSpPr/>
              <p:nvPr/>
            </p:nvSpPr>
            <p:spPr bwMode="auto">
              <a:xfrm flipH="1">
                <a:off x="8796666" y="3460745"/>
                <a:ext cx="431998" cy="252000"/>
              </a:xfrm>
              <a:prstGeom prst="curvedRightArrow">
                <a:avLst/>
              </a:prstGeom>
              <a:solidFill>
                <a:srgbClr val="FFFF00"/>
              </a:solidFill>
              <a:ln w="317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pic>
            <p:nvPicPr>
              <p:cNvPr id="50" name="Picture 2" descr="D:\Users\Avshalom\Desktop\Picture1.png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b="46322"/>
              <a:stretch>
                <a:fillRect/>
              </a:stretch>
            </p:blipFill>
            <p:spPr bwMode="auto">
              <a:xfrm>
                <a:off x="8864106" y="3425822"/>
                <a:ext cx="304800" cy="167019"/>
              </a:xfrm>
              <a:prstGeom prst="rect">
                <a:avLst/>
              </a:prstGeom>
              <a:noFill/>
            </p:spPr>
          </p:pic>
        </p:grpSp>
        <p:sp>
          <p:nvSpPr>
            <p:cNvPr id="45" name="Rectangle 87"/>
            <p:cNvSpPr/>
            <p:nvPr/>
          </p:nvSpPr>
          <p:spPr bwMode="auto">
            <a:xfrm>
              <a:off x="5188536" y="4483392"/>
              <a:ext cx="471192" cy="461665"/>
            </a:xfrm>
            <a:prstGeom prst="rect">
              <a:avLst/>
            </a:prstGeom>
            <a:solidFill>
              <a:srgbClr val="BED6DE">
                <a:alpha val="8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6" name="Rectangle 89"/>
            <p:cNvSpPr/>
            <p:nvPr/>
          </p:nvSpPr>
          <p:spPr bwMode="auto">
            <a:xfrm>
              <a:off x="4164854" y="4441432"/>
              <a:ext cx="471194" cy="461665"/>
            </a:xfrm>
            <a:prstGeom prst="rect">
              <a:avLst/>
            </a:prstGeom>
            <a:solidFill>
              <a:srgbClr val="BED6DE">
                <a:alpha val="80000"/>
              </a:srgbClr>
            </a:solidFill>
            <a:ln w="25400" algn="ctr">
              <a:noFill/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55" name="Group 12"/>
          <p:cNvGrpSpPr/>
          <p:nvPr/>
        </p:nvGrpSpPr>
        <p:grpSpPr>
          <a:xfrm>
            <a:off x="7674893" y="5698515"/>
            <a:ext cx="432000" cy="406931"/>
            <a:chOff x="7060222" y="3458310"/>
            <a:chExt cx="432000" cy="406931"/>
          </a:xfrm>
        </p:grpSpPr>
        <p:sp>
          <p:nvSpPr>
            <p:cNvPr id="56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7" name="Curved Right Arrow 99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58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3" cstate="print">
              <a:lum bright="-2000"/>
            </a:blip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59" name="Straight Arrow Connector 103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60" name="Group 123"/>
          <p:cNvGrpSpPr/>
          <p:nvPr/>
        </p:nvGrpSpPr>
        <p:grpSpPr>
          <a:xfrm>
            <a:off x="6338947" y="5691315"/>
            <a:ext cx="432000" cy="431063"/>
            <a:chOff x="7872045" y="3425822"/>
            <a:chExt cx="432000" cy="431063"/>
          </a:xfrm>
        </p:grpSpPr>
        <p:cxnSp>
          <p:nvCxnSpPr>
            <p:cNvPr id="61" name="Straight Arrow Connector 124"/>
            <p:cNvCxnSpPr/>
            <p:nvPr/>
          </p:nvCxnSpPr>
          <p:spPr bwMode="auto">
            <a:xfrm>
              <a:off x="8085994" y="3593116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2" name="Oval 65"/>
            <p:cNvSpPr>
              <a:spLocks noChangeArrowheads="1"/>
            </p:cNvSpPr>
            <p:nvPr/>
          </p:nvSpPr>
          <p:spPr bwMode="auto">
            <a:xfrm rot="20669436">
              <a:off x="7949206" y="3441500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Curved Right Arrow 126"/>
            <p:cNvSpPr/>
            <p:nvPr/>
          </p:nvSpPr>
          <p:spPr bwMode="auto">
            <a:xfrm flipH="1">
              <a:off x="7872045" y="3460745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64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3" cstate="print"/>
            <a:srcRect b="46322"/>
            <a:stretch>
              <a:fillRect/>
            </a:stretch>
          </p:blipFill>
          <p:spPr bwMode="auto">
            <a:xfrm>
              <a:off x="7939479" y="3425822"/>
              <a:ext cx="304800" cy="167019"/>
            </a:xfrm>
            <a:prstGeom prst="rect">
              <a:avLst/>
            </a:prstGeom>
            <a:noFill/>
          </p:spPr>
        </p:pic>
      </p:grpSp>
      <p:grpSp>
        <p:nvGrpSpPr>
          <p:cNvPr id="65" name="Group 72"/>
          <p:cNvGrpSpPr>
            <a:grpSpLocks/>
          </p:cNvGrpSpPr>
          <p:nvPr/>
        </p:nvGrpSpPr>
        <p:grpSpPr bwMode="auto">
          <a:xfrm>
            <a:off x="37964" y="4665748"/>
            <a:ext cx="2826151" cy="653293"/>
            <a:chOff x="1819" y="8176"/>
            <a:chExt cx="4011" cy="1029"/>
          </a:xfrm>
        </p:grpSpPr>
        <p:pic>
          <p:nvPicPr>
            <p:cNvPr id="66" name="Picture 74" descr="Newsprint"/>
            <p:cNvPicPr>
              <a:picLocks noChangeAspect="1" noChangeArrowheads="1"/>
            </p:cNvPicPr>
            <p:nvPr/>
          </p:nvPicPr>
          <p:blipFill>
            <a:blip r:embed="rId4" cstate="print"/>
            <a:srcRect t="13216" b="61670"/>
            <a:stretch>
              <a:fillRect/>
            </a:stretch>
          </p:blipFill>
          <p:spPr bwMode="auto">
            <a:xfrm>
              <a:off x="1819" y="8176"/>
              <a:ext cx="3839" cy="1029"/>
            </a:xfrm>
            <a:prstGeom prst="rect">
              <a:avLst/>
            </a:prstGeom>
            <a:blipFill dpi="0" rotWithShape="1">
              <a:blip r:embed="rId5" cstate="print"/>
              <a:srcRect t="13216" b="61670"/>
              <a:tile tx="0" ty="0" sx="100000" sy="100000" flip="none" algn="tl"/>
            </a:blipFill>
            <a:ln w="6350">
              <a:solidFill>
                <a:srgbClr val="7F7F7F"/>
              </a:solidFill>
              <a:miter lim="800000"/>
              <a:headEnd/>
              <a:tailEnd/>
            </a:ln>
          </p:spPr>
        </p:pic>
        <p:sp>
          <p:nvSpPr>
            <p:cNvPr id="67" name="Text Box 73"/>
            <p:cNvSpPr txBox="1">
              <a:spLocks noChangeArrowheads="1"/>
            </p:cNvSpPr>
            <p:nvPr/>
          </p:nvSpPr>
          <p:spPr bwMode="auto">
            <a:xfrm>
              <a:off x="1876" y="8553"/>
              <a:ext cx="3954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  <a:latin typeface="Arial" pitchFamily="34" charset="0"/>
                  <a:ea typeface="Times New Roman" pitchFamily="18" charset="0"/>
                  <a:cs typeface="David" pitchFamily="34" charset="-79"/>
                </a:rPr>
                <a:t>1=↑ 2=↓ 3=↓ 4=↑ 5=↓ 6=↓ 7=↑ 8=↓ 9=↓ …</a:t>
              </a:r>
              <a:r>
                <a:rPr kumimoji="0" lang="en-US" sz="1050" b="0" i="1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  <a:latin typeface="Arial" pitchFamily="34" charset="0"/>
                  <a:ea typeface="Times New Roman" pitchFamily="18" charset="0"/>
                  <a:cs typeface="David" pitchFamily="34" charset="-79"/>
                </a:rPr>
                <a:t>n</a:t>
              </a:r>
              <a:r>
                <a:rPr kumimoji="0" lang="en-US" sz="1050" b="0" i="0" u="none" strike="noStrike" cap="none" normalizeH="0" baseline="0" dirty="0" smtClean="0">
                  <a:ln>
                    <a:noFill/>
                  </a:ln>
                  <a:solidFill>
                    <a:srgbClr val="FFFFFF"/>
                  </a:solidFill>
                  <a:effectDag name="">
                    <a:cont type="tree" name="">
                      <a:effect ref="fillLine"/>
                      <a:outerShdw dist="38100" dir="13500000" algn="br">
                        <a:srgbClr val="FFFFFF"/>
                      </a:outerShdw>
                    </a:cont>
                    <a:cont type="tree" name="">
                      <a:effect ref="fillLine"/>
                      <a:outerShdw dist="38100" dir="2700000" algn="tl">
                        <a:srgbClr val="999999"/>
                      </a:outerShdw>
                    </a:cont>
                    <a:effect ref="fillLine"/>
                  </a:effectDag>
                  <a:latin typeface="Arial" pitchFamily="34" charset="0"/>
                  <a:ea typeface="Times New Roman" pitchFamily="18" charset="0"/>
                  <a:cs typeface="David" pitchFamily="34" charset="-79"/>
                </a:rPr>
                <a:t>=↑</a:t>
              </a:r>
              <a:endPara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8" name="Text Box 70"/>
          <p:cNvSpPr txBox="1">
            <a:spLocks noChangeArrowheads="1"/>
          </p:cNvSpPr>
          <p:nvPr/>
        </p:nvSpPr>
        <p:spPr bwMode="auto">
          <a:xfrm>
            <a:off x="21619" y="2050138"/>
            <a:ext cx="2764695" cy="64990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l" rtl="0"/>
            <a:r>
              <a:rPr lang="en-US" sz="1050" b="1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1=</a:t>
            </a:r>
            <a:r>
              <a:rPr lang="en-US" sz="1200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↑</a:t>
            </a:r>
            <a:r>
              <a:rPr lang="en-US" sz="1050" b="1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 2=</a:t>
            </a:r>
            <a:r>
              <a:rPr lang="en-US" sz="1200" b="1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lang="en-US" sz="1050" b="1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 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3=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4=</a:t>
            </a: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↑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5=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6=</a:t>
            </a:r>
            <a:r>
              <a:rPr lang="en-US" sz="12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↑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7=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8=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9=</a:t>
            </a:r>
            <a:r>
              <a:rPr lang="en-US" sz="12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David" pitchFamily="34" charset="-79"/>
              </a:rPr>
              <a:t>↓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 …</a:t>
            </a:r>
            <a:r>
              <a:rPr kumimoji="0" lang="en-US" sz="105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n</a:t>
            </a:r>
            <a:r>
              <a:rPr kumimoji="0" lang="en-US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David" pitchFamily="34" charset="-79"/>
              </a:rPr>
              <a:t>=</a:t>
            </a:r>
            <a:r>
              <a:rPr lang="en-US" sz="1050" dirty="0" smtClean="0">
                <a:latin typeface="Arial" pitchFamily="34" charset="0"/>
                <a:ea typeface="Times New Roman" pitchFamily="18" charset="0"/>
                <a:cs typeface="David" pitchFamily="34" charset="-79"/>
              </a:rPr>
              <a:t>↑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ectangle 101"/>
          <p:cNvSpPr/>
          <p:nvPr/>
        </p:nvSpPr>
        <p:spPr>
          <a:xfrm>
            <a:off x="6767507" y="5486828"/>
            <a:ext cx="82426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“up”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or </a:t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“down”?</a:t>
            </a:r>
            <a:endParaRPr lang="en-US" sz="14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Rectangle 156"/>
          <p:cNvSpPr/>
          <p:nvPr/>
        </p:nvSpPr>
        <p:spPr>
          <a:xfrm>
            <a:off x="2673098" y="4610821"/>
            <a:ext cx="3182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Weak measurements’ results on morning: </a:t>
            </a:r>
          </a:p>
          <a:p>
            <a:pPr algn="ctr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inaccurate but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engraved in stone</a:t>
            </a:r>
          </a:p>
        </p:txBody>
      </p:sp>
      <p:sp>
        <p:nvSpPr>
          <p:cNvPr id="71" name="Rectangle 157"/>
          <p:cNvSpPr/>
          <p:nvPr/>
        </p:nvSpPr>
        <p:spPr>
          <a:xfrm>
            <a:off x="2679372" y="2010391"/>
            <a:ext cx="228925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Strong measurements’ results on evening: highly accurate, sliced into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I/II</a:t>
            </a:r>
            <a:endParaRPr lang="en-US" sz="14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72" name="Group 160"/>
          <p:cNvGrpSpPr/>
          <p:nvPr/>
        </p:nvGrpSpPr>
        <p:grpSpPr>
          <a:xfrm>
            <a:off x="611560" y="4094263"/>
            <a:ext cx="902871" cy="1806469"/>
            <a:chOff x="855920" y="573825"/>
            <a:chExt cx="902871" cy="1806469"/>
          </a:xfrm>
        </p:grpSpPr>
        <p:grpSp>
          <p:nvGrpSpPr>
            <p:cNvPr id="73" name="Group 119"/>
            <p:cNvGrpSpPr/>
            <p:nvPr/>
          </p:nvGrpSpPr>
          <p:grpSpPr>
            <a:xfrm>
              <a:off x="990632" y="1742479"/>
              <a:ext cx="768159" cy="637815"/>
              <a:chOff x="6080089" y="1508145"/>
              <a:chExt cx="768159" cy="637815"/>
            </a:xfrm>
          </p:grpSpPr>
          <p:sp>
            <p:nvSpPr>
              <p:cNvPr id="81" name="Rectangle 174"/>
              <p:cNvSpPr/>
              <p:nvPr/>
            </p:nvSpPr>
            <p:spPr>
              <a:xfrm>
                <a:off x="6080089" y="1508145"/>
                <a:ext cx="76815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501,312</a:t>
                </a:r>
              </a:p>
            </p:txBody>
          </p:sp>
          <p:grpSp>
            <p:nvGrpSpPr>
              <p:cNvPr id="82" name="Group 105"/>
              <p:cNvGrpSpPr/>
              <p:nvPr/>
            </p:nvGrpSpPr>
            <p:grpSpPr>
              <a:xfrm>
                <a:off x="6263053" y="1739029"/>
                <a:ext cx="432000" cy="406931"/>
                <a:chOff x="7060222" y="3458310"/>
                <a:chExt cx="432000" cy="406931"/>
              </a:xfrm>
            </p:grpSpPr>
            <p:sp>
              <p:nvSpPr>
                <p:cNvPr id="83" name="Oval 65"/>
                <p:cNvSpPr>
                  <a:spLocks noChangeArrowheads="1"/>
                </p:cNvSpPr>
                <p:nvPr/>
              </p:nvSpPr>
              <p:spPr bwMode="auto">
                <a:xfrm rot="20669436">
                  <a:off x="7137383" y="3579246"/>
                  <a:ext cx="281354" cy="285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2700000" scaled="1"/>
                </a:gra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he-IL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84" name="Curved Right Arrow 177"/>
                <p:cNvSpPr/>
                <p:nvPr/>
              </p:nvSpPr>
              <p:spPr bwMode="auto">
                <a:xfrm>
                  <a:off x="7060222" y="3598491"/>
                  <a:ext cx="432000" cy="252000"/>
                </a:xfrm>
                <a:prstGeom prst="curvedRightArrow">
                  <a:avLst/>
                </a:prstGeom>
                <a:solidFill>
                  <a:srgbClr val="FFFF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85" name="Picture 2" descr="D:\Users\Avshalom\Desktop\Pictur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b="46322"/>
                <a:stretch>
                  <a:fillRect/>
                </a:stretch>
              </p:blipFill>
              <p:spPr bwMode="auto">
                <a:xfrm>
                  <a:off x="7127656" y="3563568"/>
                  <a:ext cx="304800" cy="167019"/>
                </a:xfrm>
                <a:prstGeom prst="rect">
                  <a:avLst/>
                </a:prstGeom>
                <a:noFill/>
              </p:spPr>
            </p:pic>
            <p:cxnSp>
              <p:nvCxnSpPr>
                <p:cNvPr id="86" name="Straight Arrow Connector 179"/>
                <p:cNvCxnSpPr/>
                <p:nvPr/>
              </p:nvCxnSpPr>
              <p:spPr bwMode="auto">
                <a:xfrm flipV="1">
                  <a:off x="7282963" y="3458310"/>
                  <a:ext cx="0" cy="26376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</p:grpSp>
        <p:grpSp>
          <p:nvGrpSpPr>
            <p:cNvPr id="74" name="Group 120"/>
            <p:cNvGrpSpPr/>
            <p:nvPr/>
          </p:nvGrpSpPr>
          <p:grpSpPr>
            <a:xfrm>
              <a:off x="855920" y="573825"/>
              <a:ext cx="768159" cy="640529"/>
              <a:chOff x="2557918" y="2210784"/>
              <a:chExt cx="768159" cy="640529"/>
            </a:xfrm>
          </p:grpSpPr>
          <p:sp>
            <p:nvSpPr>
              <p:cNvPr id="75" name="Rectangle 163"/>
              <p:cNvSpPr/>
              <p:nvPr/>
            </p:nvSpPr>
            <p:spPr>
              <a:xfrm>
                <a:off x="2557918" y="2543536"/>
                <a:ext cx="768159" cy="3077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l" rtl="0"/>
                <a:r>
                  <a:rPr lang="en-US" sz="1400" dirty="0" smtClean="0">
                    <a:latin typeface="Times New Roman" pitchFamily="18" charset="0"/>
                    <a:cs typeface="Times New Roman" pitchFamily="18" charset="0"/>
                  </a:rPr>
                  <a:t>498,688</a:t>
                </a:r>
              </a:p>
            </p:txBody>
          </p:sp>
          <p:grpSp>
            <p:nvGrpSpPr>
              <p:cNvPr id="76" name="Group 117"/>
              <p:cNvGrpSpPr/>
              <p:nvPr/>
            </p:nvGrpSpPr>
            <p:grpSpPr>
              <a:xfrm>
                <a:off x="2813846" y="2210784"/>
                <a:ext cx="432000" cy="431063"/>
                <a:chOff x="7872045" y="3425822"/>
                <a:chExt cx="432000" cy="431063"/>
              </a:xfrm>
            </p:grpSpPr>
            <p:cxnSp>
              <p:nvCxnSpPr>
                <p:cNvPr id="77" name="Straight Arrow Connector 165"/>
                <p:cNvCxnSpPr/>
                <p:nvPr/>
              </p:nvCxnSpPr>
              <p:spPr bwMode="auto">
                <a:xfrm>
                  <a:off x="8085994" y="3593116"/>
                  <a:ext cx="0" cy="263769"/>
                </a:xfrm>
                <a:prstGeom prst="straightConnector1">
                  <a:avLst/>
                </a:prstGeom>
                <a:solidFill>
                  <a:schemeClr val="accent1"/>
                </a:solidFill>
                <a:ln w="254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  <p:sp>
              <p:nvSpPr>
                <p:cNvPr id="78" name="Oval 65"/>
                <p:cNvSpPr>
                  <a:spLocks noChangeArrowheads="1"/>
                </p:cNvSpPr>
                <p:nvPr/>
              </p:nvSpPr>
              <p:spPr bwMode="auto">
                <a:xfrm rot="20669436">
                  <a:off x="7949206" y="3441500"/>
                  <a:ext cx="281354" cy="285995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FF3300"/>
                    </a:gs>
                    <a:gs pos="100000">
                      <a:srgbClr val="761800"/>
                    </a:gs>
                  </a:gsLst>
                  <a:lin ang="2700000" scaled="1"/>
                </a:gradFill>
                <a:ln w="9525">
                  <a:solidFill>
                    <a:schemeClr val="folHlink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he-IL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79" name="Curved Right Arrow 167"/>
                <p:cNvSpPr/>
                <p:nvPr/>
              </p:nvSpPr>
              <p:spPr bwMode="auto">
                <a:xfrm flipH="1">
                  <a:off x="7872045" y="3460745"/>
                  <a:ext cx="432000" cy="252000"/>
                </a:xfrm>
                <a:prstGeom prst="curvedRightArrow">
                  <a:avLst/>
                </a:prstGeom>
                <a:solidFill>
                  <a:srgbClr val="FFFF00"/>
                </a:solidFill>
                <a:ln w="3175" algn="ctr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square" rtlCol="0" anchor="ctr">
                  <a:spAutoFit/>
                </a:bodyPr>
                <a:lstStyle/>
                <a:p>
                  <a:pPr algn="l" rtl="0"/>
                  <a:endParaRPr lang="en-US" sz="2400"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pic>
              <p:nvPicPr>
                <p:cNvPr id="80" name="Picture 2" descr="D:\Users\Avshalom\Desktop\Picture1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b="46322"/>
                <a:stretch>
                  <a:fillRect/>
                </a:stretch>
              </p:blipFill>
              <p:spPr bwMode="auto">
                <a:xfrm>
                  <a:off x="7939479" y="3425822"/>
                  <a:ext cx="304800" cy="167019"/>
                </a:xfrm>
                <a:prstGeom prst="rect">
                  <a:avLst/>
                </a:prstGeom>
                <a:noFill/>
              </p:spPr>
            </p:pic>
          </p:grpSp>
        </p:grpSp>
      </p:grpSp>
      <p:grpSp>
        <p:nvGrpSpPr>
          <p:cNvPr id="87" name="Group 54"/>
          <p:cNvGrpSpPr>
            <a:grpSpLocks/>
          </p:cNvGrpSpPr>
          <p:nvPr/>
        </p:nvGrpSpPr>
        <p:grpSpPr bwMode="auto">
          <a:xfrm>
            <a:off x="78981" y="2224756"/>
            <a:ext cx="2613191" cy="283792"/>
            <a:chOff x="2505" y="6627"/>
            <a:chExt cx="6506" cy="447"/>
          </a:xfrm>
        </p:grpSpPr>
        <p:sp>
          <p:nvSpPr>
            <p:cNvPr id="88" name="AutoShape 69"/>
            <p:cNvSpPr>
              <a:spLocks noChangeShapeType="1"/>
            </p:cNvSpPr>
            <p:nvPr/>
          </p:nvSpPr>
          <p:spPr bwMode="auto">
            <a:xfrm>
              <a:off x="2988" y="6636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AutoShape 68"/>
            <p:cNvSpPr>
              <a:spLocks noChangeShapeType="1"/>
            </p:cNvSpPr>
            <p:nvPr/>
          </p:nvSpPr>
          <p:spPr bwMode="auto">
            <a:xfrm flipH="1">
              <a:off x="2975" y="6637"/>
              <a:ext cx="615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AutoShape 67"/>
            <p:cNvSpPr>
              <a:spLocks noChangeShapeType="1"/>
            </p:cNvSpPr>
            <p:nvPr/>
          </p:nvSpPr>
          <p:spPr bwMode="auto">
            <a:xfrm flipH="1">
              <a:off x="3591" y="6636"/>
              <a:ext cx="669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AutoShape 66"/>
            <p:cNvSpPr>
              <a:spLocks noChangeShapeType="1"/>
            </p:cNvSpPr>
            <p:nvPr/>
          </p:nvSpPr>
          <p:spPr bwMode="auto">
            <a:xfrm>
              <a:off x="4275" y="6627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AutoShape 65"/>
            <p:cNvSpPr>
              <a:spLocks noChangeShapeType="1"/>
            </p:cNvSpPr>
            <p:nvPr/>
          </p:nvSpPr>
          <p:spPr bwMode="auto">
            <a:xfrm>
              <a:off x="6203" y="6636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AutoShape 64"/>
            <p:cNvSpPr>
              <a:spLocks noChangeShapeType="1"/>
            </p:cNvSpPr>
            <p:nvPr/>
          </p:nvSpPr>
          <p:spPr bwMode="auto">
            <a:xfrm>
              <a:off x="5589" y="6636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AutoShape 63"/>
            <p:cNvSpPr>
              <a:spLocks noChangeShapeType="1"/>
            </p:cNvSpPr>
            <p:nvPr/>
          </p:nvSpPr>
          <p:spPr bwMode="auto">
            <a:xfrm>
              <a:off x="4931" y="6627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AutoShape 62"/>
            <p:cNvSpPr>
              <a:spLocks noChangeShapeType="1"/>
            </p:cNvSpPr>
            <p:nvPr/>
          </p:nvSpPr>
          <p:spPr bwMode="auto">
            <a:xfrm flipH="1">
              <a:off x="4931" y="6636"/>
              <a:ext cx="669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AutoShape 61"/>
            <p:cNvSpPr>
              <a:spLocks noChangeShapeType="1"/>
            </p:cNvSpPr>
            <p:nvPr/>
          </p:nvSpPr>
          <p:spPr bwMode="auto">
            <a:xfrm flipH="1">
              <a:off x="4262" y="7053"/>
              <a:ext cx="669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AutoShape 60"/>
            <p:cNvSpPr>
              <a:spLocks noChangeShapeType="1"/>
            </p:cNvSpPr>
            <p:nvPr/>
          </p:nvSpPr>
          <p:spPr bwMode="auto">
            <a:xfrm flipH="1">
              <a:off x="5561" y="7073"/>
              <a:ext cx="627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AutoShape 59"/>
            <p:cNvSpPr>
              <a:spLocks noChangeShapeType="1"/>
            </p:cNvSpPr>
            <p:nvPr/>
          </p:nvSpPr>
          <p:spPr bwMode="auto">
            <a:xfrm flipH="1">
              <a:off x="6201" y="6644"/>
              <a:ext cx="1962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AutoShape 58"/>
            <p:cNvSpPr>
              <a:spLocks noChangeShapeType="1"/>
            </p:cNvSpPr>
            <p:nvPr/>
          </p:nvSpPr>
          <p:spPr bwMode="auto">
            <a:xfrm>
              <a:off x="8162" y="6636"/>
              <a:ext cx="1" cy="433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AutoShape 57"/>
            <p:cNvSpPr>
              <a:spLocks noChangeShapeType="1"/>
            </p:cNvSpPr>
            <p:nvPr/>
          </p:nvSpPr>
          <p:spPr bwMode="auto">
            <a:xfrm flipH="1">
              <a:off x="8164" y="7060"/>
              <a:ext cx="334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AutoShape 56"/>
            <p:cNvSpPr>
              <a:spLocks noChangeShapeType="1"/>
            </p:cNvSpPr>
            <p:nvPr/>
          </p:nvSpPr>
          <p:spPr bwMode="auto">
            <a:xfrm flipH="1">
              <a:off x="2505" y="7058"/>
              <a:ext cx="476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AutoShape 55"/>
            <p:cNvSpPr>
              <a:spLocks noChangeShapeType="1"/>
            </p:cNvSpPr>
            <p:nvPr/>
          </p:nvSpPr>
          <p:spPr bwMode="auto">
            <a:xfrm flipH="1">
              <a:off x="8535" y="7061"/>
              <a:ext cx="476" cy="1"/>
            </a:xfrm>
            <a:prstGeom prst="straightConnector1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3" name="Text Box 53"/>
          <p:cNvSpPr txBox="1">
            <a:spLocks noChangeArrowheads="1"/>
          </p:cNvSpPr>
          <p:nvPr/>
        </p:nvSpPr>
        <p:spPr bwMode="auto">
          <a:xfrm>
            <a:off x="1036163" y="2063991"/>
            <a:ext cx="180220" cy="21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" name="Text Box 52"/>
          <p:cNvSpPr txBox="1">
            <a:spLocks noChangeArrowheads="1"/>
          </p:cNvSpPr>
          <p:nvPr/>
        </p:nvSpPr>
        <p:spPr bwMode="auto">
          <a:xfrm>
            <a:off x="1255311" y="2522886"/>
            <a:ext cx="180220" cy="21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05" name="Group 148"/>
          <p:cNvGrpSpPr/>
          <p:nvPr/>
        </p:nvGrpSpPr>
        <p:grpSpPr>
          <a:xfrm>
            <a:off x="5942841" y="2350386"/>
            <a:ext cx="1198431" cy="399115"/>
            <a:chOff x="856807" y="2268065"/>
            <a:chExt cx="1198431" cy="399115"/>
          </a:xfrm>
        </p:grpSpPr>
        <p:grpSp>
          <p:nvGrpSpPr>
            <p:cNvPr id="106" name="Group 110"/>
            <p:cNvGrpSpPr/>
            <p:nvPr/>
          </p:nvGrpSpPr>
          <p:grpSpPr>
            <a:xfrm>
              <a:off x="856807" y="2268065"/>
              <a:ext cx="616349" cy="399115"/>
              <a:chOff x="760092" y="3076957"/>
              <a:chExt cx="616349" cy="399115"/>
            </a:xfrm>
          </p:grpSpPr>
          <p:sp>
            <p:nvSpPr>
              <p:cNvPr id="108" name="Isosceles Triangle 198"/>
              <p:cNvSpPr/>
              <p:nvPr/>
            </p:nvSpPr>
            <p:spPr bwMode="auto">
              <a:xfrm rot="5400000">
                <a:off x="1032323" y="3128838"/>
                <a:ext cx="396000" cy="292237"/>
              </a:xfrm>
              <a:prstGeom prst="triangle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effectLst>
                <a:outerShdw dist="50800" sx="1000" sy="1000" algn="ctr" rotWithShape="0">
                  <a:srgbClr val="CCECFF"/>
                </a:outerShdw>
              </a:effectLst>
              <a:scene3d>
                <a:camera prst="orthographicFront"/>
                <a:lightRig rig="threePt" dir="t"/>
              </a:scene3d>
              <a:sp3d>
                <a:bevelT w="0" h="0"/>
                <a:contourClr>
                  <a:srgbClr val="66FF33"/>
                </a:contourClr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09" name="Rectangle 2"/>
              <p:cNvSpPr/>
              <p:nvPr/>
            </p:nvSpPr>
            <p:spPr bwMode="auto">
              <a:xfrm rot="16200000">
                <a:off x="724092" y="3116072"/>
                <a:ext cx="396000" cy="324000"/>
              </a:xfrm>
              <a:prstGeom prst="rect">
                <a:avLst/>
              </a:prstGeom>
              <a:solidFill>
                <a:srgbClr val="0070C0"/>
              </a:solidFill>
              <a:ln w="9525" algn="ctr">
                <a:noFill/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 w="0" h="0"/>
                <a:bevelB/>
              </a:sp3d>
            </p:spPr>
            <p:txBody>
              <a:bodyPr wrap="square" rtlCol="0" anchor="ctr">
                <a:spAutoFit/>
              </a:bodyPr>
              <a:lstStyle/>
              <a:p>
                <a:pPr algn="l" rtl="0"/>
                <a:endParaRPr lang="en-US" sz="240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107" name="Rectangle 150"/>
            <p:cNvSpPr/>
            <p:nvPr/>
          </p:nvSpPr>
          <p:spPr bwMode="auto">
            <a:xfrm rot="16200000">
              <a:off x="1635848" y="2231648"/>
              <a:ext cx="377116" cy="461665"/>
            </a:xfrm>
            <a:prstGeom prst="rect">
              <a:avLst/>
            </a:prstGeom>
            <a:solidFill>
              <a:srgbClr val="0070C0"/>
            </a:solidFill>
            <a:ln w="9525" algn="ctr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0" h="0"/>
              <a:bevelB/>
            </a:sp3d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10" name="Oval 65"/>
          <p:cNvSpPr>
            <a:spLocks noChangeArrowheads="1"/>
          </p:cNvSpPr>
          <p:nvPr/>
        </p:nvSpPr>
        <p:spPr bwMode="auto">
          <a:xfrm rot="1161105">
            <a:off x="6399822" y="3161486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" name="Oval 65"/>
          <p:cNvSpPr>
            <a:spLocks noChangeArrowheads="1"/>
          </p:cNvSpPr>
          <p:nvPr/>
        </p:nvSpPr>
        <p:spPr bwMode="auto">
          <a:xfrm rot="1161105">
            <a:off x="6407842" y="3161485"/>
            <a:ext cx="281354" cy="285995"/>
          </a:xfrm>
          <a:prstGeom prst="ellipse">
            <a:avLst/>
          </a:prstGeom>
          <a:gradFill rotWithShape="1">
            <a:gsLst>
              <a:gs pos="0">
                <a:srgbClr val="FF3300"/>
              </a:gs>
              <a:gs pos="100000">
                <a:srgbClr val="761800"/>
              </a:gs>
            </a:gsLst>
            <a:lin ang="2700000" scaled="1"/>
          </a:gradFill>
          <a:ln w="9525">
            <a:solidFill>
              <a:schemeClr val="fol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2" name="Group 202"/>
          <p:cNvGrpSpPr/>
          <p:nvPr/>
        </p:nvGrpSpPr>
        <p:grpSpPr>
          <a:xfrm>
            <a:off x="7827845" y="1684990"/>
            <a:ext cx="432000" cy="406931"/>
            <a:chOff x="7060222" y="3458310"/>
            <a:chExt cx="432000" cy="406931"/>
          </a:xfrm>
        </p:grpSpPr>
        <p:sp>
          <p:nvSpPr>
            <p:cNvPr id="113" name="Oval 65"/>
            <p:cNvSpPr>
              <a:spLocks noChangeArrowheads="1"/>
            </p:cNvSpPr>
            <p:nvPr/>
          </p:nvSpPr>
          <p:spPr bwMode="auto">
            <a:xfrm rot="20669436">
              <a:off x="7137383" y="3579246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4" name="Curved Right Arrow 204"/>
            <p:cNvSpPr/>
            <p:nvPr/>
          </p:nvSpPr>
          <p:spPr bwMode="auto">
            <a:xfrm>
              <a:off x="7060222" y="3598491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15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3" cstate="print"/>
            <a:srcRect b="46322"/>
            <a:stretch>
              <a:fillRect/>
            </a:stretch>
          </p:blipFill>
          <p:spPr bwMode="auto">
            <a:xfrm>
              <a:off x="7127656" y="3563568"/>
              <a:ext cx="304800" cy="167019"/>
            </a:xfrm>
            <a:prstGeom prst="rect">
              <a:avLst/>
            </a:prstGeom>
            <a:noFill/>
          </p:spPr>
        </p:pic>
        <p:cxnSp>
          <p:nvCxnSpPr>
            <p:cNvPr id="116" name="Straight Arrow Connector 206"/>
            <p:cNvCxnSpPr/>
            <p:nvPr/>
          </p:nvCxnSpPr>
          <p:spPr bwMode="auto">
            <a:xfrm flipV="1">
              <a:off x="7282963" y="3458310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17" name="Group 207"/>
          <p:cNvGrpSpPr/>
          <p:nvPr/>
        </p:nvGrpSpPr>
        <p:grpSpPr>
          <a:xfrm>
            <a:off x="4980217" y="1771727"/>
            <a:ext cx="432000" cy="431063"/>
            <a:chOff x="7872045" y="3425822"/>
            <a:chExt cx="432000" cy="431063"/>
          </a:xfrm>
        </p:grpSpPr>
        <p:cxnSp>
          <p:nvCxnSpPr>
            <p:cNvPr id="118" name="Straight Arrow Connector 208"/>
            <p:cNvCxnSpPr/>
            <p:nvPr/>
          </p:nvCxnSpPr>
          <p:spPr bwMode="auto">
            <a:xfrm>
              <a:off x="8085994" y="3593116"/>
              <a:ext cx="0" cy="263769"/>
            </a:xfrm>
            <a:prstGeom prst="straightConnector1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9" name="Oval 65"/>
            <p:cNvSpPr>
              <a:spLocks noChangeArrowheads="1"/>
            </p:cNvSpPr>
            <p:nvPr/>
          </p:nvSpPr>
          <p:spPr bwMode="auto">
            <a:xfrm rot="20669436">
              <a:off x="7949206" y="3441500"/>
              <a:ext cx="281354" cy="285995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lin ang="2700000" scaled="1"/>
            </a:gradFill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he-IL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0" name="Curved Right Arrow 210"/>
            <p:cNvSpPr/>
            <p:nvPr/>
          </p:nvSpPr>
          <p:spPr bwMode="auto">
            <a:xfrm flipH="1">
              <a:off x="7872045" y="3460745"/>
              <a:ext cx="432000" cy="252000"/>
            </a:xfrm>
            <a:prstGeom prst="curvedRightArrow">
              <a:avLst/>
            </a:prstGeom>
            <a:solidFill>
              <a:srgbClr val="FFFF00"/>
            </a:solidFill>
            <a:ln w="317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rtlCol="0" anchor="ctr">
              <a:spAutoFit/>
            </a:bodyPr>
            <a:lstStyle/>
            <a:p>
              <a:pPr algn="l" rtl="0"/>
              <a:endParaRPr lang="en-US" sz="240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21" name="Picture 2" descr="D:\Users\Avshalom\Desktop\Picture1.png"/>
            <p:cNvPicPr>
              <a:picLocks noChangeAspect="1" noChangeArrowheads="1"/>
            </p:cNvPicPr>
            <p:nvPr/>
          </p:nvPicPr>
          <p:blipFill>
            <a:blip r:embed="rId3" cstate="print"/>
            <a:srcRect b="46322"/>
            <a:stretch>
              <a:fillRect/>
            </a:stretch>
          </p:blipFill>
          <p:spPr bwMode="auto">
            <a:xfrm>
              <a:off x="7939479" y="3425822"/>
              <a:ext cx="304800" cy="167019"/>
            </a:xfrm>
            <a:prstGeom prst="rect">
              <a:avLst/>
            </a:prstGeom>
            <a:noFill/>
          </p:spPr>
        </p:pic>
      </p:grpSp>
      <p:sp>
        <p:nvSpPr>
          <p:cNvPr id="122" name="AutoShape 12"/>
          <p:cNvSpPr>
            <a:spLocks noChangeArrowheads="1"/>
          </p:cNvSpPr>
          <p:nvPr/>
        </p:nvSpPr>
        <p:spPr bwMode="auto">
          <a:xfrm rot="8156750" flipV="1">
            <a:off x="5992070" y="2031434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" name="AutoShape 13"/>
          <p:cNvSpPr>
            <a:spLocks noChangeArrowheads="1"/>
          </p:cNvSpPr>
          <p:nvPr/>
        </p:nvSpPr>
        <p:spPr bwMode="auto">
          <a:xfrm rot="2756750" flipV="1">
            <a:off x="6876391" y="2023413"/>
            <a:ext cx="228600" cy="304800"/>
          </a:xfrm>
          <a:prstGeom prst="flowChartDelay">
            <a:avLst/>
          </a:prstGeom>
          <a:solidFill>
            <a:schemeClr val="bg2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he-IL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6" name="תמונה 125" descr="TA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5130" y="251705"/>
            <a:ext cx="459032" cy="588859"/>
          </a:xfrm>
          <a:prstGeom prst="rect">
            <a:avLst/>
          </a:prstGeom>
        </p:spPr>
      </p:pic>
      <p:pic>
        <p:nvPicPr>
          <p:cNvPr id="127" name="תמונה 126" descr="logoHM2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604448" y="260648"/>
            <a:ext cx="344274" cy="663180"/>
          </a:xfrm>
          <a:prstGeom prst="rect">
            <a:avLst/>
          </a:prstGeom>
        </p:spPr>
      </p:pic>
      <p:pic>
        <p:nvPicPr>
          <p:cNvPr id="125" name="Picture 1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1818" y="321360"/>
            <a:ext cx="462864" cy="603126"/>
          </a:xfrm>
          <a:prstGeom prst="rect">
            <a:avLst/>
          </a:prstGeom>
          <a:noFill/>
        </p:spPr>
      </p:pic>
      <p:sp>
        <p:nvSpPr>
          <p:cNvPr id="128" name="מציין מיקום של מספר שקופית 127"/>
          <p:cNvSpPr>
            <a:spLocks noGrp="1"/>
          </p:cNvSpPr>
          <p:nvPr>
            <p:ph type="sldNum" sz="quarter" idx="12"/>
          </p:nvPr>
        </p:nvSpPr>
        <p:spPr>
          <a:xfrm>
            <a:off x="4330156" y="1073670"/>
            <a:ext cx="457200" cy="441325"/>
          </a:xfrm>
        </p:spPr>
        <p:txBody>
          <a:bodyPr/>
          <a:lstStyle/>
          <a:p>
            <a:fld id="{ADE9AF55-D2C0-4C77-B6F5-C7B8A51A73EA}" type="slidenum">
              <a:rPr lang="he-IL" smtClean="0"/>
              <a:pPr/>
              <a:t>9</a:t>
            </a:fld>
            <a:endParaRPr lang="he-IL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3 -2.59259E-6 C -0.00122 -0.07453 0.00434 -0.15347 0.03229 -0.18472 C 0.06197 -0.2169 0.11597 -0.20995 0.16788 -0.20347 " pathEditMode="relative" rAng="926844" ptsTypes="aaA">
                                      <p:cBhvr>
                                        <p:cTn id="53" dur="2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1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C 0.00764 -0.06898 0.00747 -0.14166 -0.01909 -0.17291 C -0.04618 -0.20416 -0.1 -0.20185 -0.15052 -0.19907 " pathEditMode="relative" rAng="-690400" ptsTypes="aaA">
                                      <p:cBhvr>
                                        <p:cTn id="65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-10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3.33333E-6 L -0.00104 0.361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81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0093 L -0.00938 0.36945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184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59259E-6 L 0.00191 0.3757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1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" grpId="0" animBg="1"/>
      <p:bldP spid="69" grpId="0"/>
      <p:bldP spid="70" grpId="0"/>
      <p:bldP spid="71" grpId="0"/>
      <p:bldP spid="103" grpId="0"/>
      <p:bldP spid="103" grpId="1"/>
      <p:bldP spid="104" grpId="0"/>
      <p:bldP spid="104" grpId="1"/>
      <p:bldP spid="110" grpId="0" animBg="1"/>
      <p:bldP spid="110" grpId="1" animBg="1"/>
      <p:bldP spid="110" grpId="2" animBg="1"/>
      <p:bldP spid="111" grpId="0" animBg="1"/>
      <p:bldP spid="111" grpId="1" animBg="1"/>
      <p:bldP spid="111" grpId="2" animBg="1"/>
      <p:bldP spid="122" grpId="0" animBg="1"/>
      <p:bldP spid="123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אזרחי">
  <a:themeElements>
    <a:clrScheme name="אזרחי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אזרחי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אזרחי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21122</TotalTime>
  <Words>942</Words>
  <Application>Microsoft Office PowerPoint</Application>
  <PresentationFormat>‫הצגה על המסך (4:3)</PresentationFormat>
  <Paragraphs>208</Paragraphs>
  <Slides>23</Slides>
  <Notes>2</Notes>
  <HiddenSlides>2</HiddenSlides>
  <MMClips>0</MMClips>
  <ScaleCrop>false</ScaleCrop>
  <HeadingPairs>
    <vt:vector size="6" baseType="variant">
      <vt:variant>
        <vt:lpstr>ערכת נושא</vt:lpstr>
      </vt:variant>
      <vt:variant>
        <vt:i4>1</vt:i4>
      </vt:variant>
      <vt:variant>
        <vt:lpstr>שרתי OLE מוטבעים</vt:lpstr>
      </vt:variant>
      <vt:variant>
        <vt:i4>1</vt:i4>
      </vt:variant>
      <vt:variant>
        <vt:lpstr>כותרות שקופיות</vt:lpstr>
      </vt:variant>
      <vt:variant>
        <vt:i4>23</vt:i4>
      </vt:variant>
    </vt:vector>
  </HeadingPairs>
  <TitlesOfParts>
    <vt:vector size="25" baseType="lpstr">
      <vt:lpstr>אזרחי</vt:lpstr>
      <vt:lpstr>Equation</vt:lpstr>
      <vt:lpstr>Can a Future Choice Affect a Past Measurement’s Outcome? </vt:lpstr>
      <vt:lpstr>ABL</vt:lpstr>
      <vt:lpstr>TSVF</vt:lpstr>
      <vt:lpstr>Strong Measurement</vt:lpstr>
      <vt:lpstr>Weak Measurement - I</vt:lpstr>
      <vt:lpstr>Why Weak Measurement?</vt:lpstr>
      <vt:lpstr>Weak Measurement - II</vt:lpstr>
      <vt:lpstr>שקופית 8</vt:lpstr>
      <vt:lpstr>A Quantum Experiment With Causality - Spins</vt:lpstr>
      <vt:lpstr>Hidden Variables?</vt:lpstr>
      <vt:lpstr>The EPR Experiment</vt:lpstr>
      <vt:lpstr>J.S Bell’s Proof</vt:lpstr>
      <vt:lpstr>The TSVF – New Account Of Time</vt:lpstr>
      <vt:lpstr>Quantum Experiment with Causality:  EPR Pairs </vt:lpstr>
      <vt:lpstr>A Quantum Experiment with Causality</vt:lpstr>
      <vt:lpstr>שקופית 16</vt:lpstr>
      <vt:lpstr>Control Experiments</vt:lpstr>
      <vt:lpstr>Interpretation</vt:lpstr>
      <vt:lpstr>שקופית 19</vt:lpstr>
      <vt:lpstr>Acknowledgements</vt:lpstr>
      <vt:lpstr>Questions</vt:lpstr>
      <vt:lpstr>Which Path Measurement Followed by Interference</vt:lpstr>
      <vt:lpstr>How should the Weak Measurement’s Outcomes be Summed Up?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Can a Future Choice Affect a Past Measurement’s Outcome?</dc:title>
  <dc:creator>Racheli</dc:creator>
  <cp:lastModifiedBy>Racheli</cp:lastModifiedBy>
  <cp:revision>41</cp:revision>
  <dcterms:created xsi:type="dcterms:W3CDTF">2012-05-15T05:43:28Z</dcterms:created>
  <dcterms:modified xsi:type="dcterms:W3CDTF">2012-06-12T12:31:04Z</dcterms:modified>
</cp:coreProperties>
</file>