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25"/>
  </p:notesMasterIdLst>
  <p:sldIdLst>
    <p:sldId id="256" r:id="rId2"/>
    <p:sldId id="257" r:id="rId3"/>
    <p:sldId id="258" r:id="rId4"/>
    <p:sldId id="262" r:id="rId5"/>
    <p:sldId id="259" r:id="rId6"/>
    <p:sldId id="308" r:id="rId7"/>
    <p:sldId id="263" r:id="rId8"/>
    <p:sldId id="307" r:id="rId9"/>
    <p:sldId id="309" r:id="rId10"/>
    <p:sldId id="300" r:id="rId11"/>
    <p:sldId id="298" r:id="rId12"/>
    <p:sldId id="299" r:id="rId13"/>
    <p:sldId id="297" r:id="rId14"/>
    <p:sldId id="295" r:id="rId15"/>
    <p:sldId id="306" r:id="rId16"/>
    <p:sldId id="305" r:id="rId17"/>
    <p:sldId id="313" r:id="rId18"/>
    <p:sldId id="301" r:id="rId19"/>
    <p:sldId id="304" r:id="rId20"/>
    <p:sldId id="312" r:id="rId21"/>
    <p:sldId id="293" r:id="rId22"/>
    <p:sldId id="311" r:id="rId23"/>
    <p:sldId id="294" r:id="rId24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DE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09" autoAdjust="0"/>
    <p:restoredTop sz="94660"/>
  </p:normalViewPr>
  <p:slideViewPr>
    <p:cSldViewPr>
      <p:cViewPr>
        <p:scale>
          <a:sx n="90" d="100"/>
          <a:sy n="90" d="100"/>
        </p:scale>
        <p:origin x="-570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e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D6778F-2FE3-4346-BE41-2D2E306FB7B7}" type="datetimeFigureOut">
              <a:rPr lang="he-IL" smtClean="0"/>
              <a:pPr/>
              <a:t>כ"ב/סיון/תשע"ב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6CBCD7D-EA04-4A8A-9E99-011C5CE33F5A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BCD7D-EA04-4A8A-9E99-011C5CE33F5A}" type="slidenum">
              <a:rPr lang="he-IL" smtClean="0"/>
              <a:pPr/>
              <a:t>1</a:t>
            </a:fld>
            <a:endParaRPr lang="he-I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733573-2B70-4059-9330-2E0168CEE580}" type="slidenum">
              <a:rPr lang="he-IL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Add one stage, where the photon goes only from the left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0EEA54-0B11-4880-A9A1-B813395E2250}" type="slidenum">
              <a:rPr lang="he-IL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Add one stage, where the photon goes only from the left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B4186C-1021-4442-B744-1BB9E15D5774}" type="slidenum">
              <a:rPr lang="he-IL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Add one stage, where the photon goes only from the left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FC33D4-F386-4150-819E-BAE82B774D3B}" type="slidenum">
              <a:rPr lang="he-IL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Add one stage, where the photon goes only from the left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BCD7D-EA04-4A8A-9E99-011C5CE33F5A}" type="slidenum">
              <a:rPr lang="he-IL" smtClean="0"/>
              <a:pPr/>
              <a:t>14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FDB89-F3B9-4089-9FA0-941EDD307E72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אליפסה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אליפסה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1369-243B-4556-85A8-87C78BE40D6A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מלבן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מחבר ישר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אליפסה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אליפסה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0B4DE-5711-4821-8652-500235A527B1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26A9-763E-4EB1-B776-B5E73CB31D76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מציין מיקום תוכן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3" name="מלבן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מלבן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4F3B-5BAE-4A0D-961F-6681D57E2E07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8" name="מחבר ישר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אליפסה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אליפסה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9F4E12-1FA5-406A-BB82-547199440431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מחבר ישר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ציין מיקום תוכן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2" name="מציין מיקום תוכן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חבר ישר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מלבן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מלבן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מלבן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מלבן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מלבן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BC5F0-6DF8-4F91-884B-847BD7777ABD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he-IL"/>
          </a:p>
        </p:txBody>
      </p:sp>
      <p:sp>
        <p:nvSpPr>
          <p:cNvPr id="15" name="מחבר ישר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מציין מיקום תוכן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6" name="מציין מיקום תוכן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אליפסה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אליפסה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3" name="כותרת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20DB0-535C-4CD7-B7BD-023ADB64D827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לבן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מלבן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E1B1-A81F-450A-834B-1A450BEB2704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מלבן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מציין מיקום תוכן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0" name="אליפסה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אליפסה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1" name="מלבן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ACF4C-AF7D-4C7C-8DDE-B3133A26D902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מחבר ישר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מלבן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אליפסה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אליפסה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22" name="מלבן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A554A9-C0D1-4146-B90B-B73AC95D8648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77936C5-E843-4E76-A506-0AD16A4DD8FA}" type="datetime8">
              <a:rPr lang="he-IL" smtClean="0"/>
              <a:pPr/>
              <a:t>12 יוני 12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מחבר ישר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אליפסה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אליפסה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6.bin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1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8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5.bin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Microsoft_Office_Excel_97-2003_Worksheet1.xls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8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3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-396552" y="2756520"/>
            <a:ext cx="9937104" cy="1752600"/>
          </a:xfrm>
        </p:spPr>
        <p:txBody>
          <a:bodyPr>
            <a:normAutofit/>
          </a:bodyPr>
          <a:lstStyle/>
          <a:p>
            <a:pPr rtl="0"/>
            <a:r>
              <a:rPr lang="en-US" sz="2000" dirty="0" err="1" smtClean="0">
                <a:latin typeface="Georgia" pitchFamily="18" charset="0"/>
                <a:cs typeface="Times New Roman" pitchFamily="18" charset="0"/>
              </a:rPr>
              <a:t>Yakir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 Aharonov</a:t>
            </a:r>
            <a:r>
              <a:rPr lang="en-US" sz="2000" baseline="30000" dirty="0" smtClean="0">
                <a:latin typeface="Georgia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, 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Eliahu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Cohen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1*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endParaRPr lang="he-IL" sz="2200" dirty="0">
              <a:latin typeface="Georgia" pitchFamily="18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85048" cy="1828800"/>
          </a:xfrm>
        </p:spPr>
        <p:txBody>
          <a:bodyPr>
            <a:noAutofit/>
          </a:bodyPr>
          <a:lstStyle/>
          <a:p>
            <a:r>
              <a:rPr lang="en-US" sz="4000" dirty="0" smtClean="0">
                <a:cs typeface="Times New Roman" pitchFamily="18" charset="0"/>
              </a:rPr>
              <a:t>Unusual Interactions of Pre- and Post-Selected Particles</a:t>
            </a:r>
            <a:br>
              <a:rPr lang="en-US" sz="4000" dirty="0" smtClean="0">
                <a:cs typeface="Times New Roman" pitchFamily="18" charset="0"/>
              </a:rPr>
            </a:br>
            <a:endParaRPr lang="he-IL" sz="4000" dirty="0"/>
          </a:p>
        </p:txBody>
      </p:sp>
      <p:sp>
        <p:nvSpPr>
          <p:cNvPr id="4" name="מלבן 3"/>
          <p:cNvSpPr/>
          <p:nvPr/>
        </p:nvSpPr>
        <p:spPr>
          <a:xfrm>
            <a:off x="0" y="3501008"/>
            <a:ext cx="9144000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b="1" cap="small" baseline="300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School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of Physics and Astronomy, Tel Aviv University, Tel-Aviv 69978,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Israel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*eliahuco@post.tau.ac.il</a:t>
            </a:r>
            <a:endParaRPr lang="he-IL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>
              <a:lnSpc>
                <a:spcPct val="170000"/>
              </a:lnSpc>
              <a:spcBef>
                <a:spcPct val="0"/>
              </a:spcBef>
            </a:pPr>
            <a:endParaRPr lang="he-IL" sz="1600" b="1" cap="small" dirty="0" smtClean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ct val="0"/>
              </a:spcBef>
            </a:pPr>
            <a:endParaRPr lang="he-IL" sz="1600" dirty="0"/>
          </a:p>
        </p:txBody>
      </p:sp>
      <p:pic>
        <p:nvPicPr>
          <p:cNvPr id="5" name="תמונה 4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576064" cy="7389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6381328"/>
            <a:ext cx="237626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ICFP 2012, Greece </a:t>
            </a:r>
            <a:endParaRPr lang="he-I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97846" y="6338348"/>
            <a:ext cx="129614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14.06.12</a:t>
            </a:r>
            <a:endParaRPr lang="he-I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>
          <a:xfrm>
            <a:off x="4329752" y="219945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Line 5"/>
          <p:cNvSpPr>
            <a:spLocks noChangeShapeType="1"/>
          </p:cNvSpPr>
          <p:nvPr/>
        </p:nvSpPr>
        <p:spPr bwMode="auto">
          <a:xfrm flipH="1" flipV="1">
            <a:off x="3632200" y="4402138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Line 8"/>
          <p:cNvSpPr>
            <a:spLocks noChangeShapeType="1"/>
          </p:cNvSpPr>
          <p:nvPr/>
        </p:nvSpPr>
        <p:spPr bwMode="auto">
          <a:xfrm>
            <a:off x="4724400" y="53340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4" name="Line 10"/>
          <p:cNvSpPr>
            <a:spLocks noChangeShapeType="1"/>
          </p:cNvSpPr>
          <p:nvPr/>
        </p:nvSpPr>
        <p:spPr bwMode="auto">
          <a:xfrm>
            <a:off x="5791200" y="4300538"/>
            <a:ext cx="0" cy="373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5" name="AutoShape 17"/>
          <p:cNvSpPr>
            <a:spLocks noChangeArrowheads="1"/>
          </p:cNvSpPr>
          <p:nvPr/>
        </p:nvSpPr>
        <p:spPr bwMode="auto">
          <a:xfrm rot="2700000">
            <a:off x="4191000" y="5791200"/>
            <a:ext cx="152400" cy="304800"/>
          </a:xfrm>
          <a:prstGeom prst="can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4065588" y="2360613"/>
            <a:ext cx="49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0%</a:t>
            </a:r>
          </a:p>
        </p:txBody>
      </p:sp>
      <p:sp>
        <p:nvSpPr>
          <p:cNvPr id="51207" name="AutoShape 12"/>
          <p:cNvSpPr>
            <a:spLocks noChangeArrowheads="1"/>
          </p:cNvSpPr>
          <p:nvPr/>
        </p:nvSpPr>
        <p:spPr bwMode="auto">
          <a:xfrm rot="-8156750">
            <a:off x="41910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8" name="AutoShape 13"/>
          <p:cNvSpPr>
            <a:spLocks noChangeArrowheads="1"/>
          </p:cNvSpPr>
          <p:nvPr/>
        </p:nvSpPr>
        <p:spPr bwMode="auto">
          <a:xfrm rot="-2756750">
            <a:off x="50673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778375" y="2360613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100%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3935413" y="2022475"/>
            <a:ext cx="1398587" cy="3683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0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Interference</a:t>
            </a:r>
            <a:endParaRPr lang="he-IL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 flipV="1">
            <a:off x="4757738" y="2997200"/>
            <a:ext cx="355600" cy="3381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V="1">
            <a:off x="4706938" y="4478338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 flipV="1">
            <a:off x="3675063" y="3352800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4" name="Line 10"/>
          <p:cNvSpPr>
            <a:spLocks noChangeShapeType="1"/>
          </p:cNvSpPr>
          <p:nvPr/>
        </p:nvSpPr>
        <p:spPr bwMode="auto">
          <a:xfrm>
            <a:off x="3665538" y="4259263"/>
            <a:ext cx="0" cy="371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5" name="Line 9"/>
          <p:cNvSpPr>
            <a:spLocks noChangeShapeType="1"/>
          </p:cNvSpPr>
          <p:nvPr/>
        </p:nvSpPr>
        <p:spPr bwMode="auto">
          <a:xfrm>
            <a:off x="4724400" y="32004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H="1" flipV="1">
            <a:off x="4724400" y="3395663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 flipV="1">
            <a:off x="4325938" y="5545138"/>
            <a:ext cx="365125" cy="3397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8" name="TextBox 17"/>
          <p:cNvSpPr txBox="1">
            <a:spLocks noChangeArrowheads="1"/>
          </p:cNvSpPr>
          <p:nvPr/>
        </p:nvSpPr>
        <p:spPr bwMode="auto">
          <a:xfrm>
            <a:off x="358775" y="1546944"/>
            <a:ext cx="5915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we outsmart the “which path” uncertainty? 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תמונה 19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1" name="כותרת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Path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12"/>
          </p:nvPr>
        </p:nvSpPr>
        <p:spPr>
          <a:xfrm>
            <a:off x="4348040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10</a:t>
            </a:fld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2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Line 8"/>
          <p:cNvSpPr>
            <a:spLocks noChangeShapeType="1"/>
          </p:cNvSpPr>
          <p:nvPr/>
        </p:nvSpPr>
        <p:spPr bwMode="auto">
          <a:xfrm>
            <a:off x="4724400" y="53340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Line 10"/>
          <p:cNvSpPr>
            <a:spLocks noChangeShapeType="1"/>
          </p:cNvSpPr>
          <p:nvPr/>
        </p:nvSpPr>
        <p:spPr bwMode="auto">
          <a:xfrm>
            <a:off x="5791200" y="4300538"/>
            <a:ext cx="0" cy="373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6" name="AutoShape 17"/>
          <p:cNvSpPr>
            <a:spLocks noChangeArrowheads="1"/>
          </p:cNvSpPr>
          <p:nvPr/>
        </p:nvSpPr>
        <p:spPr bwMode="auto">
          <a:xfrm rot="2700000">
            <a:off x="4191000" y="5791200"/>
            <a:ext cx="152400" cy="304800"/>
          </a:xfrm>
          <a:prstGeom prst="can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7" name="Text Box 29"/>
          <p:cNvSpPr txBox="1">
            <a:spLocks noChangeArrowheads="1"/>
          </p:cNvSpPr>
          <p:nvPr/>
        </p:nvSpPr>
        <p:spPr bwMode="auto">
          <a:xfrm>
            <a:off x="3949700" y="2360613"/>
            <a:ext cx="6080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49158" name="AutoShape 12"/>
          <p:cNvSpPr>
            <a:spLocks noChangeArrowheads="1"/>
          </p:cNvSpPr>
          <p:nvPr/>
        </p:nvSpPr>
        <p:spPr bwMode="auto">
          <a:xfrm rot="-8156750">
            <a:off x="41910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9" name="AutoShape 13"/>
          <p:cNvSpPr>
            <a:spLocks noChangeArrowheads="1"/>
          </p:cNvSpPr>
          <p:nvPr/>
        </p:nvSpPr>
        <p:spPr bwMode="auto">
          <a:xfrm rot="-2756750">
            <a:off x="50673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0" name="Text Box 29"/>
          <p:cNvSpPr txBox="1">
            <a:spLocks noChangeArrowheads="1"/>
          </p:cNvSpPr>
          <p:nvPr/>
        </p:nvSpPr>
        <p:spPr bwMode="auto">
          <a:xfrm>
            <a:off x="4894263" y="2360613"/>
            <a:ext cx="608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V="1">
            <a:off x="4706938" y="4478338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Line 15"/>
          <p:cNvSpPr>
            <a:spLocks noChangeShapeType="1"/>
          </p:cNvSpPr>
          <p:nvPr/>
        </p:nvSpPr>
        <p:spPr bwMode="auto">
          <a:xfrm flipV="1">
            <a:off x="4783138" y="3030538"/>
            <a:ext cx="304800" cy="304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Line 15"/>
          <p:cNvSpPr>
            <a:spLocks noChangeShapeType="1"/>
          </p:cNvSpPr>
          <p:nvPr/>
        </p:nvSpPr>
        <p:spPr bwMode="auto">
          <a:xfrm flipH="1" flipV="1">
            <a:off x="4394200" y="3055938"/>
            <a:ext cx="304800" cy="304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4" name="Line 10"/>
          <p:cNvSpPr>
            <a:spLocks noChangeShapeType="1"/>
          </p:cNvSpPr>
          <p:nvPr/>
        </p:nvSpPr>
        <p:spPr bwMode="auto">
          <a:xfrm>
            <a:off x="3665538" y="4259263"/>
            <a:ext cx="0" cy="371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5" name="Line 9"/>
          <p:cNvSpPr>
            <a:spLocks noChangeShapeType="1"/>
          </p:cNvSpPr>
          <p:nvPr/>
        </p:nvSpPr>
        <p:spPr bwMode="auto">
          <a:xfrm>
            <a:off x="4724400" y="32004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H="1" flipV="1">
            <a:off x="4724400" y="3395663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 flipV="1">
            <a:off x="4325938" y="5545138"/>
            <a:ext cx="365125" cy="3397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8" name="AutoShape 12"/>
          <p:cNvSpPr>
            <a:spLocks noChangeArrowheads="1"/>
          </p:cNvSpPr>
          <p:nvPr/>
        </p:nvSpPr>
        <p:spPr bwMode="auto">
          <a:xfrm rot="8156750" flipV="1">
            <a:off x="3867150" y="48387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9" name="AutoShape 13"/>
          <p:cNvSpPr>
            <a:spLocks noChangeArrowheads="1"/>
          </p:cNvSpPr>
          <p:nvPr/>
        </p:nvSpPr>
        <p:spPr bwMode="auto">
          <a:xfrm rot="2756750" flipV="1">
            <a:off x="5381625" y="481965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0" name="Text Box 29"/>
          <p:cNvSpPr txBox="1">
            <a:spLocks noChangeArrowheads="1"/>
          </p:cNvSpPr>
          <p:nvPr/>
        </p:nvSpPr>
        <p:spPr bwMode="auto">
          <a:xfrm>
            <a:off x="5608638" y="4789488"/>
            <a:ext cx="608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50%</a:t>
            </a:r>
          </a:p>
        </p:txBody>
      </p:sp>
      <p:sp>
        <p:nvSpPr>
          <p:cNvPr id="49171" name="TextBox 20"/>
          <p:cNvSpPr txBox="1">
            <a:spLocks noChangeArrowheads="1"/>
          </p:cNvSpPr>
          <p:nvPr/>
        </p:nvSpPr>
        <p:spPr bwMode="auto">
          <a:xfrm>
            <a:off x="358775" y="1546944"/>
            <a:ext cx="5915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we outsmart the “which path” uncertainty? 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תמונה 20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3" name="כותרת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Path - II</a:t>
            </a:r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מציין מיקום של מספר שקופית 21"/>
          <p:cNvSpPr>
            <a:spLocks noGrp="1"/>
          </p:cNvSpPr>
          <p:nvPr>
            <p:ph type="sldNum" sz="quarter" idx="12"/>
          </p:nvPr>
        </p:nvSpPr>
        <p:spPr>
          <a:xfrm>
            <a:off x="4334392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11</a:t>
            </a:fld>
            <a:endParaRPr lang="he-I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Line 10"/>
          <p:cNvSpPr>
            <a:spLocks noChangeShapeType="1"/>
          </p:cNvSpPr>
          <p:nvPr/>
        </p:nvSpPr>
        <p:spPr bwMode="auto">
          <a:xfrm>
            <a:off x="3665538" y="4259263"/>
            <a:ext cx="0" cy="371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79" name="Line 8"/>
          <p:cNvSpPr>
            <a:spLocks noChangeShapeType="1"/>
          </p:cNvSpPr>
          <p:nvPr/>
        </p:nvSpPr>
        <p:spPr bwMode="auto">
          <a:xfrm>
            <a:off x="4724400" y="53340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0" name="Line 10"/>
          <p:cNvSpPr>
            <a:spLocks noChangeShapeType="1"/>
          </p:cNvSpPr>
          <p:nvPr/>
        </p:nvSpPr>
        <p:spPr bwMode="auto">
          <a:xfrm>
            <a:off x="5791200" y="4300538"/>
            <a:ext cx="0" cy="373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1" name="AutoShape 17"/>
          <p:cNvSpPr>
            <a:spLocks noChangeArrowheads="1"/>
          </p:cNvSpPr>
          <p:nvPr/>
        </p:nvSpPr>
        <p:spPr bwMode="auto">
          <a:xfrm rot="2700000">
            <a:off x="4191000" y="5791200"/>
            <a:ext cx="152400" cy="304800"/>
          </a:xfrm>
          <a:prstGeom prst="can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3949700" y="2360613"/>
            <a:ext cx="6080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50%</a:t>
            </a:r>
          </a:p>
        </p:txBody>
      </p:sp>
      <p:sp>
        <p:nvSpPr>
          <p:cNvPr id="50183" name="AutoShape 12"/>
          <p:cNvSpPr>
            <a:spLocks noChangeArrowheads="1"/>
          </p:cNvSpPr>
          <p:nvPr/>
        </p:nvSpPr>
        <p:spPr bwMode="auto">
          <a:xfrm rot="-8156750">
            <a:off x="41910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4" name="AutoShape 13"/>
          <p:cNvSpPr>
            <a:spLocks noChangeArrowheads="1"/>
          </p:cNvSpPr>
          <p:nvPr/>
        </p:nvSpPr>
        <p:spPr bwMode="auto">
          <a:xfrm rot="-2756750">
            <a:off x="50673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894263" y="2360613"/>
            <a:ext cx="608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50%</a:t>
            </a: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V="1">
            <a:off x="3665538" y="3352800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Line 15"/>
          <p:cNvSpPr>
            <a:spLocks noChangeShapeType="1"/>
          </p:cNvSpPr>
          <p:nvPr/>
        </p:nvSpPr>
        <p:spPr bwMode="auto">
          <a:xfrm flipV="1">
            <a:off x="4783138" y="3030538"/>
            <a:ext cx="304800" cy="304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Line 15"/>
          <p:cNvSpPr>
            <a:spLocks noChangeShapeType="1"/>
          </p:cNvSpPr>
          <p:nvPr/>
        </p:nvSpPr>
        <p:spPr bwMode="auto">
          <a:xfrm flipH="1" flipV="1">
            <a:off x="4394200" y="3055938"/>
            <a:ext cx="304800" cy="304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9" name="Line 9"/>
          <p:cNvSpPr>
            <a:spLocks noChangeShapeType="1"/>
          </p:cNvSpPr>
          <p:nvPr/>
        </p:nvSpPr>
        <p:spPr bwMode="auto">
          <a:xfrm>
            <a:off x="4724400" y="32004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H="1" flipV="1">
            <a:off x="3657600" y="4445000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 flipV="1">
            <a:off x="4325938" y="5545138"/>
            <a:ext cx="365125" cy="3397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12"/>
          <p:cNvSpPr>
            <a:spLocks noChangeArrowheads="1"/>
          </p:cNvSpPr>
          <p:nvPr/>
        </p:nvSpPr>
        <p:spPr bwMode="auto">
          <a:xfrm rot="8156750" flipV="1">
            <a:off x="3867150" y="48387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AutoShape 13"/>
          <p:cNvSpPr>
            <a:spLocks noChangeArrowheads="1"/>
          </p:cNvSpPr>
          <p:nvPr/>
        </p:nvSpPr>
        <p:spPr bwMode="auto">
          <a:xfrm rot="2756750" flipV="1">
            <a:off x="5381625" y="481965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3170238" y="4806950"/>
            <a:ext cx="608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50%</a:t>
            </a:r>
          </a:p>
        </p:txBody>
      </p:sp>
      <p:sp>
        <p:nvSpPr>
          <p:cNvPr id="50195" name="TextBox 18"/>
          <p:cNvSpPr txBox="1">
            <a:spLocks noChangeArrowheads="1"/>
          </p:cNvSpPr>
          <p:nvPr/>
        </p:nvSpPr>
        <p:spPr bwMode="auto">
          <a:xfrm>
            <a:off x="358775" y="1618952"/>
            <a:ext cx="5915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we outsmart the “which path” uncertainty? 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תמונה 20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6" name="כותרת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Path - III</a:t>
            </a:r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מציין מיקום של מספר שקופית 26"/>
          <p:cNvSpPr>
            <a:spLocks noGrp="1"/>
          </p:cNvSpPr>
          <p:nvPr>
            <p:ph type="sldNum" sz="quarter" idx="12"/>
          </p:nvPr>
        </p:nvSpPr>
        <p:spPr>
          <a:xfrm>
            <a:off x="4348040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12</a:t>
            </a:fld>
            <a:endParaRPr lang="he-I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22" grpId="0"/>
      <p:bldP spid="22" grpId="1"/>
      <p:bldP spid="23" grpId="0" animBg="1"/>
      <p:bldP spid="24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Line 5"/>
          <p:cNvSpPr>
            <a:spLocks noChangeShapeType="1"/>
          </p:cNvSpPr>
          <p:nvPr/>
        </p:nvSpPr>
        <p:spPr bwMode="auto">
          <a:xfrm flipH="1" flipV="1">
            <a:off x="3632200" y="4402138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Line 8"/>
          <p:cNvSpPr>
            <a:spLocks noChangeShapeType="1"/>
          </p:cNvSpPr>
          <p:nvPr/>
        </p:nvSpPr>
        <p:spPr bwMode="auto">
          <a:xfrm>
            <a:off x="4724400" y="53340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2" name="Line 10"/>
          <p:cNvSpPr>
            <a:spLocks noChangeShapeType="1"/>
          </p:cNvSpPr>
          <p:nvPr/>
        </p:nvSpPr>
        <p:spPr bwMode="auto">
          <a:xfrm>
            <a:off x="5791200" y="4300538"/>
            <a:ext cx="0" cy="373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AutoShape 17"/>
          <p:cNvSpPr>
            <a:spLocks noChangeArrowheads="1"/>
          </p:cNvSpPr>
          <p:nvPr/>
        </p:nvSpPr>
        <p:spPr bwMode="auto">
          <a:xfrm rot="2700000">
            <a:off x="4191000" y="5791200"/>
            <a:ext cx="152400" cy="304800"/>
          </a:xfrm>
          <a:prstGeom prst="can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 rtl="0"/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4" name="Text Box 29"/>
          <p:cNvSpPr txBox="1">
            <a:spLocks noChangeArrowheads="1"/>
          </p:cNvSpPr>
          <p:nvPr/>
        </p:nvSpPr>
        <p:spPr bwMode="auto">
          <a:xfrm>
            <a:off x="4065588" y="2360613"/>
            <a:ext cx="49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0%</a:t>
            </a:r>
          </a:p>
        </p:txBody>
      </p:sp>
      <p:sp>
        <p:nvSpPr>
          <p:cNvPr id="48135" name="AutoShape 12"/>
          <p:cNvSpPr>
            <a:spLocks noChangeArrowheads="1"/>
          </p:cNvSpPr>
          <p:nvPr/>
        </p:nvSpPr>
        <p:spPr bwMode="auto">
          <a:xfrm rot="-8156750">
            <a:off x="41910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6" name="AutoShape 13"/>
          <p:cNvSpPr>
            <a:spLocks noChangeArrowheads="1"/>
          </p:cNvSpPr>
          <p:nvPr/>
        </p:nvSpPr>
        <p:spPr bwMode="auto">
          <a:xfrm rot="-2756750">
            <a:off x="5067300" y="27432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7" name="Text Box 29"/>
          <p:cNvSpPr txBox="1">
            <a:spLocks noChangeArrowheads="1"/>
          </p:cNvSpPr>
          <p:nvPr/>
        </p:nvSpPr>
        <p:spPr bwMode="auto">
          <a:xfrm>
            <a:off x="4778375" y="2360613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100%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3935413" y="2022475"/>
            <a:ext cx="1398587" cy="3683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0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Interference</a:t>
            </a:r>
            <a:endParaRPr lang="he-IL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 flipV="1">
            <a:off x="4757738" y="2997200"/>
            <a:ext cx="355600" cy="3381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V="1">
            <a:off x="4706938" y="4478338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 flipV="1">
            <a:off x="3675063" y="3352800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ysDot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42" name="Line 10"/>
          <p:cNvSpPr>
            <a:spLocks noChangeShapeType="1"/>
          </p:cNvSpPr>
          <p:nvPr/>
        </p:nvSpPr>
        <p:spPr bwMode="auto">
          <a:xfrm>
            <a:off x="3665538" y="4259263"/>
            <a:ext cx="0" cy="371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3" name="Line 9"/>
          <p:cNvSpPr>
            <a:spLocks noChangeShapeType="1"/>
          </p:cNvSpPr>
          <p:nvPr/>
        </p:nvSpPr>
        <p:spPr bwMode="auto">
          <a:xfrm>
            <a:off x="4724400" y="3200400"/>
            <a:ext cx="0" cy="381000"/>
          </a:xfrm>
          <a:prstGeom prst="line">
            <a:avLst/>
          </a:prstGeom>
          <a:noFill/>
          <a:ln w="57150" cap="sq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H="1" flipV="1">
            <a:off x="4724400" y="3395663"/>
            <a:ext cx="1066800" cy="1066800"/>
          </a:xfrm>
          <a:prstGeom prst="line">
            <a:avLst/>
          </a:prstGeom>
          <a:noFill/>
          <a:ln w="38100" cap="sq">
            <a:solidFill>
              <a:srgbClr val="FFFF00"/>
            </a:solidFill>
            <a:prstDash val="solid"/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 flipV="1">
            <a:off x="4325938" y="5545138"/>
            <a:ext cx="365125" cy="3397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blurRad="127000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46" name="AutoShape 12"/>
          <p:cNvSpPr>
            <a:spLocks noChangeArrowheads="1"/>
          </p:cNvSpPr>
          <p:nvPr/>
        </p:nvSpPr>
        <p:spPr bwMode="auto">
          <a:xfrm rot="8156750" flipV="1">
            <a:off x="3867150" y="483870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47" name="AutoShape 13"/>
          <p:cNvSpPr>
            <a:spLocks noChangeArrowheads="1"/>
          </p:cNvSpPr>
          <p:nvPr/>
        </p:nvSpPr>
        <p:spPr bwMode="auto">
          <a:xfrm rot="2756750" flipV="1">
            <a:off x="5381625" y="481965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49" name="TextBox 20"/>
          <p:cNvSpPr txBox="1">
            <a:spLocks noChangeArrowheads="1"/>
          </p:cNvSpPr>
          <p:nvPr/>
        </p:nvSpPr>
        <p:spPr bwMode="auto">
          <a:xfrm>
            <a:off x="358775" y="1556792"/>
            <a:ext cx="5915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we outsmart the “which path” uncertainty? 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תמונה 22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5" name="כותרת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Path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</a:t>
            </a:r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מציין מיקום של מספר שקופית 23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13</a:t>
            </a:fld>
            <a:endParaRPr lang="he-IL" dirty="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5640537" y="4789488"/>
            <a:ext cx="608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50%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83052" y="371010"/>
            <a:ext cx="8534400" cy="758952"/>
          </a:xfrm>
        </p:spPr>
        <p:txBody>
          <a:bodyPr>
            <a:noAutofit/>
          </a:bodyPr>
          <a:lstStyle/>
          <a:p>
            <a:pPr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Which Path Measurement Followed by Interference</a:t>
            </a:r>
            <a:endParaRPr lang="he-IL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624" y="1325002"/>
            <a:ext cx="5414248" cy="341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6480" y="4547103"/>
            <a:ext cx="5371624" cy="229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488808" y="1391592"/>
            <a:ext cx="3952572" cy="5346326"/>
            <a:chOff x="6775" y="4985"/>
            <a:chExt cx="3673" cy="4968"/>
          </a:xfrm>
        </p:grpSpPr>
        <p:sp>
          <p:nvSpPr>
            <p:cNvPr id="24" name="AutoShape 65"/>
            <p:cNvSpPr>
              <a:spLocks noChangeAspect="1" noChangeArrowheads="1" noTextEdit="1"/>
            </p:cNvSpPr>
            <p:nvPr/>
          </p:nvSpPr>
          <p:spPr bwMode="auto">
            <a:xfrm>
              <a:off x="6775" y="5025"/>
              <a:ext cx="3673" cy="492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64"/>
            <p:cNvSpPr>
              <a:spLocks noChangeShapeType="1"/>
            </p:cNvSpPr>
            <p:nvPr/>
          </p:nvSpPr>
          <p:spPr bwMode="auto">
            <a:xfrm>
              <a:off x="8442" y="8824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63"/>
            <p:cNvSpPr>
              <a:spLocks noChangeShapeType="1"/>
            </p:cNvSpPr>
            <p:nvPr/>
          </p:nvSpPr>
          <p:spPr bwMode="auto">
            <a:xfrm>
              <a:off x="9308" y="7973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62"/>
            <p:cNvSpPr>
              <a:spLocks noChangeShapeType="1"/>
            </p:cNvSpPr>
            <p:nvPr/>
          </p:nvSpPr>
          <p:spPr bwMode="auto">
            <a:xfrm>
              <a:off x="7593" y="7991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8" name="AutoShape 61"/>
            <p:cNvSpPr>
              <a:spLocks noChangeArrowheads="1"/>
            </p:cNvSpPr>
            <p:nvPr/>
          </p:nvSpPr>
          <p:spPr bwMode="auto">
            <a:xfrm rot="2700000">
              <a:off x="7894" y="9378"/>
              <a:ext cx="143" cy="335"/>
            </a:xfrm>
            <a:prstGeom prst="can">
              <a:avLst>
                <a:gd name="adj" fmla="val 58566"/>
              </a:avLst>
            </a:prstGeom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4" name="Group 58"/>
            <p:cNvGrpSpPr>
              <a:grpSpLocks/>
            </p:cNvGrpSpPr>
            <p:nvPr/>
          </p:nvGrpSpPr>
          <p:grpSpPr bwMode="auto">
            <a:xfrm rot="2700000" flipH="1">
              <a:off x="8808" y="5028"/>
              <a:ext cx="267" cy="181"/>
              <a:chOff x="4715" y="4913"/>
              <a:chExt cx="482" cy="232"/>
            </a:xfrm>
          </p:grpSpPr>
          <p:sp>
            <p:nvSpPr>
              <p:cNvPr id="79" name="Arc 60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" name="AutoShape 59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AutoShape 57"/>
            <p:cNvSpPr>
              <a:spLocks noChangeShapeType="1"/>
            </p:cNvSpPr>
            <p:nvPr/>
          </p:nvSpPr>
          <p:spPr bwMode="auto">
            <a:xfrm flipH="1">
              <a:off x="8055" y="9078"/>
              <a:ext cx="388" cy="38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56"/>
            <p:cNvSpPr>
              <a:spLocks noChangeShapeType="1"/>
            </p:cNvSpPr>
            <p:nvPr/>
          </p:nvSpPr>
          <p:spPr bwMode="auto">
            <a:xfrm flipH="1">
              <a:off x="8443" y="8215"/>
              <a:ext cx="831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55"/>
            <p:cNvSpPr>
              <a:spLocks noChangeShapeType="1"/>
            </p:cNvSpPr>
            <p:nvPr/>
          </p:nvSpPr>
          <p:spPr bwMode="auto">
            <a:xfrm flipH="1">
              <a:off x="7593" y="7352"/>
              <a:ext cx="833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AutoShape 54"/>
            <p:cNvSpPr>
              <a:spLocks noChangeShapeType="1"/>
            </p:cNvSpPr>
            <p:nvPr/>
          </p:nvSpPr>
          <p:spPr bwMode="auto">
            <a:xfrm>
              <a:off x="8427" y="7352"/>
              <a:ext cx="840" cy="862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53"/>
            <p:cNvSpPr>
              <a:spLocks noChangeShapeType="1"/>
            </p:cNvSpPr>
            <p:nvPr/>
          </p:nvSpPr>
          <p:spPr bwMode="auto">
            <a:xfrm>
              <a:off x="7606" y="8215"/>
              <a:ext cx="830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50"/>
            <p:cNvGrpSpPr>
              <a:grpSpLocks/>
            </p:cNvGrpSpPr>
            <p:nvPr/>
          </p:nvGrpSpPr>
          <p:grpSpPr bwMode="auto">
            <a:xfrm rot="-2700000">
              <a:off x="7814" y="5030"/>
              <a:ext cx="267" cy="181"/>
              <a:chOff x="4715" y="4913"/>
              <a:chExt cx="482" cy="232"/>
            </a:xfrm>
          </p:grpSpPr>
          <p:sp>
            <p:nvSpPr>
              <p:cNvPr id="77" name="Arc 52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" name="AutoShape 51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AutoShape 49"/>
            <p:cNvSpPr>
              <a:spLocks noChangeShapeType="1"/>
            </p:cNvSpPr>
            <p:nvPr/>
          </p:nvSpPr>
          <p:spPr bwMode="auto">
            <a:xfrm flipH="1">
              <a:off x="8223" y="9180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48"/>
            <p:cNvSpPr>
              <a:spLocks noChangeShapeType="1"/>
            </p:cNvSpPr>
            <p:nvPr/>
          </p:nvSpPr>
          <p:spPr bwMode="auto">
            <a:xfrm flipH="1">
              <a:off x="8002" y="7685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AutoShape 47"/>
            <p:cNvSpPr>
              <a:spLocks noChangeShapeType="1"/>
            </p:cNvSpPr>
            <p:nvPr/>
          </p:nvSpPr>
          <p:spPr bwMode="auto">
            <a:xfrm>
              <a:off x="8786" y="7731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AutoShape 46"/>
            <p:cNvSpPr>
              <a:spLocks noChangeShapeType="1"/>
            </p:cNvSpPr>
            <p:nvPr/>
          </p:nvSpPr>
          <p:spPr bwMode="auto">
            <a:xfrm>
              <a:off x="8426" y="7056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AutoShape 45"/>
            <p:cNvSpPr>
              <a:spLocks noChangeShapeType="1"/>
            </p:cNvSpPr>
            <p:nvPr/>
          </p:nvSpPr>
          <p:spPr bwMode="auto">
            <a:xfrm>
              <a:off x="9300" y="6237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AutoShape 44"/>
            <p:cNvSpPr>
              <a:spLocks noChangeShapeType="1"/>
            </p:cNvSpPr>
            <p:nvPr/>
          </p:nvSpPr>
          <p:spPr bwMode="auto">
            <a:xfrm>
              <a:off x="7585" y="6255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AutoShape 43"/>
            <p:cNvSpPr>
              <a:spLocks noChangeShapeType="1"/>
            </p:cNvSpPr>
            <p:nvPr/>
          </p:nvSpPr>
          <p:spPr bwMode="auto">
            <a:xfrm flipH="1">
              <a:off x="8435" y="6479"/>
              <a:ext cx="831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AutoShape 42"/>
            <p:cNvSpPr>
              <a:spLocks noChangeShapeType="1"/>
            </p:cNvSpPr>
            <p:nvPr/>
          </p:nvSpPr>
          <p:spPr bwMode="auto">
            <a:xfrm flipH="1">
              <a:off x="7585" y="5199"/>
              <a:ext cx="1275" cy="1280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41"/>
            <p:cNvSpPr>
              <a:spLocks noChangeShapeType="1"/>
            </p:cNvSpPr>
            <p:nvPr/>
          </p:nvSpPr>
          <p:spPr bwMode="auto">
            <a:xfrm>
              <a:off x="8027" y="5201"/>
              <a:ext cx="1232" cy="1276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AutoShape 40"/>
            <p:cNvSpPr>
              <a:spLocks noChangeShapeType="1"/>
            </p:cNvSpPr>
            <p:nvPr/>
          </p:nvSpPr>
          <p:spPr bwMode="auto">
            <a:xfrm>
              <a:off x="7598" y="6479"/>
              <a:ext cx="830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AutoShape 39"/>
            <p:cNvSpPr>
              <a:spLocks noChangeShapeType="1"/>
            </p:cNvSpPr>
            <p:nvPr/>
          </p:nvSpPr>
          <p:spPr bwMode="auto">
            <a:xfrm>
              <a:off x="8426" y="5336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AutoShape 38"/>
            <p:cNvSpPr>
              <a:spLocks noChangeShapeType="1"/>
            </p:cNvSpPr>
            <p:nvPr/>
          </p:nvSpPr>
          <p:spPr bwMode="auto">
            <a:xfrm flipH="1">
              <a:off x="8603" y="5368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AutoShape 37"/>
            <p:cNvSpPr>
              <a:spLocks noChangeShapeType="1"/>
            </p:cNvSpPr>
            <p:nvPr/>
          </p:nvSpPr>
          <p:spPr bwMode="auto">
            <a:xfrm>
              <a:off x="8147" y="5350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34"/>
            <p:cNvGrpSpPr>
              <a:grpSpLocks/>
            </p:cNvGrpSpPr>
            <p:nvPr/>
          </p:nvGrpSpPr>
          <p:grpSpPr bwMode="auto">
            <a:xfrm rot="-2700000" flipH="1" flipV="1">
              <a:off x="8803" y="6916"/>
              <a:ext cx="267" cy="181"/>
              <a:chOff x="4715" y="4913"/>
              <a:chExt cx="482" cy="232"/>
            </a:xfrm>
          </p:grpSpPr>
          <p:sp>
            <p:nvSpPr>
              <p:cNvPr id="75" name="Arc 36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" name="AutoShape 35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 rot="2700000" flipV="1">
              <a:off x="7809" y="6918"/>
              <a:ext cx="267" cy="181"/>
              <a:chOff x="4715" y="4913"/>
              <a:chExt cx="482" cy="232"/>
            </a:xfrm>
          </p:grpSpPr>
          <p:sp>
            <p:nvSpPr>
              <p:cNvPr id="73" name="Arc 33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4" name="AutoShape 32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28"/>
            <p:cNvGrpSpPr>
              <a:grpSpLocks/>
            </p:cNvGrpSpPr>
            <p:nvPr/>
          </p:nvGrpSpPr>
          <p:grpSpPr bwMode="auto">
            <a:xfrm rot="-2700000" flipH="1" flipV="1">
              <a:off x="8795" y="8652"/>
              <a:ext cx="267" cy="181"/>
              <a:chOff x="4715" y="4913"/>
              <a:chExt cx="482" cy="232"/>
            </a:xfrm>
          </p:grpSpPr>
          <p:sp>
            <p:nvSpPr>
              <p:cNvPr id="71" name="Arc 30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" name="AutoShape 29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25"/>
            <p:cNvGrpSpPr>
              <a:grpSpLocks/>
            </p:cNvGrpSpPr>
            <p:nvPr/>
          </p:nvGrpSpPr>
          <p:grpSpPr bwMode="auto">
            <a:xfrm rot="2700000" flipV="1">
              <a:off x="7801" y="8654"/>
              <a:ext cx="267" cy="181"/>
              <a:chOff x="4715" y="4913"/>
              <a:chExt cx="482" cy="232"/>
            </a:xfrm>
          </p:grpSpPr>
          <p:sp>
            <p:nvSpPr>
              <p:cNvPr id="69" name="Arc 27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0" name="AutoShape 26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22"/>
            <p:cNvGrpSpPr>
              <a:grpSpLocks/>
            </p:cNvGrpSpPr>
            <p:nvPr/>
          </p:nvGrpSpPr>
          <p:grpSpPr bwMode="auto">
            <a:xfrm rot="2700000" flipV="1">
              <a:off x="7609" y="9704"/>
              <a:ext cx="267" cy="181"/>
              <a:chOff x="4715" y="4913"/>
              <a:chExt cx="482" cy="232"/>
            </a:xfrm>
          </p:grpSpPr>
          <p:sp>
            <p:nvSpPr>
              <p:cNvPr id="67" name="Arc 24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8" name="AutoShape 23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8868" y="8590"/>
              <a:ext cx="41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 Box 20"/>
            <p:cNvSpPr txBox="1">
              <a:spLocks noChangeArrowheads="1"/>
            </p:cNvSpPr>
            <p:nvPr/>
          </p:nvSpPr>
          <p:spPr bwMode="auto">
            <a:xfrm>
              <a:off x="7402" y="8590"/>
              <a:ext cx="41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9035" y="6843"/>
              <a:ext cx="1056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100%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-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λ</a:t>
              </a:r>
              <a:r>
                <a:rPr kumimoji="0" lang="en-US" sz="1200" b="0" i="1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 Box 18"/>
            <p:cNvSpPr txBox="1">
              <a:spLocks noChangeArrowheads="1"/>
            </p:cNvSpPr>
            <p:nvPr/>
          </p:nvSpPr>
          <p:spPr bwMode="auto">
            <a:xfrm>
              <a:off x="7502" y="6865"/>
              <a:ext cx="41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λ</a:t>
              </a:r>
              <a:r>
                <a:rPr kumimoji="0" lang="en-US" sz="1000" b="0" i="1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 Box 17"/>
            <p:cNvSpPr txBox="1">
              <a:spLocks noChangeArrowheads="1"/>
            </p:cNvSpPr>
            <p:nvPr/>
          </p:nvSpPr>
          <p:spPr bwMode="auto">
            <a:xfrm>
              <a:off x="8903" y="5025"/>
              <a:ext cx="41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 Box 16"/>
            <p:cNvSpPr txBox="1">
              <a:spLocks noChangeArrowheads="1"/>
            </p:cNvSpPr>
            <p:nvPr/>
          </p:nvSpPr>
          <p:spPr bwMode="auto">
            <a:xfrm>
              <a:off x="7413" y="5025"/>
              <a:ext cx="41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8778" y="6381"/>
              <a:ext cx="24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7936" y="8088"/>
              <a:ext cx="22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 Box 9"/>
            <p:cNvSpPr txBox="1">
              <a:spLocks noChangeArrowheads="1"/>
            </p:cNvSpPr>
            <p:nvPr/>
          </p:nvSpPr>
          <p:spPr bwMode="auto">
            <a:xfrm>
              <a:off x="7900" y="5314"/>
              <a:ext cx="2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 Box 8"/>
            <p:cNvSpPr txBox="1">
              <a:spLocks noChangeArrowheads="1"/>
            </p:cNvSpPr>
            <p:nvPr/>
          </p:nvSpPr>
          <p:spPr bwMode="auto">
            <a:xfrm>
              <a:off x="7900" y="6382"/>
              <a:ext cx="36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8754" y="8101"/>
              <a:ext cx="23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 Box 6"/>
            <p:cNvSpPr txBox="1">
              <a:spLocks noChangeArrowheads="1"/>
            </p:cNvSpPr>
            <p:nvPr/>
          </p:nvSpPr>
          <p:spPr bwMode="auto">
            <a:xfrm>
              <a:off x="8786" y="5316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 Box 5"/>
            <p:cNvSpPr txBox="1">
              <a:spLocks noChangeArrowheads="1"/>
            </p:cNvSpPr>
            <p:nvPr/>
          </p:nvSpPr>
          <p:spPr bwMode="auto">
            <a:xfrm>
              <a:off x="7859" y="9154"/>
              <a:ext cx="44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82" name="תמונה 81" descr="T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7083970" y="6282065"/>
          <a:ext cx="1981200" cy="522287"/>
        </p:xfrm>
        <a:graphic>
          <a:graphicData uri="http://schemas.openxmlformats.org/presentationml/2006/ole">
            <p:oleObj spid="_x0000_s45057" name="Equation" r:id="rId7" imgW="2019300" imgH="533400" progId="Equation.DSMT4">
              <p:embed/>
            </p:oleObj>
          </a:graphicData>
        </a:graphic>
      </p:graphicFrame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83" name="מלבן 82"/>
          <p:cNvSpPr/>
          <p:nvPr/>
        </p:nvSpPr>
        <p:spPr>
          <a:xfrm rot="18489598">
            <a:off x="4590813" y="3244663"/>
            <a:ext cx="5000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Also for one particle</a:t>
            </a:r>
            <a:endParaRPr lang="he-IL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1" name="מציין מיקום של מספר שקופית 80"/>
          <p:cNvSpPr>
            <a:spLocks noGrp="1"/>
          </p:cNvSpPr>
          <p:nvPr>
            <p:ph type="sldNum" sz="quarter" idx="12"/>
          </p:nvPr>
        </p:nvSpPr>
        <p:spPr>
          <a:xfrm>
            <a:off x="4334392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14</a:t>
            </a:fld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 </a:t>
            </a:r>
            <a:r>
              <a:rPr lang="en-US" dirty="0" smtClean="0"/>
              <a:t>A Quantum Shell Game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0178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323528" y="1556792"/>
          <a:ext cx="3590925" cy="885825"/>
        </p:xfrm>
        <a:graphic>
          <a:graphicData uri="http://schemas.openxmlformats.org/presentationml/2006/ole">
            <p:oleObj spid="_x0000_s50179" name="Equation" r:id="rId5" imgW="1612800" imgH="419040" progId="Equation.DSMT4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323528" y="5301208"/>
          <a:ext cx="3675062" cy="885825"/>
        </p:xfrm>
        <a:graphic>
          <a:graphicData uri="http://schemas.openxmlformats.org/presentationml/2006/ole">
            <p:oleObj spid="_x0000_s50181" name="Equation" r:id="rId6" imgW="1650960" imgH="419040" progId="Equation.DSMT4">
              <p:embed/>
            </p:oleObj>
          </a:graphicData>
        </a:graphic>
      </p:graphicFrame>
      <p:pic>
        <p:nvPicPr>
          <p:cNvPr id="16" name="תמונה 15" descr="shell-gam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2715742"/>
            <a:ext cx="2381250" cy="2381250"/>
          </a:xfrm>
          <a:prstGeom prst="rect">
            <a:avLst/>
          </a:prstGeom>
        </p:spPr>
      </p:pic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5863444" y="1718696"/>
          <a:ext cx="1443037" cy="538162"/>
        </p:xfrm>
        <a:graphic>
          <a:graphicData uri="http://schemas.openxmlformats.org/presentationml/2006/ole">
            <p:oleObj spid="_x0000_s50184" name="Equation" r:id="rId8" imgW="647640" imgH="253800" progId="Equation.DSMT4">
              <p:embed/>
            </p:oleObj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3694113" y="3547736"/>
          <a:ext cx="1471612" cy="538162"/>
        </p:xfrm>
        <a:graphic>
          <a:graphicData uri="http://schemas.openxmlformats.org/presentationml/2006/ole">
            <p:oleObj spid="_x0000_s50185" name="Equation" r:id="rId9" imgW="660240" imgH="253800" progId="Equation.DSMT4">
              <p:embed/>
            </p:oleObj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/>
        </p:nvGraphicFramePr>
        <p:xfrm>
          <a:off x="5364088" y="3548306"/>
          <a:ext cx="1471612" cy="538162"/>
        </p:xfrm>
        <a:graphic>
          <a:graphicData uri="http://schemas.openxmlformats.org/presentationml/2006/ole">
            <p:oleObj spid="_x0000_s50186" name="Equation" r:id="rId10" imgW="660240" imgH="253800" progId="Equation.DSMT4">
              <p:embed/>
            </p:oleObj>
          </a:graphicData>
        </a:graphic>
      </p:graphicFrame>
      <p:graphicFrame>
        <p:nvGraphicFramePr>
          <p:cNvPr id="50187" name="Object 11"/>
          <p:cNvGraphicFramePr>
            <a:graphicFrameLocks noChangeAspect="1"/>
          </p:cNvGraphicFramePr>
          <p:nvPr/>
        </p:nvGraphicFramePr>
        <p:xfrm>
          <a:off x="7051675" y="3547736"/>
          <a:ext cx="1698625" cy="538162"/>
        </p:xfrm>
        <a:graphic>
          <a:graphicData uri="http://schemas.openxmlformats.org/presentationml/2006/ole">
            <p:oleObj spid="_x0000_s50187" name="Equation" r:id="rId11" imgW="761760" imgH="253800" progId="Equation.DSMT4">
              <p:embed/>
            </p:oleObj>
          </a:graphicData>
        </a:graphic>
      </p:graphicFrame>
      <p:sp>
        <p:nvSpPr>
          <p:cNvPr id="12" name="כותרת 1"/>
          <p:cNvSpPr txBox="1">
            <a:spLocks/>
          </p:cNvSpPr>
          <p:nvPr/>
        </p:nvSpPr>
        <p:spPr>
          <a:xfrm>
            <a:off x="268936" y="6093296"/>
            <a:ext cx="8424936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Aharonov</a:t>
            </a:r>
            <a:r>
              <a:rPr lang="en-US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Y., </a:t>
            </a:r>
            <a:r>
              <a:rPr lang="en-US" sz="2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Rohrlich</a:t>
            </a:r>
            <a:r>
              <a:rPr lang="en-US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D., “Quantum Paradoxes”, Wiley-VCH (2004)</a:t>
            </a:r>
            <a:endParaRPr kumimoji="0" lang="he-IL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מציין מיקום של מספר שקופית 12"/>
          <p:cNvSpPr>
            <a:spLocks noGrp="1"/>
          </p:cNvSpPr>
          <p:nvPr>
            <p:ph type="sldNum" sz="quarter" idx="12"/>
          </p:nvPr>
        </p:nvSpPr>
        <p:spPr>
          <a:xfrm>
            <a:off x="4334392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15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1752" y="212834"/>
            <a:ext cx="8534400" cy="758952"/>
          </a:xfrm>
        </p:spPr>
        <p:txBody>
          <a:bodyPr/>
          <a:lstStyle/>
          <a:p>
            <a:r>
              <a:rPr lang="en-US" dirty="0" smtClean="0"/>
              <a:t>Tunneling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703512" y="1379646"/>
          <a:ext cx="6096000" cy="4064000"/>
        </p:xfrm>
        <a:graphic>
          <a:graphicData uri="http://schemas.openxmlformats.org/presentationml/2006/ole">
            <p:oleObj spid="_x0000_s49154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2875"/>
            <a:ext cx="449058" cy="576064"/>
          </a:xfrm>
          <a:prstGeom prst="rect">
            <a:avLst/>
          </a:prstGeom>
        </p:spPr>
      </p:pic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383360" y="1467430"/>
          <a:ext cx="2149475" cy="885825"/>
        </p:xfrm>
        <a:graphic>
          <a:graphicData uri="http://schemas.openxmlformats.org/presentationml/2006/ole">
            <p:oleObj spid="_x0000_s49155" name="Equation" r:id="rId5" imgW="965160" imgH="419040" progId="Equation.DSMT4">
              <p:embed/>
            </p:oleObj>
          </a:graphicData>
        </a:graphic>
      </p:graphicFrame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3383360" y="2475542"/>
          <a:ext cx="2317750" cy="536575"/>
        </p:xfrm>
        <a:graphic>
          <a:graphicData uri="http://schemas.openxmlformats.org/presentationml/2006/ole">
            <p:oleObj spid="_x0000_s49157" name="Equation" r:id="rId6" imgW="1041120" imgH="253800" progId="Equation.DSMT4">
              <p:embed/>
            </p:oleObj>
          </a:graphicData>
        </a:graphic>
      </p:graphicFrame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379396" y="3079184"/>
          <a:ext cx="3900488" cy="590550"/>
        </p:xfrm>
        <a:graphic>
          <a:graphicData uri="http://schemas.openxmlformats.org/presentationml/2006/ole">
            <p:oleObj spid="_x0000_s49159" name="Equation" r:id="rId7" imgW="1752480" imgH="279360" progId="Equation.DSMT4">
              <p:embed/>
            </p:oleObj>
          </a:graphicData>
        </a:graphic>
      </p:graphicFrame>
      <p:pic>
        <p:nvPicPr>
          <p:cNvPr id="14" name="תמונה 13" descr="Tunnel-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9512" y="1395422"/>
            <a:ext cx="3048000" cy="4610100"/>
          </a:xfrm>
          <a:prstGeom prst="rect">
            <a:avLst/>
          </a:prstGeom>
        </p:spPr>
      </p:pic>
      <p:graphicFrame>
        <p:nvGraphicFramePr>
          <p:cNvPr id="49160" name="Object 8"/>
          <p:cNvGraphicFramePr>
            <a:graphicFrameLocks noChangeAspect="1"/>
          </p:cNvGraphicFramePr>
          <p:nvPr/>
        </p:nvGraphicFramePr>
        <p:xfrm>
          <a:off x="3346648" y="3856038"/>
          <a:ext cx="5257800" cy="509587"/>
        </p:xfrm>
        <a:graphic>
          <a:graphicData uri="http://schemas.openxmlformats.org/presentationml/2006/ole">
            <p:oleObj spid="_x0000_s49160" name="Equation" r:id="rId9" imgW="2361960" imgH="241200" progId="Equation.DSMT4">
              <p:embed/>
            </p:oleObj>
          </a:graphicData>
        </a:graphic>
      </p:graphicFrame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4902629" y="5110218"/>
          <a:ext cx="2176463" cy="884238"/>
        </p:xfrm>
        <a:graphic>
          <a:graphicData uri="http://schemas.openxmlformats.org/presentationml/2006/ole">
            <p:oleObj spid="_x0000_s49161" name="Equation" r:id="rId10" imgW="977760" imgH="419040" progId="Equation.DSMT4">
              <p:embed/>
            </p:oleObj>
          </a:graphicData>
        </a:graphic>
      </p:graphicFrame>
      <p:sp>
        <p:nvSpPr>
          <p:cNvPr id="11" name="כותרת 1"/>
          <p:cNvSpPr txBox="1">
            <a:spLocks/>
          </p:cNvSpPr>
          <p:nvPr/>
        </p:nvSpPr>
        <p:spPr>
          <a:xfrm>
            <a:off x="268936" y="6093296"/>
            <a:ext cx="8424936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Aharonov</a:t>
            </a:r>
            <a:r>
              <a:rPr lang="en-US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Y., </a:t>
            </a:r>
            <a:r>
              <a:rPr lang="en-US" sz="2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Rohrlich</a:t>
            </a:r>
            <a:r>
              <a:rPr lang="en-US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D., “Quantum Paradoxes”, Wiley-VCH (2004)</a:t>
            </a:r>
            <a:endParaRPr kumimoji="0" lang="he-IL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מציין מיקום של מספר שקופית 11"/>
          <p:cNvSpPr>
            <a:spLocks noGrp="1"/>
          </p:cNvSpPr>
          <p:nvPr>
            <p:ph type="sldNum" sz="quarter" idx="12"/>
          </p:nvPr>
        </p:nvSpPr>
        <p:spPr>
          <a:xfrm>
            <a:off x="4334392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16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/>
          <a:lstStyle/>
          <a:p>
            <a:r>
              <a:rPr lang="en-US" dirty="0" smtClean="0"/>
              <a:t>The Correspondence Principle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703512" y="1379646"/>
          <a:ext cx="6096000" cy="4064000"/>
        </p:xfrm>
        <a:graphic>
          <a:graphicData uri="http://schemas.openxmlformats.org/presentationml/2006/ole">
            <p:oleObj spid="_x0000_s90114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2875"/>
            <a:ext cx="449058" cy="576064"/>
          </a:xfrm>
          <a:prstGeom prst="rect">
            <a:avLst/>
          </a:prstGeom>
        </p:spPr>
      </p:pic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>
            <a:off x="4348040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17</a:t>
            </a:fld>
            <a:endParaRPr lang="he-IL" dirty="0"/>
          </a:p>
        </p:txBody>
      </p:sp>
      <p:sp>
        <p:nvSpPr>
          <p:cNvPr id="7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Every quantum system is described by quantum numbers.</a:t>
            </a:r>
          </a:p>
          <a:p>
            <a:pPr algn="l" rtl="0"/>
            <a:r>
              <a:rPr lang="en-US" sz="2400" dirty="0" smtClean="0"/>
              <a:t>When they become large, the system approaches its classical limit.</a:t>
            </a:r>
          </a:p>
          <a:p>
            <a:pPr algn="l" rtl="0"/>
            <a:r>
              <a:rPr lang="en-US" sz="2400" dirty="0" smtClean="0"/>
              <a:t>This correspondence was first described by Bohr in the 1920’ regarding the atom, but has a broader meaning.</a:t>
            </a:r>
          </a:p>
          <a:p>
            <a:pPr algn="l" rtl="0"/>
            <a:r>
              <a:rPr lang="en-US" sz="2400" dirty="0" smtClean="0"/>
              <a:t>For example, the appropriate quantum number for the classical energy of an oscillator</a:t>
            </a:r>
          </a:p>
          <a:p>
            <a:pPr lvl="1" algn="l" rtl="0"/>
            <a:endParaRPr lang="en-US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</p:txBody>
      </p:sp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455613" y="4319598"/>
          <a:ext cx="4538662" cy="681038"/>
        </p:xfrm>
        <a:graphic>
          <a:graphicData uri="http://schemas.openxmlformats.org/presentationml/2006/ole">
            <p:oleObj spid="_x0000_s90115" name="Equation" r:id="rId5" imgW="2768400" imgH="419040" progId="Equation.DSMT4">
              <p:embed/>
            </p:oleObj>
          </a:graphicData>
        </a:graphic>
      </p:graphicFrame>
      <p:graphicFrame>
        <p:nvGraphicFramePr>
          <p:cNvPr id="90119" name="Object 7"/>
          <p:cNvGraphicFramePr>
            <a:graphicFrameLocks noChangeAspect="1"/>
          </p:cNvGraphicFramePr>
          <p:nvPr/>
        </p:nvGraphicFramePr>
        <p:xfrm>
          <a:off x="4932040" y="3869258"/>
          <a:ext cx="1373187" cy="639763"/>
        </p:xfrm>
        <a:graphic>
          <a:graphicData uri="http://schemas.openxmlformats.org/presentationml/2006/ole">
            <p:oleObj spid="_x0000_s90119" name="Equation" r:id="rId6" imgW="838080" imgH="393480" progId="Equation.DSMT4">
              <p:embed/>
            </p:oleObj>
          </a:graphicData>
        </a:graphic>
      </p:graphicFrame>
      <p:sp>
        <p:nvSpPr>
          <p:cNvPr id="14" name="כותרת 1"/>
          <p:cNvSpPr txBox="1">
            <a:spLocks/>
          </p:cNvSpPr>
          <p:nvPr/>
        </p:nvSpPr>
        <p:spPr>
          <a:xfrm>
            <a:off x="4357686" y="4281126"/>
            <a:ext cx="3816424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High excitations</a:t>
            </a:r>
          </a:p>
        </p:txBody>
      </p:sp>
      <p:pic>
        <p:nvPicPr>
          <p:cNvPr id="10" name="9 - Εικόνα" descr="quantum-physics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21696" y="5246849"/>
            <a:ext cx="2143140" cy="1448949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89676" y="118754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Challenging The Correspondence Principle</a:t>
            </a:r>
            <a:endParaRPr lang="he-IL" sz="32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Let </a:t>
            </a:r>
          </a:p>
          <a:p>
            <a:pPr algn="l" rtl="0"/>
            <a:r>
              <a:rPr lang="en-US" dirty="0" smtClean="0"/>
              <a:t>We Pre- and Post-select : </a:t>
            </a:r>
          </a:p>
          <a:p>
            <a:pPr algn="l" rtl="0">
              <a:buNone/>
            </a:pPr>
            <a:r>
              <a:rPr lang="en-US" dirty="0" smtClean="0"/>
              <a:t>    and                                           where           ,                     . 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weak values can be calculated to be:</a:t>
            </a:r>
          </a:p>
          <a:p>
            <a:pPr algn="l" rtl="0">
              <a:buNone/>
            </a:pPr>
            <a:r>
              <a:rPr lang="en-US" dirty="0" smtClean="0"/>
              <a:t>                and                  .     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2770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300107" y="1498428"/>
          <a:ext cx="1554853" cy="616074"/>
        </p:xfrm>
        <a:graphic>
          <a:graphicData uri="http://schemas.openxmlformats.org/presentationml/2006/ole">
            <p:oleObj spid="_x0000_s32771" name="Equation" r:id="rId5" imgW="1002865" imgH="393529" progId="Equation.DSMT4">
              <p:embed/>
            </p:oleObj>
          </a:graphicData>
        </a:graphic>
      </p:graphicFrame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400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4499991" y="2060849"/>
          <a:ext cx="3249001" cy="432048"/>
        </p:xfrm>
        <a:graphic>
          <a:graphicData uri="http://schemas.openxmlformats.org/presentationml/2006/ole">
            <p:oleObj spid="_x0000_s32774" name="Equation" r:id="rId6" imgW="1790700" imgH="241300" progId="Equation.DSMT4">
              <p:embed/>
            </p:oleObj>
          </a:graphicData>
        </a:graphic>
      </p:graphicFrame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1475656" y="2523753"/>
          <a:ext cx="3240360" cy="473199"/>
        </p:xfrm>
        <a:graphic>
          <a:graphicData uri="http://schemas.openxmlformats.org/presentationml/2006/ole">
            <p:oleObj spid="_x0000_s32776" name="Equation" r:id="rId7" imgW="1841500" imgH="254000" progId="Equation.DSMT4">
              <p:embed/>
            </p:oleObj>
          </a:graphicData>
        </a:graphic>
      </p:graphicFrame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5801271" y="2596436"/>
          <a:ext cx="843397" cy="413092"/>
        </p:xfrm>
        <a:graphic>
          <a:graphicData uri="http://schemas.openxmlformats.org/presentationml/2006/ole">
            <p:oleObj spid="_x0000_s32778" name="Equation" r:id="rId8" imgW="469900" imgH="228600" progId="Equation.DSMT4">
              <p:embed/>
            </p:oleObj>
          </a:graphicData>
        </a:graphic>
      </p:graphicFrame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683568" y="5517232"/>
          <a:ext cx="922303" cy="524036"/>
        </p:xfrm>
        <a:graphic>
          <a:graphicData uri="http://schemas.openxmlformats.org/presentationml/2006/ole">
            <p:oleObj spid="_x0000_s32780" name="Equation" r:id="rId9" imgW="419100" imgH="228600" progId="Equation.DSMT4">
              <p:embed/>
            </p:oleObj>
          </a:graphicData>
        </a:graphic>
      </p:graphicFrame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82" name="Object 14"/>
          <p:cNvGraphicFramePr>
            <a:graphicFrameLocks noChangeAspect="1"/>
          </p:cNvGraphicFramePr>
          <p:nvPr/>
        </p:nvGraphicFramePr>
        <p:xfrm>
          <a:off x="2483768" y="5517232"/>
          <a:ext cx="1080120" cy="421922"/>
        </p:xfrm>
        <a:graphic>
          <a:graphicData uri="http://schemas.openxmlformats.org/presentationml/2006/ole">
            <p:oleObj spid="_x0000_s32782" name="Equation" r:id="rId10" imgW="609480" imgH="228600" progId="Equation.DSMT4">
              <p:embed/>
            </p:oleObj>
          </a:graphicData>
        </a:graphic>
      </p:graphicFrame>
      <p:sp>
        <p:nvSpPr>
          <p:cNvPr id="22" name="מלבן 21"/>
          <p:cNvSpPr/>
          <p:nvPr/>
        </p:nvSpPr>
        <p:spPr>
          <a:xfrm>
            <a:off x="2411760" y="5445224"/>
            <a:ext cx="1296144" cy="648072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1835539" y="2996865"/>
            <a:ext cx="4149080" cy="1850702"/>
            <a:chOff x="9315" y="5230"/>
            <a:chExt cx="8100" cy="4360"/>
          </a:xfrm>
        </p:grpSpPr>
        <p:graphicFrame>
          <p:nvGraphicFramePr>
            <p:cNvPr id="32789" name="Object 21"/>
            <p:cNvGraphicFramePr>
              <a:graphicFrameLocks noChangeAspect="1"/>
            </p:cNvGraphicFramePr>
            <p:nvPr/>
          </p:nvGraphicFramePr>
          <p:xfrm>
            <a:off x="9315" y="5230"/>
            <a:ext cx="8100" cy="4360"/>
          </p:xfrm>
          <a:graphic>
            <a:graphicData uri="http://schemas.openxmlformats.org/presentationml/2006/ole">
              <p:oleObj spid="_x0000_s32789" name="Worksheet" r:id="rId11" imgW="5105392" imgH="2771678" progId="Excel.Sheet.8">
                <p:embed/>
              </p:oleObj>
            </a:graphicData>
          </a:graphic>
        </p:graphicFrame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11081" y="8925"/>
              <a:ext cx="778" cy="4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-x</a:t>
              </a:r>
              <a:r>
                <a:rPr kumimoji="0" lang="en-US" sz="11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0</a:t>
              </a:r>
              <a:endParaRPr kumimoji="0" lang="he-I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91" name="Text Box 23"/>
            <p:cNvSpPr txBox="1">
              <a:spLocks noChangeArrowheads="1"/>
            </p:cNvSpPr>
            <p:nvPr/>
          </p:nvSpPr>
          <p:spPr bwMode="auto">
            <a:xfrm>
              <a:off x="14815" y="8925"/>
              <a:ext cx="883" cy="4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+x</a:t>
              </a:r>
              <a:r>
                <a:rPr kumimoji="0" lang="en-US" sz="11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0</a:t>
              </a:r>
              <a:endParaRPr kumimoji="0" lang="he-I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2792" name="Object 24"/>
          <p:cNvGraphicFramePr>
            <a:graphicFrameLocks noChangeAspect="1"/>
          </p:cNvGraphicFramePr>
          <p:nvPr/>
        </p:nvGraphicFramePr>
        <p:xfrm>
          <a:off x="6860490" y="2477130"/>
          <a:ext cx="1584176" cy="687472"/>
        </p:xfrm>
        <a:graphic>
          <a:graphicData uri="http://schemas.openxmlformats.org/presentationml/2006/ole">
            <p:oleObj spid="_x0000_s32792" name="Equation" r:id="rId12" imgW="1002865" imgH="431613" progId="Equation.DSMT4">
              <p:embed/>
            </p:oleObj>
          </a:graphicData>
        </a:graphic>
      </p:graphicFrame>
      <p:sp>
        <p:nvSpPr>
          <p:cNvPr id="26" name="מציין מיקום של מספר שקופית 25"/>
          <p:cNvSpPr>
            <a:spLocks noGrp="1"/>
          </p:cNvSpPr>
          <p:nvPr>
            <p:ph type="sldNum" sz="quarter" idx="12"/>
          </p:nvPr>
        </p:nvSpPr>
        <p:spPr>
          <a:xfrm>
            <a:off x="4334392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18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89676" y="118754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Challenging The Correspondence Principle</a:t>
            </a:r>
            <a:endParaRPr lang="he-IL" sz="32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We argue that using the idea of weak interaction, this weird result gets a very clear physical meaning.</a:t>
            </a:r>
          </a:p>
          <a:p>
            <a:pPr algn="l" rtl="0"/>
            <a:r>
              <a:rPr lang="en-US" dirty="0" smtClean="0"/>
              <a:t>When interacting with another oscillator </a:t>
            </a:r>
          </a:p>
          <a:p>
            <a:pPr algn="l" rtl="0">
              <a:buNone/>
            </a:pPr>
            <a:r>
              <a:rPr lang="en-US" dirty="0" smtClean="0"/>
              <a:t>     through                       , it changes its </a:t>
            </a:r>
            <a:r>
              <a:rPr lang="en-US" i="1" dirty="0" smtClean="0"/>
              <a:t>momentum</a:t>
            </a:r>
            <a:r>
              <a:rPr lang="en-US" dirty="0" smtClean="0"/>
              <a:t> rather then  its </a:t>
            </a:r>
            <a:r>
              <a:rPr lang="en-US" i="1" dirty="0" smtClean="0"/>
              <a:t>position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691680" y="1340768"/>
          <a:ext cx="6096000" cy="4064000"/>
        </p:xfrm>
        <a:graphic>
          <a:graphicData uri="http://schemas.openxmlformats.org/presentationml/2006/ole">
            <p:oleObj spid="_x0000_s48130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400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6948264" y="2501840"/>
          <a:ext cx="1519299" cy="391572"/>
        </p:xfrm>
        <a:graphic>
          <a:graphicData uri="http://schemas.openxmlformats.org/presentationml/2006/ole">
            <p:oleObj spid="_x0000_s48138" name="Equation" r:id="rId5" imgW="927100" imgH="241300" progId="Equation.DSMT4">
              <p:embed/>
            </p:oleObj>
          </a:graphicData>
        </a:graphic>
      </p:graphicFrame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48140" name="Object 12"/>
          <p:cNvGraphicFramePr>
            <a:graphicFrameLocks noChangeAspect="1"/>
          </p:cNvGraphicFramePr>
          <p:nvPr/>
        </p:nvGraphicFramePr>
        <p:xfrm>
          <a:off x="2145022" y="3012718"/>
          <a:ext cx="1706898" cy="382141"/>
        </p:xfrm>
        <a:graphic>
          <a:graphicData uri="http://schemas.openxmlformats.org/presentationml/2006/ole">
            <p:oleObj spid="_x0000_s48140" name="Equation" r:id="rId6" imgW="1054080" imgH="228600" progId="Equation.DSMT4">
              <p:embed/>
            </p:oleObj>
          </a:graphicData>
        </a:graphic>
      </p:graphicFrame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48142" name="Object 14"/>
          <p:cNvGraphicFramePr>
            <a:graphicFrameLocks noChangeAspect="1"/>
          </p:cNvGraphicFramePr>
          <p:nvPr/>
        </p:nvGraphicFramePr>
        <p:xfrm>
          <a:off x="755576" y="4077072"/>
          <a:ext cx="7255395" cy="1046981"/>
        </p:xfrm>
        <a:graphic>
          <a:graphicData uri="http://schemas.openxmlformats.org/presentationml/2006/ole">
            <p:oleObj spid="_x0000_s48142" name="Equation" r:id="rId7" imgW="3746500" imgH="533400" progId="Equation.DSMT4">
              <p:embed/>
            </p:oleObj>
          </a:graphicData>
        </a:graphic>
      </p:graphicFrame>
      <p:sp>
        <p:nvSpPr>
          <p:cNvPr id="19" name="מציין מיקום של מספר שקופית 18"/>
          <p:cNvSpPr>
            <a:spLocks noGrp="1"/>
          </p:cNvSpPr>
          <p:nvPr>
            <p:ph type="sldNum" sz="quarter" idx="12"/>
          </p:nvPr>
        </p:nvSpPr>
        <p:spPr>
          <a:xfrm>
            <a:off x="4334392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19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ABL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1296"/>
            <a:ext cx="8503920" cy="4572000"/>
          </a:xfrm>
        </p:spPr>
        <p:txBody>
          <a:bodyPr/>
          <a:lstStyle/>
          <a:p>
            <a:pPr algn="l" rtl="0"/>
            <a:r>
              <a:rPr lang="en-US" dirty="0" smtClean="0"/>
              <a:t>In their 1964 paper </a:t>
            </a:r>
            <a:r>
              <a:rPr lang="en-US" dirty="0" err="1" smtClean="0"/>
              <a:t>Aharonov</a:t>
            </a:r>
            <a:r>
              <a:rPr lang="en-US" dirty="0" smtClean="0"/>
              <a:t>, Bergmann and </a:t>
            </a:r>
            <a:r>
              <a:rPr lang="en-US" dirty="0" err="1" smtClean="0"/>
              <a:t>Lebowitz</a:t>
            </a:r>
            <a:r>
              <a:rPr lang="en-US" dirty="0" smtClean="0"/>
              <a:t> introduced a time symmetric quantum theory.</a:t>
            </a:r>
          </a:p>
          <a:p>
            <a:pPr algn="l" rtl="0"/>
            <a:r>
              <a:rPr lang="en-US" dirty="0" smtClean="0"/>
              <a:t>By performing both pre- and </a:t>
            </a:r>
            <a:r>
              <a:rPr lang="en-US" dirty="0" err="1" smtClean="0"/>
              <a:t>postselection</a:t>
            </a:r>
            <a:r>
              <a:rPr lang="en-US" dirty="0" smtClean="0"/>
              <a:t> (         and </a:t>
            </a:r>
          </a:p>
          <a:p>
            <a:pPr algn="l" rtl="0">
              <a:buNone/>
            </a:pPr>
            <a:r>
              <a:rPr lang="en-US" dirty="0" smtClean="0"/>
              <a:t>            respectively) they were able to form a symmetric formula for the probability  of measuring the </a:t>
            </a:r>
            <a:r>
              <a:rPr lang="en-US" dirty="0" err="1" smtClean="0"/>
              <a:t>eigenvalue</a:t>
            </a:r>
            <a:r>
              <a:rPr lang="en-US" dirty="0" smtClean="0"/>
              <a:t> 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j</a:t>
            </a:r>
            <a:r>
              <a:rPr lang="en-US" dirty="0" smtClean="0"/>
              <a:t> of the observable </a:t>
            </a:r>
            <a:r>
              <a:rPr lang="en-US" i="1" dirty="0" smtClean="0"/>
              <a:t>c: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1266" name="Equation" r:id="rId3" imgW="0" imgH="0" progId="Equation.DSMT4">
              <p:embed/>
            </p:oleObj>
          </a:graphicData>
        </a:graphic>
      </p:graphicFrame>
      <p:pic>
        <p:nvPicPr>
          <p:cNvPr id="11270" name="Picture 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9725" y="2916436"/>
            <a:ext cx="703653" cy="42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429000"/>
            <a:ext cx="731314" cy="3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893849"/>
            <a:ext cx="2952328" cy="87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1520" y="118754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Summary</a:t>
            </a:r>
            <a:endParaRPr lang="he-IL" sz="32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Weak measurements enable us to see and feel the TSVF.</a:t>
            </a:r>
          </a:p>
          <a:p>
            <a:pPr algn="l" rtl="0"/>
            <a:r>
              <a:rPr lang="en-US" dirty="0" smtClean="0"/>
              <a:t>They also present the uniqueness of quantum mechanics.</a:t>
            </a:r>
          </a:p>
          <a:p>
            <a:pPr algn="l" rtl="0"/>
            <a:r>
              <a:rPr lang="en-US" dirty="0" smtClean="0"/>
              <a:t>By using them we overcome the uncertainty principle in a subtle way and enjoy both which-path measurement and interference.</a:t>
            </a:r>
          </a:p>
          <a:p>
            <a:pPr algn="l" rtl="0"/>
            <a:r>
              <a:rPr lang="en-US" dirty="0" smtClean="0"/>
              <a:t>Weak values, as strange as they are,  have physical meaning:</a:t>
            </a:r>
          </a:p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In case of many measurements followed by proper </a:t>
            </a:r>
            <a:r>
              <a:rPr lang="en-US" dirty="0" err="1" smtClean="0">
                <a:solidFill>
                  <a:schemeClr val="tx1"/>
                </a:solidFill>
              </a:rPr>
              <a:t>postselections</a:t>
            </a:r>
            <a:r>
              <a:rPr lang="en-US" dirty="0" smtClean="0">
                <a:solidFill>
                  <a:schemeClr val="tx1"/>
                </a:solidFill>
              </a:rPr>
              <a:t>: Weak interaction or deviation of the measuring device.</a:t>
            </a:r>
          </a:p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Otherwise: An error due to the noise of the measurement device.</a:t>
            </a:r>
          </a:p>
          <a:p>
            <a:pPr algn="l" rtl="0"/>
            <a:r>
              <a:rPr lang="en-US" dirty="0" smtClean="0"/>
              <a:t>In that way we avoid counterfactuals and obtain determinism in retrospect.</a:t>
            </a:r>
          </a:p>
          <a:p>
            <a:pPr lvl="1"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84994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400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20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 descr="cacthankyou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תמונה 3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75778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5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200" dirty="0" smtClean="0"/>
              <a:t>Dr. </a:t>
            </a:r>
            <a:r>
              <a:rPr lang="en-US" sz="2200" dirty="0" err="1" smtClean="0"/>
              <a:t>Avshalom</a:t>
            </a:r>
            <a:r>
              <a:rPr lang="en-US" sz="2200" dirty="0" smtClean="0"/>
              <a:t> C. </a:t>
            </a:r>
            <a:r>
              <a:rPr lang="en-US" sz="2200" dirty="0" err="1" smtClean="0"/>
              <a:t>Elitzur</a:t>
            </a:r>
            <a:endParaRPr lang="en-US" sz="2200" dirty="0" smtClean="0"/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Paz </a:t>
            </a:r>
            <a:r>
              <a:rPr lang="en-US" sz="2200" dirty="0" err="1" smtClean="0"/>
              <a:t>Beniamini</a:t>
            </a:r>
            <a:endParaRPr lang="en-US" sz="2200" dirty="0" smtClean="0"/>
          </a:p>
          <a:p>
            <a:pPr algn="l" rtl="0">
              <a:lnSpc>
                <a:spcPct val="150000"/>
              </a:lnSpc>
            </a:pPr>
            <a:r>
              <a:rPr lang="en-US" sz="2200" dirty="0" err="1" smtClean="0"/>
              <a:t>Doron</a:t>
            </a:r>
            <a:r>
              <a:rPr lang="en-US" sz="2200" dirty="0" smtClean="0"/>
              <a:t> Grossman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Shay Ben-Moshe</a:t>
            </a:r>
          </a:p>
          <a:p>
            <a:pPr algn="l" rtl="0">
              <a:lnSpc>
                <a:spcPct val="150000"/>
              </a:lnSpc>
              <a:buNone/>
            </a:pPr>
            <a:endParaRPr lang="en-US" sz="2200" dirty="0" smtClean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4348040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22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57158" y="0"/>
            <a:ext cx="7467600" cy="92871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he-IL" dirty="0"/>
          </a:p>
        </p:txBody>
      </p:sp>
      <p:pic>
        <p:nvPicPr>
          <p:cNvPr id="8" name="מציין מיקום תוכן 7" descr="questio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תמונה 4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TSVF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idea was later widened to a new formalism of quantum mechanics: the Two-State-Vector Formalism (TSVF).</a:t>
            </a:r>
          </a:p>
          <a:p>
            <a:pPr algn="l" rtl="0"/>
            <a:r>
              <a:rPr lang="en-US" dirty="0" smtClean="0"/>
              <a:t>The TSVF suggests that in every moment, probabilities are determined by two state vectors which evolved (one from the past and one from the future) towards the present.</a:t>
            </a:r>
          </a:p>
          <a:p>
            <a:pPr algn="l" rtl="0"/>
            <a:r>
              <a:rPr lang="en-US" dirty="0" smtClean="0"/>
              <a:t>This is a hidden variables theory, in that it completes quantum mechanics, but a very subtle one as we shall see.</a:t>
            </a:r>
          </a:p>
        </p:txBody>
      </p:sp>
      <p:pic>
        <p:nvPicPr>
          <p:cNvPr id="7" name="תמונה 6" descr="T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3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Strong Measurement</a:t>
            </a:r>
            <a:endParaRPr lang="he-IL" dirty="0"/>
          </a:p>
        </p:txBody>
      </p:sp>
      <p:grpSp>
        <p:nvGrpSpPr>
          <p:cNvPr id="4" name="Group 5"/>
          <p:cNvGrpSpPr/>
          <p:nvPr/>
        </p:nvGrpSpPr>
        <p:grpSpPr>
          <a:xfrm>
            <a:off x="3800543" y="4698435"/>
            <a:ext cx="1198431" cy="399115"/>
            <a:chOff x="856807" y="2268065"/>
            <a:chExt cx="1198431" cy="399115"/>
          </a:xfrm>
        </p:grpSpPr>
        <p:grpSp>
          <p:nvGrpSpPr>
            <p:cNvPr id="5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7" name="Isosceles Triangle 8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Rectangle 7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Oval 65"/>
          <p:cNvSpPr>
            <a:spLocks noChangeArrowheads="1"/>
          </p:cNvSpPr>
          <p:nvPr/>
        </p:nvSpPr>
        <p:spPr bwMode="auto">
          <a:xfrm rot="1161105">
            <a:off x="4257524" y="5509535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65"/>
          <p:cNvSpPr>
            <a:spLocks noChangeArrowheads="1"/>
          </p:cNvSpPr>
          <p:nvPr/>
        </p:nvSpPr>
        <p:spPr bwMode="auto">
          <a:xfrm rot="1161105">
            <a:off x="4265544" y="5509534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 12"/>
          <p:cNvGrpSpPr/>
          <p:nvPr/>
        </p:nvGrpSpPr>
        <p:grpSpPr>
          <a:xfrm>
            <a:off x="5685547" y="4033039"/>
            <a:ext cx="432000" cy="406931"/>
            <a:chOff x="7060222" y="3458310"/>
            <a:chExt cx="432000" cy="406931"/>
          </a:xfrm>
        </p:grpSpPr>
        <p:sp>
          <p:nvSpPr>
            <p:cNvPr id="12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Curved Right Arrow 14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4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15" name="Straight Arrow Connector 16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6" name="Group 17"/>
          <p:cNvGrpSpPr/>
          <p:nvPr/>
        </p:nvGrpSpPr>
        <p:grpSpPr>
          <a:xfrm>
            <a:off x="2837919" y="4119776"/>
            <a:ext cx="432000" cy="431063"/>
            <a:chOff x="7872045" y="3425822"/>
            <a:chExt cx="432000" cy="431063"/>
          </a:xfrm>
        </p:grpSpPr>
        <p:cxnSp>
          <p:nvCxnSpPr>
            <p:cNvPr id="17" name="Straight Arrow Connector 18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Curved Right Arrow 20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sp>
        <p:nvSpPr>
          <p:cNvPr id="21" name="AutoShape 12"/>
          <p:cNvSpPr>
            <a:spLocks noChangeArrowheads="1"/>
          </p:cNvSpPr>
          <p:nvPr/>
        </p:nvSpPr>
        <p:spPr bwMode="auto">
          <a:xfrm rot="8156750" flipV="1">
            <a:off x="3849772" y="4379483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 rot="2756750" flipV="1">
            <a:off x="4734093" y="4371462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13172" y="4692306"/>
            <a:ext cx="240630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Stern-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Gerlach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magnet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65"/>
          <p:cNvSpPr>
            <a:spLocks noChangeArrowheads="1"/>
          </p:cNvSpPr>
          <p:nvPr/>
        </p:nvSpPr>
        <p:spPr bwMode="auto">
          <a:xfrm rot="1161105">
            <a:off x="4369818" y="1795785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Group 35"/>
          <p:cNvGrpSpPr/>
          <p:nvPr/>
        </p:nvGrpSpPr>
        <p:grpSpPr>
          <a:xfrm>
            <a:off x="3880811" y="1666829"/>
            <a:ext cx="432000" cy="406931"/>
            <a:chOff x="7060222" y="3458310"/>
            <a:chExt cx="432000" cy="406931"/>
          </a:xfrm>
        </p:grpSpPr>
        <p:sp>
          <p:nvSpPr>
            <p:cNvPr id="30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Curved Right Arrow 37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2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33" name="Straight Arrow Connector 39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4" name="Group 40"/>
          <p:cNvGrpSpPr/>
          <p:nvPr/>
        </p:nvGrpSpPr>
        <p:grpSpPr>
          <a:xfrm>
            <a:off x="4860032" y="1772816"/>
            <a:ext cx="432000" cy="431063"/>
            <a:chOff x="7872045" y="3425822"/>
            <a:chExt cx="432000" cy="431063"/>
          </a:xfrm>
        </p:grpSpPr>
        <p:cxnSp>
          <p:nvCxnSpPr>
            <p:cNvPr id="35" name="Straight Arrow Connector 41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Curved Right Arrow 43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8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sp>
        <p:nvSpPr>
          <p:cNvPr id="39" name="TextBox 38"/>
          <p:cNvSpPr txBox="1"/>
          <p:nvPr/>
        </p:nvSpPr>
        <p:spPr>
          <a:xfrm>
            <a:off x="4363452" y="1564105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0" name="Group 33"/>
          <p:cNvGrpSpPr/>
          <p:nvPr/>
        </p:nvGrpSpPr>
        <p:grpSpPr>
          <a:xfrm>
            <a:off x="2855496" y="2983823"/>
            <a:ext cx="3152272" cy="1315454"/>
            <a:chOff x="2855496" y="1965156"/>
            <a:chExt cx="3152272" cy="1315454"/>
          </a:xfrm>
        </p:grpSpPr>
        <p:sp>
          <p:nvSpPr>
            <p:cNvPr id="41" name="TextBox 40"/>
            <p:cNvSpPr txBox="1"/>
            <p:nvPr/>
          </p:nvSpPr>
          <p:spPr>
            <a:xfrm>
              <a:off x="2855496" y="1965156"/>
              <a:ext cx="3152272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rtl="0">
                <a:lnSpc>
                  <a:spcPts val="1500"/>
                </a:lnSpc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efficient detectors </a:t>
              </a:r>
              <a:br>
                <a:rPr lang="en-US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(very low momentum uncertainty)</a:t>
              </a:r>
              <a:endParaRPr lang="en-US" sz="28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Straight Arrow Connector 27"/>
            <p:cNvCxnSpPr/>
            <p:nvPr/>
          </p:nvCxnSpPr>
          <p:spPr bwMode="auto">
            <a:xfrm flipH="1">
              <a:off x="3994484" y="2398003"/>
              <a:ext cx="335897" cy="85854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32"/>
            <p:cNvCxnSpPr/>
            <p:nvPr/>
          </p:nvCxnSpPr>
          <p:spPr bwMode="auto">
            <a:xfrm>
              <a:off x="4507831" y="2398003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5" name="תמונה 44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44" name="מציין מיקום של מספר שקופית 43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4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2.59259E-6 C -0.00122 -0.07453 0.00434 -0.15347 0.03229 -0.18472 C 0.06197 -0.2169 0.11597 -0.20995 0.16788 -0.20347 " pathEditMode="relative" rAng="926844" ptsTypes="a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C 0.00764 -0.06898 0.00747 -0.14166 -0.01909 -0.17291 C -0.04618 -0.20416 -0.1 -0.20185 -0.15052 -0.19907 " pathEditMode="relative" rAng="-690400" ptsTypes="aaA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21" grpId="0" animBg="1"/>
      <p:bldP spid="22" grpId="0" animBg="1"/>
      <p:bldP spid="23" grpId="0"/>
      <p:bldP spid="28" grpId="0" animBg="1"/>
      <p:bldP spid="28" grpId="1" animBg="1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Weak Measurement - I</a:t>
            </a:r>
            <a:endParaRPr lang="he-IL" dirty="0"/>
          </a:p>
        </p:txBody>
      </p:sp>
      <p:grpSp>
        <p:nvGrpSpPr>
          <p:cNvPr id="4" name="Group 5"/>
          <p:cNvGrpSpPr/>
          <p:nvPr/>
        </p:nvGrpSpPr>
        <p:grpSpPr>
          <a:xfrm>
            <a:off x="3800543" y="4423532"/>
            <a:ext cx="1198431" cy="399115"/>
            <a:chOff x="856807" y="2268065"/>
            <a:chExt cx="1198431" cy="399115"/>
          </a:xfrm>
        </p:grpSpPr>
        <p:grpSp>
          <p:nvGrpSpPr>
            <p:cNvPr id="5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7" name="Isosceles Triangle 8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Rectangle 7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Oval 65"/>
          <p:cNvSpPr>
            <a:spLocks noChangeArrowheads="1"/>
          </p:cNvSpPr>
          <p:nvPr/>
        </p:nvSpPr>
        <p:spPr bwMode="auto">
          <a:xfrm rot="1161105">
            <a:off x="4257524" y="5234632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65"/>
          <p:cNvSpPr>
            <a:spLocks noChangeArrowheads="1"/>
          </p:cNvSpPr>
          <p:nvPr/>
        </p:nvSpPr>
        <p:spPr bwMode="auto">
          <a:xfrm rot="1161105">
            <a:off x="4265544" y="5234631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8156750" flipV="1">
            <a:off x="3849772" y="4104580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 rot="2756750" flipV="1">
            <a:off x="4734093" y="4096559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3172" y="4417403"/>
            <a:ext cx="240630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Stern-Gerlach magnet</a:t>
            </a:r>
            <a:endParaRPr lang="en-US" sz="2800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33"/>
          <p:cNvGrpSpPr/>
          <p:nvPr/>
        </p:nvGrpSpPr>
        <p:grpSpPr>
          <a:xfrm>
            <a:off x="3120202" y="2708920"/>
            <a:ext cx="2935693" cy="1315454"/>
            <a:chOff x="3120202" y="1965156"/>
            <a:chExt cx="2935693" cy="1315454"/>
          </a:xfrm>
        </p:grpSpPr>
        <p:sp>
          <p:nvSpPr>
            <p:cNvPr id="15" name="TextBox 14"/>
            <p:cNvSpPr txBox="1"/>
            <p:nvPr/>
          </p:nvSpPr>
          <p:spPr>
            <a:xfrm>
              <a:off x="3120202" y="1965156"/>
              <a:ext cx="2935693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rtl="0">
                <a:lnSpc>
                  <a:spcPts val="1500"/>
                </a:lnSpc>
              </a:pP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inefficient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detectors </a:t>
              </a:r>
              <a:br>
                <a:rPr lang="en-US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(high momentum uncertainty)</a:t>
              </a:r>
              <a:endParaRPr lang="en-US" sz="28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Straight Arrow Connector 27"/>
            <p:cNvCxnSpPr/>
            <p:nvPr/>
          </p:nvCxnSpPr>
          <p:spPr bwMode="auto">
            <a:xfrm flipH="1">
              <a:off x="3994484" y="2389982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32"/>
            <p:cNvCxnSpPr/>
            <p:nvPr/>
          </p:nvCxnSpPr>
          <p:spPr bwMode="auto">
            <a:xfrm>
              <a:off x="4507831" y="2398003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43"/>
          <p:cNvGrpSpPr/>
          <p:nvPr/>
        </p:nvGrpSpPr>
        <p:grpSpPr>
          <a:xfrm>
            <a:off x="5446295" y="3405212"/>
            <a:ext cx="696291" cy="524771"/>
            <a:chOff x="7122695" y="2091944"/>
            <a:chExt cx="696291" cy="524771"/>
          </a:xfrm>
        </p:grpSpPr>
        <p:grpSp>
          <p:nvGrpSpPr>
            <p:cNvPr id="19" name="Group 12"/>
            <p:cNvGrpSpPr/>
            <p:nvPr/>
          </p:nvGrpSpPr>
          <p:grpSpPr>
            <a:xfrm>
              <a:off x="7137357" y="2091944"/>
              <a:ext cx="432000" cy="406931"/>
              <a:chOff x="7060222" y="3458310"/>
              <a:chExt cx="432000" cy="406931"/>
            </a:xfrm>
          </p:grpSpPr>
          <p:sp>
            <p:nvSpPr>
              <p:cNvPr id="22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Curved Right Arrow 2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4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2000"/>
              </a:blip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5" name="Straight Arrow Connector 3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0" name="Rectangle 33"/>
            <p:cNvSpPr/>
            <p:nvPr/>
          </p:nvSpPr>
          <p:spPr bwMode="auto">
            <a:xfrm>
              <a:off x="7122695" y="2107305"/>
              <a:ext cx="465221" cy="461665"/>
            </a:xfrm>
            <a:prstGeom prst="rect">
              <a:avLst/>
            </a:prstGeom>
            <a:solidFill>
              <a:srgbClr val="BED6DE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75622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smtClean="0">
                  <a:latin typeface="Times New Roman" pitchFamily="18" charset="0"/>
                  <a:cs typeface="Times New Roman" pitchFamily="18" charset="0"/>
                </a:rPr>
                <a:t>?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2813856" y="3438847"/>
            <a:ext cx="697824" cy="523220"/>
            <a:chOff x="2164151" y="2093495"/>
            <a:chExt cx="697824" cy="523220"/>
          </a:xfrm>
        </p:grpSpPr>
        <p:grpSp>
          <p:nvGrpSpPr>
            <p:cNvPr id="27" name="Group 17"/>
            <p:cNvGrpSpPr/>
            <p:nvPr/>
          </p:nvGrpSpPr>
          <p:grpSpPr>
            <a:xfrm>
              <a:off x="2164151" y="2138575"/>
              <a:ext cx="432000" cy="431063"/>
              <a:chOff x="7872045" y="3425822"/>
              <a:chExt cx="432000" cy="431063"/>
            </a:xfrm>
          </p:grpSpPr>
          <p:cxnSp>
            <p:nvCxnSpPr>
              <p:cNvPr id="30" name="Straight Arrow Connector 37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1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Curved Right Arrow 39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sp>
          <p:nvSpPr>
            <p:cNvPr id="28" name="Rectangle 35"/>
            <p:cNvSpPr/>
            <p:nvPr/>
          </p:nvSpPr>
          <p:spPr bwMode="auto">
            <a:xfrm>
              <a:off x="2173704" y="2107303"/>
              <a:ext cx="465221" cy="461665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8611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pic>
        <p:nvPicPr>
          <p:cNvPr id="36" name="תמונה 35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34" name="מציין מיקום של מספר שקופית 33"/>
          <p:cNvSpPr>
            <a:spLocks noGrp="1"/>
          </p:cNvSpPr>
          <p:nvPr>
            <p:ph type="sldNum" sz="quarter" idx="12"/>
          </p:nvPr>
        </p:nvSpPr>
        <p:spPr>
          <a:xfrm>
            <a:off x="4334392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5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2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1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0.00046 C 0.00139 -0.05973 0.00261 -0.1257 0.00851 -0.15903 C 0.01493 -0.19399 0.02709 -0.20348 0.03889 -0.2125 " pathEditMode="relative" rAng="219315" ptsTypes="a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C 0.00156 -0.05995 0.00087 -0.1243 -0.00538 -0.1581 C -0.01146 -0.19213 -0.02361 -0.20185 -0.03437 -0.21088 " pathEditMode="relative" rAng="-201569" ptsTypes="a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Why Weak Measurement?</a:t>
            </a:r>
            <a:endParaRPr lang="he-IL" dirty="0"/>
          </a:p>
        </p:txBody>
      </p:sp>
      <p:pic>
        <p:nvPicPr>
          <p:cNvPr id="5" name="Picture 7" descr="NewtonTelescope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-3085438">
            <a:off x="2032618" y="3723142"/>
            <a:ext cx="3222879" cy="16872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153988" y="2506826"/>
          <a:ext cx="3087687" cy="904875"/>
        </p:xfrm>
        <a:graphic>
          <a:graphicData uri="http://schemas.openxmlformats.org/presentationml/2006/ole">
            <p:oleObj spid="_x0000_s59394" name="Equation" r:id="rId4" imgW="1562100" imgH="457200" progId="Equation.DSMT4">
              <p:embed/>
            </p:oleObj>
          </a:graphicData>
        </a:graphic>
      </p:graphicFrame>
      <p:grpSp>
        <p:nvGrpSpPr>
          <p:cNvPr id="3" name="Group 46"/>
          <p:cNvGrpSpPr/>
          <p:nvPr/>
        </p:nvGrpSpPr>
        <p:grpSpPr>
          <a:xfrm>
            <a:off x="6431508" y="5212134"/>
            <a:ext cx="1041600" cy="1016531"/>
            <a:chOff x="6792453" y="5083798"/>
            <a:chExt cx="1041600" cy="1016531"/>
          </a:xfrm>
        </p:grpSpPr>
        <p:grpSp>
          <p:nvGrpSpPr>
            <p:cNvPr id="4" name="Group 5"/>
            <p:cNvGrpSpPr/>
            <p:nvPr/>
          </p:nvGrpSpPr>
          <p:grpSpPr>
            <a:xfrm>
              <a:off x="6792453" y="5083798"/>
              <a:ext cx="432000" cy="406931"/>
              <a:chOff x="7060222" y="3458310"/>
              <a:chExt cx="432000" cy="406931"/>
            </a:xfrm>
          </p:grpSpPr>
          <p:sp>
            <p:nvSpPr>
              <p:cNvPr id="30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Curved Right Arrow 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2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33" name="Straight Arrow Connector 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7" name="Group 10"/>
            <p:cNvGrpSpPr/>
            <p:nvPr/>
          </p:nvGrpSpPr>
          <p:grpSpPr>
            <a:xfrm>
              <a:off x="6944853" y="5236198"/>
              <a:ext cx="432000" cy="406931"/>
              <a:chOff x="7060222" y="3458310"/>
              <a:chExt cx="432000" cy="406931"/>
            </a:xfrm>
          </p:grpSpPr>
          <p:sp>
            <p:nvSpPr>
              <p:cNvPr id="26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Curved Right Arrow 12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8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9" name="Straight Arrow Connector 14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8" name="Group 15"/>
            <p:cNvGrpSpPr/>
            <p:nvPr/>
          </p:nvGrpSpPr>
          <p:grpSpPr>
            <a:xfrm>
              <a:off x="7097253" y="5388598"/>
              <a:ext cx="432000" cy="406931"/>
              <a:chOff x="7060222" y="3458310"/>
              <a:chExt cx="432000" cy="406931"/>
            </a:xfrm>
          </p:grpSpPr>
          <p:sp>
            <p:nvSpPr>
              <p:cNvPr id="22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Curved Right Arrow 1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4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5" name="Straight Arrow Connector 1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9" name="Group 20"/>
            <p:cNvGrpSpPr/>
            <p:nvPr/>
          </p:nvGrpSpPr>
          <p:grpSpPr>
            <a:xfrm>
              <a:off x="7249653" y="5540998"/>
              <a:ext cx="432000" cy="406931"/>
              <a:chOff x="7060222" y="3458310"/>
              <a:chExt cx="432000" cy="406931"/>
            </a:xfrm>
          </p:grpSpPr>
          <p:sp>
            <p:nvSpPr>
              <p:cNvPr id="18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Curved Right Arrow 22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0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1" name="Straight Arrow Connector 24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0" name="Group 25"/>
            <p:cNvGrpSpPr/>
            <p:nvPr/>
          </p:nvGrpSpPr>
          <p:grpSpPr>
            <a:xfrm>
              <a:off x="7402053" y="5693398"/>
              <a:ext cx="432000" cy="406931"/>
              <a:chOff x="7060222" y="3458310"/>
              <a:chExt cx="432000" cy="406931"/>
            </a:xfrm>
          </p:grpSpPr>
          <p:sp>
            <p:nvSpPr>
              <p:cNvPr id="14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Curved Right Arrow 2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17" name="Straight Arrow Connector 2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11" name="Group 5"/>
          <p:cNvGrpSpPr/>
          <p:nvPr/>
        </p:nvGrpSpPr>
        <p:grpSpPr>
          <a:xfrm>
            <a:off x="6391326" y="4521973"/>
            <a:ext cx="1198431" cy="399115"/>
            <a:chOff x="856807" y="2268065"/>
            <a:chExt cx="1198431" cy="399115"/>
          </a:xfrm>
        </p:grpSpPr>
        <p:grpSp>
          <p:nvGrpSpPr>
            <p:cNvPr id="12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37" name="Isosceles Triangle 33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Rectangle 32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" name="AutoShape 12"/>
          <p:cNvSpPr>
            <a:spLocks noChangeArrowheads="1"/>
          </p:cNvSpPr>
          <p:nvPr/>
        </p:nvSpPr>
        <p:spPr bwMode="auto">
          <a:xfrm rot="8156750" flipV="1">
            <a:off x="6440555" y="4203021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13"/>
          <p:cNvSpPr>
            <a:spLocks noChangeArrowheads="1"/>
          </p:cNvSpPr>
          <p:nvPr/>
        </p:nvSpPr>
        <p:spPr bwMode="auto">
          <a:xfrm rot="2756750" flipV="1">
            <a:off x="7324876" y="4195000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5073" y="56388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800" i="1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50"/>
          <p:cNvGrpSpPr/>
          <p:nvPr/>
        </p:nvGrpSpPr>
        <p:grpSpPr>
          <a:xfrm>
            <a:off x="6784431" y="5300366"/>
            <a:ext cx="432000" cy="406931"/>
            <a:chOff x="7060222" y="3458310"/>
            <a:chExt cx="432000" cy="406931"/>
          </a:xfrm>
        </p:grpSpPr>
        <p:sp>
          <p:nvSpPr>
            <p:cNvPr id="51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Curved Right Arrow 52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3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5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54" name="Straight Arrow Connector 54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5795963" y="2533650"/>
          <a:ext cx="2520950" cy="557213"/>
        </p:xfrm>
        <a:graphic>
          <a:graphicData uri="http://schemas.openxmlformats.org/presentationml/2006/ole">
            <p:oleObj spid="_x0000_s59395" name="Equation" r:id="rId6" imgW="1079032" imgH="241195" progId="Equation.DSMT4">
              <p:embed/>
            </p:oleObj>
          </a:graphicData>
        </a:graphic>
      </p:graphicFrame>
      <p:sp>
        <p:nvSpPr>
          <p:cNvPr id="64" name="Rectangle 39"/>
          <p:cNvSpPr/>
          <p:nvPr/>
        </p:nvSpPr>
        <p:spPr bwMode="auto">
          <a:xfrm>
            <a:off x="6300192" y="3645024"/>
            <a:ext cx="465221" cy="461665"/>
          </a:xfrm>
          <a:prstGeom prst="rect">
            <a:avLst/>
          </a:prstGeom>
          <a:solidFill>
            <a:srgbClr val="BED6DE">
              <a:alpha val="86000"/>
            </a:srgbClr>
          </a:solidFill>
          <a:ln w="25400" algn="ctr">
            <a:noFill/>
            <a:miter lim="800000"/>
            <a:headEnd/>
            <a:tailEnd/>
          </a:ln>
        </p:spPr>
        <p:txBody>
          <a:bodyPr wrap="square" rtlCol="0" anchor="ctr">
            <a:spAutoFit/>
          </a:bodyPr>
          <a:lstStyle/>
          <a:p>
            <a:pPr algn="l" rtl="0"/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42"/>
          <p:cNvGrpSpPr/>
          <p:nvPr/>
        </p:nvGrpSpPr>
        <p:grpSpPr>
          <a:xfrm>
            <a:off x="6156176" y="3573016"/>
            <a:ext cx="697824" cy="523220"/>
            <a:chOff x="2164151" y="2093495"/>
            <a:chExt cx="697824" cy="523220"/>
          </a:xfrm>
        </p:grpSpPr>
        <p:grpSp>
          <p:nvGrpSpPr>
            <p:cNvPr id="35" name="Group 17"/>
            <p:cNvGrpSpPr/>
            <p:nvPr/>
          </p:nvGrpSpPr>
          <p:grpSpPr>
            <a:xfrm>
              <a:off x="2164151" y="2138575"/>
              <a:ext cx="432000" cy="431063"/>
              <a:chOff x="7872045" y="3425822"/>
              <a:chExt cx="432000" cy="431063"/>
            </a:xfrm>
          </p:grpSpPr>
          <p:cxnSp>
            <p:nvCxnSpPr>
              <p:cNvPr id="73" name="Straight Arrow Connector 37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74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Curved Right Arrow 39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7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sp>
          <p:nvSpPr>
            <p:cNvPr id="71" name="Rectangle 35"/>
            <p:cNvSpPr/>
            <p:nvPr/>
          </p:nvSpPr>
          <p:spPr bwMode="auto">
            <a:xfrm>
              <a:off x="2173704" y="2107303"/>
              <a:ext cx="465221" cy="461665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518611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grpSp>
        <p:nvGrpSpPr>
          <p:cNvPr id="41" name="Group 43"/>
          <p:cNvGrpSpPr/>
          <p:nvPr/>
        </p:nvGrpSpPr>
        <p:grpSpPr>
          <a:xfrm>
            <a:off x="7164288" y="3573016"/>
            <a:ext cx="703404" cy="549034"/>
            <a:chOff x="7122695" y="2019936"/>
            <a:chExt cx="703404" cy="549034"/>
          </a:xfrm>
        </p:grpSpPr>
        <p:grpSp>
          <p:nvGrpSpPr>
            <p:cNvPr id="42" name="Group 12"/>
            <p:cNvGrpSpPr/>
            <p:nvPr/>
          </p:nvGrpSpPr>
          <p:grpSpPr>
            <a:xfrm>
              <a:off x="7137357" y="2091944"/>
              <a:ext cx="432000" cy="406931"/>
              <a:chOff x="7060222" y="3458310"/>
              <a:chExt cx="432000" cy="406931"/>
            </a:xfrm>
          </p:grpSpPr>
          <p:sp>
            <p:nvSpPr>
              <p:cNvPr id="81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Curved Right Arrow 2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8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-2000"/>
              </a:blip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84" name="Straight Arrow Connector 3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79" name="Rectangle 33"/>
            <p:cNvSpPr/>
            <p:nvPr/>
          </p:nvSpPr>
          <p:spPr bwMode="auto">
            <a:xfrm>
              <a:off x="7122695" y="2107305"/>
              <a:ext cx="465221" cy="461665"/>
            </a:xfrm>
            <a:prstGeom prst="rect">
              <a:avLst/>
            </a:prstGeom>
            <a:solidFill>
              <a:srgbClr val="BED6DE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482735" y="2019936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pic>
        <p:nvPicPr>
          <p:cNvPr id="65" name="תמונה 64" descr="TA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66" name="מציין מיקום של מספר שקופית 65"/>
          <p:cNvSpPr>
            <a:spLocks noGrp="1"/>
          </p:cNvSpPr>
          <p:nvPr>
            <p:ph type="sldNum" sz="quarter" idx="12"/>
          </p:nvPr>
        </p:nvSpPr>
        <p:spPr>
          <a:xfrm>
            <a:off x="4334392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6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subSp spid="_x0000_s5939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Weak Measurement - II</a:t>
            </a:r>
            <a:endParaRPr lang="he-IL" dirty="0"/>
          </a:p>
        </p:txBody>
      </p:sp>
      <p:sp>
        <p:nvSpPr>
          <p:cNvPr id="4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200" dirty="0" smtClean="0"/>
              <a:t>The Weak Measurement can be described by the Hamiltonian: 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/>
              <a:t>                               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In order to get blurred results we choose a pointer with zero expectation and               standard deviation.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In that way, when measuring a single spin we get most results within the wide range             , but when summing up the       results, most of them appear in the narrow range                             agreeing with the strong results when choosing            . 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683568" y="2132856"/>
          <a:ext cx="2232248" cy="670398"/>
        </p:xfrm>
        <a:graphic>
          <a:graphicData uri="http://schemas.openxmlformats.org/presentationml/2006/ole">
            <p:oleObj spid="_x0000_s26625" name="Equation" r:id="rId3" imgW="1320227" imgH="418918" progId="Equation.DSMT4">
              <p:embed/>
            </p:oleObj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2723320" y="3226624"/>
          <a:ext cx="816079" cy="552423"/>
        </p:xfrm>
        <a:graphic>
          <a:graphicData uri="http://schemas.openxmlformats.org/presentationml/2006/ole">
            <p:oleObj spid="_x0000_s26636" name="Equation" r:id="rId4" imgW="634725" imgH="418918" progId="Equation.DSMT4">
              <p:embed/>
            </p:oleObj>
          </a:graphicData>
        </a:graphic>
      </p:graphicFrame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3375160" y="4307648"/>
          <a:ext cx="751144" cy="590184"/>
        </p:xfrm>
        <a:graphic>
          <a:graphicData uri="http://schemas.openxmlformats.org/presentationml/2006/ole">
            <p:oleObj spid="_x0000_s26639" name="Equation" r:id="rId5" imgW="545863" imgH="418918" progId="Equation.DSMT4">
              <p:embed/>
            </p:oleObj>
          </a:graphicData>
        </a:graphic>
      </p:graphicFrame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2" name="מלבן 21"/>
          <p:cNvSpPr/>
          <p:nvPr/>
        </p:nvSpPr>
        <p:spPr>
          <a:xfrm>
            <a:off x="7596336" y="4365104"/>
            <a:ext cx="769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N/2↑ </a:t>
            </a:r>
            <a:endParaRPr lang="he-IL" dirty="0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6728472" y="4900224"/>
          <a:ext cx="1800200" cy="324848"/>
        </p:xfrm>
        <a:graphic>
          <a:graphicData uri="http://schemas.openxmlformats.org/presentationml/2006/ole">
            <p:oleObj spid="_x0000_s26642" name="Equation" r:id="rId6" imgW="1308100" imgH="228600" progId="Equation.DSMT4">
              <p:embed/>
            </p:oleObj>
          </a:graphicData>
        </a:graphic>
      </p:graphicFrame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45" name="Object 21"/>
          <p:cNvGraphicFramePr>
            <a:graphicFrameLocks noChangeAspect="1"/>
          </p:cNvGraphicFramePr>
          <p:nvPr/>
        </p:nvGraphicFramePr>
        <p:xfrm>
          <a:off x="6506336" y="5444239"/>
          <a:ext cx="720080" cy="285032"/>
        </p:xfrm>
        <a:graphic>
          <a:graphicData uri="http://schemas.openxmlformats.org/presentationml/2006/ole">
            <p:oleObj spid="_x0000_s26645" name="Equation" r:id="rId7" imgW="469696" imgH="177723" progId="Equation.DSMT4">
              <p:embed/>
            </p:oleObj>
          </a:graphicData>
        </a:graphic>
      </p:graphicFrame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26" name="תמונה 25" descr="TA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7" name="מציין מיקום של מספר שקופית 26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7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18124" y="199706"/>
            <a:ext cx="8425216" cy="741536"/>
          </a:xfrm>
        </p:spPr>
        <p:txBody>
          <a:bodyPr>
            <a:noAutofit/>
          </a:bodyPr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Weak Value</a:t>
            </a:r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תמונה 21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21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1296"/>
            <a:ext cx="8503920" cy="45720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“Weak Value” for a pre- and </a:t>
            </a:r>
            <a:r>
              <a:rPr lang="en-US" dirty="0" err="1" smtClean="0"/>
              <a:t>postselected</a:t>
            </a:r>
            <a:r>
              <a:rPr lang="en-US" dirty="0" smtClean="0"/>
              <a:t> (PPS) ensemble:</a:t>
            </a:r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It can be shown that when measuring weakly a PPS ensemble, the pointer is displaced by this value: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</a:t>
            </a:r>
            <a:endParaRPr lang="he-IL" dirty="0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683568" y="2276872"/>
          <a:ext cx="2799644" cy="1122784"/>
        </p:xfrm>
        <a:graphic>
          <a:graphicData uri="http://schemas.openxmlformats.org/presentationml/2006/ole">
            <p:oleObj spid="_x0000_s55297" name="Equation" r:id="rId4" imgW="1257120" imgH="533160" progId="Equation.DSMT4">
              <p:embed/>
            </p:oleObj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539552" y="4725144"/>
          <a:ext cx="6418263" cy="590550"/>
        </p:xfrm>
        <a:graphic>
          <a:graphicData uri="http://schemas.openxmlformats.org/presentationml/2006/ole">
            <p:oleObj spid="_x0000_s55299" name="Equation" r:id="rId5" imgW="2882880" imgH="279360" progId="Equation.DSMT4">
              <p:embed/>
            </p:oleObj>
          </a:graphicData>
        </a:graphic>
      </p:graphicFrame>
      <p:sp>
        <p:nvSpPr>
          <p:cNvPr id="7" name="כותרת 1"/>
          <p:cNvSpPr txBox="1">
            <a:spLocks/>
          </p:cNvSpPr>
          <p:nvPr/>
        </p:nvSpPr>
        <p:spPr>
          <a:xfrm>
            <a:off x="2771800" y="5805264"/>
            <a:ext cx="3960440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 counterfactuals!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he-IL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>
          <a:xfrm>
            <a:off x="4334392" y="1040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8</a:t>
            </a:fld>
            <a:endParaRPr lang="he-I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Weak Interaction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We generalize the concept of weak measurement to the broader “weak interaction”. </a:t>
            </a:r>
          </a:p>
          <a:p>
            <a:pPr algn="l" rtl="0"/>
            <a:r>
              <a:rPr lang="en-US" dirty="0" smtClean="0"/>
              <a:t>It can be shown that the Hamiltonian                                      </a:t>
            </a:r>
          </a:p>
          <a:p>
            <a:pPr algn="l" rtl="0">
              <a:buNone/>
            </a:pPr>
            <a:r>
              <a:rPr lang="en-US" dirty="0" smtClean="0"/>
              <a:t>                                                                           , when particle 1 is pre- and post- selected, results, to first order in    , in the weak  interaction :</a:t>
            </a:r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73730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923470" y="3901523"/>
          <a:ext cx="216024" cy="288033"/>
        </p:xfrm>
        <a:graphic>
          <a:graphicData uri="http://schemas.openxmlformats.org/presentationml/2006/ole">
            <p:oleObj spid="_x0000_s73731" name="Equation" r:id="rId5" imgW="139680" imgH="177480" progId="Equation.DSMT4">
              <p:embed/>
            </p:oleObj>
          </a:graphicData>
        </a:graphic>
      </p:graphicFrame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683568" y="2988008"/>
          <a:ext cx="5853113" cy="409575"/>
        </p:xfrm>
        <a:graphic>
          <a:graphicData uri="http://schemas.openxmlformats.org/presentationml/2006/ole">
            <p:oleObj spid="_x0000_s73732" name="Equation" r:id="rId6" imgW="3301920" imgH="228600" progId="Equation.DSMT4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683568" y="4437112"/>
          <a:ext cx="2397312" cy="864096"/>
        </p:xfrm>
        <a:graphic>
          <a:graphicData uri="http://schemas.openxmlformats.org/presentationml/2006/ole">
            <p:oleObj spid="_x0000_s73733" name="Equation" r:id="rId7" imgW="1422360" imgH="507960" progId="Equation.DSMT4">
              <p:embed/>
            </p:oleObj>
          </a:graphicData>
        </a:graphic>
      </p:graphicFrame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3" name="מציין מיקום של מספר שקופית 12"/>
          <p:cNvSpPr>
            <a:spLocks noGrp="1"/>
          </p:cNvSpPr>
          <p:nvPr>
            <p:ph type="sldNum" sz="quarter" idx="12"/>
          </p:nvPr>
        </p:nvSpPr>
        <p:spPr>
          <a:xfrm>
            <a:off x="4334392" y="105366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9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זרחי">
  <a:themeElements>
    <a:clrScheme name="אזרח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אזרח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אזרח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23663</TotalTime>
  <Words>814</Words>
  <Application>Microsoft Office PowerPoint</Application>
  <PresentationFormat>‫הצגה על המסך (4:3)</PresentationFormat>
  <Paragraphs>166</Paragraphs>
  <Slides>23</Slides>
  <Notes>6</Notes>
  <HiddenSlides>0</HiddenSlides>
  <MMClips>0</MMClips>
  <ScaleCrop>false</ScaleCrop>
  <HeadingPairs>
    <vt:vector size="6" baseType="variant"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2</vt:i4>
      </vt:variant>
      <vt:variant>
        <vt:lpstr>כותרות שקופיות</vt:lpstr>
      </vt:variant>
      <vt:variant>
        <vt:i4>23</vt:i4>
      </vt:variant>
    </vt:vector>
  </HeadingPairs>
  <TitlesOfParts>
    <vt:vector size="26" baseType="lpstr">
      <vt:lpstr>אזרחי</vt:lpstr>
      <vt:lpstr>Equation</vt:lpstr>
      <vt:lpstr>Worksheet</vt:lpstr>
      <vt:lpstr>Unusual Interactions of Pre- and Post-Selected Particles </vt:lpstr>
      <vt:lpstr>ABL</vt:lpstr>
      <vt:lpstr>TSVF</vt:lpstr>
      <vt:lpstr>Strong Measurement</vt:lpstr>
      <vt:lpstr>Weak Measurement - I</vt:lpstr>
      <vt:lpstr>Why Weak Measurement?</vt:lpstr>
      <vt:lpstr>Weak Measurement - II</vt:lpstr>
      <vt:lpstr>Weak Value</vt:lpstr>
      <vt:lpstr>The Weak Interaction</vt:lpstr>
      <vt:lpstr>Which Path - I</vt:lpstr>
      <vt:lpstr>Which Path - II</vt:lpstr>
      <vt:lpstr>Which Path - III</vt:lpstr>
      <vt:lpstr>Which Path - IV</vt:lpstr>
      <vt:lpstr>Which Path Measurement Followed by Interference</vt:lpstr>
      <vt:lpstr> A Quantum Shell Game</vt:lpstr>
      <vt:lpstr>Tunneling</vt:lpstr>
      <vt:lpstr>The Correspondence Principle</vt:lpstr>
      <vt:lpstr>Challenging The Correspondence Principle</vt:lpstr>
      <vt:lpstr>Challenging The Correspondence Principle</vt:lpstr>
      <vt:lpstr>Summary</vt:lpstr>
      <vt:lpstr>שקופית 21</vt:lpstr>
      <vt:lpstr>Acknowledgements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a Future Choice Affect a Past Measurement’s Outcome?</dc:title>
  <dc:creator>Racheli</dc:creator>
  <cp:lastModifiedBy>Racheli</cp:lastModifiedBy>
  <cp:revision>51</cp:revision>
  <dcterms:created xsi:type="dcterms:W3CDTF">2012-05-15T05:43:28Z</dcterms:created>
  <dcterms:modified xsi:type="dcterms:W3CDTF">2012-06-12T14:55:19Z</dcterms:modified>
</cp:coreProperties>
</file>