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3"/>
  </p:notesMasterIdLst>
  <p:handoutMasterIdLst>
    <p:handoutMasterId r:id="rId84"/>
  </p:handoutMasterIdLst>
  <p:sldIdLst>
    <p:sldId id="442" r:id="rId2"/>
    <p:sldId id="679" r:id="rId3"/>
    <p:sldId id="640" r:id="rId4"/>
    <p:sldId id="641" r:id="rId5"/>
    <p:sldId id="642" r:id="rId6"/>
    <p:sldId id="690" r:id="rId7"/>
    <p:sldId id="691" r:id="rId8"/>
    <p:sldId id="677" r:id="rId9"/>
    <p:sldId id="643" r:id="rId10"/>
    <p:sldId id="645" r:id="rId11"/>
    <p:sldId id="646" r:id="rId12"/>
    <p:sldId id="647" r:id="rId13"/>
    <p:sldId id="648" r:id="rId14"/>
    <p:sldId id="649" r:id="rId15"/>
    <p:sldId id="650" r:id="rId16"/>
    <p:sldId id="651" r:id="rId17"/>
    <p:sldId id="652" r:id="rId18"/>
    <p:sldId id="653" r:id="rId19"/>
    <p:sldId id="654" r:id="rId20"/>
    <p:sldId id="655" r:id="rId21"/>
    <p:sldId id="656" r:id="rId22"/>
    <p:sldId id="657" r:id="rId23"/>
    <p:sldId id="659" r:id="rId24"/>
    <p:sldId id="660" r:id="rId25"/>
    <p:sldId id="678" r:id="rId26"/>
    <p:sldId id="661" r:id="rId27"/>
    <p:sldId id="662" r:id="rId28"/>
    <p:sldId id="663" r:id="rId29"/>
    <p:sldId id="664" r:id="rId30"/>
    <p:sldId id="666" r:id="rId31"/>
    <p:sldId id="667" r:id="rId32"/>
    <p:sldId id="668" r:id="rId33"/>
    <p:sldId id="669" r:id="rId34"/>
    <p:sldId id="670" r:id="rId35"/>
    <p:sldId id="671" r:id="rId36"/>
    <p:sldId id="672" r:id="rId37"/>
    <p:sldId id="683" r:id="rId38"/>
    <p:sldId id="673" r:id="rId39"/>
    <p:sldId id="674" r:id="rId40"/>
    <p:sldId id="682" r:id="rId41"/>
    <p:sldId id="558" r:id="rId42"/>
    <p:sldId id="639" r:id="rId43"/>
    <p:sldId id="638" r:id="rId44"/>
    <p:sldId id="688" r:id="rId45"/>
    <p:sldId id="687" r:id="rId46"/>
    <p:sldId id="685" r:id="rId47"/>
    <p:sldId id="601" r:id="rId48"/>
    <p:sldId id="599" r:id="rId49"/>
    <p:sldId id="603" r:id="rId50"/>
    <p:sldId id="600" r:id="rId51"/>
    <p:sldId id="559" r:id="rId52"/>
    <p:sldId id="606" r:id="rId53"/>
    <p:sldId id="609" r:id="rId54"/>
    <p:sldId id="612" r:id="rId55"/>
    <p:sldId id="608" r:id="rId56"/>
    <p:sldId id="633" r:id="rId57"/>
    <p:sldId id="634" r:id="rId58"/>
    <p:sldId id="689" r:id="rId59"/>
    <p:sldId id="597" r:id="rId60"/>
    <p:sldId id="680" r:id="rId61"/>
    <p:sldId id="681" r:id="rId62"/>
    <p:sldId id="596" r:id="rId63"/>
    <p:sldId id="562" r:id="rId64"/>
    <p:sldId id="585" r:id="rId65"/>
    <p:sldId id="583" r:id="rId66"/>
    <p:sldId id="582" r:id="rId67"/>
    <p:sldId id="587" r:id="rId68"/>
    <p:sldId id="588" r:id="rId69"/>
    <p:sldId id="637" r:id="rId70"/>
    <p:sldId id="579" r:id="rId71"/>
    <p:sldId id="591" r:id="rId72"/>
    <p:sldId id="491" r:id="rId73"/>
    <p:sldId id="503" r:id="rId74"/>
    <p:sldId id="540" r:id="rId75"/>
    <p:sldId id="539" r:id="rId76"/>
    <p:sldId id="543" r:id="rId77"/>
    <p:sldId id="547" r:id="rId78"/>
    <p:sldId id="594" r:id="rId79"/>
    <p:sldId id="552" r:id="rId80"/>
    <p:sldId id="508" r:id="rId81"/>
    <p:sldId id="453" r:id="rId82"/>
  </p:sldIdLst>
  <p:sldSz cx="9144000" cy="6858000" type="screen4x3"/>
  <p:notesSz cx="6797675" cy="987425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99"/>
    <a:srgbClr val="FFCC99"/>
    <a:srgbClr val="006600"/>
    <a:srgbClr val="990099"/>
    <a:srgbClr val="990000"/>
    <a:srgbClr val="000066"/>
    <a:srgbClr val="FFFF00"/>
    <a:srgbClr val="FF99FF"/>
    <a:srgbClr val="FFCCCC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294" autoAdjust="0"/>
    <p:restoredTop sz="98934" autoAdjust="0"/>
  </p:normalViewPr>
  <p:slideViewPr>
    <p:cSldViewPr>
      <p:cViewPr varScale="1">
        <p:scale>
          <a:sx n="73" d="100"/>
          <a:sy n="73" d="100"/>
        </p:scale>
        <p:origin x="-106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notesMaster" Target="notesMasters/notesMaster1.xml"/><Relationship Id="rId8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3.wmf"/><Relationship Id="rId1" Type="http://schemas.openxmlformats.org/officeDocument/2006/relationships/image" Target="../media/image122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9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689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016" y="0"/>
            <a:ext cx="2945659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689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80537"/>
            <a:ext cx="2945659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689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016" y="9380537"/>
            <a:ext cx="2945659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0FAF4D9-D686-4F7A-AFAC-8D15707EC27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65592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67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6" y="0"/>
            <a:ext cx="2945659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48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1863" y="741363"/>
            <a:ext cx="4933950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67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7" y="4690269"/>
            <a:ext cx="4984962" cy="4443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4167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80537"/>
            <a:ext cx="2945659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67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6" y="9380537"/>
            <a:ext cx="2945659" cy="493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83D6521-B48A-4D30-9AE7-0A01ED278DE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29568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2CA1F4-F17B-4543-8495-252DE7647AE0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645964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895238-CF01-4D0D-9C26-FBF90E606BAB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00109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68A752-B471-4CA7-B1B1-C040BB750C66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786419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25CCE9-684B-4E56-BF0D-3B3ED6E2B913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64341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43D437-2212-43E4-9EAA-BBFBCF970746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544757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AA541B-E5B4-4E24-913E-CE191B4ADF8F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946693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0C0D7E-85F4-4A53-A6A9-F144281E9FAA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549815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C3F7A5-45DA-43D5-9105-1BC70E8847D6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74699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1BD468-93AE-41D5-ACCD-D4881E3B6E7D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3909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BDB29F-A7E9-4375-BBF2-7E4E4D09EA37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994689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641BB6-5D18-4F5C-AC2A-A871677EF9A1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15308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521A7D-FBD4-4955-9D62-DDAABD1FD58B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41081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Klicken Sie, um das Titelformat zu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Klicken Sie, um die Formate des Vorlagentextes zu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pPr>
              <a:defRPr/>
            </a:pPr>
            <a:fld id="{570BEDF5-DC94-4678-B3F7-0B55CC36893F}" type="slidenum">
              <a:rPr lang="de-DE"/>
              <a:pPr>
                <a:defRPr/>
              </a:pPr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4.png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33.png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59.png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68.png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image" Target="../media/image67.jpg"/><Relationship Id="rId5" Type="http://schemas.openxmlformats.org/officeDocument/2006/relationships/image" Target="../media/image66.jpg"/><Relationship Id="rId4" Type="http://schemas.openxmlformats.org/officeDocument/2006/relationships/image" Target="../media/image65.jp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5.xml"/><Relationship Id="rId1" Type="http://schemas.openxmlformats.org/officeDocument/2006/relationships/tags" Target="../tags/tag24.xml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13" Type="http://schemas.openxmlformats.org/officeDocument/2006/relationships/image" Target="../media/image77.png"/><Relationship Id="rId3" Type="http://schemas.openxmlformats.org/officeDocument/2006/relationships/tags" Target="../tags/tag28.xm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76.png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6" Type="http://schemas.openxmlformats.org/officeDocument/2006/relationships/tags" Target="../tags/tag31.xml"/><Relationship Id="rId11" Type="http://schemas.openxmlformats.org/officeDocument/2006/relationships/image" Target="../media/image75.png"/><Relationship Id="rId5" Type="http://schemas.openxmlformats.org/officeDocument/2006/relationships/tags" Target="../tags/tag30.xml"/><Relationship Id="rId10" Type="http://schemas.openxmlformats.org/officeDocument/2006/relationships/image" Target="../media/image74.png"/><Relationship Id="rId4" Type="http://schemas.openxmlformats.org/officeDocument/2006/relationships/tags" Target="../tags/tag29.xml"/><Relationship Id="rId9" Type="http://schemas.openxmlformats.org/officeDocument/2006/relationships/image" Target="../media/image73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tags" Target="../tags/tag35.xml"/><Relationship Id="rId7" Type="http://schemas.openxmlformats.org/officeDocument/2006/relationships/image" Target="../media/image82.png"/><Relationship Id="rId2" Type="http://schemas.openxmlformats.org/officeDocument/2006/relationships/tags" Target="../tags/tag34.xml"/><Relationship Id="rId1" Type="http://schemas.openxmlformats.org/officeDocument/2006/relationships/tags" Target="../tags/tag33.xml"/><Relationship Id="rId6" Type="http://schemas.openxmlformats.org/officeDocument/2006/relationships/image" Target="../media/image81.png"/><Relationship Id="rId5" Type="http://schemas.openxmlformats.org/officeDocument/2006/relationships/image" Target="../media/image80.png"/><Relationship Id="rId4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png"/><Relationship Id="rId13" Type="http://schemas.openxmlformats.org/officeDocument/2006/relationships/image" Target="../media/image88.png"/><Relationship Id="rId3" Type="http://schemas.openxmlformats.org/officeDocument/2006/relationships/tags" Target="../tags/tag38.xm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87.png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6" Type="http://schemas.openxmlformats.org/officeDocument/2006/relationships/tags" Target="../tags/tag41.xml"/><Relationship Id="rId11" Type="http://schemas.openxmlformats.org/officeDocument/2006/relationships/image" Target="../media/image86.png"/><Relationship Id="rId5" Type="http://schemas.openxmlformats.org/officeDocument/2006/relationships/tags" Target="../tags/tag40.xml"/><Relationship Id="rId10" Type="http://schemas.openxmlformats.org/officeDocument/2006/relationships/image" Target="../media/image85.png"/><Relationship Id="rId4" Type="http://schemas.openxmlformats.org/officeDocument/2006/relationships/tags" Target="../tags/tag39.xml"/><Relationship Id="rId9" Type="http://schemas.openxmlformats.org/officeDocument/2006/relationships/image" Target="../media/image84.png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0.png"/><Relationship Id="rId3" Type="http://schemas.openxmlformats.org/officeDocument/2006/relationships/tags" Target="../tags/tag44.xml"/><Relationship Id="rId7" Type="http://schemas.openxmlformats.org/officeDocument/2006/relationships/image" Target="../media/image89.png"/><Relationship Id="rId2" Type="http://schemas.openxmlformats.org/officeDocument/2006/relationships/tags" Target="../tags/tag43.xml"/><Relationship Id="rId1" Type="http://schemas.openxmlformats.org/officeDocument/2006/relationships/tags" Target="../tags/tag42.xml"/><Relationship Id="rId6" Type="http://schemas.openxmlformats.org/officeDocument/2006/relationships/image" Target="../media/image87.pn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45.xml"/><Relationship Id="rId9" Type="http://schemas.openxmlformats.org/officeDocument/2006/relationships/image" Target="../media/image91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tags" Target="../tags/tag48.xml"/><Relationship Id="rId7" Type="http://schemas.openxmlformats.org/officeDocument/2006/relationships/image" Target="../media/image94.png"/><Relationship Id="rId2" Type="http://schemas.openxmlformats.org/officeDocument/2006/relationships/tags" Target="../tags/tag47.xml"/><Relationship Id="rId1" Type="http://schemas.openxmlformats.org/officeDocument/2006/relationships/tags" Target="../tags/tag46.xml"/><Relationship Id="rId6" Type="http://schemas.openxmlformats.org/officeDocument/2006/relationships/image" Target="../media/image93.png"/><Relationship Id="rId5" Type="http://schemas.openxmlformats.org/officeDocument/2006/relationships/image" Target="../media/image92.png"/><Relationship Id="rId4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png"/><Relationship Id="rId3" Type="http://schemas.openxmlformats.org/officeDocument/2006/relationships/tags" Target="../tags/tag51.xml"/><Relationship Id="rId7" Type="http://schemas.openxmlformats.org/officeDocument/2006/relationships/image" Target="../media/image95.png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98.png"/><Relationship Id="rId5" Type="http://schemas.openxmlformats.org/officeDocument/2006/relationships/tags" Target="../tags/tag53.xml"/><Relationship Id="rId10" Type="http://schemas.openxmlformats.org/officeDocument/2006/relationships/image" Target="../media/image97.png"/><Relationship Id="rId4" Type="http://schemas.openxmlformats.org/officeDocument/2006/relationships/tags" Target="../tags/tag52.xml"/><Relationship Id="rId9" Type="http://schemas.openxmlformats.org/officeDocument/2006/relationships/image" Target="../media/image96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4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100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3.emf"/><Relationship Id="rId4" Type="http://schemas.openxmlformats.org/officeDocument/2006/relationships/image" Target="../media/image10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tags" Target="../tags/tag5.xm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14.png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tags" Target="../tags/tag8.xml"/><Relationship Id="rId11" Type="http://schemas.openxmlformats.org/officeDocument/2006/relationships/image" Target="../media/image13.png"/><Relationship Id="rId5" Type="http://schemas.openxmlformats.org/officeDocument/2006/relationships/tags" Target="../tags/tag7.xml"/><Relationship Id="rId10" Type="http://schemas.openxmlformats.org/officeDocument/2006/relationships/image" Target="../media/image12.png"/><Relationship Id="rId4" Type="http://schemas.openxmlformats.org/officeDocument/2006/relationships/tags" Target="../tags/tag6.xml"/><Relationship Id="rId9" Type="http://schemas.openxmlformats.org/officeDocument/2006/relationships/image" Target="../media/image11.png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tags" Target="../tags/tag57.xml"/><Relationship Id="rId7" Type="http://schemas.openxmlformats.org/officeDocument/2006/relationships/image" Target="../media/image107.png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6" Type="http://schemas.openxmlformats.org/officeDocument/2006/relationships/image" Target="../media/image106.png"/><Relationship Id="rId5" Type="http://schemas.openxmlformats.org/officeDocument/2006/relationships/image" Target="../media/image105.png"/><Relationship Id="rId4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13" Type="http://schemas.openxmlformats.org/officeDocument/2006/relationships/image" Target="../media/image108.png"/><Relationship Id="rId3" Type="http://schemas.openxmlformats.org/officeDocument/2006/relationships/tags" Target="../tags/tag60.xm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76.png"/><Relationship Id="rId2" Type="http://schemas.openxmlformats.org/officeDocument/2006/relationships/tags" Target="../tags/tag59.xml"/><Relationship Id="rId1" Type="http://schemas.openxmlformats.org/officeDocument/2006/relationships/tags" Target="../tags/tag58.xml"/><Relationship Id="rId6" Type="http://schemas.openxmlformats.org/officeDocument/2006/relationships/tags" Target="../tags/tag63.xml"/><Relationship Id="rId11" Type="http://schemas.openxmlformats.org/officeDocument/2006/relationships/image" Target="../media/image75.png"/><Relationship Id="rId5" Type="http://schemas.openxmlformats.org/officeDocument/2006/relationships/tags" Target="../tags/tag62.xml"/><Relationship Id="rId10" Type="http://schemas.openxmlformats.org/officeDocument/2006/relationships/image" Target="../media/image74.png"/><Relationship Id="rId4" Type="http://schemas.openxmlformats.org/officeDocument/2006/relationships/tags" Target="../tags/tag61.xml"/><Relationship Id="rId9" Type="http://schemas.openxmlformats.org/officeDocument/2006/relationships/image" Target="../media/image73.png"/></Relationships>
</file>

<file path=ppt/slides/_rels/slide6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9.png"/><Relationship Id="rId13" Type="http://schemas.openxmlformats.org/officeDocument/2006/relationships/image" Target="../media/image114.png"/><Relationship Id="rId3" Type="http://schemas.openxmlformats.org/officeDocument/2006/relationships/tags" Target="../tags/tag66.xm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113.png"/><Relationship Id="rId2" Type="http://schemas.openxmlformats.org/officeDocument/2006/relationships/tags" Target="../tags/tag65.xml"/><Relationship Id="rId1" Type="http://schemas.openxmlformats.org/officeDocument/2006/relationships/tags" Target="../tags/tag64.xml"/><Relationship Id="rId6" Type="http://schemas.openxmlformats.org/officeDocument/2006/relationships/tags" Target="../tags/tag69.xml"/><Relationship Id="rId11" Type="http://schemas.openxmlformats.org/officeDocument/2006/relationships/image" Target="../media/image112.png"/><Relationship Id="rId5" Type="http://schemas.openxmlformats.org/officeDocument/2006/relationships/tags" Target="../tags/tag68.xml"/><Relationship Id="rId10" Type="http://schemas.openxmlformats.org/officeDocument/2006/relationships/image" Target="../media/image111.png"/><Relationship Id="rId4" Type="http://schemas.openxmlformats.org/officeDocument/2006/relationships/tags" Target="../tags/tag67.xml"/><Relationship Id="rId9" Type="http://schemas.openxmlformats.org/officeDocument/2006/relationships/image" Target="../media/image110.png"/></Relationships>
</file>

<file path=ppt/slides/_rels/slide6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3" Type="http://schemas.openxmlformats.org/officeDocument/2006/relationships/tags" Target="../tags/tag72.xml"/><Relationship Id="rId7" Type="http://schemas.openxmlformats.org/officeDocument/2006/relationships/image" Target="../media/image115.png"/><Relationship Id="rId2" Type="http://schemas.openxmlformats.org/officeDocument/2006/relationships/tags" Target="../tags/tag71.xml"/><Relationship Id="rId1" Type="http://schemas.openxmlformats.org/officeDocument/2006/relationships/tags" Target="../tags/tag70.xml"/><Relationship Id="rId6" Type="http://schemas.openxmlformats.org/officeDocument/2006/relationships/image" Target="../media/image77.pn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73.xml"/><Relationship Id="rId9" Type="http://schemas.openxmlformats.org/officeDocument/2006/relationships/image" Target="../media/image109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5.xml"/><Relationship Id="rId1" Type="http://schemas.openxmlformats.org/officeDocument/2006/relationships/tags" Target="../tags/tag74.xml"/><Relationship Id="rId5" Type="http://schemas.openxmlformats.org/officeDocument/2006/relationships/image" Target="../media/image109.png"/><Relationship Id="rId4" Type="http://schemas.openxmlformats.org/officeDocument/2006/relationships/image" Target="../media/image74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7.xml"/><Relationship Id="rId1" Type="http://schemas.openxmlformats.org/officeDocument/2006/relationships/tags" Target="../tags/tag76.xml"/><Relationship Id="rId5" Type="http://schemas.openxmlformats.org/officeDocument/2006/relationships/image" Target="../media/image116.png"/><Relationship Id="rId4" Type="http://schemas.openxmlformats.org/officeDocument/2006/relationships/image" Target="../media/image74.pn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9.xml"/><Relationship Id="rId1" Type="http://schemas.openxmlformats.org/officeDocument/2006/relationships/tags" Target="../tags/tag78.xml"/><Relationship Id="rId5" Type="http://schemas.openxmlformats.org/officeDocument/2006/relationships/image" Target="../media/image117.png"/><Relationship Id="rId4" Type="http://schemas.openxmlformats.org/officeDocument/2006/relationships/image" Target="../media/image74.png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tags" Target="../tags/tag11.xml"/><Relationship Id="rId7" Type="http://schemas.openxmlformats.org/officeDocument/2006/relationships/image" Target="../media/image12.png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15.png"/><Relationship Id="rId5" Type="http://schemas.openxmlformats.org/officeDocument/2006/relationships/tags" Target="../tags/tag13.xml"/><Relationship Id="rId10" Type="http://schemas.openxmlformats.org/officeDocument/2006/relationships/image" Target="../media/image14.png"/><Relationship Id="rId4" Type="http://schemas.openxmlformats.org/officeDocument/2006/relationships/tags" Target="../tags/tag12.xml"/><Relationship Id="rId9" Type="http://schemas.openxmlformats.org/officeDocument/2006/relationships/image" Target="../media/image13.png"/></Relationships>
</file>

<file path=ppt/slides/_rels/slide7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0.png"/><Relationship Id="rId3" Type="http://schemas.openxmlformats.org/officeDocument/2006/relationships/tags" Target="../tags/tag82.xml"/><Relationship Id="rId7" Type="http://schemas.openxmlformats.org/officeDocument/2006/relationships/image" Target="../media/image119.png"/><Relationship Id="rId2" Type="http://schemas.openxmlformats.org/officeDocument/2006/relationships/tags" Target="../tags/tag81.xml"/><Relationship Id="rId1" Type="http://schemas.openxmlformats.org/officeDocument/2006/relationships/tags" Target="../tags/tag80.xml"/><Relationship Id="rId6" Type="http://schemas.openxmlformats.org/officeDocument/2006/relationships/image" Target="../media/image118.pn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83.xml"/><Relationship Id="rId9" Type="http://schemas.openxmlformats.org/officeDocument/2006/relationships/image" Target="../media/image121.png"/></Relationships>
</file>

<file path=ppt/slides/_rels/slide7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4.png"/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123.wmf"/><Relationship Id="rId2" Type="http://schemas.openxmlformats.org/officeDocument/2006/relationships/tags" Target="../tags/tag84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22.png"/><Relationship Id="rId4" Type="http://schemas.openxmlformats.org/officeDocument/2006/relationships/oleObject" Target="../embeddings/oleObject1.bin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5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87.xml"/><Relationship Id="rId1" Type="http://schemas.openxmlformats.org/officeDocument/2006/relationships/tags" Target="../tags/tag86.xml"/><Relationship Id="rId5" Type="http://schemas.openxmlformats.org/officeDocument/2006/relationships/image" Target="../media/image127.png"/><Relationship Id="rId4" Type="http://schemas.openxmlformats.org/officeDocument/2006/relationships/image" Target="../media/image126.png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tags" Target="../tags/tag90.xml"/><Relationship Id="rId7" Type="http://schemas.openxmlformats.org/officeDocument/2006/relationships/image" Target="../media/image129.png"/><Relationship Id="rId2" Type="http://schemas.openxmlformats.org/officeDocument/2006/relationships/tags" Target="../tags/tag89.xml"/><Relationship Id="rId1" Type="http://schemas.openxmlformats.org/officeDocument/2006/relationships/tags" Target="../tags/tag88.xml"/><Relationship Id="rId6" Type="http://schemas.openxmlformats.org/officeDocument/2006/relationships/image" Target="../media/image128.png"/><Relationship Id="rId5" Type="http://schemas.openxmlformats.org/officeDocument/2006/relationships/image" Target="../media/image126.png"/><Relationship Id="rId4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1.xml"/><Relationship Id="rId4" Type="http://schemas.openxmlformats.org/officeDocument/2006/relationships/image" Target="../media/image131.jpeg"/></Relationships>
</file>

<file path=ppt/slides/_rels/slide7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8.png"/><Relationship Id="rId3" Type="http://schemas.openxmlformats.org/officeDocument/2006/relationships/tags" Target="../tags/tag94.xml"/><Relationship Id="rId7" Type="http://schemas.openxmlformats.org/officeDocument/2006/relationships/image" Target="../media/image133.png"/><Relationship Id="rId2" Type="http://schemas.openxmlformats.org/officeDocument/2006/relationships/tags" Target="../tags/tag93.xml"/><Relationship Id="rId1" Type="http://schemas.openxmlformats.org/officeDocument/2006/relationships/tags" Target="../tags/tag92.xml"/><Relationship Id="rId6" Type="http://schemas.openxmlformats.org/officeDocument/2006/relationships/image" Target="../media/image132.pn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95.xml"/><Relationship Id="rId9" Type="http://schemas.openxmlformats.org/officeDocument/2006/relationships/image" Target="../media/image134.jpeg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5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96.xml"/><Relationship Id="rId4" Type="http://schemas.openxmlformats.org/officeDocument/2006/relationships/image" Target="../media/image136.jpeg"/></Relationships>
</file>

<file path=ppt/slides/_rels/slide7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8.png"/><Relationship Id="rId3" Type="http://schemas.openxmlformats.org/officeDocument/2006/relationships/tags" Target="../tags/tag99.xml"/><Relationship Id="rId7" Type="http://schemas.openxmlformats.org/officeDocument/2006/relationships/image" Target="../media/image128.png"/><Relationship Id="rId2" Type="http://schemas.openxmlformats.org/officeDocument/2006/relationships/tags" Target="../tags/tag98.xml"/><Relationship Id="rId1" Type="http://schemas.openxmlformats.org/officeDocument/2006/relationships/tags" Target="../tags/tag97.xml"/><Relationship Id="rId6" Type="http://schemas.openxmlformats.org/officeDocument/2006/relationships/image" Target="../media/image137.wmf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140.png"/><Relationship Id="rId4" Type="http://schemas.openxmlformats.org/officeDocument/2006/relationships/tags" Target="../tags/tag100.xml"/><Relationship Id="rId9" Type="http://schemas.openxmlformats.org/officeDocument/2006/relationships/image" Target="../media/image139.png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1.jpeg"/><Relationship Id="rId2" Type="http://schemas.openxmlformats.org/officeDocument/2006/relationships/image" Target="../media/image13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wmf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2.png"/><Relationship Id="rId4" Type="http://schemas.openxmlformats.org/officeDocument/2006/relationships/image" Target="../media/image14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35496" y="1091208"/>
            <a:ext cx="9214792" cy="609600"/>
          </a:xfrm>
        </p:spPr>
        <p:txBody>
          <a:bodyPr/>
          <a:lstStyle/>
          <a:p>
            <a:pPr eaLnBrk="1" hangingPunct="1"/>
            <a:r>
              <a:rPr lang="en-GB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Quantum entanglement and beyond:</a:t>
            </a:r>
            <a:br>
              <a:rPr lang="en-GB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en-GB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br>
              <a:rPr lang="en-GB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</a:br>
            <a:r>
              <a:rPr lang="en-GB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Entanglement, discord and harnessing noise</a:t>
            </a:r>
            <a:endParaRPr lang="en-US" sz="2800" b="1" i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395536" y="4725144"/>
            <a:ext cx="8203952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en-US" sz="1800" dirty="0">
                <a:latin typeface="Arial" pitchFamily="34" charset="0"/>
                <a:cs typeface="Arial" pitchFamily="34" charset="0"/>
              </a:rPr>
              <a:t>Natalia </a:t>
            </a:r>
            <a:r>
              <a:rPr lang="en-US" sz="1800" dirty="0" err="1" smtClean="0">
                <a:latin typeface="Arial" pitchFamily="34" charset="0"/>
                <a:cs typeface="Arial" pitchFamily="34" charset="0"/>
              </a:rPr>
              <a:t>Korolkova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algn="ctr"/>
            <a:r>
              <a:rPr lang="en-US" sz="1800" dirty="0" smtClean="0">
                <a:latin typeface="Arial" pitchFamily="34" charset="0"/>
                <a:cs typeface="Arial" pitchFamily="34" charset="0"/>
              </a:rPr>
              <a:t>St 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Andrews, UK</a:t>
            </a:r>
          </a:p>
          <a:p>
            <a:pPr algn="ctr"/>
            <a:endParaRPr lang="en-US" dirty="0">
              <a:latin typeface="Times" pitchFamily="18" charset="0"/>
            </a:endParaRPr>
          </a:p>
        </p:txBody>
      </p:sp>
      <p:pic>
        <p:nvPicPr>
          <p:cNvPr id="2052" name="Picture 6" descr="image2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956010"/>
            <a:ext cx="1075778" cy="14339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7" descr="image1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0028" y="2811547"/>
            <a:ext cx="1218547" cy="1625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8" descr="image2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9047" y="3098884"/>
            <a:ext cx="1287427" cy="964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9" descr="panel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5907088"/>
            <a:ext cx="5795963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10" descr="crest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5113" y="5964238"/>
            <a:ext cx="719137" cy="893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Picture 11" descr="supa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7900" y="5959475"/>
            <a:ext cx="134937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187624" y="2113692"/>
            <a:ext cx="64087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>
                <a:solidFill>
                  <a:srgbClr val="000099"/>
                </a:solidFill>
                <a:latin typeface="Comic Sans MS" pitchFamily="66" charset="0"/>
                <a:cs typeface="Arial" pitchFamily="34" charset="0"/>
              </a:rPr>
              <a:t>Not only single quanta are quantum</a:t>
            </a:r>
            <a:endParaRPr lang="en-GB" sz="2800" dirty="0">
              <a:solidFill>
                <a:srgbClr val="000099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9255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auto">
          <a:xfrm>
            <a:off x="5076056" y="692696"/>
            <a:ext cx="3528392" cy="5916516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772"/>
            <a:ext cx="3223775" cy="2417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556792"/>
            <a:ext cx="2952328" cy="2214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923928" y="116632"/>
            <a:ext cx="5760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99"/>
                </a:solidFill>
              </a:rPr>
              <a:t>Is laser light quantum or classical?</a:t>
            </a:r>
            <a:endParaRPr lang="en-GB" dirty="0">
              <a:solidFill>
                <a:srgbClr val="000099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 bwMode="auto">
          <a:xfrm flipV="1">
            <a:off x="5796136" y="3010553"/>
            <a:ext cx="0" cy="93610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" name="Straight Arrow Connector 7"/>
          <p:cNvCxnSpPr/>
          <p:nvPr/>
        </p:nvCxnSpPr>
        <p:spPr bwMode="auto">
          <a:xfrm>
            <a:off x="5796136" y="3946657"/>
            <a:ext cx="144016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Flowchart: Connector 9"/>
          <p:cNvSpPr/>
          <p:nvPr/>
        </p:nvSpPr>
        <p:spPr bwMode="auto">
          <a:xfrm>
            <a:off x="6372200" y="3249261"/>
            <a:ext cx="457200" cy="457200"/>
          </a:xfrm>
          <a:prstGeom prst="flowChartConnector">
            <a:avLst/>
          </a:prstGeom>
          <a:solidFill>
            <a:srgbClr val="CC33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4" name="Straight Connector 13"/>
          <p:cNvCxnSpPr/>
          <p:nvPr/>
        </p:nvCxnSpPr>
        <p:spPr bwMode="auto">
          <a:xfrm flipV="1">
            <a:off x="5796136" y="3477861"/>
            <a:ext cx="804664" cy="46879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Straight Arrow Connector 16"/>
          <p:cNvCxnSpPr/>
          <p:nvPr/>
        </p:nvCxnSpPr>
        <p:spPr bwMode="auto">
          <a:xfrm flipV="1">
            <a:off x="5724128" y="1033007"/>
            <a:ext cx="0" cy="93610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8" name="Straight Arrow Connector 17"/>
          <p:cNvCxnSpPr/>
          <p:nvPr/>
        </p:nvCxnSpPr>
        <p:spPr bwMode="auto">
          <a:xfrm>
            <a:off x="5724128" y="1969111"/>
            <a:ext cx="144016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" name="Flowchart: Connector 18"/>
          <p:cNvSpPr/>
          <p:nvPr/>
        </p:nvSpPr>
        <p:spPr bwMode="auto">
          <a:xfrm>
            <a:off x="6491926" y="1480285"/>
            <a:ext cx="48149" cy="56778"/>
          </a:xfrm>
          <a:prstGeom prst="flowChartConnector">
            <a:avLst/>
          </a:prstGeom>
          <a:solidFill>
            <a:srgbClr val="CC33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20" name="Straight Connector 19"/>
          <p:cNvCxnSpPr/>
          <p:nvPr/>
        </p:nvCxnSpPr>
        <p:spPr bwMode="auto">
          <a:xfrm flipV="1">
            <a:off x="5724128" y="1500315"/>
            <a:ext cx="804664" cy="46879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2" name="TextBox 21"/>
          <p:cNvSpPr txBox="1"/>
          <p:nvPr/>
        </p:nvSpPr>
        <p:spPr>
          <a:xfrm>
            <a:off x="5220072" y="2248142"/>
            <a:ext cx="31983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>
                <a:latin typeface="Arial" pitchFamily="34" charset="0"/>
                <a:cs typeface="Arial" pitchFamily="34" charset="0"/>
              </a:rPr>
              <a:t>Simple Harmonic Oscillator</a:t>
            </a:r>
            <a:endParaRPr lang="en-GB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076056" y="4306697"/>
            <a:ext cx="38771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>
                <a:latin typeface="Arial" pitchFamily="34" charset="0"/>
                <a:cs typeface="Arial" pitchFamily="34" charset="0"/>
              </a:rPr>
              <a:t>Min uncertainty wave packet</a:t>
            </a:r>
            <a:endParaRPr lang="en-GB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266819" y="994329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0" i="1" dirty="0" smtClean="0"/>
              <a:t>p</a:t>
            </a:r>
            <a:endParaRPr lang="en-GB" b="0" i="1" dirty="0"/>
          </a:p>
        </p:txBody>
      </p:sp>
      <p:sp>
        <p:nvSpPr>
          <p:cNvPr id="30" name="TextBox 29"/>
          <p:cNvSpPr txBox="1"/>
          <p:nvPr/>
        </p:nvSpPr>
        <p:spPr>
          <a:xfrm>
            <a:off x="5292080" y="2938545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0" i="1" dirty="0" smtClean="0"/>
              <a:t>p</a:t>
            </a:r>
            <a:endParaRPr lang="en-GB" b="0" i="1" dirty="0"/>
          </a:p>
        </p:txBody>
      </p:sp>
      <p:sp>
        <p:nvSpPr>
          <p:cNvPr id="28" name="TextBox 27"/>
          <p:cNvSpPr txBox="1"/>
          <p:nvPr/>
        </p:nvSpPr>
        <p:spPr>
          <a:xfrm>
            <a:off x="7236296" y="1662441"/>
            <a:ext cx="3209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0" i="1" dirty="0" smtClean="0">
                <a:latin typeface="+mn-lt"/>
                <a:cs typeface="Arial" pitchFamily="34" charset="0"/>
              </a:rPr>
              <a:t>x</a:t>
            </a:r>
            <a:endParaRPr lang="en-GB" b="0" i="1" dirty="0">
              <a:latin typeface="+mn-lt"/>
              <a:cs typeface="Arial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236296" y="3701016"/>
            <a:ext cx="3209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0" i="1" dirty="0" smtClean="0">
                <a:latin typeface="+mn-lt"/>
                <a:cs typeface="Arial" pitchFamily="34" charset="0"/>
              </a:rPr>
              <a:t>x</a:t>
            </a:r>
            <a:endParaRPr lang="en-GB" b="0" i="1" dirty="0">
              <a:latin typeface="+mn-lt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3408" y="1725923"/>
            <a:ext cx="42691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Good laser = quantum coherent state</a:t>
            </a:r>
            <a:endParaRPr lang="en-GB" sz="18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35496" y="4041068"/>
            <a:ext cx="4865434" cy="2698559"/>
            <a:chOff x="35496" y="4041068"/>
            <a:chExt cx="4865434" cy="2698559"/>
          </a:xfrm>
        </p:grpSpPr>
        <p:sp>
          <p:nvSpPr>
            <p:cNvPr id="2" name="TextBox 1"/>
            <p:cNvSpPr txBox="1"/>
            <p:nvPr/>
          </p:nvSpPr>
          <p:spPr>
            <a:xfrm>
              <a:off x="35496" y="6093296"/>
              <a:ext cx="486543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800" dirty="0" smtClean="0">
                  <a:latin typeface="Arial" pitchFamily="34" charset="0"/>
                  <a:cs typeface="Arial" pitchFamily="34" charset="0"/>
                </a:rPr>
                <a:t>Coherent light cannot be amplified without</a:t>
              </a:r>
            </a:p>
            <a:p>
              <a:r>
                <a:rPr lang="en-GB" sz="1800" dirty="0">
                  <a:latin typeface="Arial" pitchFamily="34" charset="0"/>
                  <a:cs typeface="Arial" pitchFamily="34" charset="0"/>
                </a:rPr>
                <a:t>i</a:t>
              </a:r>
              <a:r>
                <a:rPr lang="en-GB" sz="1800" dirty="0" smtClean="0">
                  <a:latin typeface="Arial" pitchFamily="34" charset="0"/>
                  <a:cs typeface="Arial" pitchFamily="34" charset="0"/>
                </a:rPr>
                <a:t>ntroducing additional noise – Q info!</a:t>
              </a:r>
              <a:endParaRPr lang="en-GB" sz="1800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75656" y="4041068"/>
              <a:ext cx="1803990" cy="18362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3" name="Picture 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4738745"/>
            <a:ext cx="2952328" cy="516708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5405099"/>
            <a:ext cx="3348990" cy="874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7823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404664"/>
            <a:ext cx="1803990" cy="18362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85017" y="2780928"/>
            <a:ext cx="762099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Quantum information:</a:t>
            </a:r>
          </a:p>
          <a:p>
            <a:endParaRPr lang="en-GB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Tx/>
              <a:buChar char="-"/>
            </a:pPr>
            <a:r>
              <a:rPr lang="en-GB" dirty="0" smtClean="0">
                <a:latin typeface="Arial" pitchFamily="34" charset="0"/>
                <a:cs typeface="Arial" pitchFamily="34" charset="0"/>
              </a:rPr>
              <a:t>cannot be copied (non-cloning theorem)</a:t>
            </a:r>
          </a:p>
          <a:p>
            <a:pPr marL="342900" indent="-342900">
              <a:buFontTx/>
              <a:buChar char="-"/>
            </a:pPr>
            <a:r>
              <a:rPr lang="en-GB" dirty="0">
                <a:latin typeface="Arial" pitchFamily="34" charset="0"/>
                <a:cs typeface="Arial" pitchFamily="34" charset="0"/>
              </a:rPr>
              <a:t>c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annot be read/manipulated without disturbance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5536" y="4941168"/>
            <a:ext cx="806342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T</a:t>
            </a:r>
            <a:r>
              <a:rPr lang="en-GB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his holds also for such macroscopic states as bright</a:t>
            </a:r>
          </a:p>
          <a:p>
            <a:r>
              <a:rPr lang="en-GB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laser beams or atomic ensemble with millions atoms</a:t>
            </a:r>
            <a:endParaRPr lang="en-GB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5675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-27384"/>
            <a:ext cx="8856984" cy="62144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7874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35496" y="773421"/>
            <a:ext cx="7128792" cy="5472608"/>
            <a:chOff x="179512" y="620688"/>
            <a:chExt cx="6005468" cy="4536504"/>
          </a:xfrm>
        </p:grpSpPr>
        <p:pic>
          <p:nvPicPr>
            <p:cNvPr id="28674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9552" y="620688"/>
              <a:ext cx="3867150" cy="30765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8675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512" y="4149080"/>
              <a:ext cx="6005468" cy="7920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Rectangle 3"/>
            <p:cNvSpPr/>
            <p:nvPr/>
          </p:nvSpPr>
          <p:spPr bwMode="auto">
            <a:xfrm>
              <a:off x="2195736" y="4653136"/>
              <a:ext cx="3600400" cy="43204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5" name="Rectangle 4"/>
            <p:cNvSpPr/>
            <p:nvPr/>
          </p:nvSpPr>
          <p:spPr bwMode="auto">
            <a:xfrm>
              <a:off x="179512" y="4851158"/>
              <a:ext cx="2016224" cy="306034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107504" y="5919088"/>
            <a:ext cx="778674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Quantum interference of large organic molecules, </a:t>
            </a:r>
          </a:p>
          <a:p>
            <a:r>
              <a:rPr lang="en-GB" dirty="0" smtClean="0">
                <a:latin typeface="Arial" pitchFamily="34" charset="0"/>
                <a:cs typeface="Arial" pitchFamily="34" charset="0"/>
              </a:rPr>
              <a:t>group of Markus Arndt, 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Vienna; </a:t>
            </a:r>
            <a:r>
              <a:rPr lang="en-GB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see also talk on Thu</a:t>
            </a:r>
            <a:endParaRPr lang="en-GB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187712" y="-27384"/>
            <a:ext cx="396044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0" dirty="0" smtClean="0">
                <a:solidFill>
                  <a:srgbClr val="000099"/>
                </a:solidFill>
              </a:rPr>
              <a:t>Our </a:t>
            </a:r>
            <a:r>
              <a:rPr lang="en-GB" sz="2000" b="0" dirty="0">
                <a:solidFill>
                  <a:srgbClr val="000099"/>
                </a:solidFill>
              </a:rPr>
              <a:t>experiments prove the quantum wave nature and delocalization of</a:t>
            </a:r>
          </a:p>
          <a:p>
            <a:r>
              <a:rPr lang="en-GB" sz="2000" b="0" dirty="0">
                <a:solidFill>
                  <a:srgbClr val="000099"/>
                </a:solidFill>
              </a:rPr>
              <a:t>compounds composed of up to 430 atoms, with a maximal size of up to 60 Å, masses up </a:t>
            </a:r>
            <a:r>
              <a:rPr lang="en-GB" sz="2000" b="0" dirty="0" smtClean="0">
                <a:solidFill>
                  <a:srgbClr val="000099"/>
                </a:solidFill>
              </a:rPr>
              <a:t>to </a:t>
            </a:r>
            <a:r>
              <a:rPr lang="en-GB" sz="2000" b="0" i="1" dirty="0" smtClean="0">
                <a:solidFill>
                  <a:srgbClr val="000099"/>
                </a:solidFill>
              </a:rPr>
              <a:t>m </a:t>
            </a:r>
            <a:r>
              <a:rPr lang="en-GB" sz="2000" b="0" dirty="0">
                <a:solidFill>
                  <a:srgbClr val="000099"/>
                </a:solidFill>
              </a:rPr>
              <a:t>= 6,910 AMU </a:t>
            </a:r>
            <a:r>
              <a:rPr lang="en-GB" sz="2000" b="0" dirty="0" smtClean="0">
                <a:solidFill>
                  <a:srgbClr val="000099"/>
                </a:solidFill>
              </a:rPr>
              <a:t>We </a:t>
            </a:r>
            <a:r>
              <a:rPr lang="en-GB" sz="2000" b="0" dirty="0">
                <a:solidFill>
                  <a:srgbClr val="000099"/>
                </a:solidFill>
              </a:rPr>
              <a:t>show that </a:t>
            </a:r>
            <a:r>
              <a:rPr lang="en-GB" sz="2000" b="0" dirty="0" smtClean="0">
                <a:solidFill>
                  <a:srgbClr val="000099"/>
                </a:solidFill>
              </a:rPr>
              <a:t>even complex </a:t>
            </a:r>
            <a:r>
              <a:rPr lang="en-GB" sz="2000" b="0" dirty="0">
                <a:solidFill>
                  <a:srgbClr val="000099"/>
                </a:solidFill>
              </a:rPr>
              <a:t>systems, with more than 1,000 internal degrees of freedom, can be prepared in</a:t>
            </a:r>
          </a:p>
          <a:p>
            <a:r>
              <a:rPr lang="en-GB" sz="2000" b="0" dirty="0">
                <a:solidFill>
                  <a:srgbClr val="000099"/>
                </a:solidFill>
              </a:rPr>
              <a:t>quantum states that are sufficiently well isolated from their environment to avoid </a:t>
            </a:r>
            <a:r>
              <a:rPr lang="en-GB" sz="2000" b="0" dirty="0" err="1" smtClean="0">
                <a:solidFill>
                  <a:srgbClr val="000099"/>
                </a:solidFill>
              </a:rPr>
              <a:t>decoherence</a:t>
            </a:r>
            <a:r>
              <a:rPr lang="en-GB" sz="2000" b="0" dirty="0" smtClean="0">
                <a:solidFill>
                  <a:srgbClr val="000099"/>
                </a:solidFill>
              </a:rPr>
              <a:t> and </a:t>
            </a:r>
            <a:r>
              <a:rPr lang="en-GB" sz="2000" b="0" dirty="0">
                <a:solidFill>
                  <a:srgbClr val="000099"/>
                </a:solidFill>
              </a:rPr>
              <a:t>to show almost perfect coherence</a:t>
            </a:r>
            <a:r>
              <a:rPr lang="en-GB" sz="2000" b="0" dirty="0" smtClean="0">
                <a:solidFill>
                  <a:srgbClr val="000099"/>
                </a:solidFill>
              </a:rPr>
              <a:t>.</a:t>
            </a:r>
            <a:endParaRPr lang="en-GB" sz="2000" b="0" dirty="0" smtClean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1645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411760" y="2420888"/>
            <a:ext cx="443743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dirty="0" smtClean="0">
                <a:solidFill>
                  <a:srgbClr val="000099"/>
                </a:solidFill>
                <a:latin typeface="Comic Sans MS" pitchFamily="66" charset="0"/>
                <a:cs typeface="Arial" pitchFamily="34" charset="0"/>
              </a:rPr>
              <a:t>Quiet and strange  </a:t>
            </a:r>
            <a:r>
              <a:rPr lang="en-GB" sz="2800" dirty="0">
                <a:solidFill>
                  <a:srgbClr val="000099"/>
                </a:solidFill>
                <a:latin typeface="Comic Sans MS" pitchFamily="66" charset="0"/>
                <a:cs typeface="Arial" pitchFamily="34" charset="0"/>
              </a:rPr>
              <a:t>light</a:t>
            </a:r>
            <a:endParaRPr lang="en-GB" sz="2800" dirty="0">
              <a:solidFill>
                <a:srgbClr val="000099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438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/>
          <p:nvPr/>
        </p:nvSpPr>
        <p:spPr bwMode="auto">
          <a:xfrm>
            <a:off x="5775977" y="2276872"/>
            <a:ext cx="1684428" cy="1420663"/>
          </a:xfrm>
          <a:custGeom>
            <a:avLst/>
            <a:gdLst>
              <a:gd name="connsiteX0" fmla="*/ 784480 w 1684428"/>
              <a:gd name="connsiteY0" fmla="*/ 159657 h 1469577"/>
              <a:gd name="connsiteX1" fmla="*/ 711909 w 1684428"/>
              <a:gd name="connsiteY1" fmla="*/ 116114 h 1469577"/>
              <a:gd name="connsiteX2" fmla="*/ 566766 w 1684428"/>
              <a:gd name="connsiteY2" fmla="*/ 72571 h 1469577"/>
              <a:gd name="connsiteX3" fmla="*/ 523223 w 1684428"/>
              <a:gd name="connsiteY3" fmla="*/ 58057 h 1469577"/>
              <a:gd name="connsiteX4" fmla="*/ 436137 w 1684428"/>
              <a:gd name="connsiteY4" fmla="*/ 72571 h 1469577"/>
              <a:gd name="connsiteX5" fmla="*/ 378080 w 1684428"/>
              <a:gd name="connsiteY5" fmla="*/ 319314 h 1469577"/>
              <a:gd name="connsiteX6" fmla="*/ 363566 w 1684428"/>
              <a:gd name="connsiteY6" fmla="*/ 362857 h 1469577"/>
              <a:gd name="connsiteX7" fmla="*/ 349052 w 1684428"/>
              <a:gd name="connsiteY7" fmla="*/ 420914 h 1469577"/>
              <a:gd name="connsiteX8" fmla="*/ 276480 w 1684428"/>
              <a:gd name="connsiteY8" fmla="*/ 435429 h 1469577"/>
              <a:gd name="connsiteX9" fmla="*/ 247452 w 1684428"/>
              <a:gd name="connsiteY9" fmla="*/ 478971 h 1469577"/>
              <a:gd name="connsiteX10" fmla="*/ 276480 w 1684428"/>
              <a:gd name="connsiteY10" fmla="*/ 522514 h 1469577"/>
              <a:gd name="connsiteX11" fmla="*/ 290994 w 1684428"/>
              <a:gd name="connsiteY11" fmla="*/ 566057 h 1469577"/>
              <a:gd name="connsiteX12" fmla="*/ 320023 w 1684428"/>
              <a:gd name="connsiteY12" fmla="*/ 624114 h 1469577"/>
              <a:gd name="connsiteX13" fmla="*/ 334537 w 1684428"/>
              <a:gd name="connsiteY13" fmla="*/ 682171 h 1469577"/>
              <a:gd name="connsiteX14" fmla="*/ 320023 w 1684428"/>
              <a:gd name="connsiteY14" fmla="*/ 827314 h 1469577"/>
              <a:gd name="connsiteX15" fmla="*/ 276480 w 1684428"/>
              <a:gd name="connsiteY15" fmla="*/ 841829 h 1469577"/>
              <a:gd name="connsiteX16" fmla="*/ 203909 w 1684428"/>
              <a:gd name="connsiteY16" fmla="*/ 856343 h 1469577"/>
              <a:gd name="connsiteX17" fmla="*/ 145852 w 1684428"/>
              <a:gd name="connsiteY17" fmla="*/ 870857 h 1469577"/>
              <a:gd name="connsiteX18" fmla="*/ 29737 w 1684428"/>
              <a:gd name="connsiteY18" fmla="*/ 899886 h 1469577"/>
              <a:gd name="connsiteX19" fmla="*/ 709 w 1684428"/>
              <a:gd name="connsiteY19" fmla="*/ 943429 h 1469577"/>
              <a:gd name="connsiteX20" fmla="*/ 58766 w 1684428"/>
              <a:gd name="connsiteY20" fmla="*/ 1059543 h 1469577"/>
              <a:gd name="connsiteX21" fmla="*/ 87794 w 1684428"/>
              <a:gd name="connsiteY21" fmla="*/ 1103086 h 1469577"/>
              <a:gd name="connsiteX22" fmla="*/ 131337 w 1684428"/>
              <a:gd name="connsiteY22" fmla="*/ 1117600 h 1469577"/>
              <a:gd name="connsiteX23" fmla="*/ 145852 w 1684428"/>
              <a:gd name="connsiteY23" fmla="*/ 1161143 h 1469577"/>
              <a:gd name="connsiteX24" fmla="*/ 160366 w 1684428"/>
              <a:gd name="connsiteY24" fmla="*/ 1219200 h 1469577"/>
              <a:gd name="connsiteX25" fmla="*/ 203909 w 1684428"/>
              <a:gd name="connsiteY25" fmla="*/ 1248229 h 1469577"/>
              <a:gd name="connsiteX26" fmla="*/ 320023 w 1684428"/>
              <a:gd name="connsiteY26" fmla="*/ 1306286 h 1469577"/>
              <a:gd name="connsiteX27" fmla="*/ 363566 w 1684428"/>
              <a:gd name="connsiteY27" fmla="*/ 1320800 h 1469577"/>
              <a:gd name="connsiteX28" fmla="*/ 537737 w 1684428"/>
              <a:gd name="connsiteY28" fmla="*/ 1349829 h 1469577"/>
              <a:gd name="connsiteX29" fmla="*/ 624823 w 1684428"/>
              <a:gd name="connsiteY29" fmla="*/ 1378857 h 1469577"/>
              <a:gd name="connsiteX30" fmla="*/ 668366 w 1684428"/>
              <a:gd name="connsiteY30" fmla="*/ 1422400 h 1469577"/>
              <a:gd name="connsiteX31" fmla="*/ 1045737 w 1684428"/>
              <a:gd name="connsiteY31" fmla="*/ 1436914 h 1469577"/>
              <a:gd name="connsiteX32" fmla="*/ 1103794 w 1684428"/>
              <a:gd name="connsiteY32" fmla="*/ 1393371 h 1469577"/>
              <a:gd name="connsiteX33" fmla="*/ 1132823 w 1684428"/>
              <a:gd name="connsiteY33" fmla="*/ 1277257 h 1469577"/>
              <a:gd name="connsiteX34" fmla="*/ 1147337 w 1684428"/>
              <a:gd name="connsiteY34" fmla="*/ 1204686 h 1469577"/>
              <a:gd name="connsiteX35" fmla="*/ 1205394 w 1684428"/>
              <a:gd name="connsiteY35" fmla="*/ 1190171 h 1469577"/>
              <a:gd name="connsiteX36" fmla="*/ 1306994 w 1684428"/>
              <a:gd name="connsiteY36" fmla="*/ 1146629 h 1469577"/>
              <a:gd name="connsiteX37" fmla="*/ 1350537 w 1684428"/>
              <a:gd name="connsiteY37" fmla="*/ 1117600 h 1469577"/>
              <a:gd name="connsiteX38" fmla="*/ 1452137 w 1684428"/>
              <a:gd name="connsiteY38" fmla="*/ 972457 h 1469577"/>
              <a:gd name="connsiteX39" fmla="*/ 1524709 w 1684428"/>
              <a:gd name="connsiteY39" fmla="*/ 928914 h 1469577"/>
              <a:gd name="connsiteX40" fmla="*/ 1626309 w 1684428"/>
              <a:gd name="connsiteY40" fmla="*/ 870857 h 1469577"/>
              <a:gd name="connsiteX41" fmla="*/ 1669852 w 1684428"/>
              <a:gd name="connsiteY41" fmla="*/ 827314 h 1469577"/>
              <a:gd name="connsiteX42" fmla="*/ 1669852 w 1684428"/>
              <a:gd name="connsiteY42" fmla="*/ 711200 h 1469577"/>
              <a:gd name="connsiteX43" fmla="*/ 1568252 w 1684428"/>
              <a:gd name="connsiteY43" fmla="*/ 551543 h 1469577"/>
              <a:gd name="connsiteX44" fmla="*/ 1524709 w 1684428"/>
              <a:gd name="connsiteY44" fmla="*/ 522514 h 1469577"/>
              <a:gd name="connsiteX45" fmla="*/ 1495680 w 1684428"/>
              <a:gd name="connsiteY45" fmla="*/ 478971 h 1469577"/>
              <a:gd name="connsiteX46" fmla="*/ 1437623 w 1684428"/>
              <a:gd name="connsiteY46" fmla="*/ 377371 h 1469577"/>
              <a:gd name="connsiteX47" fmla="*/ 1306994 w 1684428"/>
              <a:gd name="connsiteY47" fmla="*/ 304800 h 1469577"/>
              <a:gd name="connsiteX48" fmla="*/ 1263452 w 1684428"/>
              <a:gd name="connsiteY48" fmla="*/ 246743 h 1469577"/>
              <a:gd name="connsiteX49" fmla="*/ 1234423 w 1684428"/>
              <a:gd name="connsiteY49" fmla="*/ 188686 h 1469577"/>
              <a:gd name="connsiteX50" fmla="*/ 1190880 w 1684428"/>
              <a:gd name="connsiteY50" fmla="*/ 145143 h 1469577"/>
              <a:gd name="connsiteX51" fmla="*/ 1103794 w 1684428"/>
              <a:gd name="connsiteY51" fmla="*/ 43543 h 1469577"/>
              <a:gd name="connsiteX52" fmla="*/ 1016709 w 1684428"/>
              <a:gd name="connsiteY52" fmla="*/ 0 h 1469577"/>
              <a:gd name="connsiteX53" fmla="*/ 973166 w 1684428"/>
              <a:gd name="connsiteY53" fmla="*/ 14514 h 1469577"/>
              <a:gd name="connsiteX54" fmla="*/ 900594 w 1684428"/>
              <a:gd name="connsiteY54" fmla="*/ 101600 h 1469577"/>
              <a:gd name="connsiteX55" fmla="*/ 886080 w 1684428"/>
              <a:gd name="connsiteY55" fmla="*/ 174171 h 1469577"/>
              <a:gd name="connsiteX56" fmla="*/ 784480 w 1684428"/>
              <a:gd name="connsiteY56" fmla="*/ 159657 h 14695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1684428" h="1469577">
                <a:moveTo>
                  <a:pt x="784480" y="159657"/>
                </a:moveTo>
                <a:cubicBezTo>
                  <a:pt x="755452" y="149981"/>
                  <a:pt x="737591" y="127788"/>
                  <a:pt x="711909" y="116114"/>
                </a:cubicBezTo>
                <a:cubicBezTo>
                  <a:pt x="653550" y="89587"/>
                  <a:pt x="623443" y="88765"/>
                  <a:pt x="566766" y="72571"/>
                </a:cubicBezTo>
                <a:cubicBezTo>
                  <a:pt x="552055" y="68368"/>
                  <a:pt x="537737" y="62895"/>
                  <a:pt x="523223" y="58057"/>
                </a:cubicBezTo>
                <a:lnTo>
                  <a:pt x="436137" y="72571"/>
                </a:lnTo>
                <a:cubicBezTo>
                  <a:pt x="320474" y="353467"/>
                  <a:pt x="514968" y="273686"/>
                  <a:pt x="378080" y="319314"/>
                </a:cubicBezTo>
                <a:cubicBezTo>
                  <a:pt x="373242" y="333828"/>
                  <a:pt x="367769" y="348146"/>
                  <a:pt x="363566" y="362857"/>
                </a:cubicBezTo>
                <a:cubicBezTo>
                  <a:pt x="358086" y="382037"/>
                  <a:pt x="364376" y="408144"/>
                  <a:pt x="349052" y="420914"/>
                </a:cubicBezTo>
                <a:cubicBezTo>
                  <a:pt x="330100" y="436707"/>
                  <a:pt x="300671" y="430591"/>
                  <a:pt x="276480" y="435429"/>
                </a:cubicBezTo>
                <a:cubicBezTo>
                  <a:pt x="266804" y="449943"/>
                  <a:pt x="247452" y="461527"/>
                  <a:pt x="247452" y="478971"/>
                </a:cubicBezTo>
                <a:cubicBezTo>
                  <a:pt x="247452" y="496415"/>
                  <a:pt x="268679" y="506912"/>
                  <a:pt x="276480" y="522514"/>
                </a:cubicBezTo>
                <a:cubicBezTo>
                  <a:pt x="283322" y="536198"/>
                  <a:pt x="284967" y="551995"/>
                  <a:pt x="290994" y="566057"/>
                </a:cubicBezTo>
                <a:cubicBezTo>
                  <a:pt x="299517" y="585944"/>
                  <a:pt x="310347" y="604762"/>
                  <a:pt x="320023" y="624114"/>
                </a:cubicBezTo>
                <a:cubicBezTo>
                  <a:pt x="324861" y="643466"/>
                  <a:pt x="334537" y="662223"/>
                  <a:pt x="334537" y="682171"/>
                </a:cubicBezTo>
                <a:cubicBezTo>
                  <a:pt x="334537" y="730793"/>
                  <a:pt x="336639" y="781619"/>
                  <a:pt x="320023" y="827314"/>
                </a:cubicBezTo>
                <a:cubicBezTo>
                  <a:pt x="314795" y="841692"/>
                  <a:pt x="291323" y="838118"/>
                  <a:pt x="276480" y="841829"/>
                </a:cubicBezTo>
                <a:cubicBezTo>
                  <a:pt x="252547" y="847812"/>
                  <a:pt x="227991" y="850992"/>
                  <a:pt x="203909" y="856343"/>
                </a:cubicBezTo>
                <a:cubicBezTo>
                  <a:pt x="184436" y="860670"/>
                  <a:pt x="165325" y="866530"/>
                  <a:pt x="145852" y="870857"/>
                </a:cubicBezTo>
                <a:cubicBezTo>
                  <a:pt x="40766" y="894209"/>
                  <a:pt x="107544" y="873949"/>
                  <a:pt x="29737" y="899886"/>
                </a:cubicBezTo>
                <a:cubicBezTo>
                  <a:pt x="20061" y="914400"/>
                  <a:pt x="3176" y="926160"/>
                  <a:pt x="709" y="943429"/>
                </a:cubicBezTo>
                <a:cubicBezTo>
                  <a:pt x="-5963" y="990133"/>
                  <a:pt x="36061" y="1027755"/>
                  <a:pt x="58766" y="1059543"/>
                </a:cubicBezTo>
                <a:cubicBezTo>
                  <a:pt x="68905" y="1073738"/>
                  <a:pt x="74173" y="1092189"/>
                  <a:pt x="87794" y="1103086"/>
                </a:cubicBezTo>
                <a:cubicBezTo>
                  <a:pt x="99741" y="1112643"/>
                  <a:pt x="116823" y="1112762"/>
                  <a:pt x="131337" y="1117600"/>
                </a:cubicBezTo>
                <a:cubicBezTo>
                  <a:pt x="136175" y="1132114"/>
                  <a:pt x="141649" y="1146432"/>
                  <a:pt x="145852" y="1161143"/>
                </a:cubicBezTo>
                <a:cubicBezTo>
                  <a:pt x="151332" y="1180323"/>
                  <a:pt x="149301" y="1202602"/>
                  <a:pt x="160366" y="1219200"/>
                </a:cubicBezTo>
                <a:cubicBezTo>
                  <a:pt x="170042" y="1233714"/>
                  <a:pt x="189714" y="1238090"/>
                  <a:pt x="203909" y="1248229"/>
                </a:cubicBezTo>
                <a:cubicBezTo>
                  <a:pt x="292328" y="1311385"/>
                  <a:pt x="226621" y="1279599"/>
                  <a:pt x="320023" y="1306286"/>
                </a:cubicBezTo>
                <a:cubicBezTo>
                  <a:pt x="334734" y="1310489"/>
                  <a:pt x="348564" y="1317800"/>
                  <a:pt x="363566" y="1320800"/>
                </a:cubicBezTo>
                <a:cubicBezTo>
                  <a:pt x="421281" y="1332343"/>
                  <a:pt x="481899" y="1331217"/>
                  <a:pt x="537737" y="1349829"/>
                </a:cubicBezTo>
                <a:lnTo>
                  <a:pt x="624823" y="1378857"/>
                </a:lnTo>
                <a:cubicBezTo>
                  <a:pt x="639337" y="1393371"/>
                  <a:pt x="652597" y="1409259"/>
                  <a:pt x="668366" y="1422400"/>
                </a:cubicBezTo>
                <a:cubicBezTo>
                  <a:pt x="778692" y="1514338"/>
                  <a:pt x="859801" y="1444999"/>
                  <a:pt x="1045737" y="1436914"/>
                </a:cubicBezTo>
                <a:cubicBezTo>
                  <a:pt x="1065089" y="1422400"/>
                  <a:pt x="1092210" y="1414608"/>
                  <a:pt x="1103794" y="1393371"/>
                </a:cubicBezTo>
                <a:cubicBezTo>
                  <a:pt x="1122898" y="1358347"/>
                  <a:pt x="1124999" y="1316378"/>
                  <a:pt x="1132823" y="1277257"/>
                </a:cubicBezTo>
                <a:cubicBezTo>
                  <a:pt x="1137661" y="1253067"/>
                  <a:pt x="1131544" y="1223638"/>
                  <a:pt x="1147337" y="1204686"/>
                </a:cubicBezTo>
                <a:cubicBezTo>
                  <a:pt x="1160107" y="1189361"/>
                  <a:pt x="1186042" y="1195009"/>
                  <a:pt x="1205394" y="1190171"/>
                </a:cubicBezTo>
                <a:cubicBezTo>
                  <a:pt x="1314716" y="1117291"/>
                  <a:pt x="1175773" y="1202867"/>
                  <a:pt x="1306994" y="1146629"/>
                </a:cubicBezTo>
                <a:cubicBezTo>
                  <a:pt x="1323028" y="1139757"/>
                  <a:pt x="1336023" y="1127276"/>
                  <a:pt x="1350537" y="1117600"/>
                </a:cubicBezTo>
                <a:cubicBezTo>
                  <a:pt x="1353823" y="1112672"/>
                  <a:pt x="1434942" y="987502"/>
                  <a:pt x="1452137" y="972457"/>
                </a:cubicBezTo>
                <a:cubicBezTo>
                  <a:pt x="1473368" y="953880"/>
                  <a:pt x="1501236" y="944563"/>
                  <a:pt x="1524709" y="928914"/>
                </a:cubicBezTo>
                <a:cubicBezTo>
                  <a:pt x="1612580" y="870333"/>
                  <a:pt x="1548702" y="896726"/>
                  <a:pt x="1626309" y="870857"/>
                </a:cubicBezTo>
                <a:cubicBezTo>
                  <a:pt x="1640823" y="856343"/>
                  <a:pt x="1658466" y="844393"/>
                  <a:pt x="1669852" y="827314"/>
                </a:cubicBezTo>
                <a:cubicBezTo>
                  <a:pt x="1695843" y="788328"/>
                  <a:pt x="1681440" y="753689"/>
                  <a:pt x="1669852" y="711200"/>
                </a:cubicBezTo>
                <a:cubicBezTo>
                  <a:pt x="1643294" y="613820"/>
                  <a:pt x="1647602" y="620975"/>
                  <a:pt x="1568252" y="551543"/>
                </a:cubicBezTo>
                <a:cubicBezTo>
                  <a:pt x="1555124" y="540056"/>
                  <a:pt x="1539223" y="532190"/>
                  <a:pt x="1524709" y="522514"/>
                </a:cubicBezTo>
                <a:cubicBezTo>
                  <a:pt x="1515033" y="508000"/>
                  <a:pt x="1504335" y="494117"/>
                  <a:pt x="1495680" y="478971"/>
                </a:cubicBezTo>
                <a:cubicBezTo>
                  <a:pt x="1480500" y="452406"/>
                  <a:pt x="1461199" y="400947"/>
                  <a:pt x="1437623" y="377371"/>
                </a:cubicBezTo>
                <a:cubicBezTo>
                  <a:pt x="1414109" y="353857"/>
                  <a:pt x="1322176" y="312391"/>
                  <a:pt x="1306994" y="304800"/>
                </a:cubicBezTo>
                <a:cubicBezTo>
                  <a:pt x="1292480" y="285448"/>
                  <a:pt x="1276273" y="267256"/>
                  <a:pt x="1263452" y="246743"/>
                </a:cubicBezTo>
                <a:cubicBezTo>
                  <a:pt x="1251985" y="228395"/>
                  <a:pt x="1246999" y="206292"/>
                  <a:pt x="1234423" y="188686"/>
                </a:cubicBezTo>
                <a:cubicBezTo>
                  <a:pt x="1222492" y="171983"/>
                  <a:pt x="1204021" y="160912"/>
                  <a:pt x="1190880" y="145143"/>
                </a:cubicBezTo>
                <a:cubicBezTo>
                  <a:pt x="1147062" y="92561"/>
                  <a:pt x="1173574" y="92389"/>
                  <a:pt x="1103794" y="43543"/>
                </a:cubicBezTo>
                <a:cubicBezTo>
                  <a:pt x="1077206" y="24931"/>
                  <a:pt x="1045737" y="14514"/>
                  <a:pt x="1016709" y="0"/>
                </a:cubicBezTo>
                <a:cubicBezTo>
                  <a:pt x="1002195" y="4838"/>
                  <a:pt x="985896" y="6027"/>
                  <a:pt x="973166" y="14514"/>
                </a:cubicBezTo>
                <a:cubicBezTo>
                  <a:pt x="939640" y="36865"/>
                  <a:pt x="922014" y="69471"/>
                  <a:pt x="900594" y="101600"/>
                </a:cubicBezTo>
                <a:cubicBezTo>
                  <a:pt x="895756" y="125790"/>
                  <a:pt x="908985" y="165009"/>
                  <a:pt x="886080" y="174171"/>
                </a:cubicBezTo>
                <a:cubicBezTo>
                  <a:pt x="845403" y="190442"/>
                  <a:pt x="813508" y="169333"/>
                  <a:pt x="784480" y="159657"/>
                </a:cubicBezTo>
                <a:close/>
              </a:path>
            </a:pathLst>
          </a:cu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14338"/>
            <a:ext cx="4600575" cy="6029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358607" y="1340768"/>
            <a:ext cx="67580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Normally light is quite loud and noisy</a:t>
            </a:r>
            <a:endParaRPr lang="en-GB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" name="Straight Arrow Connector 5"/>
          <p:cNvCxnSpPr/>
          <p:nvPr/>
        </p:nvCxnSpPr>
        <p:spPr bwMode="auto">
          <a:xfrm flipV="1">
            <a:off x="5796136" y="2776240"/>
            <a:ext cx="0" cy="93610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" name="Straight Arrow Connector 6"/>
          <p:cNvCxnSpPr/>
          <p:nvPr/>
        </p:nvCxnSpPr>
        <p:spPr bwMode="auto">
          <a:xfrm>
            <a:off x="5796136" y="3712344"/>
            <a:ext cx="144016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" name="Flowchart: Connector 7"/>
          <p:cNvSpPr/>
          <p:nvPr/>
        </p:nvSpPr>
        <p:spPr bwMode="auto">
          <a:xfrm>
            <a:off x="6372200" y="3014948"/>
            <a:ext cx="457200" cy="457200"/>
          </a:xfrm>
          <a:prstGeom prst="flowChartConnector">
            <a:avLst/>
          </a:prstGeom>
          <a:solidFill>
            <a:srgbClr val="CC33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9" name="Straight Connector 8"/>
          <p:cNvCxnSpPr/>
          <p:nvPr/>
        </p:nvCxnSpPr>
        <p:spPr bwMode="auto">
          <a:xfrm flipV="1">
            <a:off x="5796136" y="3243548"/>
            <a:ext cx="804664" cy="46879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TextBox 9"/>
          <p:cNvSpPr txBox="1"/>
          <p:nvPr/>
        </p:nvSpPr>
        <p:spPr>
          <a:xfrm>
            <a:off x="5410835" y="4288408"/>
            <a:ext cx="31936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>
                <a:latin typeface="Arial" pitchFamily="34" charset="0"/>
                <a:cs typeface="Arial" pitchFamily="34" charset="0"/>
              </a:rPr>
              <a:t>Minimum uncertainty</a:t>
            </a:r>
          </a:p>
          <a:p>
            <a:r>
              <a:rPr lang="en-GB" sz="1800" dirty="0" smtClean="0">
                <a:latin typeface="Arial" pitchFamily="34" charset="0"/>
                <a:cs typeface="Arial" pitchFamily="34" charset="0"/>
              </a:rPr>
              <a:t>wave packet </a:t>
            </a:r>
          </a:p>
          <a:p>
            <a:r>
              <a:rPr lang="en-GB" sz="1800" dirty="0" smtClean="0">
                <a:latin typeface="Arial" pitchFamily="34" charset="0"/>
                <a:cs typeface="Arial" pitchFamily="34" charset="0"/>
              </a:rPr>
              <a:t>and thermal light </a:t>
            </a:r>
            <a:endParaRPr lang="en-GB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292080" y="2704232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0" i="1" dirty="0" smtClean="0"/>
              <a:t>p</a:t>
            </a:r>
            <a:endParaRPr lang="en-GB" b="0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7236296" y="3466703"/>
            <a:ext cx="3209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0" i="1" dirty="0" smtClean="0">
                <a:latin typeface="+mn-lt"/>
                <a:cs typeface="Arial" pitchFamily="34" charset="0"/>
              </a:rPr>
              <a:t>x</a:t>
            </a:r>
            <a:endParaRPr lang="en-GB" b="0" i="1" dirty="0">
              <a:latin typeface="+mn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1748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87280" y="303039"/>
            <a:ext cx="6013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Quantum squeezing: Cheating QM</a:t>
            </a:r>
            <a:endParaRPr lang="en-GB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40568" y="7640"/>
            <a:ext cx="3862872" cy="60196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162647"/>
            <a:ext cx="2667000" cy="2714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4896" y="3392785"/>
            <a:ext cx="2192978" cy="21244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8014" y="6207695"/>
            <a:ext cx="17027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Quiet light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1104216"/>
            <a:ext cx="3042016" cy="27579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6248" y="1697439"/>
            <a:ext cx="2987688" cy="27087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380312" y="980728"/>
            <a:ext cx="12682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coherent</a:t>
            </a:r>
            <a:endParaRPr lang="en-GB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380312" y="1556792"/>
            <a:ext cx="13548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squeezed</a:t>
            </a:r>
            <a:endParaRPr lang="en-GB" sz="2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1902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4497470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84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3239245"/>
            <a:ext cx="5563506" cy="35741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847783" y="332656"/>
            <a:ext cx="4044697" cy="20005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Description:</a:t>
            </a:r>
          </a:p>
          <a:p>
            <a:endParaRPr lang="en-GB" sz="2000" dirty="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GB" sz="20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- Evolution of a wave packet;</a:t>
            </a:r>
          </a:p>
          <a:p>
            <a:endParaRPr lang="en-GB" sz="2000" dirty="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GB" sz="20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- Phase-space quasi-probability</a:t>
            </a:r>
          </a:p>
          <a:p>
            <a:r>
              <a:rPr lang="en-GB" sz="2000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d</a:t>
            </a:r>
            <a:r>
              <a:rPr lang="en-GB" sz="20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istributions (e.g. Wigner)</a:t>
            </a:r>
            <a:endParaRPr lang="en-GB" sz="2000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6910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540679"/>
            <a:ext cx="6912768" cy="62726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932040" y="116632"/>
            <a:ext cx="39629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Gallery of quantum states</a:t>
            </a:r>
            <a:endParaRPr lang="en-GB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23528" y="116632"/>
            <a:ext cx="18069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C00000"/>
                </a:solidFill>
                <a:latin typeface="Comic Sans MS" pitchFamily="66" charset="0"/>
                <a:cs typeface="Arial" pitchFamily="34" charset="0"/>
              </a:rPr>
              <a:t>Quiet </a:t>
            </a:r>
            <a:r>
              <a:rPr lang="en-GB" dirty="0" smtClean="0">
                <a:solidFill>
                  <a:srgbClr val="C00000"/>
                </a:solidFill>
                <a:latin typeface="Comic Sans MS" pitchFamily="66" charset="0"/>
                <a:cs typeface="Arial" pitchFamily="34" charset="0"/>
              </a:rPr>
              <a:t>light</a:t>
            </a:r>
            <a:endParaRPr lang="en-GB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7176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31000"/>
            <a:ext cx="5832648" cy="62239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444208" y="2513048"/>
            <a:ext cx="197541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QUANTUM</a:t>
            </a:r>
          </a:p>
          <a:p>
            <a:pPr algn="ctr"/>
            <a:endParaRPr lang="en-GB" sz="20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GB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INFORMATION</a:t>
            </a:r>
            <a:endParaRPr lang="en-GB" sz="20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257941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2051720" y="-1899592"/>
            <a:ext cx="6984776" cy="4536316"/>
            <a:chOff x="3491880" y="530984"/>
            <a:chExt cx="6984776" cy="4536316"/>
          </a:xfrm>
        </p:grpSpPr>
        <p:pic>
          <p:nvPicPr>
            <p:cNvPr id="4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91880" y="530984"/>
              <a:ext cx="6336705" cy="45359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FFFFFF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2" name="Rectangle 1"/>
            <p:cNvSpPr/>
            <p:nvPr/>
          </p:nvSpPr>
          <p:spPr bwMode="auto">
            <a:xfrm>
              <a:off x="3491880" y="530984"/>
              <a:ext cx="3168352" cy="4536316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" name="Rectangle 2"/>
            <p:cNvSpPr/>
            <p:nvPr/>
          </p:nvSpPr>
          <p:spPr bwMode="auto">
            <a:xfrm>
              <a:off x="6660232" y="530984"/>
              <a:ext cx="3816424" cy="2267972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525"/>
            <a:ext cx="4057650" cy="3305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0" y="3276600"/>
            <a:ext cx="2886075" cy="358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5716731" y="2780928"/>
            <a:ext cx="2455669" cy="1314822"/>
            <a:chOff x="5292080" y="2852936"/>
            <a:chExt cx="3240360" cy="1776586"/>
          </a:xfrm>
        </p:grpSpPr>
        <p:cxnSp>
          <p:nvCxnSpPr>
            <p:cNvPr id="8" name="Straight Arrow Connector 7"/>
            <p:cNvCxnSpPr/>
            <p:nvPr/>
          </p:nvCxnSpPr>
          <p:spPr bwMode="auto">
            <a:xfrm flipV="1">
              <a:off x="6771358" y="3477394"/>
              <a:ext cx="0" cy="936104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" name="Straight Arrow Connector 8"/>
            <p:cNvCxnSpPr/>
            <p:nvPr/>
          </p:nvCxnSpPr>
          <p:spPr bwMode="auto">
            <a:xfrm>
              <a:off x="5292080" y="4413498"/>
              <a:ext cx="2919438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0" name="Flowchart: Connector 9"/>
            <p:cNvSpPr/>
            <p:nvPr/>
          </p:nvSpPr>
          <p:spPr bwMode="auto">
            <a:xfrm>
              <a:off x="7347422" y="4172322"/>
              <a:ext cx="457200" cy="457200"/>
            </a:xfrm>
            <a:prstGeom prst="flowChartConnector">
              <a:avLst/>
            </a:prstGeom>
            <a:solidFill>
              <a:srgbClr val="CC33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607727" y="2852936"/>
              <a:ext cx="3385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0" i="1" dirty="0" smtClean="0"/>
                <a:t>p</a:t>
              </a:r>
              <a:endParaRPr lang="en-GB" b="0" i="1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8211518" y="4167857"/>
              <a:ext cx="32092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0" i="1" dirty="0" smtClean="0">
                  <a:latin typeface="+mn-lt"/>
                  <a:cs typeface="Arial" pitchFamily="34" charset="0"/>
                </a:rPr>
                <a:t>x</a:t>
              </a:r>
              <a:endParaRPr lang="en-GB" b="0" i="1" dirty="0">
                <a:latin typeface="+mn-lt"/>
                <a:cs typeface="Arial" pitchFamily="34" charset="0"/>
              </a:endParaRPr>
            </a:p>
          </p:txBody>
        </p:sp>
        <p:sp>
          <p:nvSpPr>
            <p:cNvPr id="15" name="Flowchart: Connector 14"/>
            <p:cNvSpPr/>
            <p:nvPr/>
          </p:nvSpPr>
          <p:spPr bwMode="auto">
            <a:xfrm>
              <a:off x="5698976" y="4172322"/>
              <a:ext cx="457200" cy="457200"/>
            </a:xfrm>
            <a:prstGeom prst="flowChartConnector">
              <a:avLst/>
            </a:prstGeom>
            <a:solidFill>
              <a:srgbClr val="CC33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3221391" y="5373216"/>
            <a:ext cx="69847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Schroedinger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cat-like state:</a:t>
            </a:r>
          </a:p>
          <a:p>
            <a:endParaRPr lang="en-GB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Macroscopically distinguishable superposition</a:t>
            </a:r>
            <a:endParaRPr lang="en-GB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4541882"/>
            <a:ext cx="2731770" cy="255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8371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053296"/>
            <a:ext cx="6336705" cy="45359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971600" y="5733256"/>
            <a:ext cx="68407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lphaUcParenBoth"/>
            </a:pPr>
            <a:r>
              <a:rPr lang="en-GB" sz="1800" dirty="0" smtClean="0"/>
              <a:t>the </a:t>
            </a:r>
            <a:r>
              <a:rPr lang="en-GB" sz="1800" dirty="0"/>
              <a:t>coherent state, (B) a squeezed state, </a:t>
            </a:r>
            <a:endParaRPr lang="en-GB" sz="1800" dirty="0" smtClean="0"/>
          </a:p>
          <a:p>
            <a:pPr marL="342900" indent="-342900">
              <a:buAutoNum type="alphaUcParenBoth"/>
            </a:pPr>
            <a:r>
              <a:rPr lang="en-GB" sz="1800" dirty="0" smtClean="0"/>
              <a:t>(</a:t>
            </a:r>
            <a:r>
              <a:rPr lang="en-GB" sz="1800" dirty="0"/>
              <a:t>C) the single-photon state, and (D) a Schrödinger's-cat state. </a:t>
            </a:r>
          </a:p>
        </p:txBody>
      </p:sp>
      <p:sp>
        <p:nvSpPr>
          <p:cNvPr id="2" name="Rectangle 1"/>
          <p:cNvSpPr/>
          <p:nvPr/>
        </p:nvSpPr>
        <p:spPr>
          <a:xfrm>
            <a:off x="237037" y="260647"/>
            <a:ext cx="228139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rgbClr val="C00000"/>
                </a:solidFill>
                <a:latin typeface="Comic Sans MS" pitchFamily="66" charset="0"/>
                <a:cs typeface="Arial" pitchFamily="34" charset="0"/>
              </a:rPr>
              <a:t>Strange  </a:t>
            </a:r>
            <a:r>
              <a:rPr lang="en-GB" dirty="0">
                <a:solidFill>
                  <a:srgbClr val="C00000"/>
                </a:solidFill>
                <a:latin typeface="Comic Sans MS" pitchFamily="66" charset="0"/>
                <a:cs typeface="Arial" pitchFamily="34" charset="0"/>
              </a:rPr>
              <a:t>light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4572000" y="260647"/>
            <a:ext cx="4319587" cy="255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FFFF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defPPr>
              <a:defRPr lang="en-GB"/>
            </a:defPPr>
            <a:lvl1pPr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 sz="2400" kern="1200">
                <a:solidFill>
                  <a:schemeClr val="tx1"/>
                </a:solidFill>
                <a:latin typeface="Times New Roman" pitchFamily="16" charset="0"/>
                <a:ea typeface="+mn-ea"/>
                <a:cs typeface="+mn-cs"/>
              </a:defRPr>
            </a:lvl1pPr>
            <a:lvl2pPr marL="431800" indent="-215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 sz="2400" kern="1200">
                <a:solidFill>
                  <a:schemeClr val="tx1"/>
                </a:solidFill>
                <a:latin typeface="Times New Roman" pitchFamily="16" charset="0"/>
                <a:ea typeface="+mn-ea"/>
                <a:cs typeface="+mn-cs"/>
              </a:defRPr>
            </a:lvl2pPr>
            <a:lvl3pPr marL="647700" indent="-215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 sz="2400" kern="1200">
                <a:solidFill>
                  <a:schemeClr val="tx1"/>
                </a:solidFill>
                <a:latin typeface="Times New Roman" pitchFamily="16" charset="0"/>
                <a:ea typeface="+mn-ea"/>
                <a:cs typeface="+mn-cs"/>
              </a:defRPr>
            </a:lvl3pPr>
            <a:lvl4pPr marL="863600" indent="-215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 sz="2400" kern="1200">
                <a:solidFill>
                  <a:schemeClr val="tx1"/>
                </a:solidFill>
                <a:latin typeface="Times New Roman" pitchFamily="16" charset="0"/>
                <a:ea typeface="+mn-ea"/>
                <a:cs typeface="+mn-cs"/>
              </a:defRPr>
            </a:lvl4pPr>
            <a:lvl5pPr marL="1079500" indent="-215900" algn="l" defTabSz="457200" rtl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defRPr sz="2400" kern="1200">
                <a:solidFill>
                  <a:schemeClr val="tx1"/>
                </a:solidFill>
                <a:latin typeface="Times New Roman" pitchFamily="16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6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6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6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6" charset="0"/>
                <a:ea typeface="+mn-ea"/>
                <a:cs typeface="+mn-cs"/>
              </a:defRPr>
            </a:lvl9pPr>
          </a:lstStyle>
          <a:p>
            <a:r>
              <a:rPr lang="en-GB" sz="1800" b="0" i="1" dirty="0">
                <a:latin typeface="+mn-lt"/>
              </a:rPr>
              <a:t>P </a:t>
            </a:r>
            <a:r>
              <a:rPr lang="en-GB" sz="1800" b="0" i="1" dirty="0" err="1">
                <a:latin typeface="+mn-lt"/>
              </a:rPr>
              <a:t>Grangier</a:t>
            </a:r>
            <a:r>
              <a:rPr lang="en-GB" sz="1800" b="0" i="1" dirty="0">
                <a:latin typeface="+mn-lt"/>
              </a:rPr>
              <a:t> </a:t>
            </a:r>
            <a:r>
              <a:rPr lang="en-GB" sz="1800" b="0" i="1" dirty="0" smtClean="0">
                <a:latin typeface="+mn-lt"/>
              </a:rPr>
              <a:t>et al, Science </a:t>
            </a:r>
            <a:r>
              <a:rPr lang="en-GB" sz="1800" b="0" i="1" dirty="0">
                <a:latin typeface="+mn-lt"/>
              </a:rPr>
              <a:t>2011;332:313-314</a:t>
            </a:r>
          </a:p>
        </p:txBody>
      </p:sp>
    </p:spTree>
    <p:extLst>
      <p:ext uri="{BB962C8B-B14F-4D97-AF65-F5344CB8AC3E}">
        <p14:creationId xmlns:p14="http://schemas.microsoft.com/office/powerpoint/2010/main" val="2481453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7504" y="692696"/>
            <a:ext cx="6003567" cy="58785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 smtClean="0">
              <a:latin typeface="Arial" pitchFamily="34" charset="0"/>
              <a:cs typeface="Arial" pitchFamily="34" charset="0"/>
            </a:endParaRPr>
          </a:p>
          <a:p>
            <a:endParaRPr lang="en-GB" dirty="0">
              <a:latin typeface="Arial" pitchFamily="34" charset="0"/>
              <a:cs typeface="Arial" pitchFamily="34" charset="0"/>
            </a:endParaRPr>
          </a:p>
          <a:p>
            <a:endParaRPr lang="en-GB" dirty="0" smtClean="0">
              <a:latin typeface="Arial" pitchFamily="34" charset="0"/>
              <a:cs typeface="Arial" pitchFamily="34" charset="0"/>
            </a:endParaRPr>
          </a:p>
          <a:p>
            <a:endParaRPr lang="en-GB" dirty="0">
              <a:latin typeface="Arial" pitchFamily="34" charset="0"/>
              <a:cs typeface="Arial" pitchFamily="34" charset="0"/>
            </a:endParaRPr>
          </a:p>
          <a:p>
            <a:endParaRPr lang="en-GB" dirty="0" smtClean="0">
              <a:latin typeface="Arial" pitchFamily="34" charset="0"/>
              <a:cs typeface="Arial" pitchFamily="34" charset="0"/>
            </a:endParaRPr>
          </a:p>
          <a:p>
            <a:r>
              <a:rPr lang="en-GB" sz="20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Applications of</a:t>
            </a:r>
          </a:p>
          <a:p>
            <a:r>
              <a:rPr lang="en-GB" sz="2000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q</a:t>
            </a:r>
            <a:r>
              <a:rPr lang="en-GB" sz="20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uiet and strange light:</a:t>
            </a:r>
            <a:endParaRPr lang="en-GB" sz="2000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endParaRPr lang="en-GB" dirty="0">
              <a:latin typeface="Arial" pitchFamily="34" charset="0"/>
              <a:cs typeface="Arial" pitchFamily="34" charset="0"/>
            </a:endParaRPr>
          </a:p>
          <a:p>
            <a:r>
              <a:rPr lang="en-GB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Metrology: </a:t>
            </a:r>
          </a:p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High-precision measurement (interferometry) </a:t>
            </a:r>
          </a:p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including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gravitional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wave detection (GEO600)</a:t>
            </a:r>
          </a:p>
          <a:p>
            <a:endParaRPr lang="en-GB" dirty="0">
              <a:latin typeface="Arial" pitchFamily="34" charset="0"/>
              <a:cs typeface="Arial" pitchFamily="34" charset="0"/>
            </a:endParaRPr>
          </a:p>
          <a:p>
            <a:r>
              <a:rPr lang="en-GB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Quantum information: </a:t>
            </a:r>
          </a:p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entanglement generation, </a:t>
            </a:r>
          </a:p>
          <a:p>
            <a:r>
              <a:rPr lang="en-GB" sz="2000" dirty="0">
                <a:latin typeface="Arial" pitchFamily="34" charset="0"/>
                <a:cs typeface="Arial" pitchFamily="34" charset="0"/>
              </a:rPr>
              <a:t>q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uantum computation (e.g. with cluster states), </a:t>
            </a:r>
          </a:p>
          <a:p>
            <a:r>
              <a:rPr lang="en-GB" sz="2000" dirty="0">
                <a:latin typeface="Arial" pitchFamily="34" charset="0"/>
                <a:cs typeface="Arial" pitchFamily="34" charset="0"/>
              </a:rPr>
              <a:t>q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uantum (secure) communication</a:t>
            </a:r>
          </a:p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Quantum teleportation, dense coding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etc</a:t>
            </a:r>
            <a:endParaRPr lang="en-GB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0613" y="2996952"/>
            <a:ext cx="2029899" cy="1368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4322" y="-4935"/>
            <a:ext cx="5836190" cy="30738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74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16447"/>
            <a:ext cx="1384733" cy="20657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45003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1560" y="1916832"/>
            <a:ext cx="828092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err="1" smtClean="0">
                <a:solidFill>
                  <a:srgbClr val="000099"/>
                </a:solidFill>
                <a:latin typeface="Comic Sans MS" pitchFamily="66" charset="0"/>
                <a:cs typeface="Arial" pitchFamily="34" charset="0"/>
              </a:rPr>
              <a:t>Mesoscopic</a:t>
            </a:r>
            <a:r>
              <a:rPr lang="en-GB" sz="2800" dirty="0" smtClean="0">
                <a:solidFill>
                  <a:srgbClr val="000099"/>
                </a:solidFill>
                <a:latin typeface="Comic Sans MS" pitchFamily="66" charset="0"/>
                <a:cs typeface="Arial" pitchFamily="34" charset="0"/>
              </a:rPr>
              <a:t> entanglement</a:t>
            </a:r>
          </a:p>
          <a:p>
            <a:pPr algn="ctr"/>
            <a:endParaRPr lang="en-GB" sz="2800" dirty="0">
              <a:solidFill>
                <a:srgbClr val="000099"/>
              </a:solidFill>
              <a:latin typeface="Comic Sans MS" pitchFamily="66" charset="0"/>
              <a:cs typeface="Arial" pitchFamily="34" charset="0"/>
            </a:endParaRPr>
          </a:p>
          <a:p>
            <a:pPr algn="ctr"/>
            <a:r>
              <a:rPr lang="en-GB" sz="2200" dirty="0" smtClean="0">
                <a:solidFill>
                  <a:srgbClr val="000099"/>
                </a:solidFill>
                <a:latin typeface="Comic Sans MS" pitchFamily="66" charset="0"/>
                <a:cs typeface="Arial" pitchFamily="34" charset="0"/>
              </a:rPr>
              <a:t>(continuous variable or infinite dimensional entanglement)</a:t>
            </a:r>
            <a:endParaRPr lang="en-GB" sz="2200" dirty="0">
              <a:solidFill>
                <a:srgbClr val="000099"/>
              </a:solidFill>
              <a:latin typeface="Comic Sans MS" pitchFamily="66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0917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533" y="548680"/>
            <a:ext cx="2976331" cy="22322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284984"/>
            <a:ext cx="2581275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851920" y="549474"/>
            <a:ext cx="428995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Tools:</a:t>
            </a:r>
          </a:p>
          <a:p>
            <a:r>
              <a:rPr lang="en-GB" dirty="0" smtClean="0">
                <a:latin typeface="Arial" pitchFamily="34" charset="0"/>
                <a:cs typeface="Arial" pitchFamily="34" charset="0"/>
              </a:rPr>
              <a:t>Squeezers, </a:t>
            </a:r>
            <a:r>
              <a:rPr lang="en-GB" dirty="0" err="1" smtClean="0">
                <a:latin typeface="Arial" pitchFamily="34" charset="0"/>
                <a:cs typeface="Arial" pitchFamily="34" charset="0"/>
              </a:rPr>
              <a:t>beamsplitters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 …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789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7048" y="1916832"/>
            <a:ext cx="2095500" cy="2190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89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4376886"/>
            <a:ext cx="2057400" cy="207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9" name="Straight Arrow Connector 8"/>
          <p:cNvCxnSpPr/>
          <p:nvPr/>
        </p:nvCxnSpPr>
        <p:spPr bwMode="auto">
          <a:xfrm>
            <a:off x="5796136" y="2564904"/>
            <a:ext cx="792088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TextBox 9"/>
          <p:cNvSpPr txBox="1"/>
          <p:nvPr/>
        </p:nvSpPr>
        <p:spPr>
          <a:xfrm>
            <a:off x="4151338" y="2348880"/>
            <a:ext cx="243688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0" dirty="0" smtClean="0">
                <a:latin typeface="Arial" pitchFamily="34" charset="0"/>
                <a:cs typeface="Arial" pitchFamily="34" charset="0"/>
              </a:rPr>
              <a:t>Optical </a:t>
            </a:r>
            <a:r>
              <a:rPr lang="en-GB" sz="2000" b="0" dirty="0" err="1" smtClean="0">
                <a:latin typeface="Arial" pitchFamily="34" charset="0"/>
                <a:cs typeface="Arial" pitchFamily="34" charset="0"/>
              </a:rPr>
              <a:t>fiber</a:t>
            </a:r>
            <a:r>
              <a:rPr lang="en-GB" sz="2000" b="0" dirty="0" smtClean="0">
                <a:latin typeface="Arial" pitchFamily="34" charset="0"/>
                <a:cs typeface="Arial" pitchFamily="34" charset="0"/>
              </a:rPr>
              <a:t>,</a:t>
            </a:r>
          </a:p>
          <a:p>
            <a:r>
              <a:rPr lang="en-GB" sz="2000" b="0" dirty="0" smtClean="0">
                <a:latin typeface="Arial" pitchFamily="34" charset="0"/>
                <a:cs typeface="Arial" pitchFamily="34" charset="0"/>
              </a:rPr>
              <a:t>Nonlinear </a:t>
            </a:r>
            <a:r>
              <a:rPr lang="en-GB" sz="2000" b="0" dirty="0" err="1" smtClean="0">
                <a:latin typeface="Arial" pitchFamily="34" charset="0"/>
                <a:cs typeface="Arial" pitchFamily="34" charset="0"/>
              </a:rPr>
              <a:t>cristal</a:t>
            </a:r>
            <a:r>
              <a:rPr lang="en-GB" sz="2000" b="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sz="2000" b="0" dirty="0" err="1" smtClean="0">
                <a:latin typeface="Arial" pitchFamily="34" charset="0"/>
                <a:cs typeface="Arial" pitchFamily="34" charset="0"/>
              </a:rPr>
              <a:t>etc</a:t>
            </a:r>
            <a:endParaRPr lang="en-GB" sz="2000" b="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2089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47664" y="2276872"/>
            <a:ext cx="59046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Example:</a:t>
            </a:r>
          </a:p>
          <a:p>
            <a:endParaRPr lang="en-GB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Entangled femtosecond 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pulses 10^8 photons each 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(optical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soliton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 pulses in </a:t>
            </a:r>
            <a:r>
              <a:rPr lang="en-GB" sz="2000" dirty="0" err="1" smtClean="0">
                <a:latin typeface="Arial" pitchFamily="34" charset="0"/>
                <a:cs typeface="Arial" pitchFamily="34" charset="0"/>
              </a:rPr>
              <a:t>fibers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)</a:t>
            </a:r>
            <a:endParaRPr lang="en-GB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47664" y="1412776"/>
            <a:ext cx="59046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Macroscopic EPR entanglement</a:t>
            </a:r>
            <a:endParaRPr lang="en-GB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984417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roup 40"/>
          <p:cNvGrpSpPr/>
          <p:nvPr/>
        </p:nvGrpSpPr>
        <p:grpSpPr>
          <a:xfrm>
            <a:off x="467544" y="-12576"/>
            <a:ext cx="2232248" cy="2376264"/>
            <a:chOff x="467544" y="620688"/>
            <a:chExt cx="2232248" cy="2376264"/>
          </a:xfrm>
        </p:grpSpPr>
        <p:sp>
          <p:nvSpPr>
            <p:cNvPr id="19" name="Oval 18"/>
            <p:cNvSpPr/>
            <p:nvPr/>
          </p:nvSpPr>
          <p:spPr bwMode="auto">
            <a:xfrm>
              <a:off x="1259632" y="1340768"/>
              <a:ext cx="288032" cy="936104"/>
            </a:xfrm>
            <a:prstGeom prst="ellipse">
              <a:avLst/>
            </a:prstGeom>
            <a:solidFill>
              <a:srgbClr val="CC33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6" name="Straight Connector 5"/>
            <p:cNvCxnSpPr/>
            <p:nvPr/>
          </p:nvCxnSpPr>
          <p:spPr bwMode="auto">
            <a:xfrm flipH="1">
              <a:off x="611560" y="1808820"/>
              <a:ext cx="792088" cy="97210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8" name="Straight Arrow Connector 7"/>
            <p:cNvCxnSpPr/>
            <p:nvPr/>
          </p:nvCxnSpPr>
          <p:spPr bwMode="auto">
            <a:xfrm flipV="1">
              <a:off x="611560" y="1124744"/>
              <a:ext cx="0" cy="1656184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" name="Straight Arrow Connector 9"/>
            <p:cNvCxnSpPr/>
            <p:nvPr/>
          </p:nvCxnSpPr>
          <p:spPr bwMode="auto">
            <a:xfrm>
              <a:off x="611560" y="2780928"/>
              <a:ext cx="1728192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1" name="TextBox 10"/>
            <p:cNvSpPr txBox="1"/>
            <p:nvPr/>
          </p:nvSpPr>
          <p:spPr>
            <a:xfrm>
              <a:off x="467544" y="620688"/>
              <a:ext cx="3385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0" i="1" dirty="0" smtClean="0"/>
                <a:t>p</a:t>
              </a:r>
              <a:endParaRPr lang="en-GB" b="0" i="1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378870" y="2535287"/>
              <a:ext cx="32092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0" i="1" dirty="0" smtClean="0">
                  <a:latin typeface="+mn-lt"/>
                  <a:cs typeface="Arial" pitchFamily="34" charset="0"/>
                </a:rPr>
                <a:t>x</a:t>
              </a:r>
              <a:endParaRPr lang="en-GB" b="0" i="1" dirty="0">
                <a:latin typeface="+mn-lt"/>
                <a:cs typeface="Arial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467544" y="3047764"/>
            <a:ext cx="2232248" cy="2376264"/>
            <a:chOff x="467544" y="3573016"/>
            <a:chExt cx="2232248" cy="2376264"/>
          </a:xfrm>
        </p:grpSpPr>
        <p:sp>
          <p:nvSpPr>
            <p:cNvPr id="13" name="Oval 12"/>
            <p:cNvSpPr/>
            <p:nvPr/>
          </p:nvSpPr>
          <p:spPr bwMode="auto">
            <a:xfrm>
              <a:off x="1259632" y="4293096"/>
              <a:ext cx="288032" cy="936104"/>
            </a:xfrm>
            <a:prstGeom prst="ellipse">
              <a:avLst/>
            </a:prstGeom>
            <a:solidFill>
              <a:srgbClr val="CC33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 bwMode="auto">
            <a:xfrm flipH="1">
              <a:off x="611560" y="4761148"/>
              <a:ext cx="792088" cy="97210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5" name="Straight Arrow Connector 14"/>
            <p:cNvCxnSpPr/>
            <p:nvPr/>
          </p:nvCxnSpPr>
          <p:spPr bwMode="auto">
            <a:xfrm flipV="1">
              <a:off x="611560" y="4077072"/>
              <a:ext cx="0" cy="1656184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6" name="Straight Arrow Connector 15"/>
            <p:cNvCxnSpPr/>
            <p:nvPr/>
          </p:nvCxnSpPr>
          <p:spPr bwMode="auto">
            <a:xfrm>
              <a:off x="611560" y="5733256"/>
              <a:ext cx="1728192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7" name="TextBox 16"/>
            <p:cNvSpPr txBox="1"/>
            <p:nvPr/>
          </p:nvSpPr>
          <p:spPr>
            <a:xfrm>
              <a:off x="467544" y="3573016"/>
              <a:ext cx="3385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0" i="1" dirty="0" smtClean="0"/>
                <a:t>p</a:t>
              </a:r>
              <a:endParaRPr lang="en-GB" b="0" i="1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378870" y="5487615"/>
              <a:ext cx="32092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0" i="1" dirty="0" smtClean="0">
                  <a:latin typeface="+mn-lt"/>
                  <a:cs typeface="Arial" pitchFamily="34" charset="0"/>
                </a:rPr>
                <a:t>x</a:t>
              </a:r>
              <a:endParaRPr lang="en-GB" b="0" i="1" dirty="0">
                <a:latin typeface="+mn-lt"/>
                <a:cs typeface="Arial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3851920" y="-27384"/>
            <a:ext cx="2232248" cy="2405881"/>
            <a:chOff x="4644008" y="548680"/>
            <a:chExt cx="2232248" cy="2405881"/>
          </a:xfrm>
        </p:grpSpPr>
        <p:sp>
          <p:nvSpPr>
            <p:cNvPr id="4" name="Oval 3"/>
            <p:cNvSpPr/>
            <p:nvPr/>
          </p:nvSpPr>
          <p:spPr bwMode="auto">
            <a:xfrm>
              <a:off x="5436096" y="1268760"/>
              <a:ext cx="288032" cy="936104"/>
            </a:xfrm>
            <a:prstGeom prst="ellipse">
              <a:avLst/>
            </a:prstGeom>
            <a:solidFill>
              <a:srgbClr val="CC33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0" name="Oval 19"/>
            <p:cNvSpPr/>
            <p:nvPr/>
          </p:nvSpPr>
          <p:spPr bwMode="auto">
            <a:xfrm rot="16200000">
              <a:off x="5472100" y="1304764"/>
              <a:ext cx="288032" cy="936104"/>
            </a:xfrm>
            <a:prstGeom prst="ellipse">
              <a:avLst/>
            </a:prstGeom>
            <a:solidFill>
              <a:srgbClr val="CC33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1" name="Oval 20"/>
            <p:cNvSpPr/>
            <p:nvPr/>
          </p:nvSpPr>
          <p:spPr bwMode="auto">
            <a:xfrm>
              <a:off x="5436096" y="1628800"/>
              <a:ext cx="288032" cy="288032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24" name="Straight Connector 23"/>
            <p:cNvCxnSpPr/>
            <p:nvPr/>
          </p:nvCxnSpPr>
          <p:spPr bwMode="auto">
            <a:xfrm flipH="1">
              <a:off x="4788024" y="1772816"/>
              <a:ext cx="792088" cy="97210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5" name="Straight Arrow Connector 24"/>
            <p:cNvCxnSpPr/>
            <p:nvPr/>
          </p:nvCxnSpPr>
          <p:spPr bwMode="auto">
            <a:xfrm flipV="1">
              <a:off x="4788024" y="1052736"/>
              <a:ext cx="0" cy="1656184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6" name="TextBox 25"/>
            <p:cNvSpPr txBox="1"/>
            <p:nvPr/>
          </p:nvSpPr>
          <p:spPr>
            <a:xfrm>
              <a:off x="4644008" y="548680"/>
              <a:ext cx="3385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0" i="1" dirty="0" smtClean="0"/>
                <a:t>p</a:t>
              </a:r>
              <a:endParaRPr lang="en-GB" b="0" i="1" dirty="0"/>
            </a:p>
          </p:txBody>
        </p:sp>
        <p:cxnSp>
          <p:nvCxnSpPr>
            <p:cNvPr id="27" name="Straight Arrow Connector 26"/>
            <p:cNvCxnSpPr/>
            <p:nvPr/>
          </p:nvCxnSpPr>
          <p:spPr bwMode="auto">
            <a:xfrm>
              <a:off x="4788024" y="2738537"/>
              <a:ext cx="1728192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8" name="TextBox 27"/>
            <p:cNvSpPr txBox="1"/>
            <p:nvPr/>
          </p:nvSpPr>
          <p:spPr>
            <a:xfrm>
              <a:off x="6555334" y="2492896"/>
              <a:ext cx="32092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0" i="1" dirty="0" smtClean="0">
                  <a:latin typeface="+mn-lt"/>
                  <a:cs typeface="Arial" pitchFamily="34" charset="0"/>
                </a:rPr>
                <a:t>x</a:t>
              </a:r>
              <a:endParaRPr lang="en-GB" b="0" i="1" dirty="0">
                <a:latin typeface="+mn-lt"/>
                <a:cs typeface="Arial" pitchFamily="34" charset="0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4067944" y="3032956"/>
            <a:ext cx="2232248" cy="2405881"/>
            <a:chOff x="4644008" y="3687415"/>
            <a:chExt cx="2232248" cy="2405881"/>
          </a:xfrm>
        </p:grpSpPr>
        <p:sp>
          <p:nvSpPr>
            <p:cNvPr id="29" name="Oval 28"/>
            <p:cNvSpPr/>
            <p:nvPr/>
          </p:nvSpPr>
          <p:spPr bwMode="auto">
            <a:xfrm>
              <a:off x="5436096" y="4407495"/>
              <a:ext cx="288032" cy="936104"/>
            </a:xfrm>
            <a:prstGeom prst="ellipse">
              <a:avLst/>
            </a:prstGeom>
            <a:solidFill>
              <a:srgbClr val="CC33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0" name="Oval 29"/>
            <p:cNvSpPr/>
            <p:nvPr/>
          </p:nvSpPr>
          <p:spPr bwMode="auto">
            <a:xfrm rot="16200000">
              <a:off x="5472100" y="4443499"/>
              <a:ext cx="288032" cy="936104"/>
            </a:xfrm>
            <a:prstGeom prst="ellipse">
              <a:avLst/>
            </a:prstGeom>
            <a:solidFill>
              <a:srgbClr val="CC33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1" name="Oval 30"/>
            <p:cNvSpPr/>
            <p:nvPr/>
          </p:nvSpPr>
          <p:spPr bwMode="auto">
            <a:xfrm>
              <a:off x="5436096" y="4767535"/>
              <a:ext cx="288032" cy="288032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32" name="Straight Connector 31"/>
            <p:cNvCxnSpPr/>
            <p:nvPr/>
          </p:nvCxnSpPr>
          <p:spPr bwMode="auto">
            <a:xfrm flipH="1">
              <a:off x="4788024" y="4911551"/>
              <a:ext cx="792088" cy="972108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3" name="Straight Arrow Connector 32"/>
            <p:cNvCxnSpPr/>
            <p:nvPr/>
          </p:nvCxnSpPr>
          <p:spPr bwMode="auto">
            <a:xfrm flipV="1">
              <a:off x="4788024" y="4191471"/>
              <a:ext cx="0" cy="1656184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4" name="TextBox 33"/>
            <p:cNvSpPr txBox="1"/>
            <p:nvPr/>
          </p:nvSpPr>
          <p:spPr>
            <a:xfrm>
              <a:off x="4644008" y="3687415"/>
              <a:ext cx="3385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0" i="1" dirty="0" smtClean="0"/>
                <a:t>p</a:t>
              </a:r>
              <a:endParaRPr lang="en-GB" b="0" i="1" dirty="0"/>
            </a:p>
          </p:txBody>
        </p:sp>
        <p:cxnSp>
          <p:nvCxnSpPr>
            <p:cNvPr id="35" name="Straight Arrow Connector 34"/>
            <p:cNvCxnSpPr/>
            <p:nvPr/>
          </p:nvCxnSpPr>
          <p:spPr bwMode="auto">
            <a:xfrm>
              <a:off x="4788024" y="5877272"/>
              <a:ext cx="1728192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6" name="TextBox 35"/>
            <p:cNvSpPr txBox="1"/>
            <p:nvPr/>
          </p:nvSpPr>
          <p:spPr>
            <a:xfrm>
              <a:off x="6555334" y="5631631"/>
              <a:ext cx="32092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0" i="1" dirty="0" smtClean="0">
                  <a:latin typeface="+mn-lt"/>
                  <a:cs typeface="Arial" pitchFamily="34" charset="0"/>
                </a:rPr>
                <a:t>x</a:t>
              </a:r>
              <a:endParaRPr lang="en-GB" b="0" i="1" dirty="0">
                <a:latin typeface="+mn-lt"/>
                <a:cs typeface="Arial" pitchFamily="34" charset="0"/>
              </a:endParaRPr>
            </a:p>
          </p:txBody>
        </p:sp>
      </p:grpSp>
      <p:grpSp>
        <p:nvGrpSpPr>
          <p:cNvPr id="49" name="Group 48"/>
          <p:cNvGrpSpPr/>
          <p:nvPr/>
        </p:nvGrpSpPr>
        <p:grpSpPr>
          <a:xfrm>
            <a:off x="6020097" y="-675456"/>
            <a:ext cx="5104631" cy="5978215"/>
            <a:chOff x="6732240" y="188640"/>
            <a:chExt cx="5472608" cy="6255023"/>
          </a:xfrm>
        </p:grpSpPr>
        <p:pic>
          <p:nvPicPr>
            <p:cNvPr id="45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36296" y="414338"/>
              <a:ext cx="4600575" cy="60293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6" name="Rectangle 45"/>
            <p:cNvSpPr/>
            <p:nvPr/>
          </p:nvSpPr>
          <p:spPr bwMode="auto">
            <a:xfrm>
              <a:off x="6732240" y="188640"/>
              <a:ext cx="5104631" cy="4161656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7" name="Rectangle 46"/>
            <p:cNvSpPr/>
            <p:nvPr/>
          </p:nvSpPr>
          <p:spPr bwMode="auto">
            <a:xfrm>
              <a:off x="9684568" y="4710335"/>
              <a:ext cx="2520280" cy="630071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5868144" y="-3483768"/>
            <a:ext cx="4752528" cy="5988186"/>
            <a:chOff x="6732240" y="188640"/>
            <a:chExt cx="5472608" cy="6255023"/>
          </a:xfrm>
        </p:grpSpPr>
        <p:pic>
          <p:nvPicPr>
            <p:cNvPr id="51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36296" y="414338"/>
              <a:ext cx="4600575" cy="60293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2" name="Rectangle 51"/>
            <p:cNvSpPr/>
            <p:nvPr/>
          </p:nvSpPr>
          <p:spPr bwMode="auto">
            <a:xfrm>
              <a:off x="6732240" y="188640"/>
              <a:ext cx="5104631" cy="4161656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53" name="Rectangle 52"/>
            <p:cNvSpPr/>
            <p:nvPr/>
          </p:nvSpPr>
          <p:spPr bwMode="auto">
            <a:xfrm>
              <a:off x="9684568" y="4710335"/>
              <a:ext cx="2520280" cy="630071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55" name="Oval 54"/>
          <p:cNvSpPr/>
          <p:nvPr/>
        </p:nvSpPr>
        <p:spPr bwMode="auto">
          <a:xfrm>
            <a:off x="4355976" y="707504"/>
            <a:ext cx="936104" cy="936104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6" name="Oval 55"/>
          <p:cNvSpPr/>
          <p:nvPr/>
        </p:nvSpPr>
        <p:spPr bwMode="auto">
          <a:xfrm>
            <a:off x="4572000" y="3767844"/>
            <a:ext cx="936104" cy="936104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4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2700000">
            <a:off x="2235868" y="2582363"/>
            <a:ext cx="1574593" cy="15804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Up Arrow 1"/>
          <p:cNvSpPr/>
          <p:nvPr/>
        </p:nvSpPr>
        <p:spPr bwMode="auto">
          <a:xfrm>
            <a:off x="7020272" y="548680"/>
            <a:ext cx="216024" cy="520806"/>
          </a:xfrm>
          <a:prstGeom prst="up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4" name="Up Arrow 53"/>
          <p:cNvSpPr/>
          <p:nvPr/>
        </p:nvSpPr>
        <p:spPr bwMode="auto">
          <a:xfrm>
            <a:off x="7020272" y="3562653"/>
            <a:ext cx="216024" cy="520806"/>
          </a:xfrm>
          <a:prstGeom prst="up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7" name="Up Arrow 56"/>
          <p:cNvSpPr/>
          <p:nvPr/>
        </p:nvSpPr>
        <p:spPr bwMode="auto">
          <a:xfrm rot="10800000">
            <a:off x="7524328" y="898357"/>
            <a:ext cx="216024" cy="520806"/>
          </a:xfrm>
          <a:prstGeom prst="up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8" name="Up Arrow 57"/>
          <p:cNvSpPr/>
          <p:nvPr/>
        </p:nvSpPr>
        <p:spPr bwMode="auto">
          <a:xfrm rot="10800000">
            <a:off x="7524328" y="3867435"/>
            <a:ext cx="216024" cy="520806"/>
          </a:xfrm>
          <a:prstGeom prst="up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485800" y="5457998"/>
            <a:ext cx="135192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800" b="0" i="1" dirty="0" smtClean="0"/>
              <a:t>Idea: G. </a:t>
            </a:r>
            <a:r>
              <a:rPr lang="en-GB" sz="1800" b="0" i="1" dirty="0" err="1" smtClean="0"/>
              <a:t>Leuchs</a:t>
            </a:r>
            <a:r>
              <a:rPr lang="en-GB" sz="1800" b="0" i="1" dirty="0" smtClean="0"/>
              <a:t>, T. Ralph, Ch. </a:t>
            </a:r>
            <a:r>
              <a:rPr lang="en-GB" sz="1800" b="0" i="1" dirty="0" err="1" smtClean="0"/>
              <a:t>Silberhorn</a:t>
            </a:r>
            <a:r>
              <a:rPr lang="en-GB" sz="1800" b="0" i="1" dirty="0" smtClean="0"/>
              <a:t>, N. </a:t>
            </a:r>
            <a:r>
              <a:rPr lang="en-GB" sz="1800" b="0" i="1" dirty="0" err="1" smtClean="0"/>
              <a:t>Korolkova</a:t>
            </a:r>
            <a:r>
              <a:rPr lang="en-GB" sz="1800" b="0" i="1" dirty="0" smtClean="0"/>
              <a:t> (1999)</a:t>
            </a:r>
          </a:p>
          <a:p>
            <a:r>
              <a:rPr lang="en-GB" sz="1800" b="0" i="1" dirty="0" smtClean="0"/>
              <a:t>First realization: Ch. </a:t>
            </a:r>
            <a:r>
              <a:rPr lang="en-GB" sz="1800" b="0" i="1" dirty="0" err="1" smtClean="0"/>
              <a:t>Silberhorn</a:t>
            </a:r>
            <a:r>
              <a:rPr lang="en-GB" sz="1800" b="0" i="1" dirty="0" smtClean="0"/>
              <a:t>, P. K. Lam, O. Weiss, F. Koenig, N. </a:t>
            </a:r>
            <a:r>
              <a:rPr lang="en-GB" sz="1800" b="0" i="1" dirty="0" err="1" smtClean="0"/>
              <a:t>Korolkova</a:t>
            </a:r>
            <a:r>
              <a:rPr lang="en-GB" sz="1800" b="0" i="1" dirty="0" smtClean="0"/>
              <a:t>, G. </a:t>
            </a:r>
            <a:r>
              <a:rPr lang="en-GB" sz="1800" b="0" i="1" dirty="0" err="1" smtClean="0"/>
              <a:t>Leuchs</a:t>
            </a:r>
            <a:r>
              <a:rPr lang="en-GB" sz="1800" b="0" i="1" dirty="0"/>
              <a:t/>
            </a:r>
            <a:br>
              <a:rPr lang="en-GB" sz="1800" b="0" i="1" dirty="0"/>
            </a:br>
            <a:r>
              <a:rPr lang="en-GB" sz="1800" b="0" i="1" dirty="0" smtClean="0"/>
              <a:t>Phys. Rev. </a:t>
            </a:r>
            <a:r>
              <a:rPr lang="en-GB" sz="1800" b="0" i="1" dirty="0" err="1" smtClean="0"/>
              <a:t>Lett</a:t>
            </a:r>
            <a:r>
              <a:rPr lang="en-GB" sz="1800" b="0" i="1" dirty="0" smtClean="0"/>
              <a:t>. (2001)</a:t>
            </a:r>
            <a:endParaRPr lang="en-GB" sz="1800" b="0" i="1" dirty="0"/>
          </a:p>
        </p:txBody>
      </p:sp>
    </p:spTree>
    <p:extLst>
      <p:ext uri="{BB962C8B-B14F-4D97-AF65-F5344CB8AC3E}">
        <p14:creationId xmlns:p14="http://schemas.microsoft.com/office/powerpoint/2010/main" val="3750577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5897895" cy="4392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485800" y="5457998"/>
            <a:ext cx="135192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800" b="0" i="1" dirty="0"/>
              <a:t>New J. Phys. 11 (2009) 113040</a:t>
            </a:r>
            <a:br>
              <a:rPr lang="en-GB" sz="1800" b="0" i="1" dirty="0"/>
            </a:br>
            <a:r>
              <a:rPr lang="en-GB" sz="1800" b="0" i="1" dirty="0" smtClean="0"/>
              <a:t>Triplet-like </a:t>
            </a:r>
            <a:r>
              <a:rPr lang="en-GB" sz="1800" b="0" i="1" dirty="0"/>
              <a:t>correlation symmetry of continuous variable entangled states</a:t>
            </a:r>
          </a:p>
          <a:p>
            <a:r>
              <a:rPr lang="en-GB" sz="1800" b="0" i="1" dirty="0" err="1"/>
              <a:t>Gerd</a:t>
            </a:r>
            <a:r>
              <a:rPr lang="en-GB" sz="1800" b="0" i="1" dirty="0"/>
              <a:t> </a:t>
            </a:r>
            <a:r>
              <a:rPr lang="en-GB" sz="1800" b="0" i="1" dirty="0" err="1"/>
              <a:t>Leuchs</a:t>
            </a:r>
            <a:r>
              <a:rPr lang="en-GB" sz="1800" b="0" i="1" dirty="0"/>
              <a:t>, </a:t>
            </a:r>
            <a:r>
              <a:rPr lang="en-GB" sz="1800" b="0" i="1" dirty="0" err="1"/>
              <a:t>Ruifang</a:t>
            </a:r>
            <a:r>
              <a:rPr lang="en-GB" sz="1800" b="0" i="1" dirty="0"/>
              <a:t> Dong and Denis </a:t>
            </a:r>
            <a:r>
              <a:rPr lang="en-GB" sz="1800" b="0" i="1" dirty="0" err="1"/>
              <a:t>Sych</a:t>
            </a:r>
            <a:endParaRPr lang="en-GB" sz="1800" b="0" i="1" dirty="0"/>
          </a:p>
        </p:txBody>
      </p:sp>
      <p:sp>
        <p:nvSpPr>
          <p:cNvPr id="2" name="TextBox 1"/>
          <p:cNvSpPr txBox="1"/>
          <p:nvPr/>
        </p:nvSpPr>
        <p:spPr>
          <a:xfrm>
            <a:off x="6732240" y="339986"/>
            <a:ext cx="215956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err="1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Resord</a:t>
            </a:r>
            <a:r>
              <a:rPr lang="en-GB" sz="18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quantum</a:t>
            </a:r>
          </a:p>
          <a:p>
            <a:r>
              <a:rPr lang="en-GB" sz="18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noise </a:t>
            </a:r>
            <a:r>
              <a:rPr lang="en-GB" sz="1800" dirty="0" err="1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supression</a:t>
            </a:r>
            <a:r>
              <a:rPr lang="en-GB" sz="18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r>
              <a:rPr lang="en-GB" sz="1800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f</a:t>
            </a:r>
            <a:r>
              <a:rPr lang="en-GB" sz="18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actor 10</a:t>
            </a:r>
            <a:endParaRPr lang="en-GB" sz="1800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732240" y="1857598"/>
            <a:ext cx="189026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Realization of a</a:t>
            </a:r>
          </a:p>
          <a:p>
            <a:r>
              <a:rPr lang="en-GB" sz="18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macroscopic </a:t>
            </a:r>
          </a:p>
          <a:p>
            <a:r>
              <a:rPr lang="en-GB" sz="18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triplet-like state</a:t>
            </a:r>
            <a:endParaRPr lang="en-GB" sz="1800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296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1190357"/>
            <a:ext cx="914501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 smtClean="0">
              <a:latin typeface="Arial" pitchFamily="34" charset="0"/>
              <a:cs typeface="Arial" pitchFamily="34" charset="0"/>
            </a:endParaRPr>
          </a:p>
          <a:p>
            <a:endParaRPr lang="en-GB" dirty="0">
              <a:latin typeface="Arial" pitchFamily="34" charset="0"/>
              <a:cs typeface="Arial" pitchFamily="34" charset="0"/>
            </a:endParaRPr>
          </a:p>
          <a:p>
            <a:endParaRPr lang="en-GB" dirty="0" smtClean="0">
              <a:latin typeface="Arial" pitchFamily="34" charset="0"/>
              <a:cs typeface="Arial" pitchFamily="34" charset="0"/>
            </a:endParaRPr>
          </a:p>
          <a:p>
            <a:endParaRPr lang="en-GB" dirty="0">
              <a:latin typeface="Arial" pitchFamily="34" charset="0"/>
              <a:cs typeface="Arial" pitchFamily="34" charset="0"/>
            </a:endParaRPr>
          </a:p>
          <a:p>
            <a:endParaRPr lang="en-GB" dirty="0" smtClean="0">
              <a:latin typeface="Arial" pitchFamily="34" charset="0"/>
              <a:cs typeface="Arial" pitchFamily="34" charset="0"/>
            </a:endParaRPr>
          </a:p>
          <a:p>
            <a:pPr>
              <a:spcAft>
                <a:spcPts val="1200"/>
              </a:spcAft>
            </a:pPr>
            <a:r>
              <a:rPr lang="en-GB" dirty="0" smtClean="0">
                <a:latin typeface="Arial" pitchFamily="34" charset="0"/>
                <a:cs typeface="Arial" pitchFamily="34" charset="0"/>
              </a:rPr>
              <a:t>      Applications:                  </a:t>
            </a:r>
            <a:r>
              <a:rPr lang="en-GB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Quantum information: </a:t>
            </a:r>
          </a:p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                                                         quantum computation</a:t>
            </a:r>
          </a:p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                                                         quantum simulations </a:t>
            </a:r>
          </a:p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                                                         quantum teleportation</a:t>
            </a:r>
          </a:p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                                                         quantum (secure) communication</a:t>
            </a:r>
            <a:endParaRPr lang="en-GB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49" y="0"/>
            <a:ext cx="3925574" cy="22048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74544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483" y="253985"/>
            <a:ext cx="8548973" cy="52632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239" y="4762262"/>
            <a:ext cx="2088232" cy="18930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" name="Straight Arrow Connector 3"/>
          <p:cNvCxnSpPr/>
          <p:nvPr/>
        </p:nvCxnSpPr>
        <p:spPr bwMode="auto">
          <a:xfrm flipV="1">
            <a:off x="2699792" y="4762262"/>
            <a:ext cx="1944216" cy="53894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" name="Rectangle 5"/>
          <p:cNvSpPr/>
          <p:nvPr/>
        </p:nvSpPr>
        <p:spPr bwMode="auto">
          <a:xfrm>
            <a:off x="8316416" y="116632"/>
            <a:ext cx="720080" cy="93610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3219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4919" y="1047229"/>
            <a:ext cx="8571577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Quantum entanglement: definition and some textbook examples</a:t>
            </a:r>
          </a:p>
          <a:p>
            <a:endParaRPr lang="en-GB" sz="2000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endParaRPr lang="en-GB" sz="2000" dirty="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GB" sz="20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Going macroscopic: quantum information in infinite-dimensional </a:t>
            </a:r>
          </a:p>
          <a:p>
            <a:r>
              <a:rPr lang="en-GB" sz="20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Hilbert space</a:t>
            </a:r>
          </a:p>
          <a:p>
            <a:endParaRPr lang="en-GB" sz="2000" dirty="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endParaRPr lang="en-GB" sz="2000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GB" sz="20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Quantum correlations beyond entanglement: quantum mixed states, </a:t>
            </a:r>
          </a:p>
          <a:p>
            <a:r>
              <a:rPr lang="en-GB" sz="20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quantum discord</a:t>
            </a:r>
          </a:p>
          <a:p>
            <a:endParaRPr lang="en-GB" sz="2000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endParaRPr lang="en-GB" sz="2000" dirty="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GB" sz="20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Role of dissipation: harnessing noise</a:t>
            </a:r>
            <a:endParaRPr lang="en-GB" sz="2000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523220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43608" y="2060848"/>
            <a:ext cx="71849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99"/>
                </a:solidFill>
                <a:latin typeface="Comic Sans MS" pitchFamily="66" charset="0"/>
              </a:rPr>
              <a:t>Beating eavesdropper with merely a laser light</a:t>
            </a:r>
            <a:endParaRPr lang="en-GB" dirty="0">
              <a:solidFill>
                <a:srgbClr val="000099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1849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279" y="692696"/>
            <a:ext cx="8404444" cy="482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51135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235486"/>
            <a:ext cx="3101044" cy="2201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23528" y="476672"/>
            <a:ext cx="854176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>
                <a:latin typeface="Arial" pitchFamily="34" charset="0"/>
                <a:cs typeface="Arial" pitchFamily="34" charset="0"/>
              </a:rPr>
              <a:t>Vernam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 cipher: one-time pad; Unconditionally secure but</a:t>
            </a:r>
          </a:p>
          <a:p>
            <a:r>
              <a:rPr lang="en-GB" dirty="0">
                <a:latin typeface="Arial" pitchFamily="34" charset="0"/>
                <a:cs typeface="Arial" pitchFamily="34" charset="0"/>
              </a:rPr>
              <a:t>n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eeds large amounts of “key” </a:t>
            </a:r>
          </a:p>
          <a:p>
            <a:r>
              <a:rPr lang="en-GB" dirty="0" smtClean="0">
                <a:latin typeface="Arial" pitchFamily="34" charset="0"/>
                <a:cs typeface="Arial" pitchFamily="34" charset="0"/>
              </a:rPr>
              <a:t>(same length as message and used only one time)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9512" y="5343599"/>
            <a:ext cx="89162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Quantum cryptography is actually quantum key distribution</a:t>
            </a:r>
            <a:endParaRPr lang="en-GB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758252" y="5991671"/>
            <a:ext cx="8851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QKD</a:t>
            </a:r>
            <a:endParaRPr lang="en-GB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2332863"/>
            <a:ext cx="5347593" cy="18734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85155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332656"/>
            <a:ext cx="75745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Quantum key distribution using single (nearly!) photons</a:t>
            </a:r>
            <a:endParaRPr lang="en-GB" dirty="0"/>
          </a:p>
        </p:txBody>
      </p:sp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80" y="1052736"/>
            <a:ext cx="8821887" cy="4997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24919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733" y="692696"/>
            <a:ext cx="7884675" cy="4570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54867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-540568" y="674948"/>
            <a:ext cx="9684568" cy="5850396"/>
            <a:chOff x="-540568" y="674948"/>
            <a:chExt cx="9684568" cy="5850396"/>
          </a:xfrm>
        </p:grpSpPr>
        <p:pic>
          <p:nvPicPr>
            <p:cNvPr id="29698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4066" y="674948"/>
              <a:ext cx="8052350" cy="53463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Rectangle 3"/>
            <p:cNvSpPr/>
            <p:nvPr/>
          </p:nvSpPr>
          <p:spPr bwMode="auto">
            <a:xfrm>
              <a:off x="-540568" y="5733256"/>
              <a:ext cx="9684568" cy="79208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0513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17238" y="260648"/>
            <a:ext cx="7962436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Key ingredient: incompatible measurements</a:t>
            </a:r>
          </a:p>
          <a:p>
            <a:endParaRPr lang="en-GB" sz="2000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GB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If somebody “reads” </a:t>
            </a:r>
            <a:r>
              <a:rPr lang="en-GB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q</a:t>
            </a:r>
            <a:r>
              <a:rPr lang="en-GB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uantum info, he leaves a trace </a:t>
            </a:r>
            <a:endParaRPr lang="en-GB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17238" y="1916832"/>
            <a:ext cx="71721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Do we really need troublesome single photons?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7238" y="3284984"/>
            <a:ext cx="5218858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Amplitude and phase of quantum light </a:t>
            </a:r>
          </a:p>
          <a:p>
            <a:r>
              <a:rPr lang="en-GB" sz="20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are also subject to commutation relation;</a:t>
            </a:r>
          </a:p>
          <a:p>
            <a:endParaRPr lang="en-GB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GB" sz="20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Coherent states overlap – </a:t>
            </a:r>
          </a:p>
          <a:p>
            <a:r>
              <a:rPr lang="en-GB" sz="20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Gaussian bells have infinite “tails” </a:t>
            </a:r>
            <a:endParaRPr lang="en-GB" sz="2000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3068960"/>
            <a:ext cx="3816424" cy="30486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10167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1560" y="332656"/>
            <a:ext cx="7007046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Protocol based 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on 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Gaussian distributed coherent states</a:t>
            </a:r>
          </a:p>
          <a:p>
            <a:endParaRPr lang="en-GB" dirty="0"/>
          </a:p>
          <a:p>
            <a:r>
              <a:rPr lang="en-GB" sz="1800" b="0" i="1" dirty="0" err="1" smtClean="0"/>
              <a:t>Grangier</a:t>
            </a:r>
            <a:r>
              <a:rPr lang="en-GB" sz="1800" b="0" i="1" dirty="0" smtClean="0"/>
              <a:t> group</a:t>
            </a:r>
            <a:endParaRPr lang="en-GB" sz="1800" b="0" i="1" dirty="0"/>
          </a:p>
        </p:txBody>
      </p:sp>
      <p:sp>
        <p:nvSpPr>
          <p:cNvPr id="5" name="Oval 4"/>
          <p:cNvSpPr/>
          <p:nvPr/>
        </p:nvSpPr>
        <p:spPr bwMode="auto">
          <a:xfrm>
            <a:off x="5667767" y="1991147"/>
            <a:ext cx="1428089" cy="1475875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9525" cap="flat" cmpd="sng" algn="ctr">
            <a:solidFill>
              <a:srgbClr val="CC3300"/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Oval 5"/>
          <p:cNvSpPr/>
          <p:nvPr/>
        </p:nvSpPr>
        <p:spPr bwMode="auto">
          <a:xfrm>
            <a:off x="7027852" y="1991147"/>
            <a:ext cx="1428089" cy="1475875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9525" cap="flat" cmpd="sng" algn="ctr">
            <a:solidFill>
              <a:srgbClr val="CC3300"/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7" name="Straight Arrow Connector 6"/>
          <p:cNvCxnSpPr/>
          <p:nvPr/>
        </p:nvCxnSpPr>
        <p:spPr bwMode="auto">
          <a:xfrm flipV="1">
            <a:off x="7027852" y="1780308"/>
            <a:ext cx="0" cy="323286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" name="Straight Arrow Connector 7"/>
          <p:cNvCxnSpPr/>
          <p:nvPr/>
        </p:nvCxnSpPr>
        <p:spPr bwMode="auto">
          <a:xfrm>
            <a:off x="5259742" y="3537301"/>
            <a:ext cx="3740233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" name="TextBox 8"/>
          <p:cNvSpPr txBox="1"/>
          <p:nvPr/>
        </p:nvSpPr>
        <p:spPr>
          <a:xfrm>
            <a:off x="6504109" y="1358629"/>
            <a:ext cx="319730" cy="4505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0" i="1" dirty="0" smtClean="0"/>
              <a:t>p</a:t>
            </a:r>
            <a:endParaRPr lang="en-GB" b="0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8795962" y="3607581"/>
            <a:ext cx="303078" cy="4505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0" i="1" dirty="0" smtClean="0">
                <a:latin typeface="+mn-lt"/>
                <a:cs typeface="Arial" pitchFamily="34" charset="0"/>
              </a:rPr>
              <a:t>x</a:t>
            </a:r>
            <a:endParaRPr lang="en-GB" b="0" i="1" dirty="0">
              <a:latin typeface="+mn-lt"/>
              <a:cs typeface="Arial" pitchFamily="34" charset="0"/>
            </a:endParaRPr>
          </a:p>
        </p:txBody>
      </p:sp>
      <p:sp>
        <p:nvSpPr>
          <p:cNvPr id="13" name="Oval 12"/>
          <p:cNvSpPr/>
          <p:nvPr/>
        </p:nvSpPr>
        <p:spPr bwMode="auto">
          <a:xfrm>
            <a:off x="5667767" y="3467022"/>
            <a:ext cx="1428089" cy="1475875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9525" cap="flat" cmpd="sng" algn="ctr">
            <a:solidFill>
              <a:srgbClr val="CC3300"/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Oval 13"/>
          <p:cNvSpPr/>
          <p:nvPr/>
        </p:nvSpPr>
        <p:spPr bwMode="auto">
          <a:xfrm>
            <a:off x="7027852" y="3467022"/>
            <a:ext cx="1428089" cy="1475875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9525" cap="flat" cmpd="sng" algn="ctr">
            <a:solidFill>
              <a:srgbClr val="CC3300"/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492896"/>
            <a:ext cx="2375298" cy="2412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Rectangle 16"/>
          <p:cNvSpPr/>
          <p:nvPr/>
        </p:nvSpPr>
        <p:spPr bwMode="auto">
          <a:xfrm>
            <a:off x="3707904" y="2032385"/>
            <a:ext cx="1368152" cy="1264217"/>
          </a:xfrm>
          <a:prstGeom prst="rect">
            <a:avLst/>
          </a:prstGeom>
          <a:solidFill>
            <a:schemeClr val="accent3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8" name="Straight Connector 17"/>
          <p:cNvCxnSpPr>
            <a:stCxn id="17" idx="0"/>
            <a:endCxn id="17" idx="2"/>
          </p:cNvCxnSpPr>
          <p:nvPr/>
        </p:nvCxnSpPr>
        <p:spPr bwMode="auto">
          <a:xfrm>
            <a:off x="4391980" y="2032385"/>
            <a:ext cx="0" cy="126421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" name="Rectangle 18"/>
          <p:cNvSpPr/>
          <p:nvPr/>
        </p:nvSpPr>
        <p:spPr bwMode="auto">
          <a:xfrm>
            <a:off x="3707904" y="2032385"/>
            <a:ext cx="684076" cy="126421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745649" y="2433660"/>
            <a:ext cx="6639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“0”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412092" y="2463279"/>
            <a:ext cx="6639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“1”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" name="Oval 21"/>
          <p:cNvSpPr/>
          <p:nvPr/>
        </p:nvSpPr>
        <p:spPr bwMode="auto">
          <a:xfrm>
            <a:off x="6168247" y="2143547"/>
            <a:ext cx="1428089" cy="1475875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9525" cap="flat" cmpd="sng" algn="ctr">
            <a:solidFill>
              <a:srgbClr val="CC3300"/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3" name="Oval 22"/>
          <p:cNvSpPr/>
          <p:nvPr/>
        </p:nvSpPr>
        <p:spPr bwMode="auto">
          <a:xfrm>
            <a:off x="5364088" y="2529189"/>
            <a:ext cx="1428089" cy="1475875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9525" cap="flat" cmpd="sng" algn="ctr">
            <a:solidFill>
              <a:srgbClr val="CC3300"/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4" name="Oval 23"/>
          <p:cNvSpPr/>
          <p:nvPr/>
        </p:nvSpPr>
        <p:spPr bwMode="auto">
          <a:xfrm>
            <a:off x="5820167" y="2817221"/>
            <a:ext cx="1428089" cy="1475875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9525" cap="flat" cmpd="sng" algn="ctr">
            <a:solidFill>
              <a:srgbClr val="CC3300"/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5" name="Oval 24"/>
          <p:cNvSpPr/>
          <p:nvPr/>
        </p:nvSpPr>
        <p:spPr bwMode="auto">
          <a:xfrm>
            <a:off x="6456279" y="2817221"/>
            <a:ext cx="1428089" cy="1475875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9525" cap="flat" cmpd="sng" algn="ctr">
            <a:solidFill>
              <a:srgbClr val="CC3300"/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6" name="Oval 25"/>
          <p:cNvSpPr/>
          <p:nvPr/>
        </p:nvSpPr>
        <p:spPr bwMode="auto">
          <a:xfrm>
            <a:off x="6372200" y="3573016"/>
            <a:ext cx="1428089" cy="1475875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9525" cap="flat" cmpd="sng" algn="ctr">
            <a:solidFill>
              <a:srgbClr val="CC3300"/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7" name="Oval 26"/>
          <p:cNvSpPr/>
          <p:nvPr/>
        </p:nvSpPr>
        <p:spPr bwMode="auto">
          <a:xfrm>
            <a:off x="6228184" y="1700808"/>
            <a:ext cx="1428089" cy="1475875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9525" cap="flat" cmpd="sng" algn="ctr">
            <a:solidFill>
              <a:srgbClr val="CC3300"/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8" name="Oval 27"/>
          <p:cNvSpPr/>
          <p:nvPr/>
        </p:nvSpPr>
        <p:spPr bwMode="auto">
          <a:xfrm>
            <a:off x="7320375" y="2708920"/>
            <a:ext cx="1428089" cy="1475875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  <a:ln w="9525" cap="flat" cmpd="sng" algn="ctr">
            <a:solidFill>
              <a:srgbClr val="CC3300"/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9" name="Oval 28"/>
          <p:cNvSpPr/>
          <p:nvPr/>
        </p:nvSpPr>
        <p:spPr bwMode="auto">
          <a:xfrm>
            <a:off x="6660232" y="2420888"/>
            <a:ext cx="1428089" cy="1475875"/>
          </a:xfrm>
          <a:prstGeom prst="ellipse">
            <a:avLst/>
          </a:prstGeom>
          <a:solidFill>
            <a:schemeClr val="accent6">
              <a:lumMod val="75000"/>
            </a:schemeClr>
          </a:solidFill>
          <a:ln w="9525" cap="flat" cmpd="sng" algn="ctr">
            <a:solidFill>
              <a:srgbClr val="CC3300"/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367855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5259742" y="-9523"/>
            <a:ext cx="3848762" cy="3654547"/>
            <a:chOff x="467544" y="188640"/>
            <a:chExt cx="4075359" cy="3744416"/>
          </a:xfrm>
        </p:grpSpPr>
        <p:sp>
          <p:nvSpPr>
            <p:cNvPr id="4" name="Oval 3"/>
            <p:cNvSpPr/>
            <p:nvPr/>
          </p:nvSpPr>
          <p:spPr bwMode="auto">
            <a:xfrm>
              <a:off x="899592" y="836712"/>
              <a:ext cx="1512168" cy="1512168"/>
            </a:xfrm>
            <a:prstGeom prst="ellipse">
              <a:avLst/>
            </a:prstGeom>
            <a:solidFill>
              <a:srgbClr val="CC3300"/>
            </a:solidFill>
            <a:ln w="9525" cap="flat" cmpd="sng" algn="ctr">
              <a:solidFill>
                <a:srgbClr val="CC3300"/>
              </a:solidFill>
              <a:prstDash val="solid"/>
              <a:round/>
              <a:headEnd type="none" w="med" len="med"/>
              <a:tailEnd type="none" w="med" len="med"/>
            </a:ln>
            <a:effectLst>
              <a:softEdge rad="317500"/>
            </a:effectLst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5" name="Oval 4"/>
            <p:cNvSpPr/>
            <p:nvPr/>
          </p:nvSpPr>
          <p:spPr bwMode="auto">
            <a:xfrm>
              <a:off x="2339752" y="836712"/>
              <a:ext cx="1512168" cy="1512168"/>
            </a:xfrm>
            <a:prstGeom prst="ellipse">
              <a:avLst/>
            </a:prstGeom>
            <a:solidFill>
              <a:srgbClr val="CC3300"/>
            </a:solidFill>
            <a:ln w="9525" cap="flat" cmpd="sng" algn="ctr">
              <a:solidFill>
                <a:srgbClr val="CC3300"/>
              </a:solidFill>
              <a:prstDash val="solid"/>
              <a:round/>
              <a:headEnd type="none" w="med" len="med"/>
              <a:tailEnd type="none" w="med" len="med"/>
            </a:ln>
            <a:effectLst>
              <a:softEdge rad="317500"/>
            </a:effectLst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9" name="Straight Arrow Connector 8"/>
            <p:cNvCxnSpPr/>
            <p:nvPr/>
          </p:nvCxnSpPr>
          <p:spPr bwMode="auto">
            <a:xfrm flipV="1">
              <a:off x="2339752" y="620688"/>
              <a:ext cx="0" cy="3312368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3" name="Straight Arrow Connector 12"/>
            <p:cNvCxnSpPr/>
            <p:nvPr/>
          </p:nvCxnSpPr>
          <p:spPr bwMode="auto">
            <a:xfrm>
              <a:off x="467544" y="2420888"/>
              <a:ext cx="3960440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8" name="TextBox 17"/>
            <p:cNvSpPr txBox="1"/>
            <p:nvPr/>
          </p:nvSpPr>
          <p:spPr>
            <a:xfrm>
              <a:off x="1785173" y="188640"/>
              <a:ext cx="195607" cy="4730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GB" b="0" i="1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211960" y="2492896"/>
              <a:ext cx="195607" cy="47301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GB" b="0" i="1" dirty="0">
                <a:latin typeface="+mn-lt"/>
                <a:cs typeface="Arial" pitchFamily="34" charset="0"/>
              </a:endParaRPr>
            </a:p>
          </p:txBody>
        </p:sp>
        <p:pic>
          <p:nvPicPr>
            <p:cNvPr id="21" name="Picture 20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11960" y="1895623"/>
              <a:ext cx="330943" cy="309241"/>
            </a:xfrm>
            <a:prstGeom prst="rect">
              <a:avLst/>
            </a:prstGeom>
          </p:spPr>
        </p:pic>
        <p:pic>
          <p:nvPicPr>
            <p:cNvPr id="23" name="Picture 22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89445" y="347463"/>
              <a:ext cx="326371" cy="307797"/>
            </a:xfrm>
            <a:prstGeom prst="rect">
              <a:avLst/>
            </a:prstGeom>
          </p:spPr>
        </p:pic>
        <p:sp>
          <p:nvSpPr>
            <p:cNvPr id="25" name="Oval 24"/>
            <p:cNvSpPr/>
            <p:nvPr/>
          </p:nvSpPr>
          <p:spPr bwMode="auto">
            <a:xfrm>
              <a:off x="899592" y="2348880"/>
              <a:ext cx="1512168" cy="1512168"/>
            </a:xfrm>
            <a:prstGeom prst="ellipse">
              <a:avLst/>
            </a:prstGeom>
            <a:solidFill>
              <a:srgbClr val="CC3300"/>
            </a:solidFill>
            <a:ln w="9525" cap="flat" cmpd="sng" algn="ctr">
              <a:solidFill>
                <a:srgbClr val="CC3300"/>
              </a:solidFill>
              <a:prstDash val="solid"/>
              <a:round/>
              <a:headEnd type="none" w="med" len="med"/>
              <a:tailEnd type="none" w="med" len="med"/>
            </a:ln>
            <a:effectLst>
              <a:softEdge rad="317500"/>
            </a:effectLst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6" name="Oval 25"/>
            <p:cNvSpPr/>
            <p:nvPr/>
          </p:nvSpPr>
          <p:spPr bwMode="auto">
            <a:xfrm>
              <a:off x="2339752" y="2348880"/>
              <a:ext cx="1512168" cy="1512168"/>
            </a:xfrm>
            <a:prstGeom prst="ellipse">
              <a:avLst/>
            </a:prstGeom>
            <a:solidFill>
              <a:srgbClr val="CC3300"/>
            </a:solidFill>
            <a:ln w="9525" cap="flat" cmpd="sng" algn="ctr">
              <a:solidFill>
                <a:srgbClr val="CC3300"/>
              </a:solidFill>
              <a:prstDash val="solid"/>
              <a:round/>
              <a:headEnd type="none" w="med" len="med"/>
              <a:tailEnd type="none" w="med" len="med"/>
            </a:ln>
            <a:effectLst>
              <a:softEdge rad="317500"/>
            </a:effectLst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467544" y="276542"/>
            <a:ext cx="14318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Protocol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853" y="4189953"/>
            <a:ext cx="4992937" cy="23800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868144" y="6011996"/>
            <a:ext cx="27258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0" i="1" dirty="0" err="1" smtClean="0"/>
              <a:t>Korolkova</a:t>
            </a:r>
            <a:r>
              <a:rPr lang="en-GB" sz="1800" b="0" i="1" dirty="0"/>
              <a:t>,</a:t>
            </a:r>
            <a:r>
              <a:rPr lang="en-GB" sz="1800" b="0" i="1" dirty="0" smtClean="0"/>
              <a:t> Lorenz, </a:t>
            </a:r>
            <a:r>
              <a:rPr lang="en-GB" sz="1800" b="0" i="1" dirty="0" err="1" smtClean="0"/>
              <a:t>Leuchs</a:t>
            </a:r>
            <a:r>
              <a:rPr lang="en-GB" sz="1800" b="0" i="1" dirty="0" smtClean="0"/>
              <a:t>,</a:t>
            </a:r>
          </a:p>
          <a:p>
            <a:r>
              <a:rPr lang="en-GB" sz="1800" b="0" i="1" dirty="0" smtClean="0"/>
              <a:t>Appl. Phys. B (2003)</a:t>
            </a:r>
            <a:endParaRPr lang="en-GB" sz="1800" b="0" i="1" dirty="0"/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24744"/>
            <a:ext cx="2375298" cy="2412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 bwMode="auto">
          <a:xfrm>
            <a:off x="3707904" y="664233"/>
            <a:ext cx="1368152" cy="1264217"/>
          </a:xfrm>
          <a:prstGeom prst="rect">
            <a:avLst/>
          </a:prstGeom>
          <a:solidFill>
            <a:schemeClr val="accent3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8" name="Straight Connector 7"/>
          <p:cNvCxnSpPr>
            <a:stCxn id="6" idx="0"/>
            <a:endCxn id="6" idx="2"/>
          </p:cNvCxnSpPr>
          <p:nvPr/>
        </p:nvCxnSpPr>
        <p:spPr bwMode="auto">
          <a:xfrm>
            <a:off x="4391980" y="664233"/>
            <a:ext cx="0" cy="126421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" name="Rectangle 10"/>
          <p:cNvSpPr/>
          <p:nvPr/>
        </p:nvSpPr>
        <p:spPr bwMode="auto">
          <a:xfrm>
            <a:off x="3707904" y="664233"/>
            <a:ext cx="684076" cy="126421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745649" y="1065508"/>
            <a:ext cx="6639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“0”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412092" y="1095127"/>
            <a:ext cx="6639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“1”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Rectangle 26"/>
          <p:cNvSpPr/>
          <p:nvPr/>
        </p:nvSpPr>
        <p:spPr bwMode="auto">
          <a:xfrm rot="10800000">
            <a:off x="7308304" y="3892974"/>
            <a:ext cx="1368152" cy="1264217"/>
          </a:xfrm>
          <a:prstGeom prst="rect">
            <a:avLst/>
          </a:prstGeom>
          <a:solidFill>
            <a:schemeClr val="accent3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0" name="Rectangle 29"/>
          <p:cNvSpPr/>
          <p:nvPr/>
        </p:nvSpPr>
        <p:spPr bwMode="auto">
          <a:xfrm rot="5400000">
            <a:off x="7649322" y="3517991"/>
            <a:ext cx="684076" cy="137019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634081" y="4006218"/>
            <a:ext cx="6639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“0”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659378" y="4623519"/>
            <a:ext cx="6639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“1”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984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0" y="0"/>
            <a:ext cx="9108505" cy="6858000"/>
            <a:chOff x="0" y="0"/>
            <a:chExt cx="9108505" cy="6858000"/>
          </a:xfrm>
        </p:grpSpPr>
        <p:pic>
          <p:nvPicPr>
            <p:cNvPr id="34818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984277" cy="318571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34820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82723" y="2708920"/>
              <a:ext cx="7225782" cy="41490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" name="Rectangle 3"/>
            <p:cNvSpPr/>
            <p:nvPr/>
          </p:nvSpPr>
          <p:spPr bwMode="auto">
            <a:xfrm>
              <a:off x="4211960" y="2060848"/>
              <a:ext cx="4752528" cy="864096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3131840" y="548680"/>
            <a:ext cx="605890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Max Plank </a:t>
            </a:r>
            <a:r>
              <a:rPr lang="en-GB" dirty="0" err="1" smtClean="0"/>
              <a:t>Insititute</a:t>
            </a:r>
            <a:r>
              <a:rPr lang="en-GB" dirty="0" smtClean="0"/>
              <a:t> for the Science of Light,</a:t>
            </a:r>
          </a:p>
          <a:p>
            <a:r>
              <a:rPr lang="en-GB" dirty="0" smtClean="0"/>
              <a:t>Erlangen, Germany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3131840" y="1671191"/>
            <a:ext cx="44551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99"/>
                </a:solidFill>
              </a:rPr>
              <a:t>Free-space urban link over 2 km</a:t>
            </a:r>
            <a:endParaRPr lang="en-GB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5766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552" y="1823229"/>
            <a:ext cx="800251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GB" sz="2000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Quantum entanglement: definition and some textbook examples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363932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971600" y="1484784"/>
            <a:ext cx="727280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sz="2000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Quantum correlations beyond entanglement</a:t>
            </a:r>
            <a:r>
              <a:rPr lang="en-GB" sz="20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pPr lvl="0"/>
            <a:r>
              <a:rPr lang="en-GB" sz="20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lvl="0"/>
            <a:r>
              <a:rPr lang="en-GB" sz="20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quantum </a:t>
            </a:r>
            <a:r>
              <a:rPr lang="en-GB" sz="2000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mixed states, </a:t>
            </a:r>
            <a:r>
              <a:rPr lang="en-GB" sz="20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quantum discord</a:t>
            </a:r>
          </a:p>
          <a:p>
            <a:pPr lvl="0"/>
            <a:endParaRPr lang="en-GB" sz="2000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pPr lvl="0"/>
            <a:endParaRPr lang="en-GB" sz="2000" dirty="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pPr lvl="0"/>
            <a:endParaRPr lang="en-GB" sz="2000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pPr lvl="0"/>
            <a:endParaRPr lang="en-GB" sz="2000" dirty="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pPr lvl="0"/>
            <a:r>
              <a:rPr lang="en-GB" sz="20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Role of dissipation</a:t>
            </a:r>
            <a:endParaRPr lang="en-GB" sz="2000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866348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 bwMode="auto">
          <a:xfrm>
            <a:off x="-36513" y="7130"/>
            <a:ext cx="6323238" cy="349387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725" y="0"/>
            <a:ext cx="2857275" cy="235929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725" y="2132856"/>
            <a:ext cx="2893787" cy="217034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143" y="257758"/>
            <a:ext cx="2333625" cy="28575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2204864"/>
            <a:ext cx="1224136" cy="59648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1633850"/>
            <a:ext cx="713637" cy="52448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21718" y="3717032"/>
            <a:ext cx="563808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Pure states: entangled or separable</a:t>
            </a:r>
          </a:p>
          <a:p>
            <a:endParaRPr lang="en-GB" sz="2000" b="0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GB" sz="2000" b="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The world of mixed quantum states is richer and</a:t>
            </a:r>
          </a:p>
          <a:p>
            <a:r>
              <a:rPr lang="en-GB" sz="2000" b="0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c</a:t>
            </a:r>
            <a:r>
              <a:rPr lang="en-GB" sz="2000" b="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loser to real-world QIP applications</a:t>
            </a:r>
            <a:endParaRPr lang="en-GB" sz="2000" b="0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86526" y="5345921"/>
            <a:ext cx="58256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How good do we know quantum resources there?</a:t>
            </a:r>
            <a:endParaRPr lang="en-GB" sz="2000" b="0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9512" y="6125234"/>
            <a:ext cx="59634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Mixed states can be arbitrary more non-classical …</a:t>
            </a:r>
            <a:endParaRPr lang="en-GB" sz="2000" b="0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43004" y="6156012"/>
            <a:ext cx="32004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0" i="1" dirty="0" smtClean="0"/>
              <a:t>(e.g. </a:t>
            </a:r>
            <a:r>
              <a:rPr lang="en-GB" sz="1800" b="0" i="1" dirty="0" err="1" smtClean="0"/>
              <a:t>Piani</a:t>
            </a:r>
            <a:r>
              <a:rPr lang="en-GB" sz="1800" b="0" i="1" dirty="0" smtClean="0"/>
              <a:t> et al, Phys</a:t>
            </a:r>
            <a:r>
              <a:rPr lang="en-GB" sz="1800" b="0" i="1" dirty="0"/>
              <a:t>. Rev. </a:t>
            </a:r>
            <a:r>
              <a:rPr lang="en-GB" sz="1800" b="0" i="1" dirty="0" err="1"/>
              <a:t>Lett</a:t>
            </a:r>
            <a:r>
              <a:rPr lang="en-GB" sz="1800" b="0" i="1" dirty="0"/>
              <a:t>. </a:t>
            </a:r>
            <a:endParaRPr lang="en-GB" sz="1800" b="0" i="1" dirty="0" smtClean="0"/>
          </a:p>
          <a:p>
            <a:r>
              <a:rPr lang="en-GB" sz="1800" b="0" i="1" dirty="0" smtClean="0"/>
              <a:t>106</a:t>
            </a:r>
            <a:r>
              <a:rPr lang="en-GB" sz="1800" b="0" i="1" dirty="0"/>
              <a:t>, 220403 (2011) </a:t>
            </a:r>
            <a:r>
              <a:rPr lang="en-GB" sz="1800" b="0" i="1" dirty="0" smtClean="0"/>
              <a:t>)</a:t>
            </a:r>
            <a:endParaRPr lang="en-GB" sz="1800" b="0" i="1" dirty="0"/>
          </a:p>
        </p:txBody>
      </p:sp>
    </p:spTree>
    <p:extLst>
      <p:ext uri="{BB962C8B-B14F-4D97-AF65-F5344CB8AC3E}">
        <p14:creationId xmlns:p14="http://schemas.microsoft.com/office/powerpoint/2010/main" val="2209404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427590" y="1700213"/>
            <a:ext cx="796083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GB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Mixed states:</a:t>
            </a:r>
            <a:r>
              <a:rPr lang="en-GB" dirty="0">
                <a:latin typeface="Arial" pitchFamily="34" charset="0"/>
                <a:cs typeface="Arial" pitchFamily="34" charset="0"/>
              </a:rPr>
              <a:t> quantum correlations       entanglement</a:t>
            </a:r>
          </a:p>
        </p:txBody>
      </p:sp>
      <p:pic>
        <p:nvPicPr>
          <p:cNvPr id="5" name="Picture 8" descr="addin_tmp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1023" y="1824038"/>
            <a:ext cx="211137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 Box 14"/>
          <p:cNvSpPr txBox="1">
            <a:spLocks noChangeArrowheads="1"/>
          </p:cNvSpPr>
          <p:nvPr/>
        </p:nvSpPr>
        <p:spPr bwMode="auto">
          <a:xfrm>
            <a:off x="611560" y="1052513"/>
            <a:ext cx="777328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GB" dirty="0">
                <a:latin typeface="Arial" pitchFamily="34" charset="0"/>
                <a:cs typeface="Arial" pitchFamily="34" charset="0"/>
              </a:rPr>
              <a:t>Pure states: quantum correlations       entanglement</a:t>
            </a:r>
          </a:p>
        </p:txBody>
      </p:sp>
      <p:pic>
        <p:nvPicPr>
          <p:cNvPr id="7" name="Picture 16" descr="addin_tmp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260" y="1293813"/>
            <a:ext cx="215900" cy="76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539552" y="3330475"/>
            <a:ext cx="229582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GB" dirty="0">
                <a:latin typeface="Arial" pitchFamily="34" charset="0"/>
                <a:cs typeface="Arial" pitchFamily="34" charset="0"/>
              </a:rPr>
              <a:t>Entanglement</a:t>
            </a:r>
            <a:r>
              <a:rPr lang="en-GB" dirty="0"/>
              <a:t> </a:t>
            </a: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3612580" y="3330475"/>
            <a:ext cx="225093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GB" dirty="0">
                <a:latin typeface="Arial" pitchFamily="34" charset="0"/>
                <a:cs typeface="Arial" pitchFamily="34" charset="0"/>
              </a:rPr>
              <a:t>Superposition</a:t>
            </a:r>
          </a:p>
        </p:txBody>
      </p:sp>
      <p:sp>
        <p:nvSpPr>
          <p:cNvPr id="10" name="Line 6"/>
          <p:cNvSpPr>
            <a:spLocks noChangeShapeType="1"/>
          </p:cNvSpPr>
          <p:nvPr/>
        </p:nvSpPr>
        <p:spPr bwMode="auto">
          <a:xfrm>
            <a:off x="2841055" y="3598763"/>
            <a:ext cx="57626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539552" y="4030563"/>
            <a:ext cx="232146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GB" dirty="0" err="1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Quantumness</a:t>
            </a:r>
            <a:r>
              <a:rPr lang="en-GB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auto">
          <a:xfrm>
            <a:off x="3612580" y="4030563"/>
            <a:ext cx="5126724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GB" dirty="0" err="1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Noncommutativity</a:t>
            </a:r>
            <a:r>
              <a:rPr lang="en-GB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 of observables</a:t>
            </a:r>
          </a:p>
        </p:txBody>
      </p:sp>
      <p:sp>
        <p:nvSpPr>
          <p:cNvPr id="13" name="Line 9"/>
          <p:cNvSpPr>
            <a:spLocks noChangeShapeType="1"/>
          </p:cNvSpPr>
          <p:nvPr/>
        </p:nvSpPr>
        <p:spPr bwMode="auto">
          <a:xfrm>
            <a:off x="2841055" y="4298850"/>
            <a:ext cx="576263" cy="0"/>
          </a:xfrm>
          <a:prstGeom prst="line">
            <a:avLst/>
          </a:prstGeom>
          <a:noFill/>
          <a:ln w="38100">
            <a:solidFill>
              <a:srgbClr val="990000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grpSp>
        <p:nvGrpSpPr>
          <p:cNvPr id="15" name="Group 19"/>
          <p:cNvGrpSpPr>
            <a:grpSpLocks/>
          </p:cNvGrpSpPr>
          <p:nvPr/>
        </p:nvGrpSpPr>
        <p:grpSpPr bwMode="auto">
          <a:xfrm>
            <a:off x="5938268" y="4554438"/>
            <a:ext cx="3098227" cy="1152525"/>
            <a:chOff x="3923" y="1071"/>
            <a:chExt cx="1781" cy="726"/>
          </a:xfrm>
        </p:grpSpPr>
        <p:sp>
          <p:nvSpPr>
            <p:cNvPr id="16" name="Line 16"/>
            <p:cNvSpPr>
              <a:spLocks noChangeShapeType="1"/>
            </p:cNvSpPr>
            <p:nvPr/>
          </p:nvSpPr>
          <p:spPr bwMode="auto">
            <a:xfrm>
              <a:off x="3923" y="1071"/>
              <a:ext cx="227" cy="182"/>
            </a:xfrm>
            <a:prstGeom prst="line">
              <a:avLst/>
            </a:prstGeom>
            <a:noFill/>
            <a:ln w="38100">
              <a:solidFill>
                <a:srgbClr val="660066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7" name="Text Box 17"/>
            <p:cNvSpPr txBox="1">
              <a:spLocks noChangeArrowheads="1"/>
            </p:cNvSpPr>
            <p:nvPr/>
          </p:nvSpPr>
          <p:spPr bwMode="auto">
            <a:xfrm>
              <a:off x="4099" y="1282"/>
              <a:ext cx="1605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n-GB" dirty="0">
                  <a:solidFill>
                    <a:srgbClr val="660066"/>
                  </a:solidFill>
                  <a:latin typeface="Arial" pitchFamily="34" charset="0"/>
                  <a:cs typeface="Arial" pitchFamily="34" charset="0"/>
                </a:rPr>
                <a:t>measurements !</a:t>
              </a:r>
            </a:p>
          </p:txBody>
        </p:sp>
        <p:sp>
          <p:nvSpPr>
            <p:cNvPr id="18" name="Oval 18"/>
            <p:cNvSpPr>
              <a:spLocks noChangeArrowheads="1"/>
            </p:cNvSpPr>
            <p:nvPr/>
          </p:nvSpPr>
          <p:spPr bwMode="auto">
            <a:xfrm>
              <a:off x="4014" y="1116"/>
              <a:ext cx="1587" cy="681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052921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221140" y="116632"/>
            <a:ext cx="381386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GB" sz="1800" b="0" dirty="0">
                <a:latin typeface="Arial" pitchFamily="34" charset="0"/>
                <a:cs typeface="Arial" pitchFamily="34" charset="0"/>
              </a:rPr>
              <a:t>Classically - </a:t>
            </a:r>
            <a:r>
              <a:rPr lang="en-GB" sz="1800" b="0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equivalent definitions </a:t>
            </a:r>
            <a:endParaRPr lang="en-GB" sz="1800" b="0" dirty="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/>
            <a:r>
              <a:rPr lang="en-GB" sz="1800" b="0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1800" b="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                   of </a:t>
            </a:r>
            <a:r>
              <a:rPr lang="en-GB" sz="1800" b="0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mutual information:</a:t>
            </a:r>
            <a:r>
              <a:rPr lang="en-GB" sz="1800" b="0" dirty="0">
                <a:latin typeface="Arial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6" name="Picture 4" descr="addin_tmp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16632"/>
            <a:ext cx="4270958" cy="919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5" descr="addin_tmp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7579" y="1250156"/>
            <a:ext cx="858837" cy="636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5797054" y="1124744"/>
            <a:ext cx="1981200" cy="793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GB" sz="2000" b="0" dirty="0"/>
              <a:t>Shannon entropy:</a:t>
            </a:r>
          </a:p>
          <a:p>
            <a:pPr eaLnBrk="1" hangingPunct="1"/>
            <a:endParaRPr lang="en-GB" sz="600" b="0" dirty="0"/>
          </a:p>
          <a:p>
            <a:pPr eaLnBrk="1" hangingPunct="1"/>
            <a:r>
              <a:rPr lang="en-GB" sz="2000" b="0" dirty="0"/>
              <a:t>Conditional:</a:t>
            </a:r>
          </a:p>
        </p:txBody>
      </p:sp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251520" y="1988840"/>
            <a:ext cx="3852337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GB" sz="1800" b="0" dirty="0" smtClean="0">
                <a:latin typeface="Arial" pitchFamily="34" charset="0"/>
                <a:cs typeface="Arial" pitchFamily="34" charset="0"/>
              </a:rPr>
              <a:t>Quantum – </a:t>
            </a:r>
            <a:r>
              <a:rPr lang="en-GB" sz="1800" b="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they are not equivalent; </a:t>
            </a:r>
          </a:p>
          <a:p>
            <a:pPr eaLnBrk="1" hangingPunct="1"/>
            <a:r>
              <a:rPr lang="en-GB" sz="1800" b="0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1800" b="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                 mutual information:</a:t>
            </a:r>
            <a:r>
              <a:rPr lang="en-GB" sz="1800" b="0" dirty="0" smtClean="0">
                <a:latin typeface="Arial" pitchFamily="34" charset="0"/>
                <a:cs typeface="Arial" pitchFamily="34" charset="0"/>
              </a:rPr>
              <a:t> </a:t>
            </a:r>
            <a:endParaRPr lang="en-GB" sz="1800" b="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23" descr="addin_tmp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1799" y="2780928"/>
            <a:ext cx="4008437" cy="263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26" descr="addin_tmp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0684" y="3173735"/>
            <a:ext cx="785812" cy="25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 Box 25"/>
          <p:cNvSpPr txBox="1">
            <a:spLocks noChangeArrowheads="1"/>
          </p:cNvSpPr>
          <p:nvPr/>
        </p:nvSpPr>
        <p:spPr bwMode="auto">
          <a:xfrm>
            <a:off x="5793234" y="3068960"/>
            <a:ext cx="2524125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GB" sz="2000" b="0" dirty="0"/>
              <a:t>von Neumann entropy:</a:t>
            </a:r>
          </a:p>
          <a:p>
            <a:pPr eaLnBrk="1" hangingPunct="1"/>
            <a:endParaRPr lang="en-GB" sz="600" b="0" dirty="0"/>
          </a:p>
        </p:txBody>
      </p:sp>
      <p:pic>
        <p:nvPicPr>
          <p:cNvPr id="14" name="Picture 13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5471" y="2797309"/>
            <a:ext cx="901065" cy="255270"/>
          </a:xfrm>
          <a:prstGeom prst="rect">
            <a:avLst/>
          </a:prstGeom>
        </p:spPr>
      </p:pic>
      <p:cxnSp>
        <p:nvCxnSpPr>
          <p:cNvPr id="15" name="Straight Arrow Connector 14"/>
          <p:cNvCxnSpPr/>
          <p:nvPr/>
        </p:nvCxnSpPr>
        <p:spPr bwMode="auto">
          <a:xfrm>
            <a:off x="5802410" y="2924944"/>
            <a:ext cx="56979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3" name="Straight Connector 22"/>
          <p:cNvCxnSpPr/>
          <p:nvPr/>
        </p:nvCxnSpPr>
        <p:spPr bwMode="auto">
          <a:xfrm>
            <a:off x="251520" y="3645024"/>
            <a:ext cx="799916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25" name="Picture 24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314" y="4422641"/>
            <a:ext cx="7941945" cy="449580"/>
          </a:xfrm>
          <a:prstGeom prst="rect">
            <a:avLst/>
          </a:prstGeom>
        </p:spPr>
      </p:pic>
      <p:sp>
        <p:nvSpPr>
          <p:cNvPr id="26" name="Rounded Rectangle 25"/>
          <p:cNvSpPr/>
          <p:nvPr/>
        </p:nvSpPr>
        <p:spPr bwMode="auto">
          <a:xfrm>
            <a:off x="251520" y="4206170"/>
            <a:ext cx="8392070" cy="792088"/>
          </a:xfrm>
          <a:prstGeom prst="round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7" name="Text Box 7"/>
          <p:cNvSpPr txBox="1">
            <a:spLocks noChangeArrowheads="1"/>
          </p:cNvSpPr>
          <p:nvPr/>
        </p:nvSpPr>
        <p:spPr bwMode="auto">
          <a:xfrm>
            <a:off x="179512" y="5261138"/>
            <a:ext cx="2392001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GB" sz="2000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Quantum discord:</a:t>
            </a:r>
            <a:endParaRPr lang="en-GB" sz="2000" b="0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2480424" y="5276998"/>
            <a:ext cx="33393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800" b="0" dirty="0" smtClean="0">
                <a:latin typeface="Arial" pitchFamily="34" charset="0"/>
                <a:cs typeface="Arial" pitchFamily="34" charset="0"/>
              </a:rPr>
              <a:t>(quantum mutual information) -</a:t>
            </a:r>
            <a:endParaRPr lang="en-GB" sz="18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5724128" y="5263778"/>
            <a:ext cx="32752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800" b="0" dirty="0" smtClean="0">
                <a:latin typeface="Arial" pitchFamily="34" charset="0"/>
                <a:cs typeface="Arial" pitchFamily="34" charset="0"/>
              </a:rPr>
              <a:t>(one </a:t>
            </a:r>
            <a:r>
              <a:rPr lang="en-GB" sz="1800" b="0" dirty="0">
                <a:latin typeface="Arial" pitchFamily="34" charset="0"/>
                <a:cs typeface="Arial" pitchFamily="34" charset="0"/>
              </a:rPr>
              <a:t>way classical </a:t>
            </a:r>
            <a:r>
              <a:rPr lang="en-GB" sz="1800" b="0" dirty="0" smtClean="0">
                <a:latin typeface="Arial" pitchFamily="34" charset="0"/>
                <a:cs typeface="Arial" pitchFamily="34" charset="0"/>
              </a:rPr>
              <a:t>correlation)</a:t>
            </a:r>
            <a:endParaRPr lang="en-GB" sz="1800" b="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1750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179388" y="621779"/>
            <a:ext cx="8894762" cy="5262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GB" dirty="0">
                <a:solidFill>
                  <a:srgbClr val="000099"/>
                </a:solidFill>
              </a:rPr>
              <a:t>Protocols without entanglement outperforming classical ones???</a:t>
            </a:r>
          </a:p>
          <a:p>
            <a:pPr eaLnBrk="1" hangingPunct="1"/>
            <a:endParaRPr lang="en-GB" dirty="0" smtClean="0">
              <a:solidFill>
                <a:srgbClr val="000099"/>
              </a:solidFill>
            </a:endParaRPr>
          </a:p>
          <a:p>
            <a:pPr eaLnBrk="1" hangingPunct="1"/>
            <a:r>
              <a:rPr lang="en-GB" dirty="0" smtClean="0">
                <a:solidFill>
                  <a:srgbClr val="000099"/>
                </a:solidFill>
              </a:rPr>
              <a:t>For mixed states:</a:t>
            </a:r>
            <a:endParaRPr lang="en-GB" dirty="0">
              <a:solidFill>
                <a:srgbClr val="000099"/>
              </a:solidFill>
            </a:endParaRPr>
          </a:p>
          <a:p>
            <a:pPr eaLnBrk="1" hangingPunct="1"/>
            <a:r>
              <a:rPr lang="en-GB" b="0" dirty="0" smtClean="0">
                <a:solidFill>
                  <a:srgbClr val="000099"/>
                </a:solidFill>
              </a:rPr>
              <a:t>- NMR </a:t>
            </a:r>
            <a:r>
              <a:rPr lang="en-GB" b="0" dirty="0">
                <a:solidFill>
                  <a:srgbClr val="000099"/>
                </a:solidFill>
              </a:rPr>
              <a:t>computing; </a:t>
            </a:r>
            <a:endParaRPr lang="en-GB" b="0" dirty="0" smtClean="0">
              <a:solidFill>
                <a:srgbClr val="000099"/>
              </a:solidFill>
            </a:endParaRPr>
          </a:p>
          <a:p>
            <a:pPr marL="342900" indent="-342900" eaLnBrk="1" hangingPunct="1">
              <a:buFontTx/>
              <a:buChar char="-"/>
            </a:pPr>
            <a:endParaRPr lang="en-GB" b="0" dirty="0">
              <a:solidFill>
                <a:srgbClr val="000099"/>
              </a:solidFill>
            </a:endParaRPr>
          </a:p>
          <a:p>
            <a:pPr eaLnBrk="1" hangingPunct="1"/>
            <a:r>
              <a:rPr lang="en-GB" b="0" dirty="0" smtClean="0">
                <a:solidFill>
                  <a:srgbClr val="000099"/>
                </a:solidFill>
              </a:rPr>
              <a:t>- DQC1 </a:t>
            </a:r>
            <a:r>
              <a:rPr lang="en-GB" b="0" dirty="0">
                <a:solidFill>
                  <a:srgbClr val="000099"/>
                </a:solidFill>
              </a:rPr>
              <a:t>- deterministic quantum computation with one quantum bit, </a:t>
            </a:r>
          </a:p>
          <a:p>
            <a:pPr eaLnBrk="1" hangingPunct="1"/>
            <a:r>
              <a:rPr lang="en-GB" b="0" dirty="0" smtClean="0">
                <a:solidFill>
                  <a:srgbClr val="000099"/>
                </a:solidFill>
              </a:rPr>
              <a:t>   </a:t>
            </a:r>
            <a:r>
              <a:rPr lang="en-GB" b="0" dirty="0" err="1" smtClean="0">
                <a:solidFill>
                  <a:srgbClr val="000099"/>
                </a:solidFill>
              </a:rPr>
              <a:t>Knill</a:t>
            </a:r>
            <a:r>
              <a:rPr lang="en-GB" b="0" dirty="0" smtClean="0">
                <a:solidFill>
                  <a:srgbClr val="000099"/>
                </a:solidFill>
              </a:rPr>
              <a:t> </a:t>
            </a:r>
            <a:r>
              <a:rPr lang="en-GB" b="0" dirty="0">
                <a:solidFill>
                  <a:srgbClr val="000099"/>
                </a:solidFill>
              </a:rPr>
              <a:t>and </a:t>
            </a:r>
            <a:r>
              <a:rPr lang="en-GB" b="0" dirty="0" err="1">
                <a:solidFill>
                  <a:srgbClr val="000099"/>
                </a:solidFill>
              </a:rPr>
              <a:t>Laflamme</a:t>
            </a:r>
            <a:r>
              <a:rPr lang="en-GB" b="0" dirty="0">
                <a:solidFill>
                  <a:srgbClr val="000099"/>
                </a:solidFill>
              </a:rPr>
              <a:t>, Phys. Rev. </a:t>
            </a:r>
            <a:r>
              <a:rPr lang="en-GB" b="0" dirty="0" err="1">
                <a:solidFill>
                  <a:srgbClr val="000099"/>
                </a:solidFill>
              </a:rPr>
              <a:t>Lett</a:t>
            </a:r>
            <a:r>
              <a:rPr lang="en-GB" b="0" dirty="0">
                <a:solidFill>
                  <a:srgbClr val="000099"/>
                </a:solidFill>
              </a:rPr>
              <a:t>. </a:t>
            </a:r>
            <a:r>
              <a:rPr lang="en-GB" dirty="0">
                <a:solidFill>
                  <a:srgbClr val="000099"/>
                </a:solidFill>
              </a:rPr>
              <a:t>81</a:t>
            </a:r>
            <a:r>
              <a:rPr lang="en-GB" b="0" dirty="0">
                <a:solidFill>
                  <a:srgbClr val="000099"/>
                </a:solidFill>
              </a:rPr>
              <a:t>, 5672 (1998).</a:t>
            </a:r>
          </a:p>
          <a:p>
            <a:pPr eaLnBrk="1" hangingPunct="1"/>
            <a:endParaRPr lang="en-GB" b="0" dirty="0" smtClean="0">
              <a:solidFill>
                <a:srgbClr val="000099"/>
              </a:solidFill>
            </a:endParaRPr>
          </a:p>
          <a:p>
            <a:pPr eaLnBrk="1" hangingPunct="1"/>
            <a:endParaRPr lang="en-GB" b="0" dirty="0">
              <a:solidFill>
                <a:srgbClr val="000099"/>
              </a:solidFill>
            </a:endParaRPr>
          </a:p>
          <a:p>
            <a:pPr eaLnBrk="1" hangingPunct="1"/>
            <a:r>
              <a:rPr lang="en-GB" dirty="0" smtClean="0"/>
              <a:t>NB: </a:t>
            </a:r>
            <a:r>
              <a:rPr lang="en-GB" b="0" dirty="0" smtClean="0"/>
              <a:t>For </a:t>
            </a:r>
            <a:r>
              <a:rPr lang="en-GB" b="0" dirty="0"/>
              <a:t>pure-state: </a:t>
            </a:r>
            <a:endParaRPr lang="en-GB" b="0" dirty="0" smtClean="0"/>
          </a:p>
          <a:p>
            <a:pPr eaLnBrk="1" hangingPunct="1"/>
            <a:r>
              <a:rPr lang="en-GB" b="0" dirty="0" smtClean="0"/>
              <a:t>To achieve </a:t>
            </a:r>
            <a:r>
              <a:rPr lang="en-GB" b="0" dirty="0"/>
              <a:t>exponential speed up over classical computation </a:t>
            </a:r>
          </a:p>
          <a:p>
            <a:pPr eaLnBrk="1" hangingPunct="1"/>
            <a:r>
              <a:rPr lang="en-GB" b="0" dirty="0"/>
              <a:t>the unbounded growth of entanglement with the system size </a:t>
            </a:r>
            <a:r>
              <a:rPr lang="en-GB" b="0" dirty="0" smtClean="0"/>
              <a:t>is required (</a:t>
            </a:r>
            <a:r>
              <a:rPr lang="en-GB" sz="2000" b="0" dirty="0" err="1" smtClean="0"/>
              <a:t>Jozsa</a:t>
            </a:r>
            <a:r>
              <a:rPr lang="en-GB" sz="2000" b="0" dirty="0"/>
              <a:t>, Linden 2003</a:t>
            </a:r>
            <a:r>
              <a:rPr lang="en-GB" b="0" dirty="0"/>
              <a:t>)</a:t>
            </a:r>
            <a:endParaRPr lang="en-GB" dirty="0">
              <a:solidFill>
                <a:srgbClr val="000099"/>
              </a:solidFill>
            </a:endParaRPr>
          </a:p>
          <a:p>
            <a:pPr eaLnBrk="1" hangingPunct="1"/>
            <a:endParaRPr lang="en-GB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8680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795" name="Text Box 3"/>
          <p:cNvSpPr txBox="1">
            <a:spLocks noChangeArrowheads="1"/>
          </p:cNvSpPr>
          <p:nvPr/>
        </p:nvSpPr>
        <p:spPr bwMode="auto">
          <a:xfrm>
            <a:off x="395288" y="2564904"/>
            <a:ext cx="4763035" cy="41242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2000" dirty="0">
                <a:solidFill>
                  <a:srgbClr val="990000"/>
                </a:solidFill>
              </a:rPr>
              <a:t>Quantum discord</a:t>
            </a:r>
          </a:p>
          <a:p>
            <a:endParaRPr lang="en-GB" dirty="0">
              <a:solidFill>
                <a:srgbClr val="990000"/>
              </a:solidFill>
            </a:endParaRPr>
          </a:p>
          <a:p>
            <a:endParaRPr lang="en-GB" dirty="0">
              <a:solidFill>
                <a:srgbClr val="990000"/>
              </a:solidFill>
            </a:endParaRPr>
          </a:p>
          <a:p>
            <a:endParaRPr lang="en-GB" dirty="0">
              <a:solidFill>
                <a:srgbClr val="990000"/>
              </a:solidFill>
            </a:endParaRPr>
          </a:p>
          <a:p>
            <a:endParaRPr lang="en-GB" dirty="0">
              <a:solidFill>
                <a:srgbClr val="990000"/>
              </a:solidFill>
            </a:endParaRPr>
          </a:p>
          <a:p>
            <a:r>
              <a:rPr lang="en-GB" sz="2000" dirty="0" smtClean="0">
                <a:solidFill>
                  <a:srgbClr val="990000"/>
                </a:solidFill>
              </a:rPr>
              <a:t>Measurement-induced </a:t>
            </a:r>
            <a:r>
              <a:rPr lang="en-GB" sz="2000" dirty="0">
                <a:solidFill>
                  <a:srgbClr val="990000"/>
                </a:solidFill>
              </a:rPr>
              <a:t>disturbance (MID)</a:t>
            </a:r>
          </a:p>
          <a:p>
            <a:endParaRPr lang="en-GB" sz="1000" dirty="0" smtClean="0">
              <a:solidFill>
                <a:srgbClr val="990000"/>
              </a:solidFill>
            </a:endParaRPr>
          </a:p>
          <a:p>
            <a:endParaRPr lang="en-GB" dirty="0">
              <a:solidFill>
                <a:srgbClr val="990000"/>
              </a:solidFill>
            </a:endParaRPr>
          </a:p>
          <a:p>
            <a:r>
              <a:rPr lang="en-GB" sz="2000" dirty="0">
                <a:solidFill>
                  <a:srgbClr val="990000"/>
                </a:solidFill>
              </a:rPr>
              <a:t>Ameliorated MID (AMID</a:t>
            </a:r>
            <a:r>
              <a:rPr lang="en-GB" sz="2000" dirty="0" smtClean="0">
                <a:solidFill>
                  <a:srgbClr val="990000"/>
                </a:solidFill>
              </a:rPr>
              <a:t>)</a:t>
            </a:r>
          </a:p>
          <a:p>
            <a:endParaRPr lang="en-GB" dirty="0">
              <a:solidFill>
                <a:srgbClr val="990000"/>
              </a:solidFill>
            </a:endParaRPr>
          </a:p>
          <a:p>
            <a:endParaRPr lang="en-GB" dirty="0" smtClean="0">
              <a:solidFill>
                <a:srgbClr val="990000"/>
              </a:solidFill>
            </a:endParaRPr>
          </a:p>
          <a:p>
            <a:r>
              <a:rPr lang="en-GB" sz="2000" dirty="0" err="1" smtClean="0">
                <a:solidFill>
                  <a:srgbClr val="990000"/>
                </a:solidFill>
              </a:rPr>
              <a:t>etc</a:t>
            </a:r>
            <a:r>
              <a:rPr lang="en-GB" sz="2000" dirty="0" smtClean="0">
                <a:solidFill>
                  <a:srgbClr val="990000"/>
                </a:solidFill>
              </a:rPr>
              <a:t> ….</a:t>
            </a:r>
            <a:endParaRPr lang="en-GB" sz="2000" dirty="0">
              <a:solidFill>
                <a:srgbClr val="990000"/>
              </a:solidFill>
            </a:endParaRPr>
          </a:p>
        </p:txBody>
      </p:sp>
      <p:sp>
        <p:nvSpPr>
          <p:cNvPr id="545796" name="Text Box 4"/>
          <p:cNvSpPr txBox="1">
            <a:spLocks noChangeArrowheads="1"/>
          </p:cNvSpPr>
          <p:nvPr/>
        </p:nvSpPr>
        <p:spPr bwMode="auto">
          <a:xfrm>
            <a:off x="1497013" y="2996605"/>
            <a:ext cx="6121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1800" b="0" i="1"/>
              <a:t>H. Ollivier and W. H. Zurek, Phys. Rev. Lett. 88, 017901 (2001);</a:t>
            </a:r>
          </a:p>
          <a:p>
            <a:r>
              <a:rPr lang="en-GB" sz="1800" b="0" i="1"/>
              <a:t>L. Henderson and V. Vedral, J. Phys. A 34, 6899 (2001)</a:t>
            </a:r>
          </a:p>
        </p:txBody>
      </p:sp>
      <p:sp>
        <p:nvSpPr>
          <p:cNvPr id="545797" name="Text Box 5"/>
          <p:cNvSpPr txBox="1">
            <a:spLocks noChangeArrowheads="1"/>
          </p:cNvSpPr>
          <p:nvPr/>
        </p:nvSpPr>
        <p:spPr bwMode="auto">
          <a:xfrm>
            <a:off x="1497013" y="4712955"/>
            <a:ext cx="37909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1800" b="0" i="1" dirty="0"/>
              <a:t>S. </a:t>
            </a:r>
            <a:r>
              <a:rPr lang="en-GB" sz="1800" b="0" i="1" dirty="0" err="1"/>
              <a:t>Luo</a:t>
            </a:r>
            <a:r>
              <a:rPr lang="en-GB" sz="1800" b="0" i="1" dirty="0"/>
              <a:t>, Phys. Rev. A 77, 022301 (2008)</a:t>
            </a:r>
          </a:p>
        </p:txBody>
      </p:sp>
      <p:sp>
        <p:nvSpPr>
          <p:cNvPr id="545798" name="Text Box 6"/>
          <p:cNvSpPr txBox="1">
            <a:spLocks noChangeArrowheads="1"/>
          </p:cNvSpPr>
          <p:nvPr/>
        </p:nvSpPr>
        <p:spPr bwMode="auto">
          <a:xfrm>
            <a:off x="1476375" y="5577051"/>
            <a:ext cx="61976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1800" b="0" dirty="0">
                <a:solidFill>
                  <a:srgbClr val="990000"/>
                </a:solidFill>
              </a:rPr>
              <a:t>CV</a:t>
            </a:r>
            <a:r>
              <a:rPr lang="en-GB" sz="1800" b="0" i="1" dirty="0"/>
              <a:t> -L. </a:t>
            </a:r>
            <a:r>
              <a:rPr lang="en-GB" sz="1800" b="0" i="1" dirty="0" err="1"/>
              <a:t>Mista</a:t>
            </a:r>
            <a:r>
              <a:rPr lang="en-GB" sz="1800" b="0" i="1" dirty="0"/>
              <a:t>, R. </a:t>
            </a:r>
            <a:r>
              <a:rPr lang="en-GB" sz="1800" b="0" i="1" dirty="0" err="1"/>
              <a:t>Tatham</a:t>
            </a:r>
            <a:r>
              <a:rPr lang="en-GB" sz="1800" b="0" i="1" dirty="0"/>
              <a:t>, D. </a:t>
            </a:r>
            <a:r>
              <a:rPr lang="en-GB" sz="1800" b="0" i="1" dirty="0" err="1"/>
              <a:t>Girolami</a:t>
            </a:r>
            <a:r>
              <a:rPr lang="en-GB" sz="1800" b="0" i="1" dirty="0"/>
              <a:t>, N. </a:t>
            </a:r>
            <a:r>
              <a:rPr lang="en-GB" sz="1800" b="0" i="1" dirty="0" err="1"/>
              <a:t>Korolkova</a:t>
            </a:r>
            <a:r>
              <a:rPr lang="en-GB" sz="1800" b="0" i="1" dirty="0"/>
              <a:t>, G. </a:t>
            </a:r>
            <a:r>
              <a:rPr lang="en-GB" sz="1800" b="0" i="1" dirty="0" err="1"/>
              <a:t>Adesso</a:t>
            </a:r>
            <a:r>
              <a:rPr lang="en-GB" sz="1800" b="0" i="1" dirty="0"/>
              <a:t>, </a:t>
            </a:r>
          </a:p>
          <a:p>
            <a:r>
              <a:rPr lang="en-GB" sz="1800" b="0" i="1" dirty="0"/>
              <a:t>quant-</a:t>
            </a:r>
            <a:r>
              <a:rPr lang="en-GB" sz="1800" b="0" i="1" dirty="0" err="1"/>
              <a:t>ph</a:t>
            </a:r>
            <a:r>
              <a:rPr lang="en-GB" sz="1800" b="0" i="1" dirty="0"/>
              <a:t> (2010), accepted by Phys. Rev. A (2011)</a:t>
            </a:r>
          </a:p>
        </p:txBody>
      </p:sp>
      <p:sp>
        <p:nvSpPr>
          <p:cNvPr id="545799" name="Text Box 7"/>
          <p:cNvSpPr txBox="1">
            <a:spLocks noChangeArrowheads="1"/>
          </p:cNvSpPr>
          <p:nvPr/>
        </p:nvSpPr>
        <p:spPr bwMode="auto">
          <a:xfrm>
            <a:off x="1476375" y="3715743"/>
            <a:ext cx="62992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sz="1800" b="0" i="1"/>
              <a:t>G. Adesso and A. Datta, Phys. Rev. Lett. 105, 030501 (2010) - </a:t>
            </a:r>
            <a:r>
              <a:rPr lang="en-GB" sz="1800" b="0">
                <a:solidFill>
                  <a:srgbClr val="990000"/>
                </a:solidFill>
              </a:rPr>
              <a:t>CV</a:t>
            </a:r>
          </a:p>
          <a:p>
            <a:r>
              <a:rPr lang="en-GB" sz="1800" b="0" i="1"/>
              <a:t>P. Giorda and M. G. A. Paris, Phys. Rev. Lett. 105, 020503 (2010)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161917" y="148570"/>
            <a:ext cx="58025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Zoology of the non-classicality measures</a:t>
            </a:r>
            <a:endParaRPr lang="en-GB" sz="20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8471" y="678774"/>
            <a:ext cx="4579913" cy="18141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79632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980728"/>
            <a:ext cx="9217024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b="0" dirty="0">
                <a:latin typeface="Arial" pitchFamily="34" charset="0"/>
                <a:cs typeface="Arial" pitchFamily="34" charset="0"/>
              </a:rPr>
              <a:t>Quantifiers of non-classical </a:t>
            </a:r>
            <a:r>
              <a:rPr lang="de-DE" b="0" dirty="0" smtClean="0">
                <a:latin typeface="Arial" pitchFamily="34" charset="0"/>
                <a:cs typeface="Arial" pitchFamily="34" charset="0"/>
              </a:rPr>
              <a:t>correlations (quantum discord, etc):</a:t>
            </a:r>
          </a:p>
          <a:p>
            <a:endParaRPr lang="de-DE" b="0" dirty="0" smtClean="0">
              <a:latin typeface="Arial" pitchFamily="34" charset="0"/>
              <a:cs typeface="Arial" pitchFamily="34" charset="0"/>
            </a:endParaRPr>
          </a:p>
          <a:p>
            <a:endParaRPr lang="de-DE" b="0" dirty="0">
              <a:latin typeface="Arial" pitchFamily="34" charset="0"/>
              <a:cs typeface="Arial" pitchFamily="34" charset="0"/>
            </a:endParaRPr>
          </a:p>
          <a:p>
            <a:endParaRPr lang="de-DE" b="0" dirty="0">
              <a:latin typeface="Arial" pitchFamily="34" charset="0"/>
              <a:cs typeface="Arial" pitchFamily="34" charset="0"/>
            </a:endParaRPr>
          </a:p>
          <a:p>
            <a:r>
              <a:rPr lang="de-DE" b="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link </a:t>
            </a:r>
            <a:r>
              <a:rPr lang="de-DE" b="0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coherence </a:t>
            </a:r>
            <a:r>
              <a:rPr lang="de-DE" b="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with disspipation</a:t>
            </a:r>
          </a:p>
          <a:p>
            <a:endParaRPr lang="de-DE" b="0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de-DE" b="0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l</a:t>
            </a:r>
            <a:r>
              <a:rPr lang="de-DE" b="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ink the emergence of quantum correlations with changes </a:t>
            </a:r>
            <a:r>
              <a:rPr lang="de-DE" b="0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in entropy in quantum systems coupled to the </a:t>
            </a:r>
            <a:r>
              <a:rPr lang="de-DE" b="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environment</a:t>
            </a:r>
          </a:p>
          <a:p>
            <a:endParaRPr lang="de-DE" sz="2000" b="0" dirty="0">
              <a:latin typeface="Arial" pitchFamily="34" charset="0"/>
              <a:cs typeface="Arial" pitchFamily="34" charset="0"/>
            </a:endParaRPr>
          </a:p>
          <a:p>
            <a:endParaRPr lang="en-GB" sz="2000" b="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344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260648"/>
            <a:ext cx="39746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Koashi</a:t>
            </a:r>
            <a:r>
              <a:rPr lang="en-GB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-Winter inequality:</a:t>
            </a:r>
            <a:endParaRPr lang="en-GB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70" y="1267286"/>
            <a:ext cx="4897450" cy="367782"/>
          </a:xfrm>
          <a:prstGeom prst="rect">
            <a:avLst/>
          </a:prstGeom>
        </p:spPr>
      </p:pic>
      <p:sp>
        <p:nvSpPr>
          <p:cNvPr id="8" name="Rounded Rectangle 7"/>
          <p:cNvSpPr/>
          <p:nvPr/>
        </p:nvSpPr>
        <p:spPr bwMode="auto">
          <a:xfrm>
            <a:off x="468314" y="1059004"/>
            <a:ext cx="5399830" cy="864096"/>
          </a:xfrm>
          <a:prstGeom prst="round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35670" y="2048532"/>
            <a:ext cx="384829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GB" sz="1800" b="0" i="1" dirty="0" err="1" smtClean="0">
                <a:solidFill>
                  <a:srgbClr val="000000"/>
                </a:solidFill>
              </a:rPr>
              <a:t>Koashi</a:t>
            </a:r>
            <a:r>
              <a:rPr lang="en-GB" sz="1800" b="0" i="1" dirty="0" smtClean="0">
                <a:solidFill>
                  <a:srgbClr val="000000"/>
                </a:solidFill>
              </a:rPr>
              <a:t>, Winter, PRA 69, 022309 (2004)</a:t>
            </a:r>
            <a:endParaRPr lang="en-GB" sz="1800" b="0" i="1" dirty="0">
              <a:solidFill>
                <a:srgbClr val="000000"/>
              </a:solidFill>
            </a:endParaRPr>
          </a:p>
          <a:p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179512" y="2852936"/>
            <a:ext cx="8925841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Monogamy of entanglement:  </a:t>
            </a:r>
            <a:r>
              <a:rPr lang="en-GB" sz="1800" b="0" dirty="0" smtClean="0">
                <a:latin typeface="Arial" pitchFamily="34" charset="0"/>
                <a:cs typeface="Arial" pitchFamily="34" charset="0"/>
              </a:rPr>
              <a:t>a quantum system being entangled with another one </a:t>
            </a:r>
          </a:p>
          <a:p>
            <a:r>
              <a:rPr lang="en-GB" sz="1800" b="0" dirty="0">
                <a:latin typeface="Arial" pitchFamily="34" charset="0"/>
                <a:cs typeface="Arial" pitchFamily="34" charset="0"/>
              </a:rPr>
              <a:t> </a:t>
            </a:r>
            <a:r>
              <a:rPr lang="en-GB" sz="1800" b="0" dirty="0" smtClean="0">
                <a:latin typeface="Arial" pitchFamily="34" charset="0"/>
                <a:cs typeface="Arial" pitchFamily="34" charset="0"/>
              </a:rPr>
              <a:t>                                                    limits its possible entanglement with a third system</a:t>
            </a:r>
            <a:endParaRPr lang="en-GB" sz="18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55030" y="4645585"/>
            <a:ext cx="916949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Interplay between entanglement and classical correlation.</a:t>
            </a:r>
          </a:p>
          <a:p>
            <a:endParaRPr lang="en-GB" sz="2000" b="0" dirty="0" smtClean="0">
              <a:latin typeface="Arial" pitchFamily="34" charset="0"/>
              <a:cs typeface="Arial" pitchFamily="34" charset="0"/>
            </a:endParaRPr>
          </a:p>
          <a:p>
            <a:r>
              <a:rPr lang="en-GB" sz="2000" b="0" dirty="0" smtClean="0">
                <a:latin typeface="Arial" pitchFamily="34" charset="0"/>
                <a:cs typeface="Arial" pitchFamily="34" charset="0"/>
              </a:rPr>
              <a:t>Perfect entanglement and perfect classical correlation are mutually exclusive    </a:t>
            </a:r>
            <a:endParaRPr lang="en-GB" sz="2000" b="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9803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Arrow Connector 2"/>
          <p:cNvCxnSpPr/>
          <p:nvPr/>
        </p:nvCxnSpPr>
        <p:spPr bwMode="auto">
          <a:xfrm flipV="1">
            <a:off x="1115616" y="2132856"/>
            <a:ext cx="0" cy="144016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" name="Straight Arrow Connector 4"/>
          <p:cNvCxnSpPr/>
          <p:nvPr/>
        </p:nvCxnSpPr>
        <p:spPr bwMode="auto">
          <a:xfrm flipV="1">
            <a:off x="1835696" y="2132856"/>
            <a:ext cx="0" cy="144016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" name="Rectangle 8"/>
          <p:cNvSpPr/>
          <p:nvPr/>
        </p:nvSpPr>
        <p:spPr bwMode="auto">
          <a:xfrm>
            <a:off x="1619672" y="2636912"/>
            <a:ext cx="432048" cy="43204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0" y="198105"/>
            <a:ext cx="922880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GB" b="0" dirty="0" smtClean="0">
                <a:latin typeface="Arial" pitchFamily="34" charset="0"/>
                <a:cs typeface="Arial" pitchFamily="34" charset="0"/>
              </a:rPr>
              <a:t>A simple but counterintuitive example:</a:t>
            </a:r>
          </a:p>
          <a:p>
            <a:r>
              <a:rPr lang="en-GB" sz="20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Emergence of quantum correlations under local non-unitary measurement</a:t>
            </a:r>
            <a:endParaRPr lang="en-GB" sz="2000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Rounded Rectangle 16"/>
          <p:cNvSpPr/>
          <p:nvPr/>
        </p:nvSpPr>
        <p:spPr bwMode="auto">
          <a:xfrm>
            <a:off x="251520" y="1772816"/>
            <a:ext cx="2664296" cy="2304256"/>
          </a:xfrm>
          <a:prstGeom prst="round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347864" y="2311712"/>
            <a:ext cx="619268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0" dirty="0" smtClean="0">
                <a:latin typeface="Arial" pitchFamily="34" charset="0"/>
                <a:cs typeface="Arial" pitchFamily="34" charset="0"/>
              </a:rPr>
              <a:t>Local noisy channels, </a:t>
            </a:r>
            <a:r>
              <a:rPr lang="en-GB" sz="1800" b="0" dirty="0" err="1" smtClean="0">
                <a:latin typeface="Arial" pitchFamily="34" charset="0"/>
                <a:cs typeface="Arial" pitchFamily="34" charset="0"/>
              </a:rPr>
              <a:t>nonunital</a:t>
            </a:r>
            <a:r>
              <a:rPr lang="en-GB" sz="1800" b="0" dirty="0" smtClean="0">
                <a:latin typeface="Arial" pitchFamily="34" charset="0"/>
                <a:cs typeface="Arial" pitchFamily="34" charset="0"/>
              </a:rPr>
              <a:t> (!) – e.g. dissipation. </a:t>
            </a:r>
          </a:p>
          <a:p>
            <a:endParaRPr lang="en-GB" sz="1800" b="0" dirty="0" smtClean="0">
              <a:latin typeface="Arial" pitchFamily="34" charset="0"/>
              <a:cs typeface="Arial" pitchFamily="34" charset="0"/>
            </a:endParaRPr>
          </a:p>
          <a:p>
            <a:r>
              <a:rPr lang="en-GB" sz="1800" b="0" i="1" dirty="0" smtClean="0"/>
              <a:t>DV: </a:t>
            </a:r>
            <a:r>
              <a:rPr lang="en-GB" sz="1800" b="0" i="1" dirty="0" err="1" smtClean="0"/>
              <a:t>Streltsov</a:t>
            </a:r>
            <a:r>
              <a:rPr lang="en-GB" sz="1800" b="0" i="1" dirty="0" smtClean="0"/>
              <a:t>, </a:t>
            </a:r>
            <a:r>
              <a:rPr lang="en-GB" sz="1800" b="0" i="1" dirty="0" err="1" smtClean="0"/>
              <a:t>Kampermann</a:t>
            </a:r>
            <a:r>
              <a:rPr lang="en-GB" sz="1800" b="0" i="1" dirty="0" smtClean="0"/>
              <a:t>, </a:t>
            </a:r>
            <a:r>
              <a:rPr lang="en-GB" sz="1800" b="0" i="1" dirty="0" err="1" smtClean="0"/>
              <a:t>Bruss</a:t>
            </a:r>
            <a:r>
              <a:rPr lang="en-GB" sz="1800" b="0" i="1" dirty="0" smtClean="0"/>
              <a:t>, PRL 107, 170502 (2011);</a:t>
            </a:r>
          </a:p>
          <a:p>
            <a:r>
              <a:rPr lang="en-GB" sz="1800" b="0" i="1" dirty="0" smtClean="0"/>
              <a:t> </a:t>
            </a:r>
          </a:p>
          <a:p>
            <a:r>
              <a:rPr lang="en-GB" sz="1800" b="0" i="1" dirty="0" smtClean="0"/>
              <a:t>CV: </a:t>
            </a:r>
            <a:r>
              <a:rPr lang="en-GB" sz="1800" b="0" i="1" dirty="0" err="1" smtClean="0"/>
              <a:t>Ciccarello</a:t>
            </a:r>
            <a:r>
              <a:rPr lang="en-GB" sz="1800" b="0" i="1" dirty="0" smtClean="0"/>
              <a:t>, </a:t>
            </a:r>
            <a:r>
              <a:rPr lang="en-GB" sz="1800" b="0" i="1" dirty="0" err="1" smtClean="0"/>
              <a:t>Giovannetti</a:t>
            </a:r>
            <a:r>
              <a:rPr lang="en-GB" sz="1800" b="0" i="1" dirty="0" smtClean="0"/>
              <a:t>, PRA 85, 010102 (2012)</a:t>
            </a:r>
            <a:endParaRPr lang="en-GB" sz="1800" b="0" i="1" dirty="0"/>
          </a:p>
        </p:txBody>
      </p:sp>
      <p:sp>
        <p:nvSpPr>
          <p:cNvPr id="22" name="TextBox 21"/>
          <p:cNvSpPr txBox="1"/>
          <p:nvPr/>
        </p:nvSpPr>
        <p:spPr>
          <a:xfrm>
            <a:off x="4874779" y="6218728"/>
            <a:ext cx="408970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GB" sz="1800" b="0" i="1" dirty="0" err="1">
                <a:solidFill>
                  <a:srgbClr val="000000"/>
                </a:solidFill>
              </a:rPr>
              <a:t>Tatham</a:t>
            </a:r>
            <a:r>
              <a:rPr lang="en-GB" sz="1800" b="0" i="1" dirty="0">
                <a:solidFill>
                  <a:srgbClr val="000000"/>
                </a:solidFill>
              </a:rPr>
              <a:t>, Quinn, </a:t>
            </a:r>
            <a:r>
              <a:rPr lang="en-GB" sz="1800" b="0" i="1" dirty="0" err="1">
                <a:solidFill>
                  <a:srgbClr val="000000"/>
                </a:solidFill>
              </a:rPr>
              <a:t>Korolkova</a:t>
            </a:r>
            <a:r>
              <a:rPr lang="en-GB" sz="1800" b="0" i="1" dirty="0">
                <a:solidFill>
                  <a:srgbClr val="000000"/>
                </a:solidFill>
              </a:rPr>
              <a:t>, in preparation</a:t>
            </a:r>
          </a:p>
          <a:p>
            <a:endParaRPr lang="en-GB" dirty="0"/>
          </a:p>
        </p:txBody>
      </p:sp>
      <p:sp>
        <p:nvSpPr>
          <p:cNvPr id="24" name="TextBox 23"/>
          <p:cNvSpPr txBox="1"/>
          <p:nvPr/>
        </p:nvSpPr>
        <p:spPr>
          <a:xfrm>
            <a:off x="759428" y="3429000"/>
            <a:ext cx="3561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0" dirty="0" smtClean="0">
                <a:latin typeface="Arial" pitchFamily="34" charset="0"/>
                <a:cs typeface="Arial" pitchFamily="34" charset="0"/>
              </a:rPr>
              <a:t>A</a:t>
            </a:r>
            <a:endParaRPr lang="en-GB" sz="20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475656" y="3429000"/>
            <a:ext cx="3706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0" dirty="0" smtClean="0">
                <a:latin typeface="Arial" pitchFamily="34" charset="0"/>
                <a:cs typeface="Arial" pitchFamily="34" charset="0"/>
              </a:rPr>
              <a:t>C</a:t>
            </a:r>
            <a:endParaRPr lang="en-GB" sz="20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43136" y="4509120"/>
            <a:ext cx="85773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0" dirty="0" err="1" smtClean="0">
                <a:latin typeface="Arial" pitchFamily="34" charset="0"/>
                <a:cs typeface="Arial" pitchFamily="34" charset="0"/>
              </a:rPr>
              <a:t>Streltsov</a:t>
            </a:r>
            <a:r>
              <a:rPr lang="en-GB" sz="1800" b="0" dirty="0" smtClean="0">
                <a:latin typeface="Arial" pitchFamily="34" charset="0"/>
                <a:cs typeface="Arial" pitchFamily="34" charset="0"/>
              </a:rPr>
              <a:t> et al paper: “</a:t>
            </a:r>
            <a:r>
              <a:rPr lang="en-GB" sz="1800" b="0" dirty="0"/>
              <a:t>Are there any noisy channels that might </a:t>
            </a:r>
            <a:r>
              <a:rPr lang="en-GB" sz="1800" b="0" dirty="0" smtClean="0"/>
              <a:t>even </a:t>
            </a:r>
            <a:r>
              <a:rPr lang="en-GB" sz="1800" b="0" i="1" dirty="0" smtClean="0"/>
              <a:t>increase </a:t>
            </a:r>
            <a:r>
              <a:rPr lang="en-GB" sz="1800" b="0" dirty="0" smtClean="0"/>
              <a:t>the amount </a:t>
            </a:r>
            <a:r>
              <a:rPr lang="en-GB" sz="1800" b="0" dirty="0"/>
              <a:t>of quantum correlations? How </a:t>
            </a:r>
            <a:r>
              <a:rPr lang="en-GB" sz="1800" b="0" dirty="0" smtClean="0"/>
              <a:t>does dissipation </a:t>
            </a:r>
            <a:r>
              <a:rPr lang="en-GB" sz="1800" b="0" dirty="0"/>
              <a:t>influence quantum correlations, and how </a:t>
            </a:r>
            <a:r>
              <a:rPr lang="en-GB" sz="1800" b="0" dirty="0" smtClean="0"/>
              <a:t>are they </a:t>
            </a:r>
            <a:r>
              <a:rPr lang="en-GB" sz="1800" b="0" dirty="0"/>
              <a:t>affected by </a:t>
            </a:r>
            <a:r>
              <a:rPr lang="en-GB" sz="1800" b="0" dirty="0" err="1"/>
              <a:t>decoherence</a:t>
            </a:r>
            <a:r>
              <a:rPr lang="en-GB" sz="1800" b="0" dirty="0"/>
              <a:t>?</a:t>
            </a:r>
            <a:r>
              <a:rPr lang="en-GB" sz="1800" b="0" dirty="0" smtClean="0">
                <a:latin typeface="Arial" pitchFamily="34" charset="0"/>
                <a:cs typeface="Arial" pitchFamily="34" charset="0"/>
              </a:rPr>
              <a:t>”</a:t>
            </a:r>
            <a:endParaRPr lang="en-GB" sz="1800" b="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2005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1916832"/>
            <a:ext cx="849694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Purification:</a:t>
            </a:r>
          </a:p>
          <a:p>
            <a:endParaRPr lang="en-GB" sz="2000" b="0" dirty="0">
              <a:latin typeface="Arial" pitchFamily="34" charset="0"/>
              <a:cs typeface="Arial" pitchFamily="34" charset="0"/>
            </a:endParaRPr>
          </a:p>
          <a:p>
            <a:r>
              <a:rPr lang="en-GB" sz="2000" b="0" dirty="0" smtClean="0">
                <a:latin typeface="Arial" pitchFamily="34" charset="0"/>
                <a:cs typeface="Arial" pitchFamily="34" charset="0"/>
              </a:rPr>
              <a:t>every mixed state acting </a:t>
            </a:r>
            <a:r>
              <a:rPr lang="en-GB" sz="2000" b="0" dirty="0">
                <a:latin typeface="Arial" pitchFamily="34" charset="0"/>
                <a:cs typeface="Arial" pitchFamily="34" charset="0"/>
              </a:rPr>
              <a:t>on finite dimensional Hilbert spaces can be viewed as the </a:t>
            </a:r>
            <a:r>
              <a:rPr lang="en-GB" sz="2000" b="0" dirty="0" smtClean="0">
                <a:latin typeface="Arial" pitchFamily="34" charset="0"/>
                <a:cs typeface="Arial" pitchFamily="34" charset="0"/>
              </a:rPr>
              <a:t>reduced state of </a:t>
            </a:r>
            <a:r>
              <a:rPr lang="en-GB" sz="2000" b="0" dirty="0">
                <a:latin typeface="Arial" pitchFamily="34" charset="0"/>
                <a:cs typeface="Arial" pitchFamily="34" charset="0"/>
              </a:rPr>
              <a:t>some pure state.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51520" y="764704"/>
            <a:ext cx="80284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0" dirty="0" smtClean="0">
                <a:latin typeface="Arial" pitchFamily="34" charset="0"/>
                <a:cs typeface="Arial" pitchFamily="34" charset="0"/>
              </a:rPr>
              <a:t>A mixed state is not a fundamental object, but a sign of our ignorance.</a:t>
            </a:r>
            <a:endParaRPr lang="en-GB" sz="20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0954" y="4725144"/>
            <a:ext cx="83134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err="1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Ansatz</a:t>
            </a:r>
            <a:r>
              <a:rPr lang="en-GB" sz="20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: mixed quantum state + environment = pure quantum state </a:t>
            </a:r>
            <a:endParaRPr lang="en-GB" sz="2000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290954" y="3645024"/>
            <a:ext cx="7449398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3866545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188640"/>
            <a:ext cx="81473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Entanglement – </a:t>
            </a:r>
            <a:r>
              <a:rPr lang="en-GB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nonlocal </a:t>
            </a:r>
            <a:r>
              <a:rPr lang="en-GB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bi-partite superposition state</a:t>
            </a:r>
            <a:endParaRPr lang="en-GB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484784"/>
            <a:ext cx="2515210" cy="67901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923928" y="1467210"/>
            <a:ext cx="15376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- separable</a:t>
            </a:r>
            <a:endParaRPr lang="en-GB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196" y="2966012"/>
            <a:ext cx="2477614" cy="66886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995936" y="2996952"/>
            <a:ext cx="15520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- entangled</a:t>
            </a:r>
            <a:endParaRPr lang="en-GB" sz="2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9103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365019" y="188640"/>
            <a:ext cx="38138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Local non-unitary measurement </a:t>
            </a:r>
          </a:p>
        </p:txBody>
      </p:sp>
      <p:grpSp>
        <p:nvGrpSpPr>
          <p:cNvPr id="30" name="Group 29"/>
          <p:cNvGrpSpPr/>
          <p:nvPr/>
        </p:nvGrpSpPr>
        <p:grpSpPr>
          <a:xfrm>
            <a:off x="675184" y="908720"/>
            <a:ext cx="2664296" cy="2304256"/>
            <a:chOff x="675184" y="908720"/>
            <a:chExt cx="2664296" cy="2304256"/>
          </a:xfrm>
        </p:grpSpPr>
        <p:cxnSp>
          <p:nvCxnSpPr>
            <p:cNvPr id="6" name="Straight Arrow Connector 5"/>
            <p:cNvCxnSpPr/>
            <p:nvPr/>
          </p:nvCxnSpPr>
          <p:spPr bwMode="auto">
            <a:xfrm flipV="1">
              <a:off x="1979712" y="1268760"/>
              <a:ext cx="0" cy="144016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7" name="Straight Arrow Connector 6"/>
            <p:cNvCxnSpPr/>
            <p:nvPr/>
          </p:nvCxnSpPr>
          <p:spPr bwMode="auto">
            <a:xfrm flipV="1">
              <a:off x="2699792" y="1268760"/>
              <a:ext cx="0" cy="144016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8" name="Rectangle 7"/>
            <p:cNvSpPr/>
            <p:nvPr/>
          </p:nvSpPr>
          <p:spPr bwMode="auto">
            <a:xfrm>
              <a:off x="2483768" y="1772816"/>
              <a:ext cx="432048" cy="432048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9" name="Rounded Rectangle 8"/>
            <p:cNvSpPr/>
            <p:nvPr/>
          </p:nvSpPr>
          <p:spPr bwMode="auto">
            <a:xfrm>
              <a:off x="675184" y="908720"/>
              <a:ext cx="2664296" cy="2304256"/>
            </a:xfrm>
            <a:prstGeom prst="round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623524" y="2564904"/>
              <a:ext cx="3561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0" dirty="0" smtClean="0">
                  <a:latin typeface="Arial" pitchFamily="34" charset="0"/>
                  <a:cs typeface="Arial" pitchFamily="34" charset="0"/>
                </a:rPr>
                <a:t>A</a:t>
              </a:r>
              <a:endParaRPr lang="en-GB" sz="2000" b="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339752" y="2564904"/>
              <a:ext cx="37061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0" dirty="0" smtClean="0">
                  <a:latin typeface="Arial" pitchFamily="34" charset="0"/>
                  <a:cs typeface="Arial" pitchFamily="34" charset="0"/>
                </a:rPr>
                <a:t>C</a:t>
              </a:r>
              <a:endParaRPr lang="en-GB" sz="2000" b="0" dirty="0">
                <a:latin typeface="Arial" pitchFamily="34" charset="0"/>
                <a:cs typeface="Arial" pitchFamily="34" charset="0"/>
              </a:endParaRPr>
            </a:p>
          </p:txBody>
        </p:sp>
      </p:grpSp>
      <p:pic>
        <p:nvPicPr>
          <p:cNvPr id="14" name="Picture 1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1559" y="836712"/>
            <a:ext cx="3185160" cy="514350"/>
          </a:xfrm>
          <a:prstGeom prst="rect">
            <a:avLst/>
          </a:prstGeom>
        </p:spPr>
      </p:pic>
      <p:grpSp>
        <p:nvGrpSpPr>
          <p:cNvPr id="20" name="Group 19"/>
          <p:cNvGrpSpPr/>
          <p:nvPr/>
        </p:nvGrpSpPr>
        <p:grpSpPr>
          <a:xfrm>
            <a:off x="4067944" y="1988840"/>
            <a:ext cx="3550759" cy="1634698"/>
            <a:chOff x="4067944" y="2132856"/>
            <a:chExt cx="3550759" cy="1634698"/>
          </a:xfrm>
        </p:grpSpPr>
        <p:pic>
          <p:nvPicPr>
            <p:cNvPr id="5" name="Picture 4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34458" y="2580739"/>
              <a:ext cx="3484245" cy="1186815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4583310" y="3332599"/>
              <a:ext cx="54854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0" dirty="0" smtClean="0">
                  <a:latin typeface="Arial" pitchFamily="34" charset="0"/>
                  <a:cs typeface="Arial" pitchFamily="34" charset="0"/>
                </a:rPr>
                <a:t>with</a:t>
              </a:r>
              <a:endParaRPr lang="en-GB" sz="1600" b="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067944" y="2132856"/>
              <a:ext cx="260359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rPr>
                <a:t>a</a:t>
              </a:r>
              <a:r>
                <a:rPr lang="en-GB" sz="1600" dirty="0" smtClean="0"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rPr>
                <a:t>fter measurement on C:</a:t>
              </a:r>
              <a:endParaRPr lang="en-GB" sz="1600" dirty="0">
                <a:solidFill>
                  <a:srgbClr val="000099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395536" y="1268760"/>
            <a:ext cx="5395372" cy="3672409"/>
            <a:chOff x="467544" y="1268760"/>
            <a:chExt cx="5395372" cy="3672409"/>
          </a:xfrm>
        </p:grpSpPr>
        <p:sp>
          <p:nvSpPr>
            <p:cNvPr id="21" name="TextBox 20"/>
            <p:cNvSpPr txBox="1"/>
            <p:nvPr/>
          </p:nvSpPr>
          <p:spPr>
            <a:xfrm>
              <a:off x="467544" y="4365104"/>
              <a:ext cx="144142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rPr>
                <a:t>Purification: </a:t>
              </a:r>
              <a:endParaRPr lang="en-GB" sz="1600" dirty="0">
                <a:solidFill>
                  <a:srgbClr val="000099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23" name="Picture 22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79712" y="4221089"/>
              <a:ext cx="3883204" cy="720080"/>
            </a:xfrm>
            <a:prstGeom prst="rect">
              <a:avLst/>
            </a:prstGeom>
          </p:spPr>
        </p:pic>
        <p:grpSp>
          <p:nvGrpSpPr>
            <p:cNvPr id="29" name="Group 28"/>
            <p:cNvGrpSpPr/>
            <p:nvPr/>
          </p:nvGrpSpPr>
          <p:grpSpPr>
            <a:xfrm>
              <a:off x="827584" y="1268760"/>
              <a:ext cx="648072" cy="1696254"/>
              <a:chOff x="827584" y="1268760"/>
              <a:chExt cx="648072" cy="1696254"/>
            </a:xfrm>
          </p:grpSpPr>
          <p:sp>
            <p:nvSpPr>
              <p:cNvPr id="27" name="Freeform 26"/>
              <p:cNvSpPr/>
              <p:nvPr/>
            </p:nvSpPr>
            <p:spPr bwMode="auto">
              <a:xfrm>
                <a:off x="1188254" y="1268760"/>
                <a:ext cx="287402" cy="1496199"/>
              </a:xfrm>
              <a:custGeom>
                <a:avLst/>
                <a:gdLst>
                  <a:gd name="connsiteX0" fmla="*/ 180304 w 347730"/>
                  <a:gd name="connsiteY0" fmla="*/ 1403797 h 1403797"/>
                  <a:gd name="connsiteX1" fmla="*/ 115910 w 347730"/>
                  <a:gd name="connsiteY1" fmla="*/ 1378039 h 1403797"/>
                  <a:gd name="connsiteX2" fmla="*/ 77273 w 347730"/>
                  <a:gd name="connsiteY2" fmla="*/ 1352281 h 1403797"/>
                  <a:gd name="connsiteX3" fmla="*/ 115910 w 347730"/>
                  <a:gd name="connsiteY3" fmla="*/ 1210614 h 1403797"/>
                  <a:gd name="connsiteX4" fmla="*/ 154547 w 347730"/>
                  <a:gd name="connsiteY4" fmla="*/ 1171977 h 1403797"/>
                  <a:gd name="connsiteX5" fmla="*/ 218941 w 347730"/>
                  <a:gd name="connsiteY5" fmla="*/ 1146220 h 1403797"/>
                  <a:gd name="connsiteX6" fmla="*/ 334851 w 347730"/>
                  <a:gd name="connsiteY6" fmla="*/ 1120462 h 1403797"/>
                  <a:gd name="connsiteX7" fmla="*/ 347730 w 347730"/>
                  <a:gd name="connsiteY7" fmla="*/ 1068946 h 1403797"/>
                  <a:gd name="connsiteX8" fmla="*/ 296214 w 347730"/>
                  <a:gd name="connsiteY8" fmla="*/ 978794 h 1403797"/>
                  <a:gd name="connsiteX9" fmla="*/ 244699 w 347730"/>
                  <a:gd name="connsiteY9" fmla="*/ 953036 h 1403797"/>
                  <a:gd name="connsiteX10" fmla="*/ 206062 w 347730"/>
                  <a:gd name="connsiteY10" fmla="*/ 914400 h 1403797"/>
                  <a:gd name="connsiteX11" fmla="*/ 167426 w 347730"/>
                  <a:gd name="connsiteY11" fmla="*/ 901521 h 1403797"/>
                  <a:gd name="connsiteX12" fmla="*/ 77273 w 347730"/>
                  <a:gd name="connsiteY12" fmla="*/ 875763 h 1403797"/>
                  <a:gd name="connsiteX13" fmla="*/ 38637 w 347730"/>
                  <a:gd name="connsiteY13" fmla="*/ 850005 h 1403797"/>
                  <a:gd name="connsiteX14" fmla="*/ 0 w 347730"/>
                  <a:gd name="connsiteY14" fmla="*/ 772732 h 1403797"/>
                  <a:gd name="connsiteX15" fmla="*/ 25758 w 347730"/>
                  <a:gd name="connsiteY15" fmla="*/ 734096 h 1403797"/>
                  <a:gd name="connsiteX16" fmla="*/ 77273 w 347730"/>
                  <a:gd name="connsiteY16" fmla="*/ 721217 h 1403797"/>
                  <a:gd name="connsiteX17" fmla="*/ 141668 w 347730"/>
                  <a:gd name="connsiteY17" fmla="*/ 708338 h 1403797"/>
                  <a:gd name="connsiteX18" fmla="*/ 231820 w 347730"/>
                  <a:gd name="connsiteY18" fmla="*/ 682580 h 1403797"/>
                  <a:gd name="connsiteX19" fmla="*/ 270456 w 347730"/>
                  <a:gd name="connsiteY19" fmla="*/ 605307 h 1403797"/>
                  <a:gd name="connsiteX20" fmla="*/ 257578 w 347730"/>
                  <a:gd name="connsiteY20" fmla="*/ 553791 h 1403797"/>
                  <a:gd name="connsiteX21" fmla="*/ 244699 w 347730"/>
                  <a:gd name="connsiteY21" fmla="*/ 515155 h 1403797"/>
                  <a:gd name="connsiteX22" fmla="*/ 167426 w 347730"/>
                  <a:gd name="connsiteY22" fmla="*/ 463639 h 1403797"/>
                  <a:gd name="connsiteX23" fmla="*/ 154547 w 347730"/>
                  <a:gd name="connsiteY23" fmla="*/ 425003 h 1403797"/>
                  <a:gd name="connsiteX24" fmla="*/ 231820 w 347730"/>
                  <a:gd name="connsiteY24" fmla="*/ 386366 h 1403797"/>
                  <a:gd name="connsiteX25" fmla="*/ 270456 w 347730"/>
                  <a:gd name="connsiteY25" fmla="*/ 270456 h 1403797"/>
                  <a:gd name="connsiteX26" fmla="*/ 206062 w 347730"/>
                  <a:gd name="connsiteY26" fmla="*/ 244698 h 1403797"/>
                  <a:gd name="connsiteX27" fmla="*/ 167426 w 347730"/>
                  <a:gd name="connsiteY27" fmla="*/ 218941 h 1403797"/>
                  <a:gd name="connsiteX28" fmla="*/ 180304 w 347730"/>
                  <a:gd name="connsiteY28" fmla="*/ 64394 h 1403797"/>
                  <a:gd name="connsiteX29" fmla="*/ 193183 w 347730"/>
                  <a:gd name="connsiteY29" fmla="*/ 0 h 1403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347730" h="1403797">
                    <a:moveTo>
                      <a:pt x="180304" y="1403797"/>
                    </a:moveTo>
                    <a:cubicBezTo>
                      <a:pt x="158839" y="1395211"/>
                      <a:pt x="136588" y="1388378"/>
                      <a:pt x="115910" y="1378039"/>
                    </a:cubicBezTo>
                    <a:cubicBezTo>
                      <a:pt x="102066" y="1371117"/>
                      <a:pt x="80309" y="1367459"/>
                      <a:pt x="77273" y="1352281"/>
                    </a:cubicBezTo>
                    <a:cubicBezTo>
                      <a:pt x="65906" y="1295448"/>
                      <a:pt x="82655" y="1250520"/>
                      <a:pt x="115910" y="1210614"/>
                    </a:cubicBezTo>
                    <a:cubicBezTo>
                      <a:pt x="127570" y="1196622"/>
                      <a:pt x="139102" y="1181630"/>
                      <a:pt x="154547" y="1171977"/>
                    </a:cubicBezTo>
                    <a:cubicBezTo>
                      <a:pt x="174151" y="1159724"/>
                      <a:pt x="197295" y="1154337"/>
                      <a:pt x="218941" y="1146220"/>
                    </a:cubicBezTo>
                    <a:cubicBezTo>
                      <a:pt x="269670" y="1127197"/>
                      <a:pt x="268578" y="1131508"/>
                      <a:pt x="334851" y="1120462"/>
                    </a:cubicBezTo>
                    <a:cubicBezTo>
                      <a:pt x="339144" y="1103290"/>
                      <a:pt x="347730" y="1086646"/>
                      <a:pt x="347730" y="1068946"/>
                    </a:cubicBezTo>
                    <a:cubicBezTo>
                      <a:pt x="347730" y="1026319"/>
                      <a:pt x="329569" y="1002619"/>
                      <a:pt x="296214" y="978794"/>
                    </a:cubicBezTo>
                    <a:cubicBezTo>
                      <a:pt x="280592" y="967635"/>
                      <a:pt x="260322" y="964195"/>
                      <a:pt x="244699" y="953036"/>
                    </a:cubicBezTo>
                    <a:cubicBezTo>
                      <a:pt x="229878" y="942450"/>
                      <a:pt x="221217" y="924503"/>
                      <a:pt x="206062" y="914400"/>
                    </a:cubicBezTo>
                    <a:cubicBezTo>
                      <a:pt x="194767" y="906870"/>
                      <a:pt x="180479" y="905250"/>
                      <a:pt x="167426" y="901521"/>
                    </a:cubicBezTo>
                    <a:cubicBezTo>
                      <a:pt x="54217" y="869175"/>
                      <a:pt x="169917" y="906644"/>
                      <a:pt x="77273" y="875763"/>
                    </a:cubicBezTo>
                    <a:cubicBezTo>
                      <a:pt x="64394" y="867177"/>
                      <a:pt x="49582" y="860950"/>
                      <a:pt x="38637" y="850005"/>
                    </a:cubicBezTo>
                    <a:cubicBezTo>
                      <a:pt x="13670" y="825038"/>
                      <a:pt x="10475" y="804157"/>
                      <a:pt x="0" y="772732"/>
                    </a:cubicBezTo>
                    <a:cubicBezTo>
                      <a:pt x="8586" y="759853"/>
                      <a:pt x="12879" y="742682"/>
                      <a:pt x="25758" y="734096"/>
                    </a:cubicBezTo>
                    <a:cubicBezTo>
                      <a:pt x="40485" y="724278"/>
                      <a:pt x="59994" y="725057"/>
                      <a:pt x="77273" y="721217"/>
                    </a:cubicBezTo>
                    <a:cubicBezTo>
                      <a:pt x="98642" y="716468"/>
                      <a:pt x="120299" y="713087"/>
                      <a:pt x="141668" y="708338"/>
                    </a:cubicBezTo>
                    <a:cubicBezTo>
                      <a:pt x="190180" y="697557"/>
                      <a:pt x="188796" y="696921"/>
                      <a:pt x="231820" y="682580"/>
                    </a:cubicBezTo>
                    <a:cubicBezTo>
                      <a:pt x="244844" y="663044"/>
                      <a:pt x="270456" y="631969"/>
                      <a:pt x="270456" y="605307"/>
                    </a:cubicBezTo>
                    <a:cubicBezTo>
                      <a:pt x="270456" y="587607"/>
                      <a:pt x="262441" y="570810"/>
                      <a:pt x="257578" y="553791"/>
                    </a:cubicBezTo>
                    <a:cubicBezTo>
                      <a:pt x="253849" y="540738"/>
                      <a:pt x="254298" y="524754"/>
                      <a:pt x="244699" y="515155"/>
                    </a:cubicBezTo>
                    <a:cubicBezTo>
                      <a:pt x="222809" y="493265"/>
                      <a:pt x="167426" y="463639"/>
                      <a:pt x="167426" y="463639"/>
                    </a:cubicBezTo>
                    <a:cubicBezTo>
                      <a:pt x="163133" y="450760"/>
                      <a:pt x="149505" y="437607"/>
                      <a:pt x="154547" y="425003"/>
                    </a:cubicBezTo>
                    <a:cubicBezTo>
                      <a:pt x="162229" y="405798"/>
                      <a:pt x="215555" y="391788"/>
                      <a:pt x="231820" y="386366"/>
                    </a:cubicBezTo>
                    <a:cubicBezTo>
                      <a:pt x="242867" y="369795"/>
                      <a:pt x="314173" y="306888"/>
                      <a:pt x="270456" y="270456"/>
                    </a:cubicBezTo>
                    <a:cubicBezTo>
                      <a:pt x="252696" y="255656"/>
                      <a:pt x="226740" y="255037"/>
                      <a:pt x="206062" y="244698"/>
                    </a:cubicBezTo>
                    <a:cubicBezTo>
                      <a:pt x="192218" y="237776"/>
                      <a:pt x="180305" y="227527"/>
                      <a:pt x="167426" y="218941"/>
                    </a:cubicBezTo>
                    <a:cubicBezTo>
                      <a:pt x="171719" y="167425"/>
                      <a:pt x="173472" y="115635"/>
                      <a:pt x="180304" y="64394"/>
                    </a:cubicBezTo>
                    <a:cubicBezTo>
                      <a:pt x="195898" y="-52566"/>
                      <a:pt x="193183" y="83719"/>
                      <a:pt x="193183" y="0"/>
                    </a:cubicBezTo>
                  </a:path>
                </a:pathLst>
              </a:custGeom>
              <a:noFill/>
              <a:ln w="9525" cap="flat" cmpd="sng" algn="ctr">
                <a:solidFill>
                  <a:srgbClr val="000099"/>
                </a:solidFill>
                <a:prstDash val="solid"/>
                <a:round/>
                <a:headEnd type="none" w="med" len="med"/>
                <a:tailEnd type="arrow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827584" y="2564904"/>
                <a:ext cx="35618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000" b="0" dirty="0" smtClean="0">
                    <a:latin typeface="Arial" pitchFamily="34" charset="0"/>
                    <a:cs typeface="Arial" pitchFamily="34" charset="0"/>
                  </a:rPr>
                  <a:t>B</a:t>
                </a:r>
                <a:endParaRPr lang="en-GB" sz="2000" b="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sp>
        <p:nvSpPr>
          <p:cNvPr id="32" name="TextBox 31"/>
          <p:cNvSpPr txBox="1"/>
          <p:nvPr/>
        </p:nvSpPr>
        <p:spPr>
          <a:xfrm>
            <a:off x="5897369" y="4355812"/>
            <a:ext cx="32111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- GHZ – state, max entangled</a:t>
            </a:r>
            <a:endParaRPr lang="en-GB" sz="1800" b="0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0730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616331"/>
            <a:ext cx="4760595" cy="264795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107504" y="188640"/>
            <a:ext cx="48494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dirty="0" smtClean="0">
                <a:latin typeface="Arial" pitchFamily="34" charset="0"/>
                <a:cs typeface="Arial" pitchFamily="34" charset="0"/>
              </a:rPr>
              <a:t>Initially: entanglement across any bipartition (GHZ)</a:t>
            </a:r>
          </a:p>
        </p:txBody>
      </p:sp>
      <p:pic>
        <p:nvPicPr>
          <p:cNvPr id="44" name="Picture 4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6042" y="3181068"/>
            <a:ext cx="3249930" cy="255270"/>
          </a:xfrm>
          <a:prstGeom prst="rect">
            <a:avLst/>
          </a:prstGeom>
        </p:spPr>
      </p:pic>
      <p:grpSp>
        <p:nvGrpSpPr>
          <p:cNvPr id="70" name="Group 69"/>
          <p:cNvGrpSpPr/>
          <p:nvPr/>
        </p:nvGrpSpPr>
        <p:grpSpPr>
          <a:xfrm>
            <a:off x="150334" y="1196752"/>
            <a:ext cx="4221701" cy="1152128"/>
            <a:chOff x="150334" y="1196752"/>
            <a:chExt cx="4221701" cy="1152128"/>
          </a:xfrm>
        </p:grpSpPr>
        <p:sp>
          <p:nvSpPr>
            <p:cNvPr id="29" name="TextBox 28"/>
            <p:cNvSpPr txBox="1"/>
            <p:nvPr/>
          </p:nvSpPr>
          <p:spPr>
            <a:xfrm>
              <a:off x="150334" y="1196752"/>
              <a:ext cx="4095993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i="1" dirty="0" smtClean="0"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rPr>
                <a:t>Now: </a:t>
              </a:r>
              <a:r>
                <a:rPr lang="en-GB" sz="1600" b="0" dirty="0" smtClean="0"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rPr>
                <a:t>any subsystem traced out – </a:t>
              </a:r>
            </a:p>
            <a:p>
              <a:endParaRPr lang="en-GB" sz="1600" b="0" i="1" dirty="0">
                <a:solidFill>
                  <a:srgbClr val="000099"/>
                </a:solidFill>
                <a:latin typeface="Arial" pitchFamily="34" charset="0"/>
                <a:cs typeface="Arial" pitchFamily="34" charset="0"/>
              </a:endParaRPr>
            </a:p>
            <a:p>
              <a:r>
                <a:rPr lang="en-GB" sz="1600" i="1" dirty="0" smtClean="0"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rPr>
                <a:t>no entanglement </a:t>
              </a:r>
              <a:r>
                <a:rPr lang="en-GB" sz="1600" b="0" dirty="0" smtClean="0"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rPr>
                <a:t>btw two remaining ones:</a:t>
              </a:r>
            </a:p>
            <a:p>
              <a:endParaRPr lang="en-GB" sz="800" b="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42" name="Picture 41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1520" y="2093610"/>
              <a:ext cx="4120515" cy="255270"/>
            </a:xfrm>
            <a:prstGeom prst="rect">
              <a:avLst/>
            </a:prstGeom>
          </p:spPr>
        </p:pic>
      </p:grpSp>
      <p:grpSp>
        <p:nvGrpSpPr>
          <p:cNvPr id="72" name="Group 71"/>
          <p:cNvGrpSpPr/>
          <p:nvPr/>
        </p:nvGrpSpPr>
        <p:grpSpPr>
          <a:xfrm>
            <a:off x="107504" y="2780928"/>
            <a:ext cx="4568879" cy="1417410"/>
            <a:chOff x="107504" y="2780928"/>
            <a:chExt cx="4568879" cy="1417410"/>
          </a:xfrm>
        </p:grpSpPr>
        <p:pic>
          <p:nvPicPr>
            <p:cNvPr id="45" name="Picture 44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7469" y="3181068"/>
              <a:ext cx="3040380" cy="1017270"/>
            </a:xfrm>
            <a:prstGeom prst="rect">
              <a:avLst/>
            </a:prstGeom>
          </p:spPr>
        </p:pic>
        <p:sp>
          <p:nvSpPr>
            <p:cNvPr id="54" name="TextBox 53"/>
            <p:cNvSpPr txBox="1"/>
            <p:nvPr/>
          </p:nvSpPr>
          <p:spPr>
            <a:xfrm>
              <a:off x="107504" y="2780928"/>
              <a:ext cx="4568879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i="1" dirty="0" smtClean="0"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rPr>
                <a:t>classical </a:t>
              </a:r>
              <a:r>
                <a:rPr lang="en-GB" sz="1600" b="0" dirty="0"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rPr>
                <a:t>correlations btw those are </a:t>
              </a:r>
              <a:r>
                <a:rPr lang="en-GB" sz="1600" i="1" dirty="0" smtClean="0"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rPr>
                <a:t>maximal</a:t>
              </a:r>
              <a:r>
                <a:rPr lang="en-GB" sz="1600" i="1" dirty="0"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rPr>
                <a:t>:</a:t>
              </a:r>
            </a:p>
            <a:p>
              <a:endParaRPr lang="en-GB" dirty="0"/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6372200" y="387227"/>
            <a:ext cx="2304256" cy="1763632"/>
            <a:chOff x="251520" y="764704"/>
            <a:chExt cx="2520280" cy="1800200"/>
          </a:xfrm>
        </p:grpSpPr>
        <p:grpSp>
          <p:nvGrpSpPr>
            <p:cNvPr id="59" name="Group 58"/>
            <p:cNvGrpSpPr/>
            <p:nvPr/>
          </p:nvGrpSpPr>
          <p:grpSpPr>
            <a:xfrm>
              <a:off x="467544" y="764704"/>
              <a:ext cx="1872208" cy="1800200"/>
              <a:chOff x="1619672" y="1268760"/>
              <a:chExt cx="1872208" cy="1800200"/>
            </a:xfrm>
          </p:grpSpPr>
          <p:cxnSp>
            <p:nvCxnSpPr>
              <p:cNvPr id="61" name="Straight Arrow Connector 60"/>
              <p:cNvCxnSpPr/>
              <p:nvPr/>
            </p:nvCxnSpPr>
            <p:spPr bwMode="auto">
              <a:xfrm flipV="1">
                <a:off x="2634939" y="1459988"/>
                <a:ext cx="0" cy="1274852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62" name="Straight Arrow Connector 61"/>
              <p:cNvCxnSpPr/>
              <p:nvPr/>
            </p:nvCxnSpPr>
            <p:spPr bwMode="auto">
              <a:xfrm flipV="1">
                <a:off x="3127953" y="1459988"/>
                <a:ext cx="0" cy="1274852"/>
              </a:xfrm>
              <a:prstGeom prst="straightConnector1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arrow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63" name="Rectangle 62"/>
              <p:cNvSpPr/>
              <p:nvPr/>
            </p:nvSpPr>
            <p:spPr bwMode="auto">
              <a:xfrm>
                <a:off x="2980048" y="1906186"/>
                <a:ext cx="295808" cy="382456"/>
              </a:xfrm>
              <a:prstGeom prst="rect">
                <a:avLst/>
              </a:prstGeom>
              <a:solidFill>
                <a:schemeClr val="accent2">
                  <a:lumMod val="40000"/>
                  <a:lumOff val="60000"/>
                </a:schemeClr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64" name="Rounded Rectangle 63"/>
              <p:cNvSpPr/>
              <p:nvPr/>
            </p:nvSpPr>
            <p:spPr bwMode="auto">
              <a:xfrm>
                <a:off x="1619672" y="1268760"/>
                <a:ext cx="1872208" cy="1800200"/>
              </a:xfrm>
              <a:prstGeom prst="roundRect">
                <a:avLst/>
              </a:prstGeom>
              <a:noFill/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65" name="TextBox 64"/>
              <p:cNvSpPr txBox="1"/>
              <p:nvPr/>
            </p:nvSpPr>
            <p:spPr>
              <a:xfrm>
                <a:off x="2292466" y="2564904"/>
                <a:ext cx="32092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b="0" dirty="0" smtClean="0">
                    <a:latin typeface="Arial" pitchFamily="34" charset="0"/>
                    <a:cs typeface="Arial" pitchFamily="34" charset="0"/>
                  </a:rPr>
                  <a:t>A</a:t>
                </a:r>
                <a:endParaRPr lang="en-GB" sz="1600" b="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6" name="TextBox 65"/>
              <p:cNvSpPr txBox="1"/>
              <p:nvPr/>
            </p:nvSpPr>
            <p:spPr>
              <a:xfrm>
                <a:off x="2782843" y="2564904"/>
                <a:ext cx="33214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b="0" dirty="0" smtClean="0">
                    <a:latin typeface="Arial" pitchFamily="34" charset="0"/>
                    <a:cs typeface="Arial" pitchFamily="34" charset="0"/>
                  </a:rPr>
                  <a:t>C</a:t>
                </a:r>
                <a:endParaRPr lang="en-GB" sz="1600" b="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7" name="Freeform 66"/>
              <p:cNvSpPr/>
              <p:nvPr/>
            </p:nvSpPr>
            <p:spPr bwMode="auto">
              <a:xfrm>
                <a:off x="2067154" y="1459988"/>
                <a:ext cx="131513" cy="1410385"/>
              </a:xfrm>
              <a:custGeom>
                <a:avLst/>
                <a:gdLst>
                  <a:gd name="connsiteX0" fmla="*/ 160873 w 192084"/>
                  <a:gd name="connsiteY0" fmla="*/ 1403797 h 1403797"/>
                  <a:gd name="connsiteX1" fmla="*/ 173752 w 192084"/>
                  <a:gd name="connsiteY1" fmla="*/ 1339402 h 1403797"/>
                  <a:gd name="connsiteX2" fmla="*/ 109357 w 192084"/>
                  <a:gd name="connsiteY2" fmla="*/ 1236371 h 1403797"/>
                  <a:gd name="connsiteX3" fmla="*/ 57842 w 192084"/>
                  <a:gd name="connsiteY3" fmla="*/ 1197735 h 1403797"/>
                  <a:gd name="connsiteX4" fmla="*/ 6326 w 192084"/>
                  <a:gd name="connsiteY4" fmla="*/ 1120461 h 1403797"/>
                  <a:gd name="connsiteX5" fmla="*/ 83599 w 192084"/>
                  <a:gd name="connsiteY5" fmla="*/ 1081825 h 1403797"/>
                  <a:gd name="connsiteX6" fmla="*/ 173752 w 192084"/>
                  <a:gd name="connsiteY6" fmla="*/ 1043188 h 1403797"/>
                  <a:gd name="connsiteX7" fmla="*/ 186630 w 192084"/>
                  <a:gd name="connsiteY7" fmla="*/ 1004552 h 1403797"/>
                  <a:gd name="connsiteX8" fmla="*/ 135115 w 192084"/>
                  <a:gd name="connsiteY8" fmla="*/ 940157 h 1403797"/>
                  <a:gd name="connsiteX9" fmla="*/ 83599 w 192084"/>
                  <a:gd name="connsiteY9" fmla="*/ 914400 h 1403797"/>
                  <a:gd name="connsiteX10" fmla="*/ 57842 w 192084"/>
                  <a:gd name="connsiteY10" fmla="*/ 875763 h 1403797"/>
                  <a:gd name="connsiteX11" fmla="*/ 83599 w 192084"/>
                  <a:gd name="connsiteY11" fmla="*/ 837126 h 1403797"/>
                  <a:gd name="connsiteX12" fmla="*/ 160873 w 192084"/>
                  <a:gd name="connsiteY12" fmla="*/ 798490 h 1403797"/>
                  <a:gd name="connsiteX13" fmla="*/ 173752 w 192084"/>
                  <a:gd name="connsiteY13" fmla="*/ 682580 h 1403797"/>
                  <a:gd name="connsiteX14" fmla="*/ 135115 w 192084"/>
                  <a:gd name="connsiteY14" fmla="*/ 656822 h 1403797"/>
                  <a:gd name="connsiteX15" fmla="*/ 57842 w 192084"/>
                  <a:gd name="connsiteY15" fmla="*/ 631064 h 1403797"/>
                  <a:gd name="connsiteX16" fmla="*/ 44963 w 192084"/>
                  <a:gd name="connsiteY16" fmla="*/ 579549 h 1403797"/>
                  <a:gd name="connsiteX17" fmla="*/ 83599 w 192084"/>
                  <a:gd name="connsiteY17" fmla="*/ 553791 h 1403797"/>
                  <a:gd name="connsiteX18" fmla="*/ 160873 w 192084"/>
                  <a:gd name="connsiteY18" fmla="*/ 528033 h 1403797"/>
                  <a:gd name="connsiteX19" fmla="*/ 186630 w 192084"/>
                  <a:gd name="connsiteY19" fmla="*/ 489397 h 1403797"/>
                  <a:gd name="connsiteX20" fmla="*/ 173752 w 192084"/>
                  <a:gd name="connsiteY20" fmla="*/ 450760 h 1403797"/>
                  <a:gd name="connsiteX21" fmla="*/ 96478 w 192084"/>
                  <a:gd name="connsiteY21" fmla="*/ 386366 h 1403797"/>
                  <a:gd name="connsiteX22" fmla="*/ 70721 w 192084"/>
                  <a:gd name="connsiteY22" fmla="*/ 347729 h 1403797"/>
                  <a:gd name="connsiteX23" fmla="*/ 122236 w 192084"/>
                  <a:gd name="connsiteY23" fmla="*/ 321971 h 1403797"/>
                  <a:gd name="connsiteX24" fmla="*/ 160873 w 192084"/>
                  <a:gd name="connsiteY24" fmla="*/ 296214 h 1403797"/>
                  <a:gd name="connsiteX25" fmla="*/ 173752 w 192084"/>
                  <a:gd name="connsiteY25" fmla="*/ 257577 h 1403797"/>
                  <a:gd name="connsiteX26" fmla="*/ 147994 w 192084"/>
                  <a:gd name="connsiteY26" fmla="*/ 141667 h 1403797"/>
                  <a:gd name="connsiteX27" fmla="*/ 160873 w 192084"/>
                  <a:gd name="connsiteY27" fmla="*/ 0 h 1403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192084" h="1403797">
                    <a:moveTo>
                      <a:pt x="160873" y="1403797"/>
                    </a:moveTo>
                    <a:cubicBezTo>
                      <a:pt x="165166" y="1382332"/>
                      <a:pt x="175734" y="1361202"/>
                      <a:pt x="173752" y="1339402"/>
                    </a:cubicBezTo>
                    <a:cubicBezTo>
                      <a:pt x="166443" y="1259005"/>
                      <a:pt x="157277" y="1270599"/>
                      <a:pt x="109357" y="1236371"/>
                    </a:cubicBezTo>
                    <a:cubicBezTo>
                      <a:pt x="91891" y="1223895"/>
                      <a:pt x="75014" y="1210614"/>
                      <a:pt x="57842" y="1197735"/>
                    </a:cubicBezTo>
                    <a:cubicBezTo>
                      <a:pt x="40670" y="1171977"/>
                      <a:pt x="-19432" y="1137633"/>
                      <a:pt x="6326" y="1120461"/>
                    </a:cubicBezTo>
                    <a:cubicBezTo>
                      <a:pt x="117064" y="1046638"/>
                      <a:pt x="-23051" y="1135151"/>
                      <a:pt x="83599" y="1081825"/>
                    </a:cubicBezTo>
                    <a:cubicBezTo>
                      <a:pt x="172538" y="1037355"/>
                      <a:pt x="66539" y="1069991"/>
                      <a:pt x="173752" y="1043188"/>
                    </a:cubicBezTo>
                    <a:cubicBezTo>
                      <a:pt x="178045" y="1030309"/>
                      <a:pt x="186630" y="1018127"/>
                      <a:pt x="186630" y="1004552"/>
                    </a:cubicBezTo>
                    <a:cubicBezTo>
                      <a:pt x="186630" y="965557"/>
                      <a:pt x="164784" y="957110"/>
                      <a:pt x="135115" y="940157"/>
                    </a:cubicBezTo>
                    <a:cubicBezTo>
                      <a:pt x="118446" y="930632"/>
                      <a:pt x="100771" y="922986"/>
                      <a:pt x="83599" y="914400"/>
                    </a:cubicBezTo>
                    <a:cubicBezTo>
                      <a:pt x="75013" y="901521"/>
                      <a:pt x="57842" y="891241"/>
                      <a:pt x="57842" y="875763"/>
                    </a:cubicBezTo>
                    <a:cubicBezTo>
                      <a:pt x="57842" y="860285"/>
                      <a:pt x="72654" y="848071"/>
                      <a:pt x="83599" y="837126"/>
                    </a:cubicBezTo>
                    <a:cubicBezTo>
                      <a:pt x="108563" y="812162"/>
                      <a:pt x="129451" y="808964"/>
                      <a:pt x="160873" y="798490"/>
                    </a:cubicBezTo>
                    <a:cubicBezTo>
                      <a:pt x="190666" y="753799"/>
                      <a:pt x="206801" y="748679"/>
                      <a:pt x="173752" y="682580"/>
                    </a:cubicBezTo>
                    <a:cubicBezTo>
                      <a:pt x="166830" y="668735"/>
                      <a:pt x="149260" y="663109"/>
                      <a:pt x="135115" y="656822"/>
                    </a:cubicBezTo>
                    <a:cubicBezTo>
                      <a:pt x="110304" y="645795"/>
                      <a:pt x="57842" y="631064"/>
                      <a:pt x="57842" y="631064"/>
                    </a:cubicBezTo>
                    <a:cubicBezTo>
                      <a:pt x="53549" y="613892"/>
                      <a:pt x="39366" y="596341"/>
                      <a:pt x="44963" y="579549"/>
                    </a:cubicBezTo>
                    <a:cubicBezTo>
                      <a:pt x="49858" y="564865"/>
                      <a:pt x="69455" y="560077"/>
                      <a:pt x="83599" y="553791"/>
                    </a:cubicBezTo>
                    <a:cubicBezTo>
                      <a:pt x="108410" y="542764"/>
                      <a:pt x="160873" y="528033"/>
                      <a:pt x="160873" y="528033"/>
                    </a:cubicBezTo>
                    <a:cubicBezTo>
                      <a:pt x="169459" y="515154"/>
                      <a:pt x="184085" y="504665"/>
                      <a:pt x="186630" y="489397"/>
                    </a:cubicBezTo>
                    <a:cubicBezTo>
                      <a:pt x="188862" y="476006"/>
                      <a:pt x="181282" y="462056"/>
                      <a:pt x="173752" y="450760"/>
                    </a:cubicBezTo>
                    <a:cubicBezTo>
                      <a:pt x="153919" y="421010"/>
                      <a:pt x="124988" y="405372"/>
                      <a:pt x="96478" y="386366"/>
                    </a:cubicBezTo>
                    <a:cubicBezTo>
                      <a:pt x="87892" y="373487"/>
                      <a:pt x="64972" y="362100"/>
                      <a:pt x="70721" y="347729"/>
                    </a:cubicBezTo>
                    <a:cubicBezTo>
                      <a:pt x="77851" y="329904"/>
                      <a:pt x="105567" y="331496"/>
                      <a:pt x="122236" y="321971"/>
                    </a:cubicBezTo>
                    <a:cubicBezTo>
                      <a:pt x="135675" y="314292"/>
                      <a:pt x="147994" y="304800"/>
                      <a:pt x="160873" y="296214"/>
                    </a:cubicBezTo>
                    <a:cubicBezTo>
                      <a:pt x="165166" y="283335"/>
                      <a:pt x="173752" y="271153"/>
                      <a:pt x="173752" y="257577"/>
                    </a:cubicBezTo>
                    <a:cubicBezTo>
                      <a:pt x="173752" y="212246"/>
                      <a:pt x="161275" y="181509"/>
                      <a:pt x="147994" y="141667"/>
                    </a:cubicBezTo>
                    <a:cubicBezTo>
                      <a:pt x="168161" y="60999"/>
                      <a:pt x="160873" y="107852"/>
                      <a:pt x="160873" y="0"/>
                    </a:cubicBezTo>
                  </a:path>
                </a:pathLst>
              </a:custGeom>
              <a:noFill/>
              <a:ln w="9525" cap="flat" cmpd="sng" algn="ctr">
                <a:solidFill>
                  <a:srgbClr val="000099"/>
                </a:solidFill>
                <a:prstDash val="solid"/>
                <a:round/>
                <a:headEnd type="none" w="med" len="med"/>
                <a:tailEnd type="arrow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</a:endParaRPr>
              </a:p>
            </p:txBody>
          </p:sp>
          <p:sp>
            <p:nvSpPr>
              <p:cNvPr id="68" name="TextBox 67"/>
              <p:cNvSpPr txBox="1"/>
              <p:nvPr/>
            </p:nvSpPr>
            <p:spPr>
              <a:xfrm>
                <a:off x="1747514" y="2564904"/>
                <a:ext cx="320922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600" b="0" dirty="0" smtClean="0">
                    <a:latin typeface="Arial" pitchFamily="34" charset="0"/>
                    <a:cs typeface="Arial" pitchFamily="34" charset="0"/>
                  </a:rPr>
                  <a:t>B</a:t>
                </a:r>
                <a:endParaRPr lang="en-GB" sz="1600" b="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60" name="Straight Connector 59"/>
            <p:cNvCxnSpPr/>
            <p:nvPr/>
          </p:nvCxnSpPr>
          <p:spPr bwMode="auto">
            <a:xfrm>
              <a:off x="251520" y="1988840"/>
              <a:ext cx="2520280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rgbClr val="000099"/>
              </a:solidFill>
              <a:prstDash val="dash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grpSp>
        <p:nvGrpSpPr>
          <p:cNvPr id="74" name="Group 73"/>
          <p:cNvGrpSpPr/>
          <p:nvPr/>
        </p:nvGrpSpPr>
        <p:grpSpPr>
          <a:xfrm>
            <a:off x="64543" y="4869160"/>
            <a:ext cx="8770229" cy="1584176"/>
            <a:chOff x="64543" y="4869160"/>
            <a:chExt cx="8770229" cy="1584176"/>
          </a:xfrm>
        </p:grpSpPr>
        <p:sp>
          <p:nvSpPr>
            <p:cNvPr id="47" name="Rounded Rectangle 46"/>
            <p:cNvSpPr/>
            <p:nvPr/>
          </p:nvSpPr>
          <p:spPr bwMode="auto">
            <a:xfrm>
              <a:off x="216861" y="5472508"/>
              <a:ext cx="3779075" cy="692796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pic>
          <p:nvPicPr>
            <p:cNvPr id="46" name="Picture 45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9967" y="5704531"/>
              <a:ext cx="3396041" cy="255031"/>
            </a:xfrm>
            <a:prstGeom prst="rect">
              <a:avLst/>
            </a:prstGeom>
          </p:spPr>
        </p:pic>
        <p:sp>
          <p:nvSpPr>
            <p:cNvPr id="48" name="TextBox 47"/>
            <p:cNvSpPr txBox="1"/>
            <p:nvPr/>
          </p:nvSpPr>
          <p:spPr>
            <a:xfrm>
              <a:off x="4322959" y="5426640"/>
              <a:ext cx="4497513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 smtClean="0">
                  <a:solidFill>
                    <a:srgbClr val="006600"/>
                  </a:solidFill>
                  <a:latin typeface="Arial" pitchFamily="34" charset="0"/>
                  <a:cs typeface="Arial" pitchFamily="34" charset="0"/>
                </a:rPr>
                <a:t>The entropy of marginal          quantifies </a:t>
              </a:r>
            </a:p>
            <a:p>
              <a:endParaRPr lang="en-GB" sz="1000" dirty="0" smtClean="0">
                <a:solidFill>
                  <a:srgbClr val="006600"/>
                </a:solidFill>
                <a:latin typeface="Arial" pitchFamily="34" charset="0"/>
                <a:cs typeface="Arial" pitchFamily="34" charset="0"/>
              </a:endParaRPr>
            </a:p>
            <a:p>
              <a:r>
                <a:rPr lang="en-GB" sz="1600" dirty="0" smtClean="0">
                  <a:solidFill>
                    <a:srgbClr val="006600"/>
                  </a:solidFill>
                  <a:latin typeface="Arial" pitchFamily="34" charset="0"/>
                  <a:cs typeface="Arial" pitchFamily="34" charset="0"/>
                </a:rPr>
                <a:t>capacity of Alice’s state to form correlations</a:t>
              </a:r>
              <a:endParaRPr lang="en-GB" sz="1600" dirty="0">
                <a:solidFill>
                  <a:srgbClr val="006600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73" name="Picture 72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25804" y="5418349"/>
              <a:ext cx="359029" cy="308462"/>
            </a:xfrm>
            <a:prstGeom prst="rect">
              <a:avLst/>
            </a:prstGeom>
          </p:spPr>
        </p:pic>
        <p:sp>
          <p:nvSpPr>
            <p:cNvPr id="55" name="Rounded Rectangle 54"/>
            <p:cNvSpPr/>
            <p:nvPr/>
          </p:nvSpPr>
          <p:spPr bwMode="auto">
            <a:xfrm>
              <a:off x="64543" y="4869160"/>
              <a:ext cx="8770229" cy="1584176"/>
            </a:xfrm>
            <a:prstGeom prst="roundRect">
              <a:avLst/>
            </a:prstGeom>
            <a:noFill/>
            <a:ln w="9525" cap="flat" cmpd="sng" algn="ctr">
              <a:solidFill>
                <a:srgbClr val="0066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253943" y="4953362"/>
              <a:ext cx="1643207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/>
              <a:r>
                <a:rPr lang="en-GB" sz="1600" dirty="0" err="1">
                  <a:solidFill>
                    <a:srgbClr val="006600"/>
                  </a:solidFill>
                  <a:latin typeface="Arial" pitchFamily="34" charset="0"/>
                  <a:cs typeface="Arial" pitchFamily="34" charset="0"/>
                </a:rPr>
                <a:t>Koashi</a:t>
              </a:r>
              <a:r>
                <a:rPr lang="en-GB" sz="1600" dirty="0">
                  <a:solidFill>
                    <a:srgbClr val="006600"/>
                  </a:solidFill>
                  <a:latin typeface="Arial" pitchFamily="34" charset="0"/>
                  <a:cs typeface="Arial" pitchFamily="34" charset="0"/>
                </a:rPr>
                <a:t>-Winter:</a:t>
              </a:r>
            </a:p>
            <a:p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2594717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ounded Rectangle 24"/>
          <p:cNvSpPr/>
          <p:nvPr/>
        </p:nvSpPr>
        <p:spPr bwMode="auto">
          <a:xfrm>
            <a:off x="179512" y="4896444"/>
            <a:ext cx="5904656" cy="692796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16016" y="335347"/>
            <a:ext cx="43268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Local non-unitary measurement on </a:t>
            </a:r>
            <a:r>
              <a:rPr lang="en-GB" sz="1800" i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</a:t>
            </a:r>
            <a:r>
              <a:rPr lang="en-GB" sz="18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6588224" y="1124744"/>
            <a:ext cx="1872208" cy="1800200"/>
            <a:chOff x="1619672" y="1268760"/>
            <a:chExt cx="1872208" cy="1800200"/>
          </a:xfrm>
        </p:grpSpPr>
        <p:cxnSp>
          <p:nvCxnSpPr>
            <p:cNvPr id="8" name="Straight Arrow Connector 7"/>
            <p:cNvCxnSpPr/>
            <p:nvPr/>
          </p:nvCxnSpPr>
          <p:spPr bwMode="auto">
            <a:xfrm flipV="1">
              <a:off x="2634939" y="1459988"/>
              <a:ext cx="0" cy="1274852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9" name="Straight Arrow Connector 8"/>
            <p:cNvCxnSpPr/>
            <p:nvPr/>
          </p:nvCxnSpPr>
          <p:spPr bwMode="auto">
            <a:xfrm flipV="1">
              <a:off x="3127953" y="1459988"/>
              <a:ext cx="0" cy="1274852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0" name="Rectangle 9"/>
            <p:cNvSpPr/>
            <p:nvPr/>
          </p:nvSpPr>
          <p:spPr bwMode="auto">
            <a:xfrm>
              <a:off x="2980048" y="1906186"/>
              <a:ext cx="295808" cy="382456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1" name="Rounded Rectangle 10"/>
            <p:cNvSpPr/>
            <p:nvPr/>
          </p:nvSpPr>
          <p:spPr bwMode="auto">
            <a:xfrm>
              <a:off x="1619672" y="1268760"/>
              <a:ext cx="1872208" cy="1800200"/>
            </a:xfrm>
            <a:prstGeom prst="round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292466" y="2564904"/>
              <a:ext cx="32092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0" dirty="0" smtClean="0">
                  <a:latin typeface="Arial" pitchFamily="34" charset="0"/>
                  <a:cs typeface="Arial" pitchFamily="34" charset="0"/>
                </a:rPr>
                <a:t>A</a:t>
              </a:r>
              <a:endParaRPr lang="en-GB" sz="1600" b="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782843" y="2564904"/>
              <a:ext cx="33214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0" dirty="0" smtClean="0">
                  <a:latin typeface="Arial" pitchFamily="34" charset="0"/>
                  <a:cs typeface="Arial" pitchFamily="34" charset="0"/>
                </a:rPr>
                <a:t>C</a:t>
              </a:r>
              <a:endParaRPr lang="en-GB" sz="1600" b="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" name="Freeform 13"/>
            <p:cNvSpPr/>
            <p:nvPr/>
          </p:nvSpPr>
          <p:spPr bwMode="auto">
            <a:xfrm>
              <a:off x="2067154" y="1459988"/>
              <a:ext cx="131513" cy="1410385"/>
            </a:xfrm>
            <a:custGeom>
              <a:avLst/>
              <a:gdLst>
                <a:gd name="connsiteX0" fmla="*/ 160873 w 192084"/>
                <a:gd name="connsiteY0" fmla="*/ 1403797 h 1403797"/>
                <a:gd name="connsiteX1" fmla="*/ 173752 w 192084"/>
                <a:gd name="connsiteY1" fmla="*/ 1339402 h 1403797"/>
                <a:gd name="connsiteX2" fmla="*/ 109357 w 192084"/>
                <a:gd name="connsiteY2" fmla="*/ 1236371 h 1403797"/>
                <a:gd name="connsiteX3" fmla="*/ 57842 w 192084"/>
                <a:gd name="connsiteY3" fmla="*/ 1197735 h 1403797"/>
                <a:gd name="connsiteX4" fmla="*/ 6326 w 192084"/>
                <a:gd name="connsiteY4" fmla="*/ 1120461 h 1403797"/>
                <a:gd name="connsiteX5" fmla="*/ 83599 w 192084"/>
                <a:gd name="connsiteY5" fmla="*/ 1081825 h 1403797"/>
                <a:gd name="connsiteX6" fmla="*/ 173752 w 192084"/>
                <a:gd name="connsiteY6" fmla="*/ 1043188 h 1403797"/>
                <a:gd name="connsiteX7" fmla="*/ 186630 w 192084"/>
                <a:gd name="connsiteY7" fmla="*/ 1004552 h 1403797"/>
                <a:gd name="connsiteX8" fmla="*/ 135115 w 192084"/>
                <a:gd name="connsiteY8" fmla="*/ 940157 h 1403797"/>
                <a:gd name="connsiteX9" fmla="*/ 83599 w 192084"/>
                <a:gd name="connsiteY9" fmla="*/ 914400 h 1403797"/>
                <a:gd name="connsiteX10" fmla="*/ 57842 w 192084"/>
                <a:gd name="connsiteY10" fmla="*/ 875763 h 1403797"/>
                <a:gd name="connsiteX11" fmla="*/ 83599 w 192084"/>
                <a:gd name="connsiteY11" fmla="*/ 837126 h 1403797"/>
                <a:gd name="connsiteX12" fmla="*/ 160873 w 192084"/>
                <a:gd name="connsiteY12" fmla="*/ 798490 h 1403797"/>
                <a:gd name="connsiteX13" fmla="*/ 173752 w 192084"/>
                <a:gd name="connsiteY13" fmla="*/ 682580 h 1403797"/>
                <a:gd name="connsiteX14" fmla="*/ 135115 w 192084"/>
                <a:gd name="connsiteY14" fmla="*/ 656822 h 1403797"/>
                <a:gd name="connsiteX15" fmla="*/ 57842 w 192084"/>
                <a:gd name="connsiteY15" fmla="*/ 631064 h 1403797"/>
                <a:gd name="connsiteX16" fmla="*/ 44963 w 192084"/>
                <a:gd name="connsiteY16" fmla="*/ 579549 h 1403797"/>
                <a:gd name="connsiteX17" fmla="*/ 83599 w 192084"/>
                <a:gd name="connsiteY17" fmla="*/ 553791 h 1403797"/>
                <a:gd name="connsiteX18" fmla="*/ 160873 w 192084"/>
                <a:gd name="connsiteY18" fmla="*/ 528033 h 1403797"/>
                <a:gd name="connsiteX19" fmla="*/ 186630 w 192084"/>
                <a:gd name="connsiteY19" fmla="*/ 489397 h 1403797"/>
                <a:gd name="connsiteX20" fmla="*/ 173752 w 192084"/>
                <a:gd name="connsiteY20" fmla="*/ 450760 h 1403797"/>
                <a:gd name="connsiteX21" fmla="*/ 96478 w 192084"/>
                <a:gd name="connsiteY21" fmla="*/ 386366 h 1403797"/>
                <a:gd name="connsiteX22" fmla="*/ 70721 w 192084"/>
                <a:gd name="connsiteY22" fmla="*/ 347729 h 1403797"/>
                <a:gd name="connsiteX23" fmla="*/ 122236 w 192084"/>
                <a:gd name="connsiteY23" fmla="*/ 321971 h 1403797"/>
                <a:gd name="connsiteX24" fmla="*/ 160873 w 192084"/>
                <a:gd name="connsiteY24" fmla="*/ 296214 h 1403797"/>
                <a:gd name="connsiteX25" fmla="*/ 173752 w 192084"/>
                <a:gd name="connsiteY25" fmla="*/ 257577 h 1403797"/>
                <a:gd name="connsiteX26" fmla="*/ 147994 w 192084"/>
                <a:gd name="connsiteY26" fmla="*/ 141667 h 1403797"/>
                <a:gd name="connsiteX27" fmla="*/ 160873 w 192084"/>
                <a:gd name="connsiteY27" fmla="*/ 0 h 1403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92084" h="1403797">
                  <a:moveTo>
                    <a:pt x="160873" y="1403797"/>
                  </a:moveTo>
                  <a:cubicBezTo>
                    <a:pt x="165166" y="1382332"/>
                    <a:pt x="175734" y="1361202"/>
                    <a:pt x="173752" y="1339402"/>
                  </a:cubicBezTo>
                  <a:cubicBezTo>
                    <a:pt x="166443" y="1259005"/>
                    <a:pt x="157277" y="1270599"/>
                    <a:pt x="109357" y="1236371"/>
                  </a:cubicBezTo>
                  <a:cubicBezTo>
                    <a:pt x="91891" y="1223895"/>
                    <a:pt x="75014" y="1210614"/>
                    <a:pt x="57842" y="1197735"/>
                  </a:cubicBezTo>
                  <a:cubicBezTo>
                    <a:pt x="40670" y="1171977"/>
                    <a:pt x="-19432" y="1137633"/>
                    <a:pt x="6326" y="1120461"/>
                  </a:cubicBezTo>
                  <a:cubicBezTo>
                    <a:pt x="117064" y="1046638"/>
                    <a:pt x="-23051" y="1135151"/>
                    <a:pt x="83599" y="1081825"/>
                  </a:cubicBezTo>
                  <a:cubicBezTo>
                    <a:pt x="172538" y="1037355"/>
                    <a:pt x="66539" y="1069991"/>
                    <a:pt x="173752" y="1043188"/>
                  </a:cubicBezTo>
                  <a:cubicBezTo>
                    <a:pt x="178045" y="1030309"/>
                    <a:pt x="186630" y="1018127"/>
                    <a:pt x="186630" y="1004552"/>
                  </a:cubicBezTo>
                  <a:cubicBezTo>
                    <a:pt x="186630" y="965557"/>
                    <a:pt x="164784" y="957110"/>
                    <a:pt x="135115" y="940157"/>
                  </a:cubicBezTo>
                  <a:cubicBezTo>
                    <a:pt x="118446" y="930632"/>
                    <a:pt x="100771" y="922986"/>
                    <a:pt x="83599" y="914400"/>
                  </a:cubicBezTo>
                  <a:cubicBezTo>
                    <a:pt x="75013" y="901521"/>
                    <a:pt x="57842" y="891241"/>
                    <a:pt x="57842" y="875763"/>
                  </a:cubicBezTo>
                  <a:cubicBezTo>
                    <a:pt x="57842" y="860285"/>
                    <a:pt x="72654" y="848071"/>
                    <a:pt x="83599" y="837126"/>
                  </a:cubicBezTo>
                  <a:cubicBezTo>
                    <a:pt x="108563" y="812162"/>
                    <a:pt x="129451" y="808964"/>
                    <a:pt x="160873" y="798490"/>
                  </a:cubicBezTo>
                  <a:cubicBezTo>
                    <a:pt x="190666" y="753799"/>
                    <a:pt x="206801" y="748679"/>
                    <a:pt x="173752" y="682580"/>
                  </a:cubicBezTo>
                  <a:cubicBezTo>
                    <a:pt x="166830" y="668735"/>
                    <a:pt x="149260" y="663109"/>
                    <a:pt x="135115" y="656822"/>
                  </a:cubicBezTo>
                  <a:cubicBezTo>
                    <a:pt x="110304" y="645795"/>
                    <a:pt x="57842" y="631064"/>
                    <a:pt x="57842" y="631064"/>
                  </a:cubicBezTo>
                  <a:cubicBezTo>
                    <a:pt x="53549" y="613892"/>
                    <a:pt x="39366" y="596341"/>
                    <a:pt x="44963" y="579549"/>
                  </a:cubicBezTo>
                  <a:cubicBezTo>
                    <a:pt x="49858" y="564865"/>
                    <a:pt x="69455" y="560077"/>
                    <a:pt x="83599" y="553791"/>
                  </a:cubicBezTo>
                  <a:cubicBezTo>
                    <a:pt x="108410" y="542764"/>
                    <a:pt x="160873" y="528033"/>
                    <a:pt x="160873" y="528033"/>
                  </a:cubicBezTo>
                  <a:cubicBezTo>
                    <a:pt x="169459" y="515154"/>
                    <a:pt x="184085" y="504665"/>
                    <a:pt x="186630" y="489397"/>
                  </a:cubicBezTo>
                  <a:cubicBezTo>
                    <a:pt x="188862" y="476006"/>
                    <a:pt x="181282" y="462056"/>
                    <a:pt x="173752" y="450760"/>
                  </a:cubicBezTo>
                  <a:cubicBezTo>
                    <a:pt x="153919" y="421010"/>
                    <a:pt x="124988" y="405372"/>
                    <a:pt x="96478" y="386366"/>
                  </a:cubicBezTo>
                  <a:cubicBezTo>
                    <a:pt x="87892" y="373487"/>
                    <a:pt x="64972" y="362100"/>
                    <a:pt x="70721" y="347729"/>
                  </a:cubicBezTo>
                  <a:cubicBezTo>
                    <a:pt x="77851" y="329904"/>
                    <a:pt x="105567" y="331496"/>
                    <a:pt x="122236" y="321971"/>
                  </a:cubicBezTo>
                  <a:cubicBezTo>
                    <a:pt x="135675" y="314292"/>
                    <a:pt x="147994" y="304800"/>
                    <a:pt x="160873" y="296214"/>
                  </a:cubicBezTo>
                  <a:cubicBezTo>
                    <a:pt x="165166" y="283335"/>
                    <a:pt x="173752" y="271153"/>
                    <a:pt x="173752" y="257577"/>
                  </a:cubicBezTo>
                  <a:cubicBezTo>
                    <a:pt x="173752" y="212246"/>
                    <a:pt x="161275" y="181509"/>
                    <a:pt x="147994" y="141667"/>
                  </a:cubicBezTo>
                  <a:cubicBezTo>
                    <a:pt x="168161" y="60999"/>
                    <a:pt x="160873" y="107852"/>
                    <a:pt x="160873" y="0"/>
                  </a:cubicBezTo>
                </a:path>
              </a:pathLst>
            </a:custGeom>
            <a:noFill/>
            <a:ln w="9525" cap="flat" cmpd="sng" algn="ctr">
              <a:solidFill>
                <a:srgbClr val="000099"/>
              </a:solidFill>
              <a:prstDash val="solid"/>
              <a:round/>
              <a:headEnd type="none" w="med" len="med"/>
              <a:tailEnd type="arrow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747514" y="2564904"/>
              <a:ext cx="32092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0" dirty="0" smtClean="0">
                  <a:latin typeface="Arial" pitchFamily="34" charset="0"/>
                  <a:cs typeface="Arial" pitchFamily="34" charset="0"/>
                </a:rPr>
                <a:t>B</a:t>
              </a:r>
              <a:endParaRPr lang="en-GB" sz="1600" b="0" dirty="0">
                <a:latin typeface="Arial" pitchFamily="34" charset="0"/>
                <a:cs typeface="Arial" pitchFamily="34" charset="0"/>
              </a:endParaRPr>
            </a:p>
          </p:txBody>
        </p:sp>
      </p:grpSp>
      <p:cxnSp>
        <p:nvCxnSpPr>
          <p:cNvPr id="7" name="Straight Connector 6"/>
          <p:cNvCxnSpPr/>
          <p:nvPr/>
        </p:nvCxnSpPr>
        <p:spPr bwMode="auto">
          <a:xfrm>
            <a:off x="6372200" y="1628800"/>
            <a:ext cx="252028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0099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" name="Rounded Rectangle 16"/>
          <p:cNvSpPr/>
          <p:nvPr/>
        </p:nvSpPr>
        <p:spPr bwMode="auto">
          <a:xfrm>
            <a:off x="240764" y="230233"/>
            <a:ext cx="3779075" cy="692796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870" y="462256"/>
            <a:ext cx="3396041" cy="255031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9" y="1625898"/>
            <a:ext cx="2280285" cy="862965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2987824" y="1556792"/>
            <a:ext cx="288861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dirty="0" smtClean="0">
                <a:latin typeface="Arial" pitchFamily="34" charset="0"/>
                <a:cs typeface="Arial" pitchFamily="34" charset="0"/>
              </a:rPr>
              <a:t>Alice’s and Bob’s capacities  </a:t>
            </a:r>
          </a:p>
          <a:p>
            <a:r>
              <a:rPr lang="en-GB" sz="1600" b="0" dirty="0">
                <a:latin typeface="Arial" pitchFamily="34" charset="0"/>
                <a:cs typeface="Arial" pitchFamily="34" charset="0"/>
              </a:rPr>
              <a:t>t</a:t>
            </a:r>
            <a:r>
              <a:rPr lang="en-GB" sz="1600" b="0" dirty="0" smtClean="0">
                <a:latin typeface="Arial" pitchFamily="34" charset="0"/>
                <a:cs typeface="Arial" pitchFamily="34" charset="0"/>
              </a:rPr>
              <a:t>o create correlations remain </a:t>
            </a:r>
          </a:p>
          <a:p>
            <a:r>
              <a:rPr lang="en-GB" sz="1600" b="0" dirty="0" smtClean="0">
                <a:latin typeface="Arial" pitchFamily="34" charset="0"/>
                <a:cs typeface="Arial" pitchFamily="34" charset="0"/>
              </a:rPr>
              <a:t>unchanged</a:t>
            </a:r>
            <a:endParaRPr lang="en-GB" sz="16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07504" y="3450486"/>
            <a:ext cx="79804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Charlie’s capacity to create correlations decrease upon the measurement on C:</a:t>
            </a:r>
            <a:endParaRPr lang="en-GB" sz="1600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2" name="Picture 2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997816"/>
            <a:ext cx="4383405" cy="65532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5077941"/>
            <a:ext cx="5688330" cy="295275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6664112" y="5034662"/>
            <a:ext cx="21563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dirty="0" smtClean="0">
                <a:latin typeface="Arial" pitchFamily="34" charset="0"/>
                <a:ea typeface="Microsoft Yi Baiti" pitchFamily="66" charset="0"/>
                <a:cs typeface="Arial" pitchFamily="34" charset="0"/>
              </a:rPr>
              <a:t>(using </a:t>
            </a:r>
            <a:r>
              <a:rPr lang="en-GB" sz="1600" b="0" dirty="0" err="1" smtClean="0">
                <a:latin typeface="Arial" pitchFamily="34" charset="0"/>
                <a:ea typeface="Microsoft Yi Baiti" pitchFamily="66" charset="0"/>
                <a:cs typeface="Arial" pitchFamily="34" charset="0"/>
              </a:rPr>
              <a:t>Koashi</a:t>
            </a:r>
            <a:r>
              <a:rPr lang="en-GB" sz="1600" b="0" dirty="0" smtClean="0">
                <a:latin typeface="Arial" pitchFamily="34" charset="0"/>
                <a:ea typeface="Microsoft Yi Baiti" pitchFamily="66" charset="0"/>
                <a:cs typeface="Arial" pitchFamily="34" charset="0"/>
              </a:rPr>
              <a:t>-Winter)</a:t>
            </a:r>
            <a:endParaRPr lang="en-GB" sz="1600" b="0" dirty="0">
              <a:latin typeface="Arial" pitchFamily="34" charset="0"/>
              <a:ea typeface="Microsoft Yi Baiti" pitchFamily="66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7567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 bwMode="auto">
          <a:xfrm>
            <a:off x="179512" y="1080020"/>
            <a:ext cx="4752528" cy="692796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297831"/>
            <a:ext cx="4259580" cy="257175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3779912" y="1656084"/>
            <a:ext cx="4371279" cy="1049034"/>
            <a:chOff x="3779912" y="1556792"/>
            <a:chExt cx="4371279" cy="1049034"/>
          </a:xfrm>
        </p:grpSpPr>
        <p:pic>
          <p:nvPicPr>
            <p:cNvPr id="8" name="Picture 7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04048" y="2321981"/>
              <a:ext cx="2345055" cy="283845"/>
            </a:xfrm>
            <a:prstGeom prst="rect">
              <a:avLst/>
            </a:prstGeom>
          </p:spPr>
        </p:pic>
        <p:cxnSp>
          <p:nvCxnSpPr>
            <p:cNvPr id="11" name="Straight Arrow Connector 10"/>
            <p:cNvCxnSpPr/>
            <p:nvPr/>
          </p:nvCxnSpPr>
          <p:spPr bwMode="auto">
            <a:xfrm flipH="1" flipV="1">
              <a:off x="3779912" y="1556792"/>
              <a:ext cx="947212" cy="648072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2" name="TextBox 11"/>
            <p:cNvSpPr txBox="1"/>
            <p:nvPr/>
          </p:nvSpPr>
          <p:spPr>
            <a:xfrm>
              <a:off x="4932040" y="1938318"/>
              <a:ext cx="321915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rPr>
                <a:t>c</a:t>
              </a:r>
              <a:r>
                <a:rPr lang="en-GB" sz="1600" dirty="0" smtClean="0"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rPr>
                <a:t>lassical correlations decrease</a:t>
              </a:r>
              <a:endParaRPr lang="en-GB" sz="1600" dirty="0">
                <a:solidFill>
                  <a:srgbClr val="000099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179512" y="350648"/>
            <a:ext cx="43396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After non-unitary measurement on </a:t>
            </a:r>
            <a:r>
              <a:rPr lang="en-GB" sz="1800" i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C:</a:t>
            </a:r>
            <a:r>
              <a:rPr lang="en-GB" sz="18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323528" y="1656084"/>
            <a:ext cx="3659098" cy="1800200"/>
            <a:chOff x="323528" y="1556792"/>
            <a:chExt cx="3659098" cy="1800200"/>
          </a:xfrm>
        </p:grpSpPr>
        <p:cxnSp>
          <p:nvCxnSpPr>
            <p:cNvPr id="16" name="Straight Arrow Connector 15"/>
            <p:cNvCxnSpPr/>
            <p:nvPr/>
          </p:nvCxnSpPr>
          <p:spPr bwMode="auto">
            <a:xfrm flipH="1">
              <a:off x="1619672" y="1556792"/>
              <a:ext cx="144016" cy="1049034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7" name="TextBox 16"/>
            <p:cNvSpPr txBox="1"/>
            <p:nvPr/>
          </p:nvSpPr>
          <p:spPr>
            <a:xfrm>
              <a:off x="323528" y="2700209"/>
              <a:ext cx="327442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dirty="0"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rPr>
                <a:t>c</a:t>
              </a:r>
              <a:r>
                <a:rPr lang="en-GB" sz="1600" dirty="0" smtClean="0"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rPr>
                <a:t>apacity for Alice’s correlations</a:t>
              </a:r>
            </a:p>
            <a:p>
              <a:r>
                <a:rPr lang="en-GB" sz="1600" dirty="0"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rPr>
                <a:t>m</a:t>
              </a:r>
              <a:r>
                <a:rPr lang="en-GB" sz="1600" dirty="0" smtClean="0"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rPr>
                <a:t>ust be filled up</a:t>
              </a:r>
              <a:endParaRPr lang="en-GB" sz="1600" dirty="0">
                <a:solidFill>
                  <a:srgbClr val="000099"/>
                </a:solidFill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19" name="Picture 18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95736" y="3073147"/>
              <a:ext cx="1786890" cy="283845"/>
            </a:xfrm>
            <a:prstGeom prst="rect">
              <a:avLst/>
            </a:prstGeom>
          </p:spPr>
        </p:pic>
      </p:grpSp>
      <p:sp>
        <p:nvSpPr>
          <p:cNvPr id="25" name="TextBox 24"/>
          <p:cNvSpPr txBox="1"/>
          <p:nvPr/>
        </p:nvSpPr>
        <p:spPr>
          <a:xfrm>
            <a:off x="323528" y="3816324"/>
            <a:ext cx="34099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Alice and Bob become entangled</a:t>
            </a:r>
            <a:endParaRPr lang="en-GB" sz="1600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179512" y="4824436"/>
            <a:ext cx="8352928" cy="692796"/>
            <a:chOff x="179512" y="4581128"/>
            <a:chExt cx="8352928" cy="692796"/>
          </a:xfrm>
        </p:grpSpPr>
        <p:sp>
          <p:nvSpPr>
            <p:cNvPr id="27" name="Rounded Rectangle 26"/>
            <p:cNvSpPr/>
            <p:nvPr/>
          </p:nvSpPr>
          <p:spPr bwMode="auto">
            <a:xfrm>
              <a:off x="179512" y="4581128"/>
              <a:ext cx="8352928" cy="692796"/>
            </a:xfrm>
            <a:prstGeom prst="roundRect">
              <a:avLst/>
            </a:prstGeom>
            <a:solidFill>
              <a:schemeClr val="accent5">
                <a:lumMod val="40000"/>
                <a:lumOff val="6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607896" y="4653136"/>
              <a:ext cx="778052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0" dirty="0">
                  <a:latin typeface="Arial" pitchFamily="34" charset="0"/>
                  <a:cs typeface="Arial" pitchFamily="34" charset="0"/>
                </a:rPr>
                <a:t>The discord between </a:t>
              </a:r>
              <a:r>
                <a:rPr lang="en-GB" sz="1600" b="0" i="1" dirty="0" smtClean="0">
                  <a:latin typeface="+mn-lt"/>
                  <a:cs typeface="Arial" pitchFamily="34" charset="0"/>
                </a:rPr>
                <a:t>A</a:t>
              </a:r>
              <a:r>
                <a:rPr lang="en-GB" sz="1600" b="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GB" sz="1600" b="0" dirty="0">
                  <a:latin typeface="Arial" pitchFamily="34" charset="0"/>
                  <a:cs typeface="Arial" pitchFamily="34" charset="0"/>
                </a:rPr>
                <a:t>and </a:t>
              </a:r>
              <a:r>
                <a:rPr lang="en-GB" sz="1600" b="0" i="1" dirty="0" smtClean="0">
                  <a:latin typeface="+mn-lt"/>
                  <a:cs typeface="Arial" pitchFamily="34" charset="0"/>
                </a:rPr>
                <a:t>C</a:t>
              </a:r>
              <a:r>
                <a:rPr lang="en-GB" sz="1600" b="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GB" sz="1600" b="0" dirty="0">
                  <a:latin typeface="Arial" pitchFamily="34" charset="0"/>
                  <a:cs typeface="Arial" pitchFamily="34" charset="0"/>
                </a:rPr>
                <a:t>arises as a side effect of this entanglement formation </a:t>
              </a:r>
              <a:endParaRPr lang="en-GB" sz="1600" b="0" dirty="0" smtClean="0">
                <a:latin typeface="Arial" pitchFamily="34" charset="0"/>
                <a:cs typeface="Arial" pitchFamily="34" charset="0"/>
              </a:endParaRPr>
            </a:p>
            <a:p>
              <a:r>
                <a:rPr lang="en-GB" sz="1600" b="0" dirty="0" smtClean="0">
                  <a:latin typeface="Arial" pitchFamily="34" charset="0"/>
                  <a:cs typeface="Arial" pitchFamily="34" charset="0"/>
                </a:rPr>
                <a:t>between </a:t>
              </a:r>
              <a:r>
                <a:rPr lang="en-GB" sz="1600" b="0" dirty="0">
                  <a:latin typeface="Arial" pitchFamily="34" charset="0"/>
                  <a:cs typeface="Arial" pitchFamily="34" charset="0"/>
                </a:rPr>
                <a:t>the subsystem unaffected by the measurement and environment </a:t>
              </a: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4560776" y="6074712"/>
            <a:ext cx="408970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GB" sz="1800" b="0" i="1" dirty="0" err="1">
                <a:solidFill>
                  <a:srgbClr val="000000"/>
                </a:solidFill>
              </a:rPr>
              <a:t>Tatham</a:t>
            </a:r>
            <a:r>
              <a:rPr lang="en-GB" sz="1800" b="0" i="1" dirty="0">
                <a:solidFill>
                  <a:srgbClr val="000000"/>
                </a:solidFill>
              </a:rPr>
              <a:t>, Quinn, </a:t>
            </a:r>
            <a:r>
              <a:rPr lang="en-GB" sz="1800" b="0" i="1" dirty="0" err="1">
                <a:solidFill>
                  <a:srgbClr val="000000"/>
                </a:solidFill>
              </a:rPr>
              <a:t>Korolkova</a:t>
            </a:r>
            <a:r>
              <a:rPr lang="en-GB" sz="1800" b="0" i="1" dirty="0">
                <a:solidFill>
                  <a:srgbClr val="000000"/>
                </a:solidFill>
              </a:rPr>
              <a:t>, in preparation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635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2758" y="116632"/>
            <a:ext cx="32714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err="1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Koashi</a:t>
            </a:r>
            <a:r>
              <a:rPr lang="en-GB" sz="20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-Winter inequality:</a:t>
            </a:r>
            <a:endParaRPr lang="en-GB" sz="2000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601" y="6147772"/>
            <a:ext cx="5286375" cy="44958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775" y="875308"/>
            <a:ext cx="4897437" cy="367781"/>
          </a:xfrm>
          <a:prstGeom prst="rect">
            <a:avLst/>
          </a:prstGeom>
        </p:spPr>
      </p:pic>
      <p:sp>
        <p:nvSpPr>
          <p:cNvPr id="7" name="Rounded Rectangle 6"/>
          <p:cNvSpPr/>
          <p:nvPr/>
        </p:nvSpPr>
        <p:spPr bwMode="auto">
          <a:xfrm>
            <a:off x="251520" y="667026"/>
            <a:ext cx="5399830" cy="864096"/>
          </a:xfrm>
          <a:prstGeom prst="round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785" y="5085243"/>
            <a:ext cx="4952311" cy="359981"/>
          </a:xfrm>
          <a:prstGeom prst="rect">
            <a:avLst/>
          </a:prstGeom>
        </p:spPr>
      </p:pic>
      <p:sp>
        <p:nvSpPr>
          <p:cNvPr id="9" name="Rounded Rectangle 8"/>
          <p:cNvSpPr/>
          <p:nvPr/>
        </p:nvSpPr>
        <p:spPr bwMode="auto">
          <a:xfrm>
            <a:off x="251520" y="4797152"/>
            <a:ext cx="5615854" cy="864096"/>
          </a:xfrm>
          <a:prstGeom prst="round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6775" y="4253026"/>
            <a:ext cx="26324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Quantum Discord:</a:t>
            </a:r>
            <a:endParaRPr lang="en-GB" sz="2000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5" name="Picture 14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767" y="1963170"/>
            <a:ext cx="4554855" cy="54102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767" y="2755258"/>
            <a:ext cx="3737610" cy="54102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4427984" y="2748990"/>
            <a:ext cx="47628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0" dirty="0" smtClean="0">
                <a:latin typeface="Arial" pitchFamily="34" charset="0"/>
                <a:cs typeface="Arial" pitchFamily="34" charset="0"/>
              </a:rPr>
              <a:t>- min taken over all ensembles satisfying this</a:t>
            </a:r>
            <a:endParaRPr lang="en-GB" sz="18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940152" y="939498"/>
            <a:ext cx="2813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0" dirty="0" smtClean="0">
                <a:latin typeface="Arial" pitchFamily="34" charset="0"/>
                <a:cs typeface="Arial" pitchFamily="34" charset="0"/>
              </a:rPr>
              <a:t>- for pure tripartite system</a:t>
            </a:r>
            <a:endParaRPr lang="en-GB" sz="1800" b="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4680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ounded Rectangle 25"/>
          <p:cNvSpPr/>
          <p:nvPr/>
        </p:nvSpPr>
        <p:spPr bwMode="auto">
          <a:xfrm>
            <a:off x="88642" y="4473107"/>
            <a:ext cx="8947854" cy="828101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2" y="332656"/>
            <a:ext cx="86829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0" dirty="0">
                <a:latin typeface="Arial" pitchFamily="34" charset="0"/>
                <a:cs typeface="Arial" pitchFamily="34" charset="0"/>
              </a:rPr>
              <a:t>The discord between </a:t>
            </a:r>
            <a:r>
              <a:rPr lang="en-GB" sz="1800" b="0" dirty="0" smtClean="0">
                <a:latin typeface="Arial" pitchFamily="34" charset="0"/>
                <a:cs typeface="Arial" pitchFamily="34" charset="0"/>
              </a:rPr>
              <a:t>A </a:t>
            </a:r>
            <a:r>
              <a:rPr lang="en-GB" sz="1800" b="0" dirty="0">
                <a:latin typeface="Arial" pitchFamily="34" charset="0"/>
                <a:cs typeface="Arial" pitchFamily="34" charset="0"/>
              </a:rPr>
              <a:t>and </a:t>
            </a:r>
            <a:r>
              <a:rPr lang="en-GB" sz="1800" b="0" dirty="0" smtClean="0">
                <a:latin typeface="Arial" pitchFamily="34" charset="0"/>
                <a:cs typeface="Arial" pitchFamily="34" charset="0"/>
              </a:rPr>
              <a:t>C </a:t>
            </a:r>
            <a:r>
              <a:rPr lang="en-GB" sz="1800" b="0" dirty="0">
                <a:latin typeface="Arial" pitchFamily="34" charset="0"/>
                <a:cs typeface="Arial" pitchFamily="34" charset="0"/>
              </a:rPr>
              <a:t>arises as a side effect of </a:t>
            </a:r>
            <a:r>
              <a:rPr lang="en-GB" sz="1800" b="0" dirty="0" smtClean="0">
                <a:latin typeface="Arial" pitchFamily="34" charset="0"/>
                <a:cs typeface="Arial" pitchFamily="34" charset="0"/>
              </a:rPr>
              <a:t>the </a:t>
            </a:r>
            <a:r>
              <a:rPr lang="en-GB" sz="1800" b="0" dirty="0">
                <a:latin typeface="Arial" pitchFamily="34" charset="0"/>
                <a:cs typeface="Arial" pitchFamily="34" charset="0"/>
              </a:rPr>
              <a:t>entanglement formation </a:t>
            </a:r>
            <a:endParaRPr lang="en-GB" sz="1800" b="0" dirty="0" smtClean="0">
              <a:latin typeface="Arial" pitchFamily="34" charset="0"/>
              <a:cs typeface="Arial" pitchFamily="34" charset="0"/>
            </a:endParaRPr>
          </a:p>
          <a:p>
            <a:r>
              <a:rPr lang="en-GB" sz="1800" b="0" dirty="0" smtClean="0">
                <a:latin typeface="Arial" pitchFamily="34" charset="0"/>
                <a:cs typeface="Arial" pitchFamily="34" charset="0"/>
              </a:rPr>
              <a:t>between </a:t>
            </a:r>
            <a:r>
              <a:rPr lang="en-GB" sz="1800" b="0" dirty="0">
                <a:latin typeface="Arial" pitchFamily="34" charset="0"/>
                <a:cs typeface="Arial" pitchFamily="34" charset="0"/>
              </a:rPr>
              <a:t>the subsystem unaffected by the measurement and environment</a:t>
            </a:r>
          </a:p>
        </p:txBody>
      </p:sp>
      <p:pic>
        <p:nvPicPr>
          <p:cNvPr id="5" name="Picture 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340768"/>
            <a:ext cx="5544616" cy="634646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117392" y="4581129"/>
            <a:ext cx="9135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Quantum </a:t>
            </a:r>
            <a:r>
              <a:rPr lang="en-GB" sz="1800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discord </a:t>
            </a:r>
            <a:r>
              <a:rPr lang="en-GB" sz="18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is not </a:t>
            </a:r>
            <a:r>
              <a:rPr lang="en-GB" sz="1800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really a fundamental </a:t>
            </a:r>
            <a:r>
              <a:rPr lang="en-GB" sz="18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phenomenon but </a:t>
            </a:r>
            <a:r>
              <a:rPr lang="en-GB" sz="1800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a side effect of all the </a:t>
            </a:r>
            <a:r>
              <a:rPr lang="en-GB" sz="18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changes </a:t>
            </a:r>
            <a:r>
              <a:rPr lang="en-GB" sz="1800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in local entropy in </a:t>
            </a:r>
            <a:r>
              <a:rPr lang="en-GB" sz="18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a </a:t>
            </a:r>
            <a:r>
              <a:rPr lang="en-GB" sz="1800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quantum system coupled to the environment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6516216" y="1340768"/>
            <a:ext cx="1872208" cy="2207855"/>
            <a:chOff x="6516216" y="2301265"/>
            <a:chExt cx="1872208" cy="2207855"/>
          </a:xfrm>
        </p:grpSpPr>
        <p:cxnSp>
          <p:nvCxnSpPr>
            <p:cNvPr id="20" name="Straight Arrow Connector 19"/>
            <p:cNvCxnSpPr/>
            <p:nvPr/>
          </p:nvCxnSpPr>
          <p:spPr bwMode="auto">
            <a:xfrm flipV="1">
              <a:off x="7531483" y="2301265"/>
              <a:ext cx="0" cy="1873735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7" name="Straight Arrow Connector 26"/>
            <p:cNvCxnSpPr/>
            <p:nvPr/>
          </p:nvCxnSpPr>
          <p:spPr bwMode="auto">
            <a:xfrm flipH="1" flipV="1">
              <a:off x="8011529" y="2301265"/>
              <a:ext cx="12968" cy="1873735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8" name="Rectangle 27"/>
            <p:cNvSpPr/>
            <p:nvPr/>
          </p:nvSpPr>
          <p:spPr bwMode="auto">
            <a:xfrm>
              <a:off x="7876592" y="3573016"/>
              <a:ext cx="295808" cy="382456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9" name="Rounded Rectangle 28"/>
            <p:cNvSpPr/>
            <p:nvPr/>
          </p:nvSpPr>
          <p:spPr bwMode="auto">
            <a:xfrm>
              <a:off x="6516216" y="2708920"/>
              <a:ext cx="1872208" cy="1800200"/>
            </a:xfrm>
            <a:prstGeom prst="roundRect">
              <a:avLst/>
            </a:pr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7189010" y="4005064"/>
              <a:ext cx="32092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0" dirty="0" smtClean="0">
                  <a:latin typeface="Arial" pitchFamily="34" charset="0"/>
                  <a:cs typeface="Arial" pitchFamily="34" charset="0"/>
                </a:rPr>
                <a:t>A</a:t>
              </a:r>
              <a:endParaRPr lang="en-GB" sz="1600" b="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7679387" y="4005064"/>
              <a:ext cx="33214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0" dirty="0" smtClean="0">
                  <a:latin typeface="Arial" pitchFamily="34" charset="0"/>
                  <a:cs typeface="Arial" pitchFamily="34" charset="0"/>
                </a:rPr>
                <a:t>C</a:t>
              </a:r>
              <a:endParaRPr lang="en-GB" sz="1600" b="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" name="Freeform 31"/>
            <p:cNvSpPr/>
            <p:nvPr/>
          </p:nvSpPr>
          <p:spPr bwMode="auto">
            <a:xfrm>
              <a:off x="6963698" y="2900148"/>
              <a:ext cx="131513" cy="1410385"/>
            </a:xfrm>
            <a:custGeom>
              <a:avLst/>
              <a:gdLst>
                <a:gd name="connsiteX0" fmla="*/ 160873 w 192084"/>
                <a:gd name="connsiteY0" fmla="*/ 1403797 h 1403797"/>
                <a:gd name="connsiteX1" fmla="*/ 173752 w 192084"/>
                <a:gd name="connsiteY1" fmla="*/ 1339402 h 1403797"/>
                <a:gd name="connsiteX2" fmla="*/ 109357 w 192084"/>
                <a:gd name="connsiteY2" fmla="*/ 1236371 h 1403797"/>
                <a:gd name="connsiteX3" fmla="*/ 57842 w 192084"/>
                <a:gd name="connsiteY3" fmla="*/ 1197735 h 1403797"/>
                <a:gd name="connsiteX4" fmla="*/ 6326 w 192084"/>
                <a:gd name="connsiteY4" fmla="*/ 1120461 h 1403797"/>
                <a:gd name="connsiteX5" fmla="*/ 83599 w 192084"/>
                <a:gd name="connsiteY5" fmla="*/ 1081825 h 1403797"/>
                <a:gd name="connsiteX6" fmla="*/ 173752 w 192084"/>
                <a:gd name="connsiteY6" fmla="*/ 1043188 h 1403797"/>
                <a:gd name="connsiteX7" fmla="*/ 186630 w 192084"/>
                <a:gd name="connsiteY7" fmla="*/ 1004552 h 1403797"/>
                <a:gd name="connsiteX8" fmla="*/ 135115 w 192084"/>
                <a:gd name="connsiteY8" fmla="*/ 940157 h 1403797"/>
                <a:gd name="connsiteX9" fmla="*/ 83599 w 192084"/>
                <a:gd name="connsiteY9" fmla="*/ 914400 h 1403797"/>
                <a:gd name="connsiteX10" fmla="*/ 57842 w 192084"/>
                <a:gd name="connsiteY10" fmla="*/ 875763 h 1403797"/>
                <a:gd name="connsiteX11" fmla="*/ 83599 w 192084"/>
                <a:gd name="connsiteY11" fmla="*/ 837126 h 1403797"/>
                <a:gd name="connsiteX12" fmla="*/ 160873 w 192084"/>
                <a:gd name="connsiteY12" fmla="*/ 798490 h 1403797"/>
                <a:gd name="connsiteX13" fmla="*/ 173752 w 192084"/>
                <a:gd name="connsiteY13" fmla="*/ 682580 h 1403797"/>
                <a:gd name="connsiteX14" fmla="*/ 135115 w 192084"/>
                <a:gd name="connsiteY14" fmla="*/ 656822 h 1403797"/>
                <a:gd name="connsiteX15" fmla="*/ 57842 w 192084"/>
                <a:gd name="connsiteY15" fmla="*/ 631064 h 1403797"/>
                <a:gd name="connsiteX16" fmla="*/ 44963 w 192084"/>
                <a:gd name="connsiteY16" fmla="*/ 579549 h 1403797"/>
                <a:gd name="connsiteX17" fmla="*/ 83599 w 192084"/>
                <a:gd name="connsiteY17" fmla="*/ 553791 h 1403797"/>
                <a:gd name="connsiteX18" fmla="*/ 160873 w 192084"/>
                <a:gd name="connsiteY18" fmla="*/ 528033 h 1403797"/>
                <a:gd name="connsiteX19" fmla="*/ 186630 w 192084"/>
                <a:gd name="connsiteY19" fmla="*/ 489397 h 1403797"/>
                <a:gd name="connsiteX20" fmla="*/ 173752 w 192084"/>
                <a:gd name="connsiteY20" fmla="*/ 450760 h 1403797"/>
                <a:gd name="connsiteX21" fmla="*/ 96478 w 192084"/>
                <a:gd name="connsiteY21" fmla="*/ 386366 h 1403797"/>
                <a:gd name="connsiteX22" fmla="*/ 70721 w 192084"/>
                <a:gd name="connsiteY22" fmla="*/ 347729 h 1403797"/>
                <a:gd name="connsiteX23" fmla="*/ 122236 w 192084"/>
                <a:gd name="connsiteY23" fmla="*/ 321971 h 1403797"/>
                <a:gd name="connsiteX24" fmla="*/ 160873 w 192084"/>
                <a:gd name="connsiteY24" fmla="*/ 296214 h 1403797"/>
                <a:gd name="connsiteX25" fmla="*/ 173752 w 192084"/>
                <a:gd name="connsiteY25" fmla="*/ 257577 h 1403797"/>
                <a:gd name="connsiteX26" fmla="*/ 147994 w 192084"/>
                <a:gd name="connsiteY26" fmla="*/ 141667 h 1403797"/>
                <a:gd name="connsiteX27" fmla="*/ 160873 w 192084"/>
                <a:gd name="connsiteY27" fmla="*/ 0 h 1403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92084" h="1403797">
                  <a:moveTo>
                    <a:pt x="160873" y="1403797"/>
                  </a:moveTo>
                  <a:cubicBezTo>
                    <a:pt x="165166" y="1382332"/>
                    <a:pt x="175734" y="1361202"/>
                    <a:pt x="173752" y="1339402"/>
                  </a:cubicBezTo>
                  <a:cubicBezTo>
                    <a:pt x="166443" y="1259005"/>
                    <a:pt x="157277" y="1270599"/>
                    <a:pt x="109357" y="1236371"/>
                  </a:cubicBezTo>
                  <a:cubicBezTo>
                    <a:pt x="91891" y="1223895"/>
                    <a:pt x="75014" y="1210614"/>
                    <a:pt x="57842" y="1197735"/>
                  </a:cubicBezTo>
                  <a:cubicBezTo>
                    <a:pt x="40670" y="1171977"/>
                    <a:pt x="-19432" y="1137633"/>
                    <a:pt x="6326" y="1120461"/>
                  </a:cubicBezTo>
                  <a:cubicBezTo>
                    <a:pt x="117064" y="1046638"/>
                    <a:pt x="-23051" y="1135151"/>
                    <a:pt x="83599" y="1081825"/>
                  </a:cubicBezTo>
                  <a:cubicBezTo>
                    <a:pt x="172538" y="1037355"/>
                    <a:pt x="66539" y="1069991"/>
                    <a:pt x="173752" y="1043188"/>
                  </a:cubicBezTo>
                  <a:cubicBezTo>
                    <a:pt x="178045" y="1030309"/>
                    <a:pt x="186630" y="1018127"/>
                    <a:pt x="186630" y="1004552"/>
                  </a:cubicBezTo>
                  <a:cubicBezTo>
                    <a:pt x="186630" y="965557"/>
                    <a:pt x="164784" y="957110"/>
                    <a:pt x="135115" y="940157"/>
                  </a:cubicBezTo>
                  <a:cubicBezTo>
                    <a:pt x="118446" y="930632"/>
                    <a:pt x="100771" y="922986"/>
                    <a:pt x="83599" y="914400"/>
                  </a:cubicBezTo>
                  <a:cubicBezTo>
                    <a:pt x="75013" y="901521"/>
                    <a:pt x="57842" y="891241"/>
                    <a:pt x="57842" y="875763"/>
                  </a:cubicBezTo>
                  <a:cubicBezTo>
                    <a:pt x="57842" y="860285"/>
                    <a:pt x="72654" y="848071"/>
                    <a:pt x="83599" y="837126"/>
                  </a:cubicBezTo>
                  <a:cubicBezTo>
                    <a:pt x="108563" y="812162"/>
                    <a:pt x="129451" y="808964"/>
                    <a:pt x="160873" y="798490"/>
                  </a:cubicBezTo>
                  <a:cubicBezTo>
                    <a:pt x="190666" y="753799"/>
                    <a:pt x="206801" y="748679"/>
                    <a:pt x="173752" y="682580"/>
                  </a:cubicBezTo>
                  <a:cubicBezTo>
                    <a:pt x="166830" y="668735"/>
                    <a:pt x="149260" y="663109"/>
                    <a:pt x="135115" y="656822"/>
                  </a:cubicBezTo>
                  <a:cubicBezTo>
                    <a:pt x="110304" y="645795"/>
                    <a:pt x="57842" y="631064"/>
                    <a:pt x="57842" y="631064"/>
                  </a:cubicBezTo>
                  <a:cubicBezTo>
                    <a:pt x="53549" y="613892"/>
                    <a:pt x="39366" y="596341"/>
                    <a:pt x="44963" y="579549"/>
                  </a:cubicBezTo>
                  <a:cubicBezTo>
                    <a:pt x="49858" y="564865"/>
                    <a:pt x="69455" y="560077"/>
                    <a:pt x="83599" y="553791"/>
                  </a:cubicBezTo>
                  <a:cubicBezTo>
                    <a:pt x="108410" y="542764"/>
                    <a:pt x="160873" y="528033"/>
                    <a:pt x="160873" y="528033"/>
                  </a:cubicBezTo>
                  <a:cubicBezTo>
                    <a:pt x="169459" y="515154"/>
                    <a:pt x="184085" y="504665"/>
                    <a:pt x="186630" y="489397"/>
                  </a:cubicBezTo>
                  <a:cubicBezTo>
                    <a:pt x="188862" y="476006"/>
                    <a:pt x="181282" y="462056"/>
                    <a:pt x="173752" y="450760"/>
                  </a:cubicBezTo>
                  <a:cubicBezTo>
                    <a:pt x="153919" y="421010"/>
                    <a:pt x="124988" y="405372"/>
                    <a:pt x="96478" y="386366"/>
                  </a:cubicBezTo>
                  <a:cubicBezTo>
                    <a:pt x="87892" y="373487"/>
                    <a:pt x="64972" y="362100"/>
                    <a:pt x="70721" y="347729"/>
                  </a:cubicBezTo>
                  <a:cubicBezTo>
                    <a:pt x="77851" y="329904"/>
                    <a:pt x="105567" y="331496"/>
                    <a:pt x="122236" y="321971"/>
                  </a:cubicBezTo>
                  <a:cubicBezTo>
                    <a:pt x="135675" y="314292"/>
                    <a:pt x="147994" y="304800"/>
                    <a:pt x="160873" y="296214"/>
                  </a:cubicBezTo>
                  <a:cubicBezTo>
                    <a:pt x="165166" y="283335"/>
                    <a:pt x="173752" y="271153"/>
                    <a:pt x="173752" y="257577"/>
                  </a:cubicBezTo>
                  <a:cubicBezTo>
                    <a:pt x="173752" y="212246"/>
                    <a:pt x="161275" y="181509"/>
                    <a:pt x="147994" y="141667"/>
                  </a:cubicBezTo>
                  <a:cubicBezTo>
                    <a:pt x="168161" y="60999"/>
                    <a:pt x="160873" y="107852"/>
                    <a:pt x="160873" y="0"/>
                  </a:cubicBezTo>
                </a:path>
              </a:pathLst>
            </a:custGeom>
            <a:noFill/>
            <a:ln w="9525" cap="flat" cmpd="sng" algn="ctr">
              <a:solidFill>
                <a:srgbClr val="000099"/>
              </a:solidFill>
              <a:prstDash val="solid"/>
              <a:round/>
              <a:headEnd type="none" w="med" len="med"/>
              <a:tailEnd type="arrow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6644058" y="4005064"/>
              <a:ext cx="32092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600" b="0" dirty="0" smtClean="0">
                  <a:latin typeface="Arial" pitchFamily="34" charset="0"/>
                  <a:cs typeface="Arial" pitchFamily="34" charset="0"/>
                </a:rPr>
                <a:t>B</a:t>
              </a:r>
              <a:endParaRPr lang="en-GB" sz="1600" b="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" name="Oval 33"/>
            <p:cNvSpPr/>
            <p:nvPr/>
          </p:nvSpPr>
          <p:spPr bwMode="auto">
            <a:xfrm>
              <a:off x="6644058" y="3212976"/>
              <a:ext cx="1201400" cy="288032"/>
            </a:xfrm>
            <a:prstGeom prst="ellipse">
              <a:avLst/>
            </a:prstGeom>
            <a:solidFill>
              <a:srgbClr val="FFCC99"/>
            </a:solidFill>
            <a:ln w="952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5" name="Double Wave 34"/>
            <p:cNvSpPr/>
            <p:nvPr/>
          </p:nvSpPr>
          <p:spPr bwMode="auto">
            <a:xfrm>
              <a:off x="7380312" y="2564904"/>
              <a:ext cx="870030" cy="263236"/>
            </a:xfrm>
            <a:prstGeom prst="doubleWave">
              <a:avLst/>
            </a:prstGeom>
            <a:solidFill>
              <a:schemeClr val="bg2">
                <a:lumMod val="40000"/>
                <a:lumOff val="6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6728409" y="3212976"/>
              <a:ext cx="97013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0" dirty="0" smtClean="0">
                  <a:solidFill>
                    <a:srgbClr val="C00000"/>
                  </a:solidFill>
                  <a:latin typeface="Arial" pitchFamily="34" charset="0"/>
                  <a:cs typeface="Arial" pitchFamily="34" charset="0"/>
                </a:rPr>
                <a:t>entangled</a:t>
              </a:r>
              <a:endParaRPr lang="en-GB" sz="1400" b="0" dirty="0">
                <a:solidFill>
                  <a:srgbClr val="C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7308304" y="2545159"/>
              <a:ext cx="97975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0" dirty="0" smtClean="0">
                  <a:latin typeface="Arial" pitchFamily="34" charset="0"/>
                  <a:cs typeface="Arial" pitchFamily="34" charset="0"/>
                </a:rPr>
                <a:t>correlated</a:t>
              </a:r>
              <a:endParaRPr lang="en-GB" sz="1400" b="0" dirty="0"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48302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627784" y="404664"/>
            <a:ext cx="39901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Dissipation-induced coherence</a:t>
            </a:r>
            <a:endParaRPr lang="en-GB" sz="2000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5536" y="1236822"/>
            <a:ext cx="867416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0" dirty="0">
                <a:latin typeface="Arial" pitchFamily="34" charset="0"/>
                <a:cs typeface="Arial" pitchFamily="34" charset="0"/>
              </a:rPr>
              <a:t>non-classical correlations, such as </a:t>
            </a:r>
            <a:r>
              <a:rPr lang="en-GB" sz="1800" b="0" dirty="0" smtClean="0">
                <a:latin typeface="Arial" pitchFamily="34" charset="0"/>
                <a:cs typeface="Arial" pitchFamily="34" charset="0"/>
              </a:rPr>
              <a:t>quantified by quantum </a:t>
            </a:r>
            <a:r>
              <a:rPr lang="en-GB" sz="1800" b="0" dirty="0">
                <a:latin typeface="Arial" pitchFamily="34" charset="0"/>
                <a:cs typeface="Arial" pitchFamily="34" charset="0"/>
              </a:rPr>
              <a:t>discord, </a:t>
            </a:r>
            <a:r>
              <a:rPr lang="en-GB" sz="1800" b="0" dirty="0" smtClean="0">
                <a:latin typeface="Arial" pitchFamily="34" charset="0"/>
                <a:cs typeface="Arial" pitchFamily="34" charset="0"/>
              </a:rPr>
              <a:t>unite </a:t>
            </a:r>
            <a:r>
              <a:rPr lang="en-GB" sz="1800" b="0" dirty="0">
                <a:latin typeface="Arial" pitchFamily="34" charset="0"/>
                <a:cs typeface="Arial" pitchFamily="34" charset="0"/>
              </a:rPr>
              <a:t>coherence </a:t>
            </a:r>
            <a:endParaRPr lang="en-GB" sz="1800" b="0" dirty="0" smtClean="0">
              <a:latin typeface="Arial" pitchFamily="34" charset="0"/>
              <a:cs typeface="Arial" pitchFamily="34" charset="0"/>
            </a:endParaRPr>
          </a:p>
          <a:p>
            <a:r>
              <a:rPr lang="en-GB" sz="1800" b="0" dirty="0" smtClean="0">
                <a:latin typeface="Arial" pitchFamily="34" charset="0"/>
                <a:cs typeface="Arial" pitchFamily="34" charset="0"/>
              </a:rPr>
              <a:t>with </a:t>
            </a:r>
            <a:r>
              <a:rPr lang="en-GB" sz="1800" b="0" dirty="0">
                <a:latin typeface="Arial" pitchFamily="34" charset="0"/>
                <a:cs typeface="Arial" pitchFamily="34" charset="0"/>
              </a:rPr>
              <a:t>changes in entropy in quantum systems coupled to the environment </a:t>
            </a:r>
          </a:p>
          <a:p>
            <a:endParaRPr lang="en-GB" sz="1800" b="0" dirty="0" smtClean="0">
              <a:latin typeface="Arial" pitchFamily="34" charset="0"/>
              <a:cs typeface="Arial" pitchFamily="34" charset="0"/>
            </a:endParaRPr>
          </a:p>
          <a:p>
            <a:r>
              <a:rPr lang="en-GB" sz="1800" b="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link </a:t>
            </a:r>
            <a:r>
              <a:rPr lang="en-GB" sz="1800" b="0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1800" b="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coherent </a:t>
            </a:r>
            <a:r>
              <a:rPr lang="en-GB" sz="1800" b="0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and dissipative dynamics together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95536" y="3253046"/>
            <a:ext cx="8763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0" dirty="0" smtClean="0">
                <a:latin typeface="Arial" pitchFamily="34" charset="0"/>
                <a:cs typeface="Arial" pitchFamily="34" charset="0"/>
              </a:rPr>
              <a:t>Quantum optics: correlations, coherence, correlation functions, ability to interfere ….</a:t>
            </a:r>
            <a:endParaRPr lang="en-GB" sz="18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5536" y="3816336"/>
            <a:ext cx="70925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0" dirty="0" smtClean="0">
                <a:latin typeface="Arial" pitchFamily="34" charset="0"/>
                <a:cs typeface="Arial" pitchFamily="34" charset="0"/>
              </a:rPr>
              <a:t>Quantum information: quantum entropy, entropy of entanglement ….</a:t>
            </a:r>
            <a:endParaRPr lang="en-GB" sz="18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5536" y="4694947"/>
            <a:ext cx="69044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Quantum discord: </a:t>
            </a:r>
          </a:p>
          <a:p>
            <a:r>
              <a:rPr lang="en-GB" sz="1800" b="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correlations via changes in local entropy across dissipative system</a:t>
            </a:r>
            <a:endParaRPr lang="en-GB" sz="1800" b="0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5536" y="5487035"/>
            <a:ext cx="7545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0" dirty="0" smtClean="0">
                <a:latin typeface="Arial" pitchFamily="34" charset="0"/>
                <a:cs typeface="Arial" pitchFamily="34" charset="0"/>
              </a:rPr>
              <a:t>linking </a:t>
            </a:r>
            <a:r>
              <a:rPr lang="en-GB" sz="1800" b="0" dirty="0">
                <a:latin typeface="Arial" pitchFamily="34" charset="0"/>
                <a:cs typeface="Arial" pitchFamily="34" charset="0"/>
              </a:rPr>
              <a:t>coherence and correlations to </a:t>
            </a:r>
            <a:r>
              <a:rPr lang="en-GB" sz="1800" b="0" dirty="0" smtClean="0">
                <a:latin typeface="Arial" pitchFamily="34" charset="0"/>
                <a:cs typeface="Arial" pitchFamily="34" charset="0"/>
              </a:rPr>
              <a:t>the entropy flow in a global system</a:t>
            </a:r>
            <a:endParaRPr lang="en-GB" sz="1800" b="0" dirty="0">
              <a:latin typeface="Arial" pitchFamily="34" charset="0"/>
              <a:cs typeface="Arial" pitchFamily="34" charset="0"/>
            </a:endParaRPr>
          </a:p>
          <a:p>
            <a:endParaRPr lang="en-GB" sz="1800" b="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5142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552" y="692696"/>
            <a:ext cx="693170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Quantum resource:</a:t>
            </a:r>
          </a:p>
          <a:p>
            <a:endParaRPr lang="en-GB" dirty="0" smtClean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en-GB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correlations induced by controlled dissipation</a:t>
            </a:r>
            <a:endParaRPr lang="en-GB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4440" y="3789040"/>
            <a:ext cx="44995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Tailored dissipation as a tool:</a:t>
            </a:r>
            <a:endParaRPr lang="en-GB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" name="Straight Connector 7"/>
          <p:cNvCxnSpPr/>
          <p:nvPr/>
        </p:nvCxnSpPr>
        <p:spPr bwMode="auto">
          <a:xfrm flipV="1">
            <a:off x="467544" y="2420888"/>
            <a:ext cx="8352928" cy="7200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" name="TextBox 8"/>
          <p:cNvSpPr txBox="1"/>
          <p:nvPr/>
        </p:nvSpPr>
        <p:spPr>
          <a:xfrm>
            <a:off x="2289949" y="4407495"/>
            <a:ext cx="53783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</a:t>
            </a:r>
            <a:r>
              <a:rPr lang="en-GB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nvironment becoming your friend </a:t>
            </a:r>
            <a:endParaRPr lang="en-GB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17589" y="4407495"/>
            <a:ext cx="16882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(quantum)</a:t>
            </a:r>
            <a:endParaRPr lang="en-GB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42911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03648" y="764704"/>
            <a:ext cx="6631944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Emerging new field:</a:t>
            </a:r>
          </a:p>
          <a:p>
            <a:endParaRPr lang="en-GB" dirty="0">
              <a:latin typeface="Arial" pitchFamily="34" charset="0"/>
              <a:cs typeface="Arial" pitchFamily="34" charset="0"/>
            </a:endParaRPr>
          </a:p>
          <a:p>
            <a:endParaRPr lang="en-GB" dirty="0" smtClean="0">
              <a:latin typeface="Arial" pitchFamily="34" charset="0"/>
              <a:cs typeface="Arial" pitchFamily="34" charset="0"/>
            </a:endParaRPr>
          </a:p>
          <a:p>
            <a:endParaRPr lang="en-GB" dirty="0">
              <a:latin typeface="Arial" pitchFamily="34" charset="0"/>
              <a:cs typeface="Arial" pitchFamily="34" charset="0"/>
            </a:endParaRPr>
          </a:p>
          <a:p>
            <a:r>
              <a:rPr lang="en-GB" dirty="0" smtClean="0">
                <a:latin typeface="Arial" pitchFamily="34" charset="0"/>
                <a:cs typeface="Arial" pitchFamily="34" charset="0"/>
              </a:rPr>
              <a:t>Entanglement via dissipation</a:t>
            </a:r>
          </a:p>
          <a:p>
            <a:endParaRPr lang="en-GB" dirty="0">
              <a:latin typeface="Arial" pitchFamily="34" charset="0"/>
              <a:cs typeface="Arial" pitchFamily="34" charset="0"/>
            </a:endParaRPr>
          </a:p>
          <a:p>
            <a:r>
              <a:rPr lang="en-GB" dirty="0" smtClean="0">
                <a:latin typeface="Arial" pitchFamily="34" charset="0"/>
                <a:cs typeface="Arial" pitchFamily="34" charset="0"/>
              </a:rPr>
              <a:t>Correlations via dissipation</a:t>
            </a:r>
          </a:p>
          <a:p>
            <a:endParaRPr lang="en-GB" dirty="0">
              <a:latin typeface="Arial" pitchFamily="34" charset="0"/>
              <a:cs typeface="Arial" pitchFamily="34" charset="0"/>
            </a:endParaRPr>
          </a:p>
          <a:p>
            <a:r>
              <a:rPr lang="en-GB" dirty="0" smtClean="0">
                <a:latin typeface="Arial" pitchFamily="34" charset="0"/>
                <a:cs typeface="Arial" pitchFamily="34" charset="0"/>
              </a:rPr>
              <a:t>Correlated noise to counteract </a:t>
            </a:r>
            <a:r>
              <a:rPr lang="en-GB" dirty="0" err="1" smtClean="0">
                <a:latin typeface="Arial" pitchFamily="34" charset="0"/>
                <a:cs typeface="Arial" pitchFamily="34" charset="0"/>
              </a:rPr>
              <a:t>decoherence</a:t>
            </a:r>
            <a:endParaRPr lang="en-GB" dirty="0" smtClean="0">
              <a:latin typeface="Arial" pitchFamily="34" charset="0"/>
              <a:cs typeface="Arial" pitchFamily="34" charset="0"/>
            </a:endParaRPr>
          </a:p>
          <a:p>
            <a:endParaRPr lang="en-GB" dirty="0">
              <a:latin typeface="Arial" pitchFamily="34" charset="0"/>
              <a:cs typeface="Arial" pitchFamily="34" charset="0"/>
            </a:endParaRPr>
          </a:p>
          <a:p>
            <a:r>
              <a:rPr lang="en-GB" dirty="0" err="1">
                <a:latin typeface="Arial" pitchFamily="34" charset="0"/>
                <a:cs typeface="Arial" pitchFamily="34" charset="0"/>
              </a:rPr>
              <a:t>Dissipatevely</a:t>
            </a:r>
            <a:r>
              <a:rPr lang="en-GB" dirty="0">
                <a:latin typeface="Arial" pitchFamily="34" charset="0"/>
                <a:cs typeface="Arial" pitchFamily="34" charset="0"/>
              </a:rPr>
              <a:t>-driven quantum 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computation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6527211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7"/>
          <p:cNvSpPr>
            <a:spLocks noChangeArrowheads="1"/>
          </p:cNvSpPr>
          <p:nvPr/>
        </p:nvSpPr>
        <p:spPr bwMode="auto">
          <a:xfrm>
            <a:off x="228600" y="428625"/>
            <a:ext cx="36750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0">
                <a:solidFill>
                  <a:srgbClr val="990000"/>
                </a:solidFill>
                <a:latin typeface="Calibri" pitchFamily="34" charset="0"/>
              </a:rPr>
              <a:t>www.st-andrews.ac.uk/~qoi</a:t>
            </a:r>
            <a:endParaRPr lang="de-DE" b="0">
              <a:solidFill>
                <a:srgbClr val="990000"/>
              </a:solidFill>
              <a:latin typeface="Calibri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25442" y="5784651"/>
            <a:ext cx="4046694" cy="1007021"/>
            <a:chOff x="25442" y="5784651"/>
            <a:chExt cx="4046694" cy="1007021"/>
          </a:xfrm>
        </p:grpSpPr>
        <p:pic>
          <p:nvPicPr>
            <p:cNvPr id="33794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442" y="5784651"/>
              <a:ext cx="4042502" cy="5246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3797" name="Rectangle 9"/>
            <p:cNvSpPr>
              <a:spLocks noChangeArrowheads="1"/>
            </p:cNvSpPr>
            <p:nvPr/>
          </p:nvSpPr>
          <p:spPr bwMode="auto">
            <a:xfrm>
              <a:off x="3903663" y="5877272"/>
              <a:ext cx="168473" cy="914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33798" name="Text Box 10"/>
          <p:cNvSpPr txBox="1">
            <a:spLocks noChangeArrowheads="1"/>
          </p:cNvSpPr>
          <p:nvPr/>
        </p:nvSpPr>
        <p:spPr bwMode="auto">
          <a:xfrm>
            <a:off x="466725" y="1484313"/>
            <a:ext cx="8137525" cy="37548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GB" sz="2000" b="0" dirty="0">
                <a:latin typeface="Arial" charset="0"/>
                <a:ea typeface="Arial Unicode MS" pitchFamily="34" charset="-128"/>
                <a:cs typeface="Arial Unicode MS" pitchFamily="34" charset="-128"/>
              </a:rPr>
              <a:t>Theoretical Quantum Optics group</a:t>
            </a:r>
          </a:p>
          <a:p>
            <a:pPr eaLnBrk="1" hangingPunct="1"/>
            <a:r>
              <a:rPr lang="en-GB" sz="2000" b="0" dirty="0">
                <a:latin typeface="Arial" charset="0"/>
                <a:ea typeface="Arial Unicode MS" pitchFamily="34" charset="-128"/>
                <a:cs typeface="Arial Unicode MS" pitchFamily="34" charset="-128"/>
              </a:rPr>
              <a:t>(</a:t>
            </a:r>
            <a:r>
              <a:rPr lang="en-GB" sz="2000" b="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U. </a:t>
            </a:r>
            <a:r>
              <a:rPr lang="en-GB" sz="2000" b="0" dirty="0" err="1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Leonhardt</a:t>
            </a:r>
            <a:r>
              <a:rPr lang="en-GB" sz="2000" b="0" dirty="0">
                <a:latin typeface="Arial" charset="0"/>
                <a:ea typeface="Arial Unicode MS" pitchFamily="34" charset="-128"/>
                <a:cs typeface="Arial Unicode MS" pitchFamily="34" charset="-128"/>
              </a:rPr>
              <a:t>, S. Horsley, T. </a:t>
            </a:r>
            <a:r>
              <a:rPr lang="en-GB" sz="2000" b="0" dirty="0" err="1">
                <a:latin typeface="Arial" charset="0"/>
                <a:ea typeface="Arial Unicode MS" pitchFamily="34" charset="-128"/>
                <a:cs typeface="Arial Unicode MS" pitchFamily="34" charset="-128"/>
              </a:rPr>
              <a:t>Philbin</a:t>
            </a:r>
            <a:r>
              <a:rPr lang="en-GB" sz="2000" b="0" dirty="0">
                <a:latin typeface="Arial" charset="0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en-GB" sz="2000" b="0" dirty="0" smtClean="0">
                <a:solidFill>
                  <a:srgbClr val="00660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S</a:t>
            </a:r>
            <a:r>
              <a:rPr lang="en-GB" sz="2000" b="0" dirty="0">
                <a:solidFill>
                  <a:srgbClr val="00660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. </a:t>
            </a:r>
            <a:r>
              <a:rPr lang="en-GB" sz="2000" b="0" dirty="0" err="1">
                <a:solidFill>
                  <a:srgbClr val="00660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Sahebdivani</a:t>
            </a:r>
            <a:r>
              <a:rPr lang="en-GB" sz="2000" b="0" dirty="0">
                <a:solidFill>
                  <a:srgbClr val="00660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en-GB" sz="2000" b="0" dirty="0" smtClean="0">
                <a:solidFill>
                  <a:srgbClr val="00660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W</a:t>
            </a:r>
            <a:r>
              <a:rPr lang="en-GB" sz="2000" b="0" dirty="0">
                <a:solidFill>
                  <a:srgbClr val="00660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. </a:t>
            </a:r>
            <a:r>
              <a:rPr lang="en-GB" sz="2000" b="0" dirty="0" smtClean="0">
                <a:solidFill>
                  <a:srgbClr val="00660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Simpson</a:t>
            </a:r>
            <a:r>
              <a:rPr lang="en-GB" sz="2000" b="0" dirty="0" smtClean="0">
                <a:latin typeface="Arial" charset="0"/>
                <a:ea typeface="Arial Unicode MS" pitchFamily="34" charset="-128"/>
                <a:cs typeface="Arial Unicode MS" pitchFamily="34" charset="-128"/>
              </a:rPr>
              <a:t>)</a:t>
            </a:r>
            <a:endParaRPr lang="en-GB" sz="2000" b="0" dirty="0"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eaLnBrk="1" hangingPunct="1"/>
            <a:endParaRPr lang="en-GB" sz="2000" b="0" dirty="0"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eaLnBrk="1" hangingPunct="1"/>
            <a:r>
              <a:rPr lang="en-GB" sz="2000" b="0" dirty="0">
                <a:latin typeface="Arial" charset="0"/>
                <a:ea typeface="Arial Unicode MS" pitchFamily="34" charset="-128"/>
                <a:cs typeface="Arial Unicode MS" pitchFamily="34" charset="-128"/>
              </a:rPr>
              <a:t>Theoretical Quantum Information group</a:t>
            </a:r>
          </a:p>
          <a:p>
            <a:pPr eaLnBrk="1" hangingPunct="1"/>
            <a:r>
              <a:rPr lang="en-GB" sz="2000" b="0" dirty="0">
                <a:latin typeface="Arial" charset="0"/>
                <a:ea typeface="Arial Unicode MS" pitchFamily="34" charset="-128"/>
                <a:cs typeface="Arial Unicode MS" pitchFamily="34" charset="-128"/>
              </a:rPr>
              <a:t>(</a:t>
            </a:r>
            <a:r>
              <a:rPr lang="en-GB" sz="2000" b="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N. </a:t>
            </a:r>
            <a:r>
              <a:rPr lang="en-GB" sz="2000" b="0" dirty="0" err="1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Korolkova</a:t>
            </a:r>
            <a:r>
              <a:rPr lang="en-GB" sz="2000" b="0" dirty="0">
                <a:latin typeface="Arial" charset="0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en-GB" sz="2000" b="0" dirty="0" smtClean="0">
                <a:latin typeface="Arial" charset="0"/>
                <a:ea typeface="Arial Unicode MS" pitchFamily="34" charset="-128"/>
                <a:cs typeface="Arial Unicode MS" pitchFamily="34" charset="-128"/>
              </a:rPr>
              <a:t>S. </a:t>
            </a:r>
            <a:r>
              <a:rPr lang="en-GB" sz="2000" b="0" dirty="0" err="1" smtClean="0">
                <a:latin typeface="Arial" charset="0"/>
                <a:ea typeface="Arial Unicode MS" pitchFamily="34" charset="-128"/>
                <a:cs typeface="Arial Unicode MS" pitchFamily="34" charset="-128"/>
              </a:rPr>
              <a:t>Ivanov</a:t>
            </a:r>
            <a:r>
              <a:rPr lang="en-GB" sz="2000" b="0" dirty="0" smtClean="0">
                <a:latin typeface="Arial" charset="0"/>
                <a:ea typeface="Arial Unicode MS" pitchFamily="34" charset="-128"/>
                <a:cs typeface="Arial Unicode MS" pitchFamily="34" charset="-128"/>
              </a:rPr>
              <a:t>, D. </a:t>
            </a:r>
            <a:r>
              <a:rPr lang="en-GB" sz="2000" b="0" dirty="0" err="1" smtClean="0">
                <a:latin typeface="Arial" charset="0"/>
                <a:ea typeface="Arial Unicode MS" pitchFamily="34" charset="-128"/>
                <a:cs typeface="Arial Unicode MS" pitchFamily="34" charset="-128"/>
              </a:rPr>
              <a:t>Vasylyev</a:t>
            </a:r>
            <a:r>
              <a:rPr lang="en-GB" sz="2000" b="0" dirty="0" smtClean="0">
                <a:latin typeface="Arial" charset="0"/>
                <a:ea typeface="Arial Unicode MS" pitchFamily="34" charset="-128"/>
                <a:cs typeface="Arial Unicode MS" pitchFamily="34" charset="-128"/>
              </a:rPr>
              <a:t>, L</a:t>
            </a:r>
            <a:r>
              <a:rPr lang="en-GB" sz="2000" b="0" dirty="0">
                <a:latin typeface="Arial" charset="0"/>
                <a:ea typeface="Arial Unicode MS" pitchFamily="34" charset="-128"/>
                <a:cs typeface="Arial Unicode MS" pitchFamily="34" charset="-128"/>
              </a:rPr>
              <a:t>. </a:t>
            </a:r>
            <a:r>
              <a:rPr lang="en-GB" sz="2000" b="0" dirty="0" err="1">
                <a:latin typeface="Arial" charset="0"/>
                <a:ea typeface="Arial Unicode MS" pitchFamily="34" charset="-128"/>
                <a:cs typeface="Arial Unicode MS" pitchFamily="34" charset="-128"/>
              </a:rPr>
              <a:t>Mista</a:t>
            </a:r>
            <a:r>
              <a:rPr lang="en-GB" sz="2000" b="0" dirty="0">
                <a:latin typeface="Arial" charset="0"/>
                <a:ea typeface="Arial Unicode MS" pitchFamily="34" charset="-128"/>
                <a:cs typeface="Arial Unicode MS" pitchFamily="34" charset="-128"/>
              </a:rPr>
              <a:t>*, </a:t>
            </a:r>
            <a:r>
              <a:rPr lang="en-GB" sz="2000" b="0" dirty="0">
                <a:solidFill>
                  <a:srgbClr val="00660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D. Milne, R. </a:t>
            </a:r>
            <a:r>
              <a:rPr lang="en-GB" sz="2000" b="0" dirty="0" err="1">
                <a:solidFill>
                  <a:srgbClr val="00660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Tatham</a:t>
            </a:r>
            <a:r>
              <a:rPr lang="en-GB" sz="2000" b="0" dirty="0">
                <a:solidFill>
                  <a:srgbClr val="00660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, N. </a:t>
            </a:r>
            <a:r>
              <a:rPr lang="en-GB" sz="2000" b="0" dirty="0" smtClean="0">
                <a:solidFill>
                  <a:srgbClr val="00660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Quinn</a:t>
            </a:r>
            <a:r>
              <a:rPr lang="en-GB" sz="2000" b="0" dirty="0" smtClean="0">
                <a:latin typeface="Arial" charset="0"/>
                <a:ea typeface="Arial Unicode MS" pitchFamily="34" charset="-128"/>
                <a:cs typeface="Arial Unicode MS" pitchFamily="34" charset="-128"/>
              </a:rPr>
              <a:t>)</a:t>
            </a:r>
          </a:p>
          <a:p>
            <a:pPr eaLnBrk="1" hangingPunct="1"/>
            <a:endParaRPr lang="en-GB" sz="2000" b="0" dirty="0">
              <a:solidFill>
                <a:srgbClr val="0066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eaLnBrk="1" hangingPunct="1"/>
            <a:r>
              <a:rPr lang="en-GB" sz="2000" b="0" dirty="0">
                <a:latin typeface="Arial" charset="0"/>
                <a:ea typeface="Arial Unicode MS" pitchFamily="34" charset="-128"/>
                <a:cs typeface="Arial Unicode MS" pitchFamily="34" charset="-128"/>
              </a:rPr>
              <a:t>Experimental Quantum Optics group</a:t>
            </a:r>
          </a:p>
          <a:p>
            <a:pPr eaLnBrk="1" hangingPunct="1"/>
            <a:r>
              <a:rPr lang="en-GB" sz="2000" b="0" dirty="0">
                <a:latin typeface="Arial" charset="0"/>
                <a:ea typeface="Arial Unicode MS" pitchFamily="34" charset="-128"/>
                <a:cs typeface="Arial Unicode MS" pitchFamily="34" charset="-128"/>
              </a:rPr>
              <a:t>(</a:t>
            </a:r>
            <a:r>
              <a:rPr lang="en-GB" sz="2000" b="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F. Koenig</a:t>
            </a:r>
            <a:r>
              <a:rPr lang="en-GB" sz="2000" b="0" dirty="0">
                <a:latin typeface="Arial" charset="0"/>
                <a:ea typeface="Arial Unicode MS" pitchFamily="34" charset="-128"/>
                <a:cs typeface="Arial Unicode MS" pitchFamily="34" charset="-128"/>
              </a:rPr>
              <a:t>, S. </a:t>
            </a:r>
            <a:r>
              <a:rPr lang="en-GB" sz="2000" b="0" dirty="0" err="1">
                <a:latin typeface="Arial" charset="0"/>
                <a:ea typeface="Arial Unicode MS" pitchFamily="34" charset="-128"/>
                <a:cs typeface="Arial Unicode MS" pitchFamily="34" charset="-128"/>
              </a:rPr>
              <a:t>Kehr</a:t>
            </a:r>
            <a:r>
              <a:rPr lang="en-GB" sz="2000" b="0" dirty="0">
                <a:latin typeface="Arial" charset="0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en-GB" sz="2000" b="0" dirty="0">
                <a:solidFill>
                  <a:srgbClr val="00660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J. </a:t>
            </a:r>
            <a:r>
              <a:rPr lang="en-GB" sz="2000" b="0" dirty="0" err="1" smtClean="0">
                <a:solidFill>
                  <a:srgbClr val="00660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McLenaghan</a:t>
            </a:r>
            <a:r>
              <a:rPr lang="en-GB" sz="2000" b="0" dirty="0" smtClean="0">
                <a:solidFill>
                  <a:srgbClr val="00660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en-GB" sz="2000" b="0" dirty="0" smtClean="0">
                <a:solidFill>
                  <a:srgbClr val="7030A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M. </a:t>
            </a:r>
            <a:r>
              <a:rPr lang="en-GB" sz="2000" b="0" dirty="0" err="1" smtClean="0">
                <a:solidFill>
                  <a:srgbClr val="7030A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Rybak</a:t>
            </a:r>
            <a:r>
              <a:rPr lang="en-GB" sz="2000" b="0" dirty="0" smtClean="0">
                <a:latin typeface="Arial" charset="0"/>
                <a:ea typeface="Arial Unicode MS" pitchFamily="34" charset="-128"/>
                <a:cs typeface="Arial Unicode MS" pitchFamily="34" charset="-128"/>
              </a:rPr>
              <a:t>)</a:t>
            </a:r>
            <a:endParaRPr lang="en-GB" sz="2000" b="0" dirty="0"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eaLnBrk="1" hangingPunct="1"/>
            <a:endParaRPr lang="en-GB" sz="2000" b="0" dirty="0"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eaLnBrk="1" hangingPunct="1"/>
            <a:r>
              <a:rPr lang="en-GB" sz="2000" b="0" dirty="0">
                <a:latin typeface="Arial" charset="0"/>
                <a:ea typeface="Arial Unicode MS" pitchFamily="34" charset="-128"/>
                <a:cs typeface="Arial Unicode MS" pitchFamily="34" charset="-128"/>
              </a:rPr>
              <a:t>*- </a:t>
            </a:r>
            <a:r>
              <a:rPr lang="en-GB" sz="1800" b="0" i="1" dirty="0">
                <a:latin typeface="Arial" charset="0"/>
                <a:ea typeface="Arial Unicode MS" pitchFamily="34" charset="-128"/>
                <a:cs typeface="Arial Unicode MS" pitchFamily="34" charset="-128"/>
              </a:rPr>
              <a:t>regular visitor from Olomouc</a:t>
            </a:r>
          </a:p>
          <a:p>
            <a:pPr eaLnBrk="1" hangingPunct="1"/>
            <a:endParaRPr lang="en-GB" sz="1800" b="0" i="1" dirty="0"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3801" name="Text Box 13"/>
          <p:cNvSpPr txBox="1">
            <a:spLocks noChangeArrowheads="1"/>
          </p:cNvSpPr>
          <p:nvPr/>
        </p:nvSpPr>
        <p:spPr bwMode="auto">
          <a:xfrm>
            <a:off x="5553075" y="153988"/>
            <a:ext cx="2906713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GB" b="0">
                <a:solidFill>
                  <a:srgbClr val="000099"/>
                </a:solidFill>
                <a:latin typeface="Calibri" pitchFamily="34" charset="0"/>
              </a:rPr>
              <a:t>Quantum Optics</a:t>
            </a:r>
          </a:p>
          <a:p>
            <a:pPr eaLnBrk="1" hangingPunct="1"/>
            <a:r>
              <a:rPr lang="en-GB" b="0">
                <a:solidFill>
                  <a:srgbClr val="000099"/>
                </a:solidFill>
                <a:latin typeface="Calibri" pitchFamily="34" charset="0"/>
              </a:rPr>
              <a:t>Quantum Information</a:t>
            </a:r>
          </a:p>
          <a:p>
            <a:pPr eaLnBrk="1" hangingPunct="1"/>
            <a:r>
              <a:rPr lang="en-GB" b="0">
                <a:solidFill>
                  <a:srgbClr val="000099"/>
                </a:solidFill>
                <a:latin typeface="Calibri" pitchFamily="34" charset="0"/>
              </a:rPr>
              <a:t>in St. Andrews</a:t>
            </a:r>
          </a:p>
        </p:txBody>
      </p:sp>
      <p:sp>
        <p:nvSpPr>
          <p:cNvPr id="33802" name="Rectangle 14"/>
          <p:cNvSpPr>
            <a:spLocks noChangeArrowheads="1"/>
          </p:cNvSpPr>
          <p:nvPr/>
        </p:nvSpPr>
        <p:spPr bwMode="auto">
          <a:xfrm>
            <a:off x="5364163" y="188913"/>
            <a:ext cx="3313112" cy="1295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pic>
        <p:nvPicPr>
          <p:cNvPr id="18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1356" y="5733255"/>
            <a:ext cx="1451124" cy="8127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19" name="Group 18"/>
          <p:cNvGrpSpPr/>
          <p:nvPr/>
        </p:nvGrpSpPr>
        <p:grpSpPr>
          <a:xfrm>
            <a:off x="5652120" y="5517232"/>
            <a:ext cx="1584176" cy="1296144"/>
            <a:chOff x="6012160" y="5517232"/>
            <a:chExt cx="1584176" cy="1296144"/>
          </a:xfrm>
        </p:grpSpPr>
        <p:pic>
          <p:nvPicPr>
            <p:cNvPr id="20" name="Picture 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28184" y="5674749"/>
              <a:ext cx="1224136" cy="9946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1" name="Rectangle 20"/>
            <p:cNvSpPr/>
            <p:nvPr/>
          </p:nvSpPr>
          <p:spPr bwMode="auto">
            <a:xfrm>
              <a:off x="6084168" y="5517232"/>
              <a:ext cx="288032" cy="267419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2" name="Rectangle 21"/>
            <p:cNvSpPr/>
            <p:nvPr/>
          </p:nvSpPr>
          <p:spPr bwMode="auto">
            <a:xfrm>
              <a:off x="6012160" y="6545957"/>
              <a:ext cx="288032" cy="267419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3" name="Rectangle 22"/>
            <p:cNvSpPr/>
            <p:nvPr/>
          </p:nvSpPr>
          <p:spPr bwMode="auto">
            <a:xfrm>
              <a:off x="7308304" y="5589240"/>
              <a:ext cx="288032" cy="267419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4" name="Rectangle 23"/>
            <p:cNvSpPr/>
            <p:nvPr/>
          </p:nvSpPr>
          <p:spPr bwMode="auto">
            <a:xfrm>
              <a:off x="7308304" y="6545957"/>
              <a:ext cx="288032" cy="267419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pic>
        <p:nvPicPr>
          <p:cNvPr id="25" name="Bild 9" descr="iQIT logo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5858492"/>
            <a:ext cx="1368152" cy="476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67356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/>
          <p:cNvSpPr/>
          <p:nvPr/>
        </p:nvSpPr>
        <p:spPr bwMode="auto">
          <a:xfrm>
            <a:off x="5311661" y="0"/>
            <a:ext cx="3832339" cy="27089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" y="343604"/>
            <a:ext cx="2880320" cy="37399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8268" y="692696"/>
            <a:ext cx="3150196" cy="159809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406" y="1855812"/>
            <a:ext cx="4799782" cy="651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84461" y="3806935"/>
            <a:ext cx="81473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Quantum teleportation</a:t>
            </a:r>
          </a:p>
          <a:p>
            <a:r>
              <a:rPr lang="en-GB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in few lines</a:t>
            </a:r>
            <a:endParaRPr lang="en-GB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8406" y="732249"/>
            <a:ext cx="20954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- </a:t>
            </a:r>
            <a:r>
              <a:rPr lang="en-GB" sz="1800" dirty="0" smtClean="0">
                <a:latin typeface="Arial" pitchFamily="34" charset="0"/>
                <a:cs typeface="Arial" pitchFamily="34" charset="0"/>
              </a:rPr>
              <a:t>state to teleport</a:t>
            </a:r>
            <a:endParaRPr lang="en-GB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270556" y="188640"/>
            <a:ext cx="1261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>
                <a:latin typeface="Arial" pitchFamily="34" charset="0"/>
                <a:cs typeface="Arial" pitchFamily="34" charset="0"/>
              </a:rPr>
              <a:t>Bell basis</a:t>
            </a:r>
            <a:endParaRPr lang="en-GB" sz="1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1818" y="1547500"/>
            <a:ext cx="21339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Initial global state</a:t>
            </a:r>
            <a:endParaRPr lang="en-GB" sz="1800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4860032" y="3228120"/>
            <a:ext cx="4063310" cy="3297224"/>
            <a:chOff x="4860032" y="2924944"/>
            <a:chExt cx="4063310" cy="3297224"/>
          </a:xfrm>
        </p:grpSpPr>
        <p:cxnSp>
          <p:nvCxnSpPr>
            <p:cNvPr id="16" name="Straight Arrow Connector 15"/>
            <p:cNvCxnSpPr/>
            <p:nvPr/>
          </p:nvCxnSpPr>
          <p:spPr bwMode="auto">
            <a:xfrm flipV="1">
              <a:off x="6774726" y="4490499"/>
              <a:ext cx="792088" cy="936104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7" name="Straight Arrow Connector 16"/>
            <p:cNvCxnSpPr/>
            <p:nvPr/>
          </p:nvCxnSpPr>
          <p:spPr bwMode="auto">
            <a:xfrm flipH="1" flipV="1">
              <a:off x="5982638" y="4490499"/>
              <a:ext cx="792088" cy="936104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8" name="Straight Arrow Connector 17"/>
            <p:cNvCxnSpPr/>
            <p:nvPr/>
          </p:nvCxnSpPr>
          <p:spPr bwMode="auto">
            <a:xfrm flipV="1">
              <a:off x="5262558" y="4490499"/>
              <a:ext cx="720080" cy="864096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9" name="Rectangle 18"/>
            <p:cNvSpPr/>
            <p:nvPr/>
          </p:nvSpPr>
          <p:spPr bwMode="auto">
            <a:xfrm>
              <a:off x="5586594" y="3986443"/>
              <a:ext cx="900100" cy="504056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0" name="Freeform 19"/>
            <p:cNvSpPr/>
            <p:nvPr/>
          </p:nvSpPr>
          <p:spPr bwMode="auto">
            <a:xfrm>
              <a:off x="6017380" y="3284984"/>
              <a:ext cx="1705322" cy="1035185"/>
            </a:xfrm>
            <a:custGeom>
              <a:avLst/>
              <a:gdLst>
                <a:gd name="connsiteX0" fmla="*/ 13939 w 1705322"/>
                <a:gd name="connsiteY0" fmla="*/ 666205 h 1035185"/>
                <a:gd name="connsiteX1" fmla="*/ 876 w 1705322"/>
                <a:gd name="connsiteY1" fmla="*/ 600891 h 1035185"/>
                <a:gd name="connsiteX2" fmla="*/ 105379 w 1705322"/>
                <a:gd name="connsiteY2" fmla="*/ 326571 h 1035185"/>
                <a:gd name="connsiteX3" fmla="*/ 144568 w 1705322"/>
                <a:gd name="connsiteY3" fmla="*/ 261257 h 1035185"/>
                <a:gd name="connsiteX4" fmla="*/ 196819 w 1705322"/>
                <a:gd name="connsiteY4" fmla="*/ 130628 h 1035185"/>
                <a:gd name="connsiteX5" fmla="*/ 222945 w 1705322"/>
                <a:gd name="connsiteY5" fmla="*/ 65314 h 1035185"/>
                <a:gd name="connsiteX6" fmla="*/ 327448 w 1705322"/>
                <a:gd name="connsiteY6" fmla="*/ 0 h 1035185"/>
                <a:gd name="connsiteX7" fmla="*/ 418888 w 1705322"/>
                <a:gd name="connsiteY7" fmla="*/ 26125 h 1035185"/>
                <a:gd name="connsiteX8" fmla="*/ 458076 w 1705322"/>
                <a:gd name="connsiteY8" fmla="*/ 39188 h 1035185"/>
                <a:gd name="connsiteX9" fmla="*/ 588705 w 1705322"/>
                <a:gd name="connsiteY9" fmla="*/ 104502 h 1035185"/>
                <a:gd name="connsiteX10" fmla="*/ 654019 w 1705322"/>
                <a:gd name="connsiteY10" fmla="*/ 143691 h 1035185"/>
                <a:gd name="connsiteX11" fmla="*/ 693208 w 1705322"/>
                <a:gd name="connsiteY11" fmla="*/ 169817 h 1035185"/>
                <a:gd name="connsiteX12" fmla="*/ 758522 w 1705322"/>
                <a:gd name="connsiteY12" fmla="*/ 182880 h 1035185"/>
                <a:gd name="connsiteX13" fmla="*/ 889151 w 1705322"/>
                <a:gd name="connsiteY13" fmla="*/ 274320 h 1035185"/>
                <a:gd name="connsiteX14" fmla="*/ 941402 w 1705322"/>
                <a:gd name="connsiteY14" fmla="*/ 300445 h 1035185"/>
                <a:gd name="connsiteX15" fmla="*/ 1006716 w 1705322"/>
                <a:gd name="connsiteY15" fmla="*/ 352697 h 1035185"/>
                <a:gd name="connsiteX16" fmla="*/ 1045905 w 1705322"/>
                <a:gd name="connsiteY16" fmla="*/ 378822 h 1035185"/>
                <a:gd name="connsiteX17" fmla="*/ 1215722 w 1705322"/>
                <a:gd name="connsiteY17" fmla="*/ 339634 h 1035185"/>
                <a:gd name="connsiteX18" fmla="*/ 1254911 w 1705322"/>
                <a:gd name="connsiteY18" fmla="*/ 300445 h 1035185"/>
                <a:gd name="connsiteX19" fmla="*/ 1320225 w 1705322"/>
                <a:gd name="connsiteY19" fmla="*/ 182880 h 1035185"/>
                <a:gd name="connsiteX20" fmla="*/ 1346351 w 1705322"/>
                <a:gd name="connsiteY20" fmla="*/ 222068 h 1035185"/>
                <a:gd name="connsiteX21" fmla="*/ 1359413 w 1705322"/>
                <a:gd name="connsiteY21" fmla="*/ 261257 h 1035185"/>
                <a:gd name="connsiteX22" fmla="*/ 1437791 w 1705322"/>
                <a:gd name="connsiteY22" fmla="*/ 404948 h 1035185"/>
                <a:gd name="connsiteX23" fmla="*/ 1529231 w 1705322"/>
                <a:gd name="connsiteY23" fmla="*/ 431074 h 1035185"/>
                <a:gd name="connsiteX24" fmla="*/ 1581482 w 1705322"/>
                <a:gd name="connsiteY24" fmla="*/ 457200 h 1035185"/>
                <a:gd name="connsiteX25" fmla="*/ 1685985 w 1705322"/>
                <a:gd name="connsiteY25" fmla="*/ 587828 h 1035185"/>
                <a:gd name="connsiteX26" fmla="*/ 1594545 w 1705322"/>
                <a:gd name="connsiteY26" fmla="*/ 1031965 h 1035185"/>
                <a:gd name="connsiteX27" fmla="*/ 1633733 w 1705322"/>
                <a:gd name="connsiteY27" fmla="*/ 1031965 h 10351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705322" h="1035185">
                  <a:moveTo>
                    <a:pt x="13939" y="666205"/>
                  </a:moveTo>
                  <a:cubicBezTo>
                    <a:pt x="9585" y="644434"/>
                    <a:pt x="-3478" y="622662"/>
                    <a:pt x="876" y="600891"/>
                  </a:cubicBezTo>
                  <a:cubicBezTo>
                    <a:pt x="19660" y="506974"/>
                    <a:pt x="59062" y="411485"/>
                    <a:pt x="105379" y="326571"/>
                  </a:cubicBezTo>
                  <a:cubicBezTo>
                    <a:pt x="117537" y="304282"/>
                    <a:pt x="133831" y="284265"/>
                    <a:pt x="144568" y="261257"/>
                  </a:cubicBezTo>
                  <a:cubicBezTo>
                    <a:pt x="164400" y="218760"/>
                    <a:pt x="179402" y="174171"/>
                    <a:pt x="196819" y="130628"/>
                  </a:cubicBezTo>
                  <a:cubicBezTo>
                    <a:pt x="205528" y="108857"/>
                    <a:pt x="204186" y="79383"/>
                    <a:pt x="222945" y="65314"/>
                  </a:cubicBezTo>
                  <a:cubicBezTo>
                    <a:pt x="290774" y="14441"/>
                    <a:pt x="255723" y="35861"/>
                    <a:pt x="327448" y="0"/>
                  </a:cubicBezTo>
                  <a:lnTo>
                    <a:pt x="418888" y="26125"/>
                  </a:lnTo>
                  <a:cubicBezTo>
                    <a:pt x="432077" y="30082"/>
                    <a:pt x="445574" y="33418"/>
                    <a:pt x="458076" y="39188"/>
                  </a:cubicBezTo>
                  <a:cubicBezTo>
                    <a:pt x="502278" y="59589"/>
                    <a:pt x="545162" y="82731"/>
                    <a:pt x="588705" y="104502"/>
                  </a:cubicBezTo>
                  <a:cubicBezTo>
                    <a:pt x="611414" y="115857"/>
                    <a:pt x="632489" y="130234"/>
                    <a:pt x="654019" y="143691"/>
                  </a:cubicBezTo>
                  <a:cubicBezTo>
                    <a:pt x="667332" y="152012"/>
                    <a:pt x="678508" y="164304"/>
                    <a:pt x="693208" y="169817"/>
                  </a:cubicBezTo>
                  <a:cubicBezTo>
                    <a:pt x="713997" y="177613"/>
                    <a:pt x="736751" y="178526"/>
                    <a:pt x="758522" y="182880"/>
                  </a:cubicBezTo>
                  <a:cubicBezTo>
                    <a:pt x="806156" y="218605"/>
                    <a:pt x="835546" y="242157"/>
                    <a:pt x="889151" y="274320"/>
                  </a:cubicBezTo>
                  <a:cubicBezTo>
                    <a:pt x="905849" y="284339"/>
                    <a:pt x="925200" y="289643"/>
                    <a:pt x="941402" y="300445"/>
                  </a:cubicBezTo>
                  <a:cubicBezTo>
                    <a:pt x="964600" y="315911"/>
                    <a:pt x="984411" y="335968"/>
                    <a:pt x="1006716" y="352697"/>
                  </a:cubicBezTo>
                  <a:cubicBezTo>
                    <a:pt x="1019276" y="362117"/>
                    <a:pt x="1032842" y="370114"/>
                    <a:pt x="1045905" y="378822"/>
                  </a:cubicBezTo>
                  <a:cubicBezTo>
                    <a:pt x="1102511" y="365759"/>
                    <a:pt x="1161328" y="360032"/>
                    <a:pt x="1215722" y="339634"/>
                  </a:cubicBezTo>
                  <a:cubicBezTo>
                    <a:pt x="1233020" y="333147"/>
                    <a:pt x="1243569" y="315027"/>
                    <a:pt x="1254911" y="300445"/>
                  </a:cubicBezTo>
                  <a:cubicBezTo>
                    <a:pt x="1307313" y="233071"/>
                    <a:pt x="1300516" y="242007"/>
                    <a:pt x="1320225" y="182880"/>
                  </a:cubicBezTo>
                  <a:cubicBezTo>
                    <a:pt x="1328934" y="195943"/>
                    <a:pt x="1339330" y="208026"/>
                    <a:pt x="1346351" y="222068"/>
                  </a:cubicBezTo>
                  <a:cubicBezTo>
                    <a:pt x="1352509" y="234384"/>
                    <a:pt x="1354707" y="248316"/>
                    <a:pt x="1359413" y="261257"/>
                  </a:cubicBezTo>
                  <a:cubicBezTo>
                    <a:pt x="1382158" y="323807"/>
                    <a:pt x="1383681" y="368875"/>
                    <a:pt x="1437791" y="404948"/>
                  </a:cubicBezTo>
                  <a:cubicBezTo>
                    <a:pt x="1449036" y="412445"/>
                    <a:pt x="1522262" y="429332"/>
                    <a:pt x="1529231" y="431074"/>
                  </a:cubicBezTo>
                  <a:cubicBezTo>
                    <a:pt x="1546648" y="439783"/>
                    <a:pt x="1566276" y="445035"/>
                    <a:pt x="1581482" y="457200"/>
                  </a:cubicBezTo>
                  <a:cubicBezTo>
                    <a:pt x="1658270" y="518631"/>
                    <a:pt x="1651430" y="518719"/>
                    <a:pt x="1685985" y="587828"/>
                  </a:cubicBezTo>
                  <a:cubicBezTo>
                    <a:pt x="1671876" y="1011096"/>
                    <a:pt x="1781672" y="907214"/>
                    <a:pt x="1594545" y="1031965"/>
                  </a:cubicBezTo>
                  <a:cubicBezTo>
                    <a:pt x="1583676" y="1039211"/>
                    <a:pt x="1620670" y="1031965"/>
                    <a:pt x="1633733" y="1031965"/>
                  </a:cubicBezTo>
                </a:path>
              </a:pathLst>
            </a:cu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1" name="Rectangle 20"/>
            <p:cNvSpPr/>
            <p:nvPr/>
          </p:nvSpPr>
          <p:spPr bwMode="auto">
            <a:xfrm>
              <a:off x="7350790" y="4238471"/>
              <a:ext cx="576064" cy="252028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pic>
          <p:nvPicPr>
            <p:cNvPr id="22" name="Picture 21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60032" y="4703281"/>
              <a:ext cx="661035" cy="255270"/>
            </a:xfrm>
            <a:prstGeom prst="rect">
              <a:avLst/>
            </a:prstGeom>
          </p:spPr>
        </p:pic>
        <p:pic>
          <p:nvPicPr>
            <p:cNvPr id="23" name="Picture 22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11661" y="5644953"/>
              <a:ext cx="3263265" cy="577215"/>
            </a:xfrm>
            <a:prstGeom prst="rect">
              <a:avLst/>
            </a:prstGeom>
          </p:spPr>
        </p:pic>
        <p:sp>
          <p:nvSpPr>
            <p:cNvPr id="24" name="Oval 23"/>
            <p:cNvSpPr/>
            <p:nvPr/>
          </p:nvSpPr>
          <p:spPr bwMode="auto">
            <a:xfrm>
              <a:off x="6630710" y="5301208"/>
              <a:ext cx="288032" cy="290358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6756673" y="2924944"/>
              <a:ext cx="189026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800" dirty="0"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rPr>
                <a:t>c</a:t>
              </a:r>
              <a:r>
                <a:rPr lang="en-GB" sz="1800" dirty="0" smtClean="0"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rPr>
                <a:t>lassical </a:t>
              </a:r>
              <a:r>
                <a:rPr lang="en-GB" sz="1800" dirty="0" err="1" smtClean="0"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rPr>
                <a:t>comm</a:t>
              </a:r>
              <a:endParaRPr lang="en-GB" sz="1800" dirty="0">
                <a:solidFill>
                  <a:srgbClr val="000099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659556" y="4034313"/>
              <a:ext cx="69602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Bell</a:t>
              </a:r>
              <a:endParaRPr lang="en-GB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7566814" y="4509120"/>
              <a:ext cx="115929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unitary</a:t>
              </a:r>
              <a:endParaRPr lang="en-GB" dirty="0"/>
            </a:p>
          </p:txBody>
        </p:sp>
        <p:cxnSp>
          <p:nvCxnSpPr>
            <p:cNvPr id="28" name="Straight Arrow Connector 27"/>
            <p:cNvCxnSpPr>
              <a:stCxn id="21" idx="3"/>
            </p:cNvCxnSpPr>
            <p:nvPr/>
          </p:nvCxnSpPr>
          <p:spPr bwMode="auto">
            <a:xfrm>
              <a:off x="7926854" y="4364485"/>
              <a:ext cx="648072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pic>
          <p:nvPicPr>
            <p:cNvPr id="29" name="Picture 28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59437" y="3965818"/>
              <a:ext cx="763905" cy="25527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7989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514350"/>
            <a:ext cx="7409305" cy="37787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291480" y="4902259"/>
            <a:ext cx="92490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Experimental </a:t>
            </a:r>
            <a:r>
              <a:rPr lang="en-GB" dirty="0" smtClean="0"/>
              <a:t>set-up for teleportation of </a:t>
            </a:r>
            <a:r>
              <a:rPr lang="en-GB" dirty="0"/>
              <a:t>light onto </a:t>
            </a:r>
            <a:r>
              <a:rPr lang="en-GB" dirty="0" smtClean="0"/>
              <a:t>an atomic ensemble (</a:t>
            </a:r>
            <a:r>
              <a:rPr lang="en-GB" dirty="0" err="1" smtClean="0"/>
              <a:t>Polzik</a:t>
            </a:r>
            <a:r>
              <a:rPr lang="en-GB" dirty="0" smtClean="0"/>
              <a:t> group, NBI, Copenhagen)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77075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14559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88640"/>
            <a:ext cx="5122545" cy="101346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625693"/>
            <a:ext cx="4680520" cy="49875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5" y="2787358"/>
            <a:ext cx="5168265" cy="3449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1007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42"/>
          <p:cNvSpPr>
            <a:spLocks noChangeArrowheads="1"/>
          </p:cNvSpPr>
          <p:nvPr/>
        </p:nvSpPr>
        <p:spPr bwMode="auto">
          <a:xfrm>
            <a:off x="467544" y="2013992"/>
            <a:ext cx="5248771" cy="1415008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395536" y="476672"/>
            <a:ext cx="7635039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GB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M</a:t>
            </a:r>
            <a:r>
              <a:rPr lang="en-GB" dirty="0" smtClean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utual </a:t>
            </a:r>
            <a:r>
              <a:rPr lang="en-GB" dirty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information = total correlations btw A and B</a:t>
            </a:r>
          </a:p>
          <a:p>
            <a:pPr eaLnBrk="1" hangingPunct="1"/>
            <a:r>
              <a:rPr lang="en-GB" dirty="0" smtClean="0">
                <a:solidFill>
                  <a:srgbClr val="990000"/>
                </a:solidFill>
              </a:rPr>
              <a:t> </a:t>
            </a:r>
            <a:endParaRPr lang="en-GB" b="0" dirty="0">
              <a:solidFill>
                <a:srgbClr val="990000"/>
              </a:solidFill>
            </a:endParaRPr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395536" y="1412776"/>
            <a:ext cx="724108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GB" sz="2000" dirty="0">
                <a:latin typeface="Arial" pitchFamily="34" charset="0"/>
                <a:cs typeface="Arial" pitchFamily="34" charset="0"/>
              </a:rPr>
              <a:t>Classically - </a:t>
            </a:r>
            <a:r>
              <a:rPr lang="en-GB" sz="2000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equivalent definitions of mutual information:</a:t>
            </a:r>
            <a:r>
              <a:rPr lang="en-GB" dirty="0">
                <a:latin typeface="Arial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6" name="Picture 4" descr="addin_tmp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411" y="2256284"/>
            <a:ext cx="4710112" cy="1014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5" descr="addin_tmp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5611" y="2616646"/>
            <a:ext cx="858837" cy="636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6085086" y="2491234"/>
            <a:ext cx="1981200" cy="793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GB" sz="2000" b="0"/>
              <a:t>Shannon entropy:</a:t>
            </a:r>
          </a:p>
          <a:p>
            <a:pPr eaLnBrk="1" hangingPunct="1"/>
            <a:endParaRPr lang="en-GB" sz="600" b="0"/>
          </a:p>
          <a:p>
            <a:pPr eaLnBrk="1" hangingPunct="1"/>
            <a:r>
              <a:rPr lang="en-GB" sz="2000" b="0"/>
              <a:t>Conditional:</a:t>
            </a:r>
          </a:p>
        </p:txBody>
      </p:sp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323528" y="4149080"/>
            <a:ext cx="702948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GB" sz="2000" dirty="0" smtClean="0">
                <a:latin typeface="Arial" pitchFamily="34" charset="0"/>
                <a:cs typeface="Arial" pitchFamily="34" charset="0"/>
              </a:rPr>
              <a:t>Quantum – </a:t>
            </a:r>
            <a:r>
              <a:rPr lang="en-GB" sz="20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they are not equivalent; mutual information:</a:t>
            </a:r>
            <a:r>
              <a:rPr lang="en-GB" dirty="0" smtClean="0">
                <a:latin typeface="Arial" pitchFamily="34" charset="0"/>
                <a:cs typeface="Arial" pitchFamily="34" charset="0"/>
              </a:rPr>
              <a:t> 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Rectangle 42"/>
          <p:cNvSpPr>
            <a:spLocks noChangeArrowheads="1"/>
          </p:cNvSpPr>
          <p:nvPr/>
        </p:nvSpPr>
        <p:spPr bwMode="auto">
          <a:xfrm>
            <a:off x="466973" y="4750296"/>
            <a:ext cx="4537075" cy="574675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pic>
        <p:nvPicPr>
          <p:cNvPr id="12" name="Picture 23" descr="addin_tmp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073" y="4943971"/>
            <a:ext cx="4008437" cy="263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26" descr="addin_tmp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4338" y="4989041"/>
            <a:ext cx="785812" cy="25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xt Box 25"/>
          <p:cNvSpPr txBox="1">
            <a:spLocks noChangeArrowheads="1"/>
          </p:cNvSpPr>
          <p:nvPr/>
        </p:nvSpPr>
        <p:spPr bwMode="auto">
          <a:xfrm>
            <a:off x="5576888" y="4884266"/>
            <a:ext cx="2524125" cy="488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GB" sz="2000" b="0"/>
              <a:t>von Neumann entropy:</a:t>
            </a:r>
          </a:p>
          <a:p>
            <a:pPr eaLnBrk="1" hangingPunct="1"/>
            <a:endParaRPr lang="en-GB" sz="600" b="0"/>
          </a:p>
        </p:txBody>
      </p:sp>
      <p:pic>
        <p:nvPicPr>
          <p:cNvPr id="22" name="Picture 21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3121" y="6054050"/>
            <a:ext cx="901065" cy="255270"/>
          </a:xfrm>
          <a:prstGeom prst="rect">
            <a:avLst/>
          </a:prstGeom>
        </p:spPr>
      </p:pic>
      <p:cxnSp>
        <p:nvCxnSpPr>
          <p:cNvPr id="24" name="Straight Arrow Connector 23"/>
          <p:cNvCxnSpPr/>
          <p:nvPr/>
        </p:nvCxnSpPr>
        <p:spPr bwMode="auto">
          <a:xfrm>
            <a:off x="3091929" y="5517232"/>
            <a:ext cx="746343" cy="50876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29" name="Group 28"/>
          <p:cNvGrpSpPr/>
          <p:nvPr/>
        </p:nvGrpSpPr>
        <p:grpSpPr>
          <a:xfrm>
            <a:off x="5716315" y="5517232"/>
            <a:ext cx="2888133" cy="1109737"/>
            <a:chOff x="5716315" y="5517232"/>
            <a:chExt cx="2888133" cy="1109737"/>
          </a:xfrm>
        </p:grpSpPr>
        <p:sp>
          <p:nvSpPr>
            <p:cNvPr id="28" name="Rectangle 27"/>
            <p:cNvSpPr/>
            <p:nvPr/>
          </p:nvSpPr>
          <p:spPr bwMode="auto">
            <a:xfrm>
              <a:off x="5716315" y="5517232"/>
              <a:ext cx="2888133" cy="1109737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pic>
          <p:nvPicPr>
            <p:cNvPr id="26" name="Picture 25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85086" y="5733256"/>
              <a:ext cx="2137410" cy="255270"/>
            </a:xfrm>
            <a:prstGeom prst="rect">
              <a:avLst/>
            </a:prstGeom>
          </p:spPr>
        </p:pic>
        <p:sp>
          <p:nvSpPr>
            <p:cNvPr id="27" name="TextBox 26"/>
            <p:cNvSpPr txBox="1"/>
            <p:nvPr/>
          </p:nvSpPr>
          <p:spPr>
            <a:xfrm>
              <a:off x="6085086" y="6165304"/>
              <a:ext cx="217963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m</a:t>
              </a:r>
              <a:r>
                <a:rPr lang="en-GB" dirty="0" smtClean="0"/>
                <a:t>easurements!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2642784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5" descr="addin_tmp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72943"/>
            <a:ext cx="4167188" cy="45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1" descr="addin_tmp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989" y="4842371"/>
            <a:ext cx="30273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4" name="Group 13"/>
          <p:cNvGrpSpPr/>
          <p:nvPr/>
        </p:nvGrpSpPr>
        <p:grpSpPr>
          <a:xfrm>
            <a:off x="4211960" y="4293096"/>
            <a:ext cx="3924300" cy="1388393"/>
            <a:chOff x="575692" y="2616671"/>
            <a:chExt cx="3924300" cy="1388393"/>
          </a:xfrm>
        </p:grpSpPr>
        <p:grpSp>
          <p:nvGrpSpPr>
            <p:cNvPr id="6" name="Group 5"/>
            <p:cNvGrpSpPr/>
            <p:nvPr/>
          </p:nvGrpSpPr>
          <p:grpSpPr>
            <a:xfrm>
              <a:off x="575692" y="2616671"/>
              <a:ext cx="3924300" cy="885825"/>
              <a:chOff x="5256213" y="3912393"/>
              <a:chExt cx="3924300" cy="885825"/>
            </a:xfrm>
          </p:grpSpPr>
          <p:sp>
            <p:nvSpPr>
              <p:cNvPr id="7" name="Text Box 32"/>
              <p:cNvSpPr txBox="1">
                <a:spLocks noChangeArrowheads="1"/>
              </p:cNvSpPr>
              <p:nvPr/>
            </p:nvSpPr>
            <p:spPr bwMode="auto">
              <a:xfrm>
                <a:off x="5256213" y="3912393"/>
                <a:ext cx="3924300" cy="88582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r>
                  <a:rPr lang="en-GB" sz="2000" b="0" dirty="0" smtClean="0"/>
                  <a:t>Quantum </a:t>
                </a:r>
                <a:r>
                  <a:rPr lang="en-GB" sz="2000" b="0" dirty="0"/>
                  <a:t>conditional entropy related</a:t>
                </a:r>
              </a:p>
              <a:p>
                <a:pPr eaLnBrk="1" hangingPunct="1"/>
                <a:endParaRPr lang="en-GB" sz="600" b="0" dirty="0"/>
              </a:p>
              <a:p>
                <a:pPr eaLnBrk="1" hangingPunct="1"/>
                <a:r>
                  <a:rPr lang="en-GB" sz="2000" b="0" dirty="0"/>
                  <a:t>to           upon POVM           on B.</a:t>
                </a:r>
              </a:p>
              <a:p>
                <a:pPr eaLnBrk="1" hangingPunct="1"/>
                <a:endParaRPr lang="en-GB" sz="600" b="0" dirty="0"/>
              </a:p>
            </p:txBody>
          </p:sp>
          <p:pic>
            <p:nvPicPr>
              <p:cNvPr id="8" name="Picture 35" descr="addin_tmp"/>
              <p:cNvPicPr>
                <a:picLocks noChangeAspect="1" noChangeArrowheads="1"/>
              </p:cNvPicPr>
              <p:nvPr>
                <p:custDataLst>
                  <p:tags r:id="rId5"/>
                </p:custDataLst>
              </p:nvPr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670550" y="4382293"/>
                <a:ext cx="485775" cy="33655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9" name="Picture 39" descr="addin_tmp"/>
              <p:cNvPicPr>
                <a:picLocks noChangeAspect="1" noChangeArrowheads="1"/>
              </p:cNvPicPr>
              <p:nvPr>
                <p:custDataLst>
                  <p:tags r:id="rId6"/>
                </p:custDataLst>
              </p:nvPr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596188" y="4364831"/>
                <a:ext cx="493712" cy="304800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pic>
          <p:nvPicPr>
            <p:cNvPr id="10" name="Picture 50" descr="addin_tmp"/>
            <p:cNvPicPr>
              <a:picLocks noChangeAspect="1" noChangeArrowheads="1"/>
            </p:cNvPicPr>
            <p:nvPr>
              <p:custDataLst>
                <p:tags r:id="rId4"/>
              </p:custDataLst>
            </p:nvPr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9708" y="3636764"/>
              <a:ext cx="2470150" cy="3683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1" name="Text Box 36"/>
          <p:cNvSpPr txBox="1">
            <a:spLocks noChangeArrowheads="1"/>
          </p:cNvSpPr>
          <p:nvPr/>
        </p:nvSpPr>
        <p:spPr bwMode="auto">
          <a:xfrm>
            <a:off x="359544" y="6231886"/>
            <a:ext cx="950505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GB" sz="2000" b="0" dirty="0" err="1" smtClean="0">
                <a:solidFill>
                  <a:srgbClr val="660066"/>
                </a:solidFill>
              </a:rPr>
              <a:t>Infimum</a:t>
            </a:r>
            <a:r>
              <a:rPr lang="en-GB" sz="2000" b="0" dirty="0" smtClean="0">
                <a:solidFill>
                  <a:srgbClr val="660066"/>
                </a:solidFill>
              </a:rPr>
              <a:t>: optimization </a:t>
            </a:r>
            <a:r>
              <a:rPr lang="en-GB" sz="2000" b="0" dirty="0">
                <a:solidFill>
                  <a:srgbClr val="660066"/>
                </a:solidFill>
              </a:rPr>
              <a:t>to single out </a:t>
            </a:r>
            <a:r>
              <a:rPr lang="en-GB" sz="2000" b="0" dirty="0" smtClean="0">
                <a:solidFill>
                  <a:srgbClr val="660066"/>
                </a:solidFill>
              </a:rPr>
              <a:t>the </a:t>
            </a:r>
            <a:r>
              <a:rPr lang="en-GB" sz="2000" b="0" dirty="0">
                <a:solidFill>
                  <a:srgbClr val="660066"/>
                </a:solidFill>
              </a:rPr>
              <a:t>least disturbing measurement on B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661360" y="1876762"/>
            <a:ext cx="38843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solidFill>
                  <a:srgbClr val="990000"/>
                </a:solidFill>
                <a:latin typeface="Arial" pitchFamily="34" charset="0"/>
                <a:cs typeface="Arial" pitchFamily="34" charset="0"/>
              </a:rPr>
              <a:t>- one way classical correlation</a:t>
            </a:r>
            <a:endParaRPr lang="en-GB" dirty="0">
              <a:solidFill>
                <a:srgbClr val="99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Left Brace 14"/>
          <p:cNvSpPr/>
          <p:nvPr/>
        </p:nvSpPr>
        <p:spPr bwMode="auto">
          <a:xfrm>
            <a:off x="3995936" y="4293096"/>
            <a:ext cx="216024" cy="1388393"/>
          </a:xfrm>
          <a:prstGeom prst="lef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" name="Left Brace 19"/>
          <p:cNvSpPr/>
          <p:nvPr/>
        </p:nvSpPr>
        <p:spPr bwMode="auto">
          <a:xfrm rot="16200000">
            <a:off x="1831058" y="2135761"/>
            <a:ext cx="216024" cy="792088"/>
          </a:xfrm>
          <a:prstGeom prst="lef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1" name="Left Brace 20"/>
          <p:cNvSpPr/>
          <p:nvPr/>
        </p:nvSpPr>
        <p:spPr bwMode="auto">
          <a:xfrm rot="16200000">
            <a:off x="3459767" y="1745667"/>
            <a:ext cx="216024" cy="1710481"/>
          </a:xfrm>
          <a:prstGeom prst="lef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272379" y="2852936"/>
            <a:ext cx="121103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0" dirty="0" smtClean="0">
                <a:latin typeface="Arial" pitchFamily="34" charset="0"/>
                <a:cs typeface="Arial" pitchFamily="34" charset="0"/>
              </a:rPr>
              <a:t>Total info</a:t>
            </a:r>
          </a:p>
          <a:p>
            <a:r>
              <a:rPr lang="en-GB" sz="2000" b="0" dirty="0">
                <a:latin typeface="Arial" pitchFamily="34" charset="0"/>
                <a:cs typeface="Arial" pitchFamily="34" charset="0"/>
              </a:rPr>
              <a:t>a</a:t>
            </a:r>
            <a:r>
              <a:rPr lang="en-GB" sz="2000" b="0" dirty="0" smtClean="0">
                <a:latin typeface="Arial" pitchFamily="34" charset="0"/>
                <a:cs typeface="Arial" pitchFamily="34" charset="0"/>
              </a:rPr>
              <a:t>bout A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753594" y="2865130"/>
            <a:ext cx="617720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0" dirty="0" smtClean="0">
                <a:latin typeface="Arial" pitchFamily="34" charset="0"/>
                <a:cs typeface="Arial" pitchFamily="34" charset="0"/>
              </a:rPr>
              <a:t>Quantum correlation:</a:t>
            </a:r>
          </a:p>
          <a:p>
            <a:r>
              <a:rPr lang="en-GB" sz="2000" b="0" dirty="0" smtClean="0">
                <a:latin typeface="Arial" pitchFamily="34" charset="0"/>
                <a:cs typeface="Arial" pitchFamily="34" charset="0"/>
              </a:rPr>
              <a:t>Info about A inferred via quantum measurement on B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6" name="Picture 25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215" y="416248"/>
            <a:ext cx="4711065" cy="636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0205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2"/>
          <p:cNvSpPr>
            <a:spLocks noChangeArrowheads="1"/>
          </p:cNvSpPr>
          <p:nvPr/>
        </p:nvSpPr>
        <p:spPr bwMode="auto">
          <a:xfrm>
            <a:off x="323850" y="3501008"/>
            <a:ext cx="8424863" cy="719138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323850" y="260350"/>
            <a:ext cx="25812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GB">
                <a:solidFill>
                  <a:srgbClr val="990000"/>
                </a:solidFill>
              </a:rPr>
              <a:t>Quantum discord:</a:t>
            </a:r>
            <a:endParaRPr lang="en-GB" b="0"/>
          </a:p>
        </p:txBody>
      </p:sp>
      <p:pic>
        <p:nvPicPr>
          <p:cNvPr id="7" name="Picture 6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314" y="3645471"/>
            <a:ext cx="7941945" cy="44958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860032" y="4406553"/>
            <a:ext cx="2616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 </a:t>
            </a:r>
            <a:endParaRPr lang="en-GB" dirty="0"/>
          </a:p>
        </p:txBody>
      </p:sp>
      <p:grpSp>
        <p:nvGrpSpPr>
          <p:cNvPr id="35" name="Group 34"/>
          <p:cNvGrpSpPr/>
          <p:nvPr/>
        </p:nvGrpSpPr>
        <p:grpSpPr>
          <a:xfrm>
            <a:off x="323528" y="4581128"/>
            <a:ext cx="4643437" cy="1511300"/>
            <a:chOff x="4355976" y="4005064"/>
            <a:chExt cx="4643437" cy="1511300"/>
          </a:xfrm>
        </p:grpSpPr>
        <p:sp>
          <p:nvSpPr>
            <p:cNvPr id="29" name="Rectangle 2"/>
            <p:cNvSpPr>
              <a:spLocks noChangeArrowheads="1"/>
            </p:cNvSpPr>
            <p:nvPr/>
          </p:nvSpPr>
          <p:spPr bwMode="auto">
            <a:xfrm>
              <a:off x="4355976" y="4005064"/>
              <a:ext cx="4643437" cy="1511300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30" name="Picture 13" descr="addin_tmp"/>
            <p:cNvPicPr>
              <a:picLocks noChangeAspect="1" noChangeArrowheads="1"/>
            </p:cNvPicPr>
            <p:nvPr>
              <p:custDataLst>
                <p:tags r:id="rId4"/>
              </p:custDataLst>
            </p:nvPr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98851" y="4186039"/>
              <a:ext cx="1978025" cy="10191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1" name="Text Box 14"/>
            <p:cNvSpPr txBox="1">
              <a:spLocks noChangeArrowheads="1"/>
            </p:cNvSpPr>
            <p:nvPr/>
          </p:nvSpPr>
          <p:spPr bwMode="auto">
            <a:xfrm>
              <a:off x="6640388" y="4076501"/>
              <a:ext cx="1189038" cy="396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n-GB" sz="2000" b="0"/>
                <a:t>- classical</a:t>
              </a:r>
            </a:p>
          </p:txBody>
        </p:sp>
        <p:sp>
          <p:nvSpPr>
            <p:cNvPr id="32" name="Text Box 15"/>
            <p:cNvSpPr txBox="1">
              <a:spLocks noChangeArrowheads="1"/>
            </p:cNvSpPr>
            <p:nvPr/>
          </p:nvSpPr>
          <p:spPr bwMode="auto">
            <a:xfrm>
              <a:off x="6659438" y="4436864"/>
              <a:ext cx="2303463" cy="396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n-GB" sz="2000" b="0"/>
                <a:t>- quantum, separable</a:t>
              </a:r>
            </a:p>
          </p:txBody>
        </p:sp>
        <p:sp>
          <p:nvSpPr>
            <p:cNvPr id="33" name="Text Box 16"/>
            <p:cNvSpPr txBox="1">
              <a:spLocks noChangeArrowheads="1"/>
            </p:cNvSpPr>
            <p:nvPr/>
          </p:nvSpPr>
          <p:spPr bwMode="auto">
            <a:xfrm>
              <a:off x="6659438" y="4868664"/>
              <a:ext cx="1317625" cy="3968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n-GB" sz="2000" b="0"/>
                <a:t>- entangled</a:t>
              </a: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179512" y="1258515"/>
            <a:ext cx="8856984" cy="1162373"/>
            <a:chOff x="179512" y="5362971"/>
            <a:chExt cx="8856984" cy="1162373"/>
          </a:xfrm>
        </p:grpSpPr>
        <p:sp>
          <p:nvSpPr>
            <p:cNvPr id="38" name="Rectangle 2"/>
            <p:cNvSpPr>
              <a:spLocks noChangeArrowheads="1"/>
            </p:cNvSpPr>
            <p:nvPr/>
          </p:nvSpPr>
          <p:spPr bwMode="auto">
            <a:xfrm>
              <a:off x="4812987" y="5363839"/>
              <a:ext cx="4223509" cy="647204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9" name="Rectangle 2"/>
            <p:cNvSpPr>
              <a:spLocks noChangeArrowheads="1"/>
            </p:cNvSpPr>
            <p:nvPr/>
          </p:nvSpPr>
          <p:spPr bwMode="auto">
            <a:xfrm>
              <a:off x="207085" y="5362971"/>
              <a:ext cx="4079493" cy="647204"/>
            </a:xfrm>
            <a:prstGeom prst="rect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179512" y="6125234"/>
              <a:ext cx="3400290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2000" dirty="0">
                  <a:solidFill>
                    <a:srgbClr val="000099"/>
                  </a:solidFill>
                </a:rPr>
                <a:t>q</a:t>
              </a:r>
              <a:r>
                <a:rPr lang="en-GB" sz="2000" dirty="0" smtClean="0">
                  <a:solidFill>
                    <a:srgbClr val="000099"/>
                  </a:solidFill>
                </a:rPr>
                <a:t>uantum mutual information</a:t>
              </a:r>
              <a:endParaRPr lang="en-GB" sz="2000" dirty="0"/>
            </a:p>
          </p:txBody>
        </p:sp>
        <p:pic>
          <p:nvPicPr>
            <p:cNvPr id="41" name="Picture 23" descr="addin_tmp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9415" y="5537185"/>
              <a:ext cx="3934395" cy="2586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42" name="Straight Connector 41"/>
            <p:cNvCxnSpPr/>
            <p:nvPr/>
          </p:nvCxnSpPr>
          <p:spPr bwMode="auto">
            <a:xfrm>
              <a:off x="4383549" y="5668947"/>
              <a:ext cx="288032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000066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pic>
          <p:nvPicPr>
            <p:cNvPr id="43" name="Picture 45" descr="addin_tmp"/>
            <p:cNvPicPr>
              <a:picLocks noChangeAspect="1" noChangeArrowheads="1"/>
            </p:cNvPicPr>
            <p:nvPr>
              <p:custDataLst>
                <p:tags r:id="rId3"/>
              </p:custDataLst>
            </p:nvPr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4048" y="5506987"/>
              <a:ext cx="3951164" cy="42747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4" name="Rectangle 43"/>
            <p:cNvSpPr/>
            <p:nvPr/>
          </p:nvSpPr>
          <p:spPr>
            <a:xfrm>
              <a:off x="5634411" y="6125234"/>
              <a:ext cx="3402085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2000" dirty="0" smtClean="0">
                  <a:solidFill>
                    <a:srgbClr val="000099"/>
                  </a:solidFill>
                </a:rPr>
                <a:t>one </a:t>
              </a:r>
              <a:r>
                <a:rPr lang="en-GB" sz="2000" dirty="0">
                  <a:solidFill>
                    <a:srgbClr val="000099"/>
                  </a:solidFill>
                </a:rPr>
                <a:t>way classical </a:t>
              </a:r>
              <a:r>
                <a:rPr lang="en-GB" sz="2000" dirty="0" smtClean="0">
                  <a:solidFill>
                    <a:srgbClr val="000099"/>
                  </a:solidFill>
                </a:rPr>
                <a:t>correlation</a:t>
              </a:r>
              <a:endParaRPr lang="en-GB" sz="2000" dirty="0"/>
            </a:p>
          </p:txBody>
        </p:sp>
      </p:grpSp>
    </p:spTree>
    <p:extLst>
      <p:ext uri="{BB962C8B-B14F-4D97-AF65-F5344CB8AC3E}">
        <p14:creationId xmlns:p14="http://schemas.microsoft.com/office/powerpoint/2010/main" val="1649676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"/>
          <p:cNvSpPr>
            <a:spLocks noChangeArrowheads="1"/>
          </p:cNvSpPr>
          <p:nvPr/>
        </p:nvSpPr>
        <p:spPr bwMode="auto">
          <a:xfrm>
            <a:off x="4812987" y="261516"/>
            <a:ext cx="4223509" cy="647204"/>
          </a:xfrm>
          <a:prstGeom prst="rect">
            <a:avLst/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9219" name="Text Box 5"/>
          <p:cNvSpPr txBox="1">
            <a:spLocks noChangeArrowheads="1"/>
          </p:cNvSpPr>
          <p:nvPr/>
        </p:nvSpPr>
        <p:spPr bwMode="auto">
          <a:xfrm>
            <a:off x="323850" y="5492129"/>
            <a:ext cx="8280400" cy="1465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en-GB" sz="1800" b="0" i="1">
              <a:solidFill>
                <a:srgbClr val="990000"/>
              </a:solidFill>
            </a:endParaRPr>
          </a:p>
          <a:p>
            <a:pPr eaLnBrk="1" hangingPunct="1"/>
            <a:r>
              <a:rPr lang="en-GB" sz="1800" b="0" i="1">
                <a:solidFill>
                  <a:srgbClr val="990000"/>
                </a:solidFill>
              </a:rPr>
              <a:t>CV:</a:t>
            </a:r>
            <a:r>
              <a:rPr lang="en-GB" sz="1800" b="0" i="1"/>
              <a:t> G. Adesso and A. Datta, Phys. Rev. Lett. 105, 030501 (2010)</a:t>
            </a:r>
            <a:endParaRPr lang="en-GB" sz="1800" b="0">
              <a:solidFill>
                <a:srgbClr val="990000"/>
              </a:solidFill>
            </a:endParaRPr>
          </a:p>
          <a:p>
            <a:pPr eaLnBrk="1" hangingPunct="1"/>
            <a:r>
              <a:rPr lang="en-GB" sz="1800" b="0" i="1"/>
              <a:t>P. Giorda and M. G. A. Paris, Phys. Rev. Lett. 105, 020503 (2010)</a:t>
            </a:r>
          </a:p>
          <a:p>
            <a:pPr eaLnBrk="1" hangingPunct="1"/>
            <a:r>
              <a:rPr lang="en-GB" sz="1800" b="0" i="1"/>
              <a:t>L. Mista, R. Tatham, D. Girolami, N. Korolkova, G. Adesso, Phys. Rev. A. (2011)</a:t>
            </a:r>
          </a:p>
          <a:p>
            <a:pPr eaLnBrk="1" hangingPunct="1"/>
            <a:endParaRPr lang="en-GB" sz="1800" b="0" i="1"/>
          </a:p>
        </p:txBody>
      </p:sp>
      <p:sp>
        <p:nvSpPr>
          <p:cNvPr id="9220" name="Text Box 6"/>
          <p:cNvSpPr txBox="1">
            <a:spLocks noChangeArrowheads="1"/>
          </p:cNvSpPr>
          <p:nvPr/>
        </p:nvSpPr>
        <p:spPr bwMode="auto">
          <a:xfrm>
            <a:off x="323850" y="5026992"/>
            <a:ext cx="65595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GB" sz="1800" b="0" i="1">
                <a:solidFill>
                  <a:srgbClr val="990000"/>
                </a:solidFill>
              </a:rPr>
              <a:t>DV:</a:t>
            </a:r>
            <a:r>
              <a:rPr lang="en-GB" sz="1800" b="0" i="1"/>
              <a:t> H. Ollivier and W. H. Zurek, Phys. Rev. Lett. 88, 017901 (2001);</a:t>
            </a:r>
          </a:p>
          <a:p>
            <a:pPr eaLnBrk="1" hangingPunct="1"/>
            <a:r>
              <a:rPr lang="en-GB" sz="1800" b="0" i="1"/>
              <a:t>L. Henderson and V. Vedral, J. Phys. A 34, 6899 (2001)</a:t>
            </a:r>
          </a:p>
        </p:txBody>
      </p:sp>
      <p:sp>
        <p:nvSpPr>
          <p:cNvPr id="9223" name="Text Box 13"/>
          <p:cNvSpPr txBox="1">
            <a:spLocks noChangeArrowheads="1"/>
          </p:cNvSpPr>
          <p:nvPr/>
        </p:nvSpPr>
        <p:spPr bwMode="auto">
          <a:xfrm>
            <a:off x="323528" y="2200796"/>
            <a:ext cx="8014971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GB" dirty="0">
                <a:solidFill>
                  <a:srgbClr val="990000"/>
                </a:solidFill>
              </a:rPr>
              <a:t>QD </a:t>
            </a:r>
            <a:r>
              <a:rPr lang="en-GB" dirty="0" smtClean="0">
                <a:solidFill>
                  <a:srgbClr val="990000"/>
                </a:solidFill>
              </a:rPr>
              <a:t>= </a:t>
            </a:r>
            <a:r>
              <a:rPr lang="en-GB" sz="2000" dirty="0" smtClean="0">
                <a:solidFill>
                  <a:srgbClr val="990000"/>
                </a:solidFill>
              </a:rPr>
              <a:t>quantum </a:t>
            </a:r>
            <a:r>
              <a:rPr lang="en-GB" sz="2000" dirty="0">
                <a:solidFill>
                  <a:srgbClr val="990000"/>
                </a:solidFill>
              </a:rPr>
              <a:t>mutual info </a:t>
            </a:r>
            <a:r>
              <a:rPr lang="en-GB" sz="2000" dirty="0" smtClean="0">
                <a:solidFill>
                  <a:srgbClr val="990000"/>
                </a:solidFill>
              </a:rPr>
              <a:t>- </a:t>
            </a:r>
            <a:r>
              <a:rPr lang="en-GB" sz="2000" dirty="0">
                <a:solidFill>
                  <a:srgbClr val="990000"/>
                </a:solidFill>
              </a:rPr>
              <a:t>the classical mutual </a:t>
            </a:r>
            <a:r>
              <a:rPr lang="en-GB" sz="2000" dirty="0" smtClean="0">
                <a:solidFill>
                  <a:srgbClr val="990000"/>
                </a:solidFill>
              </a:rPr>
              <a:t>info </a:t>
            </a:r>
            <a:r>
              <a:rPr lang="en-GB" sz="2000" dirty="0">
                <a:solidFill>
                  <a:srgbClr val="990000"/>
                </a:solidFill>
              </a:rPr>
              <a:t>of </a:t>
            </a:r>
            <a:r>
              <a:rPr lang="en-GB" sz="2000" dirty="0" smtClean="0">
                <a:solidFill>
                  <a:srgbClr val="990000"/>
                </a:solidFill>
              </a:rPr>
              <a:t>outcomes;</a:t>
            </a:r>
          </a:p>
          <a:p>
            <a:pPr eaLnBrk="1" hangingPunct="1"/>
            <a:endParaRPr lang="en-GB" sz="2000" b="0" dirty="0">
              <a:solidFill>
                <a:srgbClr val="990000"/>
              </a:solidFill>
            </a:endParaRPr>
          </a:p>
          <a:p>
            <a:pPr eaLnBrk="1" hangingPunct="1"/>
            <a:r>
              <a:rPr lang="en-GB" dirty="0">
                <a:solidFill>
                  <a:srgbClr val="990000"/>
                </a:solidFill>
              </a:rPr>
              <a:t>QD</a:t>
            </a:r>
            <a:r>
              <a:rPr lang="en-GB" sz="2000" dirty="0">
                <a:solidFill>
                  <a:srgbClr val="990000"/>
                </a:solidFill>
              </a:rPr>
              <a:t> = </a:t>
            </a:r>
            <a:r>
              <a:rPr lang="en-GB" sz="2000" dirty="0" smtClean="0">
                <a:solidFill>
                  <a:srgbClr val="990000"/>
                </a:solidFill>
              </a:rPr>
              <a:t>total correlations </a:t>
            </a:r>
            <a:r>
              <a:rPr lang="en-GB" sz="2000" dirty="0">
                <a:solidFill>
                  <a:srgbClr val="990000"/>
                </a:solidFill>
              </a:rPr>
              <a:t>- </a:t>
            </a:r>
            <a:r>
              <a:rPr lang="en-GB" sz="2000" dirty="0" smtClean="0">
                <a:solidFill>
                  <a:srgbClr val="990000"/>
                </a:solidFill>
              </a:rPr>
              <a:t>classical correlation</a:t>
            </a:r>
            <a:r>
              <a:rPr lang="en-GB" sz="2000" dirty="0">
                <a:solidFill>
                  <a:srgbClr val="990000"/>
                </a:solidFill>
              </a:rPr>
              <a:t>s</a:t>
            </a:r>
            <a:r>
              <a:rPr lang="en-GB" sz="2000" dirty="0" smtClean="0">
                <a:solidFill>
                  <a:srgbClr val="990000"/>
                </a:solidFill>
              </a:rPr>
              <a:t>;</a:t>
            </a:r>
          </a:p>
          <a:p>
            <a:pPr eaLnBrk="1" hangingPunct="1"/>
            <a:endParaRPr lang="en-GB" sz="2000" b="0" dirty="0"/>
          </a:p>
          <a:p>
            <a:pPr eaLnBrk="1" hangingPunct="1"/>
            <a:r>
              <a:rPr lang="en-GB" sz="2800" b="0" dirty="0"/>
              <a:t>+</a:t>
            </a:r>
            <a:r>
              <a:rPr lang="en-GB" sz="2000" b="0" dirty="0"/>
              <a:t> operational; conceptually easy; optimized over POVMs</a:t>
            </a:r>
          </a:p>
          <a:p>
            <a:pPr eaLnBrk="1" hangingPunct="1"/>
            <a:r>
              <a:rPr lang="en-GB" sz="2800" b="0" dirty="0"/>
              <a:t>- </a:t>
            </a:r>
            <a:r>
              <a:rPr lang="en-GB" sz="2000" b="0" dirty="0"/>
              <a:t>hard to compute; asymmetric</a:t>
            </a:r>
          </a:p>
        </p:txBody>
      </p:sp>
      <p:cxnSp>
        <p:nvCxnSpPr>
          <p:cNvPr id="4" name="Curved Connector 3"/>
          <p:cNvCxnSpPr/>
          <p:nvPr/>
        </p:nvCxnSpPr>
        <p:spPr bwMode="auto">
          <a:xfrm rot="10800000" flipV="1">
            <a:off x="5653460" y="2884871"/>
            <a:ext cx="1296144" cy="252028"/>
          </a:xfrm>
          <a:prstGeom prst="curvedConnector3">
            <a:avLst>
              <a:gd name="adj1" fmla="val 50000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TextBox 13"/>
          <p:cNvSpPr txBox="1"/>
          <p:nvPr/>
        </p:nvSpPr>
        <p:spPr>
          <a:xfrm>
            <a:off x="7100764" y="2664782"/>
            <a:ext cx="135966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n</a:t>
            </a:r>
            <a:r>
              <a:rPr lang="en-GB" sz="2000" dirty="0" smtClean="0"/>
              <a:t>ot unique</a:t>
            </a:r>
            <a:endParaRPr lang="en-GB" sz="2000" dirty="0"/>
          </a:p>
        </p:txBody>
      </p:sp>
      <p:sp>
        <p:nvSpPr>
          <p:cNvPr id="20" name="Rectangle 2"/>
          <p:cNvSpPr>
            <a:spLocks noChangeArrowheads="1"/>
          </p:cNvSpPr>
          <p:nvPr/>
        </p:nvSpPr>
        <p:spPr bwMode="auto">
          <a:xfrm>
            <a:off x="207085" y="260648"/>
            <a:ext cx="4079493" cy="647204"/>
          </a:xfrm>
          <a:prstGeom prst="rect">
            <a:avLst/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179512" y="1022911"/>
            <a:ext cx="340029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>
                <a:solidFill>
                  <a:srgbClr val="000099"/>
                </a:solidFill>
              </a:rPr>
              <a:t>q</a:t>
            </a:r>
            <a:r>
              <a:rPr lang="en-GB" sz="2000" dirty="0" smtClean="0">
                <a:solidFill>
                  <a:srgbClr val="000099"/>
                </a:solidFill>
              </a:rPr>
              <a:t>uantum mutual information</a:t>
            </a:r>
            <a:endParaRPr lang="en-GB" sz="2000" dirty="0"/>
          </a:p>
        </p:txBody>
      </p:sp>
      <p:pic>
        <p:nvPicPr>
          <p:cNvPr id="22" name="Picture 23" descr="addin_tmp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415" y="434862"/>
            <a:ext cx="3934395" cy="258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7" name="Straight Connector 16"/>
          <p:cNvCxnSpPr/>
          <p:nvPr/>
        </p:nvCxnSpPr>
        <p:spPr bwMode="auto">
          <a:xfrm>
            <a:off x="4383549" y="566624"/>
            <a:ext cx="28803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006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26" name="Picture 45" descr="addin_tmp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404664"/>
            <a:ext cx="3951164" cy="4274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Rectangle 27"/>
          <p:cNvSpPr/>
          <p:nvPr/>
        </p:nvSpPr>
        <p:spPr>
          <a:xfrm>
            <a:off x="5634411" y="1022911"/>
            <a:ext cx="34020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 smtClean="0">
                <a:solidFill>
                  <a:srgbClr val="000099"/>
                </a:solidFill>
              </a:rPr>
              <a:t>one </a:t>
            </a:r>
            <a:r>
              <a:rPr lang="en-GB" sz="2000" dirty="0">
                <a:solidFill>
                  <a:srgbClr val="000099"/>
                </a:solidFill>
              </a:rPr>
              <a:t>way classical </a:t>
            </a:r>
            <a:r>
              <a:rPr lang="en-GB" sz="2000" dirty="0" smtClean="0">
                <a:solidFill>
                  <a:srgbClr val="000099"/>
                </a:solidFill>
              </a:rPr>
              <a:t>correlation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892170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4812987" y="323279"/>
            <a:ext cx="4223509" cy="647204"/>
          </a:xfrm>
          <a:prstGeom prst="rect">
            <a:avLst/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" name="Text Box 13"/>
          <p:cNvSpPr txBox="1">
            <a:spLocks noChangeArrowheads="1"/>
          </p:cNvSpPr>
          <p:nvPr/>
        </p:nvSpPr>
        <p:spPr bwMode="auto">
          <a:xfrm>
            <a:off x="323528" y="1984772"/>
            <a:ext cx="8640960" cy="26161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GB" dirty="0" smtClean="0">
                <a:solidFill>
                  <a:srgbClr val="990000"/>
                </a:solidFill>
              </a:rPr>
              <a:t>MID = </a:t>
            </a:r>
            <a:r>
              <a:rPr lang="en-GB" sz="2000" dirty="0" smtClean="0">
                <a:solidFill>
                  <a:srgbClr val="990000"/>
                </a:solidFill>
              </a:rPr>
              <a:t>quantum </a:t>
            </a:r>
            <a:r>
              <a:rPr lang="en-GB" sz="2000" dirty="0">
                <a:solidFill>
                  <a:srgbClr val="990000"/>
                </a:solidFill>
              </a:rPr>
              <a:t>mutual info </a:t>
            </a:r>
            <a:r>
              <a:rPr lang="en-GB" sz="2000" dirty="0" smtClean="0">
                <a:solidFill>
                  <a:srgbClr val="990000"/>
                </a:solidFill>
              </a:rPr>
              <a:t>- </a:t>
            </a:r>
            <a:r>
              <a:rPr lang="en-GB" sz="2000" dirty="0">
                <a:solidFill>
                  <a:srgbClr val="990000"/>
                </a:solidFill>
              </a:rPr>
              <a:t>the classical mutual </a:t>
            </a:r>
            <a:r>
              <a:rPr lang="en-GB" sz="2000" dirty="0" smtClean="0">
                <a:solidFill>
                  <a:srgbClr val="990000"/>
                </a:solidFill>
              </a:rPr>
              <a:t>info </a:t>
            </a:r>
            <a:r>
              <a:rPr lang="en-GB" sz="2000" dirty="0">
                <a:solidFill>
                  <a:srgbClr val="990000"/>
                </a:solidFill>
              </a:rPr>
              <a:t>of </a:t>
            </a:r>
            <a:r>
              <a:rPr lang="en-GB" sz="2000" dirty="0" smtClean="0">
                <a:solidFill>
                  <a:srgbClr val="990000"/>
                </a:solidFill>
              </a:rPr>
              <a:t>outcomes of  local </a:t>
            </a:r>
            <a:r>
              <a:rPr lang="en-GB" sz="2000" dirty="0" err="1" smtClean="0">
                <a:solidFill>
                  <a:srgbClr val="990000"/>
                </a:solidFill>
              </a:rPr>
              <a:t>Fock</a:t>
            </a:r>
            <a:r>
              <a:rPr lang="en-GB" sz="2000" dirty="0" smtClean="0">
                <a:solidFill>
                  <a:srgbClr val="990000"/>
                </a:solidFill>
              </a:rPr>
              <a:t>-state detectors;</a:t>
            </a:r>
          </a:p>
          <a:p>
            <a:pPr eaLnBrk="1" hangingPunct="1"/>
            <a:endParaRPr lang="en-GB" sz="2000" b="0" dirty="0">
              <a:solidFill>
                <a:srgbClr val="990000"/>
              </a:solidFill>
            </a:endParaRPr>
          </a:p>
          <a:p>
            <a:pPr eaLnBrk="1" hangingPunct="1"/>
            <a:r>
              <a:rPr lang="en-GB" sz="2000" b="0" dirty="0"/>
              <a:t>+ symmetric</a:t>
            </a:r>
          </a:p>
          <a:p>
            <a:pPr eaLnBrk="1" hangingPunct="1"/>
            <a:r>
              <a:rPr lang="en-GB" sz="2000" b="0" dirty="0"/>
              <a:t>- no optimizations over local measurements     </a:t>
            </a:r>
          </a:p>
          <a:p>
            <a:pPr eaLnBrk="1" hangingPunct="1"/>
            <a:r>
              <a:rPr lang="en-GB" sz="2000" b="0" dirty="0"/>
              <a:t>                                                                 </a:t>
            </a:r>
            <a:endParaRPr lang="en-GB" sz="2000" b="0" dirty="0" smtClean="0"/>
          </a:p>
          <a:p>
            <a:pPr eaLnBrk="1" hangingPunct="1"/>
            <a:r>
              <a:rPr lang="en-GB" sz="2000" b="0" dirty="0"/>
              <a:t>	</a:t>
            </a:r>
            <a:r>
              <a:rPr lang="en-GB" sz="2000" b="0" dirty="0" smtClean="0"/>
              <a:t>			 </a:t>
            </a:r>
            <a:r>
              <a:rPr lang="en-GB" sz="2000" b="0" dirty="0"/>
              <a:t>often overestimates quantum correlations</a:t>
            </a:r>
          </a:p>
          <a:p>
            <a:pPr eaLnBrk="1" hangingPunct="1"/>
            <a:endParaRPr lang="en-GB" sz="2000" b="0" dirty="0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207085" y="322411"/>
            <a:ext cx="4079493" cy="647204"/>
          </a:xfrm>
          <a:prstGeom prst="rect">
            <a:avLst/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179512" y="1084674"/>
            <a:ext cx="340029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>
                <a:solidFill>
                  <a:srgbClr val="000099"/>
                </a:solidFill>
              </a:rPr>
              <a:t>q</a:t>
            </a:r>
            <a:r>
              <a:rPr lang="en-GB" sz="2000" dirty="0" smtClean="0">
                <a:solidFill>
                  <a:srgbClr val="000099"/>
                </a:solidFill>
              </a:rPr>
              <a:t>uantum mutual information</a:t>
            </a:r>
            <a:endParaRPr lang="en-GB" sz="2000" dirty="0"/>
          </a:p>
        </p:txBody>
      </p:sp>
      <p:pic>
        <p:nvPicPr>
          <p:cNvPr id="11" name="Picture 23" descr="addin_tmp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415" y="496625"/>
            <a:ext cx="3934395" cy="258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2" name="Straight Connector 11"/>
          <p:cNvCxnSpPr/>
          <p:nvPr/>
        </p:nvCxnSpPr>
        <p:spPr bwMode="auto">
          <a:xfrm>
            <a:off x="4383549" y="628387"/>
            <a:ext cx="28803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006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Rectangle 13"/>
          <p:cNvSpPr/>
          <p:nvPr/>
        </p:nvSpPr>
        <p:spPr>
          <a:xfrm>
            <a:off x="5044632" y="1084674"/>
            <a:ext cx="391985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 smtClean="0">
                <a:solidFill>
                  <a:srgbClr val="000099"/>
                </a:solidFill>
              </a:rPr>
              <a:t>non-Gaussian classical correlation</a:t>
            </a:r>
            <a:endParaRPr lang="en-GB" sz="2000" dirty="0"/>
          </a:p>
        </p:txBody>
      </p:sp>
      <p:sp>
        <p:nvSpPr>
          <p:cNvPr id="15" name="AutoShape 9"/>
          <p:cNvSpPr>
            <a:spLocks noChangeArrowheads="1"/>
          </p:cNvSpPr>
          <p:nvPr/>
        </p:nvSpPr>
        <p:spPr bwMode="auto">
          <a:xfrm>
            <a:off x="3275856" y="4077642"/>
            <a:ext cx="647700" cy="71438"/>
          </a:xfrm>
          <a:prstGeom prst="rightArrow">
            <a:avLst>
              <a:gd name="adj1" fmla="val 50000"/>
              <a:gd name="adj2" fmla="val 226665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pic>
        <p:nvPicPr>
          <p:cNvPr id="18" name="Picture 1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519246"/>
            <a:ext cx="942975" cy="25527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279415" y="5690953"/>
            <a:ext cx="380123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GB" sz="1800" b="0" i="1" dirty="0">
                <a:solidFill>
                  <a:srgbClr val="000000"/>
                </a:solidFill>
              </a:rPr>
              <a:t>S. </a:t>
            </a:r>
            <a:r>
              <a:rPr lang="en-GB" sz="1800" b="0" i="1" dirty="0" err="1">
                <a:solidFill>
                  <a:srgbClr val="000000"/>
                </a:solidFill>
              </a:rPr>
              <a:t>Luo</a:t>
            </a:r>
            <a:r>
              <a:rPr lang="en-GB" sz="1800" b="0" i="1" dirty="0">
                <a:solidFill>
                  <a:srgbClr val="000000"/>
                </a:solidFill>
              </a:rPr>
              <a:t>, Phys. Rev. A 77, 022301 (2008)</a:t>
            </a:r>
          </a:p>
          <a:p>
            <a:endParaRPr lang="en-GB" dirty="0"/>
          </a:p>
        </p:txBody>
      </p:sp>
      <p:sp>
        <p:nvSpPr>
          <p:cNvPr id="20" name="Rectangle 19"/>
          <p:cNvSpPr/>
          <p:nvPr/>
        </p:nvSpPr>
        <p:spPr>
          <a:xfrm>
            <a:off x="179512" y="5090788"/>
            <a:ext cx="781646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en-GB" dirty="0">
                <a:solidFill>
                  <a:srgbClr val="990000"/>
                </a:solidFill>
              </a:rPr>
              <a:t>Measurement-induced disturbance (MID)</a:t>
            </a:r>
          </a:p>
        </p:txBody>
      </p:sp>
    </p:spTree>
    <p:extLst>
      <p:ext uri="{BB962C8B-B14F-4D97-AF65-F5344CB8AC3E}">
        <p14:creationId xmlns:p14="http://schemas.microsoft.com/office/powerpoint/2010/main" val="986345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107504" y="2659559"/>
            <a:ext cx="8778365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GB" dirty="0">
                <a:solidFill>
                  <a:srgbClr val="990000"/>
                </a:solidFill>
              </a:rPr>
              <a:t>AMID</a:t>
            </a:r>
            <a:r>
              <a:rPr lang="en-GB" dirty="0"/>
              <a:t> </a:t>
            </a:r>
            <a:r>
              <a:rPr lang="en-GB" sz="2000" dirty="0">
                <a:solidFill>
                  <a:srgbClr val="990000"/>
                </a:solidFill>
              </a:rPr>
              <a:t>(Gaussian)</a:t>
            </a:r>
            <a:r>
              <a:rPr lang="en-GB" sz="2000" b="0" dirty="0"/>
              <a:t> </a:t>
            </a:r>
            <a:r>
              <a:rPr lang="en-GB" dirty="0">
                <a:solidFill>
                  <a:srgbClr val="990000"/>
                </a:solidFill>
              </a:rPr>
              <a:t>=</a:t>
            </a:r>
            <a:r>
              <a:rPr lang="en-GB" dirty="0" smtClean="0">
                <a:solidFill>
                  <a:srgbClr val="990000"/>
                </a:solidFill>
              </a:rPr>
              <a:t> </a:t>
            </a:r>
            <a:r>
              <a:rPr lang="en-GB" sz="2000" dirty="0" smtClean="0">
                <a:solidFill>
                  <a:srgbClr val="990000"/>
                </a:solidFill>
              </a:rPr>
              <a:t>quantum </a:t>
            </a:r>
            <a:r>
              <a:rPr lang="en-GB" sz="2000" dirty="0">
                <a:solidFill>
                  <a:srgbClr val="990000"/>
                </a:solidFill>
              </a:rPr>
              <a:t>mutual info </a:t>
            </a:r>
            <a:r>
              <a:rPr lang="en-GB" sz="2000" dirty="0" smtClean="0">
                <a:solidFill>
                  <a:srgbClr val="990000"/>
                </a:solidFill>
              </a:rPr>
              <a:t>- the </a:t>
            </a:r>
            <a:r>
              <a:rPr lang="en-GB" sz="2000" i="1" dirty="0">
                <a:solidFill>
                  <a:srgbClr val="990000"/>
                </a:solidFill>
              </a:rPr>
              <a:t>maximal</a:t>
            </a:r>
            <a:r>
              <a:rPr lang="en-GB" sz="2000" dirty="0">
                <a:solidFill>
                  <a:srgbClr val="990000"/>
                </a:solidFill>
              </a:rPr>
              <a:t> classical mutual info </a:t>
            </a:r>
            <a:endParaRPr lang="en-GB" sz="2000" dirty="0" smtClean="0">
              <a:solidFill>
                <a:srgbClr val="990000"/>
              </a:solidFill>
            </a:endParaRPr>
          </a:p>
          <a:p>
            <a:pPr eaLnBrk="1" hangingPunct="1"/>
            <a:r>
              <a:rPr lang="en-GB" sz="2000" dirty="0" smtClean="0">
                <a:solidFill>
                  <a:srgbClr val="990000"/>
                </a:solidFill>
              </a:rPr>
              <a:t>obtainable </a:t>
            </a:r>
            <a:r>
              <a:rPr lang="en-GB" sz="2000" dirty="0">
                <a:solidFill>
                  <a:srgbClr val="990000"/>
                </a:solidFill>
              </a:rPr>
              <a:t>by </a:t>
            </a:r>
            <a:r>
              <a:rPr lang="en-GB" sz="2000" dirty="0" smtClean="0">
                <a:solidFill>
                  <a:srgbClr val="990000"/>
                </a:solidFill>
              </a:rPr>
              <a:t>(Gaussian) </a:t>
            </a:r>
            <a:r>
              <a:rPr lang="en-GB" sz="2000" dirty="0">
                <a:solidFill>
                  <a:srgbClr val="990000"/>
                </a:solidFill>
              </a:rPr>
              <a:t>local </a:t>
            </a:r>
            <a:r>
              <a:rPr lang="en-GB" sz="2000" dirty="0" smtClean="0">
                <a:solidFill>
                  <a:srgbClr val="990000"/>
                </a:solidFill>
              </a:rPr>
              <a:t>measurements</a:t>
            </a:r>
            <a:endParaRPr lang="en-GB" sz="2000" dirty="0">
              <a:solidFill>
                <a:srgbClr val="990000"/>
              </a:solidFill>
            </a:endParaRP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358775" y="4183063"/>
            <a:ext cx="70770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GB"/>
              <a:t>AMID – optimized as discord and symmetric as MID</a:t>
            </a:r>
          </a:p>
        </p:txBody>
      </p:sp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379413" y="5006975"/>
            <a:ext cx="813593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GB" sz="1800" b="0" i="1"/>
              <a:t>L. Mista, R. Tatham, D. Girolami, N. Korolkova, G. Adesso, Phys. Rev. A (2011)</a:t>
            </a:r>
          </a:p>
          <a:p>
            <a:pPr eaLnBrk="1" hangingPunct="1"/>
            <a:endParaRPr lang="en-GB" sz="1800" b="0" i="1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4812987" y="156702"/>
            <a:ext cx="4223509" cy="896034"/>
          </a:xfrm>
          <a:prstGeom prst="rect">
            <a:avLst/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207085" y="322411"/>
            <a:ext cx="4079493" cy="647204"/>
          </a:xfrm>
          <a:prstGeom prst="rect">
            <a:avLst/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179512" y="1084674"/>
            <a:ext cx="340029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>
                <a:solidFill>
                  <a:srgbClr val="000099"/>
                </a:solidFill>
              </a:rPr>
              <a:t>q</a:t>
            </a:r>
            <a:r>
              <a:rPr lang="en-GB" sz="2000" dirty="0" smtClean="0">
                <a:solidFill>
                  <a:srgbClr val="000099"/>
                </a:solidFill>
              </a:rPr>
              <a:t>uantum mutual information</a:t>
            </a:r>
            <a:endParaRPr lang="en-GB" sz="2000" dirty="0"/>
          </a:p>
        </p:txBody>
      </p:sp>
      <p:pic>
        <p:nvPicPr>
          <p:cNvPr id="11" name="Picture 23" descr="addin_tmp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415" y="496625"/>
            <a:ext cx="3934395" cy="258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2" name="Straight Connector 11"/>
          <p:cNvCxnSpPr/>
          <p:nvPr/>
        </p:nvCxnSpPr>
        <p:spPr bwMode="auto">
          <a:xfrm>
            <a:off x="4383549" y="628387"/>
            <a:ext cx="288032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006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" name="Rectangle 12"/>
          <p:cNvSpPr/>
          <p:nvPr/>
        </p:nvSpPr>
        <p:spPr>
          <a:xfrm>
            <a:off x="4427984" y="1136938"/>
            <a:ext cx="473257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>
                <a:solidFill>
                  <a:srgbClr val="000099"/>
                </a:solidFill>
              </a:rPr>
              <a:t>m</a:t>
            </a:r>
            <a:r>
              <a:rPr lang="en-GB" sz="2000" dirty="0" smtClean="0">
                <a:solidFill>
                  <a:srgbClr val="000099"/>
                </a:solidFill>
              </a:rPr>
              <a:t>aximal  classical correlation </a:t>
            </a:r>
          </a:p>
          <a:p>
            <a:r>
              <a:rPr lang="en-GB" sz="2000" dirty="0">
                <a:solidFill>
                  <a:srgbClr val="000099"/>
                </a:solidFill>
              </a:rPr>
              <a:t>e</a:t>
            </a:r>
            <a:r>
              <a:rPr lang="en-GB" sz="2000" dirty="0" smtClean="0">
                <a:solidFill>
                  <a:srgbClr val="000099"/>
                </a:solidFill>
              </a:rPr>
              <a:t>xtractable by local (Gaussian) processing</a:t>
            </a:r>
            <a:endParaRPr lang="en-GB" sz="2000" dirty="0"/>
          </a:p>
        </p:txBody>
      </p:sp>
      <p:pic>
        <p:nvPicPr>
          <p:cNvPr id="15" name="Picture 14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404664"/>
            <a:ext cx="3168352" cy="510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7517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179388" y="621779"/>
            <a:ext cx="8894762" cy="5262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GB" dirty="0">
                <a:solidFill>
                  <a:srgbClr val="000099"/>
                </a:solidFill>
              </a:rPr>
              <a:t>Protocols without entanglement outperforming classical ones???</a:t>
            </a:r>
          </a:p>
          <a:p>
            <a:pPr eaLnBrk="1" hangingPunct="1"/>
            <a:endParaRPr lang="en-GB" dirty="0" smtClean="0">
              <a:solidFill>
                <a:srgbClr val="000099"/>
              </a:solidFill>
            </a:endParaRPr>
          </a:p>
          <a:p>
            <a:pPr eaLnBrk="1" hangingPunct="1"/>
            <a:r>
              <a:rPr lang="en-GB" dirty="0" smtClean="0">
                <a:solidFill>
                  <a:srgbClr val="000099"/>
                </a:solidFill>
              </a:rPr>
              <a:t>For mixed states:</a:t>
            </a:r>
            <a:endParaRPr lang="en-GB" dirty="0">
              <a:solidFill>
                <a:srgbClr val="000099"/>
              </a:solidFill>
            </a:endParaRPr>
          </a:p>
          <a:p>
            <a:pPr eaLnBrk="1" hangingPunct="1"/>
            <a:r>
              <a:rPr lang="en-GB" b="0" dirty="0" smtClean="0">
                <a:solidFill>
                  <a:srgbClr val="000099"/>
                </a:solidFill>
              </a:rPr>
              <a:t>- NMR </a:t>
            </a:r>
            <a:r>
              <a:rPr lang="en-GB" b="0" dirty="0">
                <a:solidFill>
                  <a:srgbClr val="000099"/>
                </a:solidFill>
              </a:rPr>
              <a:t>computing; </a:t>
            </a:r>
            <a:endParaRPr lang="en-GB" b="0" dirty="0" smtClean="0">
              <a:solidFill>
                <a:srgbClr val="000099"/>
              </a:solidFill>
            </a:endParaRPr>
          </a:p>
          <a:p>
            <a:pPr marL="342900" indent="-342900" eaLnBrk="1" hangingPunct="1">
              <a:buFontTx/>
              <a:buChar char="-"/>
            </a:pPr>
            <a:endParaRPr lang="en-GB" b="0" dirty="0">
              <a:solidFill>
                <a:srgbClr val="000099"/>
              </a:solidFill>
            </a:endParaRPr>
          </a:p>
          <a:p>
            <a:pPr eaLnBrk="1" hangingPunct="1"/>
            <a:r>
              <a:rPr lang="en-GB" b="0" dirty="0" smtClean="0">
                <a:solidFill>
                  <a:srgbClr val="000099"/>
                </a:solidFill>
              </a:rPr>
              <a:t>- DQC1 </a:t>
            </a:r>
            <a:r>
              <a:rPr lang="en-GB" b="0" dirty="0">
                <a:solidFill>
                  <a:srgbClr val="000099"/>
                </a:solidFill>
              </a:rPr>
              <a:t>- deterministic quantum computation with one quantum bit, </a:t>
            </a:r>
          </a:p>
          <a:p>
            <a:pPr eaLnBrk="1" hangingPunct="1"/>
            <a:r>
              <a:rPr lang="en-GB" b="0" dirty="0" smtClean="0">
                <a:solidFill>
                  <a:srgbClr val="000099"/>
                </a:solidFill>
              </a:rPr>
              <a:t>   </a:t>
            </a:r>
            <a:r>
              <a:rPr lang="en-GB" b="0" dirty="0" err="1" smtClean="0">
                <a:solidFill>
                  <a:srgbClr val="000099"/>
                </a:solidFill>
              </a:rPr>
              <a:t>Knill</a:t>
            </a:r>
            <a:r>
              <a:rPr lang="en-GB" b="0" dirty="0" smtClean="0">
                <a:solidFill>
                  <a:srgbClr val="000099"/>
                </a:solidFill>
              </a:rPr>
              <a:t> </a:t>
            </a:r>
            <a:r>
              <a:rPr lang="en-GB" b="0" dirty="0">
                <a:solidFill>
                  <a:srgbClr val="000099"/>
                </a:solidFill>
              </a:rPr>
              <a:t>and </a:t>
            </a:r>
            <a:r>
              <a:rPr lang="en-GB" b="0" dirty="0" err="1">
                <a:solidFill>
                  <a:srgbClr val="000099"/>
                </a:solidFill>
              </a:rPr>
              <a:t>Laflamme</a:t>
            </a:r>
            <a:r>
              <a:rPr lang="en-GB" b="0" dirty="0">
                <a:solidFill>
                  <a:srgbClr val="000099"/>
                </a:solidFill>
              </a:rPr>
              <a:t>, Phys. Rev. </a:t>
            </a:r>
            <a:r>
              <a:rPr lang="en-GB" b="0" dirty="0" err="1">
                <a:solidFill>
                  <a:srgbClr val="000099"/>
                </a:solidFill>
              </a:rPr>
              <a:t>Lett</a:t>
            </a:r>
            <a:r>
              <a:rPr lang="en-GB" b="0" dirty="0">
                <a:solidFill>
                  <a:srgbClr val="000099"/>
                </a:solidFill>
              </a:rPr>
              <a:t>. </a:t>
            </a:r>
            <a:r>
              <a:rPr lang="en-GB" dirty="0">
                <a:solidFill>
                  <a:srgbClr val="000099"/>
                </a:solidFill>
              </a:rPr>
              <a:t>81</a:t>
            </a:r>
            <a:r>
              <a:rPr lang="en-GB" b="0" dirty="0">
                <a:solidFill>
                  <a:srgbClr val="000099"/>
                </a:solidFill>
              </a:rPr>
              <a:t>, 5672 (1998).</a:t>
            </a:r>
          </a:p>
          <a:p>
            <a:pPr eaLnBrk="1" hangingPunct="1"/>
            <a:endParaRPr lang="en-GB" b="0" dirty="0" smtClean="0">
              <a:solidFill>
                <a:srgbClr val="000099"/>
              </a:solidFill>
            </a:endParaRPr>
          </a:p>
          <a:p>
            <a:pPr eaLnBrk="1" hangingPunct="1"/>
            <a:endParaRPr lang="en-GB" b="0" dirty="0">
              <a:solidFill>
                <a:srgbClr val="000099"/>
              </a:solidFill>
            </a:endParaRPr>
          </a:p>
          <a:p>
            <a:pPr eaLnBrk="1" hangingPunct="1"/>
            <a:r>
              <a:rPr lang="en-GB" dirty="0" smtClean="0"/>
              <a:t>NB: </a:t>
            </a:r>
            <a:r>
              <a:rPr lang="en-GB" b="0" dirty="0" smtClean="0"/>
              <a:t>For </a:t>
            </a:r>
            <a:r>
              <a:rPr lang="en-GB" b="0" dirty="0"/>
              <a:t>pure-state: </a:t>
            </a:r>
            <a:endParaRPr lang="en-GB" b="0" dirty="0" smtClean="0"/>
          </a:p>
          <a:p>
            <a:pPr eaLnBrk="1" hangingPunct="1"/>
            <a:r>
              <a:rPr lang="en-GB" b="0" dirty="0" smtClean="0"/>
              <a:t>To achieve </a:t>
            </a:r>
            <a:r>
              <a:rPr lang="en-GB" b="0" dirty="0"/>
              <a:t>exponential speed up over classical computation </a:t>
            </a:r>
          </a:p>
          <a:p>
            <a:pPr eaLnBrk="1" hangingPunct="1"/>
            <a:r>
              <a:rPr lang="en-GB" b="0" dirty="0"/>
              <a:t>the unbounded growth of entanglement with the system size </a:t>
            </a:r>
            <a:r>
              <a:rPr lang="en-GB" b="0" dirty="0" smtClean="0"/>
              <a:t>is required (</a:t>
            </a:r>
            <a:r>
              <a:rPr lang="en-GB" sz="2000" b="0" dirty="0" err="1" smtClean="0"/>
              <a:t>Jozsa</a:t>
            </a:r>
            <a:r>
              <a:rPr lang="en-GB" sz="2000" b="0" dirty="0"/>
              <a:t>, Linden 2003</a:t>
            </a:r>
            <a:r>
              <a:rPr lang="en-GB" b="0" dirty="0"/>
              <a:t>)</a:t>
            </a:r>
            <a:endParaRPr lang="en-GB" dirty="0">
              <a:solidFill>
                <a:srgbClr val="000099"/>
              </a:solidFill>
            </a:endParaRPr>
          </a:p>
          <a:p>
            <a:pPr eaLnBrk="1" hangingPunct="1"/>
            <a:endParaRPr lang="en-GB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5860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617" y="188640"/>
            <a:ext cx="4761044" cy="64574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412777"/>
            <a:ext cx="4907649" cy="2039452"/>
          </a:xfrm>
          <a:prstGeom prst="rect">
            <a:avLst/>
          </a:prstGeom>
        </p:spPr>
      </p:pic>
      <p:grpSp>
        <p:nvGrpSpPr>
          <p:cNvPr id="29" name="Group 28"/>
          <p:cNvGrpSpPr/>
          <p:nvPr/>
        </p:nvGrpSpPr>
        <p:grpSpPr>
          <a:xfrm>
            <a:off x="4860032" y="2924944"/>
            <a:ext cx="4063310" cy="3297224"/>
            <a:chOff x="4860032" y="2924944"/>
            <a:chExt cx="4063310" cy="3297224"/>
          </a:xfrm>
        </p:grpSpPr>
        <p:cxnSp>
          <p:nvCxnSpPr>
            <p:cNvPr id="9" name="Straight Arrow Connector 8"/>
            <p:cNvCxnSpPr/>
            <p:nvPr/>
          </p:nvCxnSpPr>
          <p:spPr bwMode="auto">
            <a:xfrm flipV="1">
              <a:off x="6774726" y="4490499"/>
              <a:ext cx="792088" cy="936104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1" name="Straight Arrow Connector 10"/>
            <p:cNvCxnSpPr/>
            <p:nvPr/>
          </p:nvCxnSpPr>
          <p:spPr bwMode="auto">
            <a:xfrm flipH="1" flipV="1">
              <a:off x="5982638" y="4490499"/>
              <a:ext cx="792088" cy="936104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3" name="Straight Arrow Connector 12"/>
            <p:cNvCxnSpPr/>
            <p:nvPr/>
          </p:nvCxnSpPr>
          <p:spPr bwMode="auto">
            <a:xfrm flipV="1">
              <a:off x="5262558" y="4490499"/>
              <a:ext cx="720080" cy="864096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4" name="Rectangle 13"/>
            <p:cNvSpPr/>
            <p:nvPr/>
          </p:nvSpPr>
          <p:spPr bwMode="auto">
            <a:xfrm>
              <a:off x="5586594" y="3986443"/>
              <a:ext cx="900100" cy="504056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5" name="Freeform 14"/>
            <p:cNvSpPr/>
            <p:nvPr/>
          </p:nvSpPr>
          <p:spPr bwMode="auto">
            <a:xfrm>
              <a:off x="6017380" y="3284984"/>
              <a:ext cx="1705322" cy="1035185"/>
            </a:xfrm>
            <a:custGeom>
              <a:avLst/>
              <a:gdLst>
                <a:gd name="connsiteX0" fmla="*/ 13939 w 1705322"/>
                <a:gd name="connsiteY0" fmla="*/ 666205 h 1035185"/>
                <a:gd name="connsiteX1" fmla="*/ 876 w 1705322"/>
                <a:gd name="connsiteY1" fmla="*/ 600891 h 1035185"/>
                <a:gd name="connsiteX2" fmla="*/ 105379 w 1705322"/>
                <a:gd name="connsiteY2" fmla="*/ 326571 h 1035185"/>
                <a:gd name="connsiteX3" fmla="*/ 144568 w 1705322"/>
                <a:gd name="connsiteY3" fmla="*/ 261257 h 1035185"/>
                <a:gd name="connsiteX4" fmla="*/ 196819 w 1705322"/>
                <a:gd name="connsiteY4" fmla="*/ 130628 h 1035185"/>
                <a:gd name="connsiteX5" fmla="*/ 222945 w 1705322"/>
                <a:gd name="connsiteY5" fmla="*/ 65314 h 1035185"/>
                <a:gd name="connsiteX6" fmla="*/ 327448 w 1705322"/>
                <a:gd name="connsiteY6" fmla="*/ 0 h 1035185"/>
                <a:gd name="connsiteX7" fmla="*/ 418888 w 1705322"/>
                <a:gd name="connsiteY7" fmla="*/ 26125 h 1035185"/>
                <a:gd name="connsiteX8" fmla="*/ 458076 w 1705322"/>
                <a:gd name="connsiteY8" fmla="*/ 39188 h 1035185"/>
                <a:gd name="connsiteX9" fmla="*/ 588705 w 1705322"/>
                <a:gd name="connsiteY9" fmla="*/ 104502 h 1035185"/>
                <a:gd name="connsiteX10" fmla="*/ 654019 w 1705322"/>
                <a:gd name="connsiteY10" fmla="*/ 143691 h 1035185"/>
                <a:gd name="connsiteX11" fmla="*/ 693208 w 1705322"/>
                <a:gd name="connsiteY11" fmla="*/ 169817 h 1035185"/>
                <a:gd name="connsiteX12" fmla="*/ 758522 w 1705322"/>
                <a:gd name="connsiteY12" fmla="*/ 182880 h 1035185"/>
                <a:gd name="connsiteX13" fmla="*/ 889151 w 1705322"/>
                <a:gd name="connsiteY13" fmla="*/ 274320 h 1035185"/>
                <a:gd name="connsiteX14" fmla="*/ 941402 w 1705322"/>
                <a:gd name="connsiteY14" fmla="*/ 300445 h 1035185"/>
                <a:gd name="connsiteX15" fmla="*/ 1006716 w 1705322"/>
                <a:gd name="connsiteY15" fmla="*/ 352697 h 1035185"/>
                <a:gd name="connsiteX16" fmla="*/ 1045905 w 1705322"/>
                <a:gd name="connsiteY16" fmla="*/ 378822 h 1035185"/>
                <a:gd name="connsiteX17" fmla="*/ 1215722 w 1705322"/>
                <a:gd name="connsiteY17" fmla="*/ 339634 h 1035185"/>
                <a:gd name="connsiteX18" fmla="*/ 1254911 w 1705322"/>
                <a:gd name="connsiteY18" fmla="*/ 300445 h 1035185"/>
                <a:gd name="connsiteX19" fmla="*/ 1320225 w 1705322"/>
                <a:gd name="connsiteY19" fmla="*/ 182880 h 1035185"/>
                <a:gd name="connsiteX20" fmla="*/ 1346351 w 1705322"/>
                <a:gd name="connsiteY20" fmla="*/ 222068 h 1035185"/>
                <a:gd name="connsiteX21" fmla="*/ 1359413 w 1705322"/>
                <a:gd name="connsiteY21" fmla="*/ 261257 h 1035185"/>
                <a:gd name="connsiteX22" fmla="*/ 1437791 w 1705322"/>
                <a:gd name="connsiteY22" fmla="*/ 404948 h 1035185"/>
                <a:gd name="connsiteX23" fmla="*/ 1529231 w 1705322"/>
                <a:gd name="connsiteY23" fmla="*/ 431074 h 1035185"/>
                <a:gd name="connsiteX24" fmla="*/ 1581482 w 1705322"/>
                <a:gd name="connsiteY24" fmla="*/ 457200 h 1035185"/>
                <a:gd name="connsiteX25" fmla="*/ 1685985 w 1705322"/>
                <a:gd name="connsiteY25" fmla="*/ 587828 h 1035185"/>
                <a:gd name="connsiteX26" fmla="*/ 1594545 w 1705322"/>
                <a:gd name="connsiteY26" fmla="*/ 1031965 h 1035185"/>
                <a:gd name="connsiteX27" fmla="*/ 1633733 w 1705322"/>
                <a:gd name="connsiteY27" fmla="*/ 1031965 h 10351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705322" h="1035185">
                  <a:moveTo>
                    <a:pt x="13939" y="666205"/>
                  </a:moveTo>
                  <a:cubicBezTo>
                    <a:pt x="9585" y="644434"/>
                    <a:pt x="-3478" y="622662"/>
                    <a:pt x="876" y="600891"/>
                  </a:cubicBezTo>
                  <a:cubicBezTo>
                    <a:pt x="19660" y="506974"/>
                    <a:pt x="59062" y="411485"/>
                    <a:pt x="105379" y="326571"/>
                  </a:cubicBezTo>
                  <a:cubicBezTo>
                    <a:pt x="117537" y="304282"/>
                    <a:pt x="133831" y="284265"/>
                    <a:pt x="144568" y="261257"/>
                  </a:cubicBezTo>
                  <a:cubicBezTo>
                    <a:pt x="164400" y="218760"/>
                    <a:pt x="179402" y="174171"/>
                    <a:pt x="196819" y="130628"/>
                  </a:cubicBezTo>
                  <a:cubicBezTo>
                    <a:pt x="205528" y="108857"/>
                    <a:pt x="204186" y="79383"/>
                    <a:pt x="222945" y="65314"/>
                  </a:cubicBezTo>
                  <a:cubicBezTo>
                    <a:pt x="290774" y="14441"/>
                    <a:pt x="255723" y="35861"/>
                    <a:pt x="327448" y="0"/>
                  </a:cubicBezTo>
                  <a:lnTo>
                    <a:pt x="418888" y="26125"/>
                  </a:lnTo>
                  <a:cubicBezTo>
                    <a:pt x="432077" y="30082"/>
                    <a:pt x="445574" y="33418"/>
                    <a:pt x="458076" y="39188"/>
                  </a:cubicBezTo>
                  <a:cubicBezTo>
                    <a:pt x="502278" y="59589"/>
                    <a:pt x="545162" y="82731"/>
                    <a:pt x="588705" y="104502"/>
                  </a:cubicBezTo>
                  <a:cubicBezTo>
                    <a:pt x="611414" y="115857"/>
                    <a:pt x="632489" y="130234"/>
                    <a:pt x="654019" y="143691"/>
                  </a:cubicBezTo>
                  <a:cubicBezTo>
                    <a:pt x="667332" y="152012"/>
                    <a:pt x="678508" y="164304"/>
                    <a:pt x="693208" y="169817"/>
                  </a:cubicBezTo>
                  <a:cubicBezTo>
                    <a:pt x="713997" y="177613"/>
                    <a:pt x="736751" y="178526"/>
                    <a:pt x="758522" y="182880"/>
                  </a:cubicBezTo>
                  <a:cubicBezTo>
                    <a:pt x="806156" y="218605"/>
                    <a:pt x="835546" y="242157"/>
                    <a:pt x="889151" y="274320"/>
                  </a:cubicBezTo>
                  <a:cubicBezTo>
                    <a:pt x="905849" y="284339"/>
                    <a:pt x="925200" y="289643"/>
                    <a:pt x="941402" y="300445"/>
                  </a:cubicBezTo>
                  <a:cubicBezTo>
                    <a:pt x="964600" y="315911"/>
                    <a:pt x="984411" y="335968"/>
                    <a:pt x="1006716" y="352697"/>
                  </a:cubicBezTo>
                  <a:cubicBezTo>
                    <a:pt x="1019276" y="362117"/>
                    <a:pt x="1032842" y="370114"/>
                    <a:pt x="1045905" y="378822"/>
                  </a:cubicBezTo>
                  <a:cubicBezTo>
                    <a:pt x="1102511" y="365759"/>
                    <a:pt x="1161328" y="360032"/>
                    <a:pt x="1215722" y="339634"/>
                  </a:cubicBezTo>
                  <a:cubicBezTo>
                    <a:pt x="1233020" y="333147"/>
                    <a:pt x="1243569" y="315027"/>
                    <a:pt x="1254911" y="300445"/>
                  </a:cubicBezTo>
                  <a:cubicBezTo>
                    <a:pt x="1307313" y="233071"/>
                    <a:pt x="1300516" y="242007"/>
                    <a:pt x="1320225" y="182880"/>
                  </a:cubicBezTo>
                  <a:cubicBezTo>
                    <a:pt x="1328934" y="195943"/>
                    <a:pt x="1339330" y="208026"/>
                    <a:pt x="1346351" y="222068"/>
                  </a:cubicBezTo>
                  <a:cubicBezTo>
                    <a:pt x="1352509" y="234384"/>
                    <a:pt x="1354707" y="248316"/>
                    <a:pt x="1359413" y="261257"/>
                  </a:cubicBezTo>
                  <a:cubicBezTo>
                    <a:pt x="1382158" y="323807"/>
                    <a:pt x="1383681" y="368875"/>
                    <a:pt x="1437791" y="404948"/>
                  </a:cubicBezTo>
                  <a:cubicBezTo>
                    <a:pt x="1449036" y="412445"/>
                    <a:pt x="1522262" y="429332"/>
                    <a:pt x="1529231" y="431074"/>
                  </a:cubicBezTo>
                  <a:cubicBezTo>
                    <a:pt x="1546648" y="439783"/>
                    <a:pt x="1566276" y="445035"/>
                    <a:pt x="1581482" y="457200"/>
                  </a:cubicBezTo>
                  <a:cubicBezTo>
                    <a:pt x="1658270" y="518631"/>
                    <a:pt x="1651430" y="518719"/>
                    <a:pt x="1685985" y="587828"/>
                  </a:cubicBezTo>
                  <a:cubicBezTo>
                    <a:pt x="1671876" y="1011096"/>
                    <a:pt x="1781672" y="907214"/>
                    <a:pt x="1594545" y="1031965"/>
                  </a:cubicBezTo>
                  <a:cubicBezTo>
                    <a:pt x="1583676" y="1039211"/>
                    <a:pt x="1620670" y="1031965"/>
                    <a:pt x="1633733" y="1031965"/>
                  </a:cubicBezTo>
                </a:path>
              </a:pathLst>
            </a:custGeom>
            <a:no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6" name="Rectangle 15"/>
            <p:cNvSpPr/>
            <p:nvPr/>
          </p:nvSpPr>
          <p:spPr bwMode="auto">
            <a:xfrm>
              <a:off x="7350790" y="4238471"/>
              <a:ext cx="576064" cy="252028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pic>
          <p:nvPicPr>
            <p:cNvPr id="19" name="Picture 18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60032" y="4703281"/>
              <a:ext cx="661035" cy="255270"/>
            </a:xfrm>
            <a:prstGeom prst="rect">
              <a:avLst/>
            </a:prstGeom>
          </p:spPr>
        </p:pic>
        <p:pic>
          <p:nvPicPr>
            <p:cNvPr id="20" name="Picture 19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11661" y="5644953"/>
              <a:ext cx="3263265" cy="577215"/>
            </a:xfrm>
            <a:prstGeom prst="rect">
              <a:avLst/>
            </a:prstGeom>
          </p:spPr>
        </p:pic>
        <p:sp>
          <p:nvSpPr>
            <p:cNvPr id="21" name="Oval 20"/>
            <p:cNvSpPr/>
            <p:nvPr/>
          </p:nvSpPr>
          <p:spPr bwMode="auto">
            <a:xfrm>
              <a:off x="6630710" y="5301208"/>
              <a:ext cx="288032" cy="290358"/>
            </a:xfrm>
            <a:prstGeom prst="ellipse">
              <a:avLst/>
            </a:prstGeom>
            <a:solidFill>
              <a:schemeClr val="accent6">
                <a:lumMod val="20000"/>
                <a:lumOff val="8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756673" y="2924944"/>
              <a:ext cx="189026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800" dirty="0"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rPr>
                <a:t>c</a:t>
              </a:r>
              <a:r>
                <a:rPr lang="en-GB" sz="1800" dirty="0" smtClean="0"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rPr>
                <a:t>lassical </a:t>
              </a:r>
              <a:r>
                <a:rPr lang="en-GB" sz="1800" dirty="0" err="1" smtClean="0">
                  <a:solidFill>
                    <a:srgbClr val="000099"/>
                  </a:solidFill>
                  <a:latin typeface="Arial" pitchFamily="34" charset="0"/>
                  <a:cs typeface="Arial" pitchFamily="34" charset="0"/>
                </a:rPr>
                <a:t>comm</a:t>
              </a:r>
              <a:endParaRPr lang="en-GB" sz="1800" dirty="0">
                <a:solidFill>
                  <a:srgbClr val="000099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659556" y="4034313"/>
              <a:ext cx="69602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Bell</a:t>
              </a:r>
              <a:endParaRPr lang="en-GB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7566814" y="4509120"/>
              <a:ext cx="115929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unitary</a:t>
              </a:r>
              <a:endParaRPr lang="en-GB" dirty="0"/>
            </a:p>
          </p:txBody>
        </p:sp>
        <p:cxnSp>
          <p:nvCxnSpPr>
            <p:cNvPr id="26" name="Straight Arrow Connector 25"/>
            <p:cNvCxnSpPr>
              <a:stCxn id="16" idx="3"/>
            </p:cNvCxnSpPr>
            <p:nvPr/>
          </p:nvCxnSpPr>
          <p:spPr bwMode="auto">
            <a:xfrm>
              <a:off x="7926854" y="4364485"/>
              <a:ext cx="648072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pic>
          <p:nvPicPr>
            <p:cNvPr id="28" name="Picture 27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59437" y="3965818"/>
              <a:ext cx="763905" cy="25527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73450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4"/>
          <p:cNvSpPr txBox="1">
            <a:spLocks noChangeArrowheads="1"/>
          </p:cNvSpPr>
          <p:nvPr/>
        </p:nvSpPr>
        <p:spPr bwMode="auto">
          <a:xfrm>
            <a:off x="520700" y="260350"/>
            <a:ext cx="68945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GB"/>
              <a:t>Symmetrical nonclassicality indicators: comparison</a:t>
            </a:r>
          </a:p>
        </p:txBody>
      </p:sp>
      <p:pic>
        <p:nvPicPr>
          <p:cNvPr id="12291" name="Picture 5" descr="addin_tmp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4178300"/>
            <a:ext cx="7215188" cy="54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2" name="Picture 6" descr="addin_tmp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3213100"/>
            <a:ext cx="68707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3" name="Picture 7" descr="addin_tmp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2060575"/>
            <a:ext cx="3435350" cy="263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4" name="Picture 8" descr="addin_tmp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1341438"/>
            <a:ext cx="4362450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295" name="Text Box 9"/>
          <p:cNvSpPr txBox="1">
            <a:spLocks noChangeArrowheads="1"/>
          </p:cNvSpPr>
          <p:nvPr/>
        </p:nvSpPr>
        <p:spPr bwMode="auto">
          <a:xfrm>
            <a:off x="5343525" y="1266825"/>
            <a:ext cx="23701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GB" sz="2000" b="0">
                <a:solidFill>
                  <a:srgbClr val="000099"/>
                </a:solidFill>
              </a:rPr>
              <a:t>- </a:t>
            </a:r>
            <a:r>
              <a:rPr lang="en-GB" sz="2000">
                <a:solidFill>
                  <a:srgbClr val="000099"/>
                </a:solidFill>
              </a:rPr>
              <a:t>“two-way discord”</a:t>
            </a:r>
          </a:p>
        </p:txBody>
      </p:sp>
      <p:sp>
        <p:nvSpPr>
          <p:cNvPr id="12296" name="Text Box 10"/>
          <p:cNvSpPr txBox="1">
            <a:spLocks noChangeArrowheads="1"/>
          </p:cNvSpPr>
          <p:nvPr/>
        </p:nvSpPr>
        <p:spPr bwMode="auto">
          <a:xfrm>
            <a:off x="4356100" y="1952625"/>
            <a:ext cx="40878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GB" sz="2000" b="0">
                <a:solidFill>
                  <a:srgbClr val="000099"/>
                </a:solidFill>
              </a:rPr>
              <a:t>- </a:t>
            </a:r>
            <a:r>
              <a:rPr lang="en-GB" sz="2000">
                <a:solidFill>
                  <a:srgbClr val="000099"/>
                </a:solidFill>
              </a:rPr>
              <a:t>measurement-induced disturbance</a:t>
            </a:r>
          </a:p>
        </p:txBody>
      </p:sp>
      <p:sp>
        <p:nvSpPr>
          <p:cNvPr id="12297" name="Text Box 11"/>
          <p:cNvSpPr txBox="1">
            <a:spLocks noChangeArrowheads="1"/>
          </p:cNvSpPr>
          <p:nvPr/>
        </p:nvSpPr>
        <p:spPr bwMode="auto">
          <a:xfrm>
            <a:off x="539750" y="2636838"/>
            <a:ext cx="22066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GB" sz="2000" b="0">
                <a:solidFill>
                  <a:srgbClr val="000099"/>
                </a:solidFill>
              </a:rPr>
              <a:t>  </a:t>
            </a:r>
            <a:r>
              <a:rPr lang="en-GB" sz="2000">
                <a:solidFill>
                  <a:srgbClr val="000099"/>
                </a:solidFill>
              </a:rPr>
              <a:t>amelorated MID:</a:t>
            </a:r>
          </a:p>
        </p:txBody>
      </p:sp>
      <p:sp>
        <p:nvSpPr>
          <p:cNvPr id="12298" name="Text Box 12"/>
          <p:cNvSpPr txBox="1">
            <a:spLocks noChangeArrowheads="1"/>
          </p:cNvSpPr>
          <p:nvPr/>
        </p:nvSpPr>
        <p:spPr bwMode="auto">
          <a:xfrm>
            <a:off x="374650" y="4903788"/>
            <a:ext cx="333375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GB" sz="2000" b="0">
                <a:solidFill>
                  <a:srgbClr val="000099"/>
                </a:solidFill>
              </a:rPr>
              <a:t>  -</a:t>
            </a:r>
            <a:r>
              <a:rPr lang="en-GB" sz="2000">
                <a:solidFill>
                  <a:srgbClr val="000099"/>
                </a:solidFill>
              </a:rPr>
              <a:t> Gaussian</a:t>
            </a:r>
            <a:r>
              <a:rPr lang="en-GB" sz="2000" b="0">
                <a:solidFill>
                  <a:srgbClr val="000099"/>
                </a:solidFill>
              </a:rPr>
              <a:t> </a:t>
            </a:r>
            <a:r>
              <a:rPr lang="en-GB" sz="2000">
                <a:solidFill>
                  <a:srgbClr val="000099"/>
                </a:solidFill>
              </a:rPr>
              <a:t>amelorated MID</a:t>
            </a:r>
          </a:p>
        </p:txBody>
      </p:sp>
      <p:sp>
        <p:nvSpPr>
          <p:cNvPr id="12299" name="Rectangle 1"/>
          <p:cNvSpPr>
            <a:spLocks noChangeArrowheads="1"/>
          </p:cNvSpPr>
          <p:nvPr/>
        </p:nvSpPr>
        <p:spPr bwMode="auto">
          <a:xfrm>
            <a:off x="250825" y="3860800"/>
            <a:ext cx="8193088" cy="1728440"/>
          </a:xfrm>
          <a:prstGeom prst="rect">
            <a:avLst/>
          </a:prstGeom>
          <a:noFill/>
          <a:ln w="9525" algn="ctr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278162" y="5939988"/>
            <a:ext cx="832628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800" b="0" i="1" dirty="0">
                <a:solidFill>
                  <a:srgbClr val="000000"/>
                </a:solidFill>
              </a:rPr>
              <a:t>L. </a:t>
            </a:r>
            <a:r>
              <a:rPr lang="en-GB" sz="1800" b="0" i="1" dirty="0" err="1">
                <a:solidFill>
                  <a:srgbClr val="000000"/>
                </a:solidFill>
              </a:rPr>
              <a:t>Mista</a:t>
            </a:r>
            <a:r>
              <a:rPr lang="en-GB" sz="1800" b="0" i="1" dirty="0">
                <a:solidFill>
                  <a:srgbClr val="000000"/>
                </a:solidFill>
              </a:rPr>
              <a:t>, R. </a:t>
            </a:r>
            <a:r>
              <a:rPr lang="en-GB" sz="1800" b="0" i="1" dirty="0" err="1">
                <a:solidFill>
                  <a:srgbClr val="000000"/>
                </a:solidFill>
              </a:rPr>
              <a:t>Tatham</a:t>
            </a:r>
            <a:r>
              <a:rPr lang="en-GB" sz="1800" b="0" i="1" dirty="0">
                <a:solidFill>
                  <a:srgbClr val="000000"/>
                </a:solidFill>
              </a:rPr>
              <a:t>, D. </a:t>
            </a:r>
            <a:r>
              <a:rPr lang="en-GB" sz="1800" b="0" i="1" dirty="0" err="1">
                <a:solidFill>
                  <a:srgbClr val="000000"/>
                </a:solidFill>
              </a:rPr>
              <a:t>Girolami</a:t>
            </a:r>
            <a:r>
              <a:rPr lang="en-GB" sz="1800" b="0" i="1" dirty="0">
                <a:solidFill>
                  <a:srgbClr val="000000"/>
                </a:solidFill>
              </a:rPr>
              <a:t>, N. </a:t>
            </a:r>
            <a:r>
              <a:rPr lang="en-GB" sz="1800" b="0" i="1" dirty="0" err="1">
                <a:solidFill>
                  <a:srgbClr val="000000"/>
                </a:solidFill>
              </a:rPr>
              <a:t>Korolkova</a:t>
            </a:r>
            <a:r>
              <a:rPr lang="en-GB" sz="1800" b="0" i="1" dirty="0">
                <a:solidFill>
                  <a:srgbClr val="000000"/>
                </a:solidFill>
              </a:rPr>
              <a:t>, G. </a:t>
            </a:r>
            <a:r>
              <a:rPr lang="en-GB" sz="1800" b="0" i="1" dirty="0" err="1">
                <a:solidFill>
                  <a:srgbClr val="000000"/>
                </a:solidFill>
              </a:rPr>
              <a:t>Adesso</a:t>
            </a:r>
            <a:r>
              <a:rPr lang="en-GB" sz="1800" b="0" i="1" dirty="0">
                <a:solidFill>
                  <a:srgbClr val="000000"/>
                </a:solidFill>
              </a:rPr>
              <a:t>, Phys. Rev. A (2011)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6516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530" name="Object 2"/>
          <p:cNvGraphicFramePr>
            <a:graphicFrameLocks noGrp="1" noChangeAspect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93084049"/>
              </p:ext>
            </p:extLst>
          </p:nvPr>
        </p:nvGraphicFramePr>
        <p:xfrm>
          <a:off x="236590" y="-1611560"/>
          <a:ext cx="4623442" cy="5976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099" name="Acrobat Document" r:id="rId4" imgW="5830114" imgH="7542857" progId="AcroExch.Document.7">
                  <p:embed/>
                </p:oleObj>
              </mc:Choice>
              <mc:Fallback>
                <p:oleObj name="Acrobat Document" r:id="rId4" imgW="5830114" imgH="7542857" progId="AcroExch.Document.7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6590" y="-1611560"/>
                        <a:ext cx="4623442" cy="5976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107950" y="5661025"/>
            <a:ext cx="896461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GB" sz="1800" b="0" i="1"/>
              <a:t>L. Mista and N. Korolkova  Phys. Rev. A 80, 032310 (2009).</a:t>
            </a:r>
          </a:p>
          <a:p>
            <a:pPr eaLnBrk="1" hangingPunct="1"/>
            <a:endParaRPr lang="en-GB" sz="1800" b="0" i="1"/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179388" y="85725"/>
            <a:ext cx="66690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GB">
                <a:solidFill>
                  <a:srgbClr val="990000"/>
                </a:solidFill>
              </a:rPr>
              <a:t>Entanglement distribution using separable ancilla</a:t>
            </a:r>
          </a:p>
        </p:txBody>
      </p:sp>
      <p:grpSp>
        <p:nvGrpSpPr>
          <p:cNvPr id="22533" name="Group 5"/>
          <p:cNvGrpSpPr>
            <a:grpSpLocks/>
          </p:cNvGrpSpPr>
          <p:nvPr/>
        </p:nvGrpSpPr>
        <p:grpSpPr bwMode="auto">
          <a:xfrm>
            <a:off x="5364609" y="1499642"/>
            <a:ext cx="3441700" cy="4665662"/>
            <a:chOff x="3360" y="1296"/>
            <a:chExt cx="2304" cy="3120"/>
          </a:xfrm>
        </p:grpSpPr>
        <p:sp>
          <p:nvSpPr>
            <p:cNvPr id="22538" name="Rectangle 6"/>
            <p:cNvSpPr>
              <a:spLocks noChangeArrowheads="1"/>
            </p:cNvSpPr>
            <p:nvPr/>
          </p:nvSpPr>
          <p:spPr bwMode="auto">
            <a:xfrm>
              <a:off x="5520" y="1488"/>
              <a:ext cx="144" cy="292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22539" name="Group 7"/>
            <p:cNvGrpSpPr>
              <a:grpSpLocks/>
            </p:cNvGrpSpPr>
            <p:nvPr/>
          </p:nvGrpSpPr>
          <p:grpSpPr bwMode="auto">
            <a:xfrm>
              <a:off x="3360" y="1296"/>
              <a:ext cx="1920" cy="2545"/>
              <a:chOff x="3360" y="1296"/>
              <a:chExt cx="1920" cy="2545"/>
            </a:xfrm>
          </p:grpSpPr>
          <p:graphicFrame>
            <p:nvGraphicFramePr>
              <p:cNvPr id="22540" name="Object 8"/>
              <p:cNvGraphicFramePr>
                <a:graphicFrameLocks noChangeAspect="1"/>
              </p:cNvGraphicFramePr>
              <p:nvPr/>
            </p:nvGraphicFramePr>
            <p:xfrm>
              <a:off x="3504" y="1296"/>
              <a:ext cx="1616" cy="143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8100" name="Equation" r:id="rId6" imgW="1320800" imgH="1168400" progId="Equation.3">
                      <p:embed/>
                    </p:oleObj>
                  </mc:Choice>
                  <mc:Fallback>
                    <p:oleObj name="Equation" r:id="rId6" imgW="1320800" imgH="1168400" progId="Equation.3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7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504" y="1296"/>
                            <a:ext cx="1616" cy="1431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ffectLst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  <a:ext uri="{AF507438-7753-43E0-B8FC-AC1667EBCBE1}">
                              <a14:hiddenEffects xmlns:a14="http://schemas.microsoft.com/office/drawing/2010/main">
                                <a:effectLst>
                                  <a:outerShdw dist="35921" dir="2700000" algn="ctr" rotWithShape="0">
                                    <a:srgbClr val="808080"/>
                                  </a:outerShdw>
                                </a:effectLst>
                              </a14:hiddenEffects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2541" name="Text Box 9"/>
              <p:cNvSpPr txBox="1">
                <a:spLocks noChangeArrowheads="1"/>
              </p:cNvSpPr>
              <p:nvPr/>
            </p:nvSpPr>
            <p:spPr bwMode="auto">
              <a:xfrm>
                <a:off x="3542" y="2964"/>
                <a:ext cx="1574" cy="87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 b="1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 b="1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 b="1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 b="1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 b="1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 b="1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r>
                  <a:rPr lang="en-GB" sz="2000" b="0">
                    <a:solidFill>
                      <a:srgbClr val="000099"/>
                    </a:solidFill>
                  </a:rPr>
                  <a:t>This term correspond</a:t>
                </a:r>
              </a:p>
              <a:p>
                <a:pPr eaLnBrk="1" hangingPunct="1"/>
                <a:r>
                  <a:rPr lang="en-GB" sz="2000" b="0">
                    <a:solidFill>
                      <a:srgbClr val="000099"/>
                    </a:solidFill>
                  </a:rPr>
                  <a:t>to CM of specially</a:t>
                </a:r>
              </a:p>
              <a:p>
                <a:pPr eaLnBrk="1" hangingPunct="1"/>
                <a:r>
                  <a:rPr lang="en-GB" sz="2000" b="0">
                    <a:solidFill>
                      <a:srgbClr val="000099"/>
                    </a:solidFill>
                  </a:rPr>
                  <a:t>designed (classically</a:t>
                </a:r>
              </a:p>
              <a:p>
                <a:pPr eaLnBrk="1" hangingPunct="1"/>
                <a:r>
                  <a:rPr lang="en-GB" sz="2000" b="0">
                    <a:solidFill>
                      <a:srgbClr val="000099"/>
                    </a:solidFill>
                  </a:rPr>
                  <a:t>correlated) noise </a:t>
                </a:r>
              </a:p>
            </p:txBody>
          </p:sp>
          <p:sp>
            <p:nvSpPr>
              <p:cNvPr id="22542" name="Oval 10"/>
              <p:cNvSpPr>
                <a:spLocks noChangeArrowheads="1"/>
              </p:cNvSpPr>
              <p:nvPr/>
            </p:nvSpPr>
            <p:spPr bwMode="auto">
              <a:xfrm>
                <a:off x="3360" y="1968"/>
                <a:ext cx="1920" cy="960"/>
              </a:xfrm>
              <a:prstGeom prst="ellipse">
                <a:avLst/>
              </a:prstGeom>
              <a:noFill/>
              <a:ln w="19050">
                <a:solidFill>
                  <a:srgbClr val="000099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  <p:grpSp>
        <p:nvGrpSpPr>
          <p:cNvPr id="557072" name="Group 16"/>
          <p:cNvGrpSpPr>
            <a:grpSpLocks/>
          </p:cNvGrpSpPr>
          <p:nvPr/>
        </p:nvGrpSpPr>
        <p:grpSpPr bwMode="auto">
          <a:xfrm>
            <a:off x="5220146" y="4090442"/>
            <a:ext cx="3816350" cy="1441450"/>
            <a:chOff x="5919" y="2341"/>
            <a:chExt cx="2404" cy="908"/>
          </a:xfrm>
        </p:grpSpPr>
        <p:sp>
          <p:nvSpPr>
            <p:cNvPr id="22535" name="Rectangle 12"/>
            <p:cNvSpPr>
              <a:spLocks noChangeArrowheads="1"/>
            </p:cNvSpPr>
            <p:nvPr/>
          </p:nvSpPr>
          <p:spPr bwMode="auto">
            <a:xfrm>
              <a:off x="5919" y="2341"/>
              <a:ext cx="2404" cy="908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pic>
          <p:nvPicPr>
            <p:cNvPr id="22536" name="Picture 14" descr="addin_tmp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09" y="2704"/>
              <a:ext cx="2221" cy="1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2537" name="Oval 15"/>
            <p:cNvSpPr>
              <a:spLocks noChangeArrowheads="1"/>
            </p:cNvSpPr>
            <p:nvPr/>
          </p:nvSpPr>
          <p:spPr bwMode="auto">
            <a:xfrm>
              <a:off x="7597" y="2478"/>
              <a:ext cx="680" cy="589"/>
            </a:xfrm>
            <a:prstGeom prst="ellipse">
              <a:avLst/>
            </a:prstGeom>
            <a:noFill/>
            <a:ln w="9525">
              <a:solidFill>
                <a:srgbClr val="99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423490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7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570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6"/>
          <p:cNvSpPr txBox="1">
            <a:spLocks noChangeArrowheads="1"/>
          </p:cNvSpPr>
          <p:nvPr/>
        </p:nvSpPr>
        <p:spPr bwMode="auto">
          <a:xfrm>
            <a:off x="715963" y="404813"/>
            <a:ext cx="40005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GB">
                <a:solidFill>
                  <a:srgbClr val="990000"/>
                </a:solidFill>
              </a:rPr>
              <a:t>Entanglement             Secrecy</a:t>
            </a:r>
          </a:p>
        </p:txBody>
      </p:sp>
      <p:sp>
        <p:nvSpPr>
          <p:cNvPr id="23555" name="Rectangle 7"/>
          <p:cNvSpPr>
            <a:spLocks noChangeArrowheads="1"/>
          </p:cNvSpPr>
          <p:nvPr/>
        </p:nvSpPr>
        <p:spPr bwMode="auto">
          <a:xfrm>
            <a:off x="827088" y="1268413"/>
            <a:ext cx="7129462" cy="1481137"/>
          </a:xfrm>
          <a:prstGeom prst="rect">
            <a:avLst/>
          </a:prstGeom>
          <a:solidFill>
            <a:srgbClr val="FFCC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pic>
        <p:nvPicPr>
          <p:cNvPr id="23556" name="Picture 8" descr="addin_tmp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268413"/>
            <a:ext cx="7112000" cy="148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557" name="Text Box 9"/>
          <p:cNvSpPr txBox="1">
            <a:spLocks noChangeArrowheads="1"/>
          </p:cNvSpPr>
          <p:nvPr/>
        </p:nvSpPr>
        <p:spPr bwMode="auto">
          <a:xfrm>
            <a:off x="2987675" y="2997200"/>
            <a:ext cx="57975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GB" sz="1800" b="0" i="1"/>
              <a:t>J. Bae, T. S. Cubitt, A. Acin, Phys. Rev. A 79, 032304 (2009);</a:t>
            </a:r>
          </a:p>
          <a:p>
            <a:pPr eaLnBrk="1" hangingPunct="1"/>
            <a:r>
              <a:rPr lang="en-GB" sz="1800" b="0" i="1"/>
              <a:t>P. W. Shor, J. Preskill, Phys. Rev. Lett. 85, 441 (2000); etc</a:t>
            </a:r>
          </a:p>
        </p:txBody>
      </p:sp>
      <p:sp>
        <p:nvSpPr>
          <p:cNvPr id="23558" name="Line 10"/>
          <p:cNvSpPr>
            <a:spLocks noChangeShapeType="1"/>
          </p:cNvSpPr>
          <p:nvPr/>
        </p:nvSpPr>
        <p:spPr bwMode="auto">
          <a:xfrm>
            <a:off x="2700338" y="620713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3559" name="Line 11"/>
          <p:cNvSpPr>
            <a:spLocks noChangeShapeType="1"/>
          </p:cNvSpPr>
          <p:nvPr/>
        </p:nvSpPr>
        <p:spPr bwMode="auto">
          <a:xfrm>
            <a:off x="2843213" y="620713"/>
            <a:ext cx="576262" cy="0"/>
          </a:xfrm>
          <a:prstGeom prst="line">
            <a:avLst/>
          </a:prstGeom>
          <a:noFill/>
          <a:ln w="38100">
            <a:solidFill>
              <a:srgbClr val="990000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3560" name="Text Box 12"/>
          <p:cNvSpPr txBox="1">
            <a:spLocks noChangeArrowheads="1"/>
          </p:cNvSpPr>
          <p:nvPr/>
        </p:nvSpPr>
        <p:spPr bwMode="auto">
          <a:xfrm>
            <a:off x="2884488" y="4046538"/>
            <a:ext cx="6008687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GB">
                <a:solidFill>
                  <a:srgbClr val="660066"/>
                </a:solidFill>
              </a:rPr>
              <a:t>Quantum correlations beyond entanglement </a:t>
            </a:r>
          </a:p>
          <a:p>
            <a:pPr eaLnBrk="1" hangingPunct="1"/>
            <a:r>
              <a:rPr lang="en-GB">
                <a:solidFill>
                  <a:srgbClr val="660066"/>
                </a:solidFill>
              </a:rPr>
              <a:t>can be used for distribution of secrecy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39"/>
          <p:cNvSpPr txBox="1">
            <a:spLocks noChangeArrowheads="1"/>
          </p:cNvSpPr>
          <p:nvPr/>
        </p:nvSpPr>
        <p:spPr bwMode="auto">
          <a:xfrm>
            <a:off x="468313" y="260350"/>
            <a:ext cx="75041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GB">
                <a:solidFill>
                  <a:srgbClr val="C00000"/>
                </a:solidFill>
              </a:rPr>
              <a:t>Non-secret correlations can be used to distribute secrecy</a:t>
            </a:r>
          </a:p>
        </p:txBody>
      </p:sp>
      <p:pic>
        <p:nvPicPr>
          <p:cNvPr id="24579" name="Picture 52" descr="addin_tmp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888" y="1133475"/>
            <a:ext cx="1179512" cy="25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580" name="Text Box 55"/>
          <p:cNvSpPr txBox="1">
            <a:spLocks noChangeArrowheads="1"/>
          </p:cNvSpPr>
          <p:nvPr/>
        </p:nvSpPr>
        <p:spPr bwMode="auto">
          <a:xfrm>
            <a:off x="395288" y="1562100"/>
            <a:ext cx="8424862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GB" sz="2000"/>
              <a:t>Probability distribution contains secret correlations iff it cannot be distributed using only local operations and public communication.</a:t>
            </a:r>
          </a:p>
        </p:txBody>
      </p:sp>
      <p:sp>
        <p:nvSpPr>
          <p:cNvPr id="24581" name="Text Box 56"/>
          <p:cNvSpPr txBox="1">
            <a:spLocks noChangeArrowheads="1"/>
          </p:cNvSpPr>
          <p:nvPr/>
        </p:nvSpPr>
        <p:spPr bwMode="auto">
          <a:xfrm>
            <a:off x="515938" y="2852738"/>
            <a:ext cx="6696075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GB" b="0">
                <a:solidFill>
                  <a:srgbClr val="000099"/>
                </a:solidFill>
              </a:rPr>
              <a:t>All entangled states can be mapped by single copy</a:t>
            </a:r>
          </a:p>
          <a:p>
            <a:pPr eaLnBrk="1" hangingPunct="1"/>
            <a:r>
              <a:rPr lang="en-GB" b="0">
                <a:solidFill>
                  <a:srgbClr val="000099"/>
                </a:solidFill>
              </a:rPr>
              <a:t>measurements onto </a:t>
            </a:r>
            <a:r>
              <a:rPr lang="en-GB" b="0" i="1">
                <a:solidFill>
                  <a:srgbClr val="000099"/>
                </a:solidFill>
              </a:rPr>
              <a:t>P(A,B,C) </a:t>
            </a:r>
            <a:r>
              <a:rPr lang="en-GB" b="0">
                <a:solidFill>
                  <a:srgbClr val="000099"/>
                </a:solidFill>
              </a:rPr>
              <a:t>with secret correlations</a:t>
            </a:r>
          </a:p>
        </p:txBody>
      </p:sp>
      <p:sp>
        <p:nvSpPr>
          <p:cNvPr id="24582" name="Text Box 57"/>
          <p:cNvSpPr txBox="1">
            <a:spLocks noChangeArrowheads="1"/>
          </p:cNvSpPr>
          <p:nvPr/>
        </p:nvSpPr>
        <p:spPr bwMode="auto">
          <a:xfrm>
            <a:off x="1663700" y="3675063"/>
            <a:ext cx="53721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GB" sz="1800" b="0" i="1"/>
              <a:t>A. Acin and N. Gisin, Phys. Rev. Lett. 94, 020501 (2005)</a:t>
            </a:r>
          </a:p>
        </p:txBody>
      </p:sp>
      <p:sp>
        <p:nvSpPr>
          <p:cNvPr id="24583" name="Text Box 18"/>
          <p:cNvSpPr txBox="1">
            <a:spLocks noChangeArrowheads="1"/>
          </p:cNvSpPr>
          <p:nvPr/>
        </p:nvSpPr>
        <p:spPr bwMode="auto">
          <a:xfrm>
            <a:off x="346075" y="4797152"/>
            <a:ext cx="1708150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GB" sz="2000" b="0"/>
              <a:t>Consider Eve; </a:t>
            </a:r>
          </a:p>
        </p:txBody>
      </p:sp>
      <p:sp>
        <p:nvSpPr>
          <p:cNvPr id="24584" name="Text Box 19"/>
          <p:cNvSpPr txBox="1">
            <a:spLocks noChangeArrowheads="1"/>
          </p:cNvSpPr>
          <p:nvPr/>
        </p:nvSpPr>
        <p:spPr bwMode="auto">
          <a:xfrm>
            <a:off x="323850" y="5221014"/>
            <a:ext cx="3009900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GB" sz="2000" b="0">
                <a:solidFill>
                  <a:srgbClr val="000099"/>
                </a:solidFill>
              </a:rPr>
              <a:t>The distribution is secret if:</a:t>
            </a:r>
          </a:p>
        </p:txBody>
      </p:sp>
      <p:pic>
        <p:nvPicPr>
          <p:cNvPr id="24585" name="Picture 21" descr="addin_tmp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400" y="5186089"/>
            <a:ext cx="4121150" cy="868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179512" y="260648"/>
            <a:ext cx="6336704" cy="647204"/>
          </a:xfrm>
          <a:prstGeom prst="rect">
            <a:avLst/>
          </a:prstGeom>
          <a:solidFill>
            <a:srgbClr val="DDDDDD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361677" y="425450"/>
            <a:ext cx="55784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GB" dirty="0">
                <a:solidFill>
                  <a:srgbClr val="990000"/>
                </a:solidFill>
              </a:rPr>
              <a:t>Gaussian multipartite bound information</a:t>
            </a:r>
          </a:p>
        </p:txBody>
      </p:sp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107950" y="2132013"/>
            <a:ext cx="9082088" cy="944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GB" b="0"/>
              <a:t>A Gaussian distribution                    can be distilled to a secret key using </a:t>
            </a:r>
          </a:p>
          <a:p>
            <a:pPr eaLnBrk="1" hangingPunct="1"/>
            <a:endParaRPr lang="en-GB" sz="800" b="0"/>
          </a:p>
          <a:p>
            <a:pPr eaLnBrk="1" hangingPunct="1"/>
            <a:r>
              <a:rPr lang="en-GB" b="0"/>
              <a:t>reversed reconciliation protocol (</a:t>
            </a:r>
            <a:r>
              <a:rPr lang="en-GB" sz="1800" b="0" i="1"/>
              <a:t>Van Assche, Grosshans, Grangier, Cerf</a:t>
            </a:r>
            <a:r>
              <a:rPr lang="en-GB" b="0"/>
              <a:t>) if </a:t>
            </a:r>
          </a:p>
        </p:txBody>
      </p:sp>
      <p:pic>
        <p:nvPicPr>
          <p:cNvPr id="25604" name="Picture 4" descr="addin_tmp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8025" y="2276475"/>
            <a:ext cx="1179513" cy="25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605" name="Picture 6" descr="addin_tmp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4438" y="3571875"/>
            <a:ext cx="2568575" cy="25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606" name="Picture 7" descr="addin_tmp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4438" y="4076700"/>
            <a:ext cx="4821237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607" name="Text Box 8"/>
          <p:cNvSpPr txBox="1">
            <a:spLocks noChangeArrowheads="1"/>
          </p:cNvSpPr>
          <p:nvPr/>
        </p:nvSpPr>
        <p:spPr bwMode="auto">
          <a:xfrm>
            <a:off x="107950" y="1266825"/>
            <a:ext cx="796448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GB" sz="2000"/>
              <a:t>Analog of bound entanglement; cannot be distilled but can be activated:</a:t>
            </a:r>
          </a:p>
        </p:txBody>
      </p:sp>
      <p:sp>
        <p:nvSpPr>
          <p:cNvPr id="25608" name="Text Box 9"/>
          <p:cNvSpPr txBox="1">
            <a:spLocks noChangeArrowheads="1"/>
          </p:cNvSpPr>
          <p:nvPr/>
        </p:nvSpPr>
        <p:spPr bwMode="auto">
          <a:xfrm>
            <a:off x="395288" y="5661248"/>
            <a:ext cx="78422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GB" sz="1800" b="0" i="1" dirty="0"/>
              <a:t>L. </a:t>
            </a:r>
            <a:r>
              <a:rPr lang="en-GB" sz="1800" b="0" i="1" dirty="0" err="1"/>
              <a:t>Mista</a:t>
            </a:r>
            <a:r>
              <a:rPr lang="en-GB" sz="1800" b="0" i="1" dirty="0"/>
              <a:t>, N. </a:t>
            </a:r>
            <a:r>
              <a:rPr lang="en-GB" sz="1800" b="0" i="1" dirty="0" err="1"/>
              <a:t>Korolkova</a:t>
            </a:r>
            <a:r>
              <a:rPr lang="en-GB" sz="1800" b="0" i="1" dirty="0"/>
              <a:t>, Gaussian multipartite bound information, submitted (2010)</a:t>
            </a:r>
          </a:p>
        </p:txBody>
      </p:sp>
      <p:sp>
        <p:nvSpPr>
          <p:cNvPr id="25609" name="Rectangle 1"/>
          <p:cNvSpPr>
            <a:spLocks noChangeArrowheads="1"/>
          </p:cNvSpPr>
          <p:nvPr/>
        </p:nvSpPr>
        <p:spPr bwMode="auto">
          <a:xfrm>
            <a:off x="2339975" y="3429000"/>
            <a:ext cx="5111750" cy="1152525"/>
          </a:xfrm>
          <a:prstGeom prst="rect">
            <a:avLst/>
          </a:prstGeom>
          <a:noFill/>
          <a:ln w="9525" algn="ctr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6"/>
          <p:cNvSpPr txBox="1">
            <a:spLocks noChangeArrowheads="1"/>
          </p:cNvSpPr>
          <p:nvPr/>
        </p:nvSpPr>
        <p:spPr bwMode="auto">
          <a:xfrm>
            <a:off x="107950" y="908720"/>
            <a:ext cx="34448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GB" sz="2000">
                <a:solidFill>
                  <a:srgbClr val="000099"/>
                </a:solidFill>
              </a:rPr>
              <a:t>Step 1: construct purification:</a:t>
            </a:r>
          </a:p>
        </p:txBody>
      </p:sp>
      <p:pic>
        <p:nvPicPr>
          <p:cNvPr id="27651" name="Picture 9" descr="addin_tmp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1486570"/>
            <a:ext cx="7712075" cy="627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652" name="Text Box 10"/>
          <p:cNvSpPr txBox="1">
            <a:spLocks noChangeArrowheads="1"/>
          </p:cNvSpPr>
          <p:nvPr/>
        </p:nvSpPr>
        <p:spPr bwMode="auto">
          <a:xfrm>
            <a:off x="447675" y="2351757"/>
            <a:ext cx="44243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GB" sz="2000" b="0" i="1"/>
              <a:t>A, B, C</a:t>
            </a:r>
            <a:r>
              <a:rPr lang="en-GB" sz="2000" b="0"/>
              <a:t> modes as above + two Eve modes</a:t>
            </a:r>
          </a:p>
        </p:txBody>
      </p:sp>
      <p:sp>
        <p:nvSpPr>
          <p:cNvPr id="27653" name="Text Box 11"/>
          <p:cNvSpPr txBox="1">
            <a:spLocks noChangeArrowheads="1"/>
          </p:cNvSpPr>
          <p:nvPr/>
        </p:nvSpPr>
        <p:spPr bwMode="auto">
          <a:xfrm>
            <a:off x="31750" y="2874045"/>
            <a:ext cx="8840788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GB" sz="2000" dirty="0"/>
              <a:t>map it onto Gaussian probability distribution with no secret correlations across </a:t>
            </a:r>
          </a:p>
          <a:p>
            <a:pPr eaLnBrk="1" hangingPunct="1"/>
            <a:r>
              <a:rPr lang="en-GB" sz="2000" dirty="0"/>
              <a:t>any bipartition of honest parties by measuring </a:t>
            </a:r>
            <a:r>
              <a:rPr lang="en-GB" sz="2000" i="1" dirty="0"/>
              <a:t>x</a:t>
            </a:r>
            <a:r>
              <a:rPr lang="en-GB" sz="2000" dirty="0"/>
              <a:t>-quadrature on all 5 modes</a:t>
            </a:r>
          </a:p>
        </p:txBody>
      </p:sp>
      <p:sp>
        <p:nvSpPr>
          <p:cNvPr id="27654" name="Text Box 21"/>
          <p:cNvSpPr txBox="1">
            <a:spLocks noChangeArrowheads="1"/>
          </p:cNvSpPr>
          <p:nvPr/>
        </p:nvSpPr>
        <p:spPr bwMode="auto">
          <a:xfrm>
            <a:off x="107504" y="116632"/>
            <a:ext cx="65897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GB" dirty="0">
                <a:solidFill>
                  <a:srgbClr val="990000"/>
                </a:solidFill>
              </a:rPr>
              <a:t>Distribution of secrecy by non-secret correlations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264" y="4365104"/>
            <a:ext cx="8522208" cy="175564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0825" y="5936086"/>
            <a:ext cx="19778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+ 2 Eve’s modes</a:t>
            </a:r>
            <a:endParaRPr lang="en-GB" sz="1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Rectangle 3"/>
          <p:cNvSpPr/>
          <p:nvPr/>
        </p:nvSpPr>
        <p:spPr bwMode="auto">
          <a:xfrm>
            <a:off x="107950" y="4221088"/>
            <a:ext cx="2551906" cy="2304256"/>
          </a:xfrm>
          <a:prstGeom prst="rect">
            <a:avLst/>
          </a:prstGeom>
          <a:noFill/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13"/>
          <p:cNvSpPr>
            <a:spLocks noChangeArrowheads="1"/>
          </p:cNvSpPr>
          <p:nvPr/>
        </p:nvSpPr>
        <p:spPr bwMode="auto">
          <a:xfrm>
            <a:off x="0" y="2780506"/>
            <a:ext cx="9144000" cy="295275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en-GB"/>
          </a:p>
        </p:txBody>
      </p:sp>
      <p:sp>
        <p:nvSpPr>
          <p:cNvPr id="28675" name="Text Box 4"/>
          <p:cNvSpPr txBox="1">
            <a:spLocks noChangeArrowheads="1"/>
          </p:cNvSpPr>
          <p:nvPr/>
        </p:nvSpPr>
        <p:spPr bwMode="auto">
          <a:xfrm>
            <a:off x="107504" y="260648"/>
            <a:ext cx="3091103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GB" sz="2000" dirty="0">
                <a:solidFill>
                  <a:srgbClr val="000099"/>
                </a:solidFill>
              </a:rPr>
              <a:t>Step 2:</a:t>
            </a:r>
            <a:r>
              <a:rPr lang="en-GB" sz="2000" dirty="0"/>
              <a:t> </a:t>
            </a:r>
            <a:r>
              <a:rPr lang="en-GB" sz="2000" dirty="0">
                <a:solidFill>
                  <a:srgbClr val="000099"/>
                </a:solidFill>
              </a:rPr>
              <a:t>Alice transforms </a:t>
            </a:r>
            <a:endParaRPr lang="en-GB" sz="2000" dirty="0" smtClean="0">
              <a:solidFill>
                <a:srgbClr val="000099"/>
              </a:solidFill>
            </a:endParaRPr>
          </a:p>
          <a:p>
            <a:pPr eaLnBrk="1" hangingPunct="1"/>
            <a:r>
              <a:rPr lang="en-GB" sz="2000" dirty="0" smtClean="0">
                <a:solidFill>
                  <a:srgbClr val="000099"/>
                </a:solidFill>
              </a:rPr>
              <a:t>her random </a:t>
            </a:r>
            <a:r>
              <a:rPr lang="en-GB" sz="2000" dirty="0">
                <a:solidFill>
                  <a:srgbClr val="000099"/>
                </a:solidFill>
              </a:rPr>
              <a:t>variables (BS)</a:t>
            </a:r>
          </a:p>
        </p:txBody>
      </p:sp>
      <p:pic>
        <p:nvPicPr>
          <p:cNvPr id="28676" name="Picture 5" descr="addin_tmp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696" y="1196752"/>
            <a:ext cx="2551112" cy="293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677" name="Text Box 6"/>
          <p:cNvSpPr txBox="1">
            <a:spLocks noChangeArrowheads="1"/>
          </p:cNvSpPr>
          <p:nvPr/>
        </p:nvSpPr>
        <p:spPr bwMode="auto">
          <a:xfrm>
            <a:off x="76200" y="2132162"/>
            <a:ext cx="85280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GB">
                <a:solidFill>
                  <a:srgbClr val="990099"/>
                </a:solidFill>
              </a:rPr>
              <a:t>The new distribution        contains Gaussian bound information!</a:t>
            </a:r>
          </a:p>
        </p:txBody>
      </p:sp>
      <p:sp>
        <p:nvSpPr>
          <p:cNvPr id="28678" name="Rectangle 7"/>
          <p:cNvSpPr>
            <a:spLocks noChangeArrowheads="1"/>
          </p:cNvSpPr>
          <p:nvPr/>
        </p:nvSpPr>
        <p:spPr bwMode="auto">
          <a:xfrm>
            <a:off x="179388" y="2850356"/>
            <a:ext cx="8820150" cy="192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GB" sz="2000" dirty="0">
                <a:solidFill>
                  <a:srgbClr val="000099"/>
                </a:solidFill>
              </a:rPr>
              <a:t>no secret correlations across </a:t>
            </a:r>
            <a:r>
              <a:rPr lang="en-GB" sz="2000" i="1" dirty="0">
                <a:solidFill>
                  <a:srgbClr val="000099"/>
                </a:solidFill>
              </a:rPr>
              <a:t>B-(AC)</a:t>
            </a:r>
            <a:r>
              <a:rPr lang="en-GB" sz="2000" dirty="0">
                <a:solidFill>
                  <a:srgbClr val="000099"/>
                </a:solidFill>
              </a:rPr>
              <a:t> and </a:t>
            </a:r>
            <a:r>
              <a:rPr lang="en-GB" sz="2000" i="1" dirty="0">
                <a:solidFill>
                  <a:srgbClr val="000099"/>
                </a:solidFill>
              </a:rPr>
              <a:t>C-(AB).</a:t>
            </a:r>
          </a:p>
          <a:p>
            <a:endParaRPr lang="en-GB" sz="2000" b="0" i="1" dirty="0">
              <a:solidFill>
                <a:srgbClr val="000099"/>
              </a:solidFill>
            </a:endParaRPr>
          </a:p>
          <a:p>
            <a:r>
              <a:rPr lang="en-GB" sz="2000" dirty="0">
                <a:solidFill>
                  <a:srgbClr val="000099"/>
                </a:solidFill>
              </a:rPr>
              <a:t>any two honest parties cannot to establish a secret key</a:t>
            </a:r>
            <a:r>
              <a:rPr lang="en-GB" sz="2000" b="0" dirty="0"/>
              <a:t> </a:t>
            </a:r>
          </a:p>
          <a:p>
            <a:r>
              <a:rPr lang="en-GB" sz="2000" b="0" dirty="0"/>
              <a:t>(even when Alice is allowed to collaborate either with Bob or Clare)</a:t>
            </a:r>
          </a:p>
          <a:p>
            <a:endParaRPr lang="en-GB" sz="2000" b="0" dirty="0"/>
          </a:p>
          <a:p>
            <a:r>
              <a:rPr lang="en-GB" sz="2000" b="0" dirty="0"/>
              <a:t>But the distribution        </a:t>
            </a:r>
            <a:r>
              <a:rPr lang="en-GB" sz="2000" dirty="0">
                <a:solidFill>
                  <a:srgbClr val="000099"/>
                </a:solidFill>
              </a:rPr>
              <a:t>cannot be created by LOPC</a:t>
            </a:r>
            <a:r>
              <a:rPr lang="en-GB" sz="2000" b="0" dirty="0"/>
              <a:t> (secret correlations </a:t>
            </a:r>
            <a:r>
              <a:rPr lang="en-GB" sz="2000" b="0" i="1" dirty="0"/>
              <a:t>A-(BC)</a:t>
            </a:r>
            <a:r>
              <a:rPr lang="en-GB" sz="2000" b="0" dirty="0"/>
              <a:t>).</a:t>
            </a:r>
          </a:p>
        </p:txBody>
      </p:sp>
      <p:pic>
        <p:nvPicPr>
          <p:cNvPr id="28679" name="Picture 8" descr="addin_tmp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4988" y="2306217"/>
            <a:ext cx="273050" cy="211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680" name="Picture 9" descr="addin_tmp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975" y="4510881"/>
            <a:ext cx="273050" cy="211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682" name="Text Box 11"/>
          <p:cNvSpPr txBox="1">
            <a:spLocks noChangeArrowheads="1"/>
          </p:cNvSpPr>
          <p:nvPr/>
        </p:nvSpPr>
        <p:spPr bwMode="auto">
          <a:xfrm>
            <a:off x="179388" y="5010944"/>
            <a:ext cx="5503862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GB" sz="2000">
                <a:solidFill>
                  <a:srgbClr val="000099"/>
                </a:solidFill>
              </a:rPr>
              <a:t>The correlations are not detected by the criterion</a:t>
            </a:r>
          </a:p>
        </p:txBody>
      </p:sp>
      <p:pic>
        <p:nvPicPr>
          <p:cNvPr id="28683" name="Picture 12" descr="addin_tmp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525" y="5085556"/>
            <a:ext cx="2568575" cy="255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684" name="Text Box 14"/>
          <p:cNvSpPr txBox="1">
            <a:spLocks noChangeArrowheads="1"/>
          </p:cNvSpPr>
          <p:nvPr/>
        </p:nvSpPr>
        <p:spPr bwMode="auto">
          <a:xfrm>
            <a:off x="107504" y="6093296"/>
            <a:ext cx="4857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GB" dirty="0">
                <a:solidFill>
                  <a:srgbClr val="990099"/>
                </a:solidFill>
              </a:rPr>
              <a:t>Bound information can be activated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8437" y="273333"/>
            <a:ext cx="2802275" cy="1506574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auto">
          <a:xfrm>
            <a:off x="5868144" y="116632"/>
            <a:ext cx="3131394" cy="1892605"/>
          </a:xfrm>
          <a:prstGeom prst="rect">
            <a:avLst/>
          </a:prstGeom>
          <a:noFill/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13"/>
          <p:cNvSpPr txBox="1">
            <a:spLocks noChangeArrowheads="1"/>
          </p:cNvSpPr>
          <p:nvPr/>
        </p:nvSpPr>
        <p:spPr bwMode="auto">
          <a:xfrm>
            <a:off x="379303" y="488866"/>
            <a:ext cx="3472617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GB" sz="2000" dirty="0">
                <a:solidFill>
                  <a:srgbClr val="000099"/>
                </a:solidFill>
              </a:rPr>
              <a:t>Step 3:</a:t>
            </a:r>
            <a:r>
              <a:rPr lang="en-GB" sz="2000" dirty="0"/>
              <a:t> </a:t>
            </a:r>
            <a:r>
              <a:rPr lang="en-GB" sz="2000" dirty="0">
                <a:solidFill>
                  <a:srgbClr val="000099"/>
                </a:solidFill>
              </a:rPr>
              <a:t>Alice transforms </a:t>
            </a:r>
            <a:endParaRPr lang="en-GB" sz="2000" dirty="0" smtClean="0">
              <a:solidFill>
                <a:srgbClr val="000099"/>
              </a:solidFill>
            </a:endParaRPr>
          </a:p>
          <a:p>
            <a:pPr eaLnBrk="1" hangingPunct="1"/>
            <a:r>
              <a:rPr lang="en-GB" sz="2000" dirty="0" smtClean="0">
                <a:solidFill>
                  <a:srgbClr val="000099"/>
                </a:solidFill>
              </a:rPr>
              <a:t>her </a:t>
            </a:r>
            <a:r>
              <a:rPr lang="en-GB" sz="2000" dirty="0">
                <a:solidFill>
                  <a:srgbClr val="000099"/>
                </a:solidFill>
              </a:rPr>
              <a:t>random variables (2</a:t>
            </a:r>
            <a:r>
              <a:rPr lang="en-GB" sz="2000" baseline="30000" dirty="0">
                <a:solidFill>
                  <a:srgbClr val="000099"/>
                </a:solidFill>
              </a:rPr>
              <a:t>nd</a:t>
            </a:r>
            <a:r>
              <a:rPr lang="en-GB" sz="2000" dirty="0">
                <a:solidFill>
                  <a:srgbClr val="000099"/>
                </a:solidFill>
              </a:rPr>
              <a:t> BS)</a:t>
            </a:r>
          </a:p>
        </p:txBody>
      </p:sp>
      <p:pic>
        <p:nvPicPr>
          <p:cNvPr id="29699" name="Picture 16" descr="addin_tmp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257" y="1412776"/>
            <a:ext cx="2568575" cy="293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7589" y="381343"/>
            <a:ext cx="3476088" cy="1823521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 bwMode="auto">
          <a:xfrm>
            <a:off x="5202684" y="332656"/>
            <a:ext cx="3796854" cy="2160240"/>
          </a:xfrm>
          <a:prstGeom prst="rect">
            <a:avLst/>
          </a:prstGeom>
          <a:noFill/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11"/>
          <p:cNvSpPr txBox="1">
            <a:spLocks noChangeArrowheads="1"/>
          </p:cNvSpPr>
          <p:nvPr/>
        </p:nvSpPr>
        <p:spPr bwMode="auto">
          <a:xfrm>
            <a:off x="250825" y="4941888"/>
            <a:ext cx="78422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GB" sz="1800" b="0" i="1" dirty="0"/>
              <a:t>L. </a:t>
            </a:r>
            <a:r>
              <a:rPr lang="en-GB" sz="1800" b="0" i="1" dirty="0" err="1"/>
              <a:t>Mista</a:t>
            </a:r>
            <a:r>
              <a:rPr lang="en-GB" sz="1800" b="0" i="1" dirty="0"/>
              <a:t>, N. </a:t>
            </a:r>
            <a:r>
              <a:rPr lang="en-GB" sz="1800" b="0" i="1" dirty="0" err="1"/>
              <a:t>Korolkova</a:t>
            </a:r>
            <a:r>
              <a:rPr lang="en-GB" sz="1800" b="0" i="1" dirty="0"/>
              <a:t>, Gaussian multipartite bound information, submitted (2010)</a:t>
            </a:r>
          </a:p>
        </p:txBody>
      </p:sp>
      <p:sp>
        <p:nvSpPr>
          <p:cNvPr id="31747" name="Text Box 12"/>
          <p:cNvSpPr txBox="1">
            <a:spLocks noChangeArrowheads="1"/>
          </p:cNvSpPr>
          <p:nvPr/>
        </p:nvSpPr>
        <p:spPr bwMode="auto">
          <a:xfrm>
            <a:off x="34925" y="260350"/>
            <a:ext cx="62134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GB" sz="2000">
                <a:solidFill>
                  <a:srgbClr val="990000"/>
                </a:solidFill>
              </a:rPr>
              <a:t>Can distil a secret key using the reverse reconciliation:</a:t>
            </a:r>
            <a:r>
              <a:rPr lang="en-GB" sz="2000"/>
              <a:t>  </a:t>
            </a:r>
          </a:p>
        </p:txBody>
      </p:sp>
      <p:pic>
        <p:nvPicPr>
          <p:cNvPr id="31748" name="Picture 17" descr="figfinal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1209675"/>
            <a:ext cx="2801938" cy="1858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9" name="Picture 18" descr="addin_tmp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9200" y="331788"/>
            <a:ext cx="2568575" cy="255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750" name="Line 19"/>
          <p:cNvSpPr>
            <a:spLocks noChangeShapeType="1"/>
          </p:cNvSpPr>
          <p:nvPr/>
        </p:nvSpPr>
        <p:spPr bwMode="auto">
          <a:xfrm flipH="1">
            <a:off x="2992438" y="1354138"/>
            <a:ext cx="6477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1751" name="Line 20"/>
          <p:cNvSpPr>
            <a:spLocks noChangeShapeType="1"/>
          </p:cNvSpPr>
          <p:nvPr/>
        </p:nvSpPr>
        <p:spPr bwMode="auto">
          <a:xfrm flipH="1">
            <a:off x="3040063" y="2065338"/>
            <a:ext cx="6477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pic>
        <p:nvPicPr>
          <p:cNvPr id="31752" name="Picture 22" descr="addin_tmp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6038" y="1243013"/>
            <a:ext cx="631825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753" name="Picture 24" descr="addin_tmp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2225" y="1920875"/>
            <a:ext cx="612775" cy="21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754" name="Text Box 30"/>
          <p:cNvSpPr txBox="1">
            <a:spLocks noChangeArrowheads="1"/>
          </p:cNvSpPr>
          <p:nvPr/>
        </p:nvSpPr>
        <p:spPr bwMode="auto">
          <a:xfrm>
            <a:off x="5076825" y="1412875"/>
            <a:ext cx="3651250" cy="1108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GB" sz="2200">
                <a:solidFill>
                  <a:srgbClr val="990099"/>
                </a:solidFill>
              </a:rPr>
              <a:t>Gaussian bound information</a:t>
            </a:r>
          </a:p>
          <a:p>
            <a:pPr eaLnBrk="1" hangingPunct="1"/>
            <a:r>
              <a:rPr lang="en-GB" sz="2200">
                <a:solidFill>
                  <a:srgbClr val="990099"/>
                </a:solidFill>
              </a:rPr>
              <a:t>can be activated and used </a:t>
            </a:r>
          </a:p>
          <a:p>
            <a:pPr eaLnBrk="1" hangingPunct="1"/>
            <a:r>
              <a:rPr lang="en-GB" sz="2200">
                <a:solidFill>
                  <a:srgbClr val="990099"/>
                </a:solidFill>
              </a:rPr>
              <a:t>for secret communication!</a:t>
            </a:r>
          </a:p>
        </p:txBody>
      </p:sp>
      <p:pic>
        <p:nvPicPr>
          <p:cNvPr id="31755" name="Picture 35" descr="addin_tmp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3673475"/>
            <a:ext cx="2259013" cy="293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756" name="Text Box 36"/>
          <p:cNvSpPr txBox="1">
            <a:spLocks noChangeArrowheads="1"/>
          </p:cNvSpPr>
          <p:nvPr/>
        </p:nvSpPr>
        <p:spPr bwMode="auto">
          <a:xfrm>
            <a:off x="215900" y="4021138"/>
            <a:ext cx="8797925" cy="70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GB" sz="2000">
                <a:solidFill>
                  <a:srgbClr val="000099"/>
                </a:solidFill>
              </a:rPr>
              <a:t>Q correlations beyond entanglement in step 2 are responsible for creation of BI</a:t>
            </a:r>
          </a:p>
          <a:p>
            <a:pPr eaLnBrk="1" hangingPunct="1"/>
            <a:r>
              <a:rPr lang="en-GB" sz="2000">
                <a:solidFill>
                  <a:srgbClr val="000099"/>
                </a:solidFill>
              </a:rPr>
              <a:t>and can be used to distribute secrecy</a:t>
            </a:r>
          </a:p>
        </p:txBody>
      </p:sp>
      <p:sp>
        <p:nvSpPr>
          <p:cNvPr id="31757" name="Text Box 11"/>
          <p:cNvSpPr txBox="1">
            <a:spLocks noChangeArrowheads="1"/>
          </p:cNvSpPr>
          <p:nvPr/>
        </p:nvSpPr>
        <p:spPr bwMode="auto">
          <a:xfrm>
            <a:off x="276225" y="5445125"/>
            <a:ext cx="8899525" cy="2308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GB" sz="1800" b="0" i="1"/>
              <a:t>See also: </a:t>
            </a:r>
          </a:p>
          <a:p>
            <a:pPr eaLnBrk="1" hangingPunct="1"/>
            <a:r>
              <a:rPr lang="en-GB" sz="1800" b="0" i="1"/>
              <a:t>M. Piani et al, All non-classical correlations can be activated into distillable entanglement,</a:t>
            </a:r>
          </a:p>
          <a:p>
            <a:pPr eaLnBrk="1" hangingPunct="1"/>
            <a:r>
              <a:rPr lang="en-GB" sz="1800" b="0" i="1"/>
              <a:t>Phys. Rev. Lett. 106, 220403 (2011); A. Streltsov, H. Kampermann, D. Bruss, Linking </a:t>
            </a:r>
          </a:p>
          <a:p>
            <a:pPr eaLnBrk="1" hangingPunct="1"/>
            <a:r>
              <a:rPr lang="en-GB" sz="1800" b="0" i="1"/>
              <a:t>Quantum Discord to Entanglement in a Measurement, Phys. Rev. Lett. 106, 160401 (2011) </a:t>
            </a:r>
          </a:p>
          <a:p>
            <a:pPr eaLnBrk="1" hangingPunct="1"/>
            <a:endParaRPr lang="en-GB" sz="1800" b="0" i="1"/>
          </a:p>
          <a:p>
            <a:pPr eaLnBrk="1" hangingPunct="1"/>
            <a:endParaRPr lang="en-GB" sz="1800" b="0" i="1"/>
          </a:p>
          <a:p>
            <a:pPr eaLnBrk="1" hangingPunct="1"/>
            <a:r>
              <a:rPr lang="en-GB" sz="1800" b="0" i="1"/>
              <a:t> </a:t>
            </a:r>
          </a:p>
          <a:p>
            <a:pPr eaLnBrk="1" hangingPunct="1"/>
            <a:endParaRPr lang="en-GB" sz="1800" b="0" i="1"/>
          </a:p>
        </p:txBody>
      </p:sp>
    </p:spTree>
    <p:extLst>
      <p:ext uri="{BB962C8B-B14F-4D97-AF65-F5344CB8AC3E}">
        <p14:creationId xmlns:p14="http://schemas.microsoft.com/office/powerpoint/2010/main" val="3377301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Box 1"/>
          <p:cNvSpPr txBox="1">
            <a:spLocks noChangeArrowheads="1"/>
          </p:cNvSpPr>
          <p:nvPr/>
        </p:nvSpPr>
        <p:spPr bwMode="auto">
          <a:xfrm>
            <a:off x="244040" y="218649"/>
            <a:ext cx="1980029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457200" indent="-457200" eaLnBrk="1" hangingPunct="1">
              <a:buAutoNum type="arabicParenBoth"/>
            </a:pPr>
            <a:r>
              <a:rPr lang="en-GB" sz="2000" b="0" dirty="0" smtClean="0">
                <a:latin typeface="Arial" pitchFamily="34" charset="0"/>
                <a:cs typeface="Arial" pitchFamily="34" charset="0"/>
              </a:rPr>
              <a:t>3-partite </a:t>
            </a:r>
          </a:p>
          <a:p>
            <a:pPr eaLnBrk="1" hangingPunct="1"/>
            <a:r>
              <a:rPr lang="en-GB" sz="2000" b="0" dirty="0" smtClean="0">
                <a:latin typeface="Arial" pitchFamily="34" charset="0"/>
                <a:cs typeface="Arial" pitchFamily="34" charset="0"/>
              </a:rPr>
              <a:t>mixed</a:t>
            </a:r>
          </a:p>
          <a:p>
            <a:pPr eaLnBrk="1" hangingPunct="1"/>
            <a:r>
              <a:rPr lang="en-GB" sz="2000" b="0" dirty="0" smtClean="0">
                <a:latin typeface="Arial" pitchFamily="34" charset="0"/>
                <a:cs typeface="Arial" pitchFamily="34" charset="0"/>
              </a:rPr>
              <a:t>fully  separable </a:t>
            </a:r>
          </a:p>
          <a:p>
            <a:pPr eaLnBrk="1" hangingPunct="1"/>
            <a:r>
              <a:rPr lang="en-GB" sz="2000" b="0" dirty="0" smtClean="0">
                <a:latin typeface="Arial" pitchFamily="34" charset="0"/>
                <a:cs typeface="Arial" pitchFamily="34" charset="0"/>
              </a:rPr>
              <a:t>state</a:t>
            </a:r>
            <a:endParaRPr lang="en-GB" sz="20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55776" y="4365104"/>
            <a:ext cx="2719014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2000" b="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(2) Bound information </a:t>
            </a:r>
          </a:p>
          <a:p>
            <a:pPr>
              <a:defRPr/>
            </a:pPr>
            <a:r>
              <a:rPr lang="en-GB" sz="2000" b="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     is created</a:t>
            </a:r>
            <a:endParaRPr lang="en-GB" sz="2000" b="0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272" y="2060848"/>
            <a:ext cx="8522208" cy="1755648"/>
          </a:xfrm>
          <a:prstGeom prst="rect">
            <a:avLst/>
          </a:prstGeom>
        </p:spPr>
      </p:pic>
      <p:sp>
        <p:nvSpPr>
          <p:cNvPr id="29" name="Text Box 14"/>
          <p:cNvSpPr txBox="1">
            <a:spLocks noChangeArrowheads="1"/>
          </p:cNvSpPr>
          <p:nvPr/>
        </p:nvSpPr>
        <p:spPr bwMode="auto">
          <a:xfrm>
            <a:off x="5664933" y="4377298"/>
            <a:ext cx="3443571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GB" sz="2000" dirty="0" smtClean="0">
                <a:solidFill>
                  <a:srgbClr val="990099"/>
                </a:solidFill>
                <a:latin typeface="Arial" pitchFamily="34" charset="0"/>
                <a:cs typeface="Arial" pitchFamily="34" charset="0"/>
              </a:rPr>
              <a:t>(3) Bound </a:t>
            </a:r>
            <a:r>
              <a:rPr lang="en-GB" sz="2000" dirty="0">
                <a:solidFill>
                  <a:srgbClr val="990099"/>
                </a:solidFill>
                <a:latin typeface="Arial" pitchFamily="34" charset="0"/>
                <a:cs typeface="Arial" pitchFamily="34" charset="0"/>
              </a:rPr>
              <a:t>information </a:t>
            </a:r>
            <a:endParaRPr lang="en-GB" sz="2000" dirty="0" smtClean="0">
              <a:solidFill>
                <a:srgbClr val="990099"/>
              </a:solidFill>
              <a:latin typeface="Arial" pitchFamily="34" charset="0"/>
              <a:cs typeface="Arial" pitchFamily="34" charset="0"/>
            </a:endParaRPr>
          </a:p>
          <a:p>
            <a:pPr eaLnBrk="1" hangingPunct="1"/>
            <a:r>
              <a:rPr lang="en-GB" sz="2000" dirty="0" smtClean="0">
                <a:solidFill>
                  <a:srgbClr val="990099"/>
                </a:solidFill>
                <a:latin typeface="Arial" pitchFamily="34" charset="0"/>
                <a:cs typeface="Arial" pitchFamily="34" charset="0"/>
              </a:rPr>
              <a:t>is activated into secret key</a:t>
            </a:r>
            <a:endParaRPr lang="en-GB" sz="2000" dirty="0">
              <a:solidFill>
                <a:srgbClr val="9900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699792" y="260648"/>
            <a:ext cx="2791149" cy="10156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2000" b="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(2) Separable state</a:t>
            </a:r>
          </a:p>
          <a:p>
            <a:pPr>
              <a:defRPr/>
            </a:pPr>
            <a:r>
              <a:rPr lang="en-GB" sz="2000" b="0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w</a:t>
            </a:r>
            <a:r>
              <a:rPr lang="en-GB" sz="2000" b="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ith non-zero quantum</a:t>
            </a:r>
          </a:p>
          <a:p>
            <a:pPr>
              <a:defRPr/>
            </a:pPr>
            <a:r>
              <a:rPr lang="en-GB" sz="2000" b="0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correlations</a:t>
            </a:r>
            <a:endParaRPr lang="en-GB" sz="2000" b="0" dirty="0">
              <a:solidFill>
                <a:schemeClr val="accent6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813299" y="260648"/>
            <a:ext cx="2794355" cy="10156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2000" b="0" dirty="0" smtClean="0">
                <a:solidFill>
                  <a:srgbClr val="990099"/>
                </a:solidFill>
                <a:latin typeface="Arial" pitchFamily="34" charset="0"/>
                <a:cs typeface="Arial" pitchFamily="34" charset="0"/>
              </a:rPr>
              <a:t>(3) Separable </a:t>
            </a:r>
            <a:r>
              <a:rPr lang="en-GB" sz="2000" b="0" dirty="0" err="1" smtClean="0">
                <a:solidFill>
                  <a:srgbClr val="990099"/>
                </a:solidFill>
                <a:latin typeface="Arial" pitchFamily="34" charset="0"/>
                <a:cs typeface="Arial" pitchFamily="34" charset="0"/>
              </a:rPr>
              <a:t>ancilla</a:t>
            </a:r>
            <a:r>
              <a:rPr lang="en-GB" sz="2000" b="0" dirty="0" smtClean="0">
                <a:solidFill>
                  <a:srgbClr val="9900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2000" b="0" i="1" dirty="0" smtClean="0">
                <a:solidFill>
                  <a:srgbClr val="990099"/>
                </a:solidFill>
                <a:latin typeface="Arial" pitchFamily="34" charset="0"/>
                <a:cs typeface="Arial" pitchFamily="34" charset="0"/>
              </a:rPr>
              <a:t>C</a:t>
            </a:r>
          </a:p>
          <a:p>
            <a:pPr>
              <a:defRPr/>
            </a:pPr>
            <a:r>
              <a:rPr lang="en-GB" sz="2000" b="0" dirty="0">
                <a:solidFill>
                  <a:srgbClr val="990099"/>
                </a:solidFill>
                <a:latin typeface="Arial" pitchFamily="34" charset="0"/>
                <a:cs typeface="Arial" pitchFamily="34" charset="0"/>
              </a:rPr>
              <a:t>r</a:t>
            </a:r>
            <a:r>
              <a:rPr lang="en-GB" sz="2000" b="0" dirty="0" smtClean="0">
                <a:solidFill>
                  <a:srgbClr val="990099"/>
                </a:solidFill>
                <a:latin typeface="Arial" pitchFamily="34" charset="0"/>
                <a:cs typeface="Arial" pitchFamily="34" charset="0"/>
              </a:rPr>
              <a:t>enders entanglement</a:t>
            </a:r>
          </a:p>
          <a:p>
            <a:pPr>
              <a:defRPr/>
            </a:pPr>
            <a:r>
              <a:rPr lang="en-GB" sz="2000" b="0" dirty="0">
                <a:solidFill>
                  <a:srgbClr val="990099"/>
                </a:solidFill>
                <a:latin typeface="Arial" pitchFamily="34" charset="0"/>
                <a:cs typeface="Arial" pitchFamily="34" charset="0"/>
              </a:rPr>
              <a:t>b</a:t>
            </a:r>
            <a:r>
              <a:rPr lang="en-GB" sz="2000" b="0" dirty="0" smtClean="0">
                <a:solidFill>
                  <a:srgbClr val="990099"/>
                </a:solidFill>
                <a:latin typeface="Arial" pitchFamily="34" charset="0"/>
                <a:cs typeface="Arial" pitchFamily="34" charset="0"/>
              </a:rPr>
              <a:t>etween </a:t>
            </a:r>
            <a:r>
              <a:rPr lang="en-GB" sz="2000" b="0" i="1" dirty="0" smtClean="0">
                <a:solidFill>
                  <a:srgbClr val="990099"/>
                </a:solidFill>
                <a:latin typeface="Arial" pitchFamily="34" charset="0"/>
                <a:cs typeface="Arial" pitchFamily="34" charset="0"/>
              </a:rPr>
              <a:t>A</a:t>
            </a:r>
            <a:r>
              <a:rPr lang="en-GB" sz="2000" b="0" dirty="0" smtClean="0">
                <a:solidFill>
                  <a:srgbClr val="990099"/>
                </a:solidFill>
                <a:latin typeface="Arial" pitchFamily="34" charset="0"/>
                <a:cs typeface="Arial" pitchFamily="34" charset="0"/>
              </a:rPr>
              <a:t> and </a:t>
            </a:r>
            <a:r>
              <a:rPr lang="en-GB" sz="2000" b="0" i="1" dirty="0" smtClean="0">
                <a:solidFill>
                  <a:srgbClr val="990099"/>
                </a:solidFill>
                <a:latin typeface="Arial" pitchFamily="34" charset="0"/>
                <a:cs typeface="Arial" pitchFamily="34" charset="0"/>
              </a:rPr>
              <a:t>B</a:t>
            </a:r>
            <a:endParaRPr lang="en-GB" sz="2000" b="0" i="1" dirty="0">
              <a:solidFill>
                <a:srgbClr val="990099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2" name="Picture 79" descr="http://t0.gstatic.com/images?q=tbn:ANd9GcTODZhfpMCMD1AIJVUfznqqIRH96fVKsmgqamwKZUxwMlIbHaFHf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801766">
            <a:off x="6178809" y="2156743"/>
            <a:ext cx="461887" cy="4594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95826"/>
            <a:ext cx="2088232" cy="18930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4242" y="3212976"/>
            <a:ext cx="5897541" cy="29066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9003" y="543997"/>
            <a:ext cx="52934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Arial" pitchFamily="34" charset="0"/>
                <a:cs typeface="Arial" pitchFamily="34" charset="0"/>
              </a:rPr>
              <a:t>Example of photonic entanglement</a:t>
            </a:r>
            <a:endParaRPr lang="en-GB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1801" y="1308052"/>
            <a:ext cx="3302422" cy="464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4"/>
          <p:cNvSpPr txBox="1">
            <a:spLocks noChangeArrowheads="1"/>
          </p:cNvSpPr>
          <p:nvPr/>
        </p:nvSpPr>
        <p:spPr bwMode="auto">
          <a:xfrm>
            <a:off x="323528" y="-26988"/>
            <a:ext cx="8616974" cy="40934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endParaRPr lang="en-GB" sz="2000" dirty="0"/>
          </a:p>
          <a:p>
            <a:pPr eaLnBrk="1" hangingPunct="1"/>
            <a:r>
              <a:rPr lang="en-GB" sz="2000" dirty="0"/>
              <a:t>Gaussian ameliorated measurement-induced </a:t>
            </a:r>
            <a:r>
              <a:rPr lang="en-GB" sz="2000" dirty="0" smtClean="0"/>
              <a:t>disturbance</a:t>
            </a:r>
          </a:p>
          <a:p>
            <a:pPr eaLnBrk="1" hangingPunct="1"/>
            <a:r>
              <a:rPr lang="en-GB" sz="2000" b="0" i="1" dirty="0" smtClean="0">
                <a:solidFill>
                  <a:srgbClr val="000099"/>
                </a:solidFill>
              </a:rPr>
              <a:t>accurate </a:t>
            </a:r>
            <a:r>
              <a:rPr lang="en-GB" sz="2000" b="0" i="1" dirty="0">
                <a:solidFill>
                  <a:srgbClr val="000099"/>
                </a:solidFill>
              </a:rPr>
              <a:t>measure </a:t>
            </a:r>
            <a:r>
              <a:rPr lang="en-GB" sz="2000" b="0" i="1" dirty="0" smtClean="0">
                <a:solidFill>
                  <a:srgbClr val="000099"/>
                </a:solidFill>
              </a:rPr>
              <a:t>of quantum correlations for </a:t>
            </a:r>
            <a:r>
              <a:rPr lang="en-GB" sz="2000" b="0" i="1" dirty="0">
                <a:solidFill>
                  <a:srgbClr val="000099"/>
                </a:solidFill>
              </a:rPr>
              <a:t>mixed and strongly correlated state</a:t>
            </a:r>
            <a:r>
              <a:rPr lang="en-GB" sz="2000" b="0" i="1" dirty="0"/>
              <a:t>s</a:t>
            </a:r>
          </a:p>
          <a:p>
            <a:pPr eaLnBrk="1" hangingPunct="1"/>
            <a:endParaRPr lang="en-GB" sz="2000" b="0" i="1" dirty="0"/>
          </a:p>
          <a:p>
            <a:pPr eaLnBrk="1" hangingPunct="1"/>
            <a:r>
              <a:rPr lang="en-GB" sz="2000" dirty="0"/>
              <a:t>Entanglement distribution by separable </a:t>
            </a:r>
            <a:r>
              <a:rPr lang="en-GB" sz="2000" dirty="0" err="1"/>
              <a:t>ancilla</a:t>
            </a:r>
            <a:endParaRPr lang="en-GB" sz="2000" dirty="0"/>
          </a:p>
          <a:p>
            <a:pPr eaLnBrk="1" hangingPunct="1"/>
            <a:r>
              <a:rPr lang="en-GB" sz="2000" dirty="0"/>
              <a:t>                                   </a:t>
            </a:r>
            <a:r>
              <a:rPr lang="en-GB" sz="2000" dirty="0" smtClean="0"/>
              <a:t>          </a:t>
            </a:r>
            <a:r>
              <a:rPr lang="en-GB" sz="2000" b="0" i="1" dirty="0" smtClean="0">
                <a:solidFill>
                  <a:srgbClr val="000099"/>
                </a:solidFill>
              </a:rPr>
              <a:t>C </a:t>
            </a:r>
            <a:r>
              <a:rPr lang="en-GB" sz="2000" b="0" i="1" dirty="0">
                <a:solidFill>
                  <a:srgbClr val="000099"/>
                </a:solidFill>
              </a:rPr>
              <a:t>never entangled but non-zero quantum correlations</a:t>
            </a:r>
          </a:p>
          <a:p>
            <a:pPr eaLnBrk="1" hangingPunct="1"/>
            <a:endParaRPr lang="en-GB" sz="2000" b="0" i="1" dirty="0">
              <a:solidFill>
                <a:srgbClr val="000099"/>
              </a:solidFill>
            </a:endParaRPr>
          </a:p>
          <a:p>
            <a:pPr eaLnBrk="1" hangingPunct="1"/>
            <a:r>
              <a:rPr lang="en-GB" sz="2000" dirty="0"/>
              <a:t>Distribution of secrecy using non-secret correlations</a:t>
            </a:r>
          </a:p>
          <a:p>
            <a:pPr eaLnBrk="1" hangingPunct="1"/>
            <a:r>
              <a:rPr lang="en-GB" sz="2000" dirty="0"/>
              <a:t>                                   </a:t>
            </a:r>
            <a:r>
              <a:rPr lang="en-GB" sz="2000" dirty="0" smtClean="0"/>
              <a:t>          </a:t>
            </a:r>
            <a:r>
              <a:rPr lang="en-GB" sz="2000" b="0" i="1" dirty="0" smtClean="0">
                <a:solidFill>
                  <a:srgbClr val="000099"/>
                </a:solidFill>
              </a:rPr>
              <a:t>uses quantum  </a:t>
            </a:r>
            <a:r>
              <a:rPr lang="en-GB" sz="2000" b="0" i="1" dirty="0">
                <a:solidFill>
                  <a:srgbClr val="000099"/>
                </a:solidFill>
              </a:rPr>
              <a:t>correlations beyond entanglement</a:t>
            </a:r>
          </a:p>
          <a:p>
            <a:pPr eaLnBrk="1" hangingPunct="1"/>
            <a:endParaRPr lang="en-GB" sz="2000" dirty="0"/>
          </a:p>
          <a:p>
            <a:pPr eaLnBrk="1" hangingPunct="1"/>
            <a:r>
              <a:rPr lang="en-GB" sz="2000" dirty="0"/>
              <a:t>Gaussian multipartite bound information</a:t>
            </a:r>
          </a:p>
          <a:p>
            <a:pPr eaLnBrk="1" hangingPunct="1"/>
            <a:r>
              <a:rPr lang="en-GB" sz="2000" dirty="0"/>
              <a:t>                                    </a:t>
            </a:r>
            <a:r>
              <a:rPr lang="en-GB" sz="2000" dirty="0" smtClean="0"/>
              <a:t>         </a:t>
            </a:r>
            <a:r>
              <a:rPr lang="en-GB" sz="2000" b="0" i="1" dirty="0" smtClean="0">
                <a:solidFill>
                  <a:srgbClr val="000099"/>
                </a:solidFill>
              </a:rPr>
              <a:t>can </a:t>
            </a:r>
            <a:r>
              <a:rPr lang="en-GB" sz="2000" b="0" i="1" dirty="0">
                <a:solidFill>
                  <a:srgbClr val="000099"/>
                </a:solidFill>
              </a:rPr>
              <a:t>be activated into secret correlations/entanglement</a:t>
            </a:r>
          </a:p>
          <a:p>
            <a:pPr eaLnBrk="1" hangingPunct="1"/>
            <a:endParaRPr lang="en-GB" sz="2000" dirty="0"/>
          </a:p>
        </p:txBody>
      </p:sp>
      <p:sp>
        <p:nvSpPr>
          <p:cNvPr id="32771" name="AutoShape 5"/>
          <p:cNvSpPr>
            <a:spLocks/>
          </p:cNvSpPr>
          <p:nvPr/>
        </p:nvSpPr>
        <p:spPr bwMode="auto">
          <a:xfrm rot="5400000">
            <a:off x="3722365" y="620713"/>
            <a:ext cx="576263" cy="7056437"/>
          </a:xfrm>
          <a:prstGeom prst="rightBrace">
            <a:avLst>
              <a:gd name="adj1" fmla="val 102043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2772" name="Text Box 6"/>
          <p:cNvSpPr txBox="1">
            <a:spLocks noChangeArrowheads="1"/>
          </p:cNvSpPr>
          <p:nvPr/>
        </p:nvSpPr>
        <p:spPr bwMode="auto">
          <a:xfrm>
            <a:off x="554038" y="4700588"/>
            <a:ext cx="84820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GB">
                <a:solidFill>
                  <a:srgbClr val="990000"/>
                </a:solidFill>
              </a:rPr>
              <a:t>Quantum correlations beyond entanglement for Gaussian states</a:t>
            </a:r>
          </a:p>
        </p:txBody>
      </p:sp>
      <p:sp>
        <p:nvSpPr>
          <p:cNvPr id="32773" name="Text Box 4"/>
          <p:cNvSpPr txBox="1">
            <a:spLocks noChangeArrowheads="1"/>
          </p:cNvSpPr>
          <p:nvPr/>
        </p:nvSpPr>
        <p:spPr bwMode="auto">
          <a:xfrm>
            <a:off x="3070225" y="5621338"/>
            <a:ext cx="24574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GB" sz="3600"/>
              <a:t>Thank you!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Rectangle 7"/>
          <p:cNvSpPr>
            <a:spLocks noChangeArrowheads="1"/>
          </p:cNvSpPr>
          <p:nvPr/>
        </p:nvSpPr>
        <p:spPr bwMode="auto">
          <a:xfrm>
            <a:off x="228600" y="428625"/>
            <a:ext cx="36750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b="0">
                <a:solidFill>
                  <a:srgbClr val="990000"/>
                </a:solidFill>
                <a:latin typeface="Calibri" pitchFamily="34" charset="0"/>
              </a:rPr>
              <a:t>www.st-andrews.ac.uk/~qoi</a:t>
            </a:r>
            <a:endParaRPr lang="de-DE" b="0">
              <a:solidFill>
                <a:srgbClr val="990000"/>
              </a:solidFill>
              <a:latin typeface="Calibri" pitchFamily="34" charset="0"/>
            </a:endParaRPr>
          </a:p>
        </p:txBody>
      </p:sp>
      <p:pic>
        <p:nvPicPr>
          <p:cNvPr id="33796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7080" y="5733256"/>
            <a:ext cx="1295400" cy="725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pSp>
        <p:nvGrpSpPr>
          <p:cNvPr id="4" name="Group 3"/>
          <p:cNvGrpSpPr/>
          <p:nvPr/>
        </p:nvGrpSpPr>
        <p:grpSpPr>
          <a:xfrm>
            <a:off x="25442" y="5784651"/>
            <a:ext cx="4046694" cy="1007021"/>
            <a:chOff x="25442" y="5784651"/>
            <a:chExt cx="4046694" cy="1007021"/>
          </a:xfrm>
        </p:grpSpPr>
        <p:pic>
          <p:nvPicPr>
            <p:cNvPr id="33794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442" y="5784651"/>
              <a:ext cx="4042502" cy="5246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3797" name="Rectangle 9"/>
            <p:cNvSpPr>
              <a:spLocks noChangeArrowheads="1"/>
            </p:cNvSpPr>
            <p:nvPr/>
          </p:nvSpPr>
          <p:spPr bwMode="auto">
            <a:xfrm>
              <a:off x="3903663" y="5877272"/>
              <a:ext cx="168473" cy="914400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33798" name="Text Box 10"/>
          <p:cNvSpPr txBox="1">
            <a:spLocks noChangeArrowheads="1"/>
          </p:cNvSpPr>
          <p:nvPr/>
        </p:nvSpPr>
        <p:spPr bwMode="auto">
          <a:xfrm>
            <a:off x="466725" y="1484313"/>
            <a:ext cx="8137525" cy="37548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GB" sz="2000" b="0" dirty="0">
                <a:latin typeface="Arial" charset="0"/>
                <a:ea typeface="Arial Unicode MS" pitchFamily="34" charset="-128"/>
                <a:cs typeface="Arial Unicode MS" pitchFamily="34" charset="-128"/>
              </a:rPr>
              <a:t>Theoretical Quantum Optics group</a:t>
            </a:r>
          </a:p>
          <a:p>
            <a:pPr eaLnBrk="1" hangingPunct="1"/>
            <a:r>
              <a:rPr lang="en-GB" sz="2000" b="0" dirty="0">
                <a:latin typeface="Arial" charset="0"/>
                <a:ea typeface="Arial Unicode MS" pitchFamily="34" charset="-128"/>
                <a:cs typeface="Arial Unicode MS" pitchFamily="34" charset="-128"/>
              </a:rPr>
              <a:t>(</a:t>
            </a:r>
            <a:r>
              <a:rPr lang="en-GB" sz="2000" b="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U. </a:t>
            </a:r>
            <a:r>
              <a:rPr lang="en-GB" sz="2000" b="0" dirty="0" err="1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Leonhardt</a:t>
            </a:r>
            <a:r>
              <a:rPr lang="en-GB" sz="2000" b="0" dirty="0">
                <a:latin typeface="Arial" charset="0"/>
                <a:ea typeface="Arial Unicode MS" pitchFamily="34" charset="-128"/>
                <a:cs typeface="Arial Unicode MS" pitchFamily="34" charset="-128"/>
              </a:rPr>
              <a:t>, S. Horsley, T. </a:t>
            </a:r>
            <a:r>
              <a:rPr lang="en-GB" sz="2000" b="0" dirty="0" err="1">
                <a:latin typeface="Arial" charset="0"/>
                <a:ea typeface="Arial Unicode MS" pitchFamily="34" charset="-128"/>
                <a:cs typeface="Arial Unicode MS" pitchFamily="34" charset="-128"/>
              </a:rPr>
              <a:t>Philbin</a:t>
            </a:r>
            <a:r>
              <a:rPr lang="en-GB" sz="2000" b="0" dirty="0">
                <a:latin typeface="Arial" charset="0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en-GB" sz="2000" b="0" dirty="0" smtClean="0">
                <a:solidFill>
                  <a:srgbClr val="00660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S</a:t>
            </a:r>
            <a:r>
              <a:rPr lang="en-GB" sz="2000" b="0" dirty="0">
                <a:solidFill>
                  <a:srgbClr val="00660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. </a:t>
            </a:r>
            <a:r>
              <a:rPr lang="en-GB" sz="2000" b="0" dirty="0" err="1">
                <a:solidFill>
                  <a:srgbClr val="00660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Sahebdivani</a:t>
            </a:r>
            <a:r>
              <a:rPr lang="en-GB" sz="2000" b="0" dirty="0">
                <a:solidFill>
                  <a:srgbClr val="00660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en-GB" sz="2000" b="0" dirty="0" smtClean="0">
                <a:solidFill>
                  <a:srgbClr val="00660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W</a:t>
            </a:r>
            <a:r>
              <a:rPr lang="en-GB" sz="2000" b="0" dirty="0">
                <a:solidFill>
                  <a:srgbClr val="00660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. </a:t>
            </a:r>
            <a:r>
              <a:rPr lang="en-GB" sz="2000" b="0" dirty="0" smtClean="0">
                <a:solidFill>
                  <a:srgbClr val="00660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Simpson</a:t>
            </a:r>
            <a:r>
              <a:rPr lang="en-GB" sz="2000" b="0" dirty="0" smtClean="0">
                <a:latin typeface="Arial" charset="0"/>
                <a:ea typeface="Arial Unicode MS" pitchFamily="34" charset="-128"/>
                <a:cs typeface="Arial Unicode MS" pitchFamily="34" charset="-128"/>
              </a:rPr>
              <a:t>)</a:t>
            </a:r>
            <a:endParaRPr lang="en-GB" sz="2000" b="0" dirty="0"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eaLnBrk="1" hangingPunct="1"/>
            <a:endParaRPr lang="en-GB" sz="2000" b="0" dirty="0"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eaLnBrk="1" hangingPunct="1"/>
            <a:r>
              <a:rPr lang="en-GB" sz="2000" b="0" dirty="0">
                <a:latin typeface="Arial" charset="0"/>
                <a:ea typeface="Arial Unicode MS" pitchFamily="34" charset="-128"/>
                <a:cs typeface="Arial Unicode MS" pitchFamily="34" charset="-128"/>
              </a:rPr>
              <a:t>Theoretical Quantum Information group</a:t>
            </a:r>
          </a:p>
          <a:p>
            <a:pPr eaLnBrk="1" hangingPunct="1"/>
            <a:r>
              <a:rPr lang="en-GB" sz="2000" b="0" dirty="0">
                <a:latin typeface="Arial" charset="0"/>
                <a:ea typeface="Arial Unicode MS" pitchFamily="34" charset="-128"/>
                <a:cs typeface="Arial Unicode MS" pitchFamily="34" charset="-128"/>
              </a:rPr>
              <a:t>(</a:t>
            </a:r>
            <a:r>
              <a:rPr lang="en-GB" sz="2000" b="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N. </a:t>
            </a:r>
            <a:r>
              <a:rPr lang="en-GB" sz="2000" b="0" dirty="0" err="1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Korolkova</a:t>
            </a:r>
            <a:r>
              <a:rPr lang="en-GB" sz="2000" b="0" dirty="0">
                <a:latin typeface="Arial" charset="0"/>
                <a:ea typeface="Arial Unicode MS" pitchFamily="34" charset="-128"/>
                <a:cs typeface="Arial Unicode MS" pitchFamily="34" charset="-128"/>
              </a:rPr>
              <a:t>, L. </a:t>
            </a:r>
            <a:r>
              <a:rPr lang="en-GB" sz="2000" b="0" dirty="0" err="1">
                <a:latin typeface="Arial" charset="0"/>
                <a:ea typeface="Arial Unicode MS" pitchFamily="34" charset="-128"/>
                <a:cs typeface="Arial Unicode MS" pitchFamily="34" charset="-128"/>
              </a:rPr>
              <a:t>Mista</a:t>
            </a:r>
            <a:r>
              <a:rPr lang="en-GB" sz="2000" b="0" dirty="0">
                <a:latin typeface="Arial" charset="0"/>
                <a:ea typeface="Arial Unicode MS" pitchFamily="34" charset="-128"/>
                <a:cs typeface="Arial Unicode MS" pitchFamily="34" charset="-128"/>
              </a:rPr>
              <a:t>*, </a:t>
            </a:r>
            <a:r>
              <a:rPr lang="en-GB" sz="2000" b="0" dirty="0">
                <a:solidFill>
                  <a:srgbClr val="00660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D. Milne, R. </a:t>
            </a:r>
            <a:r>
              <a:rPr lang="en-GB" sz="2000" b="0" dirty="0" err="1">
                <a:solidFill>
                  <a:srgbClr val="00660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Tatham</a:t>
            </a:r>
            <a:r>
              <a:rPr lang="en-GB" sz="2000" b="0" dirty="0">
                <a:solidFill>
                  <a:srgbClr val="00660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, N. Quinn, </a:t>
            </a:r>
            <a:r>
              <a:rPr lang="en-GB" sz="2000" b="0" dirty="0" smtClean="0">
                <a:solidFill>
                  <a:srgbClr val="660066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NN – postdoc</a:t>
            </a:r>
          </a:p>
          <a:p>
            <a:pPr eaLnBrk="1" hangingPunct="1"/>
            <a:r>
              <a:rPr lang="en-GB" sz="2000" b="0" dirty="0" smtClean="0">
                <a:solidFill>
                  <a:srgbClr val="660066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                                                                                          position open</a:t>
            </a:r>
            <a:r>
              <a:rPr lang="en-GB" sz="2000" b="0" dirty="0" smtClean="0">
                <a:latin typeface="Arial" charset="0"/>
                <a:ea typeface="Arial Unicode MS" pitchFamily="34" charset="-128"/>
                <a:cs typeface="Arial Unicode MS" pitchFamily="34" charset="-128"/>
              </a:rPr>
              <a:t>)</a:t>
            </a:r>
            <a:endParaRPr lang="en-GB" sz="2000" b="0" dirty="0"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eaLnBrk="1" hangingPunct="1"/>
            <a:endParaRPr lang="en-GB" sz="2000" b="0" dirty="0">
              <a:solidFill>
                <a:srgbClr val="006600"/>
              </a:solidFill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eaLnBrk="1" hangingPunct="1"/>
            <a:r>
              <a:rPr lang="en-GB" sz="2000" b="0" dirty="0">
                <a:latin typeface="Arial" charset="0"/>
                <a:ea typeface="Arial Unicode MS" pitchFamily="34" charset="-128"/>
                <a:cs typeface="Arial Unicode MS" pitchFamily="34" charset="-128"/>
              </a:rPr>
              <a:t>Experimental Quantum Optics group</a:t>
            </a:r>
          </a:p>
          <a:p>
            <a:pPr eaLnBrk="1" hangingPunct="1"/>
            <a:r>
              <a:rPr lang="en-GB" sz="2000" b="0" dirty="0">
                <a:latin typeface="Arial" charset="0"/>
                <a:ea typeface="Arial Unicode MS" pitchFamily="34" charset="-128"/>
                <a:cs typeface="Arial Unicode MS" pitchFamily="34" charset="-128"/>
              </a:rPr>
              <a:t>(</a:t>
            </a:r>
            <a:r>
              <a:rPr lang="en-GB" sz="2000" b="0" dirty="0">
                <a:solidFill>
                  <a:srgbClr val="000099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F. Koenig</a:t>
            </a:r>
            <a:r>
              <a:rPr lang="en-GB" sz="2000" b="0" dirty="0">
                <a:latin typeface="Arial" charset="0"/>
                <a:ea typeface="Arial Unicode MS" pitchFamily="34" charset="-128"/>
                <a:cs typeface="Arial Unicode MS" pitchFamily="34" charset="-128"/>
              </a:rPr>
              <a:t>, S. </a:t>
            </a:r>
            <a:r>
              <a:rPr lang="en-GB" sz="2000" b="0" dirty="0" err="1">
                <a:latin typeface="Arial" charset="0"/>
                <a:ea typeface="Arial Unicode MS" pitchFamily="34" charset="-128"/>
                <a:cs typeface="Arial Unicode MS" pitchFamily="34" charset="-128"/>
              </a:rPr>
              <a:t>Kehr</a:t>
            </a:r>
            <a:r>
              <a:rPr lang="en-GB" sz="2000" b="0" dirty="0">
                <a:latin typeface="Arial" charset="0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en-GB" sz="2000" b="0" dirty="0">
                <a:solidFill>
                  <a:srgbClr val="00660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J. </a:t>
            </a:r>
            <a:r>
              <a:rPr lang="en-GB" sz="2000" b="0" dirty="0" err="1">
                <a:solidFill>
                  <a:srgbClr val="00660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McLenaghan</a:t>
            </a:r>
            <a:r>
              <a:rPr lang="en-GB" sz="2000" b="0" dirty="0">
                <a:solidFill>
                  <a:srgbClr val="006600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lang="en-GB" sz="2000" b="0" dirty="0" smtClean="0">
                <a:solidFill>
                  <a:srgbClr val="660066"/>
                </a:solidFill>
                <a:latin typeface="Arial" charset="0"/>
                <a:ea typeface="Arial Unicode MS" pitchFamily="34" charset="-128"/>
                <a:cs typeface="Arial Unicode MS" pitchFamily="34" charset="-128"/>
              </a:rPr>
              <a:t>S. Rohr</a:t>
            </a:r>
            <a:r>
              <a:rPr lang="en-GB" sz="2000" b="0" dirty="0" smtClean="0">
                <a:latin typeface="Arial" charset="0"/>
                <a:ea typeface="Arial Unicode MS" pitchFamily="34" charset="-128"/>
                <a:cs typeface="Arial Unicode MS" pitchFamily="34" charset="-128"/>
              </a:rPr>
              <a:t>)</a:t>
            </a:r>
            <a:endParaRPr lang="en-GB" sz="2000" b="0" dirty="0"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eaLnBrk="1" hangingPunct="1"/>
            <a:endParaRPr lang="en-GB" sz="2000" b="0" dirty="0">
              <a:latin typeface="Arial" charset="0"/>
              <a:ea typeface="Arial Unicode MS" pitchFamily="34" charset="-128"/>
              <a:cs typeface="Arial Unicode MS" pitchFamily="34" charset="-128"/>
            </a:endParaRPr>
          </a:p>
          <a:p>
            <a:pPr eaLnBrk="1" hangingPunct="1"/>
            <a:r>
              <a:rPr lang="en-GB" sz="2000" b="0" dirty="0">
                <a:latin typeface="Arial" charset="0"/>
                <a:ea typeface="Arial Unicode MS" pitchFamily="34" charset="-128"/>
                <a:cs typeface="Arial Unicode MS" pitchFamily="34" charset="-128"/>
              </a:rPr>
              <a:t>*- </a:t>
            </a:r>
            <a:r>
              <a:rPr lang="en-GB" sz="1800" b="0" i="1" dirty="0">
                <a:latin typeface="Arial" charset="0"/>
                <a:ea typeface="Arial Unicode MS" pitchFamily="34" charset="-128"/>
                <a:cs typeface="Arial Unicode MS" pitchFamily="34" charset="-128"/>
              </a:rPr>
              <a:t>regular visitor from Olomouc</a:t>
            </a:r>
          </a:p>
          <a:p>
            <a:pPr eaLnBrk="1" hangingPunct="1"/>
            <a:endParaRPr lang="en-GB" sz="1800" b="0" i="1" dirty="0"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33799" name="Picture 1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1068" y="5872163"/>
            <a:ext cx="1943100" cy="401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3801" name="Text Box 13"/>
          <p:cNvSpPr txBox="1">
            <a:spLocks noChangeArrowheads="1"/>
          </p:cNvSpPr>
          <p:nvPr/>
        </p:nvSpPr>
        <p:spPr bwMode="auto">
          <a:xfrm>
            <a:off x="5553075" y="153988"/>
            <a:ext cx="2906713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GB" b="0">
                <a:solidFill>
                  <a:srgbClr val="000099"/>
                </a:solidFill>
                <a:latin typeface="Calibri" pitchFamily="34" charset="0"/>
              </a:rPr>
              <a:t>Quantum Optics</a:t>
            </a:r>
          </a:p>
          <a:p>
            <a:pPr eaLnBrk="1" hangingPunct="1"/>
            <a:r>
              <a:rPr lang="en-GB" b="0">
                <a:solidFill>
                  <a:srgbClr val="000099"/>
                </a:solidFill>
                <a:latin typeface="Calibri" pitchFamily="34" charset="0"/>
              </a:rPr>
              <a:t>Quantum Information</a:t>
            </a:r>
          </a:p>
          <a:p>
            <a:pPr eaLnBrk="1" hangingPunct="1"/>
            <a:r>
              <a:rPr lang="en-GB" b="0">
                <a:solidFill>
                  <a:srgbClr val="000099"/>
                </a:solidFill>
                <a:latin typeface="Calibri" pitchFamily="34" charset="0"/>
              </a:rPr>
              <a:t>in St. Andrews</a:t>
            </a:r>
          </a:p>
        </p:txBody>
      </p:sp>
      <p:sp>
        <p:nvSpPr>
          <p:cNvPr id="33802" name="Rectangle 14"/>
          <p:cNvSpPr>
            <a:spLocks noChangeArrowheads="1"/>
          </p:cNvSpPr>
          <p:nvPr/>
        </p:nvSpPr>
        <p:spPr bwMode="auto">
          <a:xfrm>
            <a:off x="5364163" y="188913"/>
            <a:ext cx="3313112" cy="1295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hlink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grpSp>
        <p:nvGrpSpPr>
          <p:cNvPr id="3" name="Group 2"/>
          <p:cNvGrpSpPr/>
          <p:nvPr/>
        </p:nvGrpSpPr>
        <p:grpSpPr>
          <a:xfrm>
            <a:off x="6012160" y="5517232"/>
            <a:ext cx="1584176" cy="1296144"/>
            <a:chOff x="6012160" y="5517232"/>
            <a:chExt cx="1584176" cy="1296144"/>
          </a:xfrm>
        </p:grpSpPr>
        <p:pic>
          <p:nvPicPr>
            <p:cNvPr id="28674" name="Picture 2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28184" y="5674749"/>
              <a:ext cx="1224136" cy="99461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" name="Rectangle 1"/>
            <p:cNvSpPr/>
            <p:nvPr/>
          </p:nvSpPr>
          <p:spPr bwMode="auto">
            <a:xfrm>
              <a:off x="6084168" y="5517232"/>
              <a:ext cx="288032" cy="267419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3" name="Rectangle 12"/>
            <p:cNvSpPr/>
            <p:nvPr/>
          </p:nvSpPr>
          <p:spPr bwMode="auto">
            <a:xfrm>
              <a:off x="6012160" y="6545957"/>
              <a:ext cx="288032" cy="267419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4" name="Rectangle 13"/>
            <p:cNvSpPr/>
            <p:nvPr/>
          </p:nvSpPr>
          <p:spPr bwMode="auto">
            <a:xfrm>
              <a:off x="7308304" y="5589240"/>
              <a:ext cx="288032" cy="267419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5" name="Rectangle 14"/>
            <p:cNvSpPr/>
            <p:nvPr/>
          </p:nvSpPr>
          <p:spPr bwMode="auto">
            <a:xfrm>
              <a:off x="7308304" y="6545957"/>
              <a:ext cx="288032" cy="267419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3275856" cy="37193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216024" y="4213537"/>
            <a:ext cx="1026063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kern="0" dirty="0">
                <a:solidFill>
                  <a:srgbClr val="000099"/>
                </a:solidFill>
                <a:latin typeface="Arial" pitchFamily="34" charset="0"/>
                <a:ea typeface="+mj-ea"/>
                <a:cs typeface="Arial" pitchFamily="34" charset="0"/>
              </a:rPr>
              <a:t>Not only single quanta </a:t>
            </a:r>
            <a:r>
              <a:rPr lang="en-GB" sz="2000" kern="0" dirty="0" smtClean="0">
                <a:solidFill>
                  <a:srgbClr val="000099"/>
                </a:solidFill>
                <a:latin typeface="Arial" pitchFamily="34" charset="0"/>
                <a:ea typeface="+mj-ea"/>
                <a:cs typeface="Arial" pitchFamily="34" charset="0"/>
              </a:rPr>
              <a:t>are </a:t>
            </a:r>
            <a:r>
              <a:rPr lang="en-GB" sz="2000" kern="0" dirty="0">
                <a:solidFill>
                  <a:srgbClr val="000099"/>
                </a:solidFill>
                <a:latin typeface="Arial" pitchFamily="34" charset="0"/>
                <a:ea typeface="+mj-ea"/>
                <a:cs typeface="Arial" pitchFamily="34" charset="0"/>
              </a:rPr>
              <a:t>quantum</a:t>
            </a:r>
            <a:r>
              <a:rPr lang="en-GB" sz="2000" kern="0" dirty="0" smtClean="0">
                <a:solidFill>
                  <a:srgbClr val="000099"/>
                </a:solidFill>
                <a:latin typeface="Arial" pitchFamily="34" charset="0"/>
                <a:ea typeface="+mj-ea"/>
                <a:cs typeface="Arial" pitchFamily="34" charset="0"/>
              </a:rPr>
              <a:t>:</a:t>
            </a:r>
          </a:p>
          <a:p>
            <a:r>
              <a:rPr lang="en-GB" sz="2000" kern="0" dirty="0" smtClean="0">
                <a:solidFill>
                  <a:srgbClr val="000099"/>
                </a:solidFill>
                <a:latin typeface="Arial" pitchFamily="34" charset="0"/>
                <a:ea typeface="+mj-ea"/>
                <a:cs typeface="Arial" pitchFamily="34" charset="0"/>
              </a:rPr>
              <a:t> </a:t>
            </a:r>
            <a:r>
              <a:rPr lang="en-GB" sz="2000" kern="0" dirty="0">
                <a:solidFill>
                  <a:srgbClr val="000099"/>
                </a:solidFill>
                <a:latin typeface="Arial" pitchFamily="34" charset="0"/>
                <a:ea typeface="+mj-ea"/>
                <a:cs typeface="Arial" pitchFamily="34" charset="0"/>
              </a:rPr>
              <a:t/>
            </a:r>
            <a:br>
              <a:rPr lang="en-GB" sz="2000" kern="0" dirty="0">
                <a:solidFill>
                  <a:srgbClr val="000099"/>
                </a:solidFill>
                <a:latin typeface="Arial" pitchFamily="34" charset="0"/>
                <a:ea typeface="+mj-ea"/>
                <a:cs typeface="Arial" pitchFamily="34" charset="0"/>
              </a:rPr>
            </a:br>
            <a:r>
              <a:rPr lang="en-GB" sz="1800" kern="0" dirty="0" smtClean="0">
                <a:solidFill>
                  <a:srgbClr val="000099"/>
                </a:solidFill>
                <a:latin typeface="Arial" pitchFamily="34" charset="0"/>
                <a:ea typeface="+mj-ea"/>
                <a:cs typeface="Arial" pitchFamily="34" charset="0"/>
              </a:rPr>
              <a:t>Quiet </a:t>
            </a:r>
            <a:r>
              <a:rPr lang="en-GB" sz="1800" kern="0" dirty="0">
                <a:solidFill>
                  <a:srgbClr val="000099"/>
                </a:solidFill>
                <a:latin typeface="Arial" pitchFamily="34" charset="0"/>
                <a:ea typeface="+mj-ea"/>
                <a:cs typeface="Arial" pitchFamily="34" charset="0"/>
              </a:rPr>
              <a:t>light, tangled atoms </a:t>
            </a:r>
            <a:r>
              <a:rPr lang="en-GB" sz="1800" kern="0" dirty="0" smtClean="0">
                <a:solidFill>
                  <a:srgbClr val="000099"/>
                </a:solidFill>
                <a:latin typeface="Arial" pitchFamily="34" charset="0"/>
                <a:ea typeface="+mj-ea"/>
                <a:cs typeface="Arial" pitchFamily="34" charset="0"/>
              </a:rPr>
              <a:t>and </a:t>
            </a:r>
            <a:r>
              <a:rPr lang="en-GB" sz="1800" kern="0" dirty="0">
                <a:solidFill>
                  <a:srgbClr val="000099"/>
                </a:solidFill>
                <a:latin typeface="Arial" pitchFamily="34" charset="0"/>
                <a:ea typeface="+mj-ea"/>
                <a:cs typeface="Arial" pitchFamily="34" charset="0"/>
              </a:rPr>
              <a:t>beating </a:t>
            </a:r>
            <a:r>
              <a:rPr lang="en-GB" sz="1800" kern="0" dirty="0" smtClean="0">
                <a:solidFill>
                  <a:srgbClr val="000099"/>
                </a:solidFill>
                <a:latin typeface="Arial" pitchFamily="34" charset="0"/>
                <a:ea typeface="+mj-ea"/>
                <a:cs typeface="Arial" pitchFamily="34" charset="0"/>
              </a:rPr>
              <a:t>eavesdropper with merely a </a:t>
            </a:r>
            <a:r>
              <a:rPr lang="en-GB" sz="1800" kern="0" dirty="0">
                <a:solidFill>
                  <a:srgbClr val="000099"/>
                </a:solidFill>
                <a:latin typeface="Arial" pitchFamily="34" charset="0"/>
                <a:ea typeface="+mj-ea"/>
                <a:cs typeface="Arial" pitchFamily="34" charset="0"/>
              </a:rPr>
              <a:t>laser beam</a:t>
            </a:r>
            <a:endParaRPr lang="en-GB" sz="1800" dirty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923928" y="476672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2000" dirty="0">
                <a:latin typeface="Arial" pitchFamily="34" charset="0"/>
                <a:cs typeface="Arial" pitchFamily="34" charset="0"/>
              </a:rPr>
              <a:t>Going macroscopic: </a:t>
            </a:r>
            <a:endParaRPr lang="en-GB" sz="2000" dirty="0" smtClean="0">
              <a:latin typeface="Arial" pitchFamily="34" charset="0"/>
              <a:cs typeface="Arial" pitchFamily="34" charset="0"/>
            </a:endParaRPr>
          </a:p>
          <a:p>
            <a:endParaRPr lang="en-GB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n-GB" sz="2000" dirty="0" smtClean="0">
                <a:latin typeface="Arial" pitchFamily="34" charset="0"/>
                <a:cs typeface="Arial" pitchFamily="34" charset="0"/>
              </a:rPr>
              <a:t>quantum </a:t>
            </a:r>
            <a:r>
              <a:rPr lang="en-GB" sz="2000" dirty="0">
                <a:latin typeface="Arial" pitchFamily="34" charset="0"/>
                <a:cs typeface="Arial" pitchFamily="34" charset="0"/>
              </a:rPr>
              <a:t>information in infinite-dimensional </a:t>
            </a:r>
            <a:r>
              <a:rPr lang="en-GB" sz="2000" dirty="0" smtClean="0">
                <a:latin typeface="Arial" pitchFamily="34" charset="0"/>
                <a:cs typeface="Arial" pitchFamily="34" charset="0"/>
              </a:rPr>
              <a:t>Hilbert </a:t>
            </a:r>
            <a:r>
              <a:rPr lang="en-GB" sz="2000" dirty="0">
                <a:latin typeface="Arial" pitchFamily="34" charset="0"/>
                <a:cs typeface="Arial" pitchFamily="34" charset="0"/>
              </a:rPr>
              <a:t>space</a:t>
            </a:r>
          </a:p>
        </p:txBody>
      </p:sp>
    </p:spTree>
    <p:extLst>
      <p:ext uri="{BB962C8B-B14F-4D97-AF65-F5344CB8AC3E}">
        <p14:creationId xmlns:p14="http://schemas.microsoft.com/office/powerpoint/2010/main" val="117148273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$$&#10;\hat \rho = \sum_i p_i \hat \rho_{1i} \otimes \hat  \rho_{2i}&#10;$$&#10;&#10;\end{document}"/>
  <p:tag name="IGUANATEXSIZE" val="2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\begin{eqnarray}&#10;\vert \psi\rangle_{ABC} = \frac{1}{2}\left( \right .&#10;\vert \Phi^+ \rangle_{AB} (a \vert 0 \rangle_C +b \vert 1 \rangle_C  )&#10;\nonumber \\&#10;+&#10;\vert \Phi^- \rangle_{AB} (a \vert 0 \rangle_C -b \vert 1 \rangle_C  )&#10;\nonumber \\&#10;+&#10;\vert \Psi^+ \rangle_{AB} (a \vert 1 \rangle_C +b \vert 0 \rangle_C  )&#10;\nonumber \\&#10;+&#10;\left . \vert \Psi^- \rangle_{AB} (a \vert 1 \rangle_C -b \vert 0 \rangle_C  )&#10;\right ) \nonumber &#10;\end{eqnarray}&#10;&#10;&#10;\end{document}"/>
  <p:tag name="IGUANATEXSIZE" val="20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\begin{equation}&#10;{\cal D}^{\leftrightarrow}, {\cal A},{\cal M}, {\cal A}^G(\hat\rho_{AB}) \nonumber&#10; \end{equation}\end{document}"/>
  <p:tag name="IGUANATEXSIZE" val="2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$$&#10;\vert \psi_{in}\rangle_A  &#10;$$&#10;&#10;&#10;\end{document}"/>
  <p:tag name="IGUANATEXSIZE" val="2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$$&#10;\vert \Phi^+\rangle_{BC} = &#10;\frac{1}{\sqrt{2}}&#10;\left( \vert 00\rangle  + \vert 11\rangle \right )_{BC}&#10;$$&#10;&#10;&#10;\end{document}"/>
  <p:tag name="IGUANATEXSIZE" val="2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$$&#10;\vert \psi_{out}\rangle_C  &#10;$$&#10;&#10;&#10;\end{document}"/>
  <p:tag name="IGUANATEXSIZE" val="2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$&#10;\hat H = i \hbar \kappa \lbrace \hat a^\dagger \hat b + &#10;\hat b^\dagger \hat a \rbrace&#10;$$&#10;&#10;&#10;\end{document}"/>
  <p:tag name="IGUANATEXSIZE" val="2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\begin{eqnarray}&#10;\psi_0 (x) = (\frac{m\omega}{\pi \hbar})^{1/2} \ {\rm e}^{-\frac{m\omega x^2}{2\hbar}}&#10;\nonumber&#10;\end{eqnarray}&#10;&#10;\end{document}"/>
  <p:tag name="IGUANATEXSIZE" val="2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\begin{eqnarray}&#10;(\Delta x)^2 = \frac{\hbar}{2m\omega},&#10; (\Delta p)^2=\frac{\hbar m\omega}{2},\nonumber \\&#10;\Delta x \Delta p =\hbar /2 &#10;\nonumber&#10;\end{eqnarray}&#10;&#10;\end{document}"/>
  <p:tag name="IGUANATEXSIZE" val="2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\begin{eqnarray}&#10;\Delta x \Delta p = \hbar /2, \quad \Delta x = \Delta p &#10;\nonumber&#10;\end{eqnarray}&#10;&#10;\end{document}"/>
  <p:tag name="IGUANATEXSIZE" val="2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\begin{eqnarray}&#10;\Delta x \Delta p = \hbar /2, \quad \Delta x \neq \Delta p &#10;\nonumber&#10;\end{eqnarray}&#10;&#10;\end{document}"/>
  <p:tag name="IGUANATEXSIZE" val="2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$&#10;\vert \Psi \rangle = N \lbrace \vert + \alpha \rangle + &#10;\vert - \alpha \rangle \rbrace&#10;$$&#10;&#10;&#10;\end{document}"/>
  <p:tag name="IGUANATEXSIZE" val="2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$$&#10;\hat \rho \neq \sum_i p_i \hat \rho_{1i} \otimes \hat  \rho_{2i}&#10;$$&#10;&#10;\end{document}"/>
  <p:tag name="IGUANATEXSIZE" val="2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\begin{eqnarray}&#10;S_2&#10;\nonumber&#10;\end{eqnarray}&#10;&#10;\end{document}"/>
  <p:tag name="IGUANATEXSIZE" val="2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\begin{eqnarray}&#10;S_3&#10;\nonumber&#10;\end{eqnarray}&#10;&#10;\end{document}"/>
  <p:tag name="IGUANATEXSIZE" val="2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\begin{equation}&#10;\vert \Psi_{12} \rangle \nonumber&#10;\end{equation}&#10;&#10;\end{document}"/>
  <p:tag name="IGUANATEXSIZE" val="2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\begin{equation}&#10;\hat \rho_{12}  \nonumber&#10;\end{equation}&#10;&#10;\end{document}"/>
  <p:tag name="IGUANATEXSIZE" val="2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&#10;$  \bf \neq$&#10;&#10;\end{document}"/>
  <p:tag name="IGUANATEXSIZE" val="2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&#10;$  \bf =$&#10;&#10;\end{document}"/>
  <p:tag name="IGUANATEXSIZE" val="2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\begin{eqnarray}&#10;I(A:B)&amp;=&amp;H(A)+H(B) - H(A,B) = \nonumber \\&#10;J(A:B)&amp;=&amp;H(A)- H(A \vert B) = \nonumber  \\&#10;J(B:A)&amp;=&amp;H(B)- H(B \vert A) \nonumber &#10;\end{eqnarray}&#10;&#10;\end{document}"/>
  <p:tag name="IGUANATEXSIZE" val="2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\begin{eqnarray}&#10;H(A)\nonumber  \\&#10;H(A \vert B) \nonumber  &#10;\end{eqnarray}&#10;&#10;\end{document}"/>
  <p:tag name="IGUANATEXSIZE" val="2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\begin{equation}\label{MI}&#10;{\cal I}_q(\hat{\rho}_{AB})={\cal S}(\hat{\rho}_{A})+{\cal S}&#10;(\hat{\rho}_{B})-{\cal S}(\hat{\rho}_{AB})&#10;\nonumber\end{equation}&#10;\end{document}"/>
  <p:tag name="IGUANATEXSIZE" val="2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\begin{eqnarray}&#10;S(\hat \rho_{AB})\nonumber  &#10;\end{eqnarray}&#10;&#10;\end{document}"/>
  <p:tag name="IGUANATEXSIZE" val="2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$$&#10;\vert \psi_{in} \rangle = a\vert 0\rangle  + b\vert 1\rangle &#10;$$&#10;&#10;\end{document}"/>
  <p:tag name="IGUANATEXSIZE" val="2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\begin{eqnarray}&#10;I(A:B) \nonumber&#10;\end{eqnarray}&#10;&#10;\end{document}"/>
  <p:tag name="IGUANATEXSIZE" val="2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\begin{eqnarray}\label{discord}&#10;\mathcal{D}^\leftarrow(\hat{\rho}_{AB}) = {\cal I}_q(\hat{\rho}_{AB})&#10;-\mathcal{J}^\leftarrow(\hat{\rho}_{AB})= {\cal S}(\hat{\rho}_B)-&#10;{\cal S}(\hat{\rho}_{AB})+\inf_{\{\hat\Pi_i\}} &#10;{\cal H}_{\{\hat\Pi_i\}}(A|B) \nonumber &#10;\end{eqnarray}\end{document}"/>
  <p:tag name="IGUANATEXSIZE" val="2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\begin{equation}&#10;\label{Koashi}&#10;\mathcal{S}\left(\hat{\rho}_A\right)\geq\mathcal{E}_F&#10;\left(\rho_{AB}\right)+\mathcal{J}^\leftarrow&#10;\left(\hat{\rho}_{AC}\right)\nonumber&#10;\end{equation}&#10;&#10;&#10;\end{document}"/>
  <p:tag name="IGUANATEXSIZE" val="20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\begin{equation}&#10;\label{ACin}&#10;\hat{\rho}_{AC}=&#10;\frac{1}{2}\left(\vert{00}\rangle\langle{00}\vert&#10;+\vert{11}\rangle \langle{11}\vert\right)\nonumber&#10;\end{equation}&#10;&#10;\end{document}"/>
  <p:tag name="IGUANATEXSIZE" val="20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\begin{eqnarray}&#10;\vert \psi \rangle_{ABC} = \frac{1}{\sqrt{2}}&#10;(\vert 000 \rangle + \vert 111 \rangle)\nonumber&#10;\end{eqnarray}&#10;&#10;\end{document}"/>
  <p:tag name="IGUANATEXSIZE" val="20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\begin{eqnarray}&#10;\label{out}&#10;\hat{\rho}_{A\prime C\prime}=&#10;\frac{1}{2}\left(\vert{00}\rangle\langle{00}\vert&#10;+\vert{1+}\rangle \langle{+1}\vert\right)\nonumber\\&#10;\vert + \rangle_C=\frac{1}{\sqrt{2}}(\vert 0 \rangle + &#10;\vert 1 \rangle)\nonumber&#10;\end{eqnarray}&#10;&#10;\end{document}"/>
  <p:tag name="IGUANATEXSIZE" val="20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\begin{equation}&#10;\mathcal{E}_F\left(\hat{\rho}_{AB,C}\right)=&#10;\mathcal{E}_F\left(\hat{\rho}_{A,BC}\right)=&#10;\mathcal{E}_F\left(\hat{\rho}_{B,AC}\right)=1 \nonumber&#10;\end{equation} &#10;&#10;\end{document}"/>
  <p:tag name="IGUANATEXSIZE" val="20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\begin{eqnarray}&#10;\mathcal{S}\left(\hat{\rho}_{A}\right)=\mathcal{S}\left(\hat{\rho}_B\right)=&#10;\mathcal{S}\left(\hat{\rho}_C\right)=1  \nonumber&#10;\end{eqnarray}&#10;\end{document}"/>
  <p:tag name="IGUANATEXSIZE" val="20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\begin{equation}&#10;\label{Koashi}&#10;\mathcal{S}\left(\hat{\rho}_A\right)=\mathcal{E}_F&#10;\left(\rho_{AB}\right)+\mathcal{J}^\leftarrow&#10;\left(\hat{\rho}_{AC}\right)\nonumber&#10;\end{equation}&#10;&#10;&#10;\end{document}"/>
  <p:tag name="IGUANATEXSIZE" val="20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\begin{eqnarray}&#10;\hat{\rho}_A &#10;\nonumber&#10;\end{eqnarray}&#10;\end{document}"/>
  <p:tag name="IGUANATEXSIZE" val="2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$$&#10;\vert \Psi^{\pm} \rangle = \frac{1}{\sqrt{2}}&#10;\left( \vert 01\rangle  \pm \vert 10\rangle \right )&#10;$$&#10;$$&#10;\vert \Phi^{\pm} \rangle = \frac{1}{\sqrt{2}}&#10;\left( \vert 00\rangle  \pm \vert 11\rangle \right )&#10;$$&#10;&#10;&#10;\end{document}"/>
  <p:tag name="IGUANATEXSIZE" val="20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\begin{eqnarray}&#10;\mathcal{J}^\leftarrow\left(\hat{\rho}_{AC}\right)=\mathcal{J}^\rightarrow\left(\hat{\rho}_{AC}\right)=1 \label{Cl-corr-AC}&#10;\nonumber \\&#10;\mathcal{J}^\leftarrow\left(\hat{\rho}_{AB}\right)=\mathcal{J}^\rightarrow\left(\hat{\rho}_{AB}\right)=1&#10;\nonumber \\&#10;\mathcal{J}^\leftarrow\left(\hat{\rho}_{BC}\right)=\mathcal{J}^\rightarrow\left(\hat{\rho}_{BC}\right)=1&#10;\nonumber &#10;\end{eqnarray}&#10;\end{document}"/>
  <p:tag name="IGUANATEXSIZE" val="20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\begin{eqnarray}&#10;\mathcal{E}_F\left(\hat{\rho}_{AB}\right)=&#10;\mathcal{E}_F\left(\hat{\rho}_{AC}\right)=&#10;\mathcal{E}_F\left(\hat{\rho}_{BC}\right)=0&#10; \nonumber &#10;\end{eqnarray}&#10;\end{document}"/>
  <p:tag name="IGUANATEXSIZE" val="20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\begin{equation}&#10;\label{Koashi}&#10;\mathcal{S}\left(\hat{\rho}_A\right)=\mathcal{E}_F&#10;\left(\rho_{AB}\right)+\mathcal{J}^\leftarrow&#10;\left(\hat{\rho}_{AC}\right)\nonumber&#10;\end{equation}&#10;&#10;&#10;\end{document}"/>
  <p:tag name="IGUANATEXSIZE" val="20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$\mathcal{S}\left(\hat{\rho}_{A'}\right)=&#10;\mathcal{S}\left(\hat{\rho}_{A}\right)=1$ \\&#10;&#10;$\mathcal{S}\left(\hat{\rho}_{B'}\right)=&#10;\mathcal{S}\left(\hat{\rho}_{B}\right)=1$&#10;&#10;&#10;\end{document}"/>
  <p:tag name="IGUANATEXSIZE" val="20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\begin{equation} \label{reducedEntropy}&#10;\mathcal{S}\left(\hat{\rho}_{C'}\right)=&#10;\frac{\ln\left[8\right]-\sqrt{2}\coth^{-1}&#10;\left[\sqrt{2}\right]}{\ln\left[4\right]} = S^C_0 \nonumber&#10;\end{equation}&#10;\end{document}"/>
  <p:tag name="IGUANATEXSIZE" val="20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\begin{eqnarray} \label{entropy-change}&#10;\mathcal{S}\left(\hat{\rho}_{C'}\right)=\mathcal{J}^\rightarrow&#10;\left(\hat{\rho}_{B'C'}\right)=&#10; \mathcal{J}^\rightarrow\left(\hat{\rho}_{A'C'}\right)= S^C_0 &lt;&#10;\mathcal{S}\left(\hat{\rho}_{C}\right)\nonumber&#10;\end{eqnarray}&#10;\end{document}"/>
  <p:tag name="IGUANATEXSIZE" val="20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\begin{eqnarray}&#10;\mathcal{S}\left(\hat{\rho}_{A'}\right)=\mathcal{E}_F\left(\hat{\rho}_{A'B'}\right)+\mathcal{J}^\leftarrow&#10;\left(\hat{\rho}_{A'C'}\right)= 1\nonumber&#10;\end{eqnarray}&#10;\end{document}"/>
  <p:tag name="IGUANATEXSIZE" val="20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$\mathcal{E}_F\left(\hat{\rho}_{A'B'}\right)=S^C_0$&#10;\end{document}"/>
  <p:tag name="IGUANATEXSIZE" val="20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$\mathcal{J}^\leftarrow\left(\hat{\rho}_{A'C'}\right)=1-S^C_0$ &#10;\end{document}"/>
  <p:tag name="IGUANATEXSIZE" val="20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\begin{eqnarray}\label{discord}&#10;\mathcal{D}^\leftarrow(\hat{\rho}_{AC}) = {\cal S}(\hat{\rho}_C)-&#10;{\cal S}(\hat{\rho}_{AC})+\inf_{\{\hat\Pi_i\}} &#10;{\cal H}_{\{\hat\Pi_i\}}(A|C) \nonumber &#10;\end{eqnarray}\end{document}"/>
  <p:tag name="IGUANATEXSIZE" val="2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$$&#10;\vert \psi\rangle_{ABC} = \vert \psi_{in}\rangle_A  \otimes&#10;\frac{1}{\sqrt{2}}&#10;\left( \vert 00\rangle  \pm \vert 11\rangle \right )_{BC}&#10;$$&#10;&#10;&#10;\end{document}"/>
  <p:tag name="IGUANATEXSIZE" val="20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\begin{equation}&#10;\label{Koashi}&#10;\mathcal{S}\left(\hat{\rho}_A\right)=\mathcal{E}_F&#10;\left(\rho_{AB}\right)+\mathcal{J}^\leftarrow&#10;\left(\hat{\rho}_{AC}\right)\nonumber&#10;\end{equation}&#10;&#10;&#10;\end{document}"/>
  <p:tag name="IGUANATEXSIZE" val="20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\begin{eqnarray}\label{discord}&#10;\mathcal{D}^\leftarrow(\hat{\rho}_{AC}) = {\cal I}_q(\hat{\rho}_{AC})&#10;-\mathcal{J}^\leftarrow(\hat{\rho}_{AC})\nonumber &#10;\end{eqnarray}\end{document}"/>
  <p:tag name="IGUANATEXSIZE" val="20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\begin{eqnarray}&#10;\mathcal{E}_F \left(\rho_{AB}\right)= &#10;\lim\limits_{\{p_i,\vert \psi_i\rangle\}}&#10;\sum\limits_i p_i S ( {\rm Tr}_B [\vert \psi_i \rangle &#10;\langle \psi _i \vert] )&#10;\nonumber&#10;\end{eqnarray}&#10;&#10;&#10;\end{document}"/>
  <p:tag name="IGUANATEXSIZE" val="20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\begin{eqnarray}&#10;\{p_i,\vert \psi_i\rangle\}: \quad&#10;\sum\limits_i p_i \vert \psi_i \rangle &#10;\langle \psi _i \vert] = \rho_{AB}&#10;\nonumber&#10;\end{eqnarray}&#10;&#10;&#10;\end{document}"/>
  <p:tag name="IGUANATEXSIZE" val="20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\begin{eqnarray} &#10;\mathcal{D}^\leftarrow\left(\hat{\rho}_{A'C'}\right)&#10;&amp;=&amp;\mathcal{I}\left(A':C'\right)-\mathcal{J}^\leftarrow&#10;\left(\hat{\rho}_{A'C'}\right)=2S^C_0-1&#10;\nonumber \\&#10;\mathcal{D}^\rightarrow\left(\hat{\rho}_{A'C'}\right)&#10;&amp;=&amp;\mathcal{I}\left(A':C'\right)-\mathcal{J}^\rightarrow&#10;\left(\hat{\rho}_{A'C'}\right)=0 \nonumber \label{discordLocal}&#10;\end{eqnarray}&#10;\end{document}"/>
  <p:tag name="IGUANATEXSIZE" val="20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\begin{equation}&#10;\begin{split}&#10;&amp;\mathcal{D}^{\leftarrow}=f\left[\sqrt{\beta}\right] - f[V_+] - f[V_-] + f\left[\sqrt{\det\epsilon^{\leftarrow}_{\inf}}\right] \\&#10;&amp;\mathcal{D}^{\rightarrow}=f\left[\sqrt{\alpha}\right] - f[V_-] - f[V_+] + f\left[\sqrt{\det\epsilon^{\rightarrow}_{\inf}}\right]&#10;\end{split}\nonumber&#10;\end{equation}&#10;&#10;\end{document}"/>
  <p:tag name="IGUANATEXSIZE" val="20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$$&#10;f(x)=\left(\frac{x+1}{2}\right)\ln\left(\frac{x+1}{2}\right)-\left(\frac{x-1}{2}\right)\ln\left(\frac{x-1}{2}\right)&#10;$$&#10;&#10;\end{document}"/>
  <p:tag name="IGUANATEXSIZE" val="20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\begin{equation}&#10;\begin{split}&#10;&amp;\det\epsilon^{\leftarrow}_{\inf} =\begin{cases}&#10;\frac{2 \gamma^2 + \left(\beta - 1\right) \left(\delta - \alpha\right) + 2 \left\vert\gamma\right\vert\sqrt{\gamma^2 + \left(\beta - 1\right) \left(\delta - \alpha\right)}}{\left(\beta - 1\right)^2}\\ \text{if}\quad\left(\delta - \alpha\beta\right)^2 \leq \left(1 + \beta\right) \gamma^2 \left(\alpha + \delta\right),\\ &#10;\frac{\alpha \beta - \gamma^2 + \delta - \sqrt{\gamma^4 + \left(\delta - \alpha \beta\right)^2 - 2 \left(\gamma^2\right) \left(\alpha \beta + \delta\right)}}{2 \beta}\\ \text{Otherwise}.&#10;\end{cases}\\&#10;&amp;\det\epsilon^{\rightarrow}_{\inf} = \begin{cases}&#10;\frac{2 \gamma^2 + \left(\alpha - 1\right) \left(\delta - \beta\right) + 2 \left\vert\gamma\right\vert \sqrt{\gamma^2 + \left(\alpha - 1\right) \left(\delta - \beta\right)}}{\left(\alpha - 1\right)^2}\\ \text{if}\quad\left(\delta - \beta \alpha\right)^2 \leq \left(1 + \alpha\right) \gamma^2 \left(\beta + \delta\right),\\ &#10;\frac{\beta \alpha - \gamma^2 + \delta -\sqrt{\gamma^4 + \left(\delta - \beta \alpha\right)^2 - 2 \gamma^2 \left(\beta \alpha + \delta\right)}}{2  \alpha}\\ \text{Otherwise}.&#10;\end{cases}&#10;\end{split}\nonumber&#10;\end{equation}&#10;\end{document}"/>
  <p:tag name="IGUANATEXSIZE" val="20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\begin{eqnarray}&#10;I(A:B)&amp;=&amp;H(A)+H(B) - H(A,B) = \nonumber \\&#10;J(A:B)&amp;=&amp;H(A)- H(A \vert B) = \nonumber  \\&#10;J(B:A)&amp;=&amp;H(B)- H(B \vert A) \nonumber &#10;\end{eqnarray}&#10;&#10;\end{document}"/>
  <p:tag name="IGUANATEXSIZE" val="20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\begin{eqnarray}&#10;H(A)\nonumber  \\&#10;H(A \vert B) \nonumber  &#10;\end{eqnarray}&#10;&#10;\end{document}"/>
  <p:tag name="IGUANATEXSIZE" val="2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$$&#10;\vert \psi_{in}\rangle_A  &#10;$$&#10;&#10;&#10;\end{document}"/>
  <p:tag name="IGUANATEXSIZE" val="20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\begin{equation}\label{MI}&#10;{\cal I}_q(\hat{\rho}_{AB})={\cal S}(\hat{\rho}_{A})+{\cal S}&#10;(\hat{\rho}_{B})-{\cal S}(\hat{\rho}_{AB})&#10;\nonumber\end{equation}&#10;\end{document}"/>
  <p:tag name="IGUANATEXSIZE" val="20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\begin{eqnarray}&#10;S(\hat \rho_{AB})\nonumber  &#10;\end{eqnarray}&#10;&#10;\end{document}"/>
  <p:tag name="IGUANATEXSIZE" val="20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\begin{eqnarray}&#10;I(A:B) \nonumber&#10;\end{eqnarray}&#10;&#10;\end{document}"/>
  <p:tag name="IGUANATEXSIZE" val="20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\begin{eqnarray}&#10;J(A:B), J(B:A) ?\nonumber  &#10;\end{eqnarray}&#10;&#10;\end{document}"/>
  <p:tag name="IGUANATEXSIZE" val="20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\begin{equation}&#10;\begin{split}&#10;{\cal J}^\leftarrow(\hat{\rho}_{AB}) &amp;= {\cal S}(\hat{\rho}_{A}) &#10;- \inf_{\{\hat\Pi_i\}} {\cal H}_{\{\hat\Pi_i\}}(A|B) \nonumber &#10;\end{split}&#10;\end{equation}\end{document}"/>
  <p:tag name="IGUANATEXSIZE" val="20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${\cal H}_{\{\hat\Pi_i\}}(A|B){\equiv}\sum_{i}p_i{\cal S}&#10;(\hat{\rho}^i_{A|B})$ \end{document}"/>
  <p:tag name="IGUANATEXSIZE" val="20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\begin{eqnarray}&#10;I(A:B)&amp;=&amp;H(A)+H(B) - H(A,B) = \nonumber \\&#10;J(A:B)&amp;=&amp;H(A)- H(A \vert B) = \nonumber  &#10;\end{eqnarray}&#10;&#10;\end{document}"/>
  <p:tag name="IGUANATEXSIZE" val="20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$\hat{\rho}^i_{A|B} = \mbox{Tr}_B[\hat\Pi_i\hat{\rho}_{AB}]/p_i$&#10;\end{document}"/>
  <p:tag name="IGUANATEXSIZE" val="20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$\hat{\rho}^i_{A|B}$ \end{document}"/>
  <p:tag name="IGUANATEXSIZE" val="20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$\{\hat\Pi_i\}$ \end{document}"/>
  <p:tag name="IGUANATEXSIZE" val="2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$$&#10;\vert \Phi^+\rangle_{BC} = &#10;\frac{1}{\sqrt{2}}&#10;\left( \vert 00\rangle  + \vert 11\rangle \right )_{BC}&#10;$$&#10;&#10;&#10;\end{document}"/>
  <p:tag name="IGUANATEXSIZE" val="20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\begin{eqnarray}\label{discord}&#10;\mathcal{D}^\leftarrow(\hat{\rho}_{AB}) = {\cal I}_q(\hat{\rho}_{AB})&#10;-\mathcal{J}^\leftarrow(\hat{\rho}_{AB})= {\cal S}(\hat{\rho}_B)-&#10;{\cal S}(\hat{\rho}_{AB})+\inf_{\{\hat\Pi_i\}} &#10;{\cal H}_{\{\hat\Pi_i\}}(A|B) \nonumber &#10;\end{eqnarray}\end{document}"/>
  <p:tag name="IGUANATEXSIZE" val="20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\begin{equation}\label{MI}&#10;{\cal I}_q(\hat{\rho}_{AB})={\cal S}(\hat{\rho}_{A})+{\cal S}&#10;(\hat{\rho}_{B})-{\cal S}(\hat{\rho}_{AB})&#10;\nonumber\end{equation}&#10;\end{document}"/>
  <p:tag name="IGUANATEXSIZE" val="20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\begin{equation}&#10;\begin{split}&#10;{\cal J}^\leftarrow(\hat{\rho}_{AB}) &amp;= {\cal S}(\hat{\rho}_{A}) &#10;- \inf_{\{\hat\Pi_i\}} {\cal H}_{\{\hat\Pi_i\}}(A|B) \nonumber &#10;\end{split}&#10;\end{equation}\end{document}"/>
  <p:tag name="IGUANATEXSIZE" val="20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\begin{eqnarray}\label{discord}&#10;\mathcal{D}^\leftarrow(\hat{\rho}_{AB}) = 0 \nonumber \\ &#10;0&lt;\mathcal{D}^\leftarrow(\hat{\rho}_{AB}) &lt;1  \nonumber \\ &#10;\mathcal{D}^\leftarrow(\hat{\rho}_{AB}) &gt; 1 \nonumber &#10;\end{eqnarray}\end{document}"/>
  <p:tag name="IGUANATEXSIZE" val="20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\begin{equation}\label{MI}&#10;{\cal I}_q(\hat{\rho}_{AB})={\cal S}(\hat{\rho}_{A})+{\cal S}&#10;(\hat{\rho}_{B})-{\cal S}(\hat{\rho}_{AB})&#10;\nonumber\end{equation}&#10;\end{document}"/>
  <p:tag name="IGUANATEXSIZE" val="20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\begin{equation}&#10;\begin{split}&#10;{\cal J}^\leftarrow(\hat{\rho}_{AB}) &amp;= {\cal S}(\hat{\rho}_{A}) &#10;- \inf_{\{\hat\Pi_i\}} {\cal H}_{\{\hat\Pi_i\}}(A|B) \nonumber &#10;\end{split}&#10;\end{equation}\end{document}"/>
  <p:tag name="IGUANATEXSIZE" val="20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\begin{equation}\label{MI}&#10;{\cal I}_q(\hat{\rho}_{AB})={\cal S}(\hat{\rho}_{A})+{\cal S}&#10;(\hat{\rho}_{B})-{\cal S}(\hat{\rho}_{AB})&#10;\nonumber\end{equation}&#10;\end{document}"/>
  <p:tag name="IGUANATEXSIZE" val="20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\begin{equation}&#10;{\cal I}(A:B)\nonumber&#10;\end{equation}&#10;\end{document}"/>
  <p:tag name="IGUANATEXSIZE" val="20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\begin{equation}\label{MI}&#10;{\cal I}_q(\hat{\rho}_{AB})={\cal S}(\hat{\rho}_{A})+{\cal S}&#10;(\hat{\rho}_{B})-{\cal S}(\hat{\rho}_{AB})&#10;\nonumber\end{equation}&#10;\end{document}"/>
  <p:tag name="IGUANATEXSIZE" val="20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\begin{eqnarray}\label{AMID}&#10;{\cal I}_{c}(\hat{\rho}_{AB})=\sup_{\hat{\Pi}_{A}\otimes\hat{\Pi}_{B}}{\cal I}(A:B)&#10; \nonumber&#10;\end{eqnarray}\end{document}"/>
  <p:tag name="IGUANATEXSIZE" val="2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$$&#10;\vert \psi_{out}\rangle_C  &#10;$$&#10;&#10;&#10;\end{document}"/>
  <p:tag name="IGUANATEXSIZE" val="20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\begin{equation}&#10;{\cal A}^{G}(\hat{\rho}_{AB})={\cal I}_q&#10;(\hat{\rho}_{AB})-{\cal I}_{c}^{G}(\hat{\rho}_{AB}), \qquad&#10;{\cal I}_{c}^{G}(\hat{\rho}_{AB})=\sup_{\hat{\Pi}_{A}^G\otimes&#10;\hat{\Pi}_{B}^G}{\cal I}(A:B)&#10;\nonumber&#10;\end{equation}\end{document}"/>
  <p:tag name="IGUANATEXSIZE" val="20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\begin{eqnarray}\label{AMID}&#10;{\cal A}(\hat{\rho}_{AB})={\cal I}_{q}(\hat{\rho}_{AB})-{\cal I}_{c}&#10;(\hat{\rho}_{AB}), \qquad {\cal I}_{c}(\hat{\rho}_{AB})=\sup_{\hat{\Pi}_{A}\otimes\hat{\Pi}_{B}}{\cal I}(A:B)&#10; \nonumber&#10;\end{eqnarray}\end{document}"/>
  <p:tag name="IGUANATEXSIZE" val="20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\begin{equation}&#10;{\cal M}(\hat{\rho}_{AB})={\cal I}_q(\hat{\rho}_{AB})-&#10;{\cal I}(A:B)\nonumber&#10;\end{equation}&#10;\end{document}"/>
  <p:tag name="IGUANATEXSIZE" val="20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\begin{equation}&#10;\mathcal{D}^\leftrightarrow(\hat{\rho}_{AB})=&#10;\max\{\mathcal{D}^\leftarrow(\hat{\rho}_{AB}),&#10;\mathcal{D}^\rightarrow(\hat{\rho}_{AB})\}&#10;\nonumber&#10;\end{equation}&#10;\end{document}"/>
  <p:tag name="IGUANATEXSIZE" val="20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\begin{equation}&#10;{\cal A}^{G}(\hat{\rho}_{AB})={\cal I}_q&#10;(\hat{\rho}_{AB})-{\cal I}_{c}^{G}(\hat{\rho}_{AB})&#10;\nonumber&#10;\end{equation}\end{document}"/>
  <p:tag name="IGUANATEXSIZE" val="20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&#10;\begin{table}&#10; \centering&#10;  \begin{tabular}{c|c}&#10;   quantum entanglement &amp; secret correlations \\ \hline&#10;quantum communication &amp; private communication \\&#10;classical communication &amp; public communication \\&#10;local operations &amp; local actions\\&#10;  \end{tabular}&#10;\end{table}&#10;\end{document}"/>
  <p:tag name="IGUANATEXSIZE" val="20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\begin{equation}&#10;P(A,B,C)&#10;\nonumber&#10;\end{equation}\end{document}"/>
  <p:tag name="IGUANATEXSIZE" val="20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\begin{eqnarray}&#10;P(A=B=0)=P(A=B=1)=\frac{1}{2},\nonumber \\&#10;P(A,B,E)=P(A,B)P(E)&#10;\nonumber&#10;\end{eqnarray}\end{document}"/>
  <p:tag name="IGUANATEXSIZE" val="20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\begin{equation}&#10;P(A,B,C)&#10;\nonumber&#10;\end{equation}\end{document}"/>
  <p:tag name="IGUANATEXSIZE" val="20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\begin{eqnarray}\label{lowerbound}&#10;\mbox{max}\left(\Delta I_{DR},\Delta I_{RR}\right)&gt;0 \nonumber&#10;\end{eqnarray}\end{document}"/>
  <p:tag name="IGUANATEXSIZE" val="2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&#10;$$&#10;\vert \psi\rangle_{ABC} = \vert \psi_{in}\rangle_A  \otimes&#10;\frac{1}{\sqrt{2}}&#10;\left( \vert 00\rangle  \pm \vert 11\rangle \right )_{BC}&#10;$$&#10;&#10;&#10;\end{document}"/>
  <p:tag name="IGUANATEXSIZE" val="20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\Delta I_{DR}=I_{AB}-I_{AE} \qquad \Delta&#10;I_{RR}=I_{AB}-I_{BE}$&#10;\end{document}"/>
  <p:tag name="IGUANATEXSIZE" val="20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\begin{eqnarray}\label{psi}&#10;|\psi\rangle=\int\sqrt{{\cal P}(u,v)}\left|-i\frac{u}{2};+r\right\rangle_{A}\left|\frac{v+iu}{\sqrt{2}};0\right\rangle_{B}&#10;\left|\frac{v}{2};-r\right\rangle_{C}\left|v\right&#10;\rangle_{E_1}^{(x)}\left|u\right\rangle_{E_2}^{(p)}dudv&#10;\nonumber \end{eqnarray}&#10;&#10;&#10;\end{document}"/>
  <p:tag name="IGUANATEXSIZE" val="20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x_{A,C}\rightarrow \left(x_{A}\pm x_{C}\right)/\sqrt{2}$&#10;&#10;\end{document}"/>
  <p:tag name="IGUANATEXSIZE" val="20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$\Pi_{2}$\end{document}"/>
  <p:tag name="IGUANATEXSIZE" val="20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$\Pi_{2}$\end{document}"/>
  <p:tag name="IGUANATEXSIZE" val="20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\begin{eqnarray}\label{lowerbound}&#10;\mbox{max}\left(\Delta I_{DR},\Delta I_{RR}\right)&gt;0 \nonumber&#10;\end{eqnarray}\end{document}"/>
  <p:tag name="IGUANATEXSIZE" val="20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$x_{B,C}\rightarrow \left(x_{B}\pm x_{C}\right)/\sqrt{2}$&#10;&#10;\end{document}"/>
  <p:tag name="IGUANATEXSIZE" val="20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\begin{eqnarray}\label{lowerbound}&#10;\mbox{max}\left(\Delta I_{DR},\Delta I_{RR}\right)&gt;0 \nonumber&#10;\end{eqnarray}\end{document}"/>
  <p:tag name="IGUANATEXSIZE" val="20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\begin{eqnarray}&#10;\Delta I_{DR} \nonumber&#10;\end{eqnarray}\end{document}"/>
  <p:tag name="IGUANATEXSIZE" val="20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ATEXADDIN" val="\documentclass{article}&#10;\usepackage{amsmath}&#10;\pagestyle{empty}&#10;\begin{document}&#10;&#10;\begin{eqnarray}&#10;\Delta I_{RR} \nonumber&#10;\end{eqnarray}\end{document}"/>
  <p:tag name="IGUANATEXSIZE" val="20"/>
</p:tagLst>
</file>

<file path=ppt/theme/theme1.xml><?xml version="1.0" encoding="utf-8"?>
<a:theme xmlns:a="http://schemas.openxmlformats.org/drawingml/2006/main" name="Standarddesign">
  <a:themeElements>
    <a:clrScheme name="Standard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andard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23868</TotalTime>
  <Words>2985</Words>
  <Application>Microsoft Office PowerPoint</Application>
  <PresentationFormat>On-screen Show (4:3)</PresentationFormat>
  <Paragraphs>540</Paragraphs>
  <Slides>81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81</vt:i4>
      </vt:variant>
    </vt:vector>
  </HeadingPairs>
  <TitlesOfParts>
    <vt:vector size="84" baseType="lpstr">
      <vt:lpstr>Standarddesign</vt:lpstr>
      <vt:lpstr>Acrobat Document</vt:lpstr>
      <vt:lpstr>Equation</vt:lpstr>
      <vt:lpstr>Quantum entanglement and beyond:   Entanglement, discord and harnessing noise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 Erlangen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korolkova</dc:creator>
  <cp:lastModifiedBy>Natalia Korolkova</cp:lastModifiedBy>
  <cp:revision>1203</cp:revision>
  <cp:lastPrinted>2011-09-14T09:24:35Z</cp:lastPrinted>
  <dcterms:created xsi:type="dcterms:W3CDTF">2003-02-24T13:52:24Z</dcterms:created>
  <dcterms:modified xsi:type="dcterms:W3CDTF">2012-06-10T14:52:41Z</dcterms:modified>
</cp:coreProperties>
</file>