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5" r:id="rId1"/>
  </p:sldMasterIdLst>
  <p:notesMasterIdLst>
    <p:notesMasterId r:id="rId27"/>
  </p:notesMasterIdLst>
  <p:sldIdLst>
    <p:sldId id="354" r:id="rId2"/>
    <p:sldId id="355" r:id="rId3"/>
    <p:sldId id="375" r:id="rId4"/>
    <p:sldId id="399" r:id="rId5"/>
    <p:sldId id="411" r:id="rId6"/>
    <p:sldId id="412" r:id="rId7"/>
    <p:sldId id="400" r:id="rId8"/>
    <p:sldId id="413" r:id="rId9"/>
    <p:sldId id="402" r:id="rId10"/>
    <p:sldId id="414" r:id="rId11"/>
    <p:sldId id="426" r:id="rId12"/>
    <p:sldId id="403" r:id="rId13"/>
    <p:sldId id="416" r:id="rId14"/>
    <p:sldId id="417" r:id="rId15"/>
    <p:sldId id="418" r:id="rId16"/>
    <p:sldId id="425" r:id="rId17"/>
    <p:sldId id="401" r:id="rId18"/>
    <p:sldId id="406" r:id="rId19"/>
    <p:sldId id="419" r:id="rId20"/>
    <p:sldId id="420" r:id="rId21"/>
    <p:sldId id="421" r:id="rId22"/>
    <p:sldId id="423" r:id="rId23"/>
    <p:sldId id="424" r:id="rId24"/>
    <p:sldId id="395" r:id="rId25"/>
    <p:sldId id="389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A680E"/>
    <a:srgbClr val="31FF21"/>
    <a:srgbClr val="4229FF"/>
    <a:srgbClr val="FF00FF"/>
    <a:srgbClr val="FF33CC"/>
    <a:srgbClr val="44DC4B"/>
    <a:srgbClr val="2B4CF1"/>
    <a:srgbClr val="CCFF99"/>
    <a:srgbClr val="EAB2B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75" autoAdjust="0"/>
    <p:restoredTop sz="94639" autoAdjust="0"/>
  </p:normalViewPr>
  <p:slideViewPr>
    <p:cSldViewPr snapToGrid="0">
      <p:cViewPr varScale="1">
        <p:scale>
          <a:sx n="79" d="100"/>
          <a:sy n="79" d="100"/>
        </p:scale>
        <p:origin x="-43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1AF9206-A6F4-4316-98A7-38C2B7F8E9D7}" type="datetimeFigureOut">
              <a:rPr lang="en-US"/>
              <a:pPr>
                <a:defRPr/>
              </a:pPr>
              <a:t>16.06.2012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8B3EDE2-944E-4FE5-9A13-4A0D40341F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58915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7758D5-0B88-43C3-B2AB-407613700C91}" type="datetimeFigureOut">
              <a:rPr lang="en-US" smtClean="0"/>
              <a:pPr>
                <a:defRPr/>
              </a:pPr>
              <a:t>16.06.2012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39BF46-DC17-46E2-80C9-0A446F14043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10802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D47BA6-83FE-4563-BE73-1509E78FF08D}" type="datetimeFigureOut">
              <a:rPr lang="en-US" smtClean="0"/>
              <a:pPr>
                <a:defRPr/>
              </a:pPr>
              <a:t>16.06.2012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E99FA-F706-4CA3-B686-F6D7550375C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29675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2D2283-207A-4C64-8EF2-06E0E1D74E58}" type="datetimeFigureOut">
              <a:rPr lang="en-US" smtClean="0"/>
              <a:pPr>
                <a:defRPr/>
              </a:pPr>
              <a:t>16.06.2012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E0A3DD-2E6D-47EB-ABC0-C5F1EDFB3F1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17838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61B9-51AF-42B2-A45B-1704F42FE431}" type="datetimeFigureOut">
              <a:rPr lang="en-SG" smtClean="0"/>
              <a:pPr/>
              <a:t>16.06.2012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8869D-351B-40E8-9FA6-471A0EA41A59}" type="slidenum">
              <a:rPr lang="en-SG" smtClean="0"/>
              <a:pPr/>
              <a:t>‹#›</a:t>
            </a:fld>
            <a:endParaRPr lang="en-SG"/>
          </a:p>
        </p:txBody>
      </p:sp>
    </p:spTree>
    <p:extLst>
      <p:ext uri="{BB962C8B-B14F-4D97-AF65-F5344CB8AC3E}">
        <p14:creationId xmlns="" xmlns:p14="http://schemas.microsoft.com/office/powerpoint/2010/main" val="568922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61B9-51AF-42B2-A45B-1704F42FE431}" type="datetimeFigureOut">
              <a:rPr lang="en-SG" smtClean="0"/>
              <a:pPr/>
              <a:t>16.06.2012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8869D-351B-40E8-9FA6-471A0EA41A59}" type="slidenum">
              <a:rPr lang="en-SG" smtClean="0"/>
              <a:pPr/>
              <a:t>‹#›</a:t>
            </a:fld>
            <a:endParaRPr lang="en-SG"/>
          </a:p>
        </p:txBody>
      </p:sp>
    </p:spTree>
    <p:extLst>
      <p:ext uri="{BB962C8B-B14F-4D97-AF65-F5344CB8AC3E}">
        <p14:creationId xmlns="" xmlns:p14="http://schemas.microsoft.com/office/powerpoint/2010/main" val="3296196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522313-058E-432A-AFEC-A27BD50275C6}" type="datetimeFigureOut">
              <a:rPr lang="en-US" smtClean="0"/>
              <a:pPr>
                <a:defRPr/>
              </a:pPr>
              <a:t>16.06.2012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512599-3C71-48E5-9F1A-C2EF158265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5096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6552EF-65BA-4C32-9A84-D30DDAF00A49}" type="datetimeFigureOut">
              <a:rPr lang="en-US" smtClean="0"/>
              <a:pPr>
                <a:defRPr/>
              </a:pPr>
              <a:t>16.06.2012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627635-EFBD-42B8-9B29-176C17FC939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5704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0CF539-BFCD-45B6-966D-4ADA48FE8738}" type="datetimeFigureOut">
              <a:rPr lang="en-US" smtClean="0"/>
              <a:pPr>
                <a:defRPr/>
              </a:pPr>
              <a:t>16.06.2012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13F34B-64D5-4304-B615-B8A4EC5B1EE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14347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F32BF9-CA0C-4D8C-B48C-A55D16FCC4B8}" type="datetimeFigureOut">
              <a:rPr lang="en-US" smtClean="0"/>
              <a:pPr>
                <a:defRPr/>
              </a:pPr>
              <a:t>16.06.2012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8DE00-32F3-4B0D-8ADA-64DED35AA96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17343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FFF255-C7F8-42C2-96E0-E1B1F4E028BB}" type="datetimeFigureOut">
              <a:rPr lang="en-US" smtClean="0"/>
              <a:pPr>
                <a:defRPr/>
              </a:pPr>
              <a:t>16.06.2012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B6AEE-0DBA-425E-AF12-71576A7AFA6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73934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B90CFE-4950-40DF-8C88-162B57518E71}" type="datetimeFigureOut">
              <a:rPr lang="en-US" smtClean="0"/>
              <a:pPr>
                <a:defRPr/>
              </a:pPr>
              <a:t>16.06.2012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5F76B-B486-4250-B116-CE615D409C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7616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F61B9-51AF-42B2-A45B-1704F42FE431}" type="datetimeFigureOut">
              <a:rPr lang="en-SG" smtClean="0"/>
              <a:pPr/>
              <a:t>16.06.2012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8869D-351B-40E8-9FA6-471A0EA41A59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7" name="Rectangle 6"/>
          <p:cNvSpPr/>
          <p:nvPr userDrawn="1"/>
        </p:nvSpPr>
        <p:spPr>
          <a:xfrm>
            <a:off x="0" y="914400"/>
            <a:ext cx="609600" cy="5943600"/>
          </a:xfrm>
          <a:prstGeom prst="rect">
            <a:avLst/>
          </a:prstGeom>
          <a:gradFill flip="none" rotWithShape="1">
            <a:gsLst>
              <a:gs pos="0">
                <a:srgbClr val="FA680E"/>
              </a:gs>
              <a:gs pos="27000">
                <a:schemeClr val="bg2"/>
              </a:gs>
              <a:gs pos="49000">
                <a:schemeClr val="bg2"/>
              </a:gs>
              <a:gs pos="91000">
                <a:srgbClr val="FFFFF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60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QT_transparent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 rot="16200000">
            <a:off x="-1069138" y="5183938"/>
            <a:ext cx="2675627" cy="6897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86843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57" r:id="rId2"/>
    <p:sldLayoutId id="2147484058" r:id="rId3"/>
    <p:sldLayoutId id="2147484059" r:id="rId4"/>
    <p:sldLayoutId id="2147484060" r:id="rId5"/>
    <p:sldLayoutId id="2147484061" r:id="rId6"/>
    <p:sldLayoutId id="2147484062" r:id="rId7"/>
    <p:sldLayoutId id="2147484063" r:id="rId8"/>
    <p:sldLayoutId id="2147484064" r:id="rId9"/>
    <p:sldLayoutId id="2147484065" r:id="rId10"/>
    <p:sldLayoutId id="2147484066" r:id="rId11"/>
    <p:sldLayoutId id="214748401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7" Type="http://schemas.openxmlformats.org/officeDocument/2006/relationships/image" Target="../media/image43.png"/><Relationship Id="rId2" Type="http://schemas.openxmlformats.org/officeDocument/2006/relationships/image" Target="../media/image28.png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45.png"/><Relationship Id="rId7" Type="http://schemas.openxmlformats.org/officeDocument/2006/relationships/image" Target="../media/image31.png"/><Relationship Id="rId12" Type="http://schemas.openxmlformats.org/officeDocument/2006/relationships/image" Target="../media/image5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11" Type="http://schemas.openxmlformats.org/officeDocument/2006/relationships/image" Target="../media/image49.png"/><Relationship Id="rId5" Type="http://schemas.openxmlformats.org/officeDocument/2006/relationships/image" Target="../media/image29.png"/><Relationship Id="rId10" Type="http://schemas.openxmlformats.org/officeDocument/2006/relationships/image" Target="../media/image48.png"/><Relationship Id="rId4" Type="http://schemas.openxmlformats.org/officeDocument/2006/relationships/image" Target="../media/image46.png"/><Relationship Id="rId9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10" Type="http://schemas.openxmlformats.org/officeDocument/2006/relationships/image" Target="../media/image25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84.png"/><Relationship Id="rId3" Type="http://schemas.openxmlformats.org/officeDocument/2006/relationships/image" Target="../media/image47.png"/><Relationship Id="rId7" Type="http://schemas.openxmlformats.org/officeDocument/2006/relationships/image" Target="../media/image78.png"/><Relationship Id="rId12" Type="http://schemas.openxmlformats.org/officeDocument/2006/relationships/image" Target="../media/image8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11" Type="http://schemas.openxmlformats.org/officeDocument/2006/relationships/image" Target="../media/image82.png"/><Relationship Id="rId5" Type="http://schemas.openxmlformats.org/officeDocument/2006/relationships/image" Target="../media/image76.png"/><Relationship Id="rId10" Type="http://schemas.openxmlformats.org/officeDocument/2006/relationships/image" Target="../media/image81.png"/><Relationship Id="rId4" Type="http://schemas.openxmlformats.org/officeDocument/2006/relationships/image" Target="../media/image33.png"/><Relationship Id="rId9" Type="http://schemas.openxmlformats.org/officeDocument/2006/relationships/image" Target="../media/image8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Relationship Id="rId9" Type="http://schemas.openxmlformats.org/officeDocument/2006/relationships/image" Target="../media/image9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066800"/>
            <a:ext cx="8534400" cy="1905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SG" sz="4800" b="1" dirty="0"/>
              <a:t>Experimental perspectives of atom photon-interactions:  </a:t>
            </a:r>
            <a:r>
              <a:rPr lang="en-SG" sz="4800" b="1" dirty="0" smtClean="0"/>
              <a:t/>
            </a:r>
            <a:br>
              <a:rPr lang="en-SG" sz="4800" b="1" dirty="0" smtClean="0"/>
            </a:br>
            <a:r>
              <a:rPr lang="en-SG" sz="4800" b="1" dirty="0" smtClean="0"/>
              <a:t>From </a:t>
            </a:r>
            <a:r>
              <a:rPr lang="en-SG" sz="4800" b="1" dirty="0"/>
              <a:t>fundamental tests to quantum simulations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14128"/>
            <a:ext cx="8077200" cy="1828800"/>
          </a:xfrm>
        </p:spPr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cs-CZ" b="1" dirty="0" smtClean="0"/>
              <a:t>J</a:t>
            </a:r>
            <a:r>
              <a:rPr lang="en-US" b="1" dirty="0" err="1" smtClean="0"/>
              <a:t>i</a:t>
            </a:r>
            <a:r>
              <a:rPr lang="cs-CZ" b="1" dirty="0" smtClean="0"/>
              <a:t>ří Minář</a:t>
            </a:r>
            <a:endParaRPr lang="en-US" b="1" dirty="0" smtClean="0"/>
          </a:p>
          <a:p>
            <a:pPr>
              <a:buFont typeface="Arial" pitchFamily="34" charset="0"/>
              <a:buNone/>
              <a:defRPr/>
            </a:pPr>
            <a:r>
              <a:rPr lang="en-US" dirty="0" smtClean="0"/>
              <a:t>Centre for Quantum Technologies</a:t>
            </a:r>
          </a:p>
          <a:p>
            <a:pPr>
              <a:buFont typeface="Arial" pitchFamily="34" charset="0"/>
              <a:buNone/>
              <a:defRPr/>
            </a:pPr>
            <a:r>
              <a:rPr lang="en-US" dirty="0" smtClean="0"/>
              <a:t>National University of Singapore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609600" y="6500834"/>
            <a:ext cx="8458200" cy="90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09600" y="6519446"/>
            <a:ext cx="85344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ICFP</a:t>
            </a:r>
            <a:r>
              <a:rPr lang="cs-CZ" sz="1600" dirty="0" smtClean="0"/>
              <a:t> 2012</a:t>
            </a:r>
            <a:r>
              <a:rPr lang="en-US" sz="1600" dirty="0" smtClean="0"/>
              <a:t> </a:t>
            </a:r>
            <a:r>
              <a:rPr lang="cs-CZ" sz="1600" dirty="0" smtClean="0"/>
              <a:t>		</a:t>
            </a:r>
            <a:r>
              <a:rPr lang="en-US" sz="1600" dirty="0" smtClean="0"/>
              <a:t>                           		         </a:t>
            </a:r>
            <a:r>
              <a:rPr lang="en-US" sz="1600" dirty="0" err="1" smtClean="0"/>
              <a:t>Kolymv</a:t>
            </a:r>
            <a:r>
              <a:rPr lang="en-US" sz="1600" dirty="0" smtClean="0"/>
              <a:t>(</a:t>
            </a:r>
            <a:r>
              <a:rPr lang="en-US" sz="1600" dirty="0" err="1" smtClean="0"/>
              <a:t>b,p</a:t>
            </a:r>
            <a:r>
              <a:rPr lang="en-US" sz="1600" dirty="0" smtClean="0"/>
              <a:t>?)</a:t>
            </a:r>
            <a:r>
              <a:rPr lang="en-US" sz="1600" dirty="0" err="1" smtClean="0"/>
              <a:t>ari</a:t>
            </a:r>
            <a:r>
              <a:rPr lang="en-US" sz="1600" dirty="0" smtClean="0"/>
              <a:t>, Greece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ck Arc 2"/>
          <p:cNvSpPr/>
          <p:nvPr/>
        </p:nvSpPr>
        <p:spPr>
          <a:xfrm rot="16200000">
            <a:off x="2330112" y="1474991"/>
            <a:ext cx="634314" cy="461320"/>
          </a:xfrm>
          <a:prstGeom prst="blockArc">
            <a:avLst>
              <a:gd name="adj1" fmla="val 10810419"/>
              <a:gd name="adj2" fmla="val 88698"/>
              <a:gd name="adj3" fmla="val 15078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>
              <a:solidFill>
                <a:schemeClr val="tx1"/>
              </a:solidFill>
            </a:endParaRPr>
          </a:p>
        </p:txBody>
      </p:sp>
      <p:sp>
        <p:nvSpPr>
          <p:cNvPr id="8" name="Block Arc 7"/>
          <p:cNvSpPr/>
          <p:nvPr/>
        </p:nvSpPr>
        <p:spPr>
          <a:xfrm rot="5400000">
            <a:off x="3100349" y="1483228"/>
            <a:ext cx="634314" cy="461320"/>
          </a:xfrm>
          <a:prstGeom prst="blockArc">
            <a:avLst>
              <a:gd name="adj1" fmla="val 10810419"/>
              <a:gd name="adj2" fmla="val 88698"/>
              <a:gd name="adj3" fmla="val 15078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13968" y="677329"/>
            <a:ext cx="402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Reminder of Cavity QED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264" y="2893539"/>
            <a:ext cx="4301356" cy="321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2" name="Straight Connector 61"/>
          <p:cNvCxnSpPr/>
          <p:nvPr/>
        </p:nvCxnSpPr>
        <p:spPr>
          <a:xfrm>
            <a:off x="6359733" y="2053139"/>
            <a:ext cx="6017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6366041" y="1159040"/>
            <a:ext cx="59544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" name="Oval 1026"/>
          <p:cNvSpPr/>
          <p:nvPr/>
        </p:nvSpPr>
        <p:spPr>
          <a:xfrm>
            <a:off x="2970858" y="1656222"/>
            <a:ext cx="115330" cy="11533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1028" name="Picture 10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451" y="1051716"/>
            <a:ext cx="190462" cy="214648"/>
          </a:xfrm>
          <a:prstGeom prst="rect">
            <a:avLst/>
          </a:prstGeom>
        </p:spPr>
      </p:pic>
      <p:pic>
        <p:nvPicPr>
          <p:cNvPr id="1029" name="Picture 10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879" y="1945139"/>
            <a:ext cx="203831" cy="216000"/>
          </a:xfrm>
          <a:prstGeom prst="rect">
            <a:avLst/>
          </a:prstGeom>
        </p:spPr>
      </p:pic>
      <p:pic>
        <p:nvPicPr>
          <p:cNvPr id="1030" name="Picture 10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574" y="1725228"/>
            <a:ext cx="202728" cy="138555"/>
          </a:xfrm>
          <a:prstGeom prst="rect">
            <a:avLst/>
          </a:prstGeom>
        </p:spPr>
      </p:pic>
      <p:pic>
        <p:nvPicPr>
          <p:cNvPr id="1031" name="Picture 10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138" y="1706920"/>
            <a:ext cx="209807" cy="148744"/>
          </a:xfrm>
          <a:prstGeom prst="rect">
            <a:avLst/>
          </a:prstGeom>
        </p:spPr>
      </p:pic>
      <p:cxnSp>
        <p:nvCxnSpPr>
          <p:cNvPr id="73" name="Straight Arrow Connector 72"/>
          <p:cNvCxnSpPr/>
          <p:nvPr/>
        </p:nvCxnSpPr>
        <p:spPr>
          <a:xfrm flipV="1">
            <a:off x="6561562" y="1459495"/>
            <a:ext cx="0" cy="5857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 flipV="1">
            <a:off x="6758755" y="1159040"/>
            <a:ext cx="1932" cy="88615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6359733" y="1455784"/>
            <a:ext cx="595443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V="1">
            <a:off x="6384447" y="1155741"/>
            <a:ext cx="0" cy="29285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7" name="Picture 103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727" y="1175903"/>
            <a:ext cx="158767" cy="180921"/>
          </a:xfrm>
          <a:prstGeom prst="rect">
            <a:avLst/>
          </a:prstGeom>
        </p:spPr>
      </p:pic>
      <p:sp>
        <p:nvSpPr>
          <p:cNvPr id="93" name="TextBox 92"/>
          <p:cNvSpPr txBox="1"/>
          <p:nvPr/>
        </p:nvSpPr>
        <p:spPr>
          <a:xfrm>
            <a:off x="951151" y="3949403"/>
            <a:ext cx="7521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not exactly solvable (with inputs and outputs), but becomes so under the approximation                           , i.e. atom in the ground state (this is what we want!)</a:t>
            </a:r>
          </a:p>
        </p:txBody>
      </p:sp>
      <p:pic>
        <p:nvPicPr>
          <p:cNvPr id="1045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721" y="4270600"/>
            <a:ext cx="1068635" cy="217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104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858" y="1299843"/>
            <a:ext cx="100859" cy="97802"/>
          </a:xfrm>
          <a:prstGeom prst="rect">
            <a:avLst/>
          </a:prstGeom>
        </p:spPr>
      </p:pic>
      <p:pic>
        <p:nvPicPr>
          <p:cNvPr id="1052" name="Picture 105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350" y="1681300"/>
            <a:ext cx="128711" cy="108000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7834575" y="2307841"/>
            <a:ext cx="834589" cy="216000"/>
            <a:chOff x="7834575" y="2307841"/>
            <a:chExt cx="834589" cy="216000"/>
          </a:xfrm>
        </p:grpSpPr>
        <p:cxnSp>
          <p:nvCxnSpPr>
            <p:cNvPr id="90" name="Straight Connector 89"/>
            <p:cNvCxnSpPr/>
            <p:nvPr/>
          </p:nvCxnSpPr>
          <p:spPr>
            <a:xfrm>
              <a:off x="7834575" y="2432523"/>
              <a:ext cx="59544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53" name="Picture 1052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9671" y="2307841"/>
              <a:ext cx="179493" cy="216000"/>
            </a:xfrm>
            <a:prstGeom prst="rect">
              <a:avLst/>
            </a:prstGeom>
          </p:spPr>
        </p:pic>
      </p:grpSp>
      <p:grpSp>
        <p:nvGrpSpPr>
          <p:cNvPr id="4" name="Group 3"/>
          <p:cNvGrpSpPr/>
          <p:nvPr/>
        </p:nvGrpSpPr>
        <p:grpSpPr>
          <a:xfrm>
            <a:off x="1827165" y="1482650"/>
            <a:ext cx="2965017" cy="607054"/>
            <a:chOff x="1827165" y="1482650"/>
            <a:chExt cx="2965017" cy="607054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1831287" y="1705650"/>
              <a:ext cx="58532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3648166" y="1705650"/>
              <a:ext cx="761996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hord 13"/>
            <p:cNvSpPr/>
            <p:nvPr/>
          </p:nvSpPr>
          <p:spPr>
            <a:xfrm rot="12263063">
              <a:off x="4425712" y="1557781"/>
              <a:ext cx="366470" cy="378115"/>
            </a:xfrm>
            <a:prstGeom prst="chord">
              <a:avLst>
                <a:gd name="adj1" fmla="val 3260577"/>
                <a:gd name="adj2" fmla="val 15444841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cxnSp>
          <p:nvCxnSpPr>
            <p:cNvPr id="83" name="Straight Arrow Connector 82"/>
            <p:cNvCxnSpPr/>
            <p:nvPr/>
          </p:nvCxnSpPr>
          <p:spPr>
            <a:xfrm flipV="1">
              <a:off x="3644044" y="1816427"/>
              <a:ext cx="766118" cy="432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1827165" y="1816860"/>
              <a:ext cx="58532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47" name="Picture 1046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1627" y="1482650"/>
              <a:ext cx="224641" cy="181852"/>
            </a:xfrm>
            <a:prstGeom prst="rect">
              <a:avLst/>
            </a:prstGeom>
          </p:spPr>
        </p:pic>
        <p:pic>
          <p:nvPicPr>
            <p:cNvPr id="1049" name="Picture 1048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1659" y="1881215"/>
              <a:ext cx="210887" cy="129895"/>
            </a:xfrm>
            <a:prstGeom prst="rect">
              <a:avLst/>
            </a:prstGeom>
          </p:spPr>
        </p:pic>
        <p:pic>
          <p:nvPicPr>
            <p:cNvPr id="1050" name="Picture 1049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0398" y="1526327"/>
              <a:ext cx="293408" cy="129895"/>
            </a:xfrm>
            <a:prstGeom prst="rect">
              <a:avLst/>
            </a:prstGeom>
          </p:spPr>
        </p:pic>
        <p:pic>
          <p:nvPicPr>
            <p:cNvPr id="1054" name="Picture 1053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4504" y="1891920"/>
              <a:ext cx="334073" cy="197784"/>
            </a:xfrm>
            <a:prstGeom prst="rect">
              <a:avLst/>
            </a:prstGeom>
          </p:spPr>
        </p:pic>
      </p:grpSp>
      <p:sp>
        <p:nvSpPr>
          <p:cNvPr id="104" name="TextBox 103"/>
          <p:cNvSpPr txBox="1"/>
          <p:nvPr/>
        </p:nvSpPr>
        <p:spPr>
          <a:xfrm>
            <a:off x="968525" y="5551217"/>
            <a:ext cx="7521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cavity acts as a </a:t>
            </a:r>
            <a:r>
              <a:rPr lang="en-US" sz="1600" i="1" dirty="0" smtClean="0">
                <a:latin typeface="+mn-lt"/>
              </a:rPr>
              <a:t>linear</a:t>
            </a:r>
            <a:r>
              <a:rPr lang="en-US" sz="1600" dirty="0" smtClean="0">
                <a:latin typeface="+mn-lt"/>
              </a:rPr>
              <a:t> filter with transmission dependent on the atomic state: coherent state remains coherent !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951151" y="2387212"/>
            <a:ext cx="6883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The system is described by the </a:t>
            </a:r>
            <a:r>
              <a:rPr lang="en-US" sz="1600" dirty="0" err="1" smtClean="0">
                <a:latin typeface="+mn-lt"/>
              </a:rPr>
              <a:t>Jaynes</a:t>
            </a:r>
            <a:r>
              <a:rPr lang="en-US" sz="1600" dirty="0" smtClean="0">
                <a:latin typeface="+mn-lt"/>
              </a:rPr>
              <a:t> – Cummings Hamiltonian   </a:t>
            </a:r>
          </a:p>
        </p:txBody>
      </p:sp>
      <p:cxnSp>
        <p:nvCxnSpPr>
          <p:cNvPr id="106" name="Straight Arrow Connector 105"/>
          <p:cNvCxnSpPr/>
          <p:nvPr/>
        </p:nvCxnSpPr>
        <p:spPr>
          <a:xfrm flipH="1">
            <a:off x="4377906" y="3391893"/>
            <a:ext cx="648" cy="40575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 flipH="1">
            <a:off x="4413729" y="4885038"/>
            <a:ext cx="648" cy="40677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itle 1"/>
          <p:cNvSpPr txBox="1">
            <a:spLocks/>
          </p:cNvSpPr>
          <p:nvPr/>
        </p:nvSpPr>
        <p:spPr>
          <a:xfrm>
            <a:off x="617837" y="-32952"/>
            <a:ext cx="8526163" cy="584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Experimental realization</a:t>
            </a:r>
            <a:endParaRPr lang="en-US" sz="4000" dirty="0"/>
          </a:p>
        </p:txBody>
      </p:sp>
      <p:pic>
        <p:nvPicPr>
          <p:cNvPr id="41" name="Picture 40" descr="kappac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4164929" y="1114927"/>
            <a:ext cx="180917" cy="160974"/>
          </a:xfrm>
          <a:prstGeom prst="rect">
            <a:avLst/>
          </a:prstGeom>
        </p:spPr>
      </p:pic>
      <p:pic>
        <p:nvPicPr>
          <p:cNvPr id="42" name="Picture 41" descr="kappab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1690793" y="1136339"/>
            <a:ext cx="189465" cy="163823"/>
          </a:xfrm>
          <a:prstGeom prst="rect">
            <a:avLst/>
          </a:prstGeom>
        </p:spPr>
      </p:pic>
      <p:sp>
        <p:nvSpPr>
          <p:cNvPr id="52" name="Freeform 51"/>
          <p:cNvSpPr/>
          <p:nvPr/>
        </p:nvSpPr>
        <p:spPr>
          <a:xfrm rot="8928579">
            <a:off x="3505199" y="1233486"/>
            <a:ext cx="585787" cy="115093"/>
          </a:xfrm>
          <a:custGeom>
            <a:avLst/>
            <a:gdLst>
              <a:gd name="connsiteX0" fmla="*/ 0 w 1128712"/>
              <a:gd name="connsiteY0" fmla="*/ 107156 h 217487"/>
              <a:gd name="connsiteX1" fmla="*/ 209550 w 1128712"/>
              <a:gd name="connsiteY1" fmla="*/ 107156 h 217487"/>
              <a:gd name="connsiteX2" fmla="*/ 304800 w 1128712"/>
              <a:gd name="connsiteY2" fmla="*/ 202406 h 217487"/>
              <a:gd name="connsiteX3" fmla="*/ 428625 w 1128712"/>
              <a:gd name="connsiteY3" fmla="*/ 16668 h 217487"/>
              <a:gd name="connsiteX4" fmla="*/ 533400 w 1128712"/>
              <a:gd name="connsiteY4" fmla="*/ 202406 h 217487"/>
              <a:gd name="connsiteX5" fmla="*/ 657225 w 1128712"/>
              <a:gd name="connsiteY5" fmla="*/ 16668 h 217487"/>
              <a:gd name="connsiteX6" fmla="*/ 747712 w 1128712"/>
              <a:gd name="connsiteY6" fmla="*/ 202406 h 217487"/>
              <a:gd name="connsiteX7" fmla="*/ 857250 w 1128712"/>
              <a:gd name="connsiteY7" fmla="*/ 11906 h 217487"/>
              <a:gd name="connsiteX8" fmla="*/ 942975 w 1128712"/>
              <a:gd name="connsiteY8" fmla="*/ 130968 h 217487"/>
              <a:gd name="connsiteX9" fmla="*/ 1128712 w 1128712"/>
              <a:gd name="connsiteY9" fmla="*/ 135731 h 217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8712" h="217487">
                <a:moveTo>
                  <a:pt x="0" y="107156"/>
                </a:moveTo>
                <a:cubicBezTo>
                  <a:pt x="79375" y="99218"/>
                  <a:pt x="158750" y="91281"/>
                  <a:pt x="209550" y="107156"/>
                </a:cubicBezTo>
                <a:cubicBezTo>
                  <a:pt x="260350" y="123031"/>
                  <a:pt x="268288" y="217487"/>
                  <a:pt x="304800" y="202406"/>
                </a:cubicBezTo>
                <a:cubicBezTo>
                  <a:pt x="341313" y="187325"/>
                  <a:pt x="390525" y="16668"/>
                  <a:pt x="428625" y="16668"/>
                </a:cubicBezTo>
                <a:cubicBezTo>
                  <a:pt x="466725" y="16668"/>
                  <a:pt x="495300" y="202406"/>
                  <a:pt x="533400" y="202406"/>
                </a:cubicBezTo>
                <a:cubicBezTo>
                  <a:pt x="571500" y="202406"/>
                  <a:pt x="621506" y="16668"/>
                  <a:pt x="657225" y="16668"/>
                </a:cubicBezTo>
                <a:cubicBezTo>
                  <a:pt x="692944" y="16668"/>
                  <a:pt x="714375" y="203200"/>
                  <a:pt x="747712" y="202406"/>
                </a:cubicBezTo>
                <a:cubicBezTo>
                  <a:pt x="781049" y="201612"/>
                  <a:pt x="824706" y="23812"/>
                  <a:pt x="857250" y="11906"/>
                </a:cubicBezTo>
                <a:cubicBezTo>
                  <a:pt x="889794" y="0"/>
                  <a:pt x="897731" y="110331"/>
                  <a:pt x="942975" y="130968"/>
                </a:cubicBezTo>
                <a:cubicBezTo>
                  <a:pt x="988219" y="151605"/>
                  <a:pt x="1058465" y="143668"/>
                  <a:pt x="1128712" y="135731"/>
                </a:cubicBezTo>
              </a:path>
            </a:pathLst>
          </a:custGeom>
          <a:ln w="127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 rot="1767197">
            <a:off x="1938337" y="1266825"/>
            <a:ext cx="585787" cy="115093"/>
          </a:xfrm>
          <a:custGeom>
            <a:avLst/>
            <a:gdLst>
              <a:gd name="connsiteX0" fmla="*/ 0 w 1128712"/>
              <a:gd name="connsiteY0" fmla="*/ 107156 h 217487"/>
              <a:gd name="connsiteX1" fmla="*/ 209550 w 1128712"/>
              <a:gd name="connsiteY1" fmla="*/ 107156 h 217487"/>
              <a:gd name="connsiteX2" fmla="*/ 304800 w 1128712"/>
              <a:gd name="connsiteY2" fmla="*/ 202406 h 217487"/>
              <a:gd name="connsiteX3" fmla="*/ 428625 w 1128712"/>
              <a:gd name="connsiteY3" fmla="*/ 16668 h 217487"/>
              <a:gd name="connsiteX4" fmla="*/ 533400 w 1128712"/>
              <a:gd name="connsiteY4" fmla="*/ 202406 h 217487"/>
              <a:gd name="connsiteX5" fmla="*/ 657225 w 1128712"/>
              <a:gd name="connsiteY5" fmla="*/ 16668 h 217487"/>
              <a:gd name="connsiteX6" fmla="*/ 747712 w 1128712"/>
              <a:gd name="connsiteY6" fmla="*/ 202406 h 217487"/>
              <a:gd name="connsiteX7" fmla="*/ 857250 w 1128712"/>
              <a:gd name="connsiteY7" fmla="*/ 11906 h 217487"/>
              <a:gd name="connsiteX8" fmla="*/ 942975 w 1128712"/>
              <a:gd name="connsiteY8" fmla="*/ 130968 h 217487"/>
              <a:gd name="connsiteX9" fmla="*/ 1128712 w 1128712"/>
              <a:gd name="connsiteY9" fmla="*/ 135731 h 217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8712" h="217487">
                <a:moveTo>
                  <a:pt x="0" y="107156"/>
                </a:moveTo>
                <a:cubicBezTo>
                  <a:pt x="79375" y="99218"/>
                  <a:pt x="158750" y="91281"/>
                  <a:pt x="209550" y="107156"/>
                </a:cubicBezTo>
                <a:cubicBezTo>
                  <a:pt x="260350" y="123031"/>
                  <a:pt x="268288" y="217487"/>
                  <a:pt x="304800" y="202406"/>
                </a:cubicBezTo>
                <a:cubicBezTo>
                  <a:pt x="341313" y="187325"/>
                  <a:pt x="390525" y="16668"/>
                  <a:pt x="428625" y="16668"/>
                </a:cubicBezTo>
                <a:cubicBezTo>
                  <a:pt x="466725" y="16668"/>
                  <a:pt x="495300" y="202406"/>
                  <a:pt x="533400" y="202406"/>
                </a:cubicBezTo>
                <a:cubicBezTo>
                  <a:pt x="571500" y="202406"/>
                  <a:pt x="621506" y="16668"/>
                  <a:pt x="657225" y="16668"/>
                </a:cubicBezTo>
                <a:cubicBezTo>
                  <a:pt x="692944" y="16668"/>
                  <a:pt x="714375" y="203200"/>
                  <a:pt x="747712" y="202406"/>
                </a:cubicBezTo>
                <a:cubicBezTo>
                  <a:pt x="781049" y="201612"/>
                  <a:pt x="824706" y="23812"/>
                  <a:pt x="857250" y="11906"/>
                </a:cubicBezTo>
                <a:cubicBezTo>
                  <a:pt x="889794" y="0"/>
                  <a:pt x="897731" y="110331"/>
                  <a:pt x="942975" y="130968"/>
                </a:cubicBezTo>
                <a:cubicBezTo>
                  <a:pt x="988219" y="151605"/>
                  <a:pt x="1058465" y="143668"/>
                  <a:pt x="1128712" y="135731"/>
                </a:cubicBezTo>
              </a:path>
            </a:pathLst>
          </a:custGeom>
          <a:ln w="127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90833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104" grpId="0"/>
      <p:bldP spid="10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006" y="2285658"/>
            <a:ext cx="1638447" cy="226704"/>
          </a:xfrm>
          <a:prstGeom prst="rect">
            <a:avLst/>
          </a:prstGeom>
        </p:spPr>
      </p:pic>
      <p:sp>
        <p:nvSpPr>
          <p:cNvPr id="1027" name="Oval 1026"/>
          <p:cNvSpPr/>
          <p:nvPr/>
        </p:nvSpPr>
        <p:spPr>
          <a:xfrm>
            <a:off x="3003810" y="1656222"/>
            <a:ext cx="115330" cy="11533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41" name="TextBox 40"/>
          <p:cNvSpPr txBox="1"/>
          <p:nvPr/>
        </p:nvSpPr>
        <p:spPr>
          <a:xfrm rot="16200000">
            <a:off x="2066580" y="4169871"/>
            <a:ext cx="1324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Transmission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909" y="5248486"/>
            <a:ext cx="189649" cy="1440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602" y="5220359"/>
            <a:ext cx="243938" cy="172127"/>
          </a:xfrm>
          <a:prstGeom prst="rect">
            <a:avLst/>
          </a:prstGeom>
        </p:spPr>
      </p:pic>
      <p:cxnSp>
        <p:nvCxnSpPr>
          <p:cNvPr id="45" name="Straight Arrow Connector 44"/>
          <p:cNvCxnSpPr/>
          <p:nvPr/>
        </p:nvCxnSpPr>
        <p:spPr>
          <a:xfrm>
            <a:off x="2955644" y="5115869"/>
            <a:ext cx="3674705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2955644" y="3582187"/>
            <a:ext cx="11872" cy="153368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reeform 48"/>
          <p:cNvSpPr/>
          <p:nvPr/>
        </p:nvSpPr>
        <p:spPr>
          <a:xfrm>
            <a:off x="4370361" y="3653702"/>
            <a:ext cx="1083289" cy="1456135"/>
          </a:xfrm>
          <a:custGeom>
            <a:avLst/>
            <a:gdLst>
              <a:gd name="connsiteX0" fmla="*/ 0 w 1029729"/>
              <a:gd name="connsiteY0" fmla="*/ 972065 h 972065"/>
              <a:gd name="connsiteX1" fmla="*/ 329513 w 1029729"/>
              <a:gd name="connsiteY1" fmla="*/ 782595 h 972065"/>
              <a:gd name="connsiteX2" fmla="*/ 543697 w 1029729"/>
              <a:gd name="connsiteY2" fmla="*/ 0 h 972065"/>
              <a:gd name="connsiteX3" fmla="*/ 741405 w 1029729"/>
              <a:gd name="connsiteY3" fmla="*/ 782595 h 972065"/>
              <a:gd name="connsiteX4" fmla="*/ 1029729 w 1029729"/>
              <a:gd name="connsiteY4" fmla="*/ 963827 h 972065"/>
              <a:gd name="connsiteX5" fmla="*/ 1029729 w 1029729"/>
              <a:gd name="connsiteY5" fmla="*/ 963827 h 972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29729" h="972065">
                <a:moveTo>
                  <a:pt x="0" y="972065"/>
                </a:moveTo>
                <a:cubicBezTo>
                  <a:pt x="119448" y="958335"/>
                  <a:pt x="238897" y="944606"/>
                  <a:pt x="329513" y="782595"/>
                </a:cubicBezTo>
                <a:cubicBezTo>
                  <a:pt x="420129" y="620584"/>
                  <a:pt x="475048" y="0"/>
                  <a:pt x="543697" y="0"/>
                </a:cubicBezTo>
                <a:cubicBezTo>
                  <a:pt x="612346" y="0"/>
                  <a:pt x="660400" y="621957"/>
                  <a:pt x="741405" y="782595"/>
                </a:cubicBezTo>
                <a:cubicBezTo>
                  <a:pt x="822410" y="943233"/>
                  <a:pt x="1029729" y="963827"/>
                  <a:pt x="1029729" y="963827"/>
                </a:cubicBezTo>
                <a:lnTo>
                  <a:pt x="1029729" y="963827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3" name="Block Arc 2"/>
          <p:cNvSpPr/>
          <p:nvPr/>
        </p:nvSpPr>
        <p:spPr>
          <a:xfrm rot="16200000">
            <a:off x="2330112" y="1474991"/>
            <a:ext cx="634314" cy="461320"/>
          </a:xfrm>
          <a:prstGeom prst="blockArc">
            <a:avLst>
              <a:gd name="adj1" fmla="val 10810419"/>
              <a:gd name="adj2" fmla="val 88698"/>
              <a:gd name="adj3" fmla="val 15078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>
              <a:solidFill>
                <a:schemeClr val="tx1"/>
              </a:solidFill>
            </a:endParaRPr>
          </a:p>
        </p:txBody>
      </p:sp>
      <p:sp>
        <p:nvSpPr>
          <p:cNvPr id="8" name="Block Arc 7"/>
          <p:cNvSpPr/>
          <p:nvPr/>
        </p:nvSpPr>
        <p:spPr>
          <a:xfrm rot="5400000">
            <a:off x="3100349" y="1483228"/>
            <a:ext cx="634314" cy="461320"/>
          </a:xfrm>
          <a:prstGeom prst="blockArc">
            <a:avLst>
              <a:gd name="adj1" fmla="val 10810419"/>
              <a:gd name="adj2" fmla="val 88698"/>
              <a:gd name="adj3" fmla="val 15078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831287" y="1705650"/>
            <a:ext cx="585322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648166" y="1705650"/>
            <a:ext cx="761996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hord 13"/>
          <p:cNvSpPr/>
          <p:nvPr/>
        </p:nvSpPr>
        <p:spPr>
          <a:xfrm rot="12263063">
            <a:off x="4425712" y="1557781"/>
            <a:ext cx="366470" cy="378115"/>
          </a:xfrm>
          <a:prstGeom prst="chord">
            <a:avLst>
              <a:gd name="adj1" fmla="val 3260577"/>
              <a:gd name="adj2" fmla="val 1544484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6" name="TextBox 15"/>
          <p:cNvSpPr txBox="1"/>
          <p:nvPr/>
        </p:nvSpPr>
        <p:spPr>
          <a:xfrm>
            <a:off x="872778" y="710281"/>
            <a:ext cx="402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Reminder of Cavity QED</a:t>
            </a:r>
          </a:p>
        </p:txBody>
      </p:sp>
      <p:cxnSp>
        <p:nvCxnSpPr>
          <p:cNvPr id="62" name="Straight Connector 61"/>
          <p:cNvCxnSpPr/>
          <p:nvPr/>
        </p:nvCxnSpPr>
        <p:spPr>
          <a:xfrm>
            <a:off x="6359733" y="2053139"/>
            <a:ext cx="6017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6366041" y="1159040"/>
            <a:ext cx="59544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10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451" y="1051716"/>
            <a:ext cx="190462" cy="214648"/>
          </a:xfrm>
          <a:prstGeom prst="rect">
            <a:avLst/>
          </a:prstGeom>
        </p:spPr>
      </p:pic>
      <p:pic>
        <p:nvPicPr>
          <p:cNvPr id="1029" name="Picture 10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263" y="1892186"/>
            <a:ext cx="217301" cy="230274"/>
          </a:xfrm>
          <a:prstGeom prst="rect">
            <a:avLst/>
          </a:prstGeom>
        </p:spPr>
      </p:pic>
      <p:pic>
        <p:nvPicPr>
          <p:cNvPr id="1030" name="Picture 10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574" y="1725228"/>
            <a:ext cx="202728" cy="138555"/>
          </a:xfrm>
          <a:prstGeom prst="rect">
            <a:avLst/>
          </a:prstGeom>
        </p:spPr>
      </p:pic>
      <p:pic>
        <p:nvPicPr>
          <p:cNvPr id="1031" name="Picture 103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138" y="1706920"/>
            <a:ext cx="209807" cy="148744"/>
          </a:xfrm>
          <a:prstGeom prst="rect">
            <a:avLst/>
          </a:prstGeom>
        </p:spPr>
      </p:pic>
      <p:cxnSp>
        <p:nvCxnSpPr>
          <p:cNvPr id="73" name="Straight Arrow Connector 72"/>
          <p:cNvCxnSpPr/>
          <p:nvPr/>
        </p:nvCxnSpPr>
        <p:spPr>
          <a:xfrm flipV="1">
            <a:off x="6561562" y="1459495"/>
            <a:ext cx="0" cy="5857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 flipV="1">
            <a:off x="6758755" y="1159040"/>
            <a:ext cx="1932" cy="88615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6359733" y="1455784"/>
            <a:ext cx="595443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V="1">
            <a:off x="6384447" y="1155741"/>
            <a:ext cx="0" cy="29285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7" name="Picture 103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727" y="1175903"/>
            <a:ext cx="158767" cy="180921"/>
          </a:xfrm>
          <a:prstGeom prst="rect">
            <a:avLst/>
          </a:prstGeom>
        </p:spPr>
      </p:pic>
      <p:cxnSp>
        <p:nvCxnSpPr>
          <p:cNvPr id="90" name="Straight Connector 89"/>
          <p:cNvCxnSpPr/>
          <p:nvPr/>
        </p:nvCxnSpPr>
        <p:spPr>
          <a:xfrm>
            <a:off x="7834575" y="2432523"/>
            <a:ext cx="59544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3" name="Picture 105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671" y="2307841"/>
            <a:ext cx="223687" cy="269182"/>
          </a:xfrm>
          <a:prstGeom prst="rect">
            <a:avLst/>
          </a:prstGeom>
        </p:spPr>
      </p:pic>
      <p:sp>
        <p:nvSpPr>
          <p:cNvPr id="104" name="TextBox 103"/>
          <p:cNvSpPr txBox="1"/>
          <p:nvPr/>
        </p:nvSpPr>
        <p:spPr>
          <a:xfrm>
            <a:off x="971716" y="3054827"/>
            <a:ext cx="75211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better picture of the situation looking at the cavity transmission</a:t>
            </a:r>
          </a:p>
        </p:txBody>
      </p:sp>
      <p:sp>
        <p:nvSpPr>
          <p:cNvPr id="57" name="Freeform 56"/>
          <p:cNvSpPr/>
          <p:nvPr/>
        </p:nvSpPr>
        <p:spPr>
          <a:xfrm>
            <a:off x="1839757" y="1288610"/>
            <a:ext cx="379679" cy="417040"/>
          </a:xfrm>
          <a:custGeom>
            <a:avLst/>
            <a:gdLst>
              <a:gd name="connsiteX0" fmla="*/ 0 w 1029729"/>
              <a:gd name="connsiteY0" fmla="*/ 972065 h 972065"/>
              <a:gd name="connsiteX1" fmla="*/ 329513 w 1029729"/>
              <a:gd name="connsiteY1" fmla="*/ 782595 h 972065"/>
              <a:gd name="connsiteX2" fmla="*/ 543697 w 1029729"/>
              <a:gd name="connsiteY2" fmla="*/ 0 h 972065"/>
              <a:gd name="connsiteX3" fmla="*/ 741405 w 1029729"/>
              <a:gd name="connsiteY3" fmla="*/ 782595 h 972065"/>
              <a:gd name="connsiteX4" fmla="*/ 1029729 w 1029729"/>
              <a:gd name="connsiteY4" fmla="*/ 963827 h 972065"/>
              <a:gd name="connsiteX5" fmla="*/ 1029729 w 1029729"/>
              <a:gd name="connsiteY5" fmla="*/ 963827 h 972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29729" h="972065">
                <a:moveTo>
                  <a:pt x="0" y="972065"/>
                </a:moveTo>
                <a:cubicBezTo>
                  <a:pt x="119448" y="958335"/>
                  <a:pt x="238897" y="944606"/>
                  <a:pt x="329513" y="782595"/>
                </a:cubicBezTo>
                <a:cubicBezTo>
                  <a:pt x="420129" y="620584"/>
                  <a:pt x="475048" y="0"/>
                  <a:pt x="543697" y="0"/>
                </a:cubicBezTo>
                <a:cubicBezTo>
                  <a:pt x="612346" y="0"/>
                  <a:pt x="660400" y="621957"/>
                  <a:pt x="741405" y="782595"/>
                </a:cubicBezTo>
                <a:cubicBezTo>
                  <a:pt x="822410" y="943233"/>
                  <a:pt x="1029729" y="963827"/>
                  <a:pt x="1029729" y="963827"/>
                </a:cubicBezTo>
                <a:lnTo>
                  <a:pt x="1029729" y="963827"/>
                </a:lnTo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58" name="Freeform 57"/>
          <p:cNvSpPr/>
          <p:nvPr/>
        </p:nvSpPr>
        <p:spPr>
          <a:xfrm>
            <a:off x="3839324" y="1493007"/>
            <a:ext cx="379679" cy="208520"/>
          </a:xfrm>
          <a:custGeom>
            <a:avLst/>
            <a:gdLst>
              <a:gd name="connsiteX0" fmla="*/ 0 w 1029729"/>
              <a:gd name="connsiteY0" fmla="*/ 972065 h 972065"/>
              <a:gd name="connsiteX1" fmla="*/ 329513 w 1029729"/>
              <a:gd name="connsiteY1" fmla="*/ 782595 h 972065"/>
              <a:gd name="connsiteX2" fmla="*/ 543697 w 1029729"/>
              <a:gd name="connsiteY2" fmla="*/ 0 h 972065"/>
              <a:gd name="connsiteX3" fmla="*/ 741405 w 1029729"/>
              <a:gd name="connsiteY3" fmla="*/ 782595 h 972065"/>
              <a:gd name="connsiteX4" fmla="*/ 1029729 w 1029729"/>
              <a:gd name="connsiteY4" fmla="*/ 963827 h 972065"/>
              <a:gd name="connsiteX5" fmla="*/ 1029729 w 1029729"/>
              <a:gd name="connsiteY5" fmla="*/ 963827 h 972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29729" h="972065">
                <a:moveTo>
                  <a:pt x="0" y="972065"/>
                </a:moveTo>
                <a:cubicBezTo>
                  <a:pt x="119448" y="958335"/>
                  <a:pt x="238897" y="944606"/>
                  <a:pt x="329513" y="782595"/>
                </a:cubicBezTo>
                <a:cubicBezTo>
                  <a:pt x="420129" y="620584"/>
                  <a:pt x="475048" y="0"/>
                  <a:pt x="543697" y="0"/>
                </a:cubicBezTo>
                <a:cubicBezTo>
                  <a:pt x="612346" y="0"/>
                  <a:pt x="660400" y="621957"/>
                  <a:pt x="741405" y="782595"/>
                </a:cubicBezTo>
                <a:cubicBezTo>
                  <a:pt x="822410" y="943233"/>
                  <a:pt x="1029729" y="963827"/>
                  <a:pt x="1029729" y="963827"/>
                </a:cubicBezTo>
                <a:lnTo>
                  <a:pt x="1029729" y="963827"/>
                </a:lnTo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40" y="6102027"/>
            <a:ext cx="2867800" cy="384639"/>
          </a:xfrm>
          <a:prstGeom prst="rect">
            <a:avLst/>
          </a:prstGeom>
        </p:spPr>
      </p:pic>
      <p:sp>
        <p:nvSpPr>
          <p:cNvPr id="65" name="Oval 64"/>
          <p:cNvSpPr/>
          <p:nvPr/>
        </p:nvSpPr>
        <p:spPr>
          <a:xfrm>
            <a:off x="6597859" y="1987530"/>
            <a:ext cx="115330" cy="11533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315" y="1789856"/>
            <a:ext cx="550562" cy="204659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2789440" y="5759674"/>
            <a:ext cx="46491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transmission in s channel ≠ transmission </a:t>
            </a:r>
            <a:r>
              <a:rPr lang="en-US" sz="1400" dirty="0">
                <a:latin typeface="+mn-lt"/>
              </a:rPr>
              <a:t>in </a:t>
            </a:r>
            <a:r>
              <a:rPr lang="en-US" sz="1400" dirty="0" smtClean="0">
                <a:latin typeface="+mn-lt"/>
              </a:rPr>
              <a:t>g </a:t>
            </a:r>
            <a:r>
              <a:rPr lang="en-US" sz="1400" dirty="0">
                <a:latin typeface="+mn-lt"/>
              </a:rPr>
              <a:t>channel</a:t>
            </a:r>
          </a:p>
          <a:p>
            <a:endParaRPr lang="en-US" sz="1600" dirty="0" smtClean="0">
              <a:latin typeface="+mn-lt"/>
            </a:endParaRPr>
          </a:p>
        </p:txBody>
      </p:sp>
      <p:sp>
        <p:nvSpPr>
          <p:cNvPr id="53" name="Title 1"/>
          <p:cNvSpPr txBox="1">
            <a:spLocks/>
          </p:cNvSpPr>
          <p:nvPr/>
        </p:nvSpPr>
        <p:spPr>
          <a:xfrm>
            <a:off x="617837" y="-32952"/>
            <a:ext cx="8526163" cy="584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Experimental realization</a:t>
            </a:r>
            <a:endParaRPr lang="en-US" sz="4000" dirty="0"/>
          </a:p>
        </p:txBody>
      </p:sp>
      <p:sp>
        <p:nvSpPr>
          <p:cNvPr id="54" name="Freeform 53"/>
          <p:cNvSpPr/>
          <p:nvPr/>
        </p:nvSpPr>
        <p:spPr>
          <a:xfrm>
            <a:off x="4031656" y="3657124"/>
            <a:ext cx="1169320" cy="1456135"/>
          </a:xfrm>
          <a:custGeom>
            <a:avLst/>
            <a:gdLst>
              <a:gd name="connsiteX0" fmla="*/ 0 w 1029729"/>
              <a:gd name="connsiteY0" fmla="*/ 972065 h 972065"/>
              <a:gd name="connsiteX1" fmla="*/ 329513 w 1029729"/>
              <a:gd name="connsiteY1" fmla="*/ 782595 h 972065"/>
              <a:gd name="connsiteX2" fmla="*/ 543697 w 1029729"/>
              <a:gd name="connsiteY2" fmla="*/ 0 h 972065"/>
              <a:gd name="connsiteX3" fmla="*/ 741405 w 1029729"/>
              <a:gd name="connsiteY3" fmla="*/ 782595 h 972065"/>
              <a:gd name="connsiteX4" fmla="*/ 1029729 w 1029729"/>
              <a:gd name="connsiteY4" fmla="*/ 963827 h 972065"/>
              <a:gd name="connsiteX5" fmla="*/ 1029729 w 1029729"/>
              <a:gd name="connsiteY5" fmla="*/ 963827 h 972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29729" h="972065">
                <a:moveTo>
                  <a:pt x="0" y="972065"/>
                </a:moveTo>
                <a:cubicBezTo>
                  <a:pt x="119448" y="958335"/>
                  <a:pt x="238897" y="944606"/>
                  <a:pt x="329513" y="782595"/>
                </a:cubicBezTo>
                <a:cubicBezTo>
                  <a:pt x="420129" y="620584"/>
                  <a:pt x="475048" y="0"/>
                  <a:pt x="543697" y="0"/>
                </a:cubicBezTo>
                <a:cubicBezTo>
                  <a:pt x="612346" y="0"/>
                  <a:pt x="660400" y="621957"/>
                  <a:pt x="741405" y="782595"/>
                </a:cubicBezTo>
                <a:cubicBezTo>
                  <a:pt x="822410" y="943233"/>
                  <a:pt x="1029729" y="963827"/>
                  <a:pt x="1029729" y="963827"/>
                </a:cubicBezTo>
                <a:lnTo>
                  <a:pt x="1029729" y="963827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56" name="Freeform 55"/>
          <p:cNvSpPr/>
          <p:nvPr/>
        </p:nvSpPr>
        <p:spPr>
          <a:xfrm>
            <a:off x="4865401" y="4402492"/>
            <a:ext cx="379679" cy="716120"/>
          </a:xfrm>
          <a:custGeom>
            <a:avLst/>
            <a:gdLst>
              <a:gd name="connsiteX0" fmla="*/ 0 w 1029729"/>
              <a:gd name="connsiteY0" fmla="*/ 972065 h 972065"/>
              <a:gd name="connsiteX1" fmla="*/ 329513 w 1029729"/>
              <a:gd name="connsiteY1" fmla="*/ 782595 h 972065"/>
              <a:gd name="connsiteX2" fmla="*/ 543697 w 1029729"/>
              <a:gd name="connsiteY2" fmla="*/ 0 h 972065"/>
              <a:gd name="connsiteX3" fmla="*/ 741405 w 1029729"/>
              <a:gd name="connsiteY3" fmla="*/ 782595 h 972065"/>
              <a:gd name="connsiteX4" fmla="*/ 1029729 w 1029729"/>
              <a:gd name="connsiteY4" fmla="*/ 963827 h 972065"/>
              <a:gd name="connsiteX5" fmla="*/ 1029729 w 1029729"/>
              <a:gd name="connsiteY5" fmla="*/ 963827 h 972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29729" h="972065">
                <a:moveTo>
                  <a:pt x="0" y="972065"/>
                </a:moveTo>
                <a:cubicBezTo>
                  <a:pt x="119448" y="958335"/>
                  <a:pt x="238897" y="944606"/>
                  <a:pt x="329513" y="782595"/>
                </a:cubicBezTo>
                <a:cubicBezTo>
                  <a:pt x="420129" y="620584"/>
                  <a:pt x="475048" y="0"/>
                  <a:pt x="543697" y="0"/>
                </a:cubicBezTo>
                <a:cubicBezTo>
                  <a:pt x="612346" y="0"/>
                  <a:pt x="660400" y="621957"/>
                  <a:pt x="741405" y="782595"/>
                </a:cubicBezTo>
                <a:cubicBezTo>
                  <a:pt x="822410" y="943233"/>
                  <a:pt x="1029729" y="963827"/>
                  <a:pt x="1029729" y="963827"/>
                </a:cubicBezTo>
                <a:lnTo>
                  <a:pt x="1029729" y="963827"/>
                </a:lnTo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55" name="Oval 54"/>
          <p:cNvSpPr/>
          <p:nvPr/>
        </p:nvSpPr>
        <p:spPr>
          <a:xfrm>
            <a:off x="8074631" y="2362077"/>
            <a:ext cx="115330" cy="11533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="" xmlns:p14="http://schemas.microsoft.com/office/powerpoint/2010/main" val="2700028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animBg="1"/>
      <p:bldP spid="49" grpId="0" animBg="1"/>
      <p:bldP spid="57" grpId="0" animBg="1"/>
      <p:bldP spid="58" grpId="0" animBg="1"/>
      <p:bldP spid="65" grpId="0" animBg="1"/>
      <p:bldP spid="67" grpId="0"/>
      <p:bldP spid="5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995208" y="5978302"/>
            <a:ext cx="6499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in principle one can get the state          in the limit                       ,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03447" y="637125"/>
            <a:ext cx="402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Back to the state preparation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3524843" y="1208018"/>
            <a:ext cx="2761321" cy="3745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25" name="TextBox 24"/>
          <p:cNvSpPr txBox="1"/>
          <p:nvPr/>
        </p:nvSpPr>
        <p:spPr>
          <a:xfrm>
            <a:off x="930875" y="1764470"/>
            <a:ext cx="75211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using the cavity, one gets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240" y="1952502"/>
            <a:ext cx="2113603" cy="1529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798" y="2301057"/>
            <a:ext cx="3776368" cy="216000"/>
          </a:xfrm>
          <a:prstGeom prst="rect">
            <a:avLst/>
          </a:prstGeom>
        </p:spPr>
      </p:pic>
      <p:sp>
        <p:nvSpPr>
          <p:cNvPr id="27" name="Oval 26"/>
          <p:cNvSpPr/>
          <p:nvPr/>
        </p:nvSpPr>
        <p:spPr>
          <a:xfrm>
            <a:off x="3788170" y="2221335"/>
            <a:ext cx="409202" cy="420130"/>
          </a:xfrm>
          <a:prstGeom prst="ellipse">
            <a:avLst/>
          </a:prstGeom>
          <a:solidFill>
            <a:srgbClr val="FF0000">
              <a:alpha val="23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29" name="TextBox 28"/>
          <p:cNvSpPr txBox="1"/>
          <p:nvPr/>
        </p:nvSpPr>
        <p:spPr>
          <a:xfrm>
            <a:off x="1600838" y="2761059"/>
            <a:ext cx="4678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we want to bring this to zero: easy for coherent states – displacement using a beam splitter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3864240" y="2617221"/>
            <a:ext cx="85687" cy="28198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97795" y="3585357"/>
            <a:ext cx="75211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+ one traces out the “environmental modes”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711278" y="4541857"/>
            <a:ext cx="3875578" cy="614363"/>
            <a:chOff x="1711278" y="4541857"/>
            <a:chExt cx="3875578" cy="614363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1278" y="4571592"/>
              <a:ext cx="2043642" cy="554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3306" y="4541857"/>
              <a:ext cx="1733550" cy="614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241" y="6015035"/>
            <a:ext cx="934531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260" y="6038225"/>
            <a:ext cx="918000" cy="2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18" y="4163130"/>
            <a:ext cx="4541448" cy="222989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995209" y="5443763"/>
            <a:ext cx="75211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the final visibility does not depend on the details of the laser spectrum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3498" y="6060298"/>
            <a:ext cx="305014" cy="178975"/>
          </a:xfrm>
          <a:prstGeom prst="rect">
            <a:avLst/>
          </a:prstGeom>
        </p:spPr>
      </p:pic>
      <p:sp>
        <p:nvSpPr>
          <p:cNvPr id="44" name="Oval 43"/>
          <p:cNvSpPr/>
          <p:nvPr/>
        </p:nvSpPr>
        <p:spPr>
          <a:xfrm>
            <a:off x="2663719" y="4541856"/>
            <a:ext cx="409202" cy="614363"/>
          </a:xfrm>
          <a:prstGeom prst="ellipse">
            <a:avLst/>
          </a:prstGeom>
          <a:solidFill>
            <a:srgbClr val="FF0000">
              <a:alpha val="23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45" name="Oval 44"/>
          <p:cNvSpPr/>
          <p:nvPr/>
        </p:nvSpPr>
        <p:spPr>
          <a:xfrm>
            <a:off x="4513114" y="4509978"/>
            <a:ext cx="549385" cy="420130"/>
          </a:xfrm>
          <a:prstGeom prst="ellipse">
            <a:avLst/>
          </a:prstGeom>
          <a:solidFill>
            <a:srgbClr val="FF0000">
              <a:alpha val="23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49" name="TextBox 48"/>
          <p:cNvSpPr txBox="1"/>
          <p:nvPr/>
        </p:nvSpPr>
        <p:spPr>
          <a:xfrm>
            <a:off x="626852" y="6581659"/>
            <a:ext cx="853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, C. et al., </a:t>
            </a:r>
            <a:r>
              <a:rPr lang="en-SG" sz="1200" dirty="0" smtClean="0">
                <a:solidFill>
                  <a:schemeClr val="bg1">
                    <a:lumMod val="50000"/>
                  </a:schemeClr>
                </a:solidFill>
              </a:rPr>
              <a:t>arXiv:1206.0074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617837" y="-32952"/>
            <a:ext cx="8526163" cy="584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Experimental realization</a:t>
            </a:r>
            <a:endParaRPr lang="en-US" sz="4000" dirty="0"/>
          </a:p>
        </p:txBody>
      </p:sp>
      <p:sp>
        <p:nvSpPr>
          <p:cNvPr id="31" name="Rectangle 30"/>
          <p:cNvSpPr/>
          <p:nvPr/>
        </p:nvSpPr>
        <p:spPr>
          <a:xfrm>
            <a:off x="1633036" y="4541856"/>
            <a:ext cx="4026359" cy="6143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242" y="1296276"/>
            <a:ext cx="2556849" cy="2084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97289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25" grpId="0"/>
      <p:bldP spid="27" grpId="0" animBg="1"/>
      <p:bldP spid="29" grpId="0"/>
      <p:bldP spid="33" grpId="0"/>
      <p:bldP spid="42" grpId="0"/>
      <p:bldP spid="44" grpId="0" animBg="1"/>
      <p:bldP spid="45" grpId="0" animBg="1"/>
      <p:bldP spid="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150" y="5378612"/>
            <a:ext cx="366387" cy="233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11684" y="785407"/>
            <a:ext cx="7670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Check the validity – the atom has to be in the ground state!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530537" y="5627328"/>
            <a:ext cx="19606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long pulse limit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507" y="1983905"/>
            <a:ext cx="3863751" cy="332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Straight Arrow Connector 22"/>
          <p:cNvCxnSpPr/>
          <p:nvPr/>
        </p:nvCxnSpPr>
        <p:spPr>
          <a:xfrm>
            <a:off x="3060636" y="5347935"/>
            <a:ext cx="680902" cy="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072508" y="4889060"/>
            <a:ext cx="0" cy="45887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70456" y="5086019"/>
            <a:ext cx="519919" cy="126000"/>
          </a:xfrm>
          <a:prstGeom prst="rect">
            <a:avLst/>
          </a:prstGeom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812" y="2586609"/>
            <a:ext cx="918648" cy="215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407" y="3613309"/>
            <a:ext cx="1078899" cy="227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812" y="4641770"/>
            <a:ext cx="1099494" cy="195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9" name="Straight Arrow Connector 38"/>
          <p:cNvCxnSpPr/>
          <p:nvPr/>
        </p:nvCxnSpPr>
        <p:spPr>
          <a:xfrm flipH="1">
            <a:off x="4213635" y="5319937"/>
            <a:ext cx="1" cy="31802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6005365" y="5333028"/>
            <a:ext cx="148397" cy="28198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641553" y="5602614"/>
            <a:ext cx="19606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short pulse limit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011684" y="3064991"/>
            <a:ext cx="16614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+mn-lt"/>
              </a:rPr>
              <a:t>yellow – good</a:t>
            </a:r>
          </a:p>
          <a:p>
            <a:r>
              <a:rPr lang="en-US" sz="1600" b="1" dirty="0" smtClean="0">
                <a:latin typeface="+mn-lt"/>
              </a:rPr>
              <a:t>      red – bad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latin typeface="+mn-lt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617837" y="-32952"/>
            <a:ext cx="8526163" cy="584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Experimental realization</a:t>
            </a:r>
            <a:endParaRPr lang="en-US" sz="4000" dirty="0"/>
          </a:p>
        </p:txBody>
      </p:sp>
      <p:sp>
        <p:nvSpPr>
          <p:cNvPr id="20" name="TextBox 19"/>
          <p:cNvSpPr txBox="1"/>
          <p:nvPr/>
        </p:nvSpPr>
        <p:spPr>
          <a:xfrm>
            <a:off x="626852" y="6581659"/>
            <a:ext cx="853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, C. et al., </a:t>
            </a:r>
            <a:r>
              <a:rPr lang="en-SG" sz="1200" dirty="0" smtClean="0">
                <a:solidFill>
                  <a:schemeClr val="bg1">
                    <a:lumMod val="50000"/>
                  </a:schemeClr>
                </a:solidFill>
              </a:rPr>
              <a:t>arXiv:1206.0074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656" y="1374526"/>
            <a:ext cx="1469051" cy="315206"/>
          </a:xfrm>
          <a:prstGeom prst="rect">
            <a:avLst/>
          </a:prstGeom>
          <a:ln w="25400">
            <a:noFill/>
          </a:ln>
        </p:spPr>
      </p:pic>
      <p:sp>
        <p:nvSpPr>
          <p:cNvPr id="22" name="Rectangle 21"/>
          <p:cNvSpPr/>
          <p:nvPr/>
        </p:nvSpPr>
        <p:spPr>
          <a:xfrm>
            <a:off x="4055180" y="1329220"/>
            <a:ext cx="1586373" cy="4336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="" xmlns:p14="http://schemas.microsoft.com/office/powerpoint/2010/main" val="979193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3" grpId="0"/>
      <p:bldP spid="4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011684" y="785407"/>
            <a:ext cx="7670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Implementations (what experimentalists need and like)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07564" y="1147367"/>
            <a:ext cx="76709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Example of </a:t>
            </a:r>
            <a:r>
              <a:rPr lang="en-US" sz="1600" baseline="30000" dirty="0" smtClean="0">
                <a:latin typeface="+mn-lt"/>
              </a:rPr>
              <a:t>87</a:t>
            </a:r>
            <a:r>
              <a:rPr lang="en-US" sz="1600" dirty="0" smtClean="0">
                <a:latin typeface="+mn-lt"/>
              </a:rPr>
              <a:t>Rb (used in number of cavity experiments)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identify the relevant levels, use (polarization) selection rules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839" y="1995753"/>
            <a:ext cx="3263273" cy="4431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3698790" y="1853501"/>
            <a:ext cx="3307348" cy="4668796"/>
            <a:chOff x="3698790" y="1853501"/>
            <a:chExt cx="3307348" cy="4668796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4905" y="6314549"/>
              <a:ext cx="1731233" cy="207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0671" y="4621072"/>
              <a:ext cx="1632379" cy="1918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050" y="1853501"/>
              <a:ext cx="1559525" cy="200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" name="Straight Connector 2"/>
            <p:cNvCxnSpPr/>
            <p:nvPr/>
          </p:nvCxnSpPr>
          <p:spPr>
            <a:xfrm>
              <a:off x="3741321" y="2172812"/>
              <a:ext cx="319932" cy="0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698790" y="4952345"/>
              <a:ext cx="378938" cy="0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698790" y="6167182"/>
              <a:ext cx="378938" cy="0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8390" y="1855477"/>
              <a:ext cx="223606" cy="252000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4701" y="4621072"/>
              <a:ext cx="237803" cy="252000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2352" y="6248542"/>
              <a:ext cx="209409" cy="252000"/>
            </a:xfrm>
            <a:prstGeom prst="rect">
              <a:avLst/>
            </a:prstGeom>
          </p:spPr>
        </p:pic>
      </p:grpSp>
      <p:sp>
        <p:nvSpPr>
          <p:cNvPr id="16" name="Title 1"/>
          <p:cNvSpPr txBox="1">
            <a:spLocks/>
          </p:cNvSpPr>
          <p:nvPr/>
        </p:nvSpPr>
        <p:spPr>
          <a:xfrm>
            <a:off x="617837" y="-32952"/>
            <a:ext cx="8526163" cy="584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Experimental realization</a:t>
            </a:r>
            <a:endParaRPr lang="en-US" sz="4000" dirty="0"/>
          </a:p>
        </p:txBody>
      </p:sp>
      <p:sp>
        <p:nvSpPr>
          <p:cNvPr id="17" name="TextBox 16"/>
          <p:cNvSpPr txBox="1"/>
          <p:nvPr/>
        </p:nvSpPr>
        <p:spPr>
          <a:xfrm>
            <a:off x="626852" y="6581659"/>
            <a:ext cx="853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, C. et al., </a:t>
            </a:r>
            <a:r>
              <a:rPr lang="en-SG" sz="1200" dirty="0" smtClean="0">
                <a:solidFill>
                  <a:schemeClr val="bg1">
                    <a:lumMod val="50000"/>
                  </a:schemeClr>
                </a:solidFill>
              </a:rPr>
              <a:t>arXiv:1206.0074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1605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011684" y="785407"/>
            <a:ext cx="7670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Implementations (what experimentalists need and like)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41662" y="5792760"/>
            <a:ext cx="79140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Possible implementations in circuit QED ? (Fast operations – short propagation distances (~ 10 m) vs. problems with detection and transmission)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213" y="2912545"/>
            <a:ext cx="3305377" cy="2673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034" y="1672282"/>
            <a:ext cx="4844508" cy="1051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007564" y="1147367"/>
            <a:ext cx="7670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Example of </a:t>
            </a:r>
            <a:r>
              <a:rPr lang="en-US" sz="1600" baseline="30000" dirty="0" smtClean="0">
                <a:latin typeface="+mn-lt"/>
              </a:rPr>
              <a:t>87</a:t>
            </a:r>
            <a:r>
              <a:rPr lang="en-US" sz="1600" dirty="0" smtClean="0">
                <a:latin typeface="+mn-lt"/>
              </a:rPr>
              <a:t>Rb (used in number of cavity experiments)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5259" y="3012634"/>
            <a:ext cx="19498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available parameters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829689" y="2765480"/>
            <a:ext cx="211620" cy="29413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40492" y="1181806"/>
            <a:ext cx="19498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propagation distance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370157" y="1485921"/>
            <a:ext cx="1533151" cy="309927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 flipV="1">
            <a:off x="4048405" y="4530810"/>
            <a:ext cx="614211" cy="1482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546" y="4554971"/>
            <a:ext cx="258742" cy="115871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617837" y="-32952"/>
            <a:ext cx="8526163" cy="584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Performance</a:t>
            </a:r>
            <a:endParaRPr lang="en-US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626852" y="6581659"/>
            <a:ext cx="853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, C. et al., </a:t>
            </a:r>
            <a:r>
              <a:rPr lang="en-SG" sz="1200" dirty="0" smtClean="0">
                <a:solidFill>
                  <a:schemeClr val="bg1">
                    <a:lumMod val="50000"/>
                  </a:schemeClr>
                </a:solidFill>
              </a:rPr>
              <a:t>arXiv:1206.0074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342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flipV="1">
            <a:off x="4048405" y="4530810"/>
            <a:ext cx="614211" cy="1482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17837" y="8238"/>
            <a:ext cx="8526163" cy="584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Conclusion I</a:t>
            </a:r>
            <a:endParaRPr lang="en-US" sz="4000" dirty="0"/>
          </a:p>
        </p:txBody>
      </p:sp>
      <p:sp>
        <p:nvSpPr>
          <p:cNvPr id="17" name="TextBox 16"/>
          <p:cNvSpPr txBox="1"/>
          <p:nvPr/>
        </p:nvSpPr>
        <p:spPr>
          <a:xfrm>
            <a:off x="1421830" y="1743865"/>
            <a:ext cx="720318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54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Bell tests are essential in Device Independent applications </a:t>
            </a:r>
          </a:p>
          <a:p>
            <a:pPr marL="285750" indent="-285750">
              <a:spcBef>
                <a:spcPts val="54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Hybrid atom-photon entangled states are particularly interesting</a:t>
            </a:r>
          </a:p>
          <a:p>
            <a:pPr marL="285750" indent="-285750">
              <a:spcBef>
                <a:spcPts val="54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What other kind of states is one able to produce ?</a:t>
            </a:r>
          </a:p>
        </p:txBody>
      </p:sp>
    </p:spTree>
    <p:extLst>
      <p:ext uri="{BB962C8B-B14F-4D97-AF65-F5344CB8AC3E}">
        <p14:creationId xmlns="" xmlns:p14="http://schemas.microsoft.com/office/powerpoint/2010/main" val="378268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17837" y="8238"/>
            <a:ext cx="8526163" cy="584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Artificial gauge fields with cold atoms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5789" y="1178797"/>
            <a:ext cx="7098203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excellent platforms for simulating various physical phenomena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endParaRPr lang="en-US" sz="2000" dirty="0" smtClean="0">
              <a:latin typeface="+mn-lt"/>
            </a:endParaRP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why cold? </a:t>
            </a:r>
            <a:r>
              <a:rPr lang="en-US" sz="2000" dirty="0">
                <a:latin typeface="+mn-lt"/>
                <a:cs typeface="Calibri"/>
              </a:rPr>
              <a:t>→</a:t>
            </a:r>
            <a:r>
              <a:rPr lang="en-US" sz="2000" dirty="0">
                <a:latin typeface="+mn-lt"/>
              </a:rPr>
              <a:t> quantum degeneracy (BEC, </a:t>
            </a:r>
            <a:r>
              <a:rPr lang="en-US" sz="2000" dirty="0" smtClean="0">
                <a:latin typeface="+mn-lt"/>
              </a:rPr>
              <a:t>…)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endParaRPr lang="en-US" sz="2000" dirty="0" smtClean="0">
              <a:latin typeface="+mn-lt"/>
            </a:endParaRP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high </a:t>
            </a:r>
            <a:r>
              <a:rPr lang="en-US" sz="2000" dirty="0" err="1">
                <a:latin typeface="+mn-lt"/>
              </a:rPr>
              <a:t>tunability</a:t>
            </a:r>
            <a:r>
              <a:rPr lang="en-US" sz="2000" dirty="0">
                <a:latin typeface="+mn-lt"/>
              </a:rPr>
              <a:t> – scattering length (via </a:t>
            </a:r>
            <a:r>
              <a:rPr lang="en-US" sz="2000" dirty="0" err="1">
                <a:latin typeface="+mn-lt"/>
              </a:rPr>
              <a:t>Feshbach</a:t>
            </a:r>
            <a:r>
              <a:rPr lang="en-US" sz="2000" dirty="0">
                <a:latin typeface="+mn-lt"/>
              </a:rPr>
              <a:t> resonances), various atomic species (bosons, fermions), </a:t>
            </a:r>
            <a:r>
              <a:rPr lang="en-US" sz="2000" b="1" dirty="0">
                <a:latin typeface="+mn-lt"/>
              </a:rPr>
              <a:t>lattice/bulk</a:t>
            </a:r>
            <a:r>
              <a:rPr lang="en-US" sz="2000" dirty="0">
                <a:latin typeface="+mn-lt"/>
              </a:rPr>
              <a:t> configurations, one can tune the dimensionality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endParaRPr lang="en-US" sz="2000" dirty="0" smtClean="0">
              <a:latin typeface="+mn-lt"/>
            </a:endParaRPr>
          </a:p>
          <a:p>
            <a:pPr>
              <a:spcAft>
                <a:spcPts val="600"/>
              </a:spcAft>
            </a:pPr>
            <a:endParaRPr lang="en-US" sz="2000" dirty="0">
              <a:latin typeface="+mn-lt"/>
            </a:endParaRP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one “problem” – they’re neutral </a:t>
            </a:r>
            <a:r>
              <a:rPr lang="en-US" sz="2000" dirty="0">
                <a:latin typeface="+mn-lt"/>
                <a:cs typeface="Calibri"/>
              </a:rPr>
              <a:t>→</a:t>
            </a:r>
            <a:r>
              <a:rPr lang="en-US" sz="2000" dirty="0">
                <a:latin typeface="+mn-lt"/>
              </a:rPr>
              <a:t> artificial gauge </a:t>
            </a:r>
            <a:r>
              <a:rPr lang="en-US" sz="2000" dirty="0" smtClean="0">
                <a:latin typeface="+mn-lt"/>
              </a:rPr>
              <a:t>fields</a:t>
            </a:r>
          </a:p>
        </p:txBody>
      </p:sp>
    </p:spTree>
    <p:extLst>
      <p:ext uri="{BB962C8B-B14F-4D97-AF65-F5344CB8AC3E}">
        <p14:creationId xmlns="" xmlns:p14="http://schemas.microsoft.com/office/powerpoint/2010/main" val="40060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55059" y="641516"/>
            <a:ext cx="7098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u="sng" dirty="0" smtClean="0">
                <a:latin typeface="+mn-lt"/>
              </a:rPr>
              <a:t>Bulk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17837" y="8238"/>
            <a:ext cx="8526163" cy="584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Artificial gauge fields with cold atoms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3074" y="6168465"/>
            <a:ext cx="52265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cs typeface="Calibri"/>
              </a:rPr>
              <a:t>→ </a:t>
            </a:r>
            <a:r>
              <a:rPr lang="en-US" sz="1600" dirty="0" smtClean="0">
                <a:cs typeface="Calibri"/>
              </a:rPr>
              <a:t> </a:t>
            </a:r>
            <a:r>
              <a:rPr lang="en-US" sz="1600" dirty="0" smtClean="0">
                <a:latin typeface="+mn-lt"/>
              </a:rPr>
              <a:t>Emergence of geometric gauge potentials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32316" y="2502289"/>
            <a:ext cx="19498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acts on center of mass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536746" y="2255135"/>
            <a:ext cx="211620" cy="29413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6852" y="6581659"/>
            <a:ext cx="853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Dalibard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et. al, </a:t>
            </a:r>
            <a:r>
              <a:rPr lang="en-SG" sz="1200" dirty="0" smtClean="0">
                <a:solidFill>
                  <a:schemeClr val="bg1">
                    <a:lumMod val="50000"/>
                  </a:schemeClr>
                </a:solidFill>
              </a:rPr>
              <a:t>Rev. Mod. Phys. 83, 1523 (2011)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3526" y="1008674"/>
            <a:ext cx="7098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Idea: Dress the internal atomic states with laser light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1227604" y="1688094"/>
            <a:ext cx="1590233" cy="1122535"/>
            <a:chOff x="1227604" y="1688094"/>
            <a:chExt cx="1590233" cy="112253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1555983" y="2699610"/>
              <a:ext cx="60175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562291" y="1805511"/>
              <a:ext cx="59544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7604" y="1688094"/>
              <a:ext cx="190462" cy="214648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6889" y="2594629"/>
              <a:ext cx="203831" cy="216000"/>
            </a:xfrm>
            <a:prstGeom prst="rect">
              <a:avLst/>
            </a:prstGeom>
          </p:spPr>
        </p:pic>
        <p:cxnSp>
          <p:nvCxnSpPr>
            <p:cNvPr id="21" name="Straight Arrow Connector 20"/>
            <p:cNvCxnSpPr/>
            <p:nvPr/>
          </p:nvCxnSpPr>
          <p:spPr>
            <a:xfrm flipV="1">
              <a:off x="1757812" y="2105966"/>
              <a:ext cx="0" cy="5857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555983" y="2102255"/>
              <a:ext cx="59544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2091443" y="1809405"/>
              <a:ext cx="0" cy="29285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8280" y="1841619"/>
              <a:ext cx="158767" cy="180921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7488" y="2320153"/>
              <a:ext cx="940349" cy="203886"/>
            </a:xfrm>
            <a:prstGeom prst="rect">
              <a:avLst/>
            </a:prstGeom>
          </p:spPr>
        </p:pic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526" y="1690662"/>
            <a:ext cx="2526859" cy="53711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549919" y="2369047"/>
            <a:ext cx="2276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acts on the internal states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6341385" y="2121893"/>
            <a:ext cx="312964" cy="29413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78181" y="3384624"/>
            <a:ext cx="7325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U given by the laser field </a:t>
            </a:r>
            <a:r>
              <a:rPr lang="en-US" sz="1600" dirty="0" smtClean="0">
                <a:cs typeface="Calibri"/>
              </a:rPr>
              <a:t>→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dirty="0">
                <a:latin typeface="+mn-lt"/>
              </a:rPr>
              <a:t>the atom is dressed in the new </a:t>
            </a:r>
            <a:r>
              <a:rPr lang="en-US" sz="1600" dirty="0" err="1">
                <a:latin typeface="+mn-lt"/>
              </a:rPr>
              <a:t>eigenbasis</a:t>
            </a:r>
            <a:r>
              <a:rPr lang="en-US" sz="1600" dirty="0">
                <a:latin typeface="+mn-lt"/>
              </a:rPr>
              <a:t> of U </a:t>
            </a:r>
            <a:endParaRPr lang="en-US" sz="1600" dirty="0" smtClean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3055" y="1806126"/>
            <a:ext cx="1061651" cy="235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657" y="3459690"/>
            <a:ext cx="1216922" cy="171943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881221" y="4138704"/>
            <a:ext cx="7325463" cy="584775"/>
            <a:chOff x="881221" y="4418796"/>
            <a:chExt cx="7325463" cy="584775"/>
          </a:xfrm>
        </p:grpSpPr>
        <p:sp>
          <p:nvSpPr>
            <p:cNvPr id="44" name="TextBox 43"/>
            <p:cNvSpPr txBox="1"/>
            <p:nvPr/>
          </p:nvSpPr>
          <p:spPr>
            <a:xfrm>
              <a:off x="881221" y="4418796"/>
              <a:ext cx="732546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>
                  <a:latin typeface="+mn-lt"/>
                </a:rPr>
                <a:t>Assuming adiabatic evolution of the atom initially in the state        , one obtains the equation of motion of the center of mass of the atom</a:t>
              </a:r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8582" y="4498332"/>
              <a:ext cx="303567" cy="21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916" y="4894069"/>
            <a:ext cx="3661719" cy="565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2929880" y="5638528"/>
            <a:ext cx="1528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vector potential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4068097" y="5236972"/>
            <a:ext cx="24520" cy="44461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894795" y="5599321"/>
            <a:ext cx="14236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scalar potential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5648551" y="5354054"/>
            <a:ext cx="0" cy="26174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559" y="4878750"/>
            <a:ext cx="1488208" cy="219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707" y="5761569"/>
            <a:ext cx="1076769" cy="182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152" y="5183694"/>
            <a:ext cx="1682709" cy="4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" name="Rectangle 59"/>
          <p:cNvSpPr/>
          <p:nvPr/>
        </p:nvSpPr>
        <p:spPr>
          <a:xfrm>
            <a:off x="6845823" y="4821263"/>
            <a:ext cx="1845091" cy="8191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="" xmlns:p14="http://schemas.microsoft.com/office/powerpoint/2010/main" val="3706138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30" grpId="0"/>
      <p:bldP spid="33" grpId="0"/>
      <p:bldP spid="47" grpId="0"/>
      <p:bldP spid="49" grpId="0"/>
      <p:bldP spid="6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55059" y="641516"/>
            <a:ext cx="7098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u="sng" dirty="0" smtClean="0">
                <a:latin typeface="+mn-lt"/>
              </a:rPr>
              <a:t>Bulk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17837" y="8238"/>
            <a:ext cx="8526163" cy="584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Artificial gauge fields with cold atoms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43526" y="975722"/>
            <a:ext cx="7098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Experimental realization? </a:t>
            </a:r>
            <a:endParaRPr lang="en-SG" sz="26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005" y="2669982"/>
            <a:ext cx="2194638" cy="164950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936965" y="898778"/>
            <a:ext cx="68602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  <a:latin typeface="+mn-lt"/>
                <a:sym typeface="Wingdings"/>
              </a:rPr>
              <a:t>Yes</a:t>
            </a:r>
            <a:endParaRPr lang="en-SG" sz="30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557" y="637227"/>
            <a:ext cx="3743403" cy="1151291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963094" y="1773571"/>
            <a:ext cx="7563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  <a:cs typeface="Calibri"/>
              </a:rPr>
              <a:t>Recipe for the vector potential:                                                                                              BEC of </a:t>
            </a:r>
            <a:r>
              <a:rPr lang="en-US" sz="1600" baseline="30000" dirty="0" smtClean="0">
                <a:latin typeface="+mn-lt"/>
                <a:cs typeface="Calibri"/>
              </a:rPr>
              <a:t>87</a:t>
            </a:r>
            <a:r>
              <a:rPr lang="en-US" sz="1600" dirty="0" smtClean="0">
                <a:latin typeface="+mn-lt"/>
                <a:cs typeface="Calibri"/>
              </a:rPr>
              <a:t>Rb + Raman laser coupling F=1 ground state manifold + spatially variable (2-photon) detuning (achieved by a gradient of a true magnetic field)</a:t>
            </a:r>
            <a:endParaRPr lang="en-US" sz="1600" dirty="0" smtClean="0">
              <a:latin typeface="+mn-lt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594" y="2641442"/>
            <a:ext cx="2432577" cy="2357957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6078205" y="4157902"/>
            <a:ext cx="314346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latin typeface="+mn-lt"/>
                <a:cs typeface="Calibri"/>
              </a:rPr>
              <a:t>Experimental signature 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→</a:t>
            </a:r>
            <a:r>
              <a:rPr lang="en-US" sz="1500" dirty="0" smtClean="0">
                <a:latin typeface="+mn-lt"/>
                <a:cs typeface="Calibri"/>
              </a:rPr>
              <a:t> vortices</a:t>
            </a:r>
            <a:endParaRPr lang="en-US" sz="1500" dirty="0" smtClean="0">
              <a:latin typeface="+mn-lt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526" y="4543087"/>
            <a:ext cx="4350532" cy="2206852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887" y="5240021"/>
            <a:ext cx="956597" cy="25664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511" y="5665020"/>
            <a:ext cx="613802" cy="29613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738" y="6125360"/>
            <a:ext cx="735044" cy="20649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432" y="6144563"/>
            <a:ext cx="735043" cy="2614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3836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1" grpId="0"/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484" y="1326519"/>
            <a:ext cx="6590957" cy="27045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837" y="8238"/>
            <a:ext cx="8526163" cy="584885"/>
          </a:xfrm>
        </p:spPr>
        <p:txBody>
          <a:bodyPr>
            <a:noAutofit/>
          </a:bodyPr>
          <a:lstStyle/>
          <a:p>
            <a:r>
              <a:rPr lang="en-US" sz="4000" dirty="0" smtClean="0"/>
              <a:t>People</a:t>
            </a:r>
            <a:endParaRPr lang="en-US" sz="4000" dirty="0"/>
          </a:p>
        </p:txBody>
      </p:sp>
      <p:sp>
        <p:nvSpPr>
          <p:cNvPr id="17" name="TextBox 16"/>
          <p:cNvSpPr txBox="1"/>
          <p:nvPr/>
        </p:nvSpPr>
        <p:spPr>
          <a:xfrm>
            <a:off x="1552700" y="6129278"/>
            <a:ext cx="15557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+mn-lt"/>
              </a:rPr>
              <a:t>Beno</a:t>
            </a:r>
            <a:r>
              <a:rPr lang="fr-CH" sz="1600" dirty="0" err="1" smtClean="0">
                <a:latin typeface="+mn-lt"/>
              </a:rPr>
              <a:t>ît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Grémaud</a:t>
            </a:r>
            <a:endParaRPr lang="en-US" sz="1600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15150" y="6157895"/>
            <a:ext cx="17776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Christian </a:t>
            </a:r>
            <a:r>
              <a:rPr lang="en-US" sz="1600" dirty="0" err="1" smtClean="0">
                <a:latin typeface="+mn-lt"/>
              </a:rPr>
              <a:t>Miniatura</a:t>
            </a:r>
            <a:endParaRPr lang="en-US" sz="1600" dirty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06359" y="957187"/>
            <a:ext cx="2412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group of Valerio </a:t>
            </a:r>
            <a:r>
              <a:rPr lang="en-US" dirty="0" err="1" smtClean="0">
                <a:latin typeface="+mn-lt"/>
              </a:rPr>
              <a:t>Scarani</a:t>
            </a:r>
            <a:endParaRPr lang="en-US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574" y="4723712"/>
            <a:ext cx="1270000" cy="127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394" y="4754028"/>
            <a:ext cx="1270000" cy="127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794" y="4739034"/>
            <a:ext cx="1270000" cy="127000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978954" y="552847"/>
            <a:ext cx="2703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Q Information, Q Optics</a:t>
            </a:r>
            <a:endParaRPr lang="en-US" dirty="0">
              <a:latin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78953" y="4222803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Q Gases</a:t>
            </a:r>
            <a:endParaRPr lang="en-US" dirty="0">
              <a:latin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813518" y="6157895"/>
            <a:ext cx="20536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David </a:t>
            </a:r>
            <a:r>
              <a:rPr lang="en-US" sz="1600" dirty="0" err="1" smtClean="0">
                <a:latin typeface="+mn-lt"/>
              </a:rPr>
              <a:t>Wilkowski</a:t>
            </a:r>
            <a:r>
              <a:rPr lang="en-US" sz="1600" dirty="0" smtClean="0">
                <a:latin typeface="+mn-lt"/>
              </a:rPr>
              <a:t> (Exp.)</a:t>
            </a:r>
            <a:endParaRPr lang="en-US" sz="1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55059" y="641516"/>
            <a:ext cx="7098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u="sng" dirty="0" smtClean="0">
                <a:latin typeface="+mn-lt"/>
              </a:rPr>
              <a:t>Bulk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17837" y="8238"/>
            <a:ext cx="8526163" cy="584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Artificial gauge fields with cold atoms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6852" y="6581659"/>
            <a:ext cx="853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Lin, Y.-J. et al., Nature 471, 83 (2011), Chen, S. et al., Arxiv:1201.6018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3526" y="1008674"/>
            <a:ext cx="7987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So far </a:t>
            </a:r>
            <a:r>
              <a:rPr lang="en-US" sz="2000" dirty="0" err="1" smtClean="0">
                <a:latin typeface="+mn-lt"/>
              </a:rPr>
              <a:t>Abelian</a:t>
            </a:r>
            <a:r>
              <a:rPr lang="en-US" sz="2000" dirty="0" smtClean="0">
                <a:latin typeface="+mn-lt"/>
              </a:rPr>
              <a:t> gauge fields: Generalization to </a:t>
            </a:r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non-</a:t>
            </a:r>
            <a:r>
              <a:rPr lang="en-US" sz="2000" b="1" dirty="0" err="1" smtClean="0">
                <a:solidFill>
                  <a:srgbClr val="FF0000"/>
                </a:solidFill>
                <a:latin typeface="+mn-lt"/>
              </a:rPr>
              <a:t>Abelian</a:t>
            </a:r>
            <a:r>
              <a:rPr lang="en-US" sz="2000" dirty="0" smtClean="0">
                <a:latin typeface="+mn-lt"/>
              </a:rPr>
              <a:t> gauge fields using multiple levels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1021959" y="2796359"/>
            <a:ext cx="6017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562291" y="1920843"/>
            <a:ext cx="59544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604" y="1803426"/>
            <a:ext cx="190462" cy="214648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 flipV="1">
            <a:off x="1227604" y="1910750"/>
            <a:ext cx="469391" cy="88561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5289468" y="3243854"/>
            <a:ext cx="0" cy="22881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6774540" y="2352526"/>
            <a:ext cx="2155276" cy="10002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42" name="TextBox 41"/>
          <p:cNvSpPr txBox="1"/>
          <p:nvPr/>
        </p:nvSpPr>
        <p:spPr>
          <a:xfrm>
            <a:off x="3336945" y="1898762"/>
            <a:ext cx="4422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Hamiltonian in the subspace of </a:t>
            </a:r>
            <a:r>
              <a:rPr lang="en-US" sz="1400" i="1" dirty="0" smtClean="0">
                <a:latin typeface="+mn-lt"/>
              </a:rPr>
              <a:t>q</a:t>
            </a:r>
            <a:r>
              <a:rPr lang="en-US" sz="1400" dirty="0" smtClean="0">
                <a:latin typeface="+mn-lt"/>
              </a:rPr>
              <a:t> degenerate states</a:t>
            </a:r>
          </a:p>
        </p:txBody>
      </p:sp>
      <p:cxnSp>
        <p:nvCxnSpPr>
          <p:cNvPr id="45" name="Straight Connector 44"/>
          <p:cNvCxnSpPr/>
          <p:nvPr/>
        </p:nvCxnSpPr>
        <p:spPr>
          <a:xfrm>
            <a:off x="2261753" y="2627483"/>
            <a:ext cx="6017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1935892" y="1920843"/>
            <a:ext cx="626737" cy="70664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815" y="2873966"/>
            <a:ext cx="293578" cy="216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916" y="2688359"/>
            <a:ext cx="328564" cy="216000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1623711" y="2495778"/>
            <a:ext cx="865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.  .  .  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599289" y="2234643"/>
            <a:ext cx="2591012" cy="458895"/>
            <a:chOff x="5414609" y="2020777"/>
            <a:chExt cx="3007319" cy="532628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4609" y="2212103"/>
              <a:ext cx="434935" cy="162000"/>
            </a:xfrm>
            <a:prstGeom prst="rect">
              <a:avLst/>
            </a:prstGeom>
          </p:spPr>
        </p:pic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3213" y="2020777"/>
              <a:ext cx="2418715" cy="5326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021" y="2419170"/>
            <a:ext cx="1794946" cy="219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021" y="2788717"/>
            <a:ext cx="1957130" cy="499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" name="TextBox 56"/>
          <p:cNvSpPr txBox="1"/>
          <p:nvPr/>
        </p:nvSpPr>
        <p:spPr>
          <a:xfrm>
            <a:off x="4610110" y="2936077"/>
            <a:ext cx="19498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FF0000"/>
                </a:solidFill>
                <a:latin typeface="+mn-lt"/>
              </a:rPr>
              <a:t>q</a:t>
            </a:r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 x </a:t>
            </a:r>
            <a:r>
              <a:rPr lang="en-US" sz="1400" i="1" dirty="0" smtClean="0">
                <a:solidFill>
                  <a:srgbClr val="FF0000"/>
                </a:solidFill>
                <a:latin typeface="+mn-lt"/>
              </a:rPr>
              <a:t>q</a:t>
            </a:r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 matrices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 flipH="1" flipV="1">
            <a:off x="4713050" y="2495779"/>
            <a:ext cx="287318" cy="486187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7" idx="0"/>
          </p:cNvCxnSpPr>
          <p:nvPr/>
        </p:nvCxnSpPr>
        <p:spPr>
          <a:xfrm flipV="1">
            <a:off x="5585051" y="2627483"/>
            <a:ext cx="428571" cy="30859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405167" y="3476306"/>
            <a:ext cx="19779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Non </a:t>
            </a:r>
            <a:r>
              <a:rPr lang="en-US" sz="1400" dirty="0" err="1" smtClean="0">
                <a:latin typeface="+mn-lt"/>
              </a:rPr>
              <a:t>abelian</a:t>
            </a:r>
            <a:r>
              <a:rPr lang="en-US" sz="1400" dirty="0" smtClean="0">
                <a:latin typeface="+mn-lt"/>
              </a:rPr>
              <a:t> potentials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862997" y="4142649"/>
            <a:ext cx="7098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Experimental realization? </a:t>
            </a:r>
            <a:endParaRPr lang="en-SG" sz="2600" dirty="0">
              <a:solidFill>
                <a:srgbClr val="FF0000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022340" y="4065705"/>
            <a:ext cx="68602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  <a:latin typeface="+mn-lt"/>
                <a:sym typeface="Wingdings"/>
              </a:rPr>
              <a:t>Yes</a:t>
            </a:r>
            <a:endParaRPr lang="en-SG" sz="3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177974" y="4669737"/>
            <a:ext cx="7751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But only with specific form of the potentials allowed by the simple implementation – spin orbit coupling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753" y="5434060"/>
            <a:ext cx="5059016" cy="597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26380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0" grpId="0" animBg="1"/>
      <p:bldP spid="57" grpId="0"/>
      <p:bldP spid="66" grpId="0"/>
      <p:bldP spid="67" grpId="0"/>
      <p:bldP spid="68" grpId="0"/>
      <p:bldP spid="6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409" y="1408784"/>
            <a:ext cx="5651157" cy="12850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55059" y="641516"/>
            <a:ext cx="7098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u="sng" dirty="0" smtClean="0">
                <a:latin typeface="+mn-lt"/>
              </a:rPr>
              <a:t>Lattice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17837" y="8238"/>
            <a:ext cx="8526163" cy="584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Artificial gauge fields with cold atoms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43526" y="1008674"/>
            <a:ext cx="79874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key element: hopping</a:t>
            </a:r>
          </a:p>
        </p:txBody>
      </p:sp>
      <p:cxnSp>
        <p:nvCxnSpPr>
          <p:cNvPr id="49" name="Straight Connector 48"/>
          <p:cNvCxnSpPr/>
          <p:nvPr/>
        </p:nvCxnSpPr>
        <p:spPr>
          <a:xfrm>
            <a:off x="5293148" y="2285713"/>
            <a:ext cx="3538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7257026" y="2284950"/>
            <a:ext cx="3538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5412385" y="2228048"/>
            <a:ext cx="115330" cy="11533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cxnSp>
        <p:nvCxnSpPr>
          <p:cNvPr id="50" name="Straight Connector 49"/>
          <p:cNvCxnSpPr/>
          <p:nvPr/>
        </p:nvCxnSpPr>
        <p:spPr>
          <a:xfrm>
            <a:off x="6268089" y="2285459"/>
            <a:ext cx="3538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l 52"/>
          <p:cNvSpPr/>
          <p:nvPr/>
        </p:nvSpPr>
        <p:spPr>
          <a:xfrm>
            <a:off x="7449361" y="2228048"/>
            <a:ext cx="115330" cy="11533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54" name="Oval 53"/>
          <p:cNvSpPr/>
          <p:nvPr/>
        </p:nvSpPr>
        <p:spPr>
          <a:xfrm>
            <a:off x="7288122" y="2227285"/>
            <a:ext cx="115330" cy="11533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56" name="TextBox 55"/>
          <p:cNvSpPr txBox="1"/>
          <p:nvPr/>
        </p:nvSpPr>
        <p:spPr>
          <a:xfrm>
            <a:off x="6938406" y="1151033"/>
            <a:ext cx="988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n-lt"/>
              </a:rPr>
              <a:t>Interaction </a:t>
            </a:r>
          </a:p>
          <a:p>
            <a:pPr algn="ctr"/>
            <a:r>
              <a:rPr lang="en-US" sz="1400" dirty="0" smtClean="0">
                <a:latin typeface="+mn-lt"/>
              </a:rPr>
              <a:t>(on-site)</a:t>
            </a:r>
          </a:p>
        </p:txBody>
      </p:sp>
      <p:sp>
        <p:nvSpPr>
          <p:cNvPr id="29" name="Arc 28"/>
          <p:cNvSpPr/>
          <p:nvPr/>
        </p:nvSpPr>
        <p:spPr>
          <a:xfrm rot="19372635">
            <a:off x="5273292" y="2018130"/>
            <a:ext cx="1236146" cy="1184824"/>
          </a:xfrm>
          <a:prstGeom prst="arc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59" name="TextBox 58"/>
          <p:cNvSpPr txBox="1"/>
          <p:nvPr/>
        </p:nvSpPr>
        <p:spPr>
          <a:xfrm>
            <a:off x="5822138" y="1664668"/>
            <a:ext cx="21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  <a:latin typeface="+mn-lt"/>
              </a:rPr>
              <a:t>t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353272" y="2619647"/>
            <a:ext cx="2485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+mn-lt"/>
              </a:rPr>
              <a:t>j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268089" y="2619646"/>
            <a:ext cx="491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+mn-lt"/>
              </a:rPr>
              <a:t>j+1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2" y="1800503"/>
            <a:ext cx="3448409" cy="4565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06051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5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775" y="3561929"/>
            <a:ext cx="5408149" cy="139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995" y="1349538"/>
            <a:ext cx="5800417" cy="13388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55059" y="641516"/>
            <a:ext cx="7098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u="sng" dirty="0" smtClean="0">
                <a:latin typeface="+mn-lt"/>
              </a:rPr>
              <a:t>Lattice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17837" y="8238"/>
            <a:ext cx="8526163" cy="584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Artificial gauge fields with cold atoms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43526" y="1008674"/>
            <a:ext cx="79874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assisted hopping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63902" y="3026470"/>
            <a:ext cx="7098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Experimental realization? </a:t>
            </a:r>
            <a:endParaRPr lang="en-SG" sz="2600" dirty="0">
              <a:solidFill>
                <a:srgbClr val="FF0000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4069992" y="2949526"/>
            <a:ext cx="68602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  <a:latin typeface="+mn-lt"/>
                <a:sym typeface="Wingdings"/>
              </a:rPr>
              <a:t>Yes</a:t>
            </a:r>
            <a:endParaRPr lang="en-SG" sz="30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5334536" y="2278103"/>
            <a:ext cx="3538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356080" y="2269102"/>
            <a:ext cx="3538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5453773" y="2220438"/>
            <a:ext cx="115330" cy="11533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cxnSp>
        <p:nvCxnSpPr>
          <p:cNvPr id="31" name="Straight Connector 30"/>
          <p:cNvCxnSpPr/>
          <p:nvPr/>
        </p:nvCxnSpPr>
        <p:spPr>
          <a:xfrm>
            <a:off x="6349650" y="1833005"/>
            <a:ext cx="3538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7548415" y="2212200"/>
            <a:ext cx="115330" cy="11533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35" name="Oval 34"/>
          <p:cNvSpPr/>
          <p:nvPr/>
        </p:nvSpPr>
        <p:spPr>
          <a:xfrm>
            <a:off x="7387176" y="2211437"/>
            <a:ext cx="115330" cy="11533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36" name="TextBox 35"/>
          <p:cNvSpPr txBox="1"/>
          <p:nvPr/>
        </p:nvSpPr>
        <p:spPr>
          <a:xfrm>
            <a:off x="7038502" y="1195195"/>
            <a:ext cx="988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n-lt"/>
              </a:rPr>
              <a:t>Interaction </a:t>
            </a:r>
          </a:p>
          <a:p>
            <a:pPr algn="ctr"/>
            <a:r>
              <a:rPr lang="en-US" sz="1400" dirty="0" smtClean="0">
                <a:latin typeface="+mn-lt"/>
              </a:rPr>
              <a:t>(on-site)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369946" y="2587323"/>
            <a:ext cx="2485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+mn-lt"/>
              </a:rPr>
              <a:t>j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284763" y="2587322"/>
            <a:ext cx="491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+mn-lt"/>
              </a:rPr>
              <a:t>j+1</a:t>
            </a:r>
          </a:p>
        </p:txBody>
      </p:sp>
      <p:cxnSp>
        <p:nvCxnSpPr>
          <p:cNvPr id="39" name="Straight Connector 38"/>
          <p:cNvCxnSpPr/>
          <p:nvPr/>
        </p:nvCxnSpPr>
        <p:spPr>
          <a:xfrm>
            <a:off x="5754207" y="783368"/>
            <a:ext cx="595443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0" idx="7"/>
          </p:cNvCxnSpPr>
          <p:nvPr/>
        </p:nvCxnSpPr>
        <p:spPr>
          <a:xfrm flipV="1">
            <a:off x="5552213" y="783369"/>
            <a:ext cx="427772" cy="1453959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503873" y="929235"/>
            <a:ext cx="1463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Raman coupling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5979985" y="828037"/>
            <a:ext cx="539342" cy="100496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838035" y="4289028"/>
            <a:ext cx="7331676" cy="2322124"/>
            <a:chOff x="838035" y="4239600"/>
            <a:chExt cx="7331676" cy="2322124"/>
          </a:xfrm>
        </p:grpSpPr>
        <p:grpSp>
          <p:nvGrpSpPr>
            <p:cNvPr id="4" name="Group 3"/>
            <p:cNvGrpSpPr/>
            <p:nvPr/>
          </p:nvGrpSpPr>
          <p:grpSpPr>
            <a:xfrm>
              <a:off x="838035" y="4239600"/>
              <a:ext cx="7331676" cy="2322124"/>
              <a:chOff x="838035" y="4231362"/>
              <a:chExt cx="7331676" cy="2322124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838035" y="4231362"/>
                <a:ext cx="7331676" cy="23221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pic>
            <p:nvPicPr>
              <p:cNvPr id="4099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46425" y="4343862"/>
                <a:ext cx="2052235" cy="2047695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100" name="Picture 4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13717" y="4259535"/>
                <a:ext cx="3446650" cy="22163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3616412" y="4368576"/>
              <a:ext cx="152341" cy="302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870987" y="2429858"/>
            <a:ext cx="79874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emergence of effective </a:t>
            </a:r>
            <a:r>
              <a:rPr lang="en-US" sz="1600" dirty="0" err="1" smtClean="0">
                <a:latin typeface="+mn-lt"/>
              </a:rPr>
              <a:t>Abelian</a:t>
            </a:r>
            <a:r>
              <a:rPr lang="en-US" sz="1600" dirty="0" smtClean="0">
                <a:latin typeface="+mn-lt"/>
              </a:rPr>
              <a:t> gauge field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21" y="1718415"/>
            <a:ext cx="3448409" cy="4474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47560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175" y="1328939"/>
            <a:ext cx="5800417" cy="1338848"/>
          </a:xfrm>
          <a:prstGeom prst="rect">
            <a:avLst/>
          </a:prstGeom>
        </p:spPr>
      </p:pic>
      <p:cxnSp>
        <p:nvCxnSpPr>
          <p:cNvPr id="81" name="Straight Connector 80"/>
          <p:cNvCxnSpPr/>
          <p:nvPr/>
        </p:nvCxnSpPr>
        <p:spPr>
          <a:xfrm>
            <a:off x="6164410" y="1635292"/>
            <a:ext cx="53633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endCxn id="71" idx="5"/>
          </p:cNvCxnSpPr>
          <p:nvPr/>
        </p:nvCxnSpPr>
        <p:spPr>
          <a:xfrm>
            <a:off x="6098235" y="762769"/>
            <a:ext cx="403089" cy="897054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6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774" y="2202941"/>
            <a:ext cx="244648" cy="180000"/>
          </a:xfrm>
          <a:prstGeom prst="rect">
            <a:avLst/>
          </a:prstGeom>
        </p:spPr>
      </p:pic>
      <p:cxnSp>
        <p:nvCxnSpPr>
          <p:cNvPr id="67" name="Straight Connector 66"/>
          <p:cNvCxnSpPr/>
          <p:nvPr/>
        </p:nvCxnSpPr>
        <p:spPr>
          <a:xfrm>
            <a:off x="5258716" y="2257504"/>
            <a:ext cx="3538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7280260" y="2248503"/>
            <a:ext cx="3538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Oval 68"/>
          <p:cNvSpPr/>
          <p:nvPr/>
        </p:nvSpPr>
        <p:spPr>
          <a:xfrm>
            <a:off x="5328525" y="2199839"/>
            <a:ext cx="115330" cy="11533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cxnSp>
        <p:nvCxnSpPr>
          <p:cNvPr id="70" name="Straight Connector 69"/>
          <p:cNvCxnSpPr/>
          <p:nvPr/>
        </p:nvCxnSpPr>
        <p:spPr>
          <a:xfrm>
            <a:off x="6273830" y="1812406"/>
            <a:ext cx="3538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/>
          <p:cNvSpPr/>
          <p:nvPr/>
        </p:nvSpPr>
        <p:spPr>
          <a:xfrm>
            <a:off x="6402884" y="1561383"/>
            <a:ext cx="115330" cy="11533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72" name="Oval 71"/>
          <p:cNvSpPr/>
          <p:nvPr/>
        </p:nvSpPr>
        <p:spPr>
          <a:xfrm>
            <a:off x="7472595" y="2191601"/>
            <a:ext cx="115330" cy="11533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73" name="Oval 72"/>
          <p:cNvSpPr/>
          <p:nvPr/>
        </p:nvSpPr>
        <p:spPr>
          <a:xfrm>
            <a:off x="7311356" y="2190838"/>
            <a:ext cx="115330" cy="11533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74" name="TextBox 73"/>
          <p:cNvSpPr txBox="1"/>
          <p:nvPr/>
        </p:nvSpPr>
        <p:spPr>
          <a:xfrm>
            <a:off x="6962682" y="1174596"/>
            <a:ext cx="988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n-lt"/>
              </a:rPr>
              <a:t>Interaction </a:t>
            </a:r>
          </a:p>
          <a:p>
            <a:pPr algn="ctr"/>
            <a:r>
              <a:rPr lang="en-US" sz="1400" dirty="0" smtClean="0">
                <a:latin typeface="+mn-lt"/>
              </a:rPr>
              <a:t>(on-site)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294126" y="2566724"/>
            <a:ext cx="2485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+mn-lt"/>
              </a:rPr>
              <a:t>j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208943" y="2566723"/>
            <a:ext cx="491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+mn-lt"/>
              </a:rPr>
              <a:t>j+1</a:t>
            </a:r>
          </a:p>
        </p:txBody>
      </p:sp>
      <p:cxnSp>
        <p:nvCxnSpPr>
          <p:cNvPr id="77" name="Straight Connector 76"/>
          <p:cNvCxnSpPr/>
          <p:nvPr/>
        </p:nvCxnSpPr>
        <p:spPr>
          <a:xfrm>
            <a:off x="5678387" y="762769"/>
            <a:ext cx="595443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V="1">
            <a:off x="5374874" y="762769"/>
            <a:ext cx="529291" cy="1474781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4444529" y="908637"/>
            <a:ext cx="1559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Raman coupling</a:t>
            </a:r>
          </a:p>
        </p:txBody>
      </p:sp>
      <p:cxnSp>
        <p:nvCxnSpPr>
          <p:cNvPr id="80" name="Straight Connector 79"/>
          <p:cNvCxnSpPr/>
          <p:nvPr/>
        </p:nvCxnSpPr>
        <p:spPr>
          <a:xfrm>
            <a:off x="5144422" y="2014585"/>
            <a:ext cx="5670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5904165" y="807438"/>
            <a:ext cx="539342" cy="100496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5542712" y="777083"/>
            <a:ext cx="555523" cy="1221280"/>
          </a:xfrm>
          <a:prstGeom prst="straightConnector1">
            <a:avLst/>
          </a:prstGeom>
          <a:ln w="12700">
            <a:solidFill>
              <a:srgbClr val="FF0000"/>
            </a:solidFill>
            <a:prstDash val="sysDash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Picture 8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937" y="1924585"/>
            <a:ext cx="244648" cy="18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55059" y="641516"/>
            <a:ext cx="7098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u="sng" dirty="0" smtClean="0">
                <a:latin typeface="+mn-lt"/>
              </a:rPr>
              <a:t>Lattice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17837" y="8238"/>
            <a:ext cx="8526163" cy="584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Artificial gauge fields with cold atoms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43526" y="1008674"/>
            <a:ext cx="2599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assisted hopping</a:t>
            </a:r>
          </a:p>
        </p:txBody>
      </p:sp>
      <p:cxnSp>
        <p:nvCxnSpPr>
          <p:cNvPr id="89" name="Straight Arrow Connector 88"/>
          <p:cNvCxnSpPr/>
          <p:nvPr/>
        </p:nvCxnSpPr>
        <p:spPr>
          <a:xfrm>
            <a:off x="2273999" y="2104585"/>
            <a:ext cx="0" cy="27835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" name="Picture 9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830" y="2463436"/>
            <a:ext cx="640853" cy="198000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965" y="2492394"/>
            <a:ext cx="792000" cy="198000"/>
          </a:xfrm>
          <a:prstGeom prst="rect">
            <a:avLst/>
          </a:prstGeom>
        </p:spPr>
      </p:pic>
      <p:sp>
        <p:nvSpPr>
          <p:cNvPr id="95" name="TextBox 94"/>
          <p:cNvSpPr txBox="1"/>
          <p:nvPr/>
        </p:nvSpPr>
        <p:spPr>
          <a:xfrm>
            <a:off x="865626" y="3147287"/>
            <a:ext cx="79874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emergence of effective </a:t>
            </a:r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non </a:t>
            </a:r>
            <a:r>
              <a:rPr lang="en-US" sz="1600" b="1" dirty="0" err="1" smtClean="0">
                <a:solidFill>
                  <a:srgbClr val="FF0000"/>
                </a:solidFill>
                <a:latin typeface="+mn-lt"/>
              </a:rPr>
              <a:t>Abelian</a:t>
            </a:r>
            <a:r>
              <a:rPr lang="en-US" sz="1600" dirty="0" smtClean="0">
                <a:latin typeface="+mn-lt"/>
              </a:rPr>
              <a:t> gauge field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866382" y="4361000"/>
            <a:ext cx="7098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Experimental realization? </a:t>
            </a:r>
            <a:endParaRPr lang="en-SG" sz="2600" dirty="0">
              <a:solidFill>
                <a:srgbClr val="FF0000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4072472" y="4284056"/>
            <a:ext cx="36260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  <a:latin typeface="+mn-lt"/>
                <a:sym typeface="Wingdings"/>
              </a:rPr>
              <a:t>?</a:t>
            </a:r>
            <a:endParaRPr lang="en-SG" sz="30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949" y="3658406"/>
            <a:ext cx="1949881" cy="296367"/>
          </a:xfrm>
          <a:prstGeom prst="rect">
            <a:avLst/>
          </a:prstGeom>
        </p:spPr>
      </p:pic>
      <p:sp>
        <p:nvSpPr>
          <p:cNvPr id="98" name="TextBox 97"/>
          <p:cNvSpPr txBox="1"/>
          <p:nvPr/>
        </p:nvSpPr>
        <p:spPr>
          <a:xfrm>
            <a:off x="626852" y="6581659"/>
            <a:ext cx="853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Osterloh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, K. et al., PRL 95, 010403 (2005)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99" name="Straight Arrow Connector 98"/>
          <p:cNvCxnSpPr/>
          <p:nvPr/>
        </p:nvCxnSpPr>
        <p:spPr>
          <a:xfrm flipV="1">
            <a:off x="2458081" y="1619048"/>
            <a:ext cx="220595" cy="231629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2568379" y="1355753"/>
            <a:ext cx="17857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N component </a:t>
            </a:r>
            <a:r>
              <a:rPr lang="en-US" sz="1400" dirty="0" err="1" smtClean="0">
                <a:latin typeface="+mn-lt"/>
              </a:rPr>
              <a:t>spinor</a:t>
            </a:r>
            <a:endParaRPr lang="en-US" sz="1400" dirty="0" smtClean="0">
              <a:latin typeface="+mn-lt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144" y="1804009"/>
            <a:ext cx="3448409" cy="4208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3415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95" grpId="0"/>
      <p:bldP spid="96" grpId="0"/>
      <p:bldP spid="97" grpId="0"/>
      <p:bldP spid="98" grpId="0"/>
      <p:bldP spid="10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17837" y="8238"/>
            <a:ext cx="8526163" cy="584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Conclusion II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421830" y="1257833"/>
            <a:ext cx="720318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So far only external gauge fields (given by the laser configuration)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Proposals of dynamical gauge fields (lattice and bulk)</a:t>
            </a:r>
          </a:p>
          <a:p>
            <a:pPr marL="742950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U(1) </a:t>
            </a:r>
            <a:r>
              <a:rPr lang="en-US" sz="2000" dirty="0">
                <a:cs typeface="Calibri"/>
              </a:rPr>
              <a:t>→</a:t>
            </a:r>
            <a:r>
              <a:rPr lang="en-US" sz="2000" dirty="0" smtClean="0">
                <a:latin typeface="+mn-lt"/>
              </a:rPr>
              <a:t> work in progress</a:t>
            </a:r>
          </a:p>
          <a:p>
            <a:pPr marL="742950" lvl="1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U(N&gt;1) ???</a:t>
            </a:r>
            <a:endParaRPr lang="cs-CZ" sz="2000" dirty="0" smtClean="0">
              <a:latin typeface="+mn-lt"/>
            </a:endParaRP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endParaRPr lang="en-US" sz="2000" dirty="0" smtClean="0">
              <a:latin typeface="+mn-lt"/>
            </a:endParaRP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endParaRPr lang="en-US" sz="2000" dirty="0" smtClean="0">
              <a:latin typeface="+mn-lt"/>
            </a:endParaRP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endParaRPr lang="en-US" sz="2000" dirty="0" smtClean="0">
              <a:latin typeface="+mn-lt"/>
            </a:endParaRP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Exciting future of simulations of quantum many body systems with artificial gauge fields</a:t>
            </a:r>
            <a:endParaRPr lang="cs-CZ" sz="2000" dirty="0">
              <a:solidFill>
                <a:srgbClr val="FA680E"/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63370" y="3902205"/>
            <a:ext cx="16313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+mn-lt"/>
              </a:rPr>
              <a:t>Outlook</a:t>
            </a:r>
          </a:p>
        </p:txBody>
      </p:sp>
    </p:spTree>
    <p:extLst>
      <p:ext uri="{BB962C8B-B14F-4D97-AF65-F5344CB8AC3E}">
        <p14:creationId xmlns="" xmlns:p14="http://schemas.microsoft.com/office/powerpoint/2010/main" val="333857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07" y="2561641"/>
            <a:ext cx="8229600" cy="1143000"/>
          </a:xfrm>
        </p:spPr>
        <p:txBody>
          <a:bodyPr>
            <a:noAutofit/>
          </a:bodyPr>
          <a:lstStyle/>
          <a:p>
            <a:r>
              <a:rPr lang="en-US" sz="10000" b="1" dirty="0" smtClean="0"/>
              <a:t>Thank</a:t>
            </a:r>
            <a:r>
              <a:rPr lang="en-US" sz="12000" b="1" dirty="0" smtClean="0"/>
              <a:t> You !</a:t>
            </a:r>
            <a:endParaRPr lang="en-SG" sz="12000" b="1" dirty="0"/>
          </a:p>
        </p:txBody>
      </p:sp>
    </p:spTree>
    <p:extLst>
      <p:ext uri="{BB962C8B-B14F-4D97-AF65-F5344CB8AC3E}">
        <p14:creationId xmlns="" xmlns:p14="http://schemas.microsoft.com/office/powerpoint/2010/main" val="380467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17837" y="-24714"/>
            <a:ext cx="8526163" cy="584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Introduction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952260" y="940458"/>
            <a:ext cx="7310291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AMO: lasers + atoms </a:t>
            </a:r>
            <a:r>
              <a:rPr lang="en-US" sz="2000" dirty="0">
                <a:cs typeface="Calibri"/>
              </a:rPr>
              <a:t>→</a:t>
            </a:r>
            <a:r>
              <a:rPr lang="en-US" sz="2000" dirty="0" smtClean="0">
                <a:latin typeface="+mn-lt"/>
              </a:rPr>
              <a:t> trapping, cooling, precision manipulation and measurements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strong interaction at single particle level:                      quantum communication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and many body level (quantum gases):                           quantum simulators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60498" y="3460806"/>
            <a:ext cx="742599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600" dirty="0" smtClean="0">
                <a:latin typeface="+mn-lt"/>
              </a:rPr>
              <a:t>Quantum communication:</a:t>
            </a:r>
          </a:p>
          <a:p>
            <a:r>
              <a:rPr lang="en-US" sz="2600" dirty="0" smtClean="0">
                <a:solidFill>
                  <a:srgbClr val="FF0000"/>
                </a:solidFill>
                <a:latin typeface="+mn-lt"/>
              </a:rPr>
              <a:t>Device independent scenarios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465" y="5193042"/>
            <a:ext cx="1704661" cy="11205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713" y="3359306"/>
            <a:ext cx="1715413" cy="12841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35782" y="5203165"/>
            <a:ext cx="742599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600" dirty="0" smtClean="0">
                <a:latin typeface="+mn-lt"/>
              </a:rPr>
              <a:t>Quantum simulations:</a:t>
            </a:r>
          </a:p>
          <a:p>
            <a:r>
              <a:rPr lang="en-US" sz="2600" dirty="0" smtClean="0">
                <a:solidFill>
                  <a:srgbClr val="FF0000"/>
                </a:solidFill>
                <a:latin typeface="+mn-lt"/>
              </a:rPr>
              <a:t>Artificial gauge fields for cold atoms</a:t>
            </a:r>
            <a:endParaRPr lang="cs-CZ" sz="2600" dirty="0" smtClean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9452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17837" y="-41190"/>
            <a:ext cx="8526163" cy="584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Device Independent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958752" y="721120"/>
            <a:ext cx="70982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Goal of q. communication – communicate q. information; what does this mean 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8772" y="1523042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Example: Simulation of quantum statistics with competent students</a:t>
            </a:r>
            <a:endParaRPr lang="en-US" sz="2000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16554" y="3156698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Quantum system</a:t>
            </a:r>
            <a:endParaRPr lang="en-US" sz="1400" dirty="0"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34540" y="2120522"/>
            <a:ext cx="17765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Measurement device (FREE choice of measurement)</a:t>
            </a:r>
            <a:endParaRPr lang="en-US" sz="1400" dirty="0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06381" y="4213071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Outcome</a:t>
            </a:r>
            <a:endParaRPr lang="en-US" sz="1400" dirty="0"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63261" y="4799645"/>
            <a:ext cx="2785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Measured  statistics:</a:t>
            </a:r>
            <a:endParaRPr lang="en-US" sz="1400" dirty="0"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80296" y="5575919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yields (conditional) probability distribution, nothing quantum</a:t>
            </a:r>
            <a:endParaRPr lang="en-US" sz="2000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460" y="4800065"/>
            <a:ext cx="1955394" cy="307357"/>
          </a:xfrm>
          <a:prstGeom prst="rect">
            <a:avLst/>
          </a:prstGeom>
        </p:spPr>
      </p:pic>
      <p:sp>
        <p:nvSpPr>
          <p:cNvPr id="38" name="Oval 37"/>
          <p:cNvSpPr/>
          <p:nvPr/>
        </p:nvSpPr>
        <p:spPr>
          <a:xfrm>
            <a:off x="2055309" y="3230766"/>
            <a:ext cx="285664" cy="36184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Symbol" pitchFamily="18" charset="2"/>
              </a:rPr>
              <a:t>Y</a:t>
            </a:r>
            <a:endParaRPr lang="en-US" dirty="0">
              <a:solidFill>
                <a:schemeClr val="tx1"/>
              </a:solidFill>
              <a:latin typeface="Symbol" pitchFamily="18" charset="2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rot="10800000" flipH="1">
            <a:off x="2340973" y="3416282"/>
            <a:ext cx="422975" cy="202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2763948" y="3077521"/>
            <a:ext cx="703061" cy="737235"/>
            <a:chOff x="2087592" y="1605724"/>
            <a:chExt cx="909973" cy="839419"/>
          </a:xfrm>
        </p:grpSpPr>
        <p:sp>
          <p:nvSpPr>
            <p:cNvPr id="52" name="Rectangle 51"/>
            <p:cNvSpPr/>
            <p:nvPr/>
          </p:nvSpPr>
          <p:spPr>
            <a:xfrm>
              <a:off x="2087592" y="1717880"/>
              <a:ext cx="909973" cy="55949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182846" y="1605724"/>
              <a:ext cx="269846" cy="10615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616231" y="1608267"/>
              <a:ext cx="269847" cy="10615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55" name="Chord 54"/>
            <p:cNvSpPr/>
            <p:nvPr/>
          </p:nvSpPr>
          <p:spPr>
            <a:xfrm rot="17502219">
              <a:off x="2183394" y="2202094"/>
              <a:ext cx="235353" cy="248496"/>
            </a:xfrm>
            <a:prstGeom prst="chord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56" name="Chord 55"/>
            <p:cNvSpPr/>
            <p:nvPr/>
          </p:nvSpPr>
          <p:spPr>
            <a:xfrm rot="17499081">
              <a:off x="2610681" y="2203219"/>
              <a:ext cx="235353" cy="248496"/>
            </a:xfrm>
            <a:prstGeom prst="chord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sp>
        <p:nvSpPr>
          <p:cNvPr id="43" name="Arc 42"/>
          <p:cNvSpPr/>
          <p:nvPr/>
        </p:nvSpPr>
        <p:spPr>
          <a:xfrm>
            <a:off x="2763948" y="2761937"/>
            <a:ext cx="335125" cy="481017"/>
          </a:xfrm>
          <a:prstGeom prst="arc">
            <a:avLst>
              <a:gd name="adj1" fmla="val 16223602"/>
              <a:gd name="adj2" fmla="val 8032"/>
            </a:avLst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45" name="Arc 44"/>
          <p:cNvSpPr/>
          <p:nvPr/>
        </p:nvSpPr>
        <p:spPr>
          <a:xfrm rot="6246734">
            <a:off x="2692277" y="3672376"/>
            <a:ext cx="478467" cy="346400"/>
          </a:xfrm>
          <a:prstGeom prst="arc">
            <a:avLst>
              <a:gd name="adj1" fmla="val 16223602"/>
              <a:gd name="adj2" fmla="val 8032"/>
            </a:avLst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34" name="TextBox 33"/>
          <p:cNvSpPr txBox="1"/>
          <p:nvPr/>
        </p:nvSpPr>
        <p:spPr>
          <a:xfrm>
            <a:off x="2743687" y="2451356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x  </a:t>
            </a:r>
            <a:endParaRPr lang="en-SG" dirty="0">
              <a:latin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553491" y="3949335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a</a:t>
            </a:r>
            <a:endParaRPr lang="en-SG" dirty="0">
              <a:latin typeface="+mn-lt"/>
            </a:endParaRPr>
          </a:p>
        </p:txBody>
      </p:sp>
      <p:sp>
        <p:nvSpPr>
          <p:cNvPr id="10" name="Oval 9"/>
          <p:cNvSpPr/>
          <p:nvPr/>
        </p:nvSpPr>
        <p:spPr>
          <a:xfrm>
            <a:off x="2469319" y="2364260"/>
            <a:ext cx="1376989" cy="1675480"/>
          </a:xfrm>
          <a:prstGeom prst="ellipse">
            <a:avLst/>
          </a:prstGeom>
          <a:noFill/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grpSp>
        <p:nvGrpSpPr>
          <p:cNvPr id="3" name="Group 2"/>
          <p:cNvGrpSpPr/>
          <p:nvPr/>
        </p:nvGrpSpPr>
        <p:grpSpPr>
          <a:xfrm>
            <a:off x="6241374" y="2405214"/>
            <a:ext cx="1505335" cy="1954407"/>
            <a:chOff x="6241374" y="2405214"/>
            <a:chExt cx="1505335" cy="1954407"/>
          </a:xfrm>
        </p:grpSpPr>
        <p:sp>
          <p:nvSpPr>
            <p:cNvPr id="12" name="Smiley Face 11"/>
            <p:cNvSpPr/>
            <p:nvPr/>
          </p:nvSpPr>
          <p:spPr>
            <a:xfrm>
              <a:off x="6866625" y="3308514"/>
              <a:ext cx="310404" cy="308311"/>
            </a:xfrm>
            <a:prstGeom prst="smileyFac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FA680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Straight Arrow Connector 60"/>
            <p:cNvCxnSpPr/>
            <p:nvPr/>
          </p:nvCxnSpPr>
          <p:spPr>
            <a:xfrm rot="10800000" flipH="1">
              <a:off x="6241374" y="3457236"/>
              <a:ext cx="422975" cy="202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2" name="Group 61"/>
            <p:cNvGrpSpPr/>
            <p:nvPr/>
          </p:nvGrpSpPr>
          <p:grpSpPr>
            <a:xfrm>
              <a:off x="6664349" y="3118475"/>
              <a:ext cx="703061" cy="737235"/>
              <a:chOff x="2087592" y="1605724"/>
              <a:chExt cx="909973" cy="839419"/>
            </a:xfrm>
          </p:grpSpPr>
          <p:sp>
            <p:nvSpPr>
              <p:cNvPr id="63" name="Rectangle 62"/>
              <p:cNvSpPr/>
              <p:nvPr/>
            </p:nvSpPr>
            <p:spPr>
              <a:xfrm>
                <a:off x="2087592" y="1717880"/>
                <a:ext cx="909973" cy="55949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2182846" y="1605724"/>
                <a:ext cx="269846" cy="106158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2616231" y="1608267"/>
                <a:ext cx="269847" cy="106158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Chord 65"/>
              <p:cNvSpPr/>
              <p:nvPr/>
            </p:nvSpPr>
            <p:spPr>
              <a:xfrm rot="17502219">
                <a:off x="2183394" y="2202094"/>
                <a:ext cx="235353" cy="248496"/>
              </a:xfrm>
              <a:prstGeom prst="chord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67" name="Chord 66"/>
              <p:cNvSpPr/>
              <p:nvPr/>
            </p:nvSpPr>
            <p:spPr>
              <a:xfrm rot="17499081">
                <a:off x="2610681" y="2203219"/>
                <a:ext cx="235353" cy="248496"/>
              </a:xfrm>
              <a:prstGeom prst="chord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</p:grpSp>
        <p:sp>
          <p:nvSpPr>
            <p:cNvPr id="68" name="Arc 67"/>
            <p:cNvSpPr/>
            <p:nvPr/>
          </p:nvSpPr>
          <p:spPr>
            <a:xfrm>
              <a:off x="6664349" y="2802891"/>
              <a:ext cx="335125" cy="481017"/>
            </a:xfrm>
            <a:prstGeom prst="arc">
              <a:avLst>
                <a:gd name="adj1" fmla="val 16223602"/>
                <a:gd name="adj2" fmla="val 8032"/>
              </a:avLst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69" name="Arc 68"/>
            <p:cNvSpPr/>
            <p:nvPr/>
          </p:nvSpPr>
          <p:spPr>
            <a:xfrm rot="6246734">
              <a:off x="6592678" y="3713330"/>
              <a:ext cx="478467" cy="346400"/>
            </a:xfrm>
            <a:prstGeom prst="arc">
              <a:avLst>
                <a:gd name="adj1" fmla="val 16223602"/>
                <a:gd name="adj2" fmla="val 8032"/>
              </a:avLst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644766" y="2492310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+mn-lt"/>
                </a:rPr>
                <a:t>x</a:t>
              </a:r>
              <a:endParaRPr lang="en-SG" dirty="0">
                <a:latin typeface="+mn-lt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453892" y="3990289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+mn-lt"/>
                </a:rPr>
                <a:t>a</a:t>
              </a:r>
              <a:endParaRPr lang="en-SG" dirty="0">
                <a:latin typeface="+mn-lt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6369720" y="2405214"/>
              <a:ext cx="1376989" cy="167548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702" y="4816541"/>
            <a:ext cx="2124249" cy="290881"/>
          </a:xfrm>
          <a:prstGeom prst="rect">
            <a:avLst/>
          </a:prstGeom>
        </p:spPr>
      </p:pic>
      <p:grpSp>
        <p:nvGrpSpPr>
          <p:cNvPr id="47" name="Group 46"/>
          <p:cNvGrpSpPr/>
          <p:nvPr/>
        </p:nvGrpSpPr>
        <p:grpSpPr>
          <a:xfrm>
            <a:off x="5582649" y="3236495"/>
            <a:ext cx="716924" cy="445168"/>
            <a:chOff x="3922292" y="3946357"/>
            <a:chExt cx="745779" cy="445168"/>
          </a:xfrm>
        </p:grpSpPr>
        <p:sp>
          <p:nvSpPr>
            <p:cNvPr id="44" name="Folded Corner 43"/>
            <p:cNvSpPr/>
            <p:nvPr/>
          </p:nvSpPr>
          <p:spPr>
            <a:xfrm rot="10800000">
              <a:off x="3922292" y="3946357"/>
              <a:ext cx="673770" cy="445168"/>
            </a:xfrm>
            <a:prstGeom prst="foldedCorner">
              <a:avLst>
                <a:gd name="adj" fmla="val 48667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044182" y="4002323"/>
              <a:ext cx="62388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+mn-lt"/>
                </a:rPr>
                <a:t>“</a:t>
              </a:r>
              <a:r>
                <a:rPr lang="en-US" dirty="0" smtClean="0">
                  <a:latin typeface="Symbol" pitchFamily="18" charset="2"/>
                </a:rPr>
                <a:t>Y</a:t>
              </a:r>
              <a:r>
                <a:rPr lang="en-US" dirty="0" smtClean="0"/>
                <a:t> </a:t>
              </a:r>
              <a:r>
                <a:rPr lang="en-US" dirty="0" smtClean="0">
                  <a:latin typeface="+mn-lt"/>
                </a:rPr>
                <a:t>“</a:t>
              </a:r>
              <a:endParaRPr lang="en-US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88521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914893" y="3422903"/>
            <a:ext cx="7932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The students cannot simulate this experiment, even if they have shared in advance some common strategy </a:t>
            </a:r>
            <a:r>
              <a:rPr lang="en-US" sz="1600" dirty="0" smtClean="0">
                <a:latin typeface="Symbol" pitchFamily="18" charset="2"/>
              </a:rPr>
              <a:t>l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65" name="TextBox 64"/>
          <p:cNvSpPr txBox="1"/>
          <p:nvPr/>
        </p:nvSpPr>
        <p:spPr>
          <a:xfrm>
            <a:off x="952244" y="721120"/>
            <a:ext cx="7098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What about correlations ?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360564" y="4192837"/>
            <a:ext cx="3846189" cy="2024930"/>
            <a:chOff x="2360564" y="4192837"/>
            <a:chExt cx="3846189" cy="202493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2433" y="5920488"/>
              <a:ext cx="2668221" cy="297279"/>
            </a:xfrm>
            <a:prstGeom prst="rect">
              <a:avLst/>
            </a:prstGeom>
          </p:spPr>
        </p:pic>
        <p:sp>
          <p:nvSpPr>
            <p:cNvPr id="66" name="Smiley Face 65"/>
            <p:cNvSpPr/>
            <p:nvPr/>
          </p:nvSpPr>
          <p:spPr>
            <a:xfrm>
              <a:off x="2755683" y="4935944"/>
              <a:ext cx="310404" cy="308311"/>
            </a:xfrm>
            <a:prstGeom prst="smileyFac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FA680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7" name="Group 66"/>
            <p:cNvGrpSpPr/>
            <p:nvPr/>
          </p:nvGrpSpPr>
          <p:grpSpPr>
            <a:xfrm>
              <a:off x="2360564" y="4192837"/>
              <a:ext cx="3846189" cy="1799498"/>
              <a:chOff x="2909855" y="1115541"/>
              <a:chExt cx="3846189" cy="1799498"/>
            </a:xfrm>
          </p:grpSpPr>
          <p:grpSp>
            <p:nvGrpSpPr>
              <p:cNvPr id="68" name="Group 67"/>
              <p:cNvGrpSpPr/>
              <p:nvPr/>
            </p:nvGrpSpPr>
            <p:grpSpPr>
              <a:xfrm>
                <a:off x="3114674" y="1338263"/>
                <a:ext cx="3466141" cy="1342918"/>
                <a:chOff x="2094584" y="1152129"/>
                <a:chExt cx="4486232" cy="1529052"/>
              </a:xfrm>
            </p:grpSpPr>
            <p:cxnSp>
              <p:nvCxnSpPr>
                <p:cNvPr id="74" name="Straight Arrow Connector 73"/>
                <p:cNvCxnSpPr>
                  <a:endCxn id="87" idx="3"/>
                </p:cNvCxnSpPr>
                <p:nvPr/>
              </p:nvCxnSpPr>
              <p:spPr>
                <a:xfrm flipH="1">
                  <a:off x="3011854" y="1923876"/>
                  <a:ext cx="889044" cy="2306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Arrow Connector 74"/>
                <p:cNvCxnSpPr>
                  <a:endCxn id="82" idx="1"/>
                </p:cNvCxnSpPr>
                <p:nvPr/>
              </p:nvCxnSpPr>
              <p:spPr>
                <a:xfrm flipV="1">
                  <a:off x="4665569" y="1924793"/>
                  <a:ext cx="948718" cy="3845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6" name="Group 75"/>
                <p:cNvGrpSpPr/>
                <p:nvPr/>
              </p:nvGrpSpPr>
              <p:grpSpPr>
                <a:xfrm>
                  <a:off x="2101881" y="1534279"/>
                  <a:ext cx="909973" cy="839419"/>
                  <a:chOff x="2087592" y="1605724"/>
                  <a:chExt cx="909973" cy="839419"/>
                </a:xfrm>
              </p:grpSpPr>
              <p:sp>
                <p:nvSpPr>
                  <p:cNvPr id="87" name="Rectangle 86"/>
                  <p:cNvSpPr/>
                  <p:nvPr/>
                </p:nvSpPr>
                <p:spPr>
                  <a:xfrm>
                    <a:off x="2087592" y="1717880"/>
                    <a:ext cx="909973" cy="559493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8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88" name="Rectangle 87"/>
                  <p:cNvSpPr/>
                  <p:nvPr/>
                </p:nvSpPr>
                <p:spPr>
                  <a:xfrm>
                    <a:off x="2182846" y="1605724"/>
                    <a:ext cx="269846" cy="10615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8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89" name="Rectangle 88"/>
                  <p:cNvSpPr/>
                  <p:nvPr/>
                </p:nvSpPr>
                <p:spPr>
                  <a:xfrm>
                    <a:off x="2616231" y="1608267"/>
                    <a:ext cx="269847" cy="10615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8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90" name="Chord 89"/>
                  <p:cNvSpPr/>
                  <p:nvPr/>
                </p:nvSpPr>
                <p:spPr>
                  <a:xfrm rot="17502219">
                    <a:off x="2183394" y="2202094"/>
                    <a:ext cx="235353" cy="248496"/>
                  </a:xfrm>
                  <a:prstGeom prst="chord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SG"/>
                  </a:p>
                </p:txBody>
              </p:sp>
              <p:sp>
                <p:nvSpPr>
                  <p:cNvPr id="91" name="Chord 90"/>
                  <p:cNvSpPr/>
                  <p:nvPr/>
                </p:nvSpPr>
                <p:spPr>
                  <a:xfrm rot="17499081">
                    <a:off x="2610681" y="2203219"/>
                    <a:ext cx="235353" cy="248496"/>
                  </a:xfrm>
                  <a:prstGeom prst="chord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SG"/>
                  </a:p>
                </p:txBody>
              </p:sp>
            </p:grpSp>
            <p:grpSp>
              <p:nvGrpSpPr>
                <p:cNvPr id="77" name="Group 76"/>
                <p:cNvGrpSpPr/>
                <p:nvPr/>
              </p:nvGrpSpPr>
              <p:grpSpPr>
                <a:xfrm>
                  <a:off x="5614287" y="1535432"/>
                  <a:ext cx="909973" cy="836876"/>
                  <a:chOff x="2087592" y="1608267"/>
                  <a:chExt cx="909973" cy="836876"/>
                </a:xfrm>
              </p:grpSpPr>
              <p:sp>
                <p:nvSpPr>
                  <p:cNvPr id="82" name="Rectangle 81"/>
                  <p:cNvSpPr/>
                  <p:nvPr/>
                </p:nvSpPr>
                <p:spPr>
                  <a:xfrm>
                    <a:off x="2087592" y="1717880"/>
                    <a:ext cx="909973" cy="559493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8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83" name="Rectangle 82"/>
                  <p:cNvSpPr/>
                  <p:nvPr/>
                </p:nvSpPr>
                <p:spPr>
                  <a:xfrm>
                    <a:off x="2182846" y="1610341"/>
                    <a:ext cx="269847" cy="10615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8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84" name="Rectangle 83"/>
                  <p:cNvSpPr/>
                  <p:nvPr/>
                </p:nvSpPr>
                <p:spPr>
                  <a:xfrm>
                    <a:off x="2616231" y="1608267"/>
                    <a:ext cx="269847" cy="10615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8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85" name="Chord 84"/>
                  <p:cNvSpPr/>
                  <p:nvPr/>
                </p:nvSpPr>
                <p:spPr>
                  <a:xfrm rot="17502219">
                    <a:off x="2183394" y="2202094"/>
                    <a:ext cx="235353" cy="248496"/>
                  </a:xfrm>
                  <a:prstGeom prst="chord">
                    <a:avLst/>
                  </a:prstGeom>
                  <a:solidFill>
                    <a:srgbClr val="31FF2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SG"/>
                  </a:p>
                </p:txBody>
              </p:sp>
              <p:sp>
                <p:nvSpPr>
                  <p:cNvPr id="86" name="Chord 85"/>
                  <p:cNvSpPr/>
                  <p:nvPr/>
                </p:nvSpPr>
                <p:spPr>
                  <a:xfrm rot="17499081">
                    <a:off x="2610681" y="2203219"/>
                    <a:ext cx="235353" cy="248496"/>
                  </a:xfrm>
                  <a:prstGeom prst="chord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SG"/>
                  </a:p>
                </p:txBody>
              </p:sp>
            </p:grpSp>
            <p:sp>
              <p:nvSpPr>
                <p:cNvPr id="78" name="Arc 77"/>
                <p:cNvSpPr/>
                <p:nvPr/>
              </p:nvSpPr>
              <p:spPr>
                <a:xfrm>
                  <a:off x="2101881" y="1174954"/>
                  <a:ext cx="433753" cy="547688"/>
                </a:xfrm>
                <a:prstGeom prst="arc">
                  <a:avLst>
                    <a:gd name="adj1" fmla="val 16223602"/>
                    <a:gd name="adj2" fmla="val 8032"/>
                  </a:avLst>
                </a:prstGeom>
                <a:ln>
                  <a:solidFill>
                    <a:schemeClr val="tx1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79" name="Arc 78"/>
                <p:cNvSpPr/>
                <p:nvPr/>
              </p:nvSpPr>
              <p:spPr>
                <a:xfrm flipH="1">
                  <a:off x="6090691" y="1152129"/>
                  <a:ext cx="490125" cy="491535"/>
                </a:xfrm>
                <a:prstGeom prst="arc">
                  <a:avLst>
                    <a:gd name="adj1" fmla="val 16223602"/>
                    <a:gd name="adj2" fmla="val 8032"/>
                  </a:avLst>
                </a:prstGeom>
                <a:ln>
                  <a:solidFill>
                    <a:schemeClr val="tx1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80" name="Arc 79"/>
                <p:cNvSpPr/>
                <p:nvPr/>
              </p:nvSpPr>
              <p:spPr>
                <a:xfrm rot="6246734">
                  <a:off x="2046365" y="2184616"/>
                  <a:ext cx="544784" cy="448346"/>
                </a:xfrm>
                <a:prstGeom prst="arc">
                  <a:avLst>
                    <a:gd name="adj1" fmla="val 16223602"/>
                    <a:gd name="adj2" fmla="val 8032"/>
                  </a:avLst>
                </a:prstGeom>
                <a:ln>
                  <a:solidFill>
                    <a:schemeClr val="tx1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81" name="Arc 80"/>
                <p:cNvSpPr/>
                <p:nvPr/>
              </p:nvSpPr>
              <p:spPr>
                <a:xfrm rot="15566252" flipH="1">
                  <a:off x="6056193" y="2161270"/>
                  <a:ext cx="441827" cy="508387"/>
                </a:xfrm>
                <a:prstGeom prst="arc">
                  <a:avLst>
                    <a:gd name="adj1" fmla="val 16223602"/>
                    <a:gd name="adj2" fmla="val 8032"/>
                  </a:avLst>
                </a:prstGeom>
                <a:ln>
                  <a:solidFill>
                    <a:schemeClr val="tx1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</p:grpSp>
          <p:sp>
            <p:nvSpPr>
              <p:cNvPr id="69" name="TextBox 68"/>
              <p:cNvSpPr txBox="1"/>
              <p:nvPr/>
            </p:nvSpPr>
            <p:spPr>
              <a:xfrm>
                <a:off x="2978286" y="1115541"/>
                <a:ext cx="2840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+mn-lt"/>
                  </a:rPr>
                  <a:t>x</a:t>
                </a:r>
                <a:endParaRPr lang="en-SG" dirty="0">
                  <a:latin typeface="+mn-lt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6467182" y="1119659"/>
                <a:ext cx="2888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+mn-lt"/>
                  </a:rPr>
                  <a:t>y</a:t>
                </a:r>
                <a:endParaRPr lang="en-SG" dirty="0">
                  <a:latin typeface="+mn-lt"/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6409516" y="2473860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+mn-lt"/>
                  </a:rPr>
                  <a:t>b</a:t>
                </a:r>
                <a:endParaRPr lang="en-SG" dirty="0">
                  <a:latin typeface="+mn-lt"/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2909855" y="2545707"/>
                <a:ext cx="2952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+mn-lt"/>
                  </a:rPr>
                  <a:t>a</a:t>
                </a:r>
                <a:endParaRPr lang="en-SG" dirty="0">
                  <a:latin typeface="+mn-lt"/>
                </a:endParaRPr>
              </a:p>
            </p:txBody>
          </p:sp>
        </p:grpSp>
        <p:sp>
          <p:nvSpPr>
            <p:cNvPr id="95" name="Smiley Face 94"/>
            <p:cNvSpPr/>
            <p:nvPr/>
          </p:nvSpPr>
          <p:spPr>
            <a:xfrm>
              <a:off x="5476334" y="4940009"/>
              <a:ext cx="310404" cy="308311"/>
            </a:xfrm>
            <a:prstGeom prst="smileyFac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FA680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320429" y="1158980"/>
            <a:ext cx="3846189" cy="1915840"/>
            <a:chOff x="2320429" y="1158980"/>
            <a:chExt cx="3846189" cy="1915840"/>
          </a:xfrm>
        </p:grpSpPr>
        <p:grpSp>
          <p:nvGrpSpPr>
            <p:cNvPr id="38" name="Group 37"/>
            <p:cNvGrpSpPr/>
            <p:nvPr/>
          </p:nvGrpSpPr>
          <p:grpSpPr>
            <a:xfrm>
              <a:off x="2320429" y="1158980"/>
              <a:ext cx="3846189" cy="1799498"/>
              <a:chOff x="2909855" y="1115541"/>
              <a:chExt cx="3846189" cy="1799498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3114674" y="1338263"/>
                <a:ext cx="3466141" cy="1342918"/>
                <a:chOff x="2094584" y="1152129"/>
                <a:chExt cx="4486232" cy="1529052"/>
              </a:xfrm>
            </p:grpSpPr>
            <p:sp>
              <p:nvSpPr>
                <p:cNvPr id="44" name="Oval 43"/>
                <p:cNvSpPr/>
                <p:nvPr/>
              </p:nvSpPr>
              <p:spPr>
                <a:xfrm>
                  <a:off x="4106773" y="1717880"/>
                  <a:ext cx="369736" cy="411993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  <a:latin typeface="Symbol" pitchFamily="18" charset="2"/>
                    </a:rPr>
                    <a:t>Y</a:t>
                  </a:r>
                  <a:endParaRPr lang="en-US" dirty="0">
                    <a:solidFill>
                      <a:schemeClr val="tx1"/>
                    </a:solidFill>
                    <a:latin typeface="Symbol" pitchFamily="18" charset="2"/>
                  </a:endParaRPr>
                </a:p>
              </p:txBody>
            </p:sp>
            <p:cxnSp>
              <p:nvCxnSpPr>
                <p:cNvPr id="45" name="Straight Arrow Connector 44"/>
                <p:cNvCxnSpPr>
                  <a:stCxn id="44" idx="2"/>
                  <a:endCxn id="58" idx="3"/>
                </p:cNvCxnSpPr>
                <p:nvPr/>
              </p:nvCxnSpPr>
              <p:spPr>
                <a:xfrm flipH="1">
                  <a:off x="3011854" y="1923877"/>
                  <a:ext cx="1094919" cy="2305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45"/>
                <p:cNvCxnSpPr>
                  <a:stCxn id="44" idx="6"/>
                  <a:endCxn id="53" idx="1"/>
                </p:cNvCxnSpPr>
                <p:nvPr/>
              </p:nvCxnSpPr>
              <p:spPr>
                <a:xfrm>
                  <a:off x="4476509" y="1923877"/>
                  <a:ext cx="1137778" cy="915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7" name="Group 46"/>
                <p:cNvGrpSpPr/>
                <p:nvPr/>
              </p:nvGrpSpPr>
              <p:grpSpPr>
                <a:xfrm>
                  <a:off x="2101881" y="1534279"/>
                  <a:ext cx="909973" cy="839419"/>
                  <a:chOff x="2087592" y="1605724"/>
                  <a:chExt cx="909973" cy="839419"/>
                </a:xfrm>
              </p:grpSpPr>
              <p:sp>
                <p:nvSpPr>
                  <p:cNvPr id="58" name="Rectangle 57"/>
                  <p:cNvSpPr/>
                  <p:nvPr/>
                </p:nvSpPr>
                <p:spPr>
                  <a:xfrm>
                    <a:off x="2087592" y="1717880"/>
                    <a:ext cx="909973" cy="559493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8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9" name="Rectangle 58"/>
                  <p:cNvSpPr/>
                  <p:nvPr/>
                </p:nvSpPr>
                <p:spPr>
                  <a:xfrm>
                    <a:off x="2182846" y="1605724"/>
                    <a:ext cx="269846" cy="10615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8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60" name="Rectangle 59"/>
                  <p:cNvSpPr/>
                  <p:nvPr/>
                </p:nvSpPr>
                <p:spPr>
                  <a:xfrm>
                    <a:off x="2616231" y="1608267"/>
                    <a:ext cx="269847" cy="10615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8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61" name="Chord 60"/>
                  <p:cNvSpPr/>
                  <p:nvPr/>
                </p:nvSpPr>
                <p:spPr>
                  <a:xfrm rot="17502219">
                    <a:off x="2183394" y="2202094"/>
                    <a:ext cx="235353" cy="248496"/>
                  </a:xfrm>
                  <a:prstGeom prst="chord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SG"/>
                  </a:p>
                </p:txBody>
              </p:sp>
              <p:sp>
                <p:nvSpPr>
                  <p:cNvPr id="62" name="Chord 61"/>
                  <p:cNvSpPr/>
                  <p:nvPr/>
                </p:nvSpPr>
                <p:spPr>
                  <a:xfrm rot="17499081">
                    <a:off x="2610681" y="2203219"/>
                    <a:ext cx="235353" cy="248496"/>
                  </a:xfrm>
                  <a:prstGeom prst="chord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SG"/>
                  </a:p>
                </p:txBody>
              </p:sp>
            </p:grpSp>
            <p:grpSp>
              <p:nvGrpSpPr>
                <p:cNvPr id="48" name="Group 47"/>
                <p:cNvGrpSpPr/>
                <p:nvPr/>
              </p:nvGrpSpPr>
              <p:grpSpPr>
                <a:xfrm>
                  <a:off x="5614287" y="1535432"/>
                  <a:ext cx="909973" cy="836876"/>
                  <a:chOff x="2087592" y="1608267"/>
                  <a:chExt cx="909973" cy="836876"/>
                </a:xfrm>
              </p:grpSpPr>
              <p:sp>
                <p:nvSpPr>
                  <p:cNvPr id="53" name="Rectangle 52"/>
                  <p:cNvSpPr/>
                  <p:nvPr/>
                </p:nvSpPr>
                <p:spPr>
                  <a:xfrm>
                    <a:off x="2087592" y="1717880"/>
                    <a:ext cx="909973" cy="559493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8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4" name="Rectangle 53"/>
                  <p:cNvSpPr/>
                  <p:nvPr/>
                </p:nvSpPr>
                <p:spPr>
                  <a:xfrm>
                    <a:off x="2182846" y="1610341"/>
                    <a:ext cx="269847" cy="10615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8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5" name="Rectangle 54"/>
                  <p:cNvSpPr/>
                  <p:nvPr/>
                </p:nvSpPr>
                <p:spPr>
                  <a:xfrm>
                    <a:off x="2616231" y="1608267"/>
                    <a:ext cx="269847" cy="10615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8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6" name="Chord 55"/>
                  <p:cNvSpPr/>
                  <p:nvPr/>
                </p:nvSpPr>
                <p:spPr>
                  <a:xfrm rot="17502219">
                    <a:off x="2183394" y="2202094"/>
                    <a:ext cx="235353" cy="248496"/>
                  </a:xfrm>
                  <a:prstGeom prst="chord">
                    <a:avLst/>
                  </a:prstGeom>
                  <a:solidFill>
                    <a:srgbClr val="31FF2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SG"/>
                  </a:p>
                </p:txBody>
              </p:sp>
              <p:sp>
                <p:nvSpPr>
                  <p:cNvPr id="57" name="Chord 56"/>
                  <p:cNvSpPr/>
                  <p:nvPr/>
                </p:nvSpPr>
                <p:spPr>
                  <a:xfrm rot="17499081">
                    <a:off x="2610681" y="2203219"/>
                    <a:ext cx="235353" cy="248496"/>
                  </a:xfrm>
                  <a:prstGeom prst="chord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SG"/>
                  </a:p>
                </p:txBody>
              </p:sp>
            </p:grpSp>
            <p:sp>
              <p:nvSpPr>
                <p:cNvPr id="49" name="Arc 48"/>
                <p:cNvSpPr/>
                <p:nvPr/>
              </p:nvSpPr>
              <p:spPr>
                <a:xfrm>
                  <a:off x="2101881" y="1174954"/>
                  <a:ext cx="433753" cy="547688"/>
                </a:xfrm>
                <a:prstGeom prst="arc">
                  <a:avLst>
                    <a:gd name="adj1" fmla="val 16223602"/>
                    <a:gd name="adj2" fmla="val 8032"/>
                  </a:avLst>
                </a:prstGeom>
                <a:ln>
                  <a:solidFill>
                    <a:schemeClr val="tx1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50" name="Arc 49"/>
                <p:cNvSpPr/>
                <p:nvPr/>
              </p:nvSpPr>
              <p:spPr>
                <a:xfrm flipH="1">
                  <a:off x="6090691" y="1152129"/>
                  <a:ext cx="490125" cy="491535"/>
                </a:xfrm>
                <a:prstGeom prst="arc">
                  <a:avLst>
                    <a:gd name="adj1" fmla="val 16223602"/>
                    <a:gd name="adj2" fmla="val 8032"/>
                  </a:avLst>
                </a:prstGeom>
                <a:ln>
                  <a:solidFill>
                    <a:schemeClr val="tx1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51" name="Arc 50"/>
                <p:cNvSpPr/>
                <p:nvPr/>
              </p:nvSpPr>
              <p:spPr>
                <a:xfrm rot="6246734">
                  <a:off x="2046365" y="2184616"/>
                  <a:ext cx="544784" cy="448346"/>
                </a:xfrm>
                <a:prstGeom prst="arc">
                  <a:avLst>
                    <a:gd name="adj1" fmla="val 16223602"/>
                    <a:gd name="adj2" fmla="val 8032"/>
                  </a:avLst>
                </a:prstGeom>
                <a:ln>
                  <a:solidFill>
                    <a:schemeClr val="tx1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52" name="Arc 51"/>
                <p:cNvSpPr/>
                <p:nvPr/>
              </p:nvSpPr>
              <p:spPr>
                <a:xfrm rot="15566252" flipH="1">
                  <a:off x="6056193" y="2161270"/>
                  <a:ext cx="441827" cy="508387"/>
                </a:xfrm>
                <a:prstGeom prst="arc">
                  <a:avLst>
                    <a:gd name="adj1" fmla="val 16223602"/>
                    <a:gd name="adj2" fmla="val 8032"/>
                  </a:avLst>
                </a:prstGeom>
                <a:ln>
                  <a:solidFill>
                    <a:schemeClr val="tx1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</p:grpSp>
          <p:sp>
            <p:nvSpPr>
              <p:cNvPr id="40" name="TextBox 39"/>
              <p:cNvSpPr txBox="1"/>
              <p:nvPr/>
            </p:nvSpPr>
            <p:spPr>
              <a:xfrm>
                <a:off x="2978286" y="1115541"/>
                <a:ext cx="2840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+mn-lt"/>
                  </a:rPr>
                  <a:t>x</a:t>
                </a:r>
                <a:endParaRPr lang="en-SG" dirty="0">
                  <a:latin typeface="+mn-lt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467182" y="1119659"/>
                <a:ext cx="2888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+mn-lt"/>
                  </a:rPr>
                  <a:t>y</a:t>
                </a:r>
                <a:endParaRPr lang="en-SG" dirty="0">
                  <a:latin typeface="+mn-lt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409516" y="2473860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+mn-lt"/>
                  </a:rPr>
                  <a:t>b</a:t>
                </a:r>
                <a:endParaRPr lang="en-SG" dirty="0">
                  <a:latin typeface="+mn-lt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2909855" y="2545707"/>
                <a:ext cx="2952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+mn-lt"/>
                  </a:rPr>
                  <a:t>a</a:t>
                </a:r>
                <a:endParaRPr lang="en-SG" dirty="0">
                  <a:latin typeface="+mn-lt"/>
                </a:endParaRPr>
              </a:p>
            </p:txBody>
          </p:sp>
        </p:grp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7354" y="2773812"/>
              <a:ext cx="2530886" cy="301008"/>
            </a:xfrm>
            <a:prstGeom prst="rect">
              <a:avLst/>
            </a:prstGeom>
          </p:spPr>
        </p:pic>
        <p:sp>
          <p:nvSpPr>
            <p:cNvPr id="98" name="TextBox 97"/>
            <p:cNvSpPr txBox="1"/>
            <p:nvPr/>
          </p:nvSpPr>
          <p:spPr>
            <a:xfrm>
              <a:off x="3671847" y="1547631"/>
              <a:ext cx="12183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Quantum state</a:t>
              </a:r>
              <a:endParaRPr lang="en-US" sz="1200" dirty="0"/>
            </a:p>
          </p:txBody>
        </p:sp>
      </p:grpSp>
      <p:sp>
        <p:nvSpPr>
          <p:cNvPr id="63" name="Title 1"/>
          <p:cNvSpPr txBox="1">
            <a:spLocks/>
          </p:cNvSpPr>
          <p:nvPr/>
        </p:nvSpPr>
        <p:spPr>
          <a:xfrm>
            <a:off x="617837" y="-41190"/>
            <a:ext cx="8526163" cy="584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Device Independent</a:t>
            </a:r>
            <a:endParaRPr lang="en-US" sz="4000" dirty="0"/>
          </a:p>
        </p:txBody>
      </p:sp>
      <p:grpSp>
        <p:nvGrpSpPr>
          <p:cNvPr id="64" name="Group 63"/>
          <p:cNvGrpSpPr/>
          <p:nvPr/>
        </p:nvGrpSpPr>
        <p:grpSpPr>
          <a:xfrm>
            <a:off x="4307302" y="4860758"/>
            <a:ext cx="716924" cy="445168"/>
            <a:chOff x="3922292" y="3946357"/>
            <a:chExt cx="745779" cy="445168"/>
          </a:xfrm>
        </p:grpSpPr>
        <p:sp>
          <p:nvSpPr>
            <p:cNvPr id="93" name="Folded Corner 92"/>
            <p:cNvSpPr/>
            <p:nvPr/>
          </p:nvSpPr>
          <p:spPr>
            <a:xfrm rot="10800000">
              <a:off x="3922292" y="3946357"/>
              <a:ext cx="673770" cy="445168"/>
            </a:xfrm>
            <a:prstGeom prst="foldedCorner">
              <a:avLst>
                <a:gd name="adj" fmla="val 48667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4044182" y="4002323"/>
              <a:ext cx="62388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+mn-lt"/>
                </a:rPr>
                <a:t>“</a:t>
              </a:r>
              <a:r>
                <a:rPr lang="en-US" dirty="0" smtClean="0">
                  <a:latin typeface="Symbol" pitchFamily="18" charset="2"/>
                </a:rPr>
                <a:t>Y</a:t>
              </a:r>
              <a:r>
                <a:rPr lang="en-US" dirty="0" smtClean="0"/>
                <a:t> </a:t>
              </a:r>
              <a:r>
                <a:rPr lang="en-US" dirty="0" smtClean="0">
                  <a:latin typeface="+mn-lt"/>
                </a:rPr>
                <a:t>“</a:t>
              </a:r>
              <a:endParaRPr lang="en-US" dirty="0">
                <a:latin typeface="+mn-lt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3569366" y="4856747"/>
            <a:ext cx="716924" cy="445168"/>
            <a:chOff x="3922292" y="3946357"/>
            <a:chExt cx="745779" cy="445168"/>
          </a:xfrm>
        </p:grpSpPr>
        <p:sp>
          <p:nvSpPr>
            <p:cNvPr id="97" name="Folded Corner 96"/>
            <p:cNvSpPr/>
            <p:nvPr/>
          </p:nvSpPr>
          <p:spPr>
            <a:xfrm rot="10800000">
              <a:off x="3922292" y="3946357"/>
              <a:ext cx="673770" cy="445168"/>
            </a:xfrm>
            <a:prstGeom prst="foldedCorner">
              <a:avLst>
                <a:gd name="adj" fmla="val 48667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4044182" y="4002323"/>
              <a:ext cx="62388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+mn-lt"/>
                </a:rPr>
                <a:t>“</a:t>
              </a:r>
              <a:r>
                <a:rPr lang="en-US" dirty="0" smtClean="0">
                  <a:latin typeface="Symbol" pitchFamily="18" charset="2"/>
                </a:rPr>
                <a:t>Y</a:t>
              </a:r>
              <a:r>
                <a:rPr lang="en-US" dirty="0" smtClean="0"/>
                <a:t> </a:t>
              </a:r>
              <a:r>
                <a:rPr lang="en-US" dirty="0" smtClean="0">
                  <a:latin typeface="+mn-lt"/>
                </a:rPr>
                <a:t>“</a:t>
              </a:r>
              <a:endParaRPr lang="en-US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70774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06965" y="840078"/>
            <a:ext cx="7295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Message: use the correlations </a:t>
            </a:r>
            <a:r>
              <a:rPr lang="en-US" sz="2000" dirty="0">
                <a:cs typeface="Calibri"/>
              </a:rPr>
              <a:t>→</a:t>
            </a:r>
            <a:r>
              <a:rPr lang="en-US" sz="2000" dirty="0" smtClean="0">
                <a:latin typeface="+mn-lt"/>
              </a:rPr>
              <a:t> quantitative criterion: Bell test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2394" y="5971053"/>
            <a:ext cx="82336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Typical application: Quantum Key Distribution, </a:t>
            </a:r>
            <a:r>
              <a:rPr lang="en-US" sz="2000" dirty="0" smtClean="0">
                <a:latin typeface="+mn-lt"/>
              </a:rPr>
              <a:t>. . .</a:t>
            </a:r>
            <a:r>
              <a:rPr lang="en-US" sz="2000" dirty="0" smtClean="0">
                <a:latin typeface="+mn-lt"/>
              </a:rPr>
              <a:t> </a:t>
            </a:r>
            <a:endParaRPr lang="en-US" sz="2000" dirty="0" smtClean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9199" y="4717748"/>
            <a:ext cx="76981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All one needs is the probability distribution </a:t>
            </a:r>
            <a:r>
              <a:rPr lang="en-US" sz="2000" dirty="0">
                <a:cs typeface="Calibri"/>
              </a:rPr>
              <a:t>→</a:t>
            </a:r>
            <a:r>
              <a:rPr lang="en-US" sz="2000" dirty="0" smtClean="0">
                <a:latin typeface="+mn-lt"/>
              </a:rPr>
              <a:t> no specific assumption about the physical system being used = </a:t>
            </a:r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Device Independent </a:t>
            </a:r>
            <a:r>
              <a:rPr lang="en-US" sz="2000" dirty="0" smtClean="0">
                <a:latin typeface="+mn-lt"/>
              </a:rPr>
              <a:t>certification of “</a:t>
            </a:r>
            <a:r>
              <a:rPr lang="en-US" sz="2000" dirty="0" err="1" smtClean="0">
                <a:latin typeface="+mn-lt"/>
              </a:rPr>
              <a:t>quantumness</a:t>
            </a:r>
            <a:r>
              <a:rPr lang="en-US" sz="2000" dirty="0" smtClean="0">
                <a:latin typeface="+mn-lt"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6852" y="6569627"/>
            <a:ext cx="853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Acin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A. et al., PR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L 230501 (2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007),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Pironio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et al., Nature 464, 1021(2010) 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Rabelo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R. et al., PRL 107, 050502 (2011)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727" y="1565336"/>
            <a:ext cx="3342143" cy="198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949" y="3487752"/>
            <a:ext cx="1306969" cy="25666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711" y="4169283"/>
            <a:ext cx="1577160" cy="287386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4985506" y="1273140"/>
            <a:ext cx="3846189" cy="1799498"/>
            <a:chOff x="2909855" y="1115541"/>
            <a:chExt cx="3846189" cy="1799498"/>
          </a:xfrm>
        </p:grpSpPr>
        <p:grpSp>
          <p:nvGrpSpPr>
            <p:cNvPr id="19" name="Group 18"/>
            <p:cNvGrpSpPr/>
            <p:nvPr/>
          </p:nvGrpSpPr>
          <p:grpSpPr>
            <a:xfrm>
              <a:off x="3114674" y="1338263"/>
              <a:ext cx="3466141" cy="1342918"/>
              <a:chOff x="2094584" y="1152129"/>
              <a:chExt cx="4486232" cy="1529052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4106773" y="1717880"/>
                <a:ext cx="369736" cy="41199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Symbol" pitchFamily="18" charset="2"/>
                  </a:rPr>
                  <a:t>Y</a:t>
                </a:r>
                <a:endParaRPr lang="en-US" dirty="0">
                  <a:solidFill>
                    <a:schemeClr val="tx1"/>
                  </a:solidFill>
                  <a:latin typeface="Symbol" pitchFamily="18" charset="2"/>
                </a:endParaRPr>
              </a:p>
            </p:txBody>
          </p:sp>
          <p:cxnSp>
            <p:nvCxnSpPr>
              <p:cNvPr id="25" name="Straight Arrow Connector 24"/>
              <p:cNvCxnSpPr>
                <a:stCxn id="24" idx="2"/>
                <a:endCxn id="38" idx="3"/>
              </p:cNvCxnSpPr>
              <p:nvPr/>
            </p:nvCxnSpPr>
            <p:spPr>
              <a:xfrm flipH="1">
                <a:off x="3011854" y="1923877"/>
                <a:ext cx="1094919" cy="230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>
                <a:stCxn id="24" idx="6"/>
                <a:endCxn id="33" idx="1"/>
              </p:cNvCxnSpPr>
              <p:nvPr/>
            </p:nvCxnSpPr>
            <p:spPr>
              <a:xfrm>
                <a:off x="4476509" y="1923877"/>
                <a:ext cx="1137778" cy="91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" name="Group 26"/>
              <p:cNvGrpSpPr/>
              <p:nvPr/>
            </p:nvGrpSpPr>
            <p:grpSpPr>
              <a:xfrm>
                <a:off x="2101881" y="1534279"/>
                <a:ext cx="909973" cy="839419"/>
                <a:chOff x="2087592" y="1605724"/>
                <a:chExt cx="909973" cy="839419"/>
              </a:xfrm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2087592" y="1717880"/>
                  <a:ext cx="909973" cy="55949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2182846" y="1605724"/>
                  <a:ext cx="269846" cy="106158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2616231" y="1608267"/>
                  <a:ext cx="269847" cy="106158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1" name="Chord 40"/>
                <p:cNvSpPr/>
                <p:nvPr/>
              </p:nvSpPr>
              <p:spPr>
                <a:xfrm rot="17502219">
                  <a:off x="2183394" y="2202094"/>
                  <a:ext cx="235353" cy="248496"/>
                </a:xfrm>
                <a:prstGeom prst="chord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42" name="Chord 41"/>
                <p:cNvSpPr/>
                <p:nvPr/>
              </p:nvSpPr>
              <p:spPr>
                <a:xfrm rot="17499081">
                  <a:off x="2610681" y="2203219"/>
                  <a:ext cx="235353" cy="248496"/>
                </a:xfrm>
                <a:prstGeom prst="chord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5614287" y="1535432"/>
                <a:ext cx="909973" cy="836876"/>
                <a:chOff x="2087592" y="1608267"/>
                <a:chExt cx="909973" cy="836876"/>
              </a:xfrm>
            </p:grpSpPr>
            <p:sp>
              <p:nvSpPr>
                <p:cNvPr id="33" name="Rectangle 32"/>
                <p:cNvSpPr/>
                <p:nvPr/>
              </p:nvSpPr>
              <p:spPr>
                <a:xfrm>
                  <a:off x="2087592" y="1717880"/>
                  <a:ext cx="909973" cy="55949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2182846" y="1610341"/>
                  <a:ext cx="269847" cy="106158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2616231" y="1608267"/>
                  <a:ext cx="269847" cy="106158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" name="Chord 35"/>
                <p:cNvSpPr/>
                <p:nvPr/>
              </p:nvSpPr>
              <p:spPr>
                <a:xfrm rot="17502219">
                  <a:off x="2183394" y="2202094"/>
                  <a:ext cx="235353" cy="248496"/>
                </a:xfrm>
                <a:prstGeom prst="chord">
                  <a:avLst/>
                </a:prstGeom>
                <a:solidFill>
                  <a:srgbClr val="31FF2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37" name="Chord 36"/>
                <p:cNvSpPr/>
                <p:nvPr/>
              </p:nvSpPr>
              <p:spPr>
                <a:xfrm rot="17499081">
                  <a:off x="2610681" y="2203219"/>
                  <a:ext cx="235353" cy="248496"/>
                </a:xfrm>
                <a:prstGeom prst="chord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</p:grpSp>
          <p:sp>
            <p:nvSpPr>
              <p:cNvPr id="29" name="Arc 28"/>
              <p:cNvSpPr/>
              <p:nvPr/>
            </p:nvSpPr>
            <p:spPr>
              <a:xfrm>
                <a:off x="2101881" y="1174954"/>
                <a:ext cx="433753" cy="547688"/>
              </a:xfrm>
              <a:prstGeom prst="arc">
                <a:avLst>
                  <a:gd name="adj1" fmla="val 16223602"/>
                  <a:gd name="adj2" fmla="val 8032"/>
                </a:avLst>
              </a:prstGeom>
              <a:ln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30" name="Arc 29"/>
              <p:cNvSpPr/>
              <p:nvPr/>
            </p:nvSpPr>
            <p:spPr>
              <a:xfrm flipH="1">
                <a:off x="6090691" y="1152129"/>
                <a:ext cx="490125" cy="491535"/>
              </a:xfrm>
              <a:prstGeom prst="arc">
                <a:avLst>
                  <a:gd name="adj1" fmla="val 16223602"/>
                  <a:gd name="adj2" fmla="val 8032"/>
                </a:avLst>
              </a:prstGeom>
              <a:ln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31" name="Arc 30"/>
              <p:cNvSpPr/>
              <p:nvPr/>
            </p:nvSpPr>
            <p:spPr>
              <a:xfrm rot="6246734">
                <a:off x="2046365" y="2184616"/>
                <a:ext cx="544784" cy="448346"/>
              </a:xfrm>
              <a:prstGeom prst="arc">
                <a:avLst>
                  <a:gd name="adj1" fmla="val 16223602"/>
                  <a:gd name="adj2" fmla="val 8032"/>
                </a:avLst>
              </a:prstGeom>
              <a:ln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32" name="Arc 31"/>
              <p:cNvSpPr/>
              <p:nvPr/>
            </p:nvSpPr>
            <p:spPr>
              <a:xfrm rot="15566252" flipH="1">
                <a:off x="6056193" y="2161270"/>
                <a:ext cx="441827" cy="508387"/>
              </a:xfrm>
              <a:prstGeom prst="arc">
                <a:avLst>
                  <a:gd name="adj1" fmla="val 16223602"/>
                  <a:gd name="adj2" fmla="val 8032"/>
                </a:avLst>
              </a:prstGeom>
              <a:ln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2978286" y="1115541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+mn-lt"/>
                </a:rPr>
                <a:t>x</a:t>
              </a:r>
              <a:endParaRPr lang="en-SG" dirty="0">
                <a:latin typeface="+mn-lt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467182" y="1119659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+mn-lt"/>
                </a:rPr>
                <a:t>y</a:t>
              </a:r>
              <a:endParaRPr lang="en-SG" dirty="0">
                <a:latin typeface="+mn-l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409516" y="247386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+mn-lt"/>
                </a:rPr>
                <a:t>b</a:t>
              </a:r>
              <a:endParaRPr lang="en-SG" dirty="0">
                <a:latin typeface="+mn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909855" y="2545707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+mn-lt"/>
                </a:rPr>
                <a:t>a</a:t>
              </a:r>
              <a:endParaRPr lang="en-SG" dirty="0">
                <a:latin typeface="+mn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910362" y="3059987"/>
            <a:ext cx="6962016" cy="338554"/>
            <a:chOff x="729126" y="3059987"/>
            <a:chExt cx="6962016" cy="33855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1837" y="3146780"/>
              <a:ext cx="1609305" cy="210104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729126" y="3059987"/>
              <a:ext cx="59334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>
                  <a:latin typeface="+mn-lt"/>
                </a:rPr>
                <a:t>Classically, one can show, that with arbitrary local strategies</a:t>
              </a: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914478" y="3764333"/>
            <a:ext cx="5933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while for quantum states</a:t>
            </a:r>
          </a:p>
        </p:txBody>
      </p:sp>
      <p:sp>
        <p:nvSpPr>
          <p:cNvPr id="45" name="Title 1"/>
          <p:cNvSpPr txBox="1">
            <a:spLocks/>
          </p:cNvSpPr>
          <p:nvPr/>
        </p:nvSpPr>
        <p:spPr>
          <a:xfrm>
            <a:off x="617837" y="-41190"/>
            <a:ext cx="8526163" cy="584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Device Independent</a:t>
            </a:r>
            <a:endParaRPr lang="en-US" sz="4000" dirty="0"/>
          </a:p>
        </p:txBody>
      </p:sp>
      <p:cxnSp>
        <p:nvCxnSpPr>
          <p:cNvPr id="46" name="Straight Arrow Connector 45"/>
          <p:cNvCxnSpPr/>
          <p:nvPr/>
        </p:nvCxnSpPr>
        <p:spPr>
          <a:xfrm flipH="1">
            <a:off x="2872200" y="1941982"/>
            <a:ext cx="648" cy="27159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875" y="2420160"/>
            <a:ext cx="1475845" cy="2624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8352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1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13648" y="695884"/>
            <a:ext cx="7098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Not the end of the story: detection + locality loophole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3648" y="1620066"/>
            <a:ext cx="49928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u="sng" dirty="0" smtClean="0">
                <a:latin typeface="+mn-lt"/>
              </a:rPr>
              <a:t>locality loophole </a:t>
            </a:r>
            <a:r>
              <a:rPr lang="en-US" sz="2000" dirty="0" smtClean="0">
                <a:latin typeface="+mn-lt"/>
              </a:rPr>
              <a:t>requires </a:t>
            </a:r>
            <a:r>
              <a:rPr lang="en-US" sz="2000" dirty="0" err="1" smtClean="0">
                <a:latin typeface="+mn-lt"/>
              </a:rPr>
              <a:t>spacelike</a:t>
            </a:r>
            <a:r>
              <a:rPr lang="en-US" sz="2000" dirty="0" smtClean="0">
                <a:latin typeface="+mn-lt"/>
              </a:rPr>
              <a:t> separated measurements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13648" y="3276813"/>
            <a:ext cx="75136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u="sng" dirty="0" smtClean="0">
                <a:latin typeface="+mn-lt"/>
              </a:rPr>
              <a:t>detection loophole </a:t>
            </a:r>
            <a:r>
              <a:rPr lang="en-US" sz="2000" dirty="0" smtClean="0">
                <a:latin typeface="+mn-lt"/>
              </a:rPr>
              <a:t>requires a min. detector efficiency (one requires that the </a:t>
            </a:r>
            <a:r>
              <a:rPr lang="en-US" sz="2000" b="1" dirty="0" smtClean="0">
                <a:latin typeface="+mn-lt"/>
              </a:rPr>
              <a:t>total</a:t>
            </a:r>
            <a:r>
              <a:rPr lang="en-US" sz="2000" dirty="0" smtClean="0">
                <a:latin typeface="+mn-lt"/>
              </a:rPr>
              <a:t> statistics violate Bell inequality)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9916" y="5862798"/>
            <a:ext cx="70982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in principle, one needs to close both loopholes in order to certify Device Independent “</a:t>
            </a:r>
            <a:r>
              <a:rPr lang="en-US" sz="2000" dirty="0" err="1" smtClean="0">
                <a:latin typeface="+mn-lt"/>
              </a:rPr>
              <a:t>quantumess</a:t>
            </a:r>
            <a:r>
              <a:rPr lang="en-US" sz="2000" dirty="0" smtClean="0">
                <a:latin typeface="+mn-lt"/>
              </a:rPr>
              <a:t>”.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754" y="1192673"/>
            <a:ext cx="2774830" cy="1974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1748004" y="4367172"/>
            <a:ext cx="2698642" cy="338554"/>
            <a:chOff x="901294" y="4172863"/>
            <a:chExt cx="2698642" cy="338554"/>
          </a:xfrm>
        </p:grpSpPr>
        <p:sp>
          <p:nvSpPr>
            <p:cNvPr id="8" name="TextBox 7"/>
            <p:cNvSpPr txBox="1"/>
            <p:nvPr/>
          </p:nvSpPr>
          <p:spPr>
            <a:xfrm>
              <a:off x="901294" y="4172863"/>
              <a:ext cx="26986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+mn-lt"/>
                </a:rPr>
                <a:t>detection efficiency</a:t>
              </a: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0638" y="4293373"/>
              <a:ext cx="128077" cy="180000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926" y="4705726"/>
            <a:ext cx="2733243" cy="49625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770375" y="4909593"/>
            <a:ext cx="26986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if no detection, </a:t>
            </a:r>
          </a:p>
          <a:p>
            <a:r>
              <a:rPr lang="en-US" sz="1600" dirty="0" smtClean="0">
                <a:latin typeface="+mn-lt"/>
              </a:rPr>
              <a:t>output = +1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408" y="4272948"/>
            <a:ext cx="121443" cy="1343025"/>
          </a:xfrm>
          <a:prstGeom prst="rect">
            <a:avLst/>
          </a:prstGeom>
        </p:spPr>
      </p:pic>
      <p:sp>
        <p:nvSpPr>
          <p:cNvPr id="24" name="Title 1"/>
          <p:cNvSpPr txBox="1">
            <a:spLocks/>
          </p:cNvSpPr>
          <p:nvPr/>
        </p:nvSpPr>
        <p:spPr>
          <a:xfrm>
            <a:off x="617837" y="-41190"/>
            <a:ext cx="8526163" cy="584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Loopholes</a:t>
            </a:r>
            <a:endParaRPr lang="en-US" sz="4000" dirty="0"/>
          </a:p>
        </p:txBody>
      </p:sp>
    </p:spTree>
    <p:extLst>
      <p:ext uri="{BB962C8B-B14F-4D97-AF65-F5344CB8AC3E}">
        <p14:creationId xmlns="" xmlns:p14="http://schemas.microsoft.com/office/powerpoint/2010/main" val="1140274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30124" y="695884"/>
            <a:ext cx="709820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Series of various Bell experiments:</a:t>
            </a:r>
            <a:endParaRPr lang="en-US" sz="1000" dirty="0" smtClean="0">
              <a:latin typeface="+mn-lt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000" dirty="0" smtClean="0">
              <a:latin typeface="+mn-lt"/>
            </a:endParaRPr>
          </a:p>
          <a:p>
            <a:pPr lvl="1"/>
            <a:r>
              <a:rPr lang="en-US" sz="2000" u="sng" dirty="0" smtClean="0">
                <a:latin typeface="+mn-lt"/>
              </a:rPr>
              <a:t>Photons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polarization </a:t>
            </a:r>
            <a:r>
              <a:rPr lang="en-US" sz="1600" dirty="0" err="1" smtClean="0">
                <a:latin typeface="+mn-lt"/>
              </a:rPr>
              <a:t>qubits</a:t>
            </a:r>
            <a:r>
              <a:rPr lang="en-US" sz="1600" dirty="0" smtClean="0">
                <a:latin typeface="+mn-lt"/>
              </a:rPr>
              <a:t>, Aspect 1982 (locality loophole </a:t>
            </a:r>
            <a:r>
              <a:rPr lang="en-US" sz="1600" dirty="0" smtClean="0">
                <a:latin typeface="+mn-lt"/>
                <a:sym typeface="Wingdings"/>
              </a:rPr>
              <a:t></a:t>
            </a:r>
            <a:r>
              <a:rPr lang="en-US" sz="1600" dirty="0" smtClean="0">
                <a:latin typeface="+mn-lt"/>
              </a:rPr>
              <a:t>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time-bin </a:t>
            </a:r>
            <a:r>
              <a:rPr lang="en-US" sz="1600" dirty="0" err="1" smtClean="0">
                <a:latin typeface="+mn-lt"/>
              </a:rPr>
              <a:t>qubits</a:t>
            </a:r>
            <a:r>
              <a:rPr lang="en-US" sz="1600" dirty="0" smtClean="0">
                <a:latin typeface="+mn-lt"/>
              </a:rPr>
              <a:t>, </a:t>
            </a:r>
            <a:r>
              <a:rPr lang="en-US" sz="1600" dirty="0" err="1" smtClean="0">
                <a:latin typeface="+mn-lt"/>
              </a:rPr>
              <a:t>Tittel</a:t>
            </a:r>
            <a:r>
              <a:rPr lang="en-US" sz="1600" dirty="0" smtClean="0">
                <a:latin typeface="+mn-lt"/>
              </a:rPr>
              <a:t> 1998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err="1" smtClean="0">
                <a:latin typeface="+mn-lt"/>
              </a:rPr>
              <a:t>qutrits</a:t>
            </a:r>
            <a:r>
              <a:rPr lang="en-US" sz="1600" dirty="0" smtClean="0">
                <a:latin typeface="+mn-lt"/>
              </a:rPr>
              <a:t>, </a:t>
            </a:r>
            <a:r>
              <a:rPr lang="en-US" sz="1600" dirty="0" err="1" smtClean="0">
                <a:latin typeface="+mn-lt"/>
              </a:rPr>
              <a:t>Thew</a:t>
            </a:r>
            <a:r>
              <a:rPr lang="en-US" sz="1600" dirty="0" smtClean="0">
                <a:latin typeface="+mn-lt"/>
              </a:rPr>
              <a:t> 2004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hyper-entanglement, </a:t>
            </a:r>
            <a:r>
              <a:rPr lang="en-US" sz="1600" dirty="0" err="1" smtClean="0">
                <a:latin typeface="+mn-lt"/>
              </a:rPr>
              <a:t>Ceccareli</a:t>
            </a:r>
            <a:r>
              <a:rPr lang="en-US" sz="1600" dirty="0" smtClean="0">
                <a:latin typeface="+mn-lt"/>
              </a:rPr>
              <a:t> 2009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etc....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sz="1600" dirty="0" smtClean="0">
              <a:latin typeface="+mn-lt"/>
            </a:endParaRPr>
          </a:p>
          <a:p>
            <a:pPr lvl="1"/>
            <a:r>
              <a:rPr lang="en-US" sz="2000" u="sng" dirty="0" smtClean="0">
                <a:latin typeface="+mn-lt"/>
              </a:rPr>
              <a:t>Ions &amp; others</a:t>
            </a:r>
            <a:endParaRPr lang="en-US" sz="2000" u="sng" dirty="0">
              <a:latin typeface="+mn-lt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two ions, </a:t>
            </a:r>
            <a:r>
              <a:rPr lang="en-US" sz="1600" dirty="0" err="1" smtClean="0">
                <a:latin typeface="+mn-lt"/>
              </a:rPr>
              <a:t>Matsukevich</a:t>
            </a:r>
            <a:r>
              <a:rPr lang="en-US" sz="1600" dirty="0" smtClean="0">
                <a:latin typeface="+mn-lt"/>
              </a:rPr>
              <a:t> 2008 (detection </a:t>
            </a:r>
            <a:r>
              <a:rPr lang="en-US" sz="1600" dirty="0">
                <a:latin typeface="+mn-lt"/>
              </a:rPr>
              <a:t>loophole </a:t>
            </a:r>
            <a:r>
              <a:rPr lang="en-US" sz="1600" dirty="0">
                <a:latin typeface="+mn-lt"/>
                <a:sym typeface="Wingdings"/>
              </a:rPr>
              <a:t></a:t>
            </a:r>
            <a:r>
              <a:rPr lang="en-US" sz="1600" dirty="0">
                <a:latin typeface="+mn-lt"/>
              </a:rPr>
              <a:t>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atom-photon entanglement, </a:t>
            </a:r>
            <a:r>
              <a:rPr lang="en-US" sz="1600" dirty="0" err="1" smtClean="0">
                <a:latin typeface="+mn-lt"/>
              </a:rPr>
              <a:t>Moehring</a:t>
            </a:r>
            <a:r>
              <a:rPr lang="en-US" sz="1600" dirty="0" smtClean="0">
                <a:latin typeface="+mn-lt"/>
              </a:rPr>
              <a:t> 2004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atomic ensemble-photon entanglement, </a:t>
            </a:r>
            <a:r>
              <a:rPr lang="en-US" sz="1600" dirty="0" err="1" smtClean="0">
                <a:latin typeface="+mn-lt"/>
              </a:rPr>
              <a:t>Matsukevich</a:t>
            </a:r>
            <a:r>
              <a:rPr lang="en-US" sz="1600" dirty="0" smtClean="0">
                <a:latin typeface="+mn-lt"/>
              </a:rPr>
              <a:t> 2005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SC </a:t>
            </a:r>
            <a:r>
              <a:rPr lang="en-US" sz="1600" dirty="0" err="1" smtClean="0">
                <a:latin typeface="+mn-lt"/>
              </a:rPr>
              <a:t>qubits</a:t>
            </a:r>
            <a:r>
              <a:rPr lang="en-US" sz="1600" dirty="0" smtClean="0">
                <a:latin typeface="+mn-lt"/>
              </a:rPr>
              <a:t>, </a:t>
            </a:r>
            <a:r>
              <a:rPr lang="en-US" sz="1600" dirty="0" err="1" smtClean="0">
                <a:latin typeface="+mn-lt"/>
              </a:rPr>
              <a:t>Ansmann</a:t>
            </a:r>
            <a:r>
              <a:rPr lang="en-US" sz="1600" dirty="0" smtClean="0">
                <a:latin typeface="+mn-lt"/>
              </a:rPr>
              <a:t> 2009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etc...</a:t>
            </a:r>
            <a:endParaRPr lang="en-US" sz="1600" dirty="0">
              <a:latin typeface="+mn-lt"/>
            </a:endParaRPr>
          </a:p>
          <a:p>
            <a:pPr marL="742950" lvl="1" indent="-285750">
              <a:buFont typeface="Arial" pitchFamily="34" charset="0"/>
              <a:buChar char="•"/>
            </a:pPr>
            <a:endParaRPr lang="en-US" sz="2000" dirty="0" smtClean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6829" y="4882631"/>
            <a:ext cx="70982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In principle “just” a technological challenge; Now a race for the 1</a:t>
            </a:r>
            <a:r>
              <a:rPr lang="en-US" sz="2000" baseline="30000" dirty="0" smtClean="0">
                <a:latin typeface="+mn-lt"/>
              </a:rPr>
              <a:t>st</a:t>
            </a:r>
            <a:r>
              <a:rPr lang="en-US" sz="2000" dirty="0" smtClean="0">
                <a:latin typeface="+mn-lt"/>
              </a:rPr>
              <a:t> closing of both loopholes at the same time =&gt; </a:t>
            </a:r>
            <a:r>
              <a:rPr lang="en-US" sz="2000" i="1" dirty="0" smtClean="0">
                <a:latin typeface="+mn-lt"/>
              </a:rPr>
              <a:t>feasible experimental proposal matching current technologies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0124" y="6265642"/>
            <a:ext cx="7098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Engineering of hybrid quantum states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999341" y="5939484"/>
            <a:ext cx="0" cy="26849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617837" y="-41190"/>
            <a:ext cx="8526163" cy="584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Loopholes – what has been done</a:t>
            </a:r>
            <a:endParaRPr lang="en-US" sz="4000" dirty="0"/>
          </a:p>
        </p:txBody>
      </p:sp>
    </p:spTree>
    <p:extLst>
      <p:ext uri="{BB962C8B-B14F-4D97-AF65-F5344CB8AC3E}">
        <p14:creationId xmlns="" xmlns:p14="http://schemas.microsoft.com/office/powerpoint/2010/main" val="798230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17837" y="-32952"/>
            <a:ext cx="8526163" cy="584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Q state engineering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937631" y="4699844"/>
            <a:ext cx="77944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Asymmetric test: atom + photon </a:t>
            </a:r>
            <a:r>
              <a:rPr lang="en-US" sz="2000" dirty="0">
                <a:cs typeface="Calibri"/>
              </a:rPr>
              <a:t>→</a:t>
            </a:r>
            <a:r>
              <a:rPr lang="en-US" sz="2000" dirty="0" smtClean="0">
                <a:latin typeface="+mn-lt"/>
              </a:rPr>
              <a:t> </a:t>
            </a:r>
          </a:p>
          <a:p>
            <a:r>
              <a:rPr lang="en-US" sz="2000" dirty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    efficient detection on atomic side + propagation of the photon</a:t>
            </a:r>
          </a:p>
          <a:p>
            <a:endParaRPr lang="en-US" sz="2000" dirty="0" smtClean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3961" y="4024808"/>
            <a:ext cx="7098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Which of these states can be engineered?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37630" y="5674645"/>
            <a:ext cx="7098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possible implementation using CQED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292" y="1236531"/>
            <a:ext cx="2370911" cy="64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26683" y="732552"/>
            <a:ext cx="7098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Sometimes </a:t>
            </a:r>
            <a:r>
              <a:rPr lang="en-US" sz="2000" dirty="0">
                <a:latin typeface="+mn-lt"/>
              </a:rPr>
              <a:t>unfeasible </a:t>
            </a:r>
            <a:r>
              <a:rPr lang="en-US" sz="2000" dirty="0" smtClean="0">
                <a:latin typeface="+mn-lt"/>
              </a:rPr>
              <a:t>states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698" y="2610671"/>
            <a:ext cx="1831858" cy="593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720" y="2088470"/>
            <a:ext cx="2566189" cy="295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63698" y="3456518"/>
            <a:ext cx="2551567" cy="2812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6" name="TextBox 15"/>
          <p:cNvSpPr txBox="1"/>
          <p:nvPr/>
        </p:nvSpPr>
        <p:spPr>
          <a:xfrm>
            <a:off x="626852" y="6581659"/>
            <a:ext cx="853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Ara</a:t>
            </a:r>
            <a:r>
              <a:rPr lang="cs-CZ" sz="1200" dirty="0" smtClean="0">
                <a:solidFill>
                  <a:schemeClr val="bg1">
                    <a:lumMod val="50000"/>
                  </a:schemeClr>
                </a:solidFill>
              </a:rPr>
              <a:t>ú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jo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, M. et al., </a:t>
            </a:r>
            <a:r>
              <a:rPr lang="en-SG" sz="1200" dirty="0" smtClean="0">
                <a:solidFill>
                  <a:schemeClr val="bg1">
                    <a:lumMod val="50000"/>
                  </a:schemeClr>
                </a:solidFill>
              </a:rPr>
              <a:t>arXiv:1112.1719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256" y="3498565"/>
            <a:ext cx="2428987" cy="1980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683210" y="824885"/>
            <a:ext cx="3502278" cy="3049047"/>
            <a:chOff x="4683210" y="824885"/>
            <a:chExt cx="3502278" cy="3049047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3210" y="1042170"/>
              <a:ext cx="3502278" cy="2831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5626370" y="824885"/>
              <a:ext cx="21666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+mn-lt"/>
                </a:rPr>
                <a:t>Threshold for Bell violation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861" y="2477668"/>
            <a:ext cx="602134" cy="11824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478088" y="2753439"/>
            <a:ext cx="1334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no violation</a:t>
            </a:r>
          </a:p>
        </p:txBody>
      </p:sp>
      <p:sp>
        <p:nvSpPr>
          <p:cNvPr id="18" name="TextBox 17"/>
          <p:cNvSpPr txBox="1"/>
          <p:nvPr/>
        </p:nvSpPr>
        <p:spPr>
          <a:xfrm rot="2428284">
            <a:off x="6373623" y="1882138"/>
            <a:ext cx="1334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violation</a:t>
            </a:r>
          </a:p>
        </p:txBody>
      </p:sp>
    </p:spTree>
    <p:extLst>
      <p:ext uri="{BB962C8B-B14F-4D97-AF65-F5344CB8AC3E}">
        <p14:creationId xmlns="" xmlns:p14="http://schemas.microsoft.com/office/powerpoint/2010/main" val="144413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23355</TotalTime>
  <Words>1274</Words>
  <Application>Microsoft Office PowerPoint</Application>
  <PresentationFormat>On-screen Show (4:3)</PresentationFormat>
  <Paragraphs>221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Experimental perspectives of atom photon-interactions:   From fundamental tests to quantum simulations</vt:lpstr>
      <vt:lpstr>People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Thank You !</vt:lpstr>
    </vt:vector>
  </TitlesOfParts>
  <Company>National University of Singapore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Coupling a single atom with propagating light</dc:title>
  <dc:creator>valerio</dc:creator>
  <cp:lastModifiedBy>Robertek Buzattini</cp:lastModifiedBy>
  <cp:revision>795</cp:revision>
  <dcterms:created xsi:type="dcterms:W3CDTF">2007-06-30T03:06:07Z</dcterms:created>
  <dcterms:modified xsi:type="dcterms:W3CDTF">2012-06-16T15:22:49Z</dcterms:modified>
</cp:coreProperties>
</file>