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87" r:id="rId4"/>
    <p:sldId id="277" r:id="rId5"/>
    <p:sldId id="257" r:id="rId6"/>
    <p:sldId id="366" r:id="rId7"/>
    <p:sldId id="258" r:id="rId8"/>
    <p:sldId id="259" r:id="rId9"/>
    <p:sldId id="280" r:id="rId10"/>
    <p:sldId id="261" r:id="rId11"/>
    <p:sldId id="298" r:id="rId12"/>
    <p:sldId id="422" r:id="rId13"/>
    <p:sldId id="423" r:id="rId14"/>
    <p:sldId id="424" r:id="rId15"/>
    <p:sldId id="425" r:id="rId16"/>
    <p:sldId id="426" r:id="rId17"/>
    <p:sldId id="427" r:id="rId18"/>
    <p:sldId id="286" r:id="rId19"/>
    <p:sldId id="262" r:id="rId20"/>
    <p:sldId id="263" r:id="rId21"/>
    <p:sldId id="264" r:id="rId22"/>
    <p:sldId id="265" r:id="rId23"/>
    <p:sldId id="429" r:id="rId24"/>
    <p:sldId id="430" r:id="rId25"/>
    <p:sldId id="431" r:id="rId26"/>
    <p:sldId id="346" r:id="rId27"/>
    <p:sldId id="404" r:id="rId28"/>
    <p:sldId id="440" r:id="rId29"/>
    <p:sldId id="408" r:id="rId30"/>
    <p:sldId id="444" r:id="rId31"/>
    <p:sldId id="409" r:id="rId32"/>
    <p:sldId id="443" r:id="rId33"/>
    <p:sldId id="410" r:id="rId34"/>
    <p:sldId id="447" r:id="rId35"/>
    <p:sldId id="411" r:id="rId36"/>
    <p:sldId id="414" r:id="rId37"/>
    <p:sldId id="396" r:id="rId38"/>
    <p:sldId id="398" r:id="rId39"/>
    <p:sldId id="445" r:id="rId40"/>
    <p:sldId id="446" r:id="rId41"/>
    <p:sldId id="359" r:id="rId42"/>
    <p:sldId id="361" r:id="rId43"/>
    <p:sldId id="323" r:id="rId44"/>
    <p:sldId id="317" r:id="rId45"/>
    <p:sldId id="418" r:id="rId46"/>
    <p:sldId id="419" r:id="rId47"/>
    <p:sldId id="420" r:id="rId48"/>
    <p:sldId id="421" r:id="rId49"/>
    <p:sldId id="371" r:id="rId50"/>
    <p:sldId id="372" r:id="rId51"/>
    <p:sldId id="432" r:id="rId52"/>
    <p:sldId id="433" r:id="rId53"/>
    <p:sldId id="434" r:id="rId54"/>
    <p:sldId id="435" r:id="rId55"/>
    <p:sldId id="436" r:id="rId56"/>
    <p:sldId id="437" r:id="rId57"/>
    <p:sldId id="438" r:id="rId58"/>
    <p:sldId id="439" r:id="rId59"/>
    <p:sldId id="428" r:id="rId60"/>
    <p:sldId id="376" r:id="rId61"/>
    <p:sldId id="377" r:id="rId62"/>
    <p:sldId id="378" r:id="rId63"/>
    <p:sldId id="379" r:id="rId64"/>
    <p:sldId id="380" r:id="rId65"/>
    <p:sldId id="381" r:id="rId66"/>
    <p:sldId id="382" r:id="rId67"/>
    <p:sldId id="383" r:id="rId68"/>
    <p:sldId id="384" r:id="rId69"/>
    <p:sldId id="385" r:id="rId70"/>
    <p:sldId id="386" r:id="rId71"/>
    <p:sldId id="387" r:id="rId72"/>
    <p:sldId id="388" r:id="rId73"/>
    <p:sldId id="403" r:id="rId74"/>
    <p:sldId id="389" r:id="rId75"/>
    <p:sldId id="390" r:id="rId76"/>
    <p:sldId id="406" r:id="rId77"/>
    <p:sldId id="441" r:id="rId78"/>
    <p:sldId id="274" r:id="rId79"/>
    <p:sldId id="364" r:id="rId80"/>
    <p:sldId id="354" r:id="rId81"/>
    <p:sldId id="355" r:id="rId82"/>
    <p:sldId id="405" r:id="rId83"/>
    <p:sldId id="401" r:id="rId84"/>
    <p:sldId id="363" r:id="rId85"/>
    <p:sldId id="322" r:id="rId86"/>
    <p:sldId id="391" r:id="rId87"/>
    <p:sldId id="392" r:id="rId88"/>
    <p:sldId id="393" r:id="rId89"/>
    <p:sldId id="394" r:id="rId90"/>
    <p:sldId id="395" r:id="rId91"/>
    <p:sldId id="319" r:id="rId92"/>
    <p:sldId id="320" r:id="rId93"/>
    <p:sldId id="321" r:id="rId94"/>
    <p:sldId id="275" r:id="rId95"/>
    <p:sldId id="276" r:id="rId96"/>
    <p:sldId id="417" r:id="rId97"/>
    <p:sldId id="303" r:id="rId98"/>
    <p:sldId id="304" r:id="rId99"/>
    <p:sldId id="305" r:id="rId100"/>
    <p:sldId id="306" r:id="rId101"/>
    <p:sldId id="307" r:id="rId102"/>
    <p:sldId id="308" r:id="rId103"/>
    <p:sldId id="309" r:id="rId10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F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061B8-523F-41B8-ADBE-47587D80B963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C05F-E3C5-4769-B546-8A71033B8BAF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jpe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xiv.org/abs/1005.1891" TargetMode="Externa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hyperlink" Target="http://cms-physics.web.cern.ch/cms-physics/public/EXO-11-025-pa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hyperlink" Target="https://twiki.cern.ch/twiki/pub/CMSPublic/PhysicsResultsSUS/CMS_SMSLimits_brief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CMSPublic/PhysicsResultsEXO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2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Compact </a:t>
            </a:r>
            <a:r>
              <a:rPr lang="en-US" dirty="0" err="1" smtClean="0"/>
              <a:t>Muon</a:t>
            </a:r>
            <a:r>
              <a:rPr lang="en-US" smtClean="0"/>
              <a:t> Solenoid </a:t>
            </a:r>
            <a:br>
              <a:rPr lang="en-US" smtClean="0"/>
            </a:br>
            <a:r>
              <a:rPr lang="en-US" smtClean="0"/>
              <a:t>at the CERN LHC</a:t>
            </a:r>
            <a:r>
              <a:rPr lang="it-IT" smtClean="0"/>
              <a:t>:</a:t>
            </a:r>
            <a:br>
              <a:rPr lang="it-IT" smtClean="0"/>
            </a:br>
            <a:r>
              <a:rPr lang="it-IT" b="1" smtClean="0"/>
              <a:t>Recent results</a:t>
            </a:r>
            <a:endParaRPr lang="en-US" b="1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rgbClr val="002060"/>
                </a:solidFill>
              </a:rPr>
              <a:t>Tommaso Dorigo</a:t>
            </a:r>
          </a:p>
          <a:p>
            <a:r>
              <a:rPr lang="en-US" smtClean="0">
                <a:solidFill>
                  <a:srgbClr val="002060"/>
                </a:solidFill>
              </a:rPr>
              <a:t>INFN Padova</a:t>
            </a:r>
          </a:p>
          <a:p>
            <a:r>
              <a:rPr lang="en-US" sz="2400" smtClean="0">
                <a:solidFill>
                  <a:srgbClr val="002060"/>
                </a:solidFill>
              </a:rPr>
              <a:t>On Behalf of the CMS Collaboration</a:t>
            </a:r>
            <a:endParaRPr lang="en-US" sz="240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012160" y="188640"/>
            <a:ext cx="2695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mtClean="0"/>
              <a:t>Κολυμπάρι</a:t>
            </a:r>
            <a:r>
              <a:rPr lang="en-US" smtClean="0"/>
              <a:t>, June 12</a:t>
            </a:r>
            <a:r>
              <a:rPr lang="en-US" baseline="30000" smtClean="0"/>
              <a:t>th</a:t>
            </a:r>
            <a:r>
              <a:rPr lang="en-US" smtClean="0"/>
              <a:t> 2012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7013" y="4509120"/>
            <a:ext cx="10572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Rates of Electroweak processes</a:t>
            </a:r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272808" cy="4927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179512" y="6021289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>
                <a:solidFill>
                  <a:srgbClr val="FF0000"/>
                </a:solidFill>
              </a:rPr>
              <a:t>Measurements of V+jets and diboson yields in excellent agreement with theory predictions</a:t>
            </a:r>
          </a:p>
          <a:p>
            <a:r>
              <a:rPr lang="it-IT" smtClean="0"/>
              <a:t>at NLO and NNLO </a:t>
            </a:r>
            <a:r>
              <a:rPr lang="it-IT" smtClean="0">
                <a:sym typeface="Wingdings" pitchFamily="2" charset="2"/>
              </a:rPr>
              <a:t> backgrounds to rare physics searches well under control</a:t>
            </a:r>
            <a:endParaRPr lang="en-US"/>
          </a:p>
        </p:txBody>
      </p:sp>
      <p:sp>
        <p:nvSpPr>
          <p:cNvPr id="5" name="Freccia in giù 4"/>
          <p:cNvSpPr/>
          <p:nvPr/>
        </p:nvSpPr>
        <p:spPr>
          <a:xfrm>
            <a:off x="6804248" y="4509120"/>
            <a:ext cx="432048" cy="432048"/>
          </a:xfrm>
          <a:prstGeom prst="downArrow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1241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0611042_01-A4-at-14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076" y="0"/>
            <a:ext cx="1032215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40 Years of Physics In One Spectrum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5976664"/>
            <a:ext cx="8229600" cy="1124744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CMS is a </a:t>
            </a:r>
            <a:r>
              <a:rPr lang="it-IT" smtClean="0">
                <a:solidFill>
                  <a:srgbClr val="FF0000"/>
                </a:solidFill>
              </a:rPr>
              <a:t>superb muon detector </a:t>
            </a:r>
            <a:r>
              <a:rPr lang="it-IT" smtClean="0">
                <a:sym typeface="Wingdings" pitchFamily="2" charset="2"/>
              </a:rPr>
              <a:t> muon triggers yield important signals for calibration as well as for searches</a:t>
            </a:r>
          </a:p>
          <a:p>
            <a:r>
              <a:rPr lang="it-IT" smtClean="0"/>
              <a:t>Dedicated dimuon trigger paths further increase acceptance to </a:t>
            </a:r>
            <a:r>
              <a:rPr lang="it-IT" smtClean="0"/>
              <a:t>specific resonances</a:t>
            </a:r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7"/>
            <a:ext cx="8532440" cy="490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5472608" cy="908720"/>
          </a:xfrm>
        </p:spPr>
        <p:txBody>
          <a:bodyPr/>
          <a:lstStyle/>
          <a:p>
            <a:r>
              <a:rPr lang="it-IT" smtClean="0"/>
              <a:t>Search for B</a:t>
            </a:r>
            <a:r>
              <a:rPr lang="it-IT" baseline="-25000" smtClean="0"/>
              <a:t>s(d)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μμ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5580112" cy="3384376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The search for these rare decays to muon pairs is close to become sensitive to SM box diagrams, and might hit </a:t>
            </a:r>
            <a:r>
              <a:rPr lang="it-IT" smtClean="0">
                <a:solidFill>
                  <a:srgbClr val="FF0000"/>
                </a:solidFill>
              </a:rPr>
              <a:t>enhancements due to loop of heavy SUSY particles</a:t>
            </a:r>
            <a:r>
              <a:rPr lang="it-IT" smtClean="0"/>
              <a:t>. The SM predicts:</a:t>
            </a:r>
          </a:p>
          <a:p>
            <a:endParaRPr lang="it-IT" smtClean="0"/>
          </a:p>
          <a:p>
            <a:pPr>
              <a:buNone/>
            </a:pPr>
            <a:endParaRPr lang="it-IT" smtClean="0"/>
          </a:p>
          <a:p>
            <a:endParaRPr lang="it-IT" smtClean="0"/>
          </a:p>
          <a:p>
            <a:r>
              <a:rPr lang="it-IT" smtClean="0"/>
              <a:t>Sensitivity to SUSY </a:t>
            </a:r>
            <a:r>
              <a:rPr lang="it-IT" smtClean="0"/>
              <a:t>is </a:t>
            </a:r>
            <a:r>
              <a:rPr lang="it-IT" smtClean="0"/>
              <a:t>proportional </a:t>
            </a:r>
            <a:r>
              <a:rPr lang="it-IT" smtClean="0"/>
              <a:t>to powers of tan</a:t>
            </a:r>
            <a:r>
              <a:rPr lang="el-GR" smtClean="0"/>
              <a:t>β</a:t>
            </a:r>
            <a:endParaRPr lang="it-IT" smtClean="0"/>
          </a:p>
          <a:p>
            <a:r>
              <a:rPr lang="it-IT" smtClean="0"/>
              <a:t>Analysis technique:</a:t>
            </a:r>
          </a:p>
          <a:p>
            <a:pPr lvl="1"/>
            <a:r>
              <a:rPr lang="it-IT" smtClean="0"/>
              <a:t>Use muon isolation, L</a:t>
            </a:r>
            <a:r>
              <a:rPr lang="it-IT" baseline="-25000" smtClean="0"/>
              <a:t>xy</a:t>
            </a:r>
            <a:r>
              <a:rPr lang="it-IT" smtClean="0"/>
              <a:t> of decay vertex, kinematics to improve S/N </a:t>
            </a:r>
          </a:p>
          <a:p>
            <a:pPr lvl="1"/>
            <a:r>
              <a:rPr lang="it-IT" smtClean="0"/>
              <a:t>Normalization to unsuppressed decay channel </a:t>
            </a:r>
            <a:r>
              <a:rPr lang="it-IT" smtClean="0"/>
              <a:t>B</a:t>
            </a:r>
            <a:r>
              <a:rPr lang="it-IT" baseline="30000" smtClean="0"/>
              <a:t>+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it-IT" smtClean="0">
                <a:sym typeface="Wingdings" pitchFamily="2" charset="2"/>
              </a:rPr>
              <a:t>J/</a:t>
            </a:r>
            <a:r>
              <a:rPr lang="el-GR" smtClean="0">
                <a:sym typeface="Wingdings" pitchFamily="2" charset="2"/>
              </a:rPr>
              <a:t>ψ </a:t>
            </a:r>
            <a:r>
              <a:rPr lang="en-US" smtClean="0">
                <a:sym typeface="Wingdings" pitchFamily="2" charset="2"/>
              </a:rPr>
              <a:t>K</a:t>
            </a:r>
            <a:r>
              <a:rPr lang="en-US" baseline="30000" smtClean="0">
                <a:sym typeface="Wingdings" pitchFamily="2" charset="2"/>
              </a:rPr>
              <a:t>+</a:t>
            </a:r>
          </a:p>
          <a:p>
            <a:pPr lvl="1"/>
            <a:r>
              <a:rPr lang="it-IT" smtClean="0">
                <a:sym typeface="Wingdings" pitchFamily="2" charset="2"/>
              </a:rPr>
              <a:t>MC modeling tested in orthogonal sample BJ/</a:t>
            </a:r>
            <a:r>
              <a:rPr lang="el-GR" smtClean="0">
                <a:sym typeface="Wingdings" pitchFamily="2" charset="2"/>
              </a:rPr>
              <a:t>ψφ</a:t>
            </a:r>
            <a:endParaRPr lang="it-IT" smtClean="0"/>
          </a:p>
          <a:p>
            <a:pPr>
              <a:buNone/>
            </a:pPr>
            <a:endParaRPr lang="it-IT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5278" y="1628800"/>
            <a:ext cx="318872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80928"/>
            <a:ext cx="3059832" cy="142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916832"/>
            <a:ext cx="3178400" cy="887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73215"/>
            <a:ext cx="2339752" cy="268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98470" y="4221088"/>
            <a:ext cx="3945529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4174430"/>
            <a:ext cx="2256760" cy="268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5868144" y="188640"/>
            <a:ext cx="3059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smtClean="0"/>
              <a:t>Highly suppressed decays</a:t>
            </a:r>
          </a:p>
          <a:p>
            <a:r>
              <a:rPr lang="it-IT" sz="1400" smtClean="0"/>
              <a:t>in the SM: no FCNC; helicity </a:t>
            </a:r>
          </a:p>
          <a:p>
            <a:r>
              <a:rPr lang="it-IT" sz="1400" smtClean="0"/>
              <a:t>suppression (m</a:t>
            </a:r>
            <a:r>
              <a:rPr lang="el-GR" sz="1400" baseline="-25000" smtClean="0"/>
              <a:t>μ</a:t>
            </a:r>
            <a:r>
              <a:rPr lang="it-IT" sz="1400" smtClean="0"/>
              <a:t>/m</a:t>
            </a:r>
            <a:r>
              <a:rPr lang="it-IT" sz="1400" baseline="-25000" smtClean="0"/>
              <a:t>B</a:t>
            </a:r>
            <a:r>
              <a:rPr lang="it-IT" sz="1400" smtClean="0"/>
              <a:t>)</a:t>
            </a:r>
            <a:r>
              <a:rPr lang="it-IT" sz="1400" baseline="30000" smtClean="0"/>
              <a:t>2</a:t>
            </a:r>
            <a:r>
              <a:rPr lang="it-IT" sz="1400" smtClean="0"/>
              <a:t>; form-factor </a:t>
            </a:r>
          </a:p>
          <a:p>
            <a:r>
              <a:rPr lang="it-IT" sz="1400" smtClean="0"/>
              <a:t>reductions from annihilation (f</a:t>
            </a:r>
            <a:r>
              <a:rPr lang="it-IT" sz="1400" baseline="-25000" smtClean="0"/>
              <a:t>b</a:t>
            </a:r>
            <a:r>
              <a:rPr lang="it-IT" sz="1400" smtClean="0"/>
              <a:t>/m</a:t>
            </a:r>
            <a:r>
              <a:rPr lang="it-IT" sz="1400" baseline="-25000" smtClean="0"/>
              <a:t>b</a:t>
            </a:r>
            <a:r>
              <a:rPr lang="it-IT" sz="1400" smtClean="0"/>
              <a:t>)</a:t>
            </a:r>
            <a:r>
              <a:rPr lang="it-IT" sz="1400" baseline="30000" smtClean="0"/>
              <a:t>2</a:t>
            </a:r>
            <a:endParaRPr lang="en-US" sz="1400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4608512" cy="908720"/>
          </a:xfrm>
        </p:spPr>
        <p:txBody>
          <a:bodyPr/>
          <a:lstStyle/>
          <a:p>
            <a:r>
              <a:rPr lang="it-IT" smtClean="0"/>
              <a:t>5/fb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4355976" cy="136815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mtClean="0"/>
              <a:t>	The search </a:t>
            </a:r>
            <a:r>
              <a:rPr lang="it-IT" smtClean="0">
                <a:solidFill>
                  <a:srgbClr val="FF0000"/>
                </a:solidFill>
              </a:rPr>
              <a:t>is </a:t>
            </a:r>
            <a:r>
              <a:rPr lang="it-IT" b="1" smtClean="0">
                <a:solidFill>
                  <a:srgbClr val="FF0000"/>
                </a:solidFill>
              </a:rPr>
              <a:t>blind</a:t>
            </a:r>
            <a:r>
              <a:rPr lang="it-IT" smtClean="0">
                <a:solidFill>
                  <a:srgbClr val="FF0000"/>
                </a:solidFill>
              </a:rPr>
              <a:t> and simultaneous for the two decay signals</a:t>
            </a:r>
            <a:r>
              <a:rPr lang="it-IT" smtClean="0"/>
              <a:t>; in part one is in the sidebands of the other so each may contribute to the background expectation of the other	</a:t>
            </a:r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en-US"/>
          </a:p>
        </p:txBody>
      </p:sp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53136"/>
            <a:ext cx="450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8033" y="2842948"/>
            <a:ext cx="6385967" cy="109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0"/>
            <a:ext cx="2324831" cy="28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0"/>
            <a:ext cx="2195736" cy="27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0" y="5657671"/>
            <a:ext cx="4427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>
                <a:solidFill>
                  <a:srgbClr val="FF0000"/>
                </a:solidFill>
              </a:rPr>
              <a:t>CMS has b</a:t>
            </a:r>
            <a:r>
              <a:rPr lang="it-IT" smtClean="0">
                <a:solidFill>
                  <a:srgbClr val="FF0000"/>
                </a:solidFill>
              </a:rPr>
              <a:t>right </a:t>
            </a:r>
            <a:r>
              <a:rPr lang="it-IT" smtClean="0">
                <a:solidFill>
                  <a:srgbClr val="FF0000"/>
                </a:solidFill>
              </a:rPr>
              <a:t>prospects</a:t>
            </a:r>
            <a:r>
              <a:rPr lang="it-IT" smtClean="0"/>
              <a:t> </a:t>
            </a:r>
            <a:r>
              <a:rPr lang="it-IT" smtClean="0"/>
              <a:t>on these signals due </a:t>
            </a:r>
            <a:r>
              <a:rPr lang="it-IT" smtClean="0"/>
              <a:t>to </a:t>
            </a:r>
            <a:r>
              <a:rPr lang="it-IT" b="1" smtClean="0"/>
              <a:t>small backgrounds</a:t>
            </a:r>
            <a:r>
              <a:rPr lang="it-IT" smtClean="0"/>
              <a:t>: more luminosity will improve significantly the reach</a:t>
            </a:r>
          </a:p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5" y="4352925"/>
            <a:ext cx="41433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0" y="2538770"/>
            <a:ext cx="27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results of the search in the full 2011 dataset allow to set very stringent upper limits </a:t>
            </a:r>
            <a:r>
              <a:rPr lang="it-IT" smtClean="0"/>
              <a:t>– </a:t>
            </a:r>
            <a:r>
              <a:rPr lang="it-IT" smtClean="0"/>
              <a:t>W</a:t>
            </a:r>
            <a:r>
              <a:rPr lang="it-IT" smtClean="0"/>
              <a:t>orld’s </a:t>
            </a:r>
            <a:r>
              <a:rPr lang="it-IT" smtClean="0"/>
              <a:t>best until LHCb produced their result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S</a:t>
            </a:r>
            <a:r>
              <a:rPr lang="it-IT" smtClean="0"/>
              <a:t>ummaries </a:t>
            </a:r>
            <a:r>
              <a:rPr lang="it-IT" smtClean="0"/>
              <a:t>of the chase</a:t>
            </a:r>
            <a:endParaRPr lang="en-US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652" y="1124744"/>
            <a:ext cx="4823348" cy="427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416575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5076056" y="5229201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best result is now the one obtained by LHCb (1/fb of data) </a:t>
            </a:r>
          </a:p>
          <a:p>
            <a:r>
              <a:rPr lang="it-IT" smtClean="0"/>
              <a:t>(but CMS has brighter prospects !)</a:t>
            </a:r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122766" y="5445224"/>
            <a:ext cx="427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A decade-long search is coming to a close !!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0"/>
            <a:ext cx="8352928" cy="980728"/>
          </a:xfrm>
        </p:spPr>
        <p:txBody>
          <a:bodyPr>
            <a:normAutofit/>
          </a:bodyPr>
          <a:lstStyle/>
          <a:p>
            <a:r>
              <a:rPr lang="it-IT" smtClean="0"/>
              <a:t>Combination with LHCb and ATLAS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16561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sz="2000" smtClean="0"/>
              <a:t>	</a:t>
            </a:r>
            <a:r>
              <a:rPr lang="it-IT" sz="2000" smtClean="0"/>
              <a:t>The 2012 combination of CMS search results of the </a:t>
            </a:r>
            <a:r>
              <a:rPr lang="it-IT" sz="2000" smtClean="0"/>
              <a:t>B</a:t>
            </a:r>
            <a:r>
              <a:rPr lang="it-IT" sz="2000" baseline="-25000" smtClean="0"/>
              <a:t>s</a:t>
            </a:r>
            <a:r>
              <a:rPr lang="it-IT" sz="2000" smtClean="0"/>
              <a:t> </a:t>
            </a:r>
            <a:r>
              <a:rPr lang="it-IT" sz="2000" smtClean="0"/>
              <a:t>meson with </a:t>
            </a:r>
            <a:r>
              <a:rPr lang="it-IT" sz="2000" smtClean="0"/>
              <a:t>the ATLAS and LHCb results is </a:t>
            </a:r>
            <a:r>
              <a:rPr lang="it-IT" sz="2000" smtClean="0"/>
              <a:t>performed using a likelihood ratio test statistic, </a:t>
            </a:r>
          </a:p>
          <a:p>
            <a:pPr>
              <a:buNone/>
            </a:pPr>
            <a:endParaRPr lang="it-IT" sz="2000" smtClean="0"/>
          </a:p>
          <a:p>
            <a:pPr>
              <a:buNone/>
            </a:pPr>
            <a:endParaRPr lang="it-IT" sz="2000" smtClean="0"/>
          </a:p>
          <a:p>
            <a:pPr>
              <a:buNone/>
            </a:pPr>
            <a:r>
              <a:rPr lang="it-IT" sz="2000" smtClean="0"/>
              <a:t>	with integration over </a:t>
            </a:r>
            <a:r>
              <a:rPr lang="it-IT" sz="2000" smtClean="0"/>
              <a:t>nuisances</a:t>
            </a:r>
            <a:r>
              <a:rPr lang="it-IT" sz="2000" smtClean="0"/>
              <a:t>. The resulting CL</a:t>
            </a:r>
            <a:r>
              <a:rPr lang="it-IT" sz="2000" baseline="-25000" smtClean="0"/>
              <a:t>s</a:t>
            </a:r>
            <a:r>
              <a:rPr lang="it-IT" sz="2000" smtClean="0"/>
              <a:t> values are used to set the upper limit.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564904"/>
            <a:ext cx="46767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5466" y="1484784"/>
            <a:ext cx="37909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6048672" cy="185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40968"/>
            <a:ext cx="3084587" cy="188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2195736" y="3573016"/>
            <a:ext cx="791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B</a:t>
            </a:r>
            <a:r>
              <a:rPr lang="en-US" sz="4000" baseline="-25000" smtClean="0"/>
              <a:t>d</a:t>
            </a:r>
            <a:endParaRPr lang="en-US" sz="4000" baseline="-25000"/>
          </a:p>
        </p:txBody>
      </p:sp>
      <p:sp>
        <p:nvSpPr>
          <p:cNvPr id="12" name="CasellaDiTesto 11"/>
          <p:cNvSpPr txBox="1"/>
          <p:nvPr/>
        </p:nvSpPr>
        <p:spPr>
          <a:xfrm>
            <a:off x="5148064" y="3645024"/>
            <a:ext cx="791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B</a:t>
            </a:r>
            <a:r>
              <a:rPr lang="en-US" sz="4000" baseline="-25000" smtClean="0"/>
              <a:t>s</a:t>
            </a:r>
            <a:endParaRPr lang="en-US" sz="4000" baseline="-2500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912601"/>
            <a:ext cx="3203848" cy="194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0" y="5157192"/>
            <a:ext cx="579613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it-IT" baseline="-25000" smtClean="0"/>
          </a:p>
          <a:p>
            <a:pPr>
              <a:buNone/>
            </a:pPr>
            <a:r>
              <a:rPr lang="it-IT" smtClean="0"/>
              <a:t>The B</a:t>
            </a:r>
            <a:r>
              <a:rPr lang="it-IT" baseline="-25000" smtClean="0"/>
              <a:t>s</a:t>
            </a:r>
            <a:r>
              <a:rPr lang="it-IT" smtClean="0"/>
              <a:t> limit </a:t>
            </a:r>
            <a:r>
              <a:rPr lang="it-IT" smtClean="0"/>
              <a:t>is affected</a:t>
            </a:r>
            <a:r>
              <a:rPr lang="it-IT" smtClean="0"/>
              <a:t> by the </a:t>
            </a:r>
            <a:r>
              <a:rPr lang="it-IT" smtClean="0"/>
              <a:t>possible presence of real SM decays in the experimental samples</a:t>
            </a:r>
            <a:r>
              <a:rPr lang="it-IT" smtClean="0"/>
              <a:t>.</a:t>
            </a:r>
          </a:p>
          <a:p>
            <a:pPr>
              <a:buNone/>
            </a:pPr>
            <a:r>
              <a:rPr lang="it-IT" smtClean="0"/>
              <a:t>The SM contribution is  providing an “excess” over backgrounds at the 2</a:t>
            </a:r>
            <a:r>
              <a:rPr lang="el-GR" smtClean="0"/>
              <a:t>σ</a:t>
            </a:r>
            <a:r>
              <a:rPr lang="it-IT" smtClean="0"/>
              <a:t> level, while the compatibility with</a:t>
            </a:r>
          </a:p>
          <a:p>
            <a:pPr>
              <a:buNone/>
            </a:pPr>
            <a:r>
              <a:rPr lang="it-IT" smtClean="0"/>
              <a:t>the SM is at the 84% level.</a:t>
            </a:r>
            <a:endParaRPr lang="en-US"/>
          </a:p>
        </p:txBody>
      </p:sp>
      <p:sp>
        <p:nvSpPr>
          <p:cNvPr id="13" name="Rettangolo 12"/>
          <p:cNvSpPr/>
          <p:nvPr/>
        </p:nvSpPr>
        <p:spPr>
          <a:xfrm>
            <a:off x="1115616" y="2564904"/>
            <a:ext cx="4680520" cy="648072"/>
          </a:xfrm>
          <a:prstGeom prst="rect">
            <a:avLst/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4087" y="2763523"/>
            <a:ext cx="2839913" cy="203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it-IT" smtClean="0"/>
              <a:t>What does that mean for NP models ?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-324544" y="1052736"/>
            <a:ext cx="4968552" cy="2808312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The new constraints </a:t>
            </a:r>
            <a:r>
              <a:rPr lang="it-IT" smtClean="0"/>
              <a:t>can</a:t>
            </a:r>
            <a:r>
              <a:rPr lang="it-IT" smtClean="0"/>
              <a:t> </a:t>
            </a:r>
            <a:r>
              <a:rPr lang="it-IT" smtClean="0"/>
              <a:t>be used to place tighter constraints on the allowed regions of parameter space of SUSY and other theories. </a:t>
            </a:r>
          </a:p>
          <a:p>
            <a:r>
              <a:rPr lang="it-IT" smtClean="0"/>
              <a:t>Some results are already available:</a:t>
            </a:r>
          </a:p>
          <a:p>
            <a:pPr lvl="1"/>
            <a:r>
              <a:rPr lang="it-IT" smtClean="0"/>
              <a:t>D. Straub (arxiv:1205.6094) takes the LHCb and CMS limits </a:t>
            </a:r>
            <a:r>
              <a:rPr lang="it-IT" smtClean="0"/>
              <a:t>and </a:t>
            </a:r>
            <a:r>
              <a:rPr lang="it-IT" smtClean="0"/>
              <a:t>compares them to range of BR allowed by  open parameter space of NP models affecting them</a:t>
            </a:r>
            <a:endParaRPr lang="en-US" smtClean="0"/>
          </a:p>
          <a:p>
            <a:pPr lvl="1"/>
            <a:r>
              <a:rPr lang="en-US" smtClean="0"/>
              <a:t>One</a:t>
            </a:r>
            <a:r>
              <a:rPr lang="it-IT" smtClean="0"/>
              <a:t> </a:t>
            </a:r>
            <a:r>
              <a:rPr lang="it-IT" smtClean="0"/>
              <a:t>may </a:t>
            </a:r>
            <a:r>
              <a:rPr lang="it-IT" smtClean="0"/>
              <a:t>also compare limits to e.g.  </a:t>
            </a:r>
            <a:r>
              <a:rPr lang="it-IT" smtClean="0"/>
              <a:t>S. Heinemeyer et al. </a:t>
            </a:r>
            <a:r>
              <a:rPr lang="it-IT" smtClean="0"/>
              <a:t>(arxiv:1112.3564)’s  </a:t>
            </a:r>
            <a:r>
              <a:rPr lang="el-GR" smtClean="0"/>
              <a:t>Δχ</a:t>
            </a:r>
            <a:r>
              <a:rPr lang="it-IT" baseline="30000" smtClean="0"/>
              <a:t>2</a:t>
            </a:r>
            <a:r>
              <a:rPr lang="it-IT" smtClean="0"/>
              <a:t> curves vs B(B</a:t>
            </a:r>
            <a:r>
              <a:rPr lang="it-IT" baseline="-25000" smtClean="0"/>
              <a:t>s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μμ</a:t>
            </a:r>
            <a:r>
              <a:rPr lang="it-IT" smtClean="0">
                <a:sym typeface="Wingdings" pitchFamily="2" charset="2"/>
              </a:rPr>
              <a:t>) (see </a:t>
            </a:r>
            <a:r>
              <a:rPr lang="it-IT" smtClean="0">
                <a:sym typeface="Wingdings" pitchFamily="2" charset="2"/>
              </a:rPr>
              <a:t>bottom)</a:t>
            </a:r>
            <a:endParaRPr lang="it-IT" smtClean="0">
              <a:sym typeface="Wingdings" pitchFamily="2" charset="2"/>
            </a:endParaRPr>
          </a:p>
        </p:txBody>
      </p:sp>
      <p:pic>
        <p:nvPicPr>
          <p:cNvPr id="4" name="Immagine 3" descr="straub_bs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980728"/>
            <a:ext cx="4499992" cy="291325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3284984"/>
            <a:ext cx="471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M</a:t>
            </a:r>
            <a:r>
              <a:rPr lang="it-IT" smtClean="0"/>
              <a:t>ost </a:t>
            </a:r>
            <a:r>
              <a:rPr lang="it-IT" smtClean="0"/>
              <a:t>models </a:t>
            </a:r>
            <a:r>
              <a:rPr lang="it-IT" smtClean="0"/>
              <a:t>compatible with no </a:t>
            </a:r>
            <a:r>
              <a:rPr lang="it-IT" smtClean="0"/>
              <a:t>enhancing </a:t>
            </a:r>
            <a:r>
              <a:rPr lang="it-IT" smtClean="0"/>
              <a:t>the BR of B </a:t>
            </a:r>
            <a:r>
              <a:rPr lang="it-IT" smtClean="0"/>
              <a:t>mesons, yet the </a:t>
            </a:r>
            <a:r>
              <a:rPr lang="it-IT" smtClean="0"/>
              <a:t>view is striking – </a:t>
            </a:r>
            <a:r>
              <a:rPr lang="it-IT" smtClean="0">
                <a:solidFill>
                  <a:srgbClr val="FF0000"/>
                </a:solidFill>
              </a:rPr>
              <a:t>new physics could have well shown up here already !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124325"/>
            <a:ext cx="80105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43808" y="5301208"/>
            <a:ext cx="132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smtClean="0"/>
              <a:t>CMSSM</a:t>
            </a:r>
            <a:endParaRPr lang="en-US" sz="2800"/>
          </a:p>
        </p:txBody>
      </p:sp>
      <p:sp>
        <p:nvSpPr>
          <p:cNvPr id="8" name="CasellaDiTesto 7"/>
          <p:cNvSpPr txBox="1"/>
          <p:nvPr/>
        </p:nvSpPr>
        <p:spPr>
          <a:xfrm>
            <a:off x="6948264" y="5301208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smtClean="0"/>
              <a:t>NUHM1</a:t>
            </a:r>
            <a:endParaRPr lang="en-US" sz="2800"/>
          </a:p>
        </p:txBody>
      </p:sp>
      <p:sp>
        <p:nvSpPr>
          <p:cNvPr id="11" name="Rettangolo 10"/>
          <p:cNvSpPr/>
          <p:nvPr/>
        </p:nvSpPr>
        <p:spPr>
          <a:xfrm>
            <a:off x="1619672" y="4293096"/>
            <a:ext cx="2592288" cy="2088232"/>
          </a:xfrm>
          <a:prstGeom prst="rect">
            <a:avLst/>
          </a:prstGeom>
          <a:solidFill>
            <a:srgbClr val="FF0000">
              <a:alpha val="32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tangolo 11"/>
          <p:cNvSpPr/>
          <p:nvPr/>
        </p:nvSpPr>
        <p:spPr>
          <a:xfrm>
            <a:off x="5796136" y="4293096"/>
            <a:ext cx="2592288" cy="2088232"/>
          </a:xfrm>
          <a:prstGeom prst="rect">
            <a:avLst/>
          </a:prstGeom>
          <a:solidFill>
            <a:srgbClr val="FF0000">
              <a:alpha val="32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5987008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A Discovery! </a:t>
            </a:r>
            <a:br>
              <a:rPr lang="it-IT" smtClean="0"/>
            </a:br>
            <a:r>
              <a:rPr lang="it-IT" smtClean="0"/>
              <a:t>The new </a:t>
            </a:r>
            <a:r>
              <a:rPr lang="el-GR" smtClean="0"/>
              <a:t>Ξ</a:t>
            </a:r>
            <a:r>
              <a:rPr lang="it-IT" baseline="-25000" smtClean="0"/>
              <a:t>b</a:t>
            </a:r>
            <a:r>
              <a:rPr lang="it-IT" baseline="30000" smtClean="0"/>
              <a:t>*</a:t>
            </a:r>
            <a:r>
              <a:rPr lang="it-IT" smtClean="0"/>
              <a:t> Baryon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-108520" y="1412777"/>
            <a:ext cx="6552728" cy="12961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smtClean="0"/>
              <a:t>	</a:t>
            </a:r>
            <a:r>
              <a:rPr lang="it-IT" sz="2300" smtClean="0"/>
              <a:t>Outstanding</a:t>
            </a:r>
            <a:r>
              <a:rPr lang="it-IT" sz="2300" smtClean="0"/>
              <a:t> CMS tracking capabilities allow the </a:t>
            </a:r>
            <a:r>
              <a:rPr lang="it-IT" sz="2300" smtClean="0"/>
              <a:t>full reconstruction of decays of </a:t>
            </a:r>
            <a:r>
              <a:rPr lang="el-GR" sz="2300" smtClean="0"/>
              <a:t>Ξ</a:t>
            </a:r>
            <a:r>
              <a:rPr lang="it-IT" sz="2300" baseline="46000" smtClean="0">
                <a:sym typeface="Wingdings" pitchFamily="2" charset="2"/>
              </a:rPr>
              <a:t>-</a:t>
            </a:r>
            <a:r>
              <a:rPr lang="it-IT" sz="2300" baseline="-25000" smtClean="0"/>
              <a:t>b</a:t>
            </a:r>
            <a:r>
              <a:rPr lang="it-IT" sz="2300" smtClean="0"/>
              <a:t> baryons through the chain </a:t>
            </a:r>
            <a:endParaRPr lang="it-IT" sz="2300" smtClean="0"/>
          </a:p>
          <a:p>
            <a:pPr>
              <a:buNone/>
            </a:pPr>
            <a:r>
              <a:rPr lang="it-IT" sz="2300" smtClean="0"/>
              <a:t>	</a:t>
            </a:r>
            <a:r>
              <a:rPr lang="el-GR" sz="2300" smtClean="0"/>
              <a:t>Ξ</a:t>
            </a:r>
            <a:r>
              <a:rPr lang="it-IT" sz="2300" baseline="46000" smtClean="0">
                <a:sym typeface="Wingdings" pitchFamily="2" charset="2"/>
              </a:rPr>
              <a:t>-</a:t>
            </a:r>
            <a:r>
              <a:rPr lang="it-IT" sz="2300" baseline="-25000" smtClean="0"/>
              <a:t>b</a:t>
            </a:r>
            <a:r>
              <a:rPr lang="it-IT" sz="2300" smtClean="0">
                <a:sym typeface="Wingdings" pitchFamily="2" charset="2"/>
              </a:rPr>
              <a:t>J/</a:t>
            </a:r>
            <a:r>
              <a:rPr lang="el-GR" sz="2300" smtClean="0">
                <a:sym typeface="Wingdings" pitchFamily="2" charset="2"/>
              </a:rPr>
              <a:t>ψΞ</a:t>
            </a:r>
            <a:r>
              <a:rPr lang="it-IT" sz="2300" baseline="46000" smtClean="0">
                <a:sym typeface="Wingdings" pitchFamily="2" charset="2"/>
              </a:rPr>
              <a:t>-</a:t>
            </a:r>
            <a:r>
              <a:rPr lang="it-IT" sz="2300" smtClean="0">
                <a:sym typeface="Wingdings" pitchFamily="2" charset="2"/>
              </a:rPr>
              <a:t> followed by J/</a:t>
            </a:r>
            <a:r>
              <a:rPr lang="el-GR" sz="2300" smtClean="0">
                <a:sym typeface="Wingdings" pitchFamily="2" charset="2"/>
              </a:rPr>
              <a:t>ψ</a:t>
            </a:r>
            <a:r>
              <a:rPr lang="it-IT" sz="2300" smtClean="0">
                <a:sym typeface="Wingdings" pitchFamily="2" charset="2"/>
              </a:rPr>
              <a:t></a:t>
            </a:r>
            <a:r>
              <a:rPr lang="el-GR" sz="2300" smtClean="0">
                <a:sym typeface="Wingdings" pitchFamily="2" charset="2"/>
              </a:rPr>
              <a:t>μμ</a:t>
            </a:r>
            <a:r>
              <a:rPr lang="it-IT" sz="2300" smtClean="0">
                <a:sym typeface="Wingdings" pitchFamily="2" charset="2"/>
              </a:rPr>
              <a:t> and </a:t>
            </a:r>
            <a:r>
              <a:rPr lang="el-GR" sz="2300" smtClean="0">
                <a:sym typeface="Wingdings" pitchFamily="2" charset="2"/>
              </a:rPr>
              <a:t>Ξ</a:t>
            </a:r>
            <a:r>
              <a:rPr lang="it-IT" sz="2300" baseline="46000" smtClean="0">
                <a:sym typeface="Wingdings" pitchFamily="2" charset="2"/>
              </a:rPr>
              <a:t>-</a:t>
            </a:r>
            <a:r>
              <a:rPr lang="it-IT" sz="2300" smtClean="0">
                <a:sym typeface="Wingdings" pitchFamily="2" charset="2"/>
              </a:rPr>
              <a:t></a:t>
            </a:r>
            <a:r>
              <a:rPr lang="el-GR" sz="2300" smtClean="0">
                <a:sym typeface="Wingdings" pitchFamily="2" charset="2"/>
              </a:rPr>
              <a:t>Λπ</a:t>
            </a:r>
            <a:r>
              <a:rPr lang="it-IT" sz="2300" baseline="30000" smtClean="0">
                <a:sym typeface="Wingdings" pitchFamily="2" charset="2"/>
              </a:rPr>
              <a:t>-</a:t>
            </a:r>
            <a:r>
              <a:rPr lang="it-IT" sz="2300" smtClean="0">
                <a:sym typeface="Wingdings" pitchFamily="2" charset="2"/>
              </a:rPr>
              <a:t>p</a:t>
            </a:r>
            <a:r>
              <a:rPr lang="el-GR" sz="2300" smtClean="0">
                <a:sym typeface="Wingdings" pitchFamily="2" charset="2"/>
              </a:rPr>
              <a:t>π</a:t>
            </a:r>
            <a:r>
              <a:rPr lang="it-IT" sz="2300" baseline="30000" smtClean="0">
                <a:sym typeface="Wingdings" pitchFamily="2" charset="2"/>
              </a:rPr>
              <a:t>-</a:t>
            </a:r>
            <a:r>
              <a:rPr lang="el-GR" sz="2300" smtClean="0">
                <a:sym typeface="Wingdings" pitchFamily="2" charset="2"/>
              </a:rPr>
              <a:t>π</a:t>
            </a:r>
            <a:r>
              <a:rPr lang="it-IT" sz="2300" baseline="30000" smtClean="0">
                <a:sym typeface="Wingdings" pitchFamily="2" charset="2"/>
              </a:rPr>
              <a:t>-</a:t>
            </a:r>
            <a:r>
              <a:rPr lang="it-IT" sz="2300" smtClean="0">
                <a:sym typeface="Wingdings" pitchFamily="2" charset="2"/>
              </a:rPr>
              <a:t> </a:t>
            </a:r>
            <a:r>
              <a:rPr lang="it-IT" sz="2300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it-IT" sz="2300" smtClean="0">
                <a:sym typeface="Wingdings" pitchFamily="2" charset="2"/>
              </a:rPr>
              <a:t>	</a:t>
            </a:r>
            <a:r>
              <a:rPr lang="it-IT" sz="2300" smtClean="0">
                <a:sym typeface="Wingdings" pitchFamily="2" charset="2"/>
              </a:rPr>
              <a:t>One can then</a:t>
            </a:r>
            <a:r>
              <a:rPr lang="it-IT" sz="2300" smtClean="0">
                <a:sym typeface="Wingdings" pitchFamily="2" charset="2"/>
              </a:rPr>
              <a:t> </a:t>
            </a:r>
            <a:r>
              <a:rPr lang="it-IT" sz="2300" smtClean="0">
                <a:sym typeface="Wingdings" pitchFamily="2" charset="2"/>
              </a:rPr>
              <a:t>search for excited states with decay </a:t>
            </a:r>
            <a:r>
              <a:rPr lang="el-GR" sz="2300" smtClean="0">
                <a:sym typeface="Wingdings" pitchFamily="2" charset="2"/>
              </a:rPr>
              <a:t>Ξ</a:t>
            </a:r>
            <a:r>
              <a:rPr lang="it-IT" sz="2300" baseline="-25000" smtClean="0">
                <a:sym typeface="Wingdings" pitchFamily="2" charset="2"/>
              </a:rPr>
              <a:t>b</a:t>
            </a:r>
            <a:r>
              <a:rPr lang="it-IT" sz="2300" baseline="30000" smtClean="0">
                <a:sym typeface="Wingdings" pitchFamily="2" charset="2"/>
              </a:rPr>
              <a:t>*</a:t>
            </a:r>
            <a:r>
              <a:rPr lang="it-IT" sz="2300" smtClean="0">
                <a:sym typeface="Wingdings" pitchFamily="2" charset="2"/>
              </a:rPr>
              <a:t></a:t>
            </a:r>
            <a:r>
              <a:rPr lang="el-GR" sz="2300" smtClean="0">
                <a:sym typeface="Wingdings" pitchFamily="2" charset="2"/>
              </a:rPr>
              <a:t>Ξ</a:t>
            </a:r>
            <a:r>
              <a:rPr lang="it-IT" sz="2300" baseline="46000" smtClean="0">
                <a:sym typeface="Wingdings" pitchFamily="2" charset="2"/>
              </a:rPr>
              <a:t>-</a:t>
            </a:r>
            <a:r>
              <a:rPr lang="it-IT" sz="2300" baseline="-25000" smtClean="0">
                <a:sym typeface="Wingdings" pitchFamily="2" charset="2"/>
              </a:rPr>
              <a:t>b</a:t>
            </a:r>
            <a:r>
              <a:rPr lang="el-GR" sz="2300" smtClean="0">
                <a:sym typeface="Wingdings" pitchFamily="2" charset="2"/>
              </a:rPr>
              <a:t>π</a:t>
            </a:r>
            <a:r>
              <a:rPr lang="it-IT" sz="2300" baseline="30000" smtClean="0">
                <a:sym typeface="Wingdings" pitchFamily="2" charset="2"/>
              </a:rPr>
              <a:t>+</a:t>
            </a:r>
            <a:endParaRPr lang="en-US" sz="2300" baseline="3000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2750" y="0"/>
            <a:ext cx="2851250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904442"/>
            <a:ext cx="6084168" cy="295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35496" y="2793702"/>
            <a:ext cx="9040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signal of the excited new state is found in the distribution of the mass difference between </a:t>
            </a:r>
          </a:p>
          <a:p>
            <a:r>
              <a:rPr lang="it-IT" smtClean="0"/>
              <a:t>the J/</a:t>
            </a:r>
            <a:r>
              <a:rPr lang="el-GR" smtClean="0"/>
              <a:t>ψΞ</a:t>
            </a:r>
            <a:r>
              <a:rPr lang="it-IT" baseline="-25000" smtClean="0"/>
              <a:t>b</a:t>
            </a:r>
            <a:r>
              <a:rPr lang="el-GR" smtClean="0"/>
              <a:t>π</a:t>
            </a:r>
            <a:r>
              <a:rPr lang="it-IT" smtClean="0"/>
              <a:t> system and the  two supposed products of the two-body decay. The background</a:t>
            </a:r>
          </a:p>
          <a:p>
            <a:r>
              <a:rPr lang="it-IT" smtClean="0"/>
              <a:t>shape is a phase space model checked in data with same-sign pions.</a:t>
            </a:r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0" y="4293096"/>
            <a:ext cx="31197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The </a:t>
            </a:r>
            <a:r>
              <a:rPr lang="it-IT" smtClean="0">
                <a:solidFill>
                  <a:srgbClr val="FF0000"/>
                </a:solidFill>
              </a:rPr>
              <a:t>significance of the </a:t>
            </a:r>
          </a:p>
          <a:p>
            <a:r>
              <a:rPr lang="it-IT" smtClean="0">
                <a:solidFill>
                  <a:srgbClr val="FF0000"/>
                </a:solidFill>
              </a:rPr>
              <a:t>observed signal is much</a:t>
            </a:r>
          </a:p>
          <a:p>
            <a:r>
              <a:rPr lang="it-IT" smtClean="0">
                <a:solidFill>
                  <a:srgbClr val="FF0000"/>
                </a:solidFill>
              </a:rPr>
              <a:t>larger than 5</a:t>
            </a:r>
            <a:r>
              <a:rPr lang="el-GR" smtClean="0">
                <a:solidFill>
                  <a:srgbClr val="FF0000"/>
                </a:solidFill>
              </a:rPr>
              <a:t>σ</a:t>
            </a:r>
            <a:r>
              <a:rPr lang="it-IT" smtClean="0"/>
              <a:t> even accounting</a:t>
            </a:r>
          </a:p>
          <a:p>
            <a:r>
              <a:rPr lang="it-IT" smtClean="0"/>
              <a:t>for the trials factor</a:t>
            </a:r>
          </a:p>
          <a:p>
            <a:endParaRPr lang="it-IT" smtClean="0"/>
          </a:p>
          <a:p>
            <a:r>
              <a:rPr lang="it-IT" smtClean="0"/>
              <a:t>The mass of the new state</a:t>
            </a:r>
          </a:p>
          <a:p>
            <a:r>
              <a:rPr lang="it-IT" smtClean="0"/>
              <a:t>is measured to be</a:t>
            </a:r>
          </a:p>
          <a:p>
            <a:r>
              <a:rPr lang="it-IT" b="1" smtClean="0">
                <a:solidFill>
                  <a:srgbClr val="0070C0"/>
                </a:solidFill>
              </a:rPr>
              <a:t>M</a:t>
            </a:r>
            <a:r>
              <a:rPr lang="el-GR" b="1" baseline="-25000" smtClean="0">
                <a:solidFill>
                  <a:srgbClr val="0070C0"/>
                </a:solidFill>
              </a:rPr>
              <a:t>Ξ</a:t>
            </a:r>
            <a:r>
              <a:rPr lang="it-IT" sz="1600" b="1" baseline="-40000" smtClean="0">
                <a:solidFill>
                  <a:srgbClr val="0070C0"/>
                </a:solidFill>
              </a:rPr>
              <a:t>b</a:t>
            </a:r>
            <a:r>
              <a:rPr lang="it-IT" b="1" baseline="-25000" smtClean="0">
                <a:solidFill>
                  <a:srgbClr val="0070C0"/>
                </a:solidFill>
              </a:rPr>
              <a:t>*</a:t>
            </a:r>
            <a:r>
              <a:rPr lang="it-IT" b="1" smtClean="0">
                <a:solidFill>
                  <a:srgbClr val="0070C0"/>
                </a:solidFill>
              </a:rPr>
              <a:t>=5945+-0.3+-0.7+-2.3 MeV</a:t>
            </a:r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572509" y="3645024"/>
            <a:ext cx="3571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http://arxiv.org/pdf/1204.5955.pdf</a:t>
            </a:r>
            <a:endParaRPr 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tandard_Model_From_Fermi_Lab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300192" cy="52292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724852" y="116632"/>
            <a:ext cx="55834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smtClean="0"/>
              <a:t>Higgs Boson Searches</a:t>
            </a:r>
            <a:endParaRPr lang="en-US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it-IT" smtClean="0"/>
              <a:t>Fall 2010 forecasts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12776"/>
            <a:ext cx="4402832" cy="1900808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One of the main goals of LHC</a:t>
            </a:r>
          </a:p>
          <a:p>
            <a:r>
              <a:rPr lang="it-IT" smtClean="0"/>
              <a:t>In 2010, CMS predicted that 5/fb of 7-TeV data would provide:</a:t>
            </a:r>
          </a:p>
          <a:p>
            <a:pPr lvl="1"/>
            <a:r>
              <a:rPr lang="it-IT" smtClean="0">
                <a:solidFill>
                  <a:srgbClr val="FF0000"/>
                </a:solidFill>
              </a:rPr>
              <a:t>a 95% exclusion across the full mass range</a:t>
            </a:r>
            <a:r>
              <a:rPr lang="it-IT" smtClean="0"/>
              <a:t>, if the Higgs is not there</a:t>
            </a:r>
          </a:p>
          <a:p>
            <a:pPr lvl="1">
              <a:buNone/>
            </a:pPr>
            <a:r>
              <a:rPr lang="it-IT" smtClean="0"/>
              <a:t>	At low mass, reliance on </a:t>
            </a:r>
            <a:r>
              <a:rPr lang="el-GR" smtClean="0"/>
              <a:t>γγ</a:t>
            </a:r>
            <a:r>
              <a:rPr lang="it-IT" smtClean="0"/>
              <a:t> decay mode found crucial for this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4481" y="908720"/>
            <a:ext cx="460951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65616"/>
            <a:ext cx="4860032" cy="349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4427984" y="4437112"/>
            <a:ext cx="4716016" cy="201622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800100" lvl="1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it-IT" sz="3200" noProof="0" smtClean="0"/>
              <a:t>Or </a:t>
            </a:r>
            <a:r>
              <a:rPr lang="it-IT" sz="3200" noProof="0" smtClean="0">
                <a:solidFill>
                  <a:srgbClr val="FF0000"/>
                </a:solidFill>
              </a:rPr>
              <a:t>a discovery</a:t>
            </a:r>
            <a:r>
              <a:rPr lang="it-IT" sz="3200" noProof="0" smtClean="0"/>
              <a:t>, for 137&lt;M</a:t>
            </a:r>
            <a:r>
              <a:rPr lang="it-IT" sz="3200" baseline="-25000" noProof="0" smtClean="0"/>
              <a:t>H</a:t>
            </a:r>
            <a:r>
              <a:rPr lang="it-IT" sz="3200" noProof="0" smtClean="0"/>
              <a:t>&lt;220 GeV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it-IT" sz="3200" smtClean="0"/>
              <a:t>	</a:t>
            </a:r>
            <a:r>
              <a:rPr lang="it-IT" sz="2900" smtClean="0"/>
              <a:t>At low mass, </a:t>
            </a:r>
            <a:r>
              <a:rPr lang="el-GR" sz="2900" smtClean="0"/>
              <a:t>γγ</a:t>
            </a:r>
            <a:r>
              <a:rPr lang="it-IT" sz="2900" smtClean="0"/>
              <a:t> and ZZ </a:t>
            </a:r>
            <a:r>
              <a:rPr lang="en-US" sz="2900" smtClean="0"/>
              <a:t>decay modes </a:t>
            </a:r>
            <a:r>
              <a:rPr lang="it-IT" sz="2900" smtClean="0"/>
              <a:t>both necessary to achieve that goal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endParaRPr lang="it-IT" sz="2900" noProof="0" smtClean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it-IT" sz="3200" noProof="0" smtClean="0"/>
              <a:t>Or at least </a:t>
            </a:r>
            <a:r>
              <a:rPr lang="it-IT" sz="3200" smtClean="0">
                <a:solidFill>
                  <a:srgbClr val="FF0000"/>
                </a:solidFill>
              </a:rPr>
              <a:t>firm</a:t>
            </a:r>
            <a:r>
              <a:rPr lang="it-IT" sz="3200" noProof="0" smtClean="0">
                <a:solidFill>
                  <a:srgbClr val="FF0000"/>
                </a:solidFill>
              </a:rPr>
              <a:t> (&gt;3</a:t>
            </a:r>
            <a:r>
              <a:rPr lang="el-GR" sz="3200" noProof="0" smtClean="0">
                <a:solidFill>
                  <a:srgbClr val="FF0000"/>
                </a:solidFill>
              </a:rPr>
              <a:t>σ</a:t>
            </a:r>
            <a:r>
              <a:rPr lang="it-IT" sz="3200" noProof="0" smtClean="0">
                <a:solidFill>
                  <a:srgbClr val="FF0000"/>
                </a:solidFill>
              </a:rPr>
              <a:t>) evidence</a:t>
            </a:r>
            <a:r>
              <a:rPr lang="it-IT" sz="3200" noProof="0" smtClean="0"/>
              <a:t>, for all other mass values below 600 GeV…</a:t>
            </a:r>
            <a:endParaRPr kumimoji="0" lang="it-IT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755576" y="5661248"/>
            <a:ext cx="4248472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4788024" y="4725144"/>
            <a:ext cx="216024" cy="5760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755576" y="5373216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 flipV="1">
            <a:off x="4067944" y="2564904"/>
            <a:ext cx="1008112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6408712" cy="908720"/>
          </a:xfrm>
        </p:spPr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63688" y="1052736"/>
            <a:ext cx="5904656" cy="2592288"/>
          </a:xfrm>
        </p:spPr>
        <p:txBody>
          <a:bodyPr>
            <a:normAutofit fontScale="70000" lnSpcReduction="20000"/>
          </a:bodyPr>
          <a:lstStyle/>
          <a:p>
            <a:r>
              <a:rPr lang="en-US" smtClean="0"/>
              <a:t>The LHC and its Scientific Goals</a:t>
            </a:r>
          </a:p>
          <a:p>
            <a:r>
              <a:rPr lang="en-US" smtClean="0"/>
              <a:t>The CMS </a:t>
            </a:r>
            <a:r>
              <a:rPr lang="en-US" smtClean="0"/>
              <a:t>Detector</a:t>
            </a:r>
          </a:p>
          <a:p>
            <a:r>
              <a:rPr lang="it-IT" smtClean="0"/>
              <a:t>B physics highlights</a:t>
            </a:r>
            <a:endParaRPr lang="en-US" smtClean="0"/>
          </a:p>
          <a:p>
            <a:r>
              <a:rPr lang="it-IT" smtClean="0"/>
              <a:t>The search for the Higgs </a:t>
            </a:r>
            <a:r>
              <a:rPr lang="it-IT" smtClean="0"/>
              <a:t>boson</a:t>
            </a:r>
          </a:p>
          <a:p>
            <a:r>
              <a:rPr lang="it-IT" smtClean="0"/>
              <a:t>Top physics highlights</a:t>
            </a:r>
            <a:endParaRPr lang="en-US" smtClean="0"/>
          </a:p>
          <a:p>
            <a:r>
              <a:rPr lang="en-US" smtClean="0"/>
              <a:t>New </a:t>
            </a:r>
            <a:r>
              <a:rPr lang="en-US" smtClean="0"/>
              <a:t>Physics Searches</a:t>
            </a:r>
          </a:p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395536" y="3861048"/>
            <a:ext cx="84969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Note: this will only be a summary of </a:t>
            </a:r>
            <a:r>
              <a:rPr lang="en-US" sz="1600" smtClean="0"/>
              <a:t>selected recent </a:t>
            </a:r>
            <a:r>
              <a:rPr lang="en-US" sz="1600" smtClean="0"/>
              <a:t>results.</a:t>
            </a:r>
          </a:p>
          <a:p>
            <a:r>
              <a:rPr lang="en-US" sz="1600" smtClean="0">
                <a:solidFill>
                  <a:srgbClr val="FF0000"/>
                </a:solidFill>
              </a:rPr>
              <a:t>CMS Higgs searches </a:t>
            </a:r>
            <a:r>
              <a:rPr lang="en-US" sz="1600" smtClean="0"/>
              <a:t>have been discussed in detail by S. Choudgury in plenary session yesterday.</a:t>
            </a:r>
          </a:p>
          <a:p>
            <a:endParaRPr lang="en-US" sz="1600" smtClean="0"/>
          </a:p>
          <a:p>
            <a:r>
              <a:rPr lang="en-US" sz="1600" smtClean="0"/>
              <a:t>For detailed information on all CMS analyses please refer to the following presentations:	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/>
              <a:t> 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</a:rPr>
              <a:t>N. Saoulidou, SUSY searches (Monday, in “Higgs boson” p.s.)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>
                <a:solidFill>
                  <a:schemeClr val="bg1">
                    <a:lumMod val="65000"/>
                  </a:schemeClr>
                </a:solidFill>
              </a:rPr>
              <a:t> M. Meneghelli, H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ZZ4 leptons (Monday, in “Higgs boson p.s.)</a:t>
            </a:r>
            <a:r>
              <a:rPr lang="en-US" sz="160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/>
              <a:t> M. Gouzevich, </a:t>
            </a:r>
            <a:r>
              <a:rPr lang="en-US" sz="1600" smtClean="0">
                <a:solidFill>
                  <a:srgbClr val="FF0000"/>
                </a:solidFill>
              </a:rPr>
              <a:t>QCD results </a:t>
            </a:r>
            <a:r>
              <a:rPr lang="en-US" sz="1600" smtClean="0"/>
              <a:t>(Tuesday, 7.25PM in “experiments, detector performances” p.s.)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/>
              <a:t> T.J. Kim</a:t>
            </a:r>
            <a:r>
              <a:rPr lang="en-US" sz="1600" smtClean="0">
                <a:solidFill>
                  <a:srgbClr val="FF0000"/>
                </a:solidFill>
              </a:rPr>
              <a:t>, Top physics results </a:t>
            </a:r>
            <a:r>
              <a:rPr lang="en-US" sz="1600" smtClean="0"/>
              <a:t>(Friday, 3.55PM in “particle physics” p.s.)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/>
              <a:t> C. Grab, </a:t>
            </a:r>
            <a:r>
              <a:rPr lang="en-US" sz="1600" smtClean="0">
                <a:solidFill>
                  <a:srgbClr val="FF0000"/>
                </a:solidFill>
              </a:rPr>
              <a:t>B physics results </a:t>
            </a:r>
            <a:r>
              <a:rPr lang="en-US" sz="1600" smtClean="0"/>
              <a:t>(Friday 5.05PM in “particle physics” p.s.)</a:t>
            </a:r>
          </a:p>
          <a:p>
            <a:r>
              <a:rPr lang="en-US" sz="1600" smtClean="0"/>
              <a:t>and also: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smtClean="0"/>
              <a:t>  A. Penzo, </a:t>
            </a:r>
            <a:r>
              <a:rPr lang="en-US" sz="1600" smtClean="0">
                <a:solidFill>
                  <a:srgbClr val="FF0000"/>
                </a:solidFill>
              </a:rPr>
              <a:t>CMS Upgrades </a:t>
            </a:r>
            <a:r>
              <a:rPr lang="en-US" sz="1600" smtClean="0"/>
              <a:t>(Friday, 5.55PM in “perspectives” p.s.)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Higgs Production in pp Collisions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988840"/>
            <a:ext cx="4211960" cy="4608512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In 7-TeV pp collisions the Higgs boson has </a:t>
            </a:r>
            <a:r>
              <a:rPr lang="it-IT" smtClean="0">
                <a:solidFill>
                  <a:srgbClr val="FF0000"/>
                </a:solidFill>
              </a:rPr>
              <a:t>a significant production cross section via several production mechanisms</a:t>
            </a:r>
          </a:p>
          <a:p>
            <a:endParaRPr lang="it-IT" smtClean="0"/>
          </a:p>
          <a:p>
            <a:r>
              <a:rPr lang="it-IT" smtClean="0"/>
              <a:t>Gluon-gluon fusion is the dominant one, but VBF processes are also above 1pb and less dependent on M</a:t>
            </a:r>
            <a:r>
              <a:rPr lang="it-IT" baseline="-25000" smtClean="0"/>
              <a:t>H</a:t>
            </a:r>
            <a:r>
              <a:rPr lang="it-IT" smtClean="0"/>
              <a:t>. </a:t>
            </a:r>
          </a:p>
          <a:p>
            <a:endParaRPr lang="it-IT" smtClean="0"/>
          </a:p>
          <a:p>
            <a:r>
              <a:rPr lang="it-IT" smtClean="0"/>
              <a:t>Bremsstrahlung from EW bosons possible but huge rate of QCD backgrounds make it less profitable WRT Tevatron </a:t>
            </a:r>
          </a:p>
          <a:p>
            <a:endParaRPr lang="it-IT" smtClean="0"/>
          </a:p>
          <a:p>
            <a:r>
              <a:rPr lang="it-IT" smtClean="0"/>
              <a:t>The spectacular production in association to top pairs is </a:t>
            </a:r>
            <a:r>
              <a:rPr lang="it-IT" smtClean="0">
                <a:solidFill>
                  <a:srgbClr val="0070C0"/>
                </a:solidFill>
              </a:rPr>
              <a:t>small and not pursued yet</a:t>
            </a:r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12443"/>
            <a:ext cx="4932040" cy="354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9" y="0"/>
            <a:ext cx="214597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7012967" y="0"/>
            <a:ext cx="213103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smtClean="0"/>
              <a:t>Direct production </a:t>
            </a:r>
          </a:p>
          <a:p>
            <a:r>
              <a:rPr lang="it-IT" sz="1600" smtClean="0"/>
              <a:t>by gluon fusion</a:t>
            </a:r>
          </a:p>
          <a:p>
            <a:endParaRPr lang="it-IT" sz="1600" smtClean="0"/>
          </a:p>
          <a:p>
            <a:endParaRPr lang="it-IT" sz="1600"/>
          </a:p>
          <a:p>
            <a:r>
              <a:rPr lang="it-IT" sz="1600" smtClean="0"/>
              <a:t>VBF: fusion of vector</a:t>
            </a:r>
          </a:p>
          <a:p>
            <a:r>
              <a:rPr lang="it-IT" sz="1600" smtClean="0"/>
              <a:t>bosons</a:t>
            </a:r>
          </a:p>
          <a:p>
            <a:endParaRPr lang="it-IT" sz="1600"/>
          </a:p>
          <a:p>
            <a:r>
              <a:rPr lang="it-IT" sz="1600" smtClean="0"/>
              <a:t>Higgsstrahlung from</a:t>
            </a:r>
          </a:p>
          <a:p>
            <a:r>
              <a:rPr lang="it-IT" sz="1600" smtClean="0"/>
              <a:t>off-mass-shell </a:t>
            </a:r>
          </a:p>
          <a:p>
            <a:r>
              <a:rPr lang="it-IT" sz="1600" smtClean="0"/>
              <a:t>vector bosons</a:t>
            </a:r>
          </a:p>
          <a:p>
            <a:endParaRPr lang="it-IT" sz="1600"/>
          </a:p>
          <a:p>
            <a:r>
              <a:rPr lang="it-IT" sz="1600" smtClean="0"/>
              <a:t>Higgsstrahlung from</a:t>
            </a:r>
          </a:p>
          <a:p>
            <a:r>
              <a:rPr lang="it-IT" sz="1600" smtClean="0"/>
              <a:t>top quarks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4608512" cy="1143000"/>
          </a:xfrm>
        </p:spPr>
        <p:txBody>
          <a:bodyPr/>
          <a:lstStyle/>
          <a:p>
            <a:r>
              <a:rPr lang="it-IT" smtClean="0"/>
              <a:t>Higgs decays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5"/>
            <a:ext cx="4788024" cy="2592287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H couples to all massive particles directly, plus to photons indirectly </a:t>
            </a:r>
          </a:p>
          <a:p>
            <a:pPr>
              <a:buNone/>
            </a:pPr>
            <a:r>
              <a:rPr lang="it-IT" smtClean="0">
                <a:sym typeface="Wingdings" pitchFamily="2" charset="2"/>
              </a:rPr>
              <a:t>		 rich decay phenomenology!</a:t>
            </a:r>
            <a:endParaRPr lang="it-IT" smtClean="0"/>
          </a:p>
          <a:p>
            <a:r>
              <a:rPr lang="it-IT" smtClean="0"/>
              <a:t>The value of branching ratios depend on Higgs mass. All open decays fight each other </a:t>
            </a:r>
          </a:p>
          <a:p>
            <a:pPr lvl="1"/>
            <a:r>
              <a:rPr lang="it-IT" smtClean="0"/>
              <a:t>WW “peak” suppresses everything else at 165 GeV</a:t>
            </a:r>
          </a:p>
          <a:p>
            <a:pPr lvl="1"/>
            <a:r>
              <a:rPr lang="it-IT" smtClean="0"/>
              <a:t>clear division between “low-mass” and “high-mass” regimes at 135 </a:t>
            </a:r>
            <a:r>
              <a:rPr lang="it-IT" smtClean="0"/>
              <a:t>GeV</a:t>
            </a:r>
          </a:p>
          <a:p>
            <a:pPr lvl="1"/>
            <a:r>
              <a:rPr lang="it-IT" smtClean="0">
                <a:solidFill>
                  <a:srgbClr val="FF0000"/>
                </a:solidFill>
              </a:rPr>
              <a:t>Note “lucky” M</a:t>
            </a:r>
            <a:r>
              <a:rPr lang="it-IT" baseline="-25000" smtClean="0">
                <a:solidFill>
                  <a:srgbClr val="FF0000"/>
                </a:solidFill>
              </a:rPr>
              <a:t>H</a:t>
            </a:r>
            <a:r>
              <a:rPr lang="it-IT" smtClean="0">
                <a:solidFill>
                  <a:srgbClr val="FF0000"/>
                </a:solidFill>
              </a:rPr>
              <a:t>=125 GeV point gives sizable BR to many interesting accessible final states !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6770" y="0"/>
            <a:ext cx="4507230" cy="431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00550"/>
            <a:ext cx="67151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0" y="3645024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CMS pursued most decay modes in 2011. </a:t>
            </a:r>
          </a:p>
          <a:p>
            <a:r>
              <a:rPr lang="it-IT" smtClean="0"/>
              <a:t>The further division in sub-classes improves sensitivity</a:t>
            </a:r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6732240" y="4869160"/>
            <a:ext cx="1140056" cy="2062103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it-IT" sz="1600" smtClean="0"/>
              <a:t>HIG-11-030</a:t>
            </a:r>
          </a:p>
          <a:p>
            <a:r>
              <a:rPr lang="it-IT" sz="1600" smtClean="0"/>
              <a:t>HIG-11-031</a:t>
            </a:r>
            <a:endParaRPr lang="en-US" sz="1600" smtClean="0"/>
          </a:p>
          <a:p>
            <a:r>
              <a:rPr lang="it-IT" sz="1600" smtClean="0"/>
              <a:t>HIG-11-029</a:t>
            </a:r>
            <a:endParaRPr lang="en-US" sz="1600" smtClean="0"/>
          </a:p>
          <a:p>
            <a:r>
              <a:rPr lang="it-IT" sz="1600" smtClean="0"/>
              <a:t>HIG-11-024</a:t>
            </a:r>
            <a:endParaRPr lang="en-US" sz="1600" smtClean="0"/>
          </a:p>
          <a:p>
            <a:r>
              <a:rPr lang="it-IT" sz="1600" smtClean="0"/>
              <a:t>HIG-11-025</a:t>
            </a:r>
          </a:p>
          <a:p>
            <a:r>
              <a:rPr lang="it-IT" sz="1600" smtClean="0"/>
              <a:t>HIG-11-028</a:t>
            </a:r>
          </a:p>
          <a:p>
            <a:r>
              <a:rPr lang="it-IT" sz="1600" smtClean="0"/>
              <a:t>HIG-11-027</a:t>
            </a:r>
          </a:p>
          <a:p>
            <a:r>
              <a:rPr lang="it-IT" sz="1600" smtClean="0"/>
              <a:t>HIG-11-026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148064" y="3645024"/>
            <a:ext cx="1224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smtClean="0"/>
              <a:t>Document</a:t>
            </a:r>
          </a:p>
        </p:txBody>
      </p:sp>
      <p:sp>
        <p:nvSpPr>
          <p:cNvPr id="9" name="Rettangolo 8"/>
          <p:cNvSpPr/>
          <p:nvPr/>
        </p:nvSpPr>
        <p:spPr>
          <a:xfrm>
            <a:off x="6732240" y="4437112"/>
            <a:ext cx="1152128" cy="432048"/>
          </a:xfrm>
          <a:prstGeom prst="rect">
            <a:avLst/>
          </a:prstGeom>
          <a:solidFill>
            <a:schemeClr val="accent6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smtClean="0"/>
              <a:t>Document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it-IT" smtClean="0"/>
              <a:t>What do Electroweak fits say ?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52736"/>
            <a:ext cx="4572000" cy="5616624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Radiative corrections to electroweak </a:t>
            </a:r>
            <a:r>
              <a:rPr lang="it-IT" smtClean="0"/>
              <a:t>parameters </a:t>
            </a:r>
            <a:r>
              <a:rPr lang="it-IT" smtClean="0"/>
              <a:t>values provide a means of inferring the unknown mass of the Higgs boson with the precise measurements of </a:t>
            </a:r>
            <a:r>
              <a:rPr lang="it-IT" smtClean="0"/>
              <a:t>EW observables at LEP/SLD </a:t>
            </a:r>
            <a:r>
              <a:rPr lang="it-IT" smtClean="0"/>
              <a:t>and </a:t>
            </a:r>
            <a:r>
              <a:rPr lang="it-IT" smtClean="0"/>
              <a:t>the Tevatron</a:t>
            </a:r>
            <a:endParaRPr lang="it-IT" smtClean="0"/>
          </a:p>
          <a:p>
            <a:endParaRPr lang="it-IT" smtClean="0"/>
          </a:p>
          <a:p>
            <a:r>
              <a:rPr lang="it-IT" smtClean="0"/>
              <a:t>Particularly sensitive: top and W masses</a:t>
            </a:r>
          </a:p>
          <a:p>
            <a:pPr lvl="1"/>
            <a:r>
              <a:rPr lang="it-IT" smtClean="0"/>
              <a:t>M</a:t>
            </a:r>
            <a:r>
              <a:rPr lang="it-IT" baseline="-25000" smtClean="0"/>
              <a:t>t</a:t>
            </a:r>
            <a:r>
              <a:rPr lang="it-IT" smtClean="0"/>
              <a:t> now known to 0.9 GeV accuracy (CDF, DZERO) </a:t>
            </a:r>
            <a:r>
              <a:rPr lang="it-IT" smtClean="0">
                <a:sym typeface="Wingdings" pitchFamily="2" charset="2"/>
              </a:rPr>
              <a:t> not going to change much in near future</a:t>
            </a:r>
            <a:endParaRPr lang="it-IT" smtClean="0"/>
          </a:p>
          <a:p>
            <a:pPr lvl="1"/>
            <a:r>
              <a:rPr lang="it-IT" smtClean="0"/>
              <a:t>M</a:t>
            </a:r>
            <a:r>
              <a:rPr lang="it-IT" baseline="-25000" smtClean="0"/>
              <a:t>W</a:t>
            </a:r>
            <a:r>
              <a:rPr lang="it-IT" smtClean="0"/>
              <a:t> known to 15 MeV accuracy</a:t>
            </a:r>
            <a:endParaRPr lang="it-IT" smtClean="0">
              <a:solidFill>
                <a:srgbClr val="FF0000"/>
              </a:solidFill>
            </a:endParaRPr>
          </a:p>
          <a:p>
            <a:endParaRPr lang="it-IT" smtClean="0"/>
          </a:p>
          <a:p>
            <a:r>
              <a:rPr lang="it-IT" smtClean="0"/>
              <a:t>The fits to all information are </a:t>
            </a:r>
            <a:r>
              <a:rPr lang="it-IT" smtClean="0">
                <a:solidFill>
                  <a:srgbClr val="FF0000"/>
                </a:solidFill>
              </a:rPr>
              <a:t>consistent with a low-mass Higgs boson</a:t>
            </a:r>
            <a:r>
              <a:rPr lang="it-IT" smtClean="0"/>
              <a:t>. Now, however, direct searches are leaving only a tiny window for the possible mass range.</a:t>
            </a:r>
            <a:endParaRPr lang="en-US"/>
          </a:p>
        </p:txBody>
      </p:sp>
      <p:pic>
        <p:nvPicPr>
          <p:cNvPr id="79874" name="Picture 2" descr="http://gfitter.desy.de/Figures/Standard_Model/2012_05_03_HiggsScan_logo_fu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225" y="908720"/>
            <a:ext cx="4297775" cy="2823246"/>
          </a:xfrm>
          <a:prstGeom prst="rect">
            <a:avLst/>
          </a:prstGeom>
          <a:noFill/>
        </p:spPr>
      </p:pic>
      <p:pic>
        <p:nvPicPr>
          <p:cNvPr id="79876" name="Picture 4" descr="http://gfitter.desy.de/Figures/Standard_Model/2012_05_03_W_vs_top_logo_fu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4801" y="3833664"/>
            <a:ext cx="4539199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it-IT" smtClean="0"/>
              <a:t>Nuts and Bolts of Higgs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7332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it-IT" smtClean="0"/>
              <a:t>All Higgs searches from CMS follow the recipe of a joint working group with ATLAS.</a:t>
            </a:r>
          </a:p>
          <a:p>
            <a:pPr>
              <a:buNone/>
            </a:pPr>
            <a:r>
              <a:rPr lang="it-IT" smtClean="0">
                <a:solidFill>
                  <a:srgbClr val="FF0000"/>
                </a:solidFill>
              </a:rPr>
              <a:t>The method is CL</a:t>
            </a:r>
            <a:r>
              <a:rPr lang="it-IT" baseline="-25000" smtClean="0">
                <a:solidFill>
                  <a:srgbClr val="FF0000"/>
                </a:solidFill>
              </a:rPr>
              <a:t>s</a:t>
            </a:r>
            <a:r>
              <a:rPr lang="it-IT" smtClean="0">
                <a:solidFill>
                  <a:srgbClr val="FF0000"/>
                </a:solidFill>
              </a:rPr>
              <a:t> and the test statistics is a profile log-likelihood ratio</a:t>
            </a:r>
            <a:r>
              <a:rPr lang="it-IT" smtClean="0"/>
              <a:t>. The recipe is as follows:</a:t>
            </a:r>
          </a:p>
          <a:p>
            <a:pPr marL="514350" indent="-514350">
              <a:buNone/>
            </a:pPr>
            <a:endParaRPr lang="it-IT" smtClean="0"/>
          </a:p>
          <a:p>
            <a:pPr marL="514350" indent="-514350">
              <a:buAutoNum type="arabicParenR"/>
            </a:pPr>
            <a:r>
              <a:rPr lang="it-IT" smtClean="0"/>
              <a:t>One writes a global likelihood function, whose parameter of interest is the “</a:t>
            </a:r>
            <a:r>
              <a:rPr lang="it-IT" smtClean="0">
                <a:solidFill>
                  <a:srgbClr val="0070C0"/>
                </a:solidFill>
              </a:rPr>
              <a:t>signal strength modifier</a:t>
            </a:r>
            <a:r>
              <a:rPr lang="it-IT" smtClean="0"/>
              <a:t>” </a:t>
            </a:r>
            <a:r>
              <a:rPr lang="el-GR" smtClean="0"/>
              <a:t>μ</a:t>
            </a:r>
            <a:r>
              <a:rPr lang="it-IT" smtClean="0"/>
              <a:t>=</a:t>
            </a:r>
            <a:r>
              <a:rPr lang="el-GR" smtClean="0"/>
              <a:t>σ</a:t>
            </a:r>
            <a:r>
              <a:rPr lang="it-IT" smtClean="0"/>
              <a:t>/</a:t>
            </a:r>
            <a:r>
              <a:rPr lang="el-GR" smtClean="0"/>
              <a:t>σ</a:t>
            </a:r>
            <a:r>
              <a:rPr lang="it-IT" baseline="-25000" smtClean="0"/>
              <a:t>SM</a:t>
            </a:r>
            <a:r>
              <a:rPr lang="it-IT" smtClean="0"/>
              <a:t>. If </a:t>
            </a:r>
            <a:r>
              <a:rPr lang="it-IT" b="1" smtClean="0"/>
              <a:t>s</a:t>
            </a:r>
            <a:r>
              <a:rPr lang="it-IT" smtClean="0"/>
              <a:t> and </a:t>
            </a:r>
            <a:r>
              <a:rPr lang="it-IT" b="1" smtClean="0"/>
              <a:t>b</a:t>
            </a:r>
            <a:r>
              <a:rPr lang="it-IT" smtClean="0"/>
              <a:t> denote signal and background, and </a:t>
            </a:r>
            <a:r>
              <a:rPr lang="el-GR" b="1" smtClean="0"/>
              <a:t>θ</a:t>
            </a:r>
            <a:r>
              <a:rPr lang="it-IT" smtClean="0"/>
              <a:t> is a vector of systematic uncertainties, one can generically write for a single channel:</a:t>
            </a:r>
          </a:p>
          <a:p>
            <a:pPr marL="514350" indent="-514350">
              <a:buAutoNum type="arabicParenR"/>
            </a:pPr>
            <a:endParaRPr lang="it-IT" smtClean="0"/>
          </a:p>
          <a:p>
            <a:pPr marL="514350" indent="-514350">
              <a:buAutoNum type="arabicParenR"/>
            </a:pPr>
            <a:endParaRPr lang="it-IT" smtClean="0"/>
          </a:p>
          <a:p>
            <a:pPr marL="514350" indent="-514350">
              <a:buNone/>
            </a:pPr>
            <a:endParaRPr lang="it-IT" smtClean="0"/>
          </a:p>
          <a:p>
            <a:pPr marL="514350" indent="-514350">
              <a:buNone/>
            </a:pPr>
            <a:r>
              <a:rPr lang="it-IT" smtClean="0"/>
              <a:t>	Note that </a:t>
            </a:r>
            <a:r>
              <a:rPr lang="el-GR" smtClean="0"/>
              <a:t>θ</a:t>
            </a:r>
            <a:r>
              <a:rPr lang="en-US" smtClean="0"/>
              <a:t> has a </a:t>
            </a:r>
            <a:r>
              <a:rPr lang="it-IT" smtClean="0"/>
              <a:t>“prior” coming from (sometimes hypothetical) auxiliary measurements. </a:t>
            </a:r>
          </a:p>
          <a:p>
            <a:pPr marL="514350" indent="-514350">
              <a:buNone/>
            </a:pPr>
            <a:r>
              <a:rPr lang="it-IT" smtClean="0"/>
              <a:t>	</a:t>
            </a:r>
          </a:p>
          <a:p>
            <a:pPr marL="514350" indent="-514350">
              <a:buNone/>
            </a:pPr>
            <a:r>
              <a:rPr lang="it-IT" smtClean="0"/>
              <a:t>	In L one may combine many different search channels; e.g., where counting experiments are performed one includes the product of the Poisson factors:</a:t>
            </a:r>
          </a:p>
          <a:p>
            <a:pPr marL="514350" indent="-514350">
              <a:buNone/>
            </a:pPr>
            <a:endParaRPr lang="it-IT" smtClean="0"/>
          </a:p>
          <a:p>
            <a:pPr marL="514350" indent="-514350">
              <a:buNone/>
            </a:pPr>
            <a:endParaRPr lang="it-IT" smtClean="0"/>
          </a:p>
          <a:p>
            <a:pPr marL="514350" indent="-514350">
              <a:buNone/>
            </a:pPr>
            <a:r>
              <a:rPr lang="it-IT" smtClean="0"/>
              <a:t>	</a:t>
            </a:r>
          </a:p>
          <a:p>
            <a:pPr marL="514350" indent="-514350">
              <a:buNone/>
            </a:pPr>
            <a:endParaRPr lang="it-IT" smtClean="0"/>
          </a:p>
        </p:txBody>
      </p:sp>
      <p:pic>
        <p:nvPicPr>
          <p:cNvPr id="277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501008"/>
            <a:ext cx="5875827" cy="507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5805264"/>
            <a:ext cx="268425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476672"/>
            <a:ext cx="8568952" cy="32403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it-IT" smtClean="0"/>
              <a:t>2) </a:t>
            </a:r>
            <a:r>
              <a:rPr lang="it-IT"/>
              <a:t>A</a:t>
            </a:r>
            <a:r>
              <a:rPr lang="it-IT" smtClean="0"/>
              <a:t> profile likelihood test statistics q</a:t>
            </a:r>
            <a:r>
              <a:rPr lang="el-GR" baseline="-25000" smtClean="0"/>
              <a:t>μ</a:t>
            </a:r>
            <a:r>
              <a:rPr lang="el-GR" smtClean="0"/>
              <a:t> </a:t>
            </a:r>
            <a:r>
              <a:rPr lang="it-IT" smtClean="0"/>
              <a:t>is defined </a:t>
            </a:r>
            <a:r>
              <a:rPr lang="en-US" smtClean="0"/>
              <a:t>as</a:t>
            </a:r>
          </a:p>
          <a:p>
            <a:pPr>
              <a:buNone/>
            </a:pPr>
            <a:r>
              <a:rPr lang="it-IT" smtClean="0"/>
              <a:t>	</a:t>
            </a:r>
          </a:p>
          <a:p>
            <a:pPr>
              <a:buNone/>
            </a:pPr>
            <a:r>
              <a:rPr lang="it-IT" smtClean="0"/>
              <a:t>	A constraint is posed on the MLE </a:t>
            </a:r>
            <a:r>
              <a:rPr lang="el-GR" smtClean="0"/>
              <a:t>μ</a:t>
            </a:r>
            <a:r>
              <a:rPr lang="it-IT" baseline="30000" smtClean="0"/>
              <a:t>^</a:t>
            </a:r>
            <a:r>
              <a:rPr lang="el-GR" smtClean="0"/>
              <a:t> </a:t>
            </a:r>
            <a:r>
              <a:rPr lang="en-US" smtClean="0"/>
              <a:t>to be confined in 0</a:t>
            </a:r>
            <a:r>
              <a:rPr lang="it-IT" smtClean="0"/>
              <a:t>&lt;=</a:t>
            </a:r>
            <a:r>
              <a:rPr lang="el-GR" smtClean="0"/>
              <a:t>μ</a:t>
            </a:r>
            <a:r>
              <a:rPr lang="it-IT" baseline="30000" smtClean="0"/>
              <a:t>^</a:t>
            </a:r>
            <a:r>
              <a:rPr lang="it-IT" smtClean="0"/>
              <a:t>&lt;=</a:t>
            </a:r>
            <a:r>
              <a:rPr lang="el-GR" smtClean="0"/>
              <a:t>μ</a:t>
            </a:r>
            <a:r>
              <a:rPr lang="it-IT"/>
              <a:t>,</a:t>
            </a:r>
            <a:r>
              <a:rPr lang="it-IT" smtClean="0"/>
              <a:t> which avoids negative solutions and ensures that best-fit values </a:t>
            </a:r>
            <a:r>
              <a:rPr lang="it-IT" i="1" smtClean="0"/>
              <a:t>above</a:t>
            </a:r>
            <a:r>
              <a:rPr lang="el-GR" smtClean="0"/>
              <a:t> </a:t>
            </a:r>
            <a:r>
              <a:rPr lang="en-US" smtClean="0"/>
              <a:t>the signal hypothesis </a:t>
            </a:r>
            <a:r>
              <a:rPr lang="el-GR" smtClean="0"/>
              <a:t>μ </a:t>
            </a:r>
            <a:r>
              <a:rPr lang="en-US" smtClean="0"/>
              <a:t>are not counted as evidence against it.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it-IT" smtClean="0"/>
              <a:t>3) ML estimates </a:t>
            </a:r>
            <a:r>
              <a:rPr lang="el-GR" smtClean="0"/>
              <a:t>θ</a:t>
            </a:r>
            <a:r>
              <a:rPr lang="el-GR" baseline="-25000" smtClean="0"/>
              <a:t>μ</a:t>
            </a:r>
            <a:r>
              <a:rPr lang="el-GR" smtClean="0"/>
              <a:t> </a:t>
            </a:r>
            <a:r>
              <a:rPr lang="en-US" smtClean="0"/>
              <a:t>for H</a:t>
            </a:r>
            <a:r>
              <a:rPr lang="en-US" baseline="-25000" smtClean="0"/>
              <a:t>1</a:t>
            </a:r>
            <a:r>
              <a:rPr lang="en-US" smtClean="0"/>
              <a:t> and </a:t>
            </a:r>
            <a:r>
              <a:rPr lang="el-GR" smtClean="0"/>
              <a:t>θ</a:t>
            </a:r>
            <a:r>
              <a:rPr lang="it-IT" baseline="-25000" smtClean="0"/>
              <a:t>0</a:t>
            </a:r>
            <a:r>
              <a:rPr lang="el-GR" smtClean="0"/>
              <a:t> </a:t>
            </a:r>
            <a:r>
              <a:rPr lang="it-IT" smtClean="0"/>
              <a:t>for H</a:t>
            </a:r>
            <a:r>
              <a:rPr lang="it-IT" baseline="-25000" smtClean="0"/>
              <a:t>0</a:t>
            </a:r>
            <a:r>
              <a:rPr lang="it-IT" smtClean="0"/>
              <a:t> </a:t>
            </a:r>
            <a:r>
              <a:rPr lang="en-US" smtClean="0"/>
              <a:t>are then computed, given the data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it-IT" smtClean="0"/>
              <a:t>4) Pseudo-data is then generated for the two hypotheses, using the above MLE </a:t>
            </a:r>
          </a:p>
          <a:p>
            <a:pPr>
              <a:buNone/>
            </a:pPr>
            <a:r>
              <a:rPr lang="it-IT" smtClean="0"/>
              <a:t>	of the nuisance parameters. With the pseudo-data, one constructs the pdf of the test statistics given a </a:t>
            </a:r>
            <a:r>
              <a:rPr lang="it-IT" smtClean="0">
                <a:solidFill>
                  <a:srgbClr val="FF0000"/>
                </a:solidFill>
              </a:rPr>
              <a:t>signal of strength </a:t>
            </a:r>
            <a:r>
              <a:rPr lang="el-GR" smtClean="0">
                <a:solidFill>
                  <a:srgbClr val="FF0000"/>
                </a:solidFill>
              </a:rPr>
              <a:t>μ</a:t>
            </a:r>
            <a:r>
              <a:rPr lang="it-IT" smtClean="0">
                <a:solidFill>
                  <a:srgbClr val="FF0000"/>
                </a:solidFill>
              </a:rPr>
              <a:t>  (H</a:t>
            </a:r>
            <a:r>
              <a:rPr lang="it-IT" baseline="-25000" smtClean="0">
                <a:solidFill>
                  <a:srgbClr val="FF0000"/>
                </a:solidFill>
              </a:rPr>
              <a:t>1</a:t>
            </a:r>
            <a:r>
              <a:rPr lang="it-IT" smtClean="0">
                <a:solidFill>
                  <a:srgbClr val="FF0000"/>
                </a:solidFill>
              </a:rPr>
              <a:t>)</a:t>
            </a:r>
            <a:r>
              <a:rPr lang="it-IT" smtClean="0"/>
              <a:t> and </a:t>
            </a:r>
            <a:r>
              <a:rPr lang="el-GR" smtClean="0">
                <a:solidFill>
                  <a:srgbClr val="0070C0"/>
                </a:solidFill>
              </a:rPr>
              <a:t>μ</a:t>
            </a:r>
            <a:r>
              <a:rPr lang="it-IT" smtClean="0">
                <a:solidFill>
                  <a:srgbClr val="0070C0"/>
                </a:solidFill>
              </a:rPr>
              <a:t>=0 (H</a:t>
            </a:r>
            <a:r>
              <a:rPr lang="it-IT" baseline="-25000" smtClean="0">
                <a:solidFill>
                  <a:srgbClr val="0070C0"/>
                </a:solidFill>
              </a:rPr>
              <a:t>0</a:t>
            </a:r>
            <a:r>
              <a:rPr lang="it-IT" smtClean="0">
                <a:solidFill>
                  <a:srgbClr val="0070C0"/>
                </a:solidFill>
              </a:rPr>
              <a:t>).</a:t>
            </a:r>
            <a:endParaRPr lang="en-US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/>
          </a:p>
        </p:txBody>
      </p:sp>
      <p:pic>
        <p:nvPicPr>
          <p:cNvPr id="290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6983" y="139896"/>
            <a:ext cx="2825457" cy="91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0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9118" y="4293096"/>
            <a:ext cx="394488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179512" y="3933056"/>
            <a:ext cx="4968552" cy="29249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5) One can then compute the integrals defining p-values for the two hypotheses: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2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it-IT" sz="220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2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6) Finally one</a:t>
            </a:r>
            <a:r>
              <a:rPr kumimoji="0" lang="it-IT" sz="2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obtains</a:t>
            </a: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it-IT" sz="2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2200" baseline="0"/>
              <a:t>	</a:t>
            </a: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</a:t>
            </a:r>
            <a:r>
              <a:rPr kumimoji="0" lang="it-IT" sz="2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p</a:t>
            </a:r>
            <a:r>
              <a:rPr kumimoji="0" lang="el-GR" sz="2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/(1-p</a:t>
            </a:r>
            <a:r>
              <a:rPr kumimoji="0" lang="it-IT" sz="2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2200" smtClean="0">
                <a:sym typeface="Wingdings" pitchFamily="2" charset="2"/>
              </a:rPr>
              <a:t>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</a:t>
            </a:r>
            <a:r>
              <a:rPr kumimoji="0" lang="en-US" sz="2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hypotheses are </a:t>
            </a:r>
            <a:r>
              <a:rPr kumimoji="0" lang="en-US" sz="220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xcluded if  CL</a:t>
            </a:r>
            <a:r>
              <a:rPr kumimoji="0" lang="en-US" sz="220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l-GR" sz="2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l-GR" sz="2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2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653136"/>
            <a:ext cx="4824536" cy="51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229200"/>
            <a:ext cx="4824536" cy="52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08720"/>
          </a:xfrm>
        </p:spPr>
        <p:txBody>
          <a:bodyPr/>
          <a:lstStyle/>
          <a:p>
            <a:r>
              <a:rPr lang="it-IT" smtClean="0"/>
              <a:t>Significance: LEE and upcrossings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280831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mtClean="0">
                <a:sym typeface="Wingdings" pitchFamily="2" charset="2"/>
              </a:rPr>
              <a:t>	The look-elsewhere effect is well-known and rules of thumb or toys are often used to “rescale” the significance of a background fluctuation.</a:t>
            </a:r>
          </a:p>
          <a:p>
            <a:pPr>
              <a:buNone/>
            </a:pPr>
            <a:r>
              <a:rPr lang="it-IT">
                <a:sym typeface="Wingdings" pitchFamily="2" charset="2"/>
              </a:rPr>
              <a:t>	</a:t>
            </a:r>
            <a:r>
              <a:rPr lang="it-IT" smtClean="0">
                <a:sym typeface="Wingdings" pitchFamily="2" charset="2"/>
              </a:rPr>
              <a:t>In complex cases such as the Higgs combination the above are insufficient </a:t>
            </a:r>
            <a:r>
              <a:rPr lang="it-IT" smtClean="0">
                <a:sym typeface="Wingdings" pitchFamily="2" charset="2"/>
              </a:rPr>
              <a:t>or cumbersome measures</a:t>
            </a:r>
            <a:r>
              <a:rPr lang="it-IT" smtClean="0">
                <a:sym typeface="Wingdings" pitchFamily="2" charset="2"/>
              </a:rPr>
              <a:t>. </a:t>
            </a:r>
            <a:r>
              <a:rPr lang="it-IT" smtClean="0">
                <a:sym typeface="Wingdings" pitchFamily="2" charset="2"/>
              </a:rPr>
              <a:t>At the LHC we</a:t>
            </a:r>
            <a:r>
              <a:rPr lang="it-IT" smtClean="0">
                <a:sym typeface="Wingdings" pitchFamily="2" charset="2"/>
              </a:rPr>
              <a:t> 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count 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the number of “upcrossings” of the distribution of 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p-value</a:t>
            </a:r>
            <a:r>
              <a:rPr lang="it-IT" smtClean="0">
                <a:sym typeface="Wingdings" pitchFamily="2" charset="2"/>
              </a:rPr>
              <a:t> </a:t>
            </a:r>
            <a:r>
              <a:rPr lang="it-IT" smtClean="0">
                <a:sym typeface="Wingdings" pitchFamily="2" charset="2"/>
              </a:rPr>
              <a:t>(or the value of the test statistics itself) above some reference value, as a function of mass. Its wiggling tells one how many places one has been searching in </a:t>
            </a:r>
          </a:p>
          <a:p>
            <a:pPr lvl="1"/>
            <a:endParaRPr lang="it-IT" smtClean="0"/>
          </a:p>
          <a:p>
            <a:pPr>
              <a:buNone/>
            </a:pPr>
            <a:r>
              <a:rPr lang="it-IT" smtClean="0"/>
              <a:t>	The number of times that the test statistics crosses some reference point is a </a:t>
            </a:r>
            <a:r>
              <a:rPr lang="it-IT" b="1" smtClean="0"/>
              <a:t>measure of the trials factor</a:t>
            </a:r>
            <a:r>
              <a:rPr lang="it-IT" smtClean="0"/>
              <a:t>. One estimates the global p-value with the number N</a:t>
            </a:r>
            <a:r>
              <a:rPr lang="it-IT" baseline="-25000" smtClean="0"/>
              <a:t>0</a:t>
            </a:r>
            <a:r>
              <a:rPr lang="it-IT" smtClean="0"/>
              <a:t> of upcrossings from a minimal value of the q</a:t>
            </a:r>
            <a:r>
              <a:rPr lang="it-IT" baseline="-25000" smtClean="0"/>
              <a:t>0</a:t>
            </a:r>
            <a:r>
              <a:rPr lang="it-IT" smtClean="0"/>
              <a:t> test statistics (for which p=p</a:t>
            </a:r>
            <a:r>
              <a:rPr lang="it-IT" baseline="-25000" smtClean="0"/>
              <a:t>0</a:t>
            </a:r>
            <a:r>
              <a:rPr lang="it-IT" smtClean="0"/>
              <a:t>) by the formula</a:t>
            </a:r>
            <a:endParaRPr lang="en-US"/>
          </a:p>
        </p:txBody>
      </p:sp>
      <p:pic>
        <p:nvPicPr>
          <p:cNvPr id="288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5304" y="3429001"/>
            <a:ext cx="3330663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8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347863" cy="2522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87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429000"/>
            <a:ext cx="2990459" cy="572641"/>
          </a:xfrm>
          <a:prstGeom prst="rect">
            <a:avLst/>
          </a:prstGeom>
          <a:solidFill>
            <a:schemeClr val="accent6">
              <a:alpha val="46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5004048" y="6027003"/>
            <a:ext cx="413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it-IT" sz="1600" smtClean="0"/>
              <a:t>The number of local minima is closely connected to the freedom of the fit to pick signal-like fluctuations in the investigated range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0" y="5934670"/>
            <a:ext cx="5220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>
                <a:hlinkClick r:id="rId5"/>
              </a:rPr>
              <a:t>E. Gross and O. Vitells, “Trials factors for the look elsewhere effects in High-Energy Physics”, Eur.Phys.J.C70:525-530 (2010)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Combination of Higgs Search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496" y="1484784"/>
            <a:ext cx="3096344" cy="489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mtClean="0"/>
              <a:t>	The combination of the eight sets of upper limits on the ratio </a:t>
            </a:r>
            <a:r>
              <a:rPr lang="el-GR" smtClean="0"/>
              <a:t>μ</a:t>
            </a:r>
            <a:r>
              <a:rPr lang="en-US" smtClean="0"/>
              <a:t>=</a:t>
            </a:r>
            <a:r>
              <a:rPr lang="el-GR" smtClean="0"/>
              <a:t>σ</a:t>
            </a:r>
            <a:r>
              <a:rPr lang="it-IT" smtClean="0"/>
              <a:t>/</a:t>
            </a:r>
            <a:r>
              <a:rPr lang="el-GR" smtClean="0"/>
              <a:t>σ</a:t>
            </a:r>
            <a:r>
              <a:rPr lang="it-IT" baseline="-25000" smtClean="0"/>
              <a:t>SM</a:t>
            </a:r>
            <a:r>
              <a:rPr lang="el-GR" smtClean="0"/>
              <a:t> </a:t>
            </a:r>
            <a:r>
              <a:rPr lang="it-IT" smtClean="0"/>
              <a:t>is performed with the same technique used for the summer 2011 ATLAS-CMS combination</a:t>
            </a:r>
            <a:r>
              <a:rPr lang="el-GR" baseline="-25000" smtClean="0"/>
              <a:t> </a:t>
            </a:r>
            <a:endParaRPr lang="it-IT" baseline="-25000" smtClean="0"/>
          </a:p>
          <a:p>
            <a:pPr>
              <a:buNone/>
            </a:pPr>
            <a:endParaRPr lang="it-IT" baseline="-25000" smtClean="0"/>
          </a:p>
          <a:p>
            <a:pPr>
              <a:buNone/>
            </a:pPr>
            <a:r>
              <a:rPr lang="it-IT" baseline="-25000" smtClean="0"/>
              <a:t>	</a:t>
            </a:r>
            <a:r>
              <a:rPr lang="it-IT" smtClean="0"/>
              <a:t>The result is a full exclusion of the high-mass range: CMS data is only compatible with the existence of a Higgs boson if its mass is in the narrow window between the LEP II limit and 127 GeV</a:t>
            </a:r>
            <a:endParaRPr lang="en-US" baseline="-25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4700" y="1266825"/>
            <a:ext cx="58293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4912905" y="2420888"/>
            <a:ext cx="4231095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95% CL expected sensitivity: 117—543 GeV</a:t>
            </a:r>
          </a:p>
          <a:p>
            <a:r>
              <a:rPr lang="en-US" smtClean="0"/>
              <a:t>95% CL observed limits: 127—600 GeV</a:t>
            </a:r>
            <a:endParaRPr lang="en-US"/>
          </a:p>
        </p:txBody>
      </p:sp>
      <p:cxnSp>
        <p:nvCxnSpPr>
          <p:cNvPr id="8" name="Connettore 2 7"/>
          <p:cNvCxnSpPr/>
          <p:nvPr/>
        </p:nvCxnSpPr>
        <p:spPr>
          <a:xfrm flipV="1">
            <a:off x="4932040" y="3861048"/>
            <a:ext cx="0" cy="252028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4464496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Compatibility with </a:t>
            </a:r>
            <a:br>
              <a:rPr lang="it-IT" smtClean="0"/>
            </a:br>
            <a:r>
              <a:rPr lang="it-IT" smtClean="0"/>
              <a:t>a Higgs signal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700808"/>
            <a:ext cx="5508104" cy="2232248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The 124-GeV effect is compatible with a SM Higgs boson – the p-value and best-fit cross section agree with predictions</a:t>
            </a:r>
          </a:p>
          <a:p>
            <a:pPr lvl="1"/>
            <a:r>
              <a:rPr lang="it-IT" smtClean="0">
                <a:solidFill>
                  <a:srgbClr val="FF0000"/>
                </a:solidFill>
              </a:rPr>
              <a:t>CMS finds globally a local significance of 3.1</a:t>
            </a:r>
            <a:r>
              <a:rPr lang="el-GR" smtClean="0">
                <a:solidFill>
                  <a:srgbClr val="FF0000"/>
                </a:solidFill>
              </a:rPr>
              <a:t>σ</a:t>
            </a:r>
            <a:r>
              <a:rPr lang="it-IT" smtClean="0">
                <a:solidFill>
                  <a:srgbClr val="FF0000"/>
                </a:solidFill>
              </a:rPr>
              <a:t>; a trials-factor corrected one is 2.1</a:t>
            </a:r>
            <a:r>
              <a:rPr lang="el-GR" smtClean="0">
                <a:solidFill>
                  <a:srgbClr val="FF0000"/>
                </a:solidFill>
              </a:rPr>
              <a:t>σ </a:t>
            </a:r>
            <a:r>
              <a:rPr lang="en-US" smtClean="0">
                <a:solidFill>
                  <a:srgbClr val="FF0000"/>
                </a:solidFill>
              </a:rPr>
              <a:t>when considering the search range 110/145 GeV</a:t>
            </a:r>
          </a:p>
          <a:p>
            <a:pPr lvl="1"/>
            <a:r>
              <a:rPr lang="it-IT" smtClean="0"/>
              <a:t>More data is necessary to ascertain the origin of the effect </a:t>
            </a:r>
            <a:r>
              <a:rPr lang="it-IT" smtClean="0">
                <a:sym typeface="Wingdings" pitchFamily="2" charset="2"/>
              </a:rPr>
              <a:t> </a:t>
            </a:r>
            <a:r>
              <a:rPr lang="it-IT" u="sng" smtClean="0">
                <a:sym typeface="Wingdings" pitchFamily="2" charset="2"/>
              </a:rPr>
              <a:t>2012 data will tell !</a:t>
            </a:r>
            <a:endParaRPr lang="en-US" u="sng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7642" y="3789040"/>
            <a:ext cx="3236358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4590"/>
            <a:ext cx="6156176" cy="292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2100" y="0"/>
            <a:ext cx="37719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Forecast for 2012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129614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mtClean="0"/>
              <a:t>	The October 2010 predictions for the sensitivity to a SM Higgs boson were on par with results, given 5/fb of </a:t>
            </a:r>
            <a:r>
              <a:rPr lang="it-IT" smtClean="0"/>
              <a:t>data</a:t>
            </a:r>
            <a:r>
              <a:rPr lang="it-IT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it-IT" smtClean="0">
                <a:sym typeface="Wingdings" pitchFamily="2" charset="2"/>
              </a:rPr>
              <a:t>	</a:t>
            </a:r>
            <a:r>
              <a:rPr lang="it-IT" smtClean="0">
                <a:sym typeface="Wingdings" pitchFamily="2" charset="2"/>
              </a:rPr>
              <a:t>	 We may turn to the 10/fb 7-TeV prediction to have a rough idea of what CMS 	might be able to produce for summer conferences (eg. ICHEP) with 2012 8-TeV data 	already in hand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01" y="2771775"/>
            <a:ext cx="61245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6012160" y="2852936"/>
            <a:ext cx="28129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r>
              <a:rPr lang="it-IT" smtClean="0">
                <a:solidFill>
                  <a:srgbClr val="FF0000"/>
                </a:solidFill>
              </a:rPr>
              <a:t>In the </a:t>
            </a:r>
            <a:r>
              <a:rPr lang="it-IT" smtClean="0">
                <a:solidFill>
                  <a:srgbClr val="FF0000"/>
                </a:solidFill>
              </a:rPr>
              <a:t>125 </a:t>
            </a:r>
            <a:r>
              <a:rPr lang="it-IT" smtClean="0">
                <a:solidFill>
                  <a:srgbClr val="FF0000"/>
                </a:solidFill>
              </a:rPr>
              <a:t>GeV region</a:t>
            </a:r>
          </a:p>
          <a:p>
            <a:r>
              <a:rPr lang="it-IT" smtClean="0">
                <a:solidFill>
                  <a:srgbClr val="FF0000"/>
                </a:solidFill>
              </a:rPr>
              <a:t>the local significance should</a:t>
            </a:r>
          </a:p>
          <a:p>
            <a:r>
              <a:rPr lang="it-IT" smtClean="0">
                <a:solidFill>
                  <a:srgbClr val="FF0000"/>
                </a:solidFill>
              </a:rPr>
              <a:t>be close to 5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r>
              <a:rPr lang="it-IT" smtClean="0">
                <a:solidFill>
                  <a:srgbClr val="FF0000"/>
                </a:solidFill>
              </a:rPr>
              <a:t>standard </a:t>
            </a:r>
            <a:endParaRPr lang="it-IT" smtClean="0">
              <a:solidFill>
                <a:srgbClr val="FF0000"/>
              </a:solidFill>
            </a:endParaRPr>
          </a:p>
          <a:p>
            <a:r>
              <a:rPr lang="it-IT" smtClean="0">
                <a:solidFill>
                  <a:srgbClr val="FF0000"/>
                </a:solidFill>
              </a:rPr>
              <a:t>deviations</a:t>
            </a:r>
            <a:r>
              <a:rPr lang="it-IT" smtClean="0">
                <a:solidFill>
                  <a:srgbClr val="FF0000"/>
                </a:solidFill>
              </a:rPr>
              <a:t> </a:t>
            </a:r>
            <a:r>
              <a:rPr lang="it-IT" smtClean="0">
                <a:solidFill>
                  <a:srgbClr val="FF0000"/>
                </a:solidFill>
              </a:rPr>
              <a:t>with 10/fb</a:t>
            </a:r>
            <a:endParaRPr lang="it-IT" smtClean="0">
              <a:solidFill>
                <a:srgbClr val="FF0000"/>
              </a:solidFill>
            </a:endParaRPr>
          </a:p>
          <a:p>
            <a:endParaRPr lang="it-IT" smtClean="0"/>
          </a:p>
          <a:p>
            <a:r>
              <a:rPr lang="it-IT" smtClean="0">
                <a:sym typeface="Wingdings" pitchFamily="2" charset="2"/>
              </a:rPr>
              <a:t></a:t>
            </a:r>
            <a:r>
              <a:rPr lang="it-IT" smtClean="0"/>
              <a:t>Very l</a:t>
            </a:r>
            <a:r>
              <a:rPr lang="it-IT" smtClean="0"/>
              <a:t>ikely </a:t>
            </a:r>
            <a:r>
              <a:rPr lang="it-IT" smtClean="0"/>
              <a:t>crossing </a:t>
            </a:r>
            <a:r>
              <a:rPr lang="it-IT" smtClean="0"/>
              <a:t>the</a:t>
            </a:r>
          </a:p>
          <a:p>
            <a:r>
              <a:rPr lang="it-IT" smtClean="0"/>
              <a:t>5</a:t>
            </a:r>
            <a:r>
              <a:rPr lang="el-GR" smtClean="0"/>
              <a:t>σ</a:t>
            </a:r>
            <a:r>
              <a:rPr lang="en-US" smtClean="0"/>
              <a:t> mark </a:t>
            </a:r>
            <a:r>
              <a:rPr lang="en-US" smtClean="0"/>
              <a:t>by </a:t>
            </a:r>
            <a:r>
              <a:rPr lang="it-IT" smtClean="0"/>
              <a:t>combining </a:t>
            </a:r>
            <a:r>
              <a:rPr lang="it-IT" smtClean="0"/>
              <a:t>with </a:t>
            </a:r>
            <a:endParaRPr lang="it-IT" smtClean="0"/>
          </a:p>
          <a:p>
            <a:r>
              <a:rPr lang="it-IT" smtClean="0"/>
              <a:t>ATLAS or by just collecting</a:t>
            </a:r>
          </a:p>
          <a:p>
            <a:r>
              <a:rPr lang="it-IT" smtClean="0"/>
              <a:t>some additional few/fb.</a:t>
            </a:r>
            <a:endParaRPr lang="it-IT" smtClean="0"/>
          </a:p>
        </p:txBody>
      </p:sp>
      <p:sp>
        <p:nvSpPr>
          <p:cNvPr id="7" name="Freccia in giù 6"/>
          <p:cNvSpPr/>
          <p:nvPr/>
        </p:nvSpPr>
        <p:spPr>
          <a:xfrm>
            <a:off x="1331640" y="4509120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1187624" y="422108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125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4546848" cy="1143000"/>
          </a:xfrm>
        </p:spPr>
        <p:txBody>
          <a:bodyPr/>
          <a:lstStyle/>
          <a:p>
            <a:r>
              <a:rPr lang="it-IT" smtClean="0"/>
              <a:t>Top Physics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44008" y="4509120"/>
            <a:ext cx="4499992" cy="2348880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Top pair </a:t>
            </a:r>
            <a:r>
              <a:rPr lang="it-IT" smtClean="0">
                <a:solidFill>
                  <a:srgbClr val="FF0000"/>
                </a:solidFill>
              </a:rPr>
              <a:t>production cross sections</a:t>
            </a:r>
            <a:r>
              <a:rPr lang="it-IT" smtClean="0"/>
              <a:t> are measured in all main decay channels</a:t>
            </a:r>
          </a:p>
          <a:p>
            <a:r>
              <a:rPr lang="it-IT" smtClean="0">
                <a:solidFill>
                  <a:srgbClr val="0070C0"/>
                </a:solidFill>
              </a:rPr>
              <a:t>Results agree well with NLO QCD and approximate NNLO calculations</a:t>
            </a:r>
          </a:p>
          <a:p>
            <a:r>
              <a:rPr lang="it-IT" smtClean="0">
                <a:solidFill>
                  <a:srgbClr val="FF0000"/>
                </a:solidFill>
              </a:rPr>
              <a:t>Top mass </a:t>
            </a:r>
            <a:r>
              <a:rPr lang="it-IT" smtClean="0"/>
              <a:t>measurements not yet matching the precision of excellent Tevatron results (</a:t>
            </a:r>
            <a:r>
              <a:rPr lang="el-GR" smtClean="0"/>
              <a:t>Δ</a:t>
            </a:r>
            <a:r>
              <a:rPr lang="it-IT" smtClean="0"/>
              <a:t>m=0.9 GeV) but the CMS average is getting very close (</a:t>
            </a:r>
            <a:r>
              <a:rPr lang="el-GR" smtClean="0"/>
              <a:t>Δ</a:t>
            </a:r>
            <a:r>
              <a:rPr lang="it-IT" smtClean="0"/>
              <a:t>m=1.25 GeV!)</a:t>
            </a:r>
          </a:p>
          <a:p>
            <a:pPr>
              <a:buNone/>
            </a:pPr>
            <a:endParaRPr lang="it-IT" smtClean="0"/>
          </a:p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86334"/>
            <a:ext cx="4499991" cy="527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"/>
            <a:ext cx="3491880" cy="438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1187624" y="5877272"/>
            <a:ext cx="24377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b="1" smtClean="0"/>
              <a:t>MASS MEASUREMENTS</a:t>
            </a:r>
            <a:endParaRPr lang="en-US" b="1"/>
          </a:p>
        </p:txBody>
      </p:sp>
      <p:sp>
        <p:nvSpPr>
          <p:cNvPr id="7" name="CasellaDiTesto 6"/>
          <p:cNvSpPr txBox="1"/>
          <p:nvPr/>
        </p:nvSpPr>
        <p:spPr>
          <a:xfrm>
            <a:off x="6948264" y="0"/>
            <a:ext cx="17927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b="1" smtClean="0"/>
              <a:t>CROSS SECTIONS</a:t>
            </a:r>
            <a:endParaRPr lang="en-US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9906026_01_layout_s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33064" y="-603448"/>
            <a:ext cx="9829600" cy="7938555"/>
          </a:xfrm>
          <a:prstGeom prst="rect">
            <a:avLst/>
          </a:prstGeom>
        </p:spPr>
      </p:pic>
      <p:grpSp>
        <p:nvGrpSpPr>
          <p:cNvPr id="5" name="Gruppo 9"/>
          <p:cNvGrpSpPr/>
          <p:nvPr/>
        </p:nvGrpSpPr>
        <p:grpSpPr>
          <a:xfrm>
            <a:off x="323528" y="5229200"/>
            <a:ext cx="2448272" cy="1296144"/>
            <a:chOff x="827584" y="5187336"/>
            <a:chExt cx="3384376" cy="1698048"/>
          </a:xfrm>
        </p:grpSpPr>
        <p:pic>
          <p:nvPicPr>
            <p:cNvPr id="4" name="Immagine 3" descr="0611042_01-A4-at-14000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6184" y="5187336"/>
              <a:ext cx="2555776" cy="1698048"/>
            </a:xfrm>
            <a:prstGeom prst="rect">
              <a:avLst/>
            </a:prstGeom>
          </p:spPr>
        </p:pic>
        <p:sp>
          <p:nvSpPr>
            <p:cNvPr id="6" name="CasellaDiTesto 5"/>
            <p:cNvSpPr txBox="1"/>
            <p:nvPr/>
          </p:nvSpPr>
          <p:spPr>
            <a:xfrm>
              <a:off x="827584" y="6021288"/>
              <a:ext cx="8595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b="1" dirty="0" smtClean="0"/>
                <a:t>CMS</a:t>
              </a:r>
              <a:endParaRPr lang="en-US" sz="2800" b="1" dirty="0"/>
            </a:p>
          </p:txBody>
        </p:sp>
      </p:grpSp>
      <p:grpSp>
        <p:nvGrpSpPr>
          <p:cNvPr id="10" name="Gruppo 8"/>
          <p:cNvGrpSpPr/>
          <p:nvPr/>
        </p:nvGrpSpPr>
        <p:grpSpPr>
          <a:xfrm>
            <a:off x="6089014" y="4530185"/>
            <a:ext cx="2841822" cy="2327815"/>
            <a:chOff x="6698730" y="5394281"/>
            <a:chExt cx="2841822" cy="2327815"/>
          </a:xfrm>
        </p:grpSpPr>
        <p:pic>
          <p:nvPicPr>
            <p:cNvPr id="3" name="Immagine 2" descr="0504028_10-A4-at-144-dpi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98730" y="5394281"/>
              <a:ext cx="2841822" cy="1851143"/>
            </a:xfrm>
            <a:prstGeom prst="rect">
              <a:avLst/>
            </a:prstGeom>
          </p:spPr>
        </p:pic>
        <p:sp>
          <p:nvSpPr>
            <p:cNvPr id="8" name="CasellaDiTesto 7"/>
            <p:cNvSpPr txBox="1"/>
            <p:nvPr/>
          </p:nvSpPr>
          <p:spPr>
            <a:xfrm>
              <a:off x="7197940" y="7198876"/>
              <a:ext cx="7537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b="1" dirty="0" smtClean="0"/>
                <a:t>LHC</a:t>
              </a:r>
              <a:endParaRPr lang="en-US" sz="2800" b="1" dirty="0"/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0232" y="1"/>
            <a:ext cx="2623768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/>
        </p:nvSpPr>
        <p:spPr>
          <a:xfrm>
            <a:off x="0" y="332656"/>
            <a:ext cx="630019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Large Hadron Collider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0"/>
            <a:ext cx="7787208" cy="1143000"/>
          </a:xfrm>
        </p:spPr>
        <p:txBody>
          <a:bodyPr>
            <a:normAutofit/>
          </a:bodyPr>
          <a:lstStyle/>
          <a:p>
            <a:r>
              <a:rPr lang="it-IT" smtClean="0"/>
              <a:t>Single top t-channel production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340768"/>
            <a:ext cx="4824536" cy="3312368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Events with a high-p</a:t>
            </a:r>
            <a:r>
              <a:rPr lang="it-IT" baseline="-25000" smtClean="0"/>
              <a:t>T</a:t>
            </a:r>
            <a:r>
              <a:rPr lang="it-IT" smtClean="0"/>
              <a:t> lepton (e or </a:t>
            </a:r>
            <a:r>
              <a:rPr lang="el-GR" smtClean="0"/>
              <a:t>μ</a:t>
            </a:r>
            <a:r>
              <a:rPr lang="it-IT" smtClean="0"/>
              <a:t>), two jets (one of them b-tagged) and missing E</a:t>
            </a:r>
            <a:r>
              <a:rPr lang="it-IT" baseline="-25000" smtClean="0"/>
              <a:t>T</a:t>
            </a:r>
            <a:r>
              <a:rPr lang="it-IT" smtClean="0"/>
              <a:t> are selected for this measurement</a:t>
            </a:r>
          </a:p>
          <a:p>
            <a:r>
              <a:rPr lang="it-IT" smtClean="0"/>
              <a:t>The top mass is reconstructed using the b-tagged jet and the W candidate</a:t>
            </a:r>
          </a:p>
          <a:p>
            <a:pPr lvl="1"/>
            <a:r>
              <a:rPr lang="it-IT" smtClean="0"/>
              <a:t>A signal region is defined to include events with 130&lt;M</a:t>
            </a:r>
            <a:r>
              <a:rPr lang="it-IT" baseline="-25000" smtClean="0"/>
              <a:t>bl</a:t>
            </a:r>
            <a:r>
              <a:rPr lang="el-GR" baseline="-25000" smtClean="0"/>
              <a:t>ν</a:t>
            </a:r>
            <a:r>
              <a:rPr lang="it-IT" smtClean="0"/>
              <a:t>&lt;220 GeV</a:t>
            </a:r>
          </a:p>
          <a:p>
            <a:r>
              <a:rPr lang="it-IT" smtClean="0"/>
              <a:t>The pseudorapidity of the untagged jet is used in a combined fit to the e and </a:t>
            </a:r>
            <a:r>
              <a:rPr lang="el-GR" smtClean="0"/>
              <a:t>μ </a:t>
            </a:r>
            <a:r>
              <a:rPr lang="it-IT" smtClean="0"/>
              <a:t>samples (see below) to extract the signal contribution</a:t>
            </a:r>
          </a:p>
          <a:p>
            <a:r>
              <a:rPr lang="it-IT" smtClean="0"/>
              <a:t>Result:	</a:t>
            </a:r>
          </a:p>
          <a:p>
            <a:pPr lvl="1">
              <a:buNone/>
            </a:pPr>
            <a:r>
              <a:rPr lang="el-GR" b="1" smtClean="0">
                <a:solidFill>
                  <a:srgbClr val="FF0000"/>
                </a:solidFill>
              </a:rPr>
              <a:t>σ</a:t>
            </a:r>
            <a:r>
              <a:rPr lang="it-IT" b="1" smtClean="0">
                <a:solidFill>
                  <a:srgbClr val="FF0000"/>
                </a:solidFill>
              </a:rPr>
              <a:t>(t)=70.2+-5.2(stat)+-10.4(syst)+3.4(lum) pb</a:t>
            </a:r>
          </a:p>
          <a:p>
            <a:pPr>
              <a:buNone/>
            </a:pPr>
            <a:endParaRPr lang="it-IT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340738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https://twiki.cern.ch/twiki/pub/CMSPublic/PhysicsResultsTOP11021/topMassGoodMuStac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7655" y="3645024"/>
            <a:ext cx="3716345" cy="2520280"/>
          </a:xfrm>
          <a:prstGeom prst="rect">
            <a:avLst/>
          </a:prstGeom>
          <a:noFill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972676"/>
            <a:ext cx="5508103" cy="188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5679334" y="6211669"/>
            <a:ext cx="346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At high light-jet rapidity (|</a:t>
            </a:r>
            <a:r>
              <a:rPr lang="el-GR" smtClean="0"/>
              <a:t>η</a:t>
            </a:r>
            <a:r>
              <a:rPr lang="it-IT" smtClean="0"/>
              <a:t>|&gt;2.8)</a:t>
            </a:r>
          </a:p>
          <a:p>
            <a:r>
              <a:rPr lang="it-IT" smtClean="0"/>
              <a:t>the signal contribution is dominant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Cross sections vs energy plots</a:t>
            </a:r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492896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cross section is perfectly in line with predictions at NNLO for both top quark pairs (right) and t-channel single top production (below)</a:t>
            </a:r>
          </a:p>
          <a:p>
            <a:endParaRPr lang="it-IT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5" y="-1"/>
            <a:ext cx="4427985" cy="336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50270"/>
            <a:ext cx="5076056" cy="350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it-IT" smtClean="0"/>
              <a:t>Two More Recent Top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3789040"/>
            <a:ext cx="5796136" cy="25922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it-IT" smtClean="0"/>
          </a:p>
          <a:p>
            <a:pPr>
              <a:buNone/>
            </a:pPr>
            <a:r>
              <a:rPr lang="it-IT" smtClean="0"/>
              <a:t>	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it-IT" smtClean="0"/>
              <a:t>The top cross section has been measured using 2.2/fb in the “tau-dilepton” final state (which includes one e or </a:t>
            </a:r>
            <a:r>
              <a:rPr lang="el-GR" smtClean="0"/>
              <a:t>μ</a:t>
            </a:r>
            <a:r>
              <a:rPr lang="en-US" smtClean="0"/>
              <a:t> and one </a:t>
            </a:r>
            <a:r>
              <a:rPr lang="it-IT" smtClean="0"/>
              <a:t> hadronically-decaying tau lepton). 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it-IT" smtClean="0"/>
              <a:t>Result: 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el-GR" b="1" smtClean="0">
                <a:solidFill>
                  <a:srgbClr val="FF0000"/>
                </a:solidFill>
              </a:rPr>
              <a:t>σ</a:t>
            </a:r>
            <a:r>
              <a:rPr lang="it-IT" b="1" smtClean="0">
                <a:solidFill>
                  <a:srgbClr val="FF0000"/>
                </a:solidFill>
              </a:rPr>
              <a:t>(tt) = 143+-14+-22+-3 pb </a:t>
            </a:r>
            <a:r>
              <a:rPr lang="it-IT" smtClean="0"/>
              <a:t>, 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it-IT" smtClean="0"/>
              <a:t>in agrement with SM prediction. </a:t>
            </a:r>
            <a:r>
              <a:rPr lang="it-IT" smtClean="0"/>
              <a:t>See </a:t>
            </a:r>
            <a:r>
              <a:rPr lang="it-IT" smtClean="0"/>
              <a:t>arxiv:1203.6810</a:t>
            </a:r>
            <a:r>
              <a:rPr lang="it-IT" smtClean="0"/>
              <a:t>.</a:t>
            </a:r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en-US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671978"/>
            <a:ext cx="3491880" cy="318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052736"/>
            <a:ext cx="5580112" cy="225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0" y="1124744"/>
            <a:ext cx="3779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Top-antitop mass difference: measured in 5/fb of l+jets events by looking at lepton charge. Many systematics cancel in difference</a:t>
            </a:r>
            <a:r>
              <a:rPr lang="it-IT" smtClean="0"/>
              <a:t>; </a:t>
            </a:r>
            <a:r>
              <a:rPr lang="it-IT" smtClean="0"/>
              <a:t>the result is a three-times </a:t>
            </a:r>
            <a:r>
              <a:rPr lang="it-IT" smtClean="0"/>
              <a:t>more precise measurement than previous determinations. See </a:t>
            </a:r>
            <a:r>
              <a:rPr lang="it-IT" smtClean="0"/>
              <a:t>arxiv:1204.2807</a:t>
            </a:r>
            <a:r>
              <a:rPr lang="it-IT" smtClean="0"/>
              <a:t>.</a:t>
            </a:r>
          </a:p>
          <a:p>
            <a:endParaRPr lang="it-IT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611560" y="3212976"/>
            <a:ext cx="3873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smtClean="0">
                <a:solidFill>
                  <a:srgbClr val="FF0000"/>
                </a:solidFill>
              </a:rPr>
              <a:t>Δ</a:t>
            </a:r>
            <a:r>
              <a:rPr lang="it-IT" b="1" smtClean="0">
                <a:solidFill>
                  <a:srgbClr val="FF0000"/>
                </a:solidFill>
              </a:rPr>
              <a:t>m=-0.44+-0.46 (stat)+-0.27(syst</a:t>
            </a:r>
            <a:r>
              <a:rPr lang="it-IT" b="1" smtClean="0">
                <a:solidFill>
                  <a:srgbClr val="FF0000"/>
                </a:solidFill>
              </a:rPr>
              <a:t>) </a:t>
            </a:r>
            <a:r>
              <a:rPr lang="it-IT" b="1" smtClean="0">
                <a:solidFill>
                  <a:srgbClr val="FF0000"/>
                </a:solidFill>
              </a:rPr>
              <a:t>GeV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Search for FCNC top decays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529408"/>
            <a:ext cx="3240360" cy="4851920"/>
          </a:xfrm>
        </p:spPr>
        <p:txBody>
          <a:bodyPr>
            <a:normAutofit fontScale="77500" lnSpcReduction="20000"/>
          </a:bodyPr>
          <a:lstStyle/>
          <a:p>
            <a:r>
              <a:rPr lang="it-IT" sz="2000" smtClean="0"/>
              <a:t>FCNC top decays are very rare in the SM: O(10</a:t>
            </a:r>
            <a:r>
              <a:rPr lang="it-IT" sz="2000" baseline="30000" smtClean="0"/>
              <a:t>-14</a:t>
            </a:r>
            <a:r>
              <a:rPr lang="it-IT" sz="2000" smtClean="0"/>
              <a:t>)</a:t>
            </a:r>
          </a:p>
          <a:p>
            <a:r>
              <a:rPr lang="it-IT" sz="2000" smtClean="0"/>
              <a:t>NP models (topcolor-assisted technicolor, RPV SUSY) predict enhancements up to O(10</a:t>
            </a:r>
            <a:r>
              <a:rPr lang="it-IT" sz="2000" baseline="30000" smtClean="0"/>
              <a:t>-4</a:t>
            </a:r>
            <a:r>
              <a:rPr lang="it-IT" sz="2000" smtClean="0"/>
              <a:t>)</a:t>
            </a:r>
          </a:p>
          <a:p>
            <a:endParaRPr lang="it-IT" sz="2000" smtClean="0"/>
          </a:p>
          <a:p>
            <a:r>
              <a:rPr lang="it-IT" sz="2000" smtClean="0"/>
              <a:t>CMS </a:t>
            </a:r>
            <a:r>
              <a:rPr lang="it-IT" sz="2000" smtClean="0"/>
              <a:t>searched for neutral-current decays of top quarks in tt</a:t>
            </a:r>
            <a:r>
              <a:rPr lang="it-IT" sz="2000" smtClean="0">
                <a:sym typeface="Wingdings" pitchFamily="2" charset="2"/>
              </a:rPr>
              <a:t>WbZj3l+jets events</a:t>
            </a:r>
          </a:p>
          <a:p>
            <a:pPr>
              <a:buNone/>
            </a:pPr>
            <a:r>
              <a:rPr lang="it-IT" sz="2000" smtClean="0">
                <a:sym typeface="Wingdings" pitchFamily="2" charset="2"/>
              </a:rPr>
              <a:t>	The signature is very clean, with only electroweak backgrounds to fight against </a:t>
            </a:r>
          </a:p>
          <a:p>
            <a:pPr>
              <a:buNone/>
            </a:pPr>
            <a:endParaRPr lang="it-IT" sz="2000" smtClean="0">
              <a:sym typeface="Wingdings" pitchFamily="2" charset="2"/>
            </a:endParaRPr>
          </a:p>
          <a:p>
            <a:r>
              <a:rPr lang="it-IT" sz="2000" smtClean="0">
                <a:sym typeface="Wingdings" pitchFamily="2" charset="2"/>
              </a:rPr>
              <a:t>The mass of top candidate combinations is used to search for candidates</a:t>
            </a:r>
          </a:p>
          <a:p>
            <a:endParaRPr lang="it-IT" sz="2000" smtClean="0">
              <a:sym typeface="Wingdings" pitchFamily="2" charset="2"/>
            </a:endParaRPr>
          </a:p>
          <a:p>
            <a:r>
              <a:rPr lang="it-IT" sz="2000" smtClean="0">
                <a:sym typeface="Wingdings" pitchFamily="2" charset="2"/>
              </a:rPr>
              <a:t>95% CL upper limits are placed on the branching fraction of tZj at </a:t>
            </a:r>
            <a:r>
              <a:rPr lang="it-IT" sz="2000" b="1" smtClean="0">
                <a:solidFill>
                  <a:srgbClr val="FF0000"/>
                </a:solidFill>
                <a:sym typeface="Wingdings" pitchFamily="2" charset="2"/>
              </a:rPr>
              <a:t>B&lt;0.34</a:t>
            </a:r>
            <a:r>
              <a:rPr lang="it-IT" sz="2000" b="1" smtClean="0">
                <a:solidFill>
                  <a:srgbClr val="FF0000"/>
                </a:solidFill>
                <a:sym typeface="Wingdings" pitchFamily="2" charset="2"/>
              </a:rPr>
              <a:t>%</a:t>
            </a:r>
          </a:p>
          <a:p>
            <a:pPr>
              <a:buNone/>
            </a:pPr>
            <a:r>
              <a:rPr lang="it-IT" sz="2000" smtClean="0">
                <a:sym typeface="Wingdings" pitchFamily="2" charset="2"/>
              </a:rPr>
              <a:t>	This is three times more precise than existing limits</a:t>
            </a:r>
            <a:endParaRPr lang="en-US" sz="200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475" y="1809750"/>
            <a:ext cx="534352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3876532" y="1484784"/>
            <a:ext cx="526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Top row: HT-based selection; bottom: b-tagged events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4978896" cy="1143000"/>
          </a:xfrm>
        </p:spPr>
        <p:txBody>
          <a:bodyPr>
            <a:normAutofit/>
          </a:bodyPr>
          <a:lstStyle/>
          <a:p>
            <a:r>
              <a:rPr lang="it-IT" smtClean="0"/>
              <a:t>Search for t’ quarks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340768"/>
            <a:ext cx="4716016" cy="3672409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A fourth generation of matter fields is not inconsistent with precision EW data; quark masses are experimentally constrained to be above 358 GeV</a:t>
            </a:r>
          </a:p>
          <a:p>
            <a:r>
              <a:rPr lang="it-IT" smtClean="0"/>
              <a:t>The mass splitting between fourth-generation quarks t’, b’ is expected to be smaller than m</a:t>
            </a:r>
            <a:r>
              <a:rPr lang="it-IT" baseline="-25000" smtClean="0"/>
              <a:t>W</a:t>
            </a:r>
            <a:r>
              <a:rPr lang="it-IT" smtClean="0"/>
              <a:t> </a:t>
            </a:r>
            <a:r>
              <a:rPr lang="it-IT" smtClean="0">
                <a:sym typeface="Wingdings" pitchFamily="2" charset="2"/>
              </a:rPr>
              <a:t> the t’ is assumed to decay to Wb</a:t>
            </a:r>
            <a:endParaRPr lang="it-IT" smtClean="0"/>
          </a:p>
          <a:p>
            <a:r>
              <a:rPr lang="it-IT" smtClean="0"/>
              <a:t>A search for pair-production of fourth generation quarks  was made in 4.6/fb of lepton+jets events</a:t>
            </a:r>
          </a:p>
          <a:p>
            <a:r>
              <a:rPr lang="it-IT" smtClean="0"/>
              <a:t>The three-body mass and the H</a:t>
            </a:r>
            <a:r>
              <a:rPr lang="it-IT" baseline="-25000" smtClean="0"/>
              <a:t>T</a:t>
            </a:r>
            <a:r>
              <a:rPr lang="it-IT" smtClean="0"/>
              <a:t> are fit simultaneously to search for a t’ component</a:t>
            </a:r>
          </a:p>
          <a:p>
            <a:r>
              <a:rPr lang="it-IT" smtClean="0"/>
              <a:t>Limits are set with CLs: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it-IT" b="1" smtClean="0">
                <a:solidFill>
                  <a:srgbClr val="FF0000"/>
                </a:solidFill>
              </a:rPr>
              <a:t>M</a:t>
            </a:r>
            <a:r>
              <a:rPr lang="it-IT" b="1" baseline="-25000" smtClean="0">
                <a:solidFill>
                  <a:srgbClr val="FF0000"/>
                </a:solidFill>
              </a:rPr>
              <a:t>t’</a:t>
            </a:r>
            <a:r>
              <a:rPr lang="it-IT" b="1" smtClean="0">
                <a:solidFill>
                  <a:srgbClr val="FF0000"/>
                </a:solidFill>
              </a:rPr>
              <a:t> &gt; 560 GeV at 95% CL</a:t>
            </a:r>
          </a:p>
          <a:p>
            <a:endParaRPr lang="en-US"/>
          </a:p>
        </p:txBody>
      </p:sp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229223"/>
            <a:ext cx="4211960" cy="162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558" y="1"/>
            <a:ext cx="4331441" cy="314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824011"/>
            <a:ext cx="4427984" cy="303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it-IT" smtClean="0"/>
              <a:t>Measurement of R=B(Wb)/B(Wq)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96752"/>
            <a:ext cx="5004048" cy="14401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smtClean="0"/>
              <a:t>	The analysis studies the fraction of jets from top decay that contain b-quarks, a number which is &gt;99% according to present knowledge of the CKM matrix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8725" y="980728"/>
            <a:ext cx="410527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915"/>
            <a:ext cx="2771799" cy="285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3419872" y="4869160"/>
            <a:ext cx="5724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b-content of the jet is determined looking at the impact parameter significance of the tracks in the jet</a:t>
            </a:r>
          </a:p>
          <a:p>
            <a:r>
              <a:rPr lang="it-IT" smtClean="0"/>
              <a:t>The observed ratio of events with identified b-jets allows to set a lower limit R&gt;0.85 at 95% CL using the Feldman-Cousins unified approach  </a:t>
            </a:r>
            <a:endParaRPr lang="en-US" smtClean="0"/>
          </a:p>
          <a:p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179512" y="2564904"/>
            <a:ext cx="48245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smtClean="0"/>
              <a:t>A very pure sample of candidate top quark pairs are selected in the dilepton topology (ee, e</a:t>
            </a:r>
            <a:r>
              <a:rPr lang="el-GR" sz="1600" smtClean="0"/>
              <a:t>μ</a:t>
            </a:r>
            <a:r>
              <a:rPr lang="it-IT" sz="1600" smtClean="0"/>
              <a:t>, or </a:t>
            </a:r>
            <a:r>
              <a:rPr lang="el-GR" sz="1600" smtClean="0"/>
              <a:t>μμ</a:t>
            </a:r>
            <a:r>
              <a:rPr lang="it-IT" sz="1600" smtClean="0"/>
              <a:t>) with missing E</a:t>
            </a:r>
            <a:r>
              <a:rPr lang="it-IT" sz="1600" baseline="-25000" smtClean="0"/>
              <a:t>T</a:t>
            </a:r>
            <a:r>
              <a:rPr lang="it-IT" sz="1600" smtClean="0"/>
              <a:t>&gt;30 GeV for the same-lepton category, and two jets. The three-body masses are used to verify the hypothesis that jets come from the top decay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6048672" cy="1143000"/>
          </a:xfrm>
        </p:spPr>
        <p:txBody>
          <a:bodyPr/>
          <a:lstStyle/>
          <a:p>
            <a:r>
              <a:rPr lang="it-IT" smtClean="0"/>
              <a:t>Search for Z’</a:t>
            </a:r>
            <a:r>
              <a:rPr lang="it-IT" smtClean="0">
                <a:sym typeface="Wingdings" pitchFamily="2" charset="2"/>
              </a:rPr>
              <a:t>tt</a:t>
            </a:r>
            <a:endParaRPr lang="en-US"/>
          </a:p>
        </p:txBody>
      </p:sp>
      <p:pic>
        <p:nvPicPr>
          <p:cNvPr id="116738" name="Picture 2" descr="https://twiki.cern.ch/twiki/pub/CMSPublic/PhysicsResultsTOP11010/BNN_limits_50bins_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38293"/>
            <a:ext cx="3923928" cy="2819707"/>
          </a:xfrm>
          <a:prstGeom prst="rect">
            <a:avLst/>
          </a:prstGeom>
          <a:noFill/>
        </p:spPr>
      </p:pic>
      <p:pic>
        <p:nvPicPr>
          <p:cNvPr id="116742" name="Picture 6" descr="https://twiki.cern.ch/twiki/pub/CMSPublic/PhysicsResultsTOP11010/emu_BNNoutpu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0479" y="0"/>
            <a:ext cx="3683521" cy="3573016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251520" y="1340768"/>
            <a:ext cx="4788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In topcolor-assisted technicolor models a dynamical mechanism for electroweak symmetry breaking is generated. A prediction of the model is the existence of a Z’ boson with preferential coupling to 3</a:t>
            </a:r>
            <a:r>
              <a:rPr lang="it-IT" baseline="30000" smtClean="0"/>
              <a:t>rd</a:t>
            </a:r>
            <a:r>
              <a:rPr lang="it-IT" smtClean="0"/>
              <a:t> </a:t>
            </a:r>
            <a:r>
              <a:rPr lang="it-IT" smtClean="0"/>
              <a:t>generation </a:t>
            </a:r>
            <a:r>
              <a:rPr lang="it-IT" smtClean="0"/>
              <a:t>fermions</a:t>
            </a:r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>
            <a:off x="179512" y="3284984"/>
            <a:ext cx="5164619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Events with two charged leptons, two jets (one of</a:t>
            </a:r>
          </a:p>
          <a:p>
            <a:r>
              <a:rPr lang="it-IT" smtClean="0"/>
              <a:t>which b-tagged) and missing E</a:t>
            </a:r>
            <a:r>
              <a:rPr lang="it-IT" baseline="-25000" smtClean="0"/>
              <a:t>T</a:t>
            </a:r>
            <a:r>
              <a:rPr lang="it-IT" smtClean="0"/>
              <a:t> are selected.</a:t>
            </a:r>
          </a:p>
          <a:p>
            <a:r>
              <a:rPr lang="it-IT" smtClean="0"/>
              <a:t>The top mass is reconstructed in the ttbar hypothesis</a:t>
            </a:r>
          </a:p>
          <a:p>
            <a:r>
              <a:rPr lang="it-IT" smtClean="0"/>
              <a:t>by setting neutrino longitudinal momenta to zero. </a:t>
            </a:r>
          </a:p>
          <a:p>
            <a:endParaRPr lang="it-IT" smtClean="0"/>
          </a:p>
          <a:p>
            <a:r>
              <a:rPr lang="it-IT" smtClean="0"/>
              <a:t>17 variables are used in a Bayesian Neural Network</a:t>
            </a:r>
          </a:p>
          <a:p>
            <a:r>
              <a:rPr lang="it-IT" smtClean="0"/>
              <a:t>to discriminate the Z’(750) signal from backgrounds</a:t>
            </a:r>
          </a:p>
          <a:p>
            <a:endParaRPr lang="it-IT" smtClean="0"/>
          </a:p>
          <a:p>
            <a:r>
              <a:rPr lang="it-IT" smtClean="0"/>
              <a:t>The resulting limits in the signal cross section</a:t>
            </a:r>
          </a:p>
          <a:p>
            <a:r>
              <a:rPr lang="it-IT" smtClean="0"/>
              <a:t>allow to </a:t>
            </a:r>
            <a:r>
              <a:rPr lang="it-IT" smtClean="0">
                <a:solidFill>
                  <a:srgbClr val="FF0000"/>
                </a:solidFill>
              </a:rPr>
              <a:t>exclude a leptophobic Z’ boson with mass</a:t>
            </a:r>
          </a:p>
          <a:p>
            <a:r>
              <a:rPr lang="it-IT" smtClean="0">
                <a:solidFill>
                  <a:srgbClr val="FF0000"/>
                </a:solidFill>
              </a:rPr>
              <a:t>below 1.1 TeV </a:t>
            </a:r>
            <a:r>
              <a:rPr lang="it-IT" smtClean="0"/>
              <a:t> (for width 0.012 M</a:t>
            </a:r>
            <a:r>
              <a:rPr lang="it-IT" baseline="-25000" smtClean="0"/>
              <a:t>Z’</a:t>
            </a:r>
            <a:r>
              <a:rPr lang="it-IT" smtClean="0"/>
              <a:t>)</a:t>
            </a:r>
          </a:p>
          <a:p>
            <a:endParaRPr lang="en-US" baseline="-25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Search for Boosted Z bosons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5256584" cy="2736303"/>
          </a:xfrm>
        </p:spPr>
        <p:txBody>
          <a:bodyPr>
            <a:normAutofit fontScale="47500" lnSpcReduction="20000"/>
          </a:bodyPr>
          <a:lstStyle/>
          <a:p>
            <a:r>
              <a:rPr lang="en-US" smtClean="0"/>
              <a:t>Boosted Z bosons are a signature of contact </a:t>
            </a:r>
            <a:r>
              <a:rPr lang="en-US" smtClean="0"/>
              <a:t>interactions, as well as other models of BSM physics</a:t>
            </a:r>
          </a:p>
          <a:p>
            <a:endParaRPr lang="en-US" smtClean="0"/>
          </a:p>
          <a:p>
            <a:pPr>
              <a:buNone/>
            </a:pPr>
            <a:r>
              <a:rPr lang="en-US" smtClean="0"/>
              <a:t>	CMS studied the signature of </a:t>
            </a:r>
            <a:r>
              <a:rPr lang="en-US" smtClean="0"/>
              <a:t>high-P</a:t>
            </a:r>
            <a:r>
              <a:rPr lang="en-US" baseline="-25000" smtClean="0"/>
              <a:t>T</a:t>
            </a:r>
            <a:r>
              <a:rPr lang="en-US" smtClean="0"/>
              <a:t> Z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μμ</a:t>
            </a:r>
            <a:r>
              <a:rPr lang="it-IT" smtClean="0">
                <a:sym typeface="Wingdings" pitchFamily="2" charset="2"/>
              </a:rPr>
              <a:t> </a:t>
            </a:r>
            <a:r>
              <a:rPr lang="it-IT" smtClean="0">
                <a:sym typeface="Wingdings" pitchFamily="2" charset="2"/>
              </a:rPr>
              <a:t>pairs, optimizing the search for q*qZ decays. This signature is practically background-free given the very clean Z signal</a:t>
            </a:r>
          </a:p>
          <a:p>
            <a:pPr>
              <a:buNone/>
            </a:pPr>
            <a:r>
              <a:rPr lang="it-IT" smtClean="0">
                <a:sym typeface="Wingdings" pitchFamily="2" charset="2"/>
              </a:rPr>
              <a:t>	</a:t>
            </a:r>
            <a:r>
              <a:rPr lang="it-IT" smtClean="0">
                <a:sym typeface="Wingdings" pitchFamily="2" charset="2"/>
              </a:rPr>
              <a:t>The 1/p</a:t>
            </a:r>
            <a:r>
              <a:rPr lang="it-IT" baseline="-25000" smtClean="0">
                <a:sym typeface="Wingdings" pitchFamily="2" charset="2"/>
              </a:rPr>
              <a:t>T</a:t>
            </a:r>
            <a:r>
              <a:rPr lang="it-IT" smtClean="0">
                <a:sym typeface="Wingdings" pitchFamily="2" charset="2"/>
              </a:rPr>
              <a:t> distribution of the muon pair is studied, looking for enhancements at the low end</a:t>
            </a:r>
            <a:endParaRPr lang="it-IT" smtClean="0">
              <a:sym typeface="Wingdings" pitchFamily="2" charset="2"/>
            </a:endParaRP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ym typeface="Wingdings" pitchFamily="2" charset="2"/>
              </a:rPr>
              <a:t>Cross section limits</a:t>
            </a:r>
            <a:r>
              <a:rPr lang="it-IT" smtClean="0">
                <a:sym typeface="Wingdings" pitchFamily="2" charset="2"/>
              </a:rPr>
              <a:t> </a:t>
            </a:r>
            <a:r>
              <a:rPr lang="it-IT" smtClean="0">
                <a:sym typeface="Wingdings" pitchFamily="2" charset="2"/>
              </a:rPr>
              <a:t>are obtained for several classes of </a:t>
            </a:r>
            <a:r>
              <a:rPr lang="it-IT" smtClean="0">
                <a:sym typeface="Wingdings" pitchFamily="2" charset="2"/>
              </a:rPr>
              <a:t> models </a:t>
            </a:r>
            <a:r>
              <a:rPr lang="it-IT" smtClean="0">
                <a:sym typeface="Wingdings" pitchFamily="2" charset="2"/>
              </a:rPr>
              <a:t>predicting high-P</a:t>
            </a:r>
            <a:r>
              <a:rPr lang="it-IT" baseline="-25000" smtClean="0">
                <a:sym typeface="Wingdings" pitchFamily="2" charset="2"/>
              </a:rPr>
              <a:t>T</a:t>
            </a:r>
            <a:r>
              <a:rPr lang="it-IT" smtClean="0">
                <a:sym typeface="Wingdings" pitchFamily="2" charset="2"/>
              </a:rPr>
              <a:t> enhancements – See </a:t>
            </a:r>
            <a:r>
              <a:rPr lang="it-IT" smtClean="0">
                <a:sym typeface="Wingdings" pitchFamily="2" charset="2"/>
                <a:hlinkClick r:id="rId2"/>
              </a:rPr>
              <a:t>EXO-11-025-PAS</a:t>
            </a:r>
            <a:r>
              <a:rPr lang="it-IT" smtClean="0">
                <a:sym typeface="Wingdings" pitchFamily="2" charset="2"/>
              </a:rPr>
              <a:t> for details</a:t>
            </a:r>
            <a:endParaRPr lang="en-US" smtClean="0"/>
          </a:p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5854" y="4365104"/>
            <a:ext cx="4228145" cy="249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293096"/>
            <a:ext cx="3409871" cy="256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2980" y="4581128"/>
            <a:ext cx="1889100" cy="213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24103" y="908720"/>
            <a:ext cx="3819897" cy="242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683568" y="364502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smtClean="0"/>
              <a:t>95% CL limits: m</a:t>
            </a:r>
            <a:r>
              <a:rPr lang="it-IT" sz="1600" baseline="-25000" smtClean="0"/>
              <a:t>q*</a:t>
            </a:r>
            <a:r>
              <a:rPr lang="it-IT" sz="1600" smtClean="0"/>
              <a:t>&gt;1.94 (2.14) TeV for new gauge interactions (contact interactions) </a:t>
            </a:r>
            <a:endParaRPr lang="en-US" sz="1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4032448" cy="1052736"/>
          </a:xfrm>
        </p:spPr>
        <p:txBody>
          <a:bodyPr>
            <a:normAutofit fontScale="90000"/>
          </a:bodyPr>
          <a:lstStyle/>
          <a:p>
            <a:r>
              <a:rPr lang="it-IT" smtClean="0"/>
              <a:t>Search for V+jj Bumps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2492896"/>
            <a:ext cx="8892480" cy="158417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mtClean="0"/>
              <a:t>	Two </a:t>
            </a:r>
            <a:r>
              <a:rPr lang="it-IT" smtClean="0"/>
              <a:t>years ago CDF published a &gt;4</a:t>
            </a:r>
            <a:r>
              <a:rPr lang="el-GR" smtClean="0"/>
              <a:t>σ</a:t>
            </a:r>
            <a:r>
              <a:rPr lang="it-IT" smtClean="0"/>
              <a:t> evidence of a structure in the mass distribution of jet pairs produced with a W or Z boson (the “</a:t>
            </a:r>
            <a:r>
              <a:rPr lang="it-IT" b="1" smtClean="0"/>
              <a:t>Vivianonium</a:t>
            </a:r>
            <a:r>
              <a:rPr lang="it-IT" smtClean="0"/>
              <a:t>”), see top left</a:t>
            </a:r>
          </a:p>
          <a:p>
            <a:pPr>
              <a:buNone/>
            </a:pPr>
            <a:r>
              <a:rPr lang="it-IT" smtClean="0"/>
              <a:t>	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it-IT" smtClean="0"/>
              <a:t>CMS </a:t>
            </a:r>
            <a:r>
              <a:rPr lang="it-IT" smtClean="0"/>
              <a:t>looked for </a:t>
            </a:r>
            <a:r>
              <a:rPr lang="it-IT" smtClean="0"/>
              <a:t>this dijet resonance</a:t>
            </a:r>
            <a:r>
              <a:rPr lang="it-IT" smtClean="0"/>
              <a:t> </a:t>
            </a:r>
            <a:r>
              <a:rPr lang="it-IT" smtClean="0"/>
              <a:t>with 2011 </a:t>
            </a:r>
            <a:r>
              <a:rPr lang="it-IT" smtClean="0"/>
              <a:t>data (e/</a:t>
            </a:r>
            <a:r>
              <a:rPr lang="el-GR" smtClean="0"/>
              <a:t>μ</a:t>
            </a:r>
            <a:r>
              <a:rPr lang="it-IT" smtClean="0"/>
              <a:t> with missing E</a:t>
            </a:r>
            <a:r>
              <a:rPr lang="it-IT" baseline="-25000" smtClean="0"/>
              <a:t>T</a:t>
            </a:r>
            <a:r>
              <a:rPr lang="it-IT" smtClean="0"/>
              <a:t> and two jets)</a:t>
            </a:r>
            <a:endParaRPr lang="it-IT" smtClean="0"/>
          </a:p>
          <a:p>
            <a:pPr>
              <a:buNone/>
            </a:pPr>
            <a:r>
              <a:rPr lang="it-IT" smtClean="0"/>
              <a:t>	No </a:t>
            </a:r>
            <a:r>
              <a:rPr lang="it-IT" smtClean="0"/>
              <a:t>signal </a:t>
            </a:r>
            <a:r>
              <a:rPr lang="it-IT" smtClean="0"/>
              <a:t>is observed above W+jets/top background</a:t>
            </a:r>
            <a:r>
              <a:rPr lang="it-IT" smtClean="0">
                <a:sym typeface="Wingdings" pitchFamily="2" charset="2"/>
              </a:rPr>
              <a:t> 95% CL upper </a:t>
            </a:r>
            <a:r>
              <a:rPr lang="it-IT" smtClean="0">
                <a:sym typeface="Wingdings" pitchFamily="2" charset="2"/>
              </a:rPr>
              <a:t>limits exclude the CDF </a:t>
            </a:r>
            <a:r>
              <a:rPr lang="it-IT" smtClean="0">
                <a:sym typeface="Wingdings" pitchFamily="2" charset="2"/>
              </a:rPr>
              <a:t>effect and place constraints on similar models (see arxiv:1107.4771)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6849"/>
            <a:ext cx="8100392" cy="271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0"/>
            <a:ext cx="2843808" cy="249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11760" cy="231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it-IT" smtClean="0"/>
              <a:t>SUSY searches</a:t>
            </a:r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980728"/>
            <a:ext cx="8408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CMSSM limits </a:t>
            </a:r>
            <a:r>
              <a:rPr lang="it-IT" smtClean="0"/>
              <a:t>extracted by</a:t>
            </a:r>
            <a:r>
              <a:rPr lang="it-IT" smtClean="0"/>
              <a:t> many different </a:t>
            </a:r>
            <a:r>
              <a:rPr lang="it-IT" smtClean="0"/>
              <a:t>searches highlight the absence of any new </a:t>
            </a:r>
            <a:endParaRPr lang="it-IT" smtClean="0"/>
          </a:p>
          <a:p>
            <a:r>
              <a:rPr lang="it-IT" smtClean="0"/>
              <a:t>signal </a:t>
            </a:r>
            <a:r>
              <a:rPr lang="it-IT" smtClean="0"/>
              <a:t>of SUSY </a:t>
            </a:r>
            <a:r>
              <a:rPr lang="it-IT" smtClean="0"/>
              <a:t>particles </a:t>
            </a:r>
            <a:r>
              <a:rPr lang="it-IT" smtClean="0"/>
              <a:t>in the many pursued signatures</a:t>
            </a:r>
          </a:p>
          <a:p>
            <a:r>
              <a:rPr lang="it-IT" i="1" smtClean="0">
                <a:sym typeface="Wingdings" pitchFamily="2" charset="2"/>
              </a:rPr>
              <a:t>For </a:t>
            </a:r>
            <a:r>
              <a:rPr lang="it-IT" i="1" smtClean="0">
                <a:sym typeface="Wingdings" pitchFamily="2" charset="2"/>
              </a:rPr>
              <a:t>more details and channel-by-channel results please see the slides of yesterday’s talk</a:t>
            </a:r>
          </a:p>
          <a:p>
            <a:r>
              <a:rPr lang="it-IT" i="1" smtClean="0">
                <a:sym typeface="Wingdings" pitchFamily="2" charset="2"/>
              </a:rPr>
              <a:t>by N. Saolidou</a:t>
            </a:r>
            <a:r>
              <a:rPr lang="it-IT" smtClean="0">
                <a:sym typeface="Wingdings" pitchFamily="2" charset="2"/>
              </a:rPr>
              <a:t>, or visit the </a:t>
            </a:r>
            <a:r>
              <a:rPr lang="it-IT" smtClean="0">
                <a:sym typeface="Wingdings" pitchFamily="2" charset="2"/>
                <a:hlinkClick r:id="rId2"/>
              </a:rPr>
              <a:t>CMS SUSY public page</a:t>
            </a:r>
            <a:endParaRPr lang="en-US"/>
          </a:p>
        </p:txBody>
      </p:sp>
      <p:pic>
        <p:nvPicPr>
          <p:cNvPr id="7" name="Segnaposto contenuto 6" descr="susy5fblimit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2332037"/>
            <a:ext cx="616467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The LHC And Its Scientific Goals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55000" lnSpcReduction="20000"/>
          </a:bodyPr>
          <a:lstStyle/>
          <a:p>
            <a:r>
              <a:rPr lang="en-US" smtClean="0"/>
              <a:t>Original goal: </a:t>
            </a:r>
            <a:r>
              <a:rPr lang="en-US" smtClean="0">
                <a:solidFill>
                  <a:srgbClr val="FF0000"/>
                </a:solidFill>
              </a:rPr>
              <a:t>discover the mechanism of EWSB</a:t>
            </a:r>
            <a:r>
              <a:rPr lang="en-US" smtClean="0"/>
              <a:t>; </a:t>
            </a:r>
          </a:p>
          <a:p>
            <a:pPr>
              <a:buNone/>
            </a:pPr>
            <a:r>
              <a:rPr lang="en-US" smtClean="0"/>
              <a:t>	extend our knowledge in the High-Energy frontier </a:t>
            </a:r>
          </a:p>
          <a:p>
            <a:pPr lvl="1">
              <a:buNone/>
            </a:pPr>
            <a:r>
              <a:rPr lang="en-US" smtClean="0">
                <a:sym typeface="Wingdings" pitchFamily="2" charset="2"/>
              </a:rPr>
              <a:t>	 </a:t>
            </a:r>
            <a:r>
              <a:rPr lang="en-US" smtClean="0">
                <a:solidFill>
                  <a:srgbClr val="0070C0"/>
                </a:solidFill>
              </a:rPr>
              <a:t>Find the Higgs boson!!</a:t>
            </a:r>
          </a:p>
          <a:p>
            <a:pPr lvl="1"/>
            <a:endParaRPr lang="en-US" smtClean="0"/>
          </a:p>
          <a:p>
            <a:r>
              <a:rPr lang="en-US" smtClean="0"/>
              <a:t>Also targeting heavy ion physics (ALICE) and precision B physics and CP violation (LHCb)</a:t>
            </a:r>
          </a:p>
          <a:p>
            <a:endParaRPr lang="en-US" smtClean="0"/>
          </a:p>
          <a:p>
            <a:r>
              <a:rPr lang="en-US" smtClean="0"/>
              <a:t>Many other targets of exceptional interest:</a:t>
            </a:r>
          </a:p>
          <a:p>
            <a:pPr lvl="1"/>
            <a:r>
              <a:rPr lang="en-US" smtClean="0"/>
              <a:t>Supersymmetry  </a:t>
            </a:r>
          </a:p>
          <a:p>
            <a:pPr lvl="1"/>
            <a:r>
              <a:rPr lang="en-US" smtClean="0"/>
              <a:t>Dark Matter particles</a:t>
            </a:r>
          </a:p>
          <a:p>
            <a:pPr lvl="1"/>
            <a:r>
              <a:rPr lang="en-US" smtClean="0"/>
              <a:t>Large Extra Dimensions</a:t>
            </a:r>
          </a:p>
          <a:p>
            <a:pPr lvl="1"/>
            <a:r>
              <a:rPr lang="en-US" smtClean="0"/>
              <a:t>Microscopic Black Holes</a:t>
            </a:r>
          </a:p>
          <a:p>
            <a:pPr lvl="1"/>
            <a:r>
              <a:rPr lang="en-US" smtClean="0"/>
              <a:t>New particles ? New forces ? </a:t>
            </a:r>
            <a:endParaRPr lang="en-US" smtClean="0"/>
          </a:p>
          <a:p>
            <a:pPr lvl="1">
              <a:buNone/>
            </a:pPr>
            <a:r>
              <a:rPr lang="it-IT" smtClean="0"/>
              <a:t>(Note: as B.Anastasiou put it yesterday: “</a:t>
            </a:r>
            <a:r>
              <a:rPr lang="it-IT" b="1" smtClean="0"/>
              <a:t>Anything beyond the  Higgs boson is a present of Nature we haven’t paid the bill for.</a:t>
            </a:r>
            <a:r>
              <a:rPr lang="it-IT" smtClean="0"/>
              <a:t>” But Nature is a bitch ! )</a:t>
            </a:r>
            <a:endParaRPr lang="en-US" smtClean="0"/>
          </a:p>
          <a:p>
            <a:pPr lvl="1"/>
            <a:endParaRPr lang="en-US" smtClean="0"/>
          </a:p>
          <a:p>
            <a:r>
              <a:rPr lang="en-US" smtClean="0"/>
              <a:t>Plus the potential to improve by one order of magnitude the precision of our SM measurements</a:t>
            </a:r>
          </a:p>
          <a:p>
            <a:pPr lvl="1"/>
            <a:r>
              <a:rPr lang="it-IT" smtClean="0"/>
              <a:t>W mass, diboson physics, QCD measurements</a:t>
            </a:r>
            <a:endParaRPr lang="en-US" smtClean="0"/>
          </a:p>
          <a:p>
            <a:pPr lvl="1"/>
            <a:r>
              <a:rPr lang="en-US" smtClean="0"/>
              <a:t>Rare decays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228184" y="2996952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600" smtClean="0"/>
              <a:t>?</a:t>
            </a:r>
            <a:endParaRPr lang="en-US" sz="9600"/>
          </a:p>
        </p:txBody>
      </p:sp>
      <p:sp>
        <p:nvSpPr>
          <p:cNvPr id="5" name="Rettangolo 4"/>
          <p:cNvSpPr/>
          <p:nvPr/>
        </p:nvSpPr>
        <p:spPr>
          <a:xfrm>
            <a:off x="6228184" y="1052736"/>
            <a:ext cx="1008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600" smtClean="0"/>
              <a:t>!</a:t>
            </a:r>
            <a:endParaRPr lang="en-US" sz="9600"/>
          </a:p>
        </p:txBody>
      </p:sp>
      <p:sp>
        <p:nvSpPr>
          <p:cNvPr id="6" name="CasellaDiTesto 5"/>
          <p:cNvSpPr txBox="1"/>
          <p:nvPr/>
        </p:nvSpPr>
        <p:spPr>
          <a:xfrm>
            <a:off x="6012160" y="5589240"/>
            <a:ext cx="20329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smtClean="0">
                <a:sym typeface="Wingdings" pitchFamily="2" charset="2"/>
              </a:rPr>
              <a:t> </a:t>
            </a:r>
            <a:endParaRPr lang="en-US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SUSY Limits in simplified models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1296144"/>
          </a:xfrm>
        </p:spPr>
        <p:txBody>
          <a:bodyPr>
            <a:normAutofit fontScale="70000" lnSpcReduction="20000"/>
          </a:bodyPr>
          <a:lstStyle/>
          <a:p>
            <a:r>
              <a:rPr lang="it-IT" smtClean="0"/>
              <a:t>A summary of the limits on the mass of gluinos and squarks can be obtained </a:t>
            </a:r>
            <a:r>
              <a:rPr lang="it-IT" smtClean="0"/>
              <a:t>in </a:t>
            </a:r>
            <a:r>
              <a:rPr lang="it-IT" smtClean="0"/>
              <a:t>simplified scenarios.</a:t>
            </a:r>
          </a:p>
          <a:p>
            <a:pPr lvl="1"/>
            <a:r>
              <a:rPr lang="it-IT" smtClean="0"/>
              <a:t>These predict specific mass spectra for superpartners, so they cannot be taken to represent the full range of SUSY </a:t>
            </a:r>
            <a:r>
              <a:rPr lang="it-IT" smtClean="0"/>
              <a:t>theories</a:t>
            </a:r>
            <a:endParaRPr lang="it-IT" smtClean="0"/>
          </a:p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3525" y="2314575"/>
            <a:ext cx="38004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31994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179512" y="2276872"/>
            <a:ext cx="5617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The produced “limits” are indicative of the current</a:t>
            </a:r>
          </a:p>
          <a:p>
            <a:r>
              <a:rPr lang="it-IT" smtClean="0"/>
              <a:t>reach of the CMS analyses considered in the combination,</a:t>
            </a:r>
          </a:p>
          <a:p>
            <a:r>
              <a:rPr lang="it-IT" smtClean="0"/>
              <a:t>given the production modes and decay signatures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Other Exotics Searches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it-IT" smtClean="0"/>
              <a:t>So much to discuss, so little time...</a:t>
            </a:r>
          </a:p>
          <a:p>
            <a:r>
              <a:rPr lang="it-IT" b="1" smtClean="0"/>
              <a:t>Executive summary</a:t>
            </a:r>
            <a:r>
              <a:rPr lang="it-IT" smtClean="0"/>
              <a:t>: </a:t>
            </a:r>
            <a:r>
              <a:rPr lang="it-IT" smtClean="0">
                <a:solidFill>
                  <a:srgbClr val="FF0000"/>
                </a:solidFill>
              </a:rPr>
              <a:t>Many new physics signatures sought, none found</a:t>
            </a:r>
          </a:p>
          <a:p>
            <a:r>
              <a:rPr lang="it-IT" smtClean="0"/>
              <a:t>Please visit the </a:t>
            </a:r>
            <a:r>
              <a:rPr lang="it-IT" smtClean="0">
                <a:hlinkClick r:id="rId2"/>
              </a:rPr>
              <a:t>CMS public web pages of Exotics results </a:t>
            </a:r>
            <a:r>
              <a:rPr lang="it-IT" smtClean="0"/>
              <a:t>for information on searches for</a:t>
            </a:r>
          </a:p>
          <a:p>
            <a:pPr lvl="1"/>
            <a:r>
              <a:rPr lang="it-IT" smtClean="0"/>
              <a:t>Large extra dimensions (limits from searches in</a:t>
            </a:r>
            <a:r>
              <a:rPr lang="en-US" smtClean="0"/>
              <a:t> </a:t>
            </a:r>
            <a:r>
              <a:rPr lang="el-GR" smtClean="0"/>
              <a:t>γγ</a:t>
            </a:r>
            <a:r>
              <a:rPr lang="it-IT" smtClean="0"/>
              <a:t>, jet plus MET, dileptons...)</a:t>
            </a:r>
          </a:p>
          <a:p>
            <a:pPr lvl="1"/>
            <a:r>
              <a:rPr lang="it-IT" smtClean="0"/>
              <a:t>vector-like quarks</a:t>
            </a:r>
          </a:p>
          <a:p>
            <a:pPr lvl="1"/>
            <a:r>
              <a:rPr lang="it-IT" smtClean="0"/>
              <a:t>dijet mass resonances</a:t>
            </a:r>
          </a:p>
          <a:p>
            <a:pPr lvl="1"/>
            <a:r>
              <a:rPr lang="it-IT" smtClean="0"/>
              <a:t>leptoquarks (first,second,third generation)</a:t>
            </a:r>
          </a:p>
          <a:p>
            <a:pPr lvl="1"/>
            <a:r>
              <a:rPr lang="it-IT" smtClean="0"/>
              <a:t>microscopic black holes</a:t>
            </a:r>
          </a:p>
          <a:p>
            <a:pPr lvl="1"/>
            <a:r>
              <a:rPr lang="it-IT" smtClean="0"/>
              <a:t>W’, Z’ bosons</a:t>
            </a:r>
          </a:p>
          <a:p>
            <a:pPr lvl="1"/>
            <a:r>
              <a:rPr lang="it-IT" smtClean="0"/>
              <a:t>heavy stable charged particles</a:t>
            </a:r>
          </a:p>
          <a:p>
            <a:pPr lvl="1"/>
            <a:r>
              <a:rPr lang="it-IT" smtClean="0"/>
              <a:t>fourth generation quarks</a:t>
            </a:r>
          </a:p>
          <a:p>
            <a:pPr lvl="1"/>
            <a:r>
              <a:rPr lang="it-IT" smtClean="0"/>
              <a:t>colorons, and similar jet resonances</a:t>
            </a:r>
          </a:p>
          <a:p>
            <a:pPr lvl="1"/>
            <a:r>
              <a:rPr lang="it-IT" smtClean="0"/>
              <a:t>etcetera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888432" cy="1052736"/>
          </a:xfrm>
        </p:spPr>
        <p:txBody>
          <a:bodyPr>
            <a:noAutofit/>
          </a:bodyPr>
          <a:lstStyle/>
          <a:p>
            <a:r>
              <a:rPr lang="it-IT" sz="3200" smtClean="0"/>
              <a:t>An invitation to </a:t>
            </a:r>
            <a:br>
              <a:rPr lang="it-IT" sz="3200" smtClean="0"/>
            </a:br>
            <a:r>
              <a:rPr lang="it-IT" sz="3200" smtClean="0"/>
              <a:t>give a look at CMS results on Exotica</a:t>
            </a:r>
            <a:endParaRPr lang="en-US" sz="320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8" y="4293096"/>
            <a:ext cx="282574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0"/>
            <a:ext cx="2339752" cy="238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2699792" cy="209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830" y="2348880"/>
            <a:ext cx="2339170" cy="180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4501044"/>
            <a:ext cx="2483767" cy="235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204864"/>
            <a:ext cx="2328863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4344483"/>
            <a:ext cx="3744416" cy="251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2456" y="1556793"/>
            <a:ext cx="2845319" cy="27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Conclusions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256584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The CMS experiment used over 5/fb of pp collisions delivered in 2011 by the LHC at 7 TeV cm energy for </a:t>
            </a:r>
            <a:r>
              <a:rPr lang="it-IT" smtClean="0">
                <a:solidFill>
                  <a:srgbClr val="FF0000"/>
                </a:solidFill>
              </a:rPr>
              <a:t>a large number of physics measurements and searches</a:t>
            </a:r>
          </a:p>
          <a:p>
            <a:pPr lvl="1"/>
            <a:r>
              <a:rPr lang="it-IT" smtClean="0">
                <a:solidFill>
                  <a:srgbClr val="0070C0"/>
                </a:solidFill>
              </a:rPr>
              <a:t>The new limits on rare B meson decays strongly constrain the parameter space of SUSY models</a:t>
            </a:r>
          </a:p>
          <a:p>
            <a:pPr lvl="1"/>
            <a:r>
              <a:rPr lang="it-IT" smtClean="0"/>
              <a:t>the Higgs boson has been sought in 8 different final states (for a total of  42 independent sub-channels)</a:t>
            </a:r>
          </a:p>
          <a:p>
            <a:pPr lvl="2"/>
            <a:r>
              <a:rPr lang="it-IT" b="1" smtClean="0"/>
              <a:t>Excluded mass hypotheses from 127 GeV to 600 GeV at 95% CL</a:t>
            </a:r>
          </a:p>
          <a:p>
            <a:pPr lvl="2"/>
            <a:r>
              <a:rPr lang="it-IT" smtClean="0"/>
              <a:t>Observed slight excesses at low mass (119-125 GeV) not significant but compatible with signal hypothesis</a:t>
            </a:r>
          </a:p>
          <a:p>
            <a:pPr lvl="1"/>
            <a:r>
              <a:rPr lang="it-IT" smtClean="0"/>
              <a:t>Electroweak measurements </a:t>
            </a:r>
            <a:r>
              <a:rPr lang="it-IT" smtClean="0"/>
              <a:t>provide </a:t>
            </a:r>
            <a:r>
              <a:rPr lang="it-IT" smtClean="0"/>
              <a:t>precision probes of the SM in 7 TeV collisions</a:t>
            </a:r>
          </a:p>
          <a:p>
            <a:pPr lvl="1"/>
            <a:r>
              <a:rPr lang="it-IT" smtClean="0">
                <a:solidFill>
                  <a:srgbClr val="FF0000"/>
                </a:solidFill>
              </a:rPr>
              <a:t>A new hadron resonance, the </a:t>
            </a:r>
            <a:r>
              <a:rPr lang="el-GR" smtClean="0">
                <a:solidFill>
                  <a:srgbClr val="FF0000"/>
                </a:solidFill>
              </a:rPr>
              <a:t>Ξ</a:t>
            </a:r>
            <a:r>
              <a:rPr lang="it-IT" baseline="-25000" smtClean="0">
                <a:solidFill>
                  <a:srgbClr val="FF0000"/>
                </a:solidFill>
              </a:rPr>
              <a:t>b</a:t>
            </a:r>
            <a:r>
              <a:rPr lang="it-IT" baseline="30000" smtClean="0">
                <a:solidFill>
                  <a:srgbClr val="FF0000"/>
                </a:solidFill>
              </a:rPr>
              <a:t>*</a:t>
            </a:r>
            <a:r>
              <a:rPr lang="it-IT" smtClean="0">
                <a:solidFill>
                  <a:srgbClr val="FF0000"/>
                </a:solidFill>
              </a:rPr>
              <a:t>, has been discovered by CMS </a:t>
            </a:r>
          </a:p>
          <a:p>
            <a:pPr lvl="1"/>
            <a:r>
              <a:rPr lang="it-IT" smtClean="0"/>
              <a:t>Large swaths of SUSY parameter space have been excluded by inclusive and exclusive searches</a:t>
            </a:r>
            <a:endParaRPr lang="en-US" smtClean="0"/>
          </a:p>
          <a:p>
            <a:pPr lvl="1"/>
            <a:r>
              <a:rPr lang="it-IT" smtClean="0"/>
              <a:t>Produced limits on Large Extra Dimensions, new resonances, and other exotica models vastly improve over previous knowledge</a:t>
            </a:r>
          </a:p>
          <a:p>
            <a:r>
              <a:rPr lang="it-IT" smtClean="0"/>
              <a:t>The LHC physics program is continuing in 2012 with the goal of tripling the 2011 data at 8 TeV</a:t>
            </a:r>
          </a:p>
          <a:p>
            <a:pPr lvl="1"/>
            <a:r>
              <a:rPr lang="it-IT" smtClean="0"/>
              <a:t>This will give the </a:t>
            </a:r>
            <a:r>
              <a:rPr lang="it-IT" smtClean="0">
                <a:solidFill>
                  <a:srgbClr val="0070C0"/>
                </a:solidFill>
              </a:rPr>
              <a:t>final word on the existence of a light Higgs boson</a:t>
            </a:r>
          </a:p>
          <a:p>
            <a:pPr lvl="1"/>
            <a:r>
              <a:rPr lang="it-IT" smtClean="0">
                <a:solidFill>
                  <a:srgbClr val="FF0000"/>
                </a:solidFill>
              </a:rPr>
              <a:t>Expect to soon reach the sensitivity to SM B</a:t>
            </a:r>
            <a:r>
              <a:rPr lang="it-IT" baseline="-25000" smtClean="0">
                <a:solidFill>
                  <a:srgbClr val="FF0000"/>
                </a:solidFill>
              </a:rPr>
              <a:t>S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l-GR" smtClean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production</a:t>
            </a:r>
            <a:endParaRPr lang="it-IT" smtClean="0">
              <a:solidFill>
                <a:srgbClr val="FF0000"/>
              </a:solidFill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r>
              <a:rPr lang="it-IT" smtClean="0"/>
              <a:t>BACKUP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8690" y="0"/>
            <a:ext cx="105413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28592" y="3284984"/>
            <a:ext cx="4283968" cy="1368152"/>
          </a:xfrm>
          <a:solidFill>
            <a:schemeClr val="accent1"/>
          </a:solidFill>
        </p:spPr>
        <p:txBody>
          <a:bodyPr>
            <a:normAutofit fontScale="70000" lnSpcReduction="20000"/>
          </a:bodyPr>
          <a:lstStyle/>
          <a:p>
            <a:r>
              <a:rPr lang="en-US" smtClean="0"/>
              <a:t>1994: LHC project approved</a:t>
            </a:r>
          </a:p>
          <a:p>
            <a:r>
              <a:rPr lang="en-US" smtClean="0"/>
              <a:t>1999: CMS MoU signed</a:t>
            </a:r>
          </a:p>
          <a:p>
            <a:r>
              <a:rPr lang="en-US" smtClean="0"/>
              <a:t>2004: The CMS Cavern is ready</a:t>
            </a:r>
          </a:p>
          <a:p>
            <a:r>
              <a:rPr lang="en-US" smtClean="0"/>
              <a:t>2009: First Physics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10263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1835696" y="87015"/>
            <a:ext cx="2193677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November 2006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02435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7524328" y="188640"/>
            <a:ext cx="1993046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February 2007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02440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7441773" y="116632"/>
            <a:ext cx="2170787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December 2007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925" y="620688"/>
            <a:ext cx="4497171" cy="31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smtClean="0"/>
              <a:t>Physics Objects Reconstruction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3140968"/>
            <a:ext cx="5436096" cy="1584176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it-IT" sz="1600" kern="0" smtClean="0"/>
              <a:t>W and Z decays to leptons provide calibration of the reconstruction of electrons, muons, taus, and missing energy from neutrinos</a:t>
            </a:r>
          </a:p>
          <a:p>
            <a:pPr indent="0">
              <a:buNone/>
            </a:pPr>
            <a:r>
              <a:rPr lang="it-IT" sz="1600" kern="0" smtClean="0"/>
              <a:t>Tag-and-probe techniques using Z decays allow to reduce systematics on efficiency estimates</a:t>
            </a:r>
            <a:endParaRPr lang="en-US" sz="1600" ker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238707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6712"/>
            <a:ext cx="23430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448073"/>
            <a:ext cx="2376264" cy="240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0175" y="4819650"/>
            <a:ext cx="39338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5796136" y="422108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B-tagging well understood – studied in jets up to 500 GeV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1628800"/>
            <a:ext cx="314384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5436096" y="980728"/>
            <a:ext cx="3707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smtClean="0"/>
              <a:t>Jets are reconstructed with anti-kT clustering and corrected with Particle-flow algorithm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6768" y="2720076"/>
            <a:ext cx="5517232" cy="413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en-US" smtClean="0"/>
              <a:t> Review of the 2011 Run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52736"/>
            <a:ext cx="3995936" cy="5589240"/>
          </a:xfrm>
        </p:spPr>
        <p:txBody>
          <a:bodyPr>
            <a:normAutofit fontScale="62500" lnSpcReduction="20000"/>
          </a:bodyPr>
          <a:lstStyle/>
          <a:p>
            <a:r>
              <a:rPr lang="en-US" smtClean="0"/>
              <a:t>LHC delivered high-quality, high-intensity data in 2011</a:t>
            </a:r>
          </a:p>
          <a:p>
            <a:pPr lvl="1"/>
            <a:r>
              <a:rPr lang="en-US" smtClean="0"/>
              <a:t>surpassed by x5 the goals for integrated luminosity delivered to experiments</a:t>
            </a:r>
          </a:p>
          <a:p>
            <a:r>
              <a:rPr lang="en-US" smtClean="0"/>
              <a:t>Smooth running conditions, </a:t>
            </a:r>
            <a:r>
              <a:rPr lang="en-US" smtClean="0">
                <a:solidFill>
                  <a:srgbClr val="FF0000"/>
                </a:solidFill>
              </a:rPr>
              <a:t>smooth curve in instantaneous luminosity</a:t>
            </a:r>
          </a:p>
          <a:p>
            <a:pPr lvl="2"/>
            <a:r>
              <a:rPr lang="en-US" smtClean="0"/>
              <a:t>Allowed experiments to gradually understand triggers / tune them / tighten thresholds</a:t>
            </a:r>
          </a:p>
          <a:p>
            <a:pPr lvl="2"/>
            <a:r>
              <a:rPr lang="en-US" smtClean="0"/>
              <a:t>Optimal turnaround in terms of studies of high-xs phenomena, then “rediscovery” of known EW physics, and finally searches of rare processes</a:t>
            </a:r>
          </a:p>
          <a:p>
            <a:pPr lvl="1"/>
            <a:r>
              <a:rPr lang="it-IT" smtClean="0"/>
              <a:t>Also collected small dataset of pp collisions at 2.76 TeV for xs comparisons to PbPb data</a:t>
            </a:r>
            <a:endParaRPr lang="en-US" smtClean="0"/>
          </a:p>
          <a:p>
            <a:pPr lvl="1"/>
            <a:r>
              <a:rPr lang="en-US" smtClean="0"/>
              <a:t>End-of-year heavy-ion running (Pb-Pb, 2.76 TeV/nucleon) allows to extend measurements in high-energy nuclear collisions</a:t>
            </a:r>
          </a:p>
          <a:p>
            <a:pPr lvl="2"/>
            <a:r>
              <a:rPr lang="en-US" smtClean="0"/>
              <a:t>150/</a:t>
            </a:r>
            <a:r>
              <a:rPr lang="el-GR" smtClean="0"/>
              <a:t>μ</a:t>
            </a:r>
            <a:r>
              <a:rPr lang="en-US" smtClean="0"/>
              <a:t>b</a:t>
            </a:r>
            <a:r>
              <a:rPr lang="it-IT" smtClean="0"/>
              <a:t>: </a:t>
            </a:r>
            <a:r>
              <a:rPr lang="en-US" smtClean="0"/>
              <a:t>x20 statistics wrt2010</a:t>
            </a:r>
          </a:p>
          <a:p>
            <a:pPr lvl="2">
              <a:buNone/>
            </a:pPr>
            <a:endParaRPr lang="en-US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4427984" y="1124744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5.72 fb</a:t>
            </a:r>
            <a:r>
              <a:rPr lang="en-US" b="1" baseline="30000">
                <a:solidFill>
                  <a:srgbClr val="FF0000"/>
                </a:solidFill>
              </a:rPr>
              <a:t>-1</a:t>
            </a:r>
            <a:r>
              <a:rPr lang="en-US" b="1">
                <a:solidFill>
                  <a:srgbClr val="FF0000"/>
                </a:solidFill>
              </a:rPr>
              <a:t> delivered by LHC </a:t>
            </a:r>
          </a:p>
          <a:p>
            <a:r>
              <a:rPr lang="en-US" b="1" smtClean="0">
                <a:solidFill>
                  <a:srgbClr val="0070C0"/>
                </a:solidFill>
              </a:rPr>
              <a:t>5.2 </a:t>
            </a:r>
            <a:r>
              <a:rPr lang="en-US" b="1">
                <a:solidFill>
                  <a:srgbClr val="0070C0"/>
                </a:solidFill>
              </a:rPr>
              <a:t>fb</a:t>
            </a:r>
            <a:r>
              <a:rPr lang="en-US" b="1" baseline="30000">
                <a:solidFill>
                  <a:srgbClr val="0070C0"/>
                </a:solidFill>
              </a:rPr>
              <a:t>-1</a:t>
            </a:r>
            <a:r>
              <a:rPr lang="en-US" b="1">
                <a:solidFill>
                  <a:srgbClr val="0070C0"/>
                </a:solidFill>
              </a:rPr>
              <a:t> recorded by CMS. </a:t>
            </a:r>
            <a:endParaRPr lang="en-US" b="1" smtClean="0">
              <a:solidFill>
                <a:srgbClr val="0070C0"/>
              </a:solidFill>
            </a:endParaRPr>
          </a:p>
          <a:p>
            <a:r>
              <a:rPr lang="en-US" b="1" smtClean="0">
                <a:sym typeface="Wingdings" pitchFamily="2" charset="2"/>
              </a:rPr>
              <a:t> </a:t>
            </a:r>
            <a:r>
              <a:rPr lang="en-US" b="1" smtClean="0"/>
              <a:t>140 times more data than 2010 </a:t>
            </a:r>
          </a:p>
          <a:p>
            <a:endParaRPr lang="en-US" b="1" smtClean="0"/>
          </a:p>
          <a:p>
            <a:r>
              <a:rPr lang="en-US" b="1" smtClean="0"/>
              <a:t>Average fraction of operational channels per subsystem &gt;98.5% in CMS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3610744" cy="2060848"/>
          </a:xfrm>
        </p:spPr>
        <p:txBody>
          <a:bodyPr/>
          <a:lstStyle/>
          <a:p>
            <a:r>
              <a:rPr lang="it-IT" smtClean="0"/>
              <a:t>Cross Sections at a glance</a:t>
            </a:r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7848" y="0"/>
            <a:ext cx="5666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395536" y="2132856"/>
            <a:ext cx="32403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The increase in centre-of-mass energy causes all cross sections to grow</a:t>
            </a:r>
          </a:p>
          <a:p>
            <a:endParaRPr lang="en-US" sz="2000" smtClean="0"/>
          </a:p>
          <a:p>
            <a:r>
              <a:rPr lang="en-US" sz="2000" smtClean="0"/>
              <a:t>Rare, high-energy phenomena grow faster</a:t>
            </a:r>
          </a:p>
          <a:p>
            <a:pPr>
              <a:buFontTx/>
              <a:buChar char="-"/>
            </a:pPr>
            <a:r>
              <a:rPr lang="it-IT" sz="2000" smtClean="0"/>
              <a:t> e.g. top quark pair production: x25 WRT Tevatron</a:t>
            </a:r>
            <a:endParaRPr lang="en-US" sz="2000" smtClean="0"/>
          </a:p>
          <a:p>
            <a:endParaRPr lang="en-US" sz="2000" smtClean="0"/>
          </a:p>
          <a:p>
            <a:r>
              <a:rPr lang="en-US" sz="2000" smtClean="0"/>
              <a:t>Some backgrounds also grow bigger and nastier, e.g.</a:t>
            </a:r>
          </a:p>
          <a:p>
            <a:pPr>
              <a:buFontTx/>
              <a:buChar char="-"/>
            </a:pPr>
            <a:r>
              <a:rPr lang="it-IT" sz="2000" smtClean="0"/>
              <a:t> b cross section grows by x10</a:t>
            </a:r>
          </a:p>
          <a:p>
            <a:pPr>
              <a:buFontTx/>
              <a:buChar char="-"/>
            </a:pPr>
            <a:r>
              <a:rPr lang="it-IT" sz="2000" smtClean="0"/>
              <a:t> large growth in jet and multijet cross sections</a:t>
            </a:r>
            <a:endParaRPr lang="en-US" sz="200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2088232" cy="241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it-IT" smtClean="0"/>
              <a:t>Sample </a:t>
            </a:r>
            <a:r>
              <a:rPr lang="it-IT" smtClean="0"/>
              <a:t>Searches:  H</a:t>
            </a:r>
            <a:r>
              <a:rPr lang="it-IT" smtClean="0">
                <a:sym typeface="Wingdings" pitchFamily="2" charset="2"/>
              </a:rPr>
              <a:t>WW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8964488" cy="1944216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The WW channel is the one with highest rate for masses around 2M</a:t>
            </a:r>
            <a:r>
              <a:rPr lang="it-IT" baseline="-25000" smtClean="0"/>
              <a:t>W</a:t>
            </a:r>
          </a:p>
          <a:p>
            <a:r>
              <a:rPr lang="it-IT" smtClean="0"/>
              <a:t>Backgrounds are essentially due to SM WW production</a:t>
            </a:r>
          </a:p>
          <a:p>
            <a:r>
              <a:rPr lang="it-IT" smtClean="0"/>
              <a:t>Mass resolution is poor </a:t>
            </a:r>
            <a:r>
              <a:rPr lang="it-IT" smtClean="0">
                <a:sym typeface="Wingdings" pitchFamily="2" charset="2"/>
              </a:rPr>
              <a:t> 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use kinematics </a:t>
            </a:r>
            <a:r>
              <a:rPr lang="it-IT" smtClean="0">
                <a:sym typeface="Wingdings" pitchFamily="2" charset="2"/>
              </a:rPr>
              <a:t>to discriminate from irreducible backgrounds</a:t>
            </a:r>
          </a:p>
          <a:p>
            <a:pPr lvl="1"/>
            <a:r>
              <a:rPr lang="it-IT" smtClean="0">
                <a:sym typeface="Wingdings" pitchFamily="2" charset="2"/>
              </a:rPr>
              <a:t>Use zero spin of H  charged leptons correlated in azimuth</a:t>
            </a:r>
          </a:p>
          <a:p>
            <a:pPr lvl="1"/>
            <a:r>
              <a:rPr lang="it-IT">
                <a:sym typeface="Wingdings" pitchFamily="2" charset="2"/>
              </a:rPr>
              <a:t>A</a:t>
            </a:r>
            <a:r>
              <a:rPr lang="it-IT" smtClean="0">
                <a:sym typeface="Wingdings" pitchFamily="2" charset="2"/>
              </a:rPr>
              <a:t>nti-btag /SL veto to remove top-pair background; veto Z-peak candidates</a:t>
            </a:r>
          </a:p>
          <a:p>
            <a:pPr lvl="1"/>
            <a:r>
              <a:rPr lang="it-IT" smtClean="0">
                <a:sym typeface="Wingdings" pitchFamily="2" charset="2"/>
              </a:rPr>
              <a:t>Classify by  jet multiplicity (sensitive to VBF topologies)</a:t>
            </a:r>
          </a:p>
          <a:p>
            <a:pPr lvl="1"/>
            <a:r>
              <a:rPr lang="it-IT" smtClean="0">
                <a:sym typeface="Wingdings" pitchFamily="2" charset="2"/>
              </a:rPr>
              <a:t>Classify by lepton flavor (DY contributes more to OF)</a:t>
            </a:r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5947" y="3861048"/>
            <a:ext cx="3318054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625580"/>
            <a:ext cx="3347863" cy="323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581128"/>
            <a:ext cx="1953753" cy="182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403648" y="270892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smtClean="0"/>
              <a:t>Two strategies</a:t>
            </a:r>
            <a:r>
              <a:rPr lang="it-IT" sz="1600" smtClean="0"/>
              <a:t>:</a:t>
            </a:r>
          </a:p>
          <a:p>
            <a:pPr lvl="1">
              <a:buFontTx/>
              <a:buChar char="-"/>
            </a:pPr>
            <a:r>
              <a:rPr lang="it-IT" sz="1600" smtClean="0"/>
              <a:t> Counting experiment: five categories (N</a:t>
            </a:r>
            <a:r>
              <a:rPr lang="it-IT" sz="1600" baseline="-25000" smtClean="0"/>
              <a:t>j</a:t>
            </a:r>
            <a:r>
              <a:rPr lang="it-IT" sz="1600" smtClean="0"/>
              <a:t>=0, SF/OF</a:t>
            </a:r>
            <a:r>
              <a:rPr lang="en-US" sz="1600" smtClean="0"/>
              <a:t>; N</a:t>
            </a:r>
            <a:r>
              <a:rPr lang="en-US" sz="1600" baseline="-25000" smtClean="0"/>
              <a:t>j</a:t>
            </a:r>
            <a:r>
              <a:rPr lang="en-US" sz="1600" smtClean="0"/>
              <a:t>=1, SF/OF; N</a:t>
            </a:r>
            <a:r>
              <a:rPr lang="en-US" sz="1600" baseline="-25000" smtClean="0"/>
              <a:t>j</a:t>
            </a:r>
            <a:r>
              <a:rPr lang="en-US" sz="1600" smtClean="0"/>
              <a:t>=2)</a:t>
            </a:r>
          </a:p>
          <a:p>
            <a:pPr lvl="1">
              <a:buFontTx/>
              <a:buChar char="-"/>
            </a:pPr>
            <a:r>
              <a:rPr lang="it-IT" sz="1600" smtClean="0"/>
              <a:t> BDT classifier (ignores low-sensitivity N</a:t>
            </a:r>
            <a:r>
              <a:rPr lang="it-IT" sz="1600" baseline="-25000" smtClean="0"/>
              <a:t>j</a:t>
            </a:r>
            <a:r>
              <a:rPr lang="it-IT" sz="1600" smtClean="0"/>
              <a:t>=2 category)</a:t>
            </a:r>
            <a:endParaRPr lang="en-US" sz="1600" smtClean="0"/>
          </a:p>
          <a:p>
            <a:r>
              <a:rPr lang="it-IT" sz="1600" smtClean="0"/>
              <a:t>Most backgrounds estimated with data (except WZ,ZZ, high-mass WW)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432048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WW </a:t>
            </a:r>
            <a:r>
              <a:rPr lang="it-IT" smtClean="0"/>
              <a:t>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5220072" cy="2664296"/>
          </a:xfrm>
        </p:spPr>
        <p:txBody>
          <a:bodyPr>
            <a:normAutofit fontScale="47500" lnSpcReduction="20000"/>
          </a:bodyPr>
          <a:lstStyle/>
          <a:p>
            <a:r>
              <a:rPr lang="it-IT" smtClean="0"/>
              <a:t>Division in categories allows to tailor selection to the different characteristics of signal wrt background – e.g. ME</a:t>
            </a:r>
            <a:r>
              <a:rPr lang="it-IT" baseline="-25000" smtClean="0"/>
              <a:t>T</a:t>
            </a:r>
            <a:r>
              <a:rPr lang="it-IT" smtClean="0"/>
              <a:t> criteria are optimized class by class</a:t>
            </a:r>
          </a:p>
          <a:p>
            <a:endParaRPr lang="it-IT" smtClean="0"/>
          </a:p>
          <a:p>
            <a:r>
              <a:rPr lang="it-IT" smtClean="0"/>
              <a:t>Further cuts are optimized differently for each mass point</a:t>
            </a:r>
          </a:p>
          <a:p>
            <a:endParaRPr lang="it-IT" smtClean="0"/>
          </a:p>
          <a:p>
            <a:r>
              <a:rPr lang="it-IT" smtClean="0"/>
              <a:t>The BDT method is found to be marginally more sensitive</a:t>
            </a:r>
          </a:p>
          <a:p>
            <a:r>
              <a:rPr lang="it-IT" smtClean="0"/>
              <a:t>Backgrounds are well modeled in all categories; most are estimated from the data in control samples</a:t>
            </a:r>
          </a:p>
          <a:p>
            <a:endParaRPr lang="it-IT" smtClean="0"/>
          </a:p>
          <a:p>
            <a:r>
              <a:rPr lang="it-IT" smtClean="0"/>
              <a:t>Upper 95% CL limits: 132&lt;M</a:t>
            </a:r>
            <a:r>
              <a:rPr lang="it-IT" baseline="-25000" smtClean="0"/>
              <a:t>H</a:t>
            </a:r>
            <a:r>
              <a:rPr lang="it-IT" smtClean="0"/>
              <a:t>&lt;238 GeV (cut-based), 128&lt;M</a:t>
            </a:r>
            <a:r>
              <a:rPr lang="it-IT" baseline="-25000" smtClean="0"/>
              <a:t>H</a:t>
            </a:r>
            <a:r>
              <a:rPr lang="it-IT" smtClean="0"/>
              <a:t>&lt;300 GeV (BDT)</a:t>
            </a:r>
            <a:endParaRPr lang="en-US"/>
          </a:p>
        </p:txBody>
      </p:sp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0"/>
            <a:ext cx="3923928" cy="397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5682814" y="548680"/>
            <a:ext cx="284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0-jet SF                        1-jet SF</a:t>
            </a:r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>
            <a:off x="5580112" y="2699628"/>
            <a:ext cx="3048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0-jet OF                         1-jet OF</a:t>
            </a:r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4023"/>
            <a:ext cx="9144000" cy="312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ZZ4 leptons: </a:t>
            </a:r>
            <a:r>
              <a:rPr lang="it-IT" smtClean="0">
                <a:sym typeface="Wingdings" pitchFamily="2" charset="2"/>
              </a:rPr>
              <a:t>the </a:t>
            </a:r>
            <a:r>
              <a:rPr lang="it-IT" smtClean="0">
                <a:sym typeface="Wingdings" pitchFamily="2" charset="2"/>
              </a:rPr>
              <a:t>golden channel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35896" y="1340768"/>
            <a:ext cx="5508104" cy="309634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mtClean="0"/>
              <a:t>The four-lepton final state is one of the two targets driving the design of CMS</a:t>
            </a:r>
          </a:p>
          <a:p>
            <a:pPr>
              <a:buNone/>
            </a:pPr>
            <a:r>
              <a:rPr lang="it-IT" smtClean="0"/>
              <a:t>We can study high-mass Higgs production with excellent mass resolution</a:t>
            </a:r>
          </a:p>
          <a:p>
            <a:pPr>
              <a:buNone/>
            </a:pPr>
            <a:r>
              <a:rPr lang="it-IT" smtClean="0"/>
              <a:t>We can also search for M&lt;180 GeV when one Z is off-mass shell </a:t>
            </a:r>
            <a:r>
              <a:rPr lang="it-IT" smtClean="0">
                <a:sym typeface="Wingdings" pitchFamily="2" charset="2"/>
              </a:rPr>
              <a:t> very significant sensitivity down to 110 GeV!</a:t>
            </a:r>
          </a:p>
          <a:p>
            <a:pPr>
              <a:buNone/>
            </a:pPr>
            <a:endParaRPr lang="it-IT" smtClean="0">
              <a:sym typeface="Wingdings" pitchFamily="2" charset="2"/>
            </a:endParaRPr>
          </a:p>
          <a:p>
            <a:pPr>
              <a:buNone/>
            </a:pPr>
            <a:r>
              <a:rPr lang="it-IT" smtClean="0">
                <a:sym typeface="Wingdings" pitchFamily="2" charset="2"/>
              </a:rPr>
              <a:t>Three topologies: 4e, 4</a:t>
            </a:r>
            <a:r>
              <a:rPr lang="el-GR" smtClean="0">
                <a:sym typeface="Wingdings" pitchFamily="2" charset="2"/>
              </a:rPr>
              <a:t>μ,</a:t>
            </a:r>
            <a:r>
              <a:rPr lang="en-US" smtClean="0">
                <a:sym typeface="Wingdings" pitchFamily="2" charset="2"/>
              </a:rPr>
              <a:t> </a:t>
            </a:r>
            <a:r>
              <a:rPr lang="it-IT" smtClean="0">
                <a:sym typeface="Wingdings" pitchFamily="2" charset="2"/>
              </a:rPr>
              <a:t>2e2</a:t>
            </a:r>
            <a:r>
              <a:rPr lang="el-GR" smtClean="0">
                <a:sym typeface="Wingdings" pitchFamily="2" charset="2"/>
              </a:rPr>
              <a:t>μ</a:t>
            </a:r>
            <a:endParaRPr lang="it-IT" smtClean="0">
              <a:sym typeface="Wingdings" pitchFamily="2" charset="2"/>
            </a:endParaRPr>
          </a:p>
          <a:p>
            <a:pPr>
              <a:buNone/>
            </a:pPr>
            <a:endParaRPr lang="it-IT" smtClean="0">
              <a:sym typeface="Wingdings" pitchFamily="2" charset="2"/>
            </a:endParaRPr>
          </a:p>
          <a:p>
            <a:pPr>
              <a:buNone/>
            </a:pPr>
            <a:r>
              <a:rPr lang="it-IT" smtClean="0">
                <a:sym typeface="Wingdings" pitchFamily="2" charset="2"/>
              </a:rPr>
              <a:t>Only require well-identified, isolated leptons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841786"/>
            <a:ext cx="2771800" cy="304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3362697" cy="295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0" y="377974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</a:t>
            </a:r>
            <a:r>
              <a:rPr lang="el-GR" baseline="-25000" smtClean="0"/>
              <a:t>μμμμ</a:t>
            </a:r>
            <a:r>
              <a:rPr lang="it-IT" smtClean="0"/>
              <a:t>=201 GeV</a:t>
            </a:r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293096"/>
            <a:ext cx="442293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4067944" y="5949280"/>
            <a:ext cx="489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CMS collectively observes 72 events, expects 67.1 </a:t>
            </a:r>
          </a:p>
          <a:p>
            <a:r>
              <a:rPr lang="it-IT" smtClean="0"/>
              <a:t>from known backgrounds (ZZ, Z+bb)</a:t>
            </a:r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>
            <a:off x="1043608" y="764704"/>
            <a:ext cx="7337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>
                <a:solidFill>
                  <a:srgbClr val="FF0000"/>
                </a:solidFill>
              </a:rPr>
              <a:t>This search is discussed in M.Meneghelli’s parallel session talk in more detail.</a:t>
            </a:r>
            <a:endParaRPr lang="en-US" i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Mass distributions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1152127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The search exploits the fine mass resolution of the 4l final state</a:t>
            </a:r>
            <a:endParaRPr lang="en-US" smtClean="0"/>
          </a:p>
          <a:p>
            <a:r>
              <a:rPr lang="it-IT" smtClean="0"/>
              <a:t>At low mass O(few) event signals are expected. CMS observes 13, expects 9.5+-1.3 in [100,160] GeV  region</a:t>
            </a:r>
          </a:p>
          <a:p>
            <a:r>
              <a:rPr lang="it-IT" smtClean="0"/>
              <a:t>Three 4</a:t>
            </a:r>
            <a:r>
              <a:rPr lang="el-GR" smtClean="0"/>
              <a:t>μ </a:t>
            </a:r>
            <a:r>
              <a:rPr lang="it-IT" smtClean="0"/>
              <a:t>events are seen with mass around 119 </a:t>
            </a:r>
            <a:r>
              <a:rPr lang="it-IT" noProof="1" smtClean="0"/>
              <a:t>GeV, two more at 126 GeV</a:t>
            </a:r>
            <a:endParaRPr lang="it-IT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9"/>
            <a:ext cx="9087052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ZZ4l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52737"/>
            <a:ext cx="8424936" cy="2088232"/>
          </a:xfrm>
        </p:spPr>
        <p:txBody>
          <a:bodyPr>
            <a:normAutofit fontScale="70000" lnSpcReduction="20000"/>
          </a:bodyPr>
          <a:lstStyle/>
          <a:p>
            <a:r>
              <a:rPr lang="it-IT" smtClean="0"/>
              <a:t>The ZZ</a:t>
            </a:r>
            <a:r>
              <a:rPr lang="it-IT" smtClean="0">
                <a:sym typeface="Wingdings" pitchFamily="2" charset="2"/>
              </a:rPr>
              <a:t>4l channel alone allows to exclude most of the M</a:t>
            </a:r>
            <a:r>
              <a:rPr lang="it-IT" baseline="-25000" smtClean="0">
                <a:sym typeface="Wingdings" pitchFamily="2" charset="2"/>
              </a:rPr>
              <a:t>H</a:t>
            </a:r>
            <a:r>
              <a:rPr lang="it-IT" smtClean="0">
                <a:sym typeface="Wingdings" pitchFamily="2" charset="2"/>
              </a:rPr>
              <a:t>&gt;180 GeV</a:t>
            </a:r>
            <a:r>
              <a:rPr lang="it-IT" noProof="1" smtClean="0">
                <a:sym typeface="Wingdings" pitchFamily="2" charset="2"/>
              </a:rPr>
              <a:t> region at 95%CL: 	</a:t>
            </a:r>
          </a:p>
          <a:p>
            <a:pPr lvl="1"/>
            <a:r>
              <a:rPr lang="en-US" smtClean="0"/>
              <a:t>Expected exclusion: 130 &lt; M</a:t>
            </a:r>
            <a:r>
              <a:rPr lang="en-US" baseline="-25000" smtClean="0"/>
              <a:t>H</a:t>
            </a:r>
            <a:r>
              <a:rPr lang="en-US" smtClean="0"/>
              <a:t> &lt; 160 GeV; 182 &lt; M</a:t>
            </a:r>
            <a:r>
              <a:rPr lang="en-US" baseline="-25000" smtClean="0"/>
              <a:t>H</a:t>
            </a:r>
            <a:r>
              <a:rPr lang="en-US" smtClean="0"/>
              <a:t> &lt; 420 GeV</a:t>
            </a:r>
          </a:p>
          <a:p>
            <a:pPr lvl="1"/>
            <a:r>
              <a:rPr lang="en-US" smtClean="0"/>
              <a:t>Observed exclusion: 134 &lt; M</a:t>
            </a:r>
            <a:r>
              <a:rPr lang="en-US" baseline="-25000" smtClean="0"/>
              <a:t>H</a:t>
            </a:r>
            <a:r>
              <a:rPr lang="en-US" smtClean="0"/>
              <a:t> &lt; 158 GeV; 180 &lt; M</a:t>
            </a:r>
            <a:r>
              <a:rPr lang="en-US" baseline="-25000" smtClean="0"/>
              <a:t>H</a:t>
            </a:r>
            <a:r>
              <a:rPr lang="en-US" smtClean="0"/>
              <a:t> &lt; 305 GeV; 340 &lt; M</a:t>
            </a:r>
            <a:r>
              <a:rPr lang="en-US" baseline="-25000" smtClean="0"/>
              <a:t>H</a:t>
            </a:r>
            <a:r>
              <a:rPr lang="en-US" smtClean="0"/>
              <a:t> &lt; 465 GeV</a:t>
            </a:r>
          </a:p>
          <a:p>
            <a:r>
              <a:rPr lang="it-IT" noProof="1" smtClean="0">
                <a:sym typeface="Wingdings" pitchFamily="2" charset="2"/>
              </a:rPr>
              <a:t>The </a:t>
            </a:r>
            <a:r>
              <a:rPr lang="it-IT" i="1" noProof="1" smtClean="0">
                <a:sym typeface="Wingdings" pitchFamily="2" charset="2"/>
              </a:rPr>
              <a:t>local</a:t>
            </a:r>
            <a:r>
              <a:rPr lang="it-IT" noProof="1" smtClean="0">
                <a:sym typeface="Wingdings" pitchFamily="2" charset="2"/>
              </a:rPr>
              <a:t> p-value of background-only hypothesis show a 2.7</a:t>
            </a:r>
            <a:r>
              <a:rPr lang="el-GR" noProof="1" smtClean="0">
                <a:sym typeface="Wingdings" pitchFamily="2" charset="2"/>
              </a:rPr>
              <a:t>σ</a:t>
            </a:r>
            <a:r>
              <a:rPr lang="it-IT" noProof="1" smtClean="0">
                <a:sym typeface="Wingdings" pitchFamily="2" charset="2"/>
              </a:rPr>
              <a:t> dip at 119 GeV, a smaller 1.5</a:t>
            </a:r>
            <a:r>
              <a:rPr lang="el-GR" noProof="1" smtClean="0">
                <a:sym typeface="Wingdings" pitchFamily="2" charset="2"/>
              </a:rPr>
              <a:t>σ </a:t>
            </a:r>
            <a:r>
              <a:rPr lang="it-IT" noProof="1" smtClean="0">
                <a:sym typeface="Wingdings" pitchFamily="2" charset="2"/>
              </a:rPr>
              <a:t>dip at 125 GeV </a:t>
            </a:r>
          </a:p>
          <a:p>
            <a:pPr>
              <a:buNone/>
            </a:pPr>
            <a:endParaRPr lang="en-US"/>
          </a:p>
        </p:txBody>
      </p: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0742"/>
            <a:ext cx="9144000" cy="331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52736"/>
            <a:ext cx="4860032" cy="345638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it-IT" smtClean="0"/>
              <a:t>	The signal of 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γγ</a:t>
            </a:r>
            <a:r>
              <a:rPr lang="it-IT" smtClean="0">
                <a:sym typeface="Wingdings" pitchFamily="2" charset="2"/>
              </a:rPr>
              <a:t> decays is a pair of isolated photons with little additional energetic activity</a:t>
            </a:r>
          </a:p>
          <a:p>
            <a:pPr>
              <a:buNone/>
            </a:pPr>
            <a:endParaRPr lang="it-IT" smtClean="0">
              <a:sym typeface="Wingdings" pitchFamily="2" charset="2"/>
            </a:endParaRPr>
          </a:p>
          <a:p>
            <a:pPr>
              <a:buNone/>
            </a:pPr>
            <a:r>
              <a:rPr lang="en-US" smtClean="0"/>
              <a:t>	The electromagnetic calorimeter plays a crucial role in the search </a:t>
            </a:r>
          </a:p>
          <a:p>
            <a:pPr>
              <a:buNone/>
            </a:pPr>
            <a:r>
              <a:rPr lang="en-US" smtClean="0"/>
              <a:t>	Energy resolution and scale studies are made with Z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ee, W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e</a:t>
            </a:r>
            <a:r>
              <a:rPr lang="el-GR" smtClean="0"/>
              <a:t>ν</a:t>
            </a:r>
            <a:r>
              <a:rPr lang="en-US" smtClean="0"/>
              <a:t>, π</a:t>
            </a:r>
            <a:r>
              <a:rPr lang="en-US" baseline="30000" smtClean="0"/>
              <a:t>0</a:t>
            </a:r>
            <a:r>
              <a:rPr lang="en-US" smtClean="0"/>
              <a:t> and E/p as well as laser signals for transparency corrections.</a:t>
            </a:r>
          </a:p>
          <a:p>
            <a:pPr>
              <a:buNone/>
            </a:pPr>
            <a:r>
              <a:rPr lang="en-US" smtClean="0"/>
              <a:t>	After corrections, the energy scale is stable to a 0.1% level in 2011.</a:t>
            </a:r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9832" y="-27384"/>
            <a:ext cx="391416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6264696" cy="1143000"/>
          </a:xfrm>
        </p:spPr>
        <p:txBody>
          <a:bodyPr/>
          <a:lstStyle/>
          <a:p>
            <a:r>
              <a:rPr lang="it-IT" smtClean="0"/>
              <a:t>8 - H</a:t>
            </a:r>
            <a:r>
              <a:rPr lang="it-IT" dirty="0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γγ</a:t>
            </a:r>
            <a:r>
              <a:rPr lang="it-IT" dirty="0" smtClean="0">
                <a:sym typeface="Wingdings" pitchFamily="2" charset="2"/>
              </a:rPr>
              <a:t> </a:t>
            </a:r>
            <a:r>
              <a:rPr lang="it-IT" dirty="0" err="1" smtClean="0">
                <a:sym typeface="Wingdings" pitchFamily="2" charset="2"/>
              </a:rPr>
              <a:t>searches</a:t>
            </a:r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03360"/>
            <a:ext cx="4815458" cy="228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322" y="3589865"/>
            <a:ext cx="4317678" cy="326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Mass distribution and limit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268760"/>
            <a:ext cx="8496944" cy="1152128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Events are classified according to the way photons are detected, to exploit the different resolutions and background contaminations</a:t>
            </a:r>
            <a:endParaRPr lang="en-US" smtClean="0"/>
          </a:p>
          <a:p>
            <a:r>
              <a:rPr lang="en-US" smtClean="0"/>
              <a:t>Each category is fit separately and results are then combined. Shown below is the total dataset for illustrative purpose only</a:t>
            </a:r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71991"/>
            <a:ext cx="4572000" cy="418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7780" y="3877048"/>
            <a:ext cx="4436220" cy="298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5004048" y="2492896"/>
            <a:ext cx="38852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The resulting observed upper limit  </a:t>
            </a:r>
          </a:p>
          <a:p>
            <a:r>
              <a:rPr lang="en-US" smtClean="0"/>
              <a:t>shows a 2</a:t>
            </a:r>
            <a:r>
              <a:rPr lang="it-IT" smtClean="0"/>
              <a:t>-sigma </a:t>
            </a:r>
            <a:r>
              <a:rPr lang="en-US" smtClean="0"/>
              <a:t>fluctuation at 124 GeV</a:t>
            </a:r>
          </a:p>
          <a:p>
            <a:endParaRPr lang="it-IT" smtClean="0"/>
          </a:p>
          <a:p>
            <a:r>
              <a:rPr lang="it-IT" smtClean="0"/>
              <a:t>Quantified in next slide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γγ</a:t>
            </a:r>
            <a:r>
              <a:rPr lang="it-IT" smtClean="0">
                <a:sym typeface="Wingdings" pitchFamily="2" charset="2"/>
              </a:rPr>
              <a:t> p-value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96752"/>
            <a:ext cx="8229600" cy="1108719"/>
          </a:xfrm>
        </p:spPr>
        <p:txBody>
          <a:bodyPr>
            <a:normAutofit fontScale="77500" lnSpcReduction="20000"/>
          </a:bodyPr>
          <a:lstStyle/>
          <a:p>
            <a:r>
              <a:rPr lang="it-IT" smtClean="0"/>
              <a:t>Probability of 124-GeV fluctuation in </a:t>
            </a:r>
            <a:r>
              <a:rPr lang="el-GR" smtClean="0"/>
              <a:t>γγ</a:t>
            </a:r>
            <a:r>
              <a:rPr lang="en-US" smtClean="0"/>
              <a:t> </a:t>
            </a:r>
            <a:r>
              <a:rPr lang="it-IT" smtClean="0"/>
              <a:t>final state can be quantified at the 1% level </a:t>
            </a:r>
          </a:p>
          <a:p>
            <a:r>
              <a:rPr lang="it-IT" smtClean="0"/>
              <a:t>Accounting for LEE trials factor this is not significant</a:t>
            </a:r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800244"/>
            <a:ext cx="6182271" cy="405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80728"/>
          </a:xfrm>
        </p:spPr>
        <p:txBody>
          <a:bodyPr/>
          <a:lstStyle/>
          <a:p>
            <a:r>
              <a:rPr lang="it-IT" smtClean="0"/>
              <a:t>Observation of Z</a:t>
            </a:r>
            <a:r>
              <a:rPr lang="it-IT" smtClean="0">
                <a:sym typeface="Wingdings" pitchFamily="2" charset="2"/>
              </a:rPr>
              <a:t>4l decays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8136904" cy="1800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smtClean="0"/>
              <a:t>	As a “sideline” of the search for H</a:t>
            </a:r>
            <a:r>
              <a:rPr lang="it-IT" smtClean="0">
                <a:sym typeface="Wingdings" pitchFamily="2" charset="2"/>
              </a:rPr>
              <a:t>ZZ decays, the four-lepton final state provides a chance to observe the peculiar decay of a single Z boson to four leptons.</a:t>
            </a:r>
          </a:p>
          <a:p>
            <a:pPr>
              <a:buNone/>
            </a:pPr>
            <a:r>
              <a:rPr lang="it-IT" smtClean="0">
                <a:sym typeface="Wingdings" pitchFamily="2" charset="2"/>
              </a:rPr>
              <a:t>	</a:t>
            </a:r>
            <a:r>
              <a:rPr lang="it-IT" sz="2600" smtClean="0">
                <a:sym typeface="Wingdings" pitchFamily="2" charset="2"/>
              </a:rPr>
              <a:t>Note: the (4e), (4</a:t>
            </a:r>
            <a:r>
              <a:rPr lang="el-GR" sz="2600" smtClean="0">
                <a:sym typeface="Wingdings" pitchFamily="2" charset="2"/>
              </a:rPr>
              <a:t>μ</a:t>
            </a:r>
            <a:r>
              <a:rPr lang="it-IT" sz="2600" smtClean="0">
                <a:sym typeface="Wingdings" pitchFamily="2" charset="2"/>
              </a:rPr>
              <a:t>),and (2e</a:t>
            </a:r>
            <a:r>
              <a:rPr lang="el-GR" sz="2600" smtClean="0">
                <a:sym typeface="Wingdings" pitchFamily="2" charset="2"/>
              </a:rPr>
              <a:t>2μ</a:t>
            </a:r>
            <a:r>
              <a:rPr lang="it-IT" sz="2600" smtClean="0">
                <a:sym typeface="Wingdings" pitchFamily="2" charset="2"/>
              </a:rPr>
              <a:t>) final states are not in a 1:1:2 proportion for this decay as would happen to uncorrelated pairs, due to additional Feynman diagrams contributing to the same-flavour final states</a:t>
            </a: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2581275"/>
            <a:ext cx="428625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924425"/>
            <a:ext cx="44005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251520" y="4437112"/>
            <a:ext cx="4508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smtClean="0"/>
              <a:t>Below: signal (left) and background (right) </a:t>
            </a:r>
          </a:p>
          <a:p>
            <a:r>
              <a:rPr lang="it-IT" i="1" smtClean="0"/>
              <a:t>processes contributing to the selected dataset</a:t>
            </a:r>
            <a:endParaRPr lang="en-US" i="1"/>
          </a:p>
        </p:txBody>
      </p:sp>
      <p:sp>
        <p:nvSpPr>
          <p:cNvPr id="7" name="CasellaDiTesto 6"/>
          <p:cNvSpPr txBox="1"/>
          <p:nvPr/>
        </p:nvSpPr>
        <p:spPr>
          <a:xfrm>
            <a:off x="179512" y="2636912"/>
            <a:ext cx="4608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ym typeface="Wingdings" pitchFamily="2" charset="2"/>
              </a:rPr>
              <a:t>CMS observes a large peak (8.9</a:t>
            </a:r>
            <a:r>
              <a:rPr lang="el-GR" smtClean="0">
                <a:sym typeface="Wingdings" pitchFamily="2" charset="2"/>
              </a:rPr>
              <a:t>σ</a:t>
            </a:r>
            <a:r>
              <a:rPr lang="it-IT" smtClean="0">
                <a:sym typeface="Wingdings" pitchFamily="2" charset="2"/>
              </a:rPr>
              <a:t> significance) due </a:t>
            </a:r>
            <a:r>
              <a:rPr lang="en-US" smtClean="0">
                <a:sym typeface="Wingdings" pitchFamily="2" charset="2"/>
              </a:rPr>
              <a:t> to the radiative decay</a:t>
            </a: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ym typeface="Wingdings" pitchFamily="2" charset="2"/>
              </a:rPr>
              <a:t>The branching ratio B(Z4l) is measured at</a:t>
            </a:r>
          </a:p>
          <a:p>
            <a:pPr lvl="1">
              <a:buNone/>
            </a:pPr>
            <a:r>
              <a:rPr lang="it-IT" b="1" smtClean="0">
                <a:solidFill>
                  <a:srgbClr val="FF0000"/>
                </a:solidFill>
                <a:sym typeface="Wingdings" pitchFamily="2" charset="2"/>
              </a:rPr>
              <a:t>B = (4.4</a:t>
            </a:r>
            <a:r>
              <a:rPr lang="it-IT" b="1" baseline="30000" smtClean="0">
                <a:solidFill>
                  <a:srgbClr val="FF0000"/>
                </a:solidFill>
                <a:sym typeface="Wingdings" pitchFamily="2" charset="2"/>
              </a:rPr>
              <a:t>+1.0</a:t>
            </a:r>
            <a:r>
              <a:rPr lang="it-IT" b="1" baseline="-25000" smtClean="0">
                <a:solidFill>
                  <a:srgbClr val="FF0000"/>
                </a:solidFill>
                <a:sym typeface="Wingdings" pitchFamily="2" charset="2"/>
              </a:rPr>
              <a:t>-0.8</a:t>
            </a:r>
            <a:r>
              <a:rPr lang="it-IT" b="1" smtClean="0">
                <a:solidFill>
                  <a:srgbClr val="FF0000"/>
                </a:solidFill>
                <a:sym typeface="Wingdings" pitchFamily="2" charset="2"/>
              </a:rPr>
              <a:t> +-0.2)  10 </a:t>
            </a:r>
            <a:r>
              <a:rPr lang="it-IT" b="1" baseline="30000" smtClean="0">
                <a:solidFill>
                  <a:srgbClr val="FF0000"/>
                </a:solidFill>
                <a:sym typeface="Wingdings" pitchFamily="2" charset="2"/>
              </a:rPr>
              <a:t>-6</a:t>
            </a:r>
            <a:r>
              <a:rPr lang="it-IT" b="1" smtClean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The 2012 Run so far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39552"/>
            <a:ext cx="4330824" cy="5257800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In 2012 the LHC is running with 4-TeV beams </a:t>
            </a:r>
            <a:r>
              <a:rPr lang="it-IT" smtClean="0">
                <a:sym typeface="Wingdings" pitchFamily="2" charset="2"/>
              </a:rPr>
              <a:t> 8-TeV collisions</a:t>
            </a:r>
          </a:p>
          <a:p>
            <a:pPr lvl="1"/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higher reach to high-mass resonances</a:t>
            </a:r>
          </a:p>
          <a:p>
            <a:pPr lvl="1"/>
            <a:r>
              <a:rPr lang="it-IT" smtClean="0">
                <a:sym typeface="Wingdings" pitchFamily="2" charset="2"/>
              </a:rPr>
              <a:t>sizable </a:t>
            </a:r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increase in Higgs and top cross sections</a:t>
            </a:r>
          </a:p>
          <a:p>
            <a:r>
              <a:rPr lang="it-IT" smtClean="0">
                <a:sym typeface="Wingdings" pitchFamily="2" charset="2"/>
              </a:rPr>
              <a:t>The goal is to deliver 15/fb to ATLAS and CMS</a:t>
            </a: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ym typeface="Wingdings" pitchFamily="2" charset="2"/>
              </a:rPr>
              <a:t>Run started in April, performance as expected; collected </a:t>
            </a:r>
            <a:r>
              <a:rPr lang="it-IT" smtClean="0">
                <a:sym typeface="Wingdings" pitchFamily="2" charset="2"/>
              </a:rPr>
              <a:t>5/fb </a:t>
            </a:r>
            <a:r>
              <a:rPr lang="it-IT" smtClean="0">
                <a:sym typeface="Wingdings" pitchFamily="2" charset="2"/>
              </a:rPr>
              <a:t>until </a:t>
            </a:r>
            <a:r>
              <a:rPr lang="it-IT" smtClean="0">
                <a:sym typeface="Wingdings" pitchFamily="2" charset="2"/>
              </a:rPr>
              <a:t>6/12.</a:t>
            </a:r>
            <a:endParaRPr lang="it-IT" smtClean="0">
              <a:sym typeface="Wingdings" pitchFamily="2" charset="2"/>
            </a:endParaRP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olidFill>
                  <a:srgbClr val="0070C0"/>
                </a:solidFill>
                <a:sym typeface="Wingdings" pitchFamily="2" charset="2"/>
              </a:rPr>
              <a:t>Peak luminosity reached </a:t>
            </a:r>
            <a:r>
              <a:rPr lang="it-IT" smtClean="0">
                <a:solidFill>
                  <a:srgbClr val="0070C0"/>
                </a:solidFill>
                <a:sym typeface="Wingdings" pitchFamily="2" charset="2"/>
              </a:rPr>
              <a:t>6.8E33 cm</a:t>
            </a:r>
            <a:r>
              <a:rPr lang="it-IT" baseline="30000" smtClean="0">
                <a:solidFill>
                  <a:srgbClr val="0070C0"/>
                </a:solidFill>
                <a:sym typeface="Wingdings" pitchFamily="2" charset="2"/>
              </a:rPr>
              <a:t>-2</a:t>
            </a:r>
            <a:r>
              <a:rPr lang="it-IT" smtClean="0">
                <a:solidFill>
                  <a:srgbClr val="0070C0"/>
                </a:solidFill>
                <a:sym typeface="Wingdings" pitchFamily="2" charset="2"/>
              </a:rPr>
              <a:t> s</a:t>
            </a:r>
            <a:r>
              <a:rPr lang="it-IT" baseline="30000" smtClean="0">
                <a:solidFill>
                  <a:srgbClr val="0070C0"/>
                </a:solidFill>
                <a:sym typeface="Wingdings" pitchFamily="2" charset="2"/>
              </a:rPr>
              <a:t>-1</a:t>
            </a:r>
            <a:endParaRPr lang="it-IT" baseline="30000" smtClean="0">
              <a:solidFill>
                <a:srgbClr val="0070C0"/>
              </a:solidFill>
              <a:sym typeface="Wingdings" pitchFamily="2" charset="2"/>
            </a:endParaRPr>
          </a:p>
          <a:p>
            <a:pPr lvl="1"/>
            <a:r>
              <a:rPr lang="it-IT" smtClean="0">
                <a:sym typeface="Wingdings" pitchFamily="2" charset="2"/>
              </a:rPr>
              <a:t>running with max number of filled bunches (1380) at 50 ns spacing</a:t>
            </a:r>
          </a:p>
          <a:p>
            <a:pPr lvl="1"/>
            <a:r>
              <a:rPr lang="it-IT" smtClean="0">
                <a:sym typeface="Wingdings" pitchFamily="2" charset="2"/>
              </a:rPr>
              <a:t> only minor further rate increases possible</a:t>
            </a: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olidFill>
                  <a:srgbClr val="FF0000"/>
                </a:solidFill>
                <a:sym typeface="Wingdings" pitchFamily="2" charset="2"/>
              </a:rPr>
              <a:t>Pileup is higher than in 2011 </a:t>
            </a:r>
            <a:r>
              <a:rPr lang="it-IT" smtClean="0">
                <a:sym typeface="Wingdings" pitchFamily="2" charset="2"/>
              </a:rPr>
              <a:t> slight worsening of per-femtobarn sensitivity on experimental signatures, largely addressed by improvements in software reconstruction algorithms</a:t>
            </a:r>
            <a:endParaRPr lang="en-US"/>
          </a:p>
        </p:txBody>
      </p:sp>
      <p:pic>
        <p:nvPicPr>
          <p:cNvPr id="98306" name="Picture 2" descr="linear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8560" y="908720"/>
            <a:ext cx="3675439" cy="2808312"/>
          </a:xfrm>
          <a:prstGeom prst="rect">
            <a:avLst/>
          </a:prstGeom>
          <a:noFill/>
        </p:spPr>
      </p:pic>
      <p:pic>
        <p:nvPicPr>
          <p:cNvPr id="98308" name="Picture 4" descr="linearfullsi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1062" y="3861048"/>
            <a:ext cx="3712937" cy="2836963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6084168" y="1988840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smtClean="0"/>
              <a:t>8 TeV</a:t>
            </a:r>
            <a:endParaRPr lang="en-US" sz="40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2 – H</a:t>
            </a:r>
            <a:r>
              <a:rPr lang="it-IT" smtClean="0">
                <a:sym typeface="Wingdings" pitchFamily="2" charset="2"/>
              </a:rPr>
              <a:t>ZZll</a:t>
            </a:r>
            <a:r>
              <a:rPr lang="el-GR" smtClean="0">
                <a:sym typeface="Wingdings" pitchFamily="2" charset="2"/>
              </a:rPr>
              <a:t>νν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1252735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The final state including a Z</a:t>
            </a:r>
            <a:r>
              <a:rPr lang="it-IT" smtClean="0">
                <a:sym typeface="Wingdings" pitchFamily="2" charset="2"/>
              </a:rPr>
              <a:t>ll signal and large missing transverse energy is hard to mimic by backgrounds. Main contributions: Z+jets, tt, WZ/ZZ SM production</a:t>
            </a:r>
          </a:p>
          <a:p>
            <a:r>
              <a:rPr lang="it-IT" smtClean="0">
                <a:sym typeface="Wingdings" pitchFamily="2" charset="2"/>
              </a:rPr>
              <a:t>Compute a “transverse mass”  (7% resolution) by assuming ME</a:t>
            </a:r>
            <a:r>
              <a:rPr lang="it-IT" baseline="-25000" smtClean="0">
                <a:sym typeface="Wingdings" pitchFamily="2" charset="2"/>
              </a:rPr>
              <a:t>T</a:t>
            </a:r>
            <a:r>
              <a:rPr lang="it-IT" smtClean="0">
                <a:sym typeface="Wingdings" pitchFamily="2" charset="2"/>
              </a:rPr>
              <a:t> due to neutrinos: </a:t>
            </a:r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84876"/>
            <a:ext cx="4427984" cy="237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936" y="1936072"/>
            <a:ext cx="5748536" cy="48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107504" y="2420888"/>
            <a:ext cx="5256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Two categories</a:t>
            </a:r>
            <a:r>
              <a:rPr lang="it-IT" smtClean="0"/>
              <a:t>:</a:t>
            </a:r>
            <a:r>
              <a:rPr lang="en-US" smtClean="0"/>
              <a:t> Z</a:t>
            </a:r>
            <a:r>
              <a:rPr lang="en-US" smtClean="0">
                <a:sym typeface="Wingdings" pitchFamily="2" charset="2"/>
              </a:rPr>
              <a:t>e</a:t>
            </a:r>
            <a:r>
              <a:rPr lang="en-US" smtClean="0"/>
              <a:t>e, Z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μ</a:t>
            </a:r>
            <a:r>
              <a:rPr lang="el-GR" smtClean="0"/>
              <a:t>μ</a:t>
            </a:r>
            <a:r>
              <a:rPr lang="it-IT" smtClean="0"/>
              <a:t>; both a cut-based</a:t>
            </a:r>
          </a:p>
          <a:p>
            <a:r>
              <a:rPr lang="it-IT" smtClean="0"/>
              <a:t>and a M</a:t>
            </a:r>
            <a:r>
              <a:rPr lang="it-IT" baseline="-25000" smtClean="0"/>
              <a:t>T</a:t>
            </a:r>
            <a:r>
              <a:rPr lang="it-IT" smtClean="0"/>
              <a:t>-shape analysis are performed</a:t>
            </a:r>
            <a:endParaRPr lang="el-GR"/>
          </a:p>
          <a:p>
            <a:pPr>
              <a:buFont typeface="Arial" pitchFamily="34" charset="0"/>
              <a:buChar char="•"/>
            </a:pPr>
            <a:r>
              <a:rPr lang="en-US" smtClean="0"/>
              <a:t> Events are selected with a M</a:t>
            </a:r>
            <a:r>
              <a:rPr lang="en-US" baseline="-25000" smtClean="0"/>
              <a:t>ll</a:t>
            </a:r>
            <a:r>
              <a:rPr lang="en-US" smtClean="0"/>
              <a:t> cut and p</a:t>
            </a:r>
            <a:r>
              <a:rPr lang="en-US" baseline="-25000" smtClean="0"/>
              <a:t>T</a:t>
            </a:r>
            <a:r>
              <a:rPr lang="en-US" baseline="30000" smtClean="0"/>
              <a:t>ll</a:t>
            </a:r>
            <a:r>
              <a:rPr lang="en-US" smtClean="0"/>
              <a:t> </a:t>
            </a:r>
            <a:r>
              <a:rPr lang="en-US"/>
              <a:t>&gt; 25 </a:t>
            </a:r>
            <a:r>
              <a:rPr lang="en-US" smtClean="0"/>
              <a:t>GeV.</a:t>
            </a:r>
            <a:endParaRPr lang="en-US"/>
          </a:p>
          <a:p>
            <a:pPr>
              <a:buFont typeface="Arial" pitchFamily="34" charset="0"/>
              <a:buChar char="•"/>
            </a:pPr>
            <a:r>
              <a:rPr lang="en-US" smtClean="0"/>
              <a:t> Require large ME</a:t>
            </a:r>
            <a:r>
              <a:rPr lang="en-US" baseline="-25000" smtClean="0"/>
              <a:t>T</a:t>
            </a:r>
            <a:r>
              <a:rPr lang="en-US"/>
              <a:t>, not aligned with jets </a:t>
            </a:r>
            <a:r>
              <a:rPr lang="en-US" smtClean="0"/>
              <a:t>(</a:t>
            </a:r>
            <a:r>
              <a:rPr lang="el-GR" smtClean="0"/>
              <a:t>Δ</a:t>
            </a:r>
            <a:r>
              <a:rPr lang="it-IT" smtClean="0"/>
              <a:t>R&gt;0.5)</a:t>
            </a:r>
            <a:endParaRPr lang="en-US" smtClean="0"/>
          </a:p>
          <a:p>
            <a:r>
              <a:rPr lang="en-US" smtClean="0"/>
              <a:t>	or leptons (&gt;70-&gt;150 GeV cut-based, &gt;80 	GeV M</a:t>
            </a:r>
            <a:r>
              <a:rPr lang="en-US" baseline="-25000" smtClean="0"/>
              <a:t>T</a:t>
            </a:r>
            <a:r>
              <a:rPr lang="en-US" smtClean="0"/>
              <a:t> shape) </a:t>
            </a:r>
            <a:r>
              <a:rPr lang="en-US" smtClean="0">
                <a:sym typeface="Wingdings" pitchFamily="2" charset="2"/>
              </a:rPr>
              <a:t> reduce Z+jets by 10</a:t>
            </a:r>
            <a:r>
              <a:rPr lang="en-US" baseline="30000" smtClean="0">
                <a:sym typeface="Wingdings" pitchFamily="2" charset="2"/>
              </a:rPr>
              <a:t>5</a:t>
            </a:r>
            <a:endParaRPr lang="en-US" baseline="30000"/>
          </a:p>
          <a:p>
            <a:pPr>
              <a:buFont typeface="Arial" pitchFamily="34" charset="0"/>
              <a:buChar char="•"/>
            </a:pPr>
            <a:r>
              <a:rPr lang="en-US" smtClean="0"/>
              <a:t> Anti-b-tag suppresses top production</a:t>
            </a:r>
            <a:endParaRPr lang="en-US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0950" y="2996952"/>
            <a:ext cx="4023050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ZZll</a:t>
            </a:r>
            <a:r>
              <a:rPr lang="el-GR" smtClean="0">
                <a:sym typeface="Wingdings" pitchFamily="2" charset="2"/>
              </a:rPr>
              <a:t>νν</a:t>
            </a:r>
            <a:r>
              <a:rPr lang="it-IT" smtClean="0">
                <a:sym typeface="Wingdings" pitchFamily="2" charset="2"/>
              </a:rPr>
              <a:t>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1080120"/>
          </a:xfrm>
        </p:spPr>
        <p:txBody>
          <a:bodyPr>
            <a:normAutofit fontScale="62500" lnSpcReduction="20000"/>
          </a:bodyPr>
          <a:lstStyle/>
          <a:p>
            <a:r>
              <a:rPr lang="en-US" smtClean="0"/>
              <a:t>The search has good sensitivity </a:t>
            </a:r>
            <a:r>
              <a:rPr lang="it-IT" smtClean="0"/>
              <a:t>in the high-mass region, particularly for M</a:t>
            </a:r>
            <a:r>
              <a:rPr lang="it-IT" baseline="-25000" smtClean="0"/>
              <a:t>H</a:t>
            </a:r>
            <a:r>
              <a:rPr lang="it-IT" smtClean="0"/>
              <a:t>&gt;350 (where the expected limit is lower than that of the ZZ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it-IT" smtClean="0"/>
              <a:t>4-lepton analysis, due to the larger branching fraction of the mixed decay)</a:t>
            </a:r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176791"/>
            <a:ext cx="4788024" cy="344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6732240" y="5445224"/>
            <a:ext cx="2116285" cy="646331"/>
          </a:xfrm>
          <a:prstGeom prst="rect">
            <a:avLst/>
          </a:prstGeom>
          <a:solidFill>
            <a:srgbClr val="FB8FE4"/>
          </a:solidFill>
        </p:spPr>
        <p:txBody>
          <a:bodyPr wrap="none" rtlCol="0">
            <a:spAutoFit/>
          </a:bodyPr>
          <a:lstStyle/>
          <a:p>
            <a:r>
              <a:rPr lang="it-IT" smtClean="0"/>
              <a:t>Excluded at 95% CL:</a:t>
            </a:r>
          </a:p>
          <a:p>
            <a:r>
              <a:rPr lang="it-IT" smtClean="0"/>
              <a:t>270 &lt; M</a:t>
            </a:r>
            <a:r>
              <a:rPr lang="it-IT" baseline="-25000" smtClean="0"/>
              <a:t>H</a:t>
            </a:r>
            <a:r>
              <a:rPr lang="it-IT" smtClean="0"/>
              <a:t> &lt; 440 GeV</a:t>
            </a:r>
            <a:endParaRPr lang="en-US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40290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323528" y="6021288"/>
            <a:ext cx="3635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Transverse mass spectrum for events</a:t>
            </a:r>
          </a:p>
          <a:p>
            <a:r>
              <a:rPr lang="it-IT" smtClean="0"/>
              <a:t>accepted by M</a:t>
            </a:r>
            <a:r>
              <a:rPr lang="it-IT" baseline="-25000" smtClean="0"/>
              <a:t>H</a:t>
            </a:r>
            <a:r>
              <a:rPr lang="it-IT" smtClean="0"/>
              <a:t>=300 GeV selection</a:t>
            </a:r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3 – H</a:t>
            </a:r>
            <a:r>
              <a:rPr lang="it-IT" smtClean="0">
                <a:sym typeface="Wingdings" pitchFamily="2" charset="2"/>
              </a:rPr>
              <a:t>ZZllqq search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12776"/>
            <a:ext cx="4053136" cy="5184576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Less sensitive despite higher BR, because of huge Z+jets background</a:t>
            </a:r>
          </a:p>
          <a:p>
            <a:endParaRPr lang="en-US" smtClean="0"/>
          </a:p>
          <a:p>
            <a:r>
              <a:rPr lang="en-US" smtClean="0"/>
              <a:t>6 categories: Z</a:t>
            </a:r>
            <a:r>
              <a:rPr lang="en-US" smtClean="0">
                <a:sym typeface="Wingdings" pitchFamily="2" charset="2"/>
              </a:rPr>
              <a:t>ee,</a:t>
            </a:r>
            <a:r>
              <a:rPr lang="el-GR" smtClean="0">
                <a:sym typeface="Wingdings" pitchFamily="2" charset="2"/>
              </a:rPr>
              <a:t>μμ </a:t>
            </a:r>
            <a:r>
              <a:rPr lang="it-IT" smtClean="0">
                <a:sym typeface="Wingdings" pitchFamily="2" charset="2"/>
              </a:rPr>
              <a:t>and 0,1,2 b-tags</a:t>
            </a: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ym typeface="Wingdings" pitchFamily="2" charset="2"/>
              </a:rPr>
              <a:t>Good mass resolution (3%) thanks to Z-mass constraints</a:t>
            </a:r>
          </a:p>
          <a:p>
            <a:endParaRPr lang="it-IT" smtClean="0">
              <a:sym typeface="Wingdings" pitchFamily="2" charset="2"/>
            </a:endParaRPr>
          </a:p>
          <a:p>
            <a:r>
              <a:rPr lang="it-IT" smtClean="0">
                <a:sym typeface="Wingdings" pitchFamily="2" charset="2"/>
              </a:rPr>
              <a:t>To select the data, use an</a:t>
            </a:r>
            <a:r>
              <a:rPr lang="en-US">
                <a:sym typeface="Wingdings" pitchFamily="2" charset="2"/>
              </a:rPr>
              <a:t> </a:t>
            </a:r>
            <a:r>
              <a:rPr lang="en-US" smtClean="0">
                <a:sym typeface="Wingdings" pitchFamily="2" charset="2"/>
              </a:rPr>
              <a:t>a</a:t>
            </a:r>
            <a:r>
              <a:rPr lang="en-US" smtClean="0"/>
              <a:t>ngular </a:t>
            </a:r>
            <a:r>
              <a:rPr lang="en-US"/>
              <a:t>discriminant based on 5 production and </a:t>
            </a:r>
            <a:r>
              <a:rPr lang="en-US" smtClean="0"/>
              <a:t>decay angles</a:t>
            </a:r>
          </a:p>
          <a:p>
            <a:endParaRPr lang="en-US" smtClean="0"/>
          </a:p>
          <a:p>
            <a:r>
              <a:rPr lang="it-IT" smtClean="0"/>
              <a:t>Backgrounds mainly due to Z+jets, top production, and dibosons</a:t>
            </a:r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15214"/>
            <a:ext cx="4355976" cy="334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7733036" y="6488668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M</a:t>
            </a:r>
            <a:r>
              <a:rPr lang="it-IT" baseline="-25000" smtClean="0"/>
              <a:t>4</a:t>
            </a:r>
            <a:r>
              <a:rPr lang="it-IT" smtClean="0"/>
              <a:t>=580 GeV</a:t>
            </a:r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4572000" y="5657671"/>
            <a:ext cx="1398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Jets E</a:t>
            </a:r>
            <a:r>
              <a:rPr lang="it-IT" baseline="-25000" smtClean="0"/>
              <a:t>T</a:t>
            </a:r>
            <a:r>
              <a:rPr lang="it-IT" smtClean="0"/>
              <a:t>: </a:t>
            </a:r>
          </a:p>
          <a:p>
            <a:r>
              <a:rPr lang="it-IT" smtClean="0"/>
              <a:t>207,114 GeV</a:t>
            </a:r>
          </a:p>
          <a:p>
            <a:r>
              <a:rPr lang="it-IT" smtClean="0"/>
              <a:t>electrons E</a:t>
            </a:r>
            <a:r>
              <a:rPr lang="it-IT" baseline="-25000" smtClean="0"/>
              <a:t>T</a:t>
            </a:r>
            <a:r>
              <a:rPr lang="it-IT" smtClean="0"/>
              <a:t>: </a:t>
            </a:r>
          </a:p>
          <a:p>
            <a:r>
              <a:rPr lang="it-IT" smtClean="0"/>
              <a:t>177,114 GeV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985250"/>
            <a:ext cx="2592288" cy="251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1241" y="980728"/>
            <a:ext cx="251275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80920" cy="1143000"/>
          </a:xfrm>
        </p:spPr>
        <p:txBody>
          <a:bodyPr>
            <a:normAutofit/>
          </a:bodyPr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ZZllqq: mass distributions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11" y="1268760"/>
            <a:ext cx="8946285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ZZllqq Upper Limits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5517232"/>
            <a:ext cx="8075240" cy="103671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smtClean="0"/>
              <a:t>	Results by themselves insensitive to SM Higgs with 5/fb – but help the combination, particularly at high mass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79057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4978896" cy="1143000"/>
          </a:xfrm>
        </p:spPr>
        <p:txBody>
          <a:bodyPr>
            <a:normAutofit/>
          </a:bodyPr>
          <a:lstStyle/>
          <a:p>
            <a:r>
              <a:rPr lang="it-IT" smtClean="0"/>
              <a:t>4 - H</a:t>
            </a:r>
            <a:r>
              <a:rPr lang="it-IT" smtClean="0">
                <a:sym typeface="Wingdings" pitchFamily="2" charset="2"/>
              </a:rPr>
              <a:t>ZZll</a:t>
            </a:r>
            <a:r>
              <a:rPr lang="el-GR" smtClean="0">
                <a:sym typeface="Wingdings" pitchFamily="2" charset="2"/>
              </a:rPr>
              <a:t>ττ</a:t>
            </a:r>
            <a:r>
              <a:rPr lang="it-IT" smtClean="0">
                <a:sym typeface="Wingdings" pitchFamily="2" charset="2"/>
              </a:rPr>
              <a:t> 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96752"/>
            <a:ext cx="4978896" cy="1324744"/>
          </a:xfrm>
        </p:spPr>
        <p:txBody>
          <a:bodyPr>
            <a:normAutofit fontScale="47500" lnSpcReduction="20000"/>
          </a:bodyPr>
          <a:lstStyle/>
          <a:p>
            <a:r>
              <a:rPr lang="it-IT" smtClean="0"/>
              <a:t>Search only performed in high-mass region</a:t>
            </a:r>
          </a:p>
          <a:p>
            <a:r>
              <a:rPr lang="en-US" b="1" smtClean="0"/>
              <a:t>10 observed events, 10.3 expected background</a:t>
            </a:r>
          </a:p>
          <a:p>
            <a:pPr>
              <a:buNone/>
            </a:pPr>
            <a:r>
              <a:rPr lang="en-US" smtClean="0"/>
              <a:t>	Background shapes are taken from MC simulation</a:t>
            </a:r>
          </a:p>
          <a:p>
            <a:pPr>
              <a:buNone/>
            </a:pPr>
            <a:r>
              <a:rPr lang="en-US" smtClean="0"/>
              <a:t>	and normalized to the values obtained using data-driven</a:t>
            </a:r>
          </a:p>
          <a:p>
            <a:pPr>
              <a:buNone/>
            </a:pPr>
            <a:r>
              <a:rPr lang="en-US" smtClean="0"/>
              <a:t>	techniques.</a:t>
            </a:r>
            <a:endParaRPr lang="it-IT" smtClean="0"/>
          </a:p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3" y="3116905"/>
            <a:ext cx="4283968" cy="374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2675"/>
            <a:ext cx="46672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2648" y="1"/>
            <a:ext cx="4091352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80920" cy="1143000"/>
          </a:xfrm>
        </p:spPr>
        <p:txBody>
          <a:bodyPr>
            <a:normAutofit/>
          </a:bodyPr>
          <a:lstStyle/>
          <a:p>
            <a:r>
              <a:rPr lang="it-IT" smtClean="0"/>
              <a:t>5 – H</a:t>
            </a:r>
            <a:r>
              <a:rPr lang="it-IT" smtClean="0">
                <a:sym typeface="Wingdings" pitchFamily="2" charset="2"/>
              </a:rPr>
              <a:t>bb search in Higgsstrahlung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84784"/>
            <a:ext cx="4788024" cy="5373216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bb decay mode is impossible to extract from huge QCD background in the absence of other features</a:t>
            </a:r>
            <a:endParaRPr lang="it-IT" smtClean="0"/>
          </a:p>
          <a:p>
            <a:r>
              <a:rPr lang="it-IT" smtClean="0"/>
              <a:t>Only searchable in association with vector boson (W,Z) – even then, at a disadvantage WRT Tevatron due to large increase in V+jet background </a:t>
            </a:r>
          </a:p>
          <a:p>
            <a:endParaRPr lang="it-IT" smtClean="0"/>
          </a:p>
          <a:p>
            <a:r>
              <a:rPr lang="it-IT" smtClean="0"/>
              <a:t>Use back-to-back topology: </a:t>
            </a:r>
            <a:r>
              <a:rPr lang="el-GR" smtClean="0"/>
              <a:t>Δφ</a:t>
            </a:r>
            <a:r>
              <a:rPr lang="it-IT" baseline="-25000" smtClean="0"/>
              <a:t>VH</a:t>
            </a:r>
            <a:r>
              <a:rPr lang="it-IT" smtClean="0"/>
              <a:t>&gt;3, large boost (p</a:t>
            </a:r>
            <a:r>
              <a:rPr lang="it-IT" baseline="-25000" smtClean="0"/>
              <a:t>T</a:t>
            </a:r>
            <a:r>
              <a:rPr lang="it-IT" baseline="30000" smtClean="0"/>
              <a:t>V</a:t>
            </a:r>
            <a:r>
              <a:rPr lang="it-IT" smtClean="0"/>
              <a:t>&gt;100-160 GeV)</a:t>
            </a:r>
          </a:p>
          <a:p>
            <a:r>
              <a:rPr lang="it-IT" smtClean="0"/>
              <a:t>Tight b-tagging, ME</a:t>
            </a:r>
            <a:r>
              <a:rPr lang="it-IT" baseline="-25000" smtClean="0"/>
              <a:t>T</a:t>
            </a:r>
            <a:r>
              <a:rPr lang="it-IT" smtClean="0"/>
              <a:t> cut</a:t>
            </a:r>
          </a:p>
          <a:p>
            <a:r>
              <a:rPr lang="it-IT" smtClean="0"/>
              <a:t>Search in 5 sub-channels: Z</a:t>
            </a:r>
            <a:r>
              <a:rPr lang="it-IT" smtClean="0">
                <a:sym typeface="Wingdings" pitchFamily="2" charset="2"/>
              </a:rPr>
              <a:t>ee, </a:t>
            </a:r>
            <a:r>
              <a:rPr lang="el-GR" smtClean="0">
                <a:sym typeface="Wingdings" pitchFamily="2" charset="2"/>
              </a:rPr>
              <a:t>μμ</a:t>
            </a:r>
            <a:r>
              <a:rPr lang="it-IT" smtClean="0">
                <a:sym typeface="Wingdings" pitchFamily="2" charset="2"/>
              </a:rPr>
              <a:t>; We</a:t>
            </a:r>
            <a:r>
              <a:rPr lang="el-GR" smtClean="0">
                <a:sym typeface="Wingdings" pitchFamily="2" charset="2"/>
              </a:rPr>
              <a:t>ν</a:t>
            </a:r>
            <a:r>
              <a:rPr lang="it-IT" smtClean="0">
                <a:sym typeface="Wingdings" pitchFamily="2" charset="2"/>
              </a:rPr>
              <a:t>, </a:t>
            </a:r>
            <a:r>
              <a:rPr lang="el-GR" smtClean="0">
                <a:sym typeface="Wingdings" pitchFamily="2" charset="2"/>
              </a:rPr>
              <a:t>μν</a:t>
            </a:r>
            <a:r>
              <a:rPr lang="it-IT" smtClean="0">
                <a:sym typeface="Wingdings" pitchFamily="2" charset="2"/>
              </a:rPr>
              <a:t>; Z</a:t>
            </a:r>
            <a:r>
              <a:rPr lang="el-GR" smtClean="0">
                <a:sym typeface="Wingdings" pitchFamily="2" charset="2"/>
              </a:rPr>
              <a:t>νν</a:t>
            </a:r>
            <a:endParaRPr lang="it-IT" smtClean="0"/>
          </a:p>
          <a:p>
            <a:r>
              <a:rPr lang="it-IT" smtClean="0"/>
              <a:t>Backgrounds estimated from control regions</a:t>
            </a:r>
          </a:p>
          <a:p>
            <a:pPr>
              <a:buNone/>
            </a:pPr>
            <a:r>
              <a:rPr lang="en-US" smtClean="0"/>
              <a:t>	Vbb: estimated from data</a:t>
            </a:r>
          </a:p>
          <a:p>
            <a:pPr>
              <a:buNone/>
            </a:pPr>
            <a:r>
              <a:rPr lang="en-US" smtClean="0"/>
              <a:t>	V+jets: from data, inverting b-tag requirement</a:t>
            </a:r>
          </a:p>
          <a:p>
            <a:pPr>
              <a:buNone/>
            </a:pPr>
            <a:r>
              <a:rPr lang="en-US" smtClean="0"/>
              <a:t>	top pairs</a:t>
            </a:r>
            <a:r>
              <a:rPr lang="it-IT" smtClean="0"/>
              <a:t>:</a:t>
            </a:r>
            <a:r>
              <a:rPr lang="en-US" smtClean="0"/>
              <a:t> from data, requiring extra jet</a:t>
            </a:r>
          </a:p>
          <a:p>
            <a:pPr>
              <a:buNone/>
            </a:pPr>
            <a:r>
              <a:rPr lang="en-US" smtClean="0"/>
              <a:t>	QCD: from data, requiring small Δϕ (ME</a:t>
            </a:r>
            <a:r>
              <a:rPr lang="en-US" baseline="-25000" smtClean="0"/>
              <a:t>T</a:t>
            </a:r>
            <a:r>
              <a:rPr lang="en-US" smtClean="0"/>
              <a:t>, j)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pl-PL" smtClean="0"/>
              <a:t>W+Z(bb) and Z+Z(bb)</a:t>
            </a:r>
            <a:r>
              <a:rPr lang="it-IT" smtClean="0"/>
              <a:t>: estimated </a:t>
            </a:r>
            <a:r>
              <a:rPr lang="pl-PL" smtClean="0"/>
              <a:t>from MC</a:t>
            </a:r>
            <a:endParaRPr lang="en-US" smtClean="0"/>
          </a:p>
          <a:p>
            <a:r>
              <a:rPr lang="en-US" smtClean="0"/>
              <a:t>The dijet mass resolution is 10%</a:t>
            </a:r>
          </a:p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3024" y="1368152"/>
            <a:ext cx="2750976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2679" y="4221088"/>
            <a:ext cx="4171322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WH,ZH BDT Distributions</a:t>
            </a:r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5796136" cy="275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1849"/>
            <a:ext cx="5868144" cy="274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1134" y="2492896"/>
            <a:ext cx="2962866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bb Results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40768"/>
            <a:ext cx="8172400" cy="1800200"/>
          </a:xfrm>
        </p:spPr>
        <p:txBody>
          <a:bodyPr>
            <a:normAutofit fontScale="85000" lnSpcReduction="10000"/>
          </a:bodyPr>
          <a:lstStyle/>
          <a:p>
            <a:r>
              <a:rPr lang="it-IT" smtClean="0"/>
              <a:t>The BDT analysis is found marginally superior to the mass shape analysis (expected limits slightly lower)</a:t>
            </a:r>
          </a:p>
          <a:p>
            <a:r>
              <a:rPr lang="it-IT" smtClean="0"/>
              <a:t>Results not jet binding SM cross section at low mass, but surprisingly close to do so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765836"/>
            <a:ext cx="4499991" cy="309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9" y="3766982"/>
            <a:ext cx="4499992" cy="309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5194920" cy="1143000"/>
          </a:xfrm>
        </p:spPr>
        <p:txBody>
          <a:bodyPr/>
          <a:lstStyle/>
          <a:p>
            <a:r>
              <a:rPr lang="it-IT" smtClean="0"/>
              <a:t>6 - 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ττ </a:t>
            </a:r>
            <a:r>
              <a:rPr lang="en-US" smtClean="0">
                <a:sym typeface="Wingdings" pitchFamily="2" charset="2"/>
              </a:rPr>
              <a:t>searches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052736"/>
            <a:ext cx="4896544" cy="1324744"/>
          </a:xfrm>
        </p:spPr>
        <p:txBody>
          <a:bodyPr>
            <a:normAutofit fontScale="47500" lnSpcReduction="20000"/>
          </a:bodyPr>
          <a:lstStyle/>
          <a:p>
            <a:r>
              <a:rPr lang="en-US" smtClean="0"/>
              <a:t>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ττ</a:t>
            </a:r>
            <a:r>
              <a:rPr lang="it-IT" smtClean="0">
                <a:sym typeface="Wingdings" pitchFamily="2" charset="2"/>
              </a:rPr>
              <a:t> decays can be searched both in direct H production, and in VBF qqHqq</a:t>
            </a:r>
            <a:r>
              <a:rPr lang="el-GR" smtClean="0">
                <a:sym typeface="Wingdings" pitchFamily="2" charset="2"/>
              </a:rPr>
              <a:t>ττ </a:t>
            </a:r>
            <a:r>
              <a:rPr lang="en-US" smtClean="0">
                <a:sym typeface="Wingdings" pitchFamily="2" charset="2"/>
              </a:rPr>
              <a:t>final</a:t>
            </a:r>
            <a:r>
              <a:rPr lang="it-IT" smtClean="0">
                <a:sym typeface="Wingdings" pitchFamily="2" charset="2"/>
              </a:rPr>
              <a:t> states</a:t>
            </a:r>
          </a:p>
          <a:p>
            <a:r>
              <a:rPr lang="it-IT" smtClean="0">
                <a:sym typeface="Wingdings" pitchFamily="2" charset="2"/>
              </a:rPr>
              <a:t>In direct production more kinematic handles are needed to separate from DY  require large boost of H candidate</a:t>
            </a:r>
          </a:p>
          <a:p>
            <a:r>
              <a:rPr lang="it-IT" smtClean="0">
                <a:sym typeface="Wingdings" pitchFamily="2" charset="2"/>
              </a:rPr>
              <a:t>Three </a:t>
            </a:r>
            <a:r>
              <a:rPr lang="el-GR" smtClean="0">
                <a:sym typeface="Wingdings" pitchFamily="2" charset="2"/>
              </a:rPr>
              <a:t>ττ</a:t>
            </a:r>
            <a:r>
              <a:rPr lang="en-US" smtClean="0">
                <a:sym typeface="Wingdings" pitchFamily="2" charset="2"/>
              </a:rPr>
              <a:t> topologies</a:t>
            </a:r>
            <a:r>
              <a:rPr lang="it-IT" smtClean="0">
                <a:sym typeface="Wingdings" pitchFamily="2" charset="2"/>
              </a:rPr>
              <a:t>:  </a:t>
            </a:r>
            <a:r>
              <a:rPr lang="el-GR" smtClean="0">
                <a:sym typeface="Wingdings" pitchFamily="2" charset="2"/>
              </a:rPr>
              <a:t>μ</a:t>
            </a:r>
            <a:r>
              <a:rPr lang="it-IT" smtClean="0">
                <a:sym typeface="Wingdings" pitchFamily="2" charset="2"/>
              </a:rPr>
              <a:t>+</a:t>
            </a:r>
            <a:r>
              <a:rPr lang="el-GR" smtClean="0">
                <a:sym typeface="Wingdings" pitchFamily="2" charset="2"/>
              </a:rPr>
              <a:t>τ</a:t>
            </a:r>
            <a:r>
              <a:rPr lang="it-IT" baseline="-25000" smtClean="0">
                <a:sym typeface="Wingdings" pitchFamily="2" charset="2"/>
              </a:rPr>
              <a:t>had</a:t>
            </a:r>
            <a:r>
              <a:rPr lang="it-IT" smtClean="0">
                <a:sym typeface="Wingdings" pitchFamily="2" charset="2"/>
              </a:rPr>
              <a:t>, e+</a:t>
            </a:r>
            <a:r>
              <a:rPr lang="el-GR" smtClean="0">
                <a:sym typeface="Wingdings" pitchFamily="2" charset="2"/>
              </a:rPr>
              <a:t>τ</a:t>
            </a:r>
            <a:r>
              <a:rPr lang="en-US" baseline="-25000" smtClean="0">
                <a:sym typeface="Wingdings" pitchFamily="2" charset="2"/>
              </a:rPr>
              <a:t>had</a:t>
            </a:r>
            <a:r>
              <a:rPr lang="el-GR" smtClean="0">
                <a:sym typeface="Wingdings" pitchFamily="2" charset="2"/>
              </a:rPr>
              <a:t>, μ</a:t>
            </a:r>
            <a:r>
              <a:rPr lang="it-IT" smtClean="0">
                <a:sym typeface="Wingdings" pitchFamily="2" charset="2"/>
              </a:rPr>
              <a:t>e</a:t>
            </a:r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0707" y="0"/>
            <a:ext cx="3483293" cy="261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4078441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0475" y="3437572"/>
            <a:ext cx="5343525" cy="342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4716016" y="2852936"/>
            <a:ext cx="4108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BDT mass distributions are divided for the</a:t>
            </a:r>
          </a:p>
          <a:p>
            <a:r>
              <a:rPr lang="it-IT" smtClean="0"/>
              <a:t>three categories of </a:t>
            </a:r>
            <a:r>
              <a:rPr lang="el-GR" smtClean="0"/>
              <a:t>ττ</a:t>
            </a:r>
            <a:r>
              <a:rPr lang="en-US" smtClean="0"/>
              <a:t> </a:t>
            </a:r>
            <a:r>
              <a:rPr lang="it-IT" smtClean="0"/>
              <a:t>candidates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CMS Collaboration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5805264"/>
            <a:ext cx="8229600" cy="63753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smtClean="0"/>
              <a:t>	3381 </a:t>
            </a:r>
            <a:r>
              <a:rPr lang="en-US" b="1"/>
              <a:t>scientists and engineers (including ~</a:t>
            </a:r>
            <a:r>
              <a:rPr lang="en-US" b="1" smtClean="0"/>
              <a:t>840 students</a:t>
            </a:r>
            <a:r>
              <a:rPr lang="en-US" b="1"/>
              <a:t>) from 173 institutes in 40 countries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1362075"/>
            <a:ext cx="83343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ττ</a:t>
            </a:r>
            <a:r>
              <a:rPr lang="it-IT" smtClean="0">
                <a:sym typeface="Wingdings" pitchFamily="2" charset="2"/>
              </a:rPr>
              <a:t> results</a:t>
            </a:r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7"/>
            <a:ext cx="30129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3" y="1052736"/>
            <a:ext cx="310388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83487"/>
            <a:ext cx="2987824" cy="287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300192" y="1052736"/>
            <a:ext cx="25202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three final states have different sensitivities – the first one is a “proof of principle” and </a:t>
            </a:r>
          </a:p>
          <a:p>
            <a:r>
              <a:rPr lang="it-IT" smtClean="0"/>
              <a:t>is sensitive to MSSM 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ττ</a:t>
            </a:r>
            <a:r>
              <a:rPr lang="it-IT" smtClean="0">
                <a:sym typeface="Wingdings" pitchFamily="2" charset="2"/>
              </a:rPr>
              <a:t> signals (see later).</a:t>
            </a:r>
          </a:p>
          <a:p>
            <a:endParaRPr lang="en-US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892317"/>
            <a:ext cx="3059832" cy="296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3419872" y="4437112"/>
            <a:ext cx="280512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The channel has best</a:t>
            </a:r>
          </a:p>
          <a:p>
            <a:r>
              <a:rPr lang="it-IT" smtClean="0"/>
              <a:t>sensitivity for M</a:t>
            </a:r>
            <a:r>
              <a:rPr lang="it-IT" baseline="-25000" smtClean="0"/>
              <a:t>H</a:t>
            </a:r>
            <a:r>
              <a:rPr lang="it-IT" smtClean="0"/>
              <a:t>=120 GeV</a:t>
            </a:r>
          </a:p>
          <a:p>
            <a:endParaRPr lang="it-IT" smtClean="0"/>
          </a:p>
          <a:p>
            <a:r>
              <a:rPr lang="it-IT" smtClean="0"/>
              <a:t>The mass resolution of</a:t>
            </a:r>
          </a:p>
          <a:p>
            <a:r>
              <a:rPr lang="el-GR" smtClean="0"/>
              <a:t>ττ</a:t>
            </a:r>
            <a:r>
              <a:rPr lang="it-IT" smtClean="0"/>
              <a:t> channels is poor</a:t>
            </a:r>
          </a:p>
          <a:p>
            <a:r>
              <a:rPr lang="it-IT" smtClean="0"/>
              <a:t>A 1-</a:t>
            </a:r>
            <a:r>
              <a:rPr lang="el-GR" smtClean="0"/>
              <a:t>σ </a:t>
            </a:r>
            <a:r>
              <a:rPr lang="en-US" smtClean="0"/>
              <a:t>excess </a:t>
            </a:r>
            <a:r>
              <a:rPr lang="it-IT" smtClean="0"/>
              <a:t>is observed</a:t>
            </a:r>
          </a:p>
          <a:p>
            <a:r>
              <a:rPr lang="it-IT" smtClean="0"/>
              <a:t>throughout the investigated</a:t>
            </a:r>
          </a:p>
          <a:p>
            <a:r>
              <a:rPr lang="it-IT" smtClean="0"/>
              <a:t>mass range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ZZ4l: </a:t>
            </a:r>
            <a:r>
              <a:rPr lang="it-IT" smtClean="0"/>
              <a:t>Excess and p-value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2132856"/>
            <a:ext cx="2699792" cy="3917032"/>
          </a:xfrm>
        </p:spPr>
        <p:txBody>
          <a:bodyPr>
            <a:normAutofit fontScale="62500" lnSpcReduction="20000"/>
          </a:bodyPr>
          <a:lstStyle/>
          <a:p>
            <a:r>
              <a:rPr lang="it-IT" smtClean="0"/>
              <a:t>By itself, the local p-value of the 119 GeV mass hypothesis corresponds to a 2.4 standard deviations effect</a:t>
            </a:r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r>
              <a:rPr lang="it-IT" smtClean="0"/>
              <a:t>But trial factor for full-mass search is </a:t>
            </a:r>
            <a:r>
              <a:rPr lang="el-GR" smtClean="0"/>
              <a:t>~</a:t>
            </a:r>
            <a:r>
              <a:rPr lang="it-IT" smtClean="0"/>
              <a:t>40</a:t>
            </a:r>
          </a:p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9870" y="2012042"/>
            <a:ext cx="6454130" cy="484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More detail in 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γγ</a:t>
            </a:r>
            <a:r>
              <a:rPr lang="it-IT" smtClean="0">
                <a:sym typeface="Wingdings" pitchFamily="2" charset="2"/>
              </a:rPr>
              <a:t> reconstruction</a:t>
            </a:r>
            <a:endParaRPr lang="it-IT" smtClean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96752"/>
            <a:ext cx="4464496" cy="1872208"/>
          </a:xfrm>
        </p:spPr>
        <p:txBody>
          <a:bodyPr>
            <a:normAutofit fontScale="47500" lnSpcReduction="20000"/>
          </a:bodyPr>
          <a:lstStyle/>
          <a:p>
            <a:r>
              <a:rPr lang="it-IT" smtClean="0"/>
              <a:t>Photon-photon mass for central-central pairs has resolution close to 1 GeV</a:t>
            </a:r>
          </a:p>
          <a:p>
            <a:r>
              <a:rPr lang="it-IT" smtClean="0"/>
              <a:t>Primary vertex is chosen with BDT discriminant – performance improves with diphoton p</a:t>
            </a:r>
            <a:r>
              <a:rPr lang="it-IT" baseline="-25000" smtClean="0"/>
              <a:t>T</a:t>
            </a:r>
          </a:p>
          <a:p>
            <a:r>
              <a:rPr lang="it-IT" smtClean="0"/>
              <a:t>Four categories kept separate to profit from differences in signal and background shapes and normalizations</a:t>
            </a:r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4267" y="3501008"/>
            <a:ext cx="347973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38883"/>
            <a:ext cx="3995936" cy="341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851064"/>
            <a:ext cx="2821475" cy="272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12160" y="332656"/>
            <a:ext cx="2829000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mtClean="0"/>
              <a:t>	Mass distributions in the five classes of 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γγ</a:t>
            </a:r>
            <a:endParaRPr lang="en-US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796136" cy="418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270734"/>
            <a:ext cx="5940152" cy="258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Channel-by-channel view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76400"/>
            <a:ext cx="77533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Best fit cross section, channel by channel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9647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smtClean="0"/>
              <a:t>	Although not significant, the slight excesses observed in most search channels appear compatible with the expected contribution from SM Higgs production, both for M</a:t>
            </a:r>
            <a:r>
              <a:rPr lang="it-IT" baseline="-25000" smtClean="0"/>
              <a:t>H</a:t>
            </a:r>
            <a:r>
              <a:rPr lang="it-IT" smtClean="0"/>
              <a:t>=119.5 and for M</a:t>
            </a:r>
            <a:r>
              <a:rPr lang="it-IT" baseline="-25000" smtClean="0"/>
              <a:t>H</a:t>
            </a:r>
            <a:r>
              <a:rPr lang="it-IT" smtClean="0"/>
              <a:t>=124 GeV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9144000" cy="426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Summary of Higgs Searches: </a:t>
            </a:r>
            <a:br>
              <a:rPr lang="it-IT" smtClean="0"/>
            </a:br>
            <a:r>
              <a:rPr lang="it-IT" smtClean="0"/>
              <a:t>Where are we ?</a:t>
            </a:r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07891"/>
            <a:ext cx="7992888" cy="545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0102" y="1600200"/>
            <a:ext cx="66837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smtClean="0"/>
              <a:t>The Future of the LHC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35335"/>
            <a:ext cx="8467725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ATLAS Higgs Results</a:t>
            </a:r>
            <a:endParaRPr lang="en-US"/>
          </a:p>
        </p:txBody>
      </p:sp>
      <p:pic>
        <p:nvPicPr>
          <p:cNvPr id="4" name="Picture 2" descr="Untitled 2.pn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786921"/>
            <a:ext cx="4355976" cy="40710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3" descr="Untitled 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2054" y="3671711"/>
            <a:ext cx="4171946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CasellaDiTesto 5"/>
          <p:cNvSpPr txBox="1"/>
          <p:nvPr/>
        </p:nvSpPr>
        <p:spPr>
          <a:xfrm>
            <a:off x="467544" y="1772816"/>
            <a:ext cx="768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Atlas observes a 3.5 standard deviation effect at MH=126 GeV (local significance)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smtClean="0">
                <a:solidFill>
                  <a:srgbClr val="FFFF00"/>
                </a:solidFill>
              </a:rPr>
              <a:t>The CMS Detector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619672" y="4490536"/>
            <a:ext cx="1606850" cy="73866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smtClean="0"/>
              <a:t>Silicon tracker:</a:t>
            </a:r>
          </a:p>
          <a:p>
            <a:r>
              <a:rPr lang="en-US" sz="1400" smtClean="0"/>
              <a:t>66M pixel channels</a:t>
            </a:r>
          </a:p>
          <a:p>
            <a:r>
              <a:rPr lang="en-US" sz="1400" smtClean="0"/>
              <a:t>9.6M strips, 210 m</a:t>
            </a:r>
            <a:r>
              <a:rPr lang="en-US" sz="1400" baseline="30000" smtClean="0"/>
              <a:t>2</a:t>
            </a:r>
            <a:endParaRPr lang="en-US" sz="1400" baseline="30000"/>
          </a:p>
        </p:txBody>
      </p:sp>
      <p:sp>
        <p:nvSpPr>
          <p:cNvPr id="6" name="CasellaDiTesto 5"/>
          <p:cNvSpPr txBox="1"/>
          <p:nvPr/>
        </p:nvSpPr>
        <p:spPr>
          <a:xfrm>
            <a:off x="6498107" y="1052736"/>
            <a:ext cx="2394373" cy="73866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smtClean="0"/>
              <a:t>Muon system:</a:t>
            </a:r>
          </a:p>
          <a:p>
            <a:r>
              <a:rPr lang="en-US" sz="1400"/>
              <a:t>D</a:t>
            </a:r>
            <a:r>
              <a:rPr lang="en-US" sz="1400" smtClean="0"/>
              <a:t>rift tubes (170k wires), RPC,</a:t>
            </a:r>
          </a:p>
          <a:p>
            <a:r>
              <a:rPr lang="en-US" sz="1400" smtClean="0"/>
              <a:t>Cathode Strip Ch.(200k wires)</a:t>
            </a:r>
            <a:endParaRPr lang="en-US" sz="1400"/>
          </a:p>
        </p:txBody>
      </p:sp>
      <p:sp>
        <p:nvSpPr>
          <p:cNvPr id="7" name="CasellaDiTesto 6"/>
          <p:cNvSpPr txBox="1"/>
          <p:nvPr/>
        </p:nvSpPr>
        <p:spPr>
          <a:xfrm>
            <a:off x="3563888" y="5642084"/>
            <a:ext cx="2049600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smtClean="0"/>
              <a:t>ECAL: 76k PbWO</a:t>
            </a:r>
            <a:r>
              <a:rPr lang="en-US" sz="1400" baseline="-25000" smtClean="0"/>
              <a:t>4</a:t>
            </a:r>
            <a:r>
              <a:rPr lang="en-US" sz="1400" smtClean="0"/>
              <a:t> crystals</a:t>
            </a:r>
          </a:p>
          <a:p>
            <a:r>
              <a:rPr lang="en-US" sz="1400" smtClean="0"/>
              <a:t>HCAL: 15k scint/brass ch.</a:t>
            </a:r>
            <a:endParaRPr lang="en-US" sz="1400"/>
          </a:p>
        </p:txBody>
      </p:sp>
      <p:sp>
        <p:nvSpPr>
          <p:cNvPr id="8" name="CasellaDiTesto 7"/>
          <p:cNvSpPr txBox="1"/>
          <p:nvPr/>
        </p:nvSpPr>
        <p:spPr>
          <a:xfrm>
            <a:off x="107504" y="332656"/>
            <a:ext cx="1728192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/>
              <a:t>1</a:t>
            </a:r>
            <a:r>
              <a:rPr lang="en-US" sz="1400" smtClean="0"/>
              <a:t>0k CPU cores, </a:t>
            </a:r>
          </a:p>
          <a:p>
            <a:r>
              <a:rPr lang="en-US" sz="1400" smtClean="0"/>
              <a:t>2M lines of code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p-value compared with H hypothesis</a:t>
            </a:r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57325"/>
            <a:ext cx="79914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H</a:t>
            </a:r>
            <a:r>
              <a:rPr lang="it-IT" smtClean="0">
                <a:sym typeface="Wingdings" pitchFamily="2" charset="2"/>
              </a:rPr>
              <a:t></a:t>
            </a:r>
            <a:r>
              <a:rPr lang="el-GR" smtClean="0">
                <a:sym typeface="Wingdings" pitchFamily="2" charset="2"/>
              </a:rPr>
              <a:t>γγ</a:t>
            </a:r>
            <a:r>
              <a:rPr lang="it-IT" smtClean="0">
                <a:sym typeface="Wingdings" pitchFamily="2" charset="2"/>
              </a:rPr>
              <a:t> p-values</a:t>
            </a:r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8604448" cy="481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71600"/>
          </a:xfrm>
        </p:spPr>
        <p:txBody>
          <a:bodyPr/>
          <a:lstStyle/>
          <a:p>
            <a:r>
              <a:rPr lang="it-IT" smtClean="0"/>
              <a:t>p-values and best-fit cross section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81433"/>
            <a:ext cx="4427983" cy="597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5" y="799966"/>
            <a:ext cx="4355976" cy="605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Forecast for 2012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68760"/>
            <a:ext cx="8229600" cy="118072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smtClean="0"/>
              <a:t>	The October 2010 predictions for the sensitivity to a SM Higgs boson were on par with results, given 5/fb of data </a:t>
            </a:r>
            <a:r>
              <a:rPr lang="it-IT" smtClean="0">
                <a:sym typeface="Wingdings" pitchFamily="2" charset="2"/>
              </a:rPr>
              <a:t> high reliance on results achievable with doubled statistics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01" y="2771775"/>
            <a:ext cx="61245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6012160" y="2852936"/>
            <a:ext cx="29069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r>
              <a:rPr lang="it-IT" smtClean="0"/>
              <a:t>In the 120-125 GeV region</a:t>
            </a:r>
          </a:p>
          <a:p>
            <a:r>
              <a:rPr lang="it-IT" smtClean="0"/>
              <a:t>the local significance should</a:t>
            </a:r>
          </a:p>
          <a:p>
            <a:r>
              <a:rPr lang="it-IT" smtClean="0"/>
              <a:t>exceed 4 standard deviations</a:t>
            </a:r>
          </a:p>
          <a:p>
            <a:r>
              <a:rPr lang="it-IT" smtClean="0"/>
              <a:t>with 10/fb at 7 TeV</a:t>
            </a:r>
          </a:p>
          <a:p>
            <a:endParaRPr lang="it-IT" smtClean="0"/>
          </a:p>
          <a:p>
            <a:r>
              <a:rPr lang="it-IT" smtClean="0"/>
              <a:t>Likely crossing 5</a:t>
            </a:r>
            <a:r>
              <a:rPr lang="el-GR" smtClean="0"/>
              <a:t>σ</a:t>
            </a:r>
            <a:r>
              <a:rPr lang="en-US" smtClean="0"/>
              <a:t> mark by</a:t>
            </a:r>
          </a:p>
          <a:p>
            <a:r>
              <a:rPr lang="it-IT" smtClean="0"/>
              <a:t>combining with ATLAS or</a:t>
            </a:r>
          </a:p>
          <a:p>
            <a:r>
              <a:rPr lang="it-IT" smtClean="0"/>
              <a:t>if delivered luminosity </a:t>
            </a:r>
          </a:p>
          <a:p>
            <a:r>
              <a:rPr lang="it-IT" smtClean="0"/>
              <a:t>reaches 15/fb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0"/>
            <a:ext cx="6876256" cy="1340768"/>
          </a:xfrm>
        </p:spPr>
        <p:txBody>
          <a:bodyPr>
            <a:normAutofit/>
          </a:bodyPr>
          <a:lstStyle/>
          <a:p>
            <a:r>
              <a:rPr lang="en-US" smtClean="0"/>
              <a:t>PDF and Parton Luminosities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908720"/>
            <a:ext cx="4248472" cy="1368152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mtClean="0"/>
              <a:t>	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1580" y="3933056"/>
            <a:ext cx="2532419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4716016" y="1196752"/>
            <a:ext cx="4176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mtClean="0"/>
              <a:t>Gluon luminosity grows much faster than quark luminosity below effective masses of 500 GeV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The implication for searches is generally a strong advantage WRT lower-energy machines (TeVatron) in production of massive particles, particularly at high end</a:t>
            </a:r>
          </a:p>
        </p:txBody>
      </p:sp>
      <p:pic>
        <p:nvPicPr>
          <p:cNvPr id="7" name="Picture 2" descr="LHC_Kin_Q2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09734"/>
            <a:ext cx="4572000" cy="474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539552" y="126876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Kinematical range spans largely unknown regions of (x,Q</a:t>
            </a:r>
            <a:r>
              <a:rPr lang="en-US" baseline="30000" smtClean="0"/>
              <a:t>2</a:t>
            </a:r>
            <a:r>
              <a:rPr lang="en-US" smtClean="0"/>
              <a:t>) </a:t>
            </a:r>
            <a:r>
              <a:rPr lang="en-US" smtClean="0">
                <a:sym typeface="Wingdings" pitchFamily="2" charset="2"/>
              </a:rPr>
              <a:t> PDF uncertainties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it-IT" smtClean="0"/>
              <a:t>Z production in HI collisions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5"/>
            <a:ext cx="8748464" cy="86409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it-IT" smtClean="0"/>
              <a:t>	Z production is a useful benchmark at the LHC, not accessible to lower energies (where direct </a:t>
            </a:r>
            <a:r>
              <a:rPr lang="el-GR" smtClean="0"/>
              <a:t>γ</a:t>
            </a:r>
            <a:r>
              <a:rPr lang="it-IT" smtClean="0"/>
              <a:t> production is studied, but is plagued by </a:t>
            </a:r>
            <a:r>
              <a:rPr lang="el-GR" smtClean="0"/>
              <a:t>π</a:t>
            </a:r>
            <a:r>
              <a:rPr lang="it-IT" baseline="30000" smtClean="0"/>
              <a:t>0</a:t>
            </a:r>
            <a:r>
              <a:rPr lang="it-IT" smtClean="0"/>
              <a:t> backgrounds and contributed by fragmentation processes also affected by the environment)</a:t>
            </a:r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5"/>
            <a:ext cx="3816424" cy="237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775" y="4437112"/>
            <a:ext cx="5105225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179512" y="4869160"/>
            <a:ext cx="3923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The yields, scaled by the number of participating nucleons, are observed  to be in agreement with NLO calculations</a:t>
            </a:r>
          </a:p>
          <a:p>
            <a:r>
              <a:rPr lang="it-IT" smtClean="0"/>
              <a:t>This also confirms the validity of the Glauber scaling </a:t>
            </a:r>
            <a:endParaRPr 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988840"/>
            <a:ext cx="3419872" cy="235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Heavy Ion Results: 1 – Jet Quenching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68761"/>
            <a:ext cx="8460432" cy="720079"/>
          </a:xfrm>
        </p:spPr>
        <p:txBody>
          <a:bodyPr>
            <a:normAutofit fontScale="77500" lnSpcReduction="20000"/>
          </a:bodyPr>
          <a:lstStyle/>
          <a:p>
            <a:r>
              <a:rPr lang="en-US" smtClean="0"/>
              <a:t>A study of jet quenching was performed on 6.7/</a:t>
            </a:r>
            <a:r>
              <a:rPr lang="el-GR" smtClean="0"/>
              <a:t>μ</a:t>
            </a:r>
            <a:r>
              <a:rPr lang="en-US" smtClean="0"/>
              <a:t>b</a:t>
            </a:r>
            <a:r>
              <a:rPr lang="it-IT" smtClean="0"/>
              <a:t> of PbPb data at cm energy of 2.76 TeV/nucleon</a:t>
            </a:r>
            <a:endParaRPr lang="en-US" smtClean="0"/>
          </a:p>
          <a:p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566670"/>
            <a:ext cx="6012161" cy="329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251520" y="20608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Events are selected with a jet of p</a:t>
            </a:r>
            <a:r>
              <a:rPr lang="it-IT" baseline="-25000" smtClean="0"/>
              <a:t>T</a:t>
            </a:r>
            <a:r>
              <a:rPr lang="it-IT" smtClean="0"/>
              <a:t>&gt;120 GeV in |</a:t>
            </a:r>
            <a:r>
              <a:rPr lang="el-GR" smtClean="0"/>
              <a:t>η</a:t>
            </a:r>
            <a:r>
              <a:rPr lang="it-IT" smtClean="0"/>
              <a:t>|&lt;2.0; their correlation with a second jet with p</a:t>
            </a:r>
            <a:r>
              <a:rPr lang="it-IT" baseline="-25000" smtClean="0"/>
              <a:t>T</a:t>
            </a:r>
            <a:r>
              <a:rPr lang="it-IT" smtClean="0"/>
              <a:t>&gt;50 GeV, |</a:t>
            </a:r>
            <a:r>
              <a:rPr lang="el-GR" smtClean="0"/>
              <a:t>η</a:t>
            </a:r>
            <a:r>
              <a:rPr lang="it-IT" smtClean="0"/>
              <a:t>|&lt;2 is studied as a function of the </a:t>
            </a:r>
            <a:r>
              <a:rPr lang="it-IT" i="1" smtClean="0"/>
              <a:t>centrality of the collision</a:t>
            </a:r>
          </a:p>
          <a:p>
            <a:r>
              <a:rPr lang="it-IT" smtClean="0"/>
              <a:t>The latter quantity is determined from the energy deposited in the forward calorimeters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67175"/>
            <a:ext cx="29908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smtClean="0"/>
              <a:t>Imbalance growing with centrality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516216" cy="418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251520" y="5657671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Dijet asymmetry ratio </a:t>
            </a:r>
            <a:r>
              <a:rPr lang="en-US" i="1" smtClean="0"/>
              <a:t>for leading jets of p</a:t>
            </a:r>
            <a:r>
              <a:rPr lang="en-US" i="1" baseline="-25000" smtClean="0"/>
              <a:t>T,1</a:t>
            </a:r>
            <a:r>
              <a:rPr lang="en-US" i="1" smtClean="0"/>
              <a:t> &gt; 120 GeV/c, subleading jets of p</a:t>
            </a:r>
            <a:r>
              <a:rPr lang="en-US" i="1" baseline="-25000" smtClean="0"/>
              <a:t>T,2</a:t>
            </a:r>
            <a:r>
              <a:rPr lang="en-US" i="1" smtClean="0"/>
              <a:t> &gt;50 GeV/c, and φ</a:t>
            </a:r>
            <a:r>
              <a:rPr lang="en-US" i="1" baseline="-25000" smtClean="0"/>
              <a:t>12</a:t>
            </a:r>
            <a:r>
              <a:rPr lang="en-US" i="1" smtClean="0"/>
              <a:t> &gt;</a:t>
            </a:r>
            <a:r>
              <a:rPr lang="en-US" smtClean="0"/>
              <a:t>2</a:t>
            </a:r>
            <a:r>
              <a:rPr lang="en-US" i="1" smtClean="0"/>
              <a:t>π/3 for 7 TeV pp collisions (a) and 2.76 TeV PbPb collisions in several centrality bins</a:t>
            </a:r>
          </a:p>
          <a:p>
            <a:r>
              <a:rPr lang="en-US" smtClean="0"/>
              <a:t>Data are shown as black points, while the histograms show (a) PYTHIA events and (b)–(f) PYTHIA events embedded into PbPb data.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Summary of Jet quenching studies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88024" y="1484784"/>
            <a:ext cx="4355976" cy="4896544"/>
          </a:xfrm>
        </p:spPr>
        <p:txBody>
          <a:bodyPr>
            <a:normAutofit fontScale="70000" lnSpcReduction="20000"/>
          </a:bodyPr>
          <a:lstStyle/>
          <a:p>
            <a:r>
              <a:rPr lang="en-US" smtClean="0"/>
              <a:t>The observed strong quenching of jets probes QCD dynamics at high temperature and density</a:t>
            </a:r>
          </a:p>
          <a:p>
            <a:endParaRPr lang="en-US" smtClean="0"/>
          </a:p>
          <a:p>
            <a:r>
              <a:rPr lang="en-US" smtClean="0"/>
              <a:t>Energy is transferred to low p</a:t>
            </a:r>
            <a:r>
              <a:rPr lang="en-US" baseline="-25000" smtClean="0"/>
              <a:t>T</a:t>
            </a:r>
            <a:r>
              <a:rPr lang="en-US" smtClean="0"/>
              <a:t> particles emitted at large angle, challenging traditional energy loss models.</a:t>
            </a:r>
          </a:p>
          <a:p>
            <a:endParaRPr lang="en-US" smtClean="0"/>
          </a:p>
          <a:p>
            <a:r>
              <a:rPr lang="it-IT" smtClean="0"/>
              <a:t>Quenching found independent on leading jet p</a:t>
            </a:r>
            <a:r>
              <a:rPr lang="it-IT" baseline="-25000" smtClean="0"/>
              <a:t>T</a:t>
            </a:r>
          </a:p>
          <a:p>
            <a:endParaRPr lang="it-IT" baseline="-25000" smtClean="0"/>
          </a:p>
          <a:p>
            <a:r>
              <a:rPr lang="it-IT" smtClean="0"/>
              <a:t>For more details see </a:t>
            </a:r>
          </a:p>
          <a:p>
            <a:pPr>
              <a:buNone/>
            </a:pPr>
            <a:r>
              <a:rPr lang="it-IT" smtClean="0"/>
              <a:t>	</a:t>
            </a:r>
            <a:r>
              <a:rPr lang="en-US" smtClean="0"/>
              <a:t>Phys. Rev. C84: 024906, 2011</a:t>
            </a:r>
          </a:p>
          <a:p>
            <a:pPr>
              <a:buNone/>
            </a:pPr>
            <a:endParaRPr lang="en-US" baseline="-2500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44481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0" y="5380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Above: fraction of events with a leading jet</a:t>
            </a:r>
          </a:p>
          <a:p>
            <a:r>
              <a:rPr lang="en-US" smtClean="0"/>
              <a:t>with </a:t>
            </a:r>
            <a:r>
              <a:rPr lang="en-US" i="1" smtClean="0"/>
              <a:t>p</a:t>
            </a:r>
            <a:r>
              <a:rPr lang="en-US" i="1" baseline="-25000" smtClean="0"/>
              <a:t>T,1 </a:t>
            </a:r>
            <a:r>
              <a:rPr lang="en-US" i="1" smtClean="0"/>
              <a:t>&gt; 120 GeV for which a subleading jet with A</a:t>
            </a:r>
            <a:r>
              <a:rPr lang="en-US" i="1" baseline="-25000" smtClean="0"/>
              <a:t>J</a:t>
            </a:r>
            <a:r>
              <a:rPr lang="en-US" i="1" smtClean="0"/>
              <a:t> &lt; 0.15 </a:t>
            </a:r>
            <a:r>
              <a:rPr lang="en-US" smtClean="0"/>
              <a:t>and </a:t>
            </a:r>
            <a:r>
              <a:rPr lang="en-US" i="1" smtClean="0"/>
              <a:t>φ</a:t>
            </a:r>
            <a:r>
              <a:rPr lang="en-US" i="1" baseline="-25000" smtClean="0"/>
              <a:t>12</a:t>
            </a:r>
            <a:r>
              <a:rPr lang="en-US" i="1" smtClean="0"/>
              <a:t> &gt; 2π/3 was found, as a function of N</a:t>
            </a:r>
            <a:r>
              <a:rPr lang="en-US" i="1" baseline="-25000" smtClean="0"/>
              <a:t>part</a:t>
            </a:r>
            <a:endParaRPr lang="en-US" baseline="-2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it-IT" smtClean="0"/>
              <a:t>Quarkonium and Z production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96752"/>
            <a:ext cx="8291264" cy="2160240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With single muon triggers sizable signals of J/Psi, Y, and Z decays have been collected in the PbPb run</a:t>
            </a:r>
          </a:p>
          <a:p>
            <a:r>
              <a:rPr lang="it-IT" smtClean="0"/>
              <a:t>Comparisons of the yields with pp collisions exposes the suppression of quarkonium production</a:t>
            </a:r>
          </a:p>
          <a:p>
            <a:r>
              <a:rPr lang="it-IT" smtClean="0"/>
              <a:t>Studies are performed on the variation of yields with the number of nucleons participating in the collisions. The latter allows to compare to pp collisions by acting as a normalization factor: T</a:t>
            </a:r>
            <a:r>
              <a:rPr lang="it-IT" baseline="-25000" smtClean="0"/>
              <a:t>AA</a:t>
            </a:r>
            <a:r>
              <a:rPr lang="it-IT" smtClean="0"/>
              <a:t>=N</a:t>
            </a:r>
            <a:r>
              <a:rPr lang="it-IT" baseline="-25000" smtClean="0"/>
              <a:t>part</a:t>
            </a:r>
            <a:r>
              <a:rPr lang="it-IT" smtClean="0"/>
              <a:t>/</a:t>
            </a:r>
            <a:r>
              <a:rPr lang="el-GR" smtClean="0"/>
              <a:t>σ</a:t>
            </a:r>
            <a:r>
              <a:rPr lang="it-IT" sz="3400" baseline="-25000" smtClean="0"/>
              <a:t>pp</a:t>
            </a:r>
            <a:r>
              <a:rPr lang="it-IT" smtClean="0"/>
              <a:t>. It is determined from the centrality of the event as in the Jet Quenching analysis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1235"/>
            <a:ext cx="4860032" cy="357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254056"/>
            <a:ext cx="3707904" cy="360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smtClean="0"/>
              <a:t>Particle Detection in CMS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17" y="1124744"/>
            <a:ext cx="8309847" cy="550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4437112"/>
            <a:ext cx="5580112" cy="242088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it-IT" smtClean="0"/>
              <a:t>	The suppression of 2S and 3S states with respect to the 1S is quantified by comparing the yields to those of pp interactions</a:t>
            </a:r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pPr>
              <a:buNone/>
            </a:pPr>
            <a:r>
              <a:rPr lang="it-IT" smtClean="0"/>
              <a:t>	The probability to observe a double ratio as low or lower than this, if the true value is unity, is less than 1%</a:t>
            </a:r>
          </a:p>
          <a:p>
            <a:pPr>
              <a:buNone/>
            </a:pPr>
            <a:r>
              <a:rPr lang="it-IT" smtClean="0"/>
              <a:t>	The Y(1S) is also found to be suppressed by 40% with respect to pp collisions</a:t>
            </a:r>
          </a:p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2524" y="2060848"/>
            <a:ext cx="3391475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994498"/>
            <a:ext cx="49149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347864" cy="320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3419872" y="57398"/>
            <a:ext cx="53682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Left: T</a:t>
            </a:r>
            <a:r>
              <a:rPr lang="it-IT" sz="2400" baseline="-25000" smtClean="0"/>
              <a:t>AA</a:t>
            </a:r>
            <a:r>
              <a:rPr lang="it-IT" smtClean="0"/>
              <a:t>-normalized yield of J/Psi decays (inclusive and</a:t>
            </a:r>
          </a:p>
          <a:p>
            <a:r>
              <a:rPr lang="it-IT" smtClean="0"/>
              <a:t>prompt, left; non-prompt, right) as a function</a:t>
            </a:r>
          </a:p>
          <a:p>
            <a:r>
              <a:rPr lang="it-IT" smtClean="0"/>
              <a:t>of the number of participants in the collision, N</a:t>
            </a:r>
            <a:r>
              <a:rPr lang="it-IT" baseline="-25000" smtClean="0"/>
              <a:t>part</a:t>
            </a:r>
            <a:endParaRPr lang="en-US" baseline="-25000"/>
          </a:p>
        </p:txBody>
      </p:sp>
      <p:sp>
        <p:nvSpPr>
          <p:cNvPr id="8" name="CasellaDiTesto 7"/>
          <p:cNvSpPr txBox="1"/>
          <p:nvPr/>
        </p:nvSpPr>
        <p:spPr>
          <a:xfrm>
            <a:off x="5652120" y="1412776"/>
            <a:ext cx="349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Below: </a:t>
            </a:r>
          </a:p>
          <a:p>
            <a:r>
              <a:rPr lang="it-IT" smtClean="0"/>
              <a:t>Y signals in pp and PbPb collisions</a:t>
            </a:r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>
            <a:off x="144016" y="3143870"/>
            <a:ext cx="56521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smtClean="0"/>
              <a:t>pp yield extrapolated- large uncertainty due to lack of high-p</a:t>
            </a:r>
            <a:r>
              <a:rPr lang="it-IT" sz="1600" baseline="-25000" smtClean="0"/>
              <a:t>T</a:t>
            </a:r>
            <a:r>
              <a:rPr lang="it-IT" sz="1600" smtClean="0"/>
              <a:t> data</a:t>
            </a:r>
          </a:p>
          <a:p>
            <a:r>
              <a:rPr lang="it-IT" sz="1600" smtClean="0"/>
              <a:t>The yield drops by a factor 2.6 for the most central collisions.</a:t>
            </a:r>
          </a:p>
          <a:p>
            <a:r>
              <a:rPr lang="it-IT" sz="1600" smtClean="0"/>
              <a:t>The yield of the non-prompt component is not showing apparent variation with N</a:t>
            </a:r>
            <a:r>
              <a:rPr lang="it-IT" sz="1600" baseline="-25000" smtClean="0"/>
              <a:t>part</a:t>
            </a:r>
            <a:endParaRPr lang="en-US" sz="1600" baseline="-2500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052736"/>
            <a:ext cx="19442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Quarkonium production in HI: details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4941168"/>
            <a:ext cx="8219256" cy="1440160"/>
          </a:xfrm>
        </p:spPr>
        <p:txBody>
          <a:bodyPr>
            <a:normAutofit fontScale="92500" lnSpcReduction="10000"/>
          </a:bodyPr>
          <a:lstStyle/>
          <a:p>
            <a:r>
              <a:rPr lang="it-IT" smtClean="0"/>
              <a:t>The figure shows the extraction of the non-prompt component of J/</a:t>
            </a:r>
            <a:r>
              <a:rPr lang="el-GR" smtClean="0"/>
              <a:t>ψ</a:t>
            </a:r>
            <a:r>
              <a:rPr lang="it-IT" smtClean="0"/>
              <a:t> decays to dimuon pairs in pp collisions using the HI algorithm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4484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820687"/>
          </a:xfrm>
        </p:spPr>
        <p:txBody>
          <a:bodyPr>
            <a:normAutofit fontScale="85000" lnSpcReduction="20000"/>
          </a:bodyPr>
          <a:lstStyle/>
          <a:p>
            <a:r>
              <a:rPr lang="it-IT" smtClean="0"/>
              <a:t>The figure illustrates the Y yields in pp collisions at 2.76 and 7 TeV center-of-mass energy</a:t>
            </a:r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140968"/>
            <a:ext cx="69151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1368152"/>
          </a:xfrm>
        </p:spPr>
        <p:txBody>
          <a:bodyPr>
            <a:normAutofit fontScale="77500" lnSpcReduction="20000"/>
          </a:bodyPr>
          <a:lstStyle/>
          <a:p>
            <a:r>
              <a:rPr lang="it-IT" smtClean="0"/>
              <a:t>The figure shows the fraction of J/Psi decays to dimuon pairs attributed to B meson decays for different data samples, and compared to CDF measurements of the same quantity</a:t>
            </a:r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1888275"/>
            <a:ext cx="5148064" cy="496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Details of 2011 running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3789040"/>
            <a:ext cx="3754760" cy="2116831"/>
          </a:xfrm>
        </p:spPr>
        <p:txBody>
          <a:bodyPr>
            <a:normAutofit fontScale="70000" lnSpcReduction="20000"/>
          </a:bodyPr>
          <a:lstStyle/>
          <a:p>
            <a:r>
              <a:rPr lang="it-IT" smtClean="0"/>
              <a:t>Large, but smooth growth in instantaneous luminosity</a:t>
            </a:r>
          </a:p>
          <a:p>
            <a:r>
              <a:rPr lang="it-IT" smtClean="0"/>
              <a:t>50ns bunches </a:t>
            </a:r>
            <a:r>
              <a:rPr lang="it-IT" smtClean="0">
                <a:sym typeface="Wingdings" pitchFamily="2" charset="2"/>
              </a:rPr>
              <a:t> already explored pileup conditions with &lt;n&gt; up to 15-20</a:t>
            </a:r>
          </a:p>
          <a:p>
            <a:endParaRPr lang="it-IT" smtClean="0"/>
          </a:p>
          <a:p>
            <a:pPr>
              <a:buNone/>
            </a:pPr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20955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Parton Luminosities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40768"/>
            <a:ext cx="8388424" cy="1440159"/>
          </a:xfrm>
        </p:spPr>
        <p:txBody>
          <a:bodyPr>
            <a:normAutofit fontScale="62500" lnSpcReduction="20000"/>
          </a:bodyPr>
          <a:lstStyle/>
          <a:p>
            <a:r>
              <a:rPr lang="en-US" smtClean="0"/>
              <a:t>The PDF uncertainties have a large impact in the prediction of cross sections in the low- and high- “effective mass” domains</a:t>
            </a:r>
          </a:p>
          <a:p>
            <a:r>
              <a:rPr lang="en-US" smtClean="0"/>
              <a:t>Running at higher energy rapidly improves the reach – at M=1 TeV the improvement of 10 over 7 TeV cms energy is already a factor of two for q-qbar annihilation processes</a:t>
            </a:r>
            <a:endParaRPr lang="en-US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475" y="2886075"/>
            <a:ext cx="42005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44"/>
            <a:ext cx="41052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it-IT" smtClean="0"/>
              <a:t>QCD: Jet Cross Sections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340768"/>
            <a:ext cx="8075240" cy="2160240"/>
          </a:xfrm>
        </p:spPr>
        <p:txBody>
          <a:bodyPr>
            <a:normAutofit fontScale="55000" lnSpcReduction="20000"/>
          </a:bodyPr>
          <a:lstStyle/>
          <a:p>
            <a:r>
              <a:rPr lang="it-IT" smtClean="0"/>
              <a:t>2010 data was used for a double-differential cross section for inclusive-jet production</a:t>
            </a:r>
          </a:p>
          <a:p>
            <a:r>
              <a:rPr lang="it-IT" smtClean="0"/>
              <a:t>Jets are clustered with the Anti-K</a:t>
            </a:r>
            <a:r>
              <a:rPr lang="it-IT" baseline="-25000" smtClean="0"/>
              <a:t>T</a:t>
            </a:r>
            <a:r>
              <a:rPr lang="it-IT" smtClean="0"/>
              <a:t> calgorithm (R=0.5)</a:t>
            </a:r>
          </a:p>
          <a:p>
            <a:r>
              <a:rPr lang="it-IT" smtClean="0"/>
              <a:t>Momentum scale and resolution dominate total uncertainty</a:t>
            </a:r>
          </a:p>
          <a:p>
            <a:r>
              <a:rPr lang="it-IT" smtClean="0"/>
              <a:t>Results agree very well – over 12 orders of magnitude! - with NLO predictions corrected for non-perturbative effects (hadronization, multiple-parton interaction effects: Pythia 6.422, Herwig++ 2.4.2) and using the PDF4LHC recommendations</a:t>
            </a:r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1758" y="3212976"/>
            <a:ext cx="3652242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16802"/>
            <a:ext cx="5292080" cy="354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0701002_02-A4-at-14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50881" y="0"/>
            <a:ext cx="1024576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_04A0073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50335" y="0"/>
            <a:ext cx="102446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0609016_01-A4-at-144-dp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69909" y="0"/>
            <a:ext cx="1028381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27800</TotalTime>
  <Words>4770</Words>
  <Application>Microsoft Office PowerPoint</Application>
  <PresentationFormat>Presentazione su schermo (4:3)</PresentationFormat>
  <Paragraphs>658</Paragraphs>
  <Slides>103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103</vt:i4>
      </vt:variant>
    </vt:vector>
  </HeadingPairs>
  <TitlesOfParts>
    <vt:vector size="104" baseType="lpstr">
      <vt:lpstr>Tema di Office</vt:lpstr>
      <vt:lpstr>The Compact Muon Solenoid  at the CERN LHC: Recent results</vt:lpstr>
      <vt:lpstr>Overview</vt:lpstr>
      <vt:lpstr>Diapositiva 3</vt:lpstr>
      <vt:lpstr>The LHC And Its Scientific Goals</vt:lpstr>
      <vt:lpstr> Review of the 2011 Run</vt:lpstr>
      <vt:lpstr>The 2012 Run so far</vt:lpstr>
      <vt:lpstr>The CMS Collaboration</vt:lpstr>
      <vt:lpstr>The CMS Detector</vt:lpstr>
      <vt:lpstr>Particle Detection in CMS</vt:lpstr>
      <vt:lpstr>Rates of Electroweak processes</vt:lpstr>
      <vt:lpstr>40 Years of Physics In One Spectrum</vt:lpstr>
      <vt:lpstr>Search for Bs(d)μμ</vt:lpstr>
      <vt:lpstr>5/fb Results</vt:lpstr>
      <vt:lpstr>Summaries of the chase</vt:lpstr>
      <vt:lpstr>Combination with LHCb and ATLAS</vt:lpstr>
      <vt:lpstr>What does that mean for NP models ?</vt:lpstr>
      <vt:lpstr>A Discovery!  The new Ξb* Baryon</vt:lpstr>
      <vt:lpstr>Diapositiva 18</vt:lpstr>
      <vt:lpstr>Fall 2010 forecasts</vt:lpstr>
      <vt:lpstr>Higgs Production in pp Collisions</vt:lpstr>
      <vt:lpstr>Higgs decays</vt:lpstr>
      <vt:lpstr>What do Electroweak fits say ?</vt:lpstr>
      <vt:lpstr>Nuts and Bolts of Higgs results</vt:lpstr>
      <vt:lpstr>Diapositiva 24</vt:lpstr>
      <vt:lpstr>Significance: LEE and upcrossings</vt:lpstr>
      <vt:lpstr>Combination of Higgs Search Results</vt:lpstr>
      <vt:lpstr>Compatibility with  a Higgs signal</vt:lpstr>
      <vt:lpstr>Forecast for 2012</vt:lpstr>
      <vt:lpstr>Top Physics Results</vt:lpstr>
      <vt:lpstr>Single top t-channel production</vt:lpstr>
      <vt:lpstr>Cross sections vs energy plots</vt:lpstr>
      <vt:lpstr>Two More Recent Top Results</vt:lpstr>
      <vt:lpstr>Search for FCNC top decays</vt:lpstr>
      <vt:lpstr>Search for t’ quarks</vt:lpstr>
      <vt:lpstr>Measurement of R=B(Wb)/B(Wq)</vt:lpstr>
      <vt:lpstr>Search for Z’tt</vt:lpstr>
      <vt:lpstr>Search for Boosted Z bosons</vt:lpstr>
      <vt:lpstr>Search for V+jj Bumps</vt:lpstr>
      <vt:lpstr>SUSY searches</vt:lpstr>
      <vt:lpstr>SUSY Limits in simplified models</vt:lpstr>
      <vt:lpstr>Other Exotics Searches</vt:lpstr>
      <vt:lpstr>An invitation to  give a look at CMS results on Exotica</vt:lpstr>
      <vt:lpstr>Conclusions</vt:lpstr>
      <vt:lpstr>BACKUP</vt:lpstr>
      <vt:lpstr>Diapositiva 45</vt:lpstr>
      <vt:lpstr>Diapositiva 46</vt:lpstr>
      <vt:lpstr>Diapositiva 47</vt:lpstr>
      <vt:lpstr>Diapositiva 48</vt:lpstr>
      <vt:lpstr>Physics Objects Reconstruction</vt:lpstr>
      <vt:lpstr>Cross Sections at a glance</vt:lpstr>
      <vt:lpstr>Sample Searches:  HWW</vt:lpstr>
      <vt:lpstr>HWW results</vt:lpstr>
      <vt:lpstr>HZZ4 leptons: the golden channel</vt:lpstr>
      <vt:lpstr>Mass distributions</vt:lpstr>
      <vt:lpstr>HZZ4l results</vt:lpstr>
      <vt:lpstr>8 - Hγγ searches</vt:lpstr>
      <vt:lpstr>Mass distribution and limit</vt:lpstr>
      <vt:lpstr>Hγγ p-value</vt:lpstr>
      <vt:lpstr>Observation of Z4l decays</vt:lpstr>
      <vt:lpstr>2 – HZZllνν</vt:lpstr>
      <vt:lpstr>HZZllνν results</vt:lpstr>
      <vt:lpstr>3 – HZZllqq search</vt:lpstr>
      <vt:lpstr>HZZllqq: mass distributions</vt:lpstr>
      <vt:lpstr>HZZllqq Upper Limits</vt:lpstr>
      <vt:lpstr>4 - HZZllττ </vt:lpstr>
      <vt:lpstr>5 – Hbb search in Higgsstrahlung</vt:lpstr>
      <vt:lpstr>WH,ZH BDT Distributions</vt:lpstr>
      <vt:lpstr>Hbb Results</vt:lpstr>
      <vt:lpstr>6 - Hττ searches</vt:lpstr>
      <vt:lpstr>Hττ results</vt:lpstr>
      <vt:lpstr>HZZ4l: Excess and p-value</vt:lpstr>
      <vt:lpstr>More detail in Hγγ reconstruction</vt:lpstr>
      <vt:lpstr>Diapositiva 73</vt:lpstr>
      <vt:lpstr>Channel-by-channel view</vt:lpstr>
      <vt:lpstr>Best fit cross section, channel by channel</vt:lpstr>
      <vt:lpstr>Summary of Higgs Searches:  Where are we ?</vt:lpstr>
      <vt:lpstr>Diapositiva 77</vt:lpstr>
      <vt:lpstr>The Future of the LHC</vt:lpstr>
      <vt:lpstr>ATLAS Higgs Results</vt:lpstr>
      <vt:lpstr>p-value compared with H hypothesis</vt:lpstr>
      <vt:lpstr>Hγγ p-values</vt:lpstr>
      <vt:lpstr>p-values and best-fit cross section</vt:lpstr>
      <vt:lpstr>Forecast for 2012</vt:lpstr>
      <vt:lpstr>PDF and Parton Luminosities</vt:lpstr>
      <vt:lpstr>Z production in HI collisions</vt:lpstr>
      <vt:lpstr>Heavy Ion Results: 1 – Jet Quenching</vt:lpstr>
      <vt:lpstr>Imbalance growing with centrality</vt:lpstr>
      <vt:lpstr>Summary of Jet quenching studies</vt:lpstr>
      <vt:lpstr>Quarkonium and Z production</vt:lpstr>
      <vt:lpstr>Diapositiva 90</vt:lpstr>
      <vt:lpstr>Quarkonium production in HI: details</vt:lpstr>
      <vt:lpstr>Diapositiva 92</vt:lpstr>
      <vt:lpstr>Diapositiva 93</vt:lpstr>
      <vt:lpstr>Details of 2011 running</vt:lpstr>
      <vt:lpstr>Parton Luminosities</vt:lpstr>
      <vt:lpstr>QCD: Jet Cross Sections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Compact Muon Solenoid  at the CERN LHC: 2011 Highlights</dc:title>
  <dc:creator>Sezione di Padova</dc:creator>
  <cp:lastModifiedBy>Sezione di Padova</cp:lastModifiedBy>
  <cp:revision>75</cp:revision>
  <dcterms:created xsi:type="dcterms:W3CDTF">2012-01-13T12:09:25Z</dcterms:created>
  <dcterms:modified xsi:type="dcterms:W3CDTF">2012-06-12T05:22:56Z</dcterms:modified>
</cp:coreProperties>
</file>