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0" r:id="rId3"/>
    <p:sldId id="257" r:id="rId4"/>
    <p:sldId id="275" r:id="rId5"/>
    <p:sldId id="258" r:id="rId6"/>
    <p:sldId id="277" r:id="rId7"/>
    <p:sldId id="259" r:id="rId8"/>
    <p:sldId id="263" r:id="rId9"/>
    <p:sldId id="286" r:id="rId10"/>
    <p:sldId id="264" r:id="rId11"/>
    <p:sldId id="284" r:id="rId12"/>
    <p:sldId id="285" r:id="rId13"/>
    <p:sldId id="265" r:id="rId14"/>
    <p:sldId id="288" r:id="rId15"/>
    <p:sldId id="289" r:id="rId16"/>
    <p:sldId id="270" r:id="rId17"/>
    <p:sldId id="290" r:id="rId18"/>
    <p:sldId id="267" r:id="rId19"/>
    <p:sldId id="273" r:id="rId20"/>
    <p:sldId id="269" r:id="rId21"/>
    <p:sldId id="291" r:id="rId22"/>
    <p:sldId id="279" r:id="rId23"/>
    <p:sldId id="280" r:id="rId24"/>
    <p:sldId id="282" r:id="rId25"/>
    <p:sldId id="283" r:id="rId26"/>
    <p:sldId id="262" r:id="rId27"/>
    <p:sldId id="287" r:id="rId28"/>
    <p:sldId id="274" r:id="rId29"/>
    <p:sldId id="268" r:id="rId30"/>
    <p:sldId id="27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5EF6E-48D3-0042-B8C2-CB7F91728F31}" type="datetimeFigureOut">
              <a:rPr lang="en-US" smtClean="0"/>
              <a:t>6/9/12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41F0A-3D83-9E40-824D-13D9A38F4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045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35573-026A-C94B-8CA4-5311ECB9A36D}" type="datetimeFigureOut">
              <a:rPr lang="en-US" smtClean="0"/>
              <a:t>6/9/12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D52F3-9ED0-3146-9863-C3F6ADF8D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01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87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66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2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77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10874"/>
            <a:ext cx="4038600" cy="531529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10874"/>
            <a:ext cx="4038600" cy="531529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20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49454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89215"/>
            <a:ext cx="4040188" cy="464588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49454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89215"/>
            <a:ext cx="4041775" cy="464588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71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6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05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52764-524F-F948-9D4B-162A77EB9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2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79438" y="152400"/>
            <a:ext cx="76723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857250"/>
            <a:ext cx="8229600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74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FFF00"/>
                </a:solidFill>
                <a:latin typeface="Arial"/>
                <a:ea typeface="+mn-ea"/>
                <a:cs typeface="+mn-cs"/>
              </a:defRPr>
            </a:lvl1pPr>
          </a:lstStyle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1938" y="6356350"/>
            <a:ext cx="63484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FFF00"/>
                </a:solidFill>
                <a:latin typeface="Arial"/>
                <a:ea typeface="+mn-ea"/>
                <a:cs typeface="+mn-cs"/>
              </a:defRPr>
            </a:lvl1pPr>
          </a:lstStyle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2913" y="6356350"/>
            <a:ext cx="623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FFF00"/>
                </a:solidFill>
                <a:latin typeface="Arial"/>
                <a:ea typeface="+mn-ea"/>
                <a:cs typeface="+mn-cs"/>
              </a:defRPr>
            </a:lvl1pPr>
          </a:lstStyle>
          <a:p>
            <a:fld id="{B4352764-524F-F948-9D4B-162A77EB960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719138"/>
            <a:ext cx="82296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" y="6248400"/>
            <a:ext cx="82296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3" name="Picture 9" descr="logo-nikhef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825" y="152400"/>
            <a:ext cx="8445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36525"/>
            <a:ext cx="4556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2000" kern="1200">
          <a:solidFill>
            <a:srgbClr val="FFFF00"/>
          </a:solidFill>
          <a:latin typeface="Arial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FFFF00"/>
          </a:solidFill>
          <a:latin typeface="Comic Sans MS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FFFF00"/>
          </a:solidFill>
          <a:latin typeface="Comic Sans MS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FFFF00"/>
          </a:solidFill>
          <a:latin typeface="Comic Sans MS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FFFF00"/>
          </a:solidFill>
          <a:latin typeface="Comic Sans MS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FFFF00"/>
          </a:solidFill>
          <a:latin typeface="Comic Sans MS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FFFF00"/>
          </a:solidFill>
          <a:latin typeface="Comic Sans MS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FFFF00"/>
          </a:solidFill>
          <a:latin typeface="Comic Sans MS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FFFF00"/>
          </a:solidFill>
          <a:latin typeface="Comic Sans MS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Wingdings" charset="0"/>
        <a:buChar char="q"/>
        <a:defRPr kern="1200">
          <a:solidFill>
            <a:srgbClr val="FFFF00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Courier New" charset="0"/>
        <a:buChar char="o"/>
        <a:defRPr sz="1600" kern="1200">
          <a:solidFill>
            <a:srgbClr val="FFFF00"/>
          </a:solidFill>
          <a:latin typeface="Arial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Wingdings" charset="0"/>
        <a:buChar char="Ø"/>
        <a:defRPr sz="1400" kern="1200">
          <a:solidFill>
            <a:srgbClr val="FFFF00"/>
          </a:solidFill>
          <a:latin typeface="Arial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200" kern="1200">
          <a:solidFill>
            <a:srgbClr val="FFFF00"/>
          </a:solidFill>
          <a:latin typeface="Arial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Wingdings" charset="0"/>
        <a:buChar char="ü"/>
        <a:defRPr sz="1000" kern="1200">
          <a:solidFill>
            <a:srgbClr val="FFFF00"/>
          </a:solidFill>
          <a:latin typeface="Arial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Relationship Id="rId3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oleObject" Target="../embeddings/oleObject4.bin"/><Relationship Id="rId5" Type="http://schemas.openxmlformats.org/officeDocument/2006/relationships/image" Target="../media/image51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emf"/><Relationship Id="rId3" Type="http://schemas.openxmlformats.org/officeDocument/2006/relationships/image" Target="../media/image58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png"/><Relationship Id="rId7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9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0.emf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 of results from ALICE at the LHC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Panos Christakoglou</a:t>
            </a:r>
          </a:p>
          <a:p>
            <a:r>
              <a:rPr lang="en-US" dirty="0" err="1" smtClean="0"/>
              <a:t>Nikhef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 the ALICE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71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Initial state</a:t>
            </a:r>
            <a:endParaRPr lang="en-US" dirty="0"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814" y="5291038"/>
            <a:ext cx="8229600" cy="781445"/>
          </a:xfrm>
        </p:spPr>
        <p:txBody>
          <a:bodyPr/>
          <a:lstStyle/>
          <a:p>
            <a:r>
              <a:rPr lang="en-US" dirty="0" smtClean="0">
                <a:cs typeface="Arial"/>
              </a:rPr>
              <a:t>But…initial conditions not known precisely enough (model dependent)</a:t>
            </a:r>
          </a:p>
          <a:p>
            <a:pPr lvl="1"/>
            <a:r>
              <a:rPr lang="en-US" dirty="0" smtClean="0">
                <a:cs typeface="Arial"/>
              </a:rPr>
              <a:t>Data can be described by different combinations of initial conditions + </a:t>
            </a:r>
            <a:r>
              <a:rPr lang="el-GR" dirty="0" smtClean="0">
                <a:cs typeface="Arial"/>
              </a:rPr>
              <a:t>η</a:t>
            </a:r>
            <a:r>
              <a:rPr lang="el-GR" dirty="0" smtClean="0">
                <a:cs typeface="Arial"/>
              </a:rPr>
              <a:t>/</a:t>
            </a:r>
            <a:r>
              <a:rPr lang="en-US" dirty="0">
                <a:cs typeface="Arial"/>
              </a:rPr>
              <a:t>s</a:t>
            </a:r>
            <a:endParaRPr lang="en-US" dirty="0" smtClean="0">
              <a:cs typeface="Arial"/>
            </a:endParaRPr>
          </a:p>
          <a:p>
            <a:endParaRPr lang="en-US" dirty="0" smtClean="0">
              <a:cs typeface="Arial"/>
            </a:endParaRPr>
          </a:p>
          <a:p>
            <a:pPr lvl="1"/>
            <a:endParaRPr lang="en-US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12.06.2012</a:t>
            </a:r>
            <a:endParaRPr lang="en-US"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Panos.Christakoglou@nikhef.nl - International Conference on New Frontiers in Physics</a:t>
            </a:r>
            <a:endParaRPr lang="en-US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>
                <a:cs typeface="Arial"/>
              </a:rPr>
              <a:t>10</a:t>
            </a:fld>
            <a:endParaRPr lang="en-US">
              <a:cs typeface="Arial"/>
            </a:endParaRPr>
          </a:p>
        </p:txBody>
      </p:sp>
      <p:sp>
        <p:nvSpPr>
          <p:cNvPr id="9" name="Oval 8"/>
          <p:cNvSpPr/>
          <p:nvPr/>
        </p:nvSpPr>
        <p:spPr>
          <a:xfrm>
            <a:off x="66456" y="2718870"/>
            <a:ext cx="1548621" cy="2344247"/>
          </a:xfrm>
          <a:prstGeom prst="ellipse">
            <a:avLst/>
          </a:prstGeom>
          <a:gradFill flip="none" rotWithShape="1">
            <a:gsLst>
              <a:gs pos="0">
                <a:srgbClr val="800000"/>
              </a:gs>
              <a:gs pos="100000">
                <a:srgbClr val="FFFFFF"/>
              </a:gs>
              <a:gs pos="25000">
                <a:srgbClr val="FF0000"/>
              </a:gs>
              <a:gs pos="50000">
                <a:srgbClr val="FF6600"/>
              </a:gs>
              <a:gs pos="7500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461814" y="885289"/>
            <a:ext cx="8229600" cy="171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q"/>
              <a:defRPr kern="1200">
                <a:solidFill>
                  <a:srgbClr val="FFFF00"/>
                </a:solidFill>
                <a:latin typeface="Comic Sans MS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6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Ø"/>
              <a:defRPr sz="14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2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10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/>
                <a:cs typeface="Arial"/>
              </a:rPr>
              <a:t>Initial geometry not described by the ideal almond shape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Fluctuations of initial energy/pressure distributions lead to “irregular” shapes that fluctuate event-by-event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Higher (odd) harmonics each having its one symmetry plane</a:t>
            </a:r>
          </a:p>
          <a:p>
            <a:r>
              <a:rPr lang="en-US" dirty="0" smtClean="0">
                <a:latin typeface="Arial"/>
                <a:cs typeface="Arial"/>
              </a:rPr>
              <a:t>Higher harmonics more sensitive to the value of shear viscosity</a:t>
            </a:r>
          </a:p>
          <a:p>
            <a:pPr lvl="1"/>
            <a:endParaRPr lang="en-US" dirty="0">
              <a:latin typeface="Arial"/>
              <a:cs typeface="Arial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071" y="2567738"/>
            <a:ext cx="2981987" cy="2678630"/>
          </a:xfrm>
          <a:prstGeom prst="rect">
            <a:avLst/>
          </a:prstGeom>
        </p:spPr>
      </p:pic>
      <p:sp>
        <p:nvSpPr>
          <p:cNvPr id="35" name="Multiply 34"/>
          <p:cNvSpPr/>
          <p:nvPr/>
        </p:nvSpPr>
        <p:spPr>
          <a:xfrm>
            <a:off x="-204848" y="2376897"/>
            <a:ext cx="2156104" cy="3044383"/>
          </a:xfrm>
          <a:prstGeom prst="mathMultiply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500584" y="2567737"/>
            <a:ext cx="2981987" cy="2678631"/>
            <a:chOff x="5500584" y="2567737"/>
            <a:chExt cx="2981987" cy="2678631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00584" y="2567738"/>
              <a:ext cx="2981987" cy="2678630"/>
            </a:xfrm>
            <a:prstGeom prst="rect">
              <a:avLst/>
            </a:prstGeom>
          </p:spPr>
        </p:pic>
        <p:sp>
          <p:nvSpPr>
            <p:cNvPr id="37" name="Rounded Rectangle 36"/>
            <p:cNvSpPr/>
            <p:nvPr/>
          </p:nvSpPr>
          <p:spPr>
            <a:xfrm>
              <a:off x="6170623" y="2567737"/>
              <a:ext cx="1481600" cy="281283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500584" y="2531009"/>
            <a:ext cx="2981987" cy="2678631"/>
            <a:chOff x="8251825" y="2567737"/>
            <a:chExt cx="2981987" cy="2678631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51825" y="2567737"/>
              <a:ext cx="2981987" cy="2678631"/>
            </a:xfrm>
            <a:prstGeom prst="rect">
              <a:avLst/>
            </a:prstGeom>
          </p:spPr>
        </p:pic>
        <p:sp>
          <p:nvSpPr>
            <p:cNvPr id="39" name="Rounded Rectangle 38"/>
            <p:cNvSpPr/>
            <p:nvPr/>
          </p:nvSpPr>
          <p:spPr>
            <a:xfrm>
              <a:off x="8928035" y="2600298"/>
              <a:ext cx="1481600" cy="281283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7305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Triangular flow: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7038" y="1145474"/>
            <a:ext cx="4295278" cy="369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2011-May-17-triangularity_102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170" y="1145474"/>
            <a:ext cx="4295278" cy="369280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7200" y="5001079"/>
            <a:ext cx="8229600" cy="1237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q"/>
              <a:defRPr kern="1200">
                <a:solidFill>
                  <a:srgbClr val="FFFF00"/>
                </a:solidFill>
                <a:latin typeface="Comic Sans MS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6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Ø"/>
              <a:defRPr sz="14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2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10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"/>
                <a:cs typeface="Arial"/>
              </a:rPr>
              <a:t>Models can not describe successfully the elliptic and triangular flow with the same values of </a:t>
            </a:r>
            <a:r>
              <a:rPr lang="el-GR" sz="1600" dirty="0" smtClean="0">
                <a:latin typeface="Arial"/>
                <a:cs typeface="Arial"/>
              </a:rPr>
              <a:t>η</a:t>
            </a:r>
            <a:r>
              <a:rPr lang="en-US" sz="1600" dirty="0" smtClean="0">
                <a:latin typeface="Arial"/>
                <a:cs typeface="Arial"/>
              </a:rPr>
              <a:t>/s</a:t>
            </a:r>
          </a:p>
          <a:p>
            <a:r>
              <a:rPr lang="en-US" sz="1600" dirty="0" smtClean="0">
                <a:latin typeface="Arial"/>
                <a:cs typeface="Arial"/>
              </a:rPr>
              <a:t> Similar mass splitting expected by hydro</a:t>
            </a:r>
            <a:endParaRPr lang="en-US" sz="1400" dirty="0" smtClean="0">
              <a:latin typeface="Arial"/>
              <a:cs typeface="Arial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030576" y="834350"/>
            <a:ext cx="2745338" cy="307777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 dirty="0">
                <a:solidFill>
                  <a:srgbClr val="000000"/>
                </a:solidFill>
              </a:rPr>
              <a:t>Phys. Rev. Lett. 107, 032301 (2011)</a:t>
            </a:r>
            <a:endParaRPr lang="en-GB" sz="1400" dirty="0">
              <a:solidFill>
                <a:srgbClr val="000000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3904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High </a:t>
            </a:r>
            <a:r>
              <a:rPr lang="en-US" dirty="0" err="1" smtClean="0">
                <a:cs typeface="Arial"/>
              </a:rPr>
              <a:t>pt</a:t>
            </a:r>
            <a:r>
              <a:rPr lang="en-US" dirty="0" smtClean="0">
                <a:cs typeface="Arial"/>
              </a:rPr>
              <a:t> probes</a:t>
            </a:r>
            <a:endParaRPr lang="en-US" dirty="0"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LHC offers the possibility to study hard processes</a:t>
            </a:r>
          </a:p>
          <a:p>
            <a:pPr lvl="1"/>
            <a:r>
              <a:rPr lang="en-US" dirty="0" smtClean="0">
                <a:cs typeface="Arial"/>
              </a:rPr>
              <a:t>larger cross sections for high-</a:t>
            </a:r>
            <a:r>
              <a:rPr lang="en-US" dirty="0" err="1" smtClean="0">
                <a:cs typeface="Arial"/>
              </a:rPr>
              <a:t>p</a:t>
            </a:r>
            <a:r>
              <a:rPr lang="en-US" baseline="-25000" dirty="0" err="1" smtClean="0">
                <a:cs typeface="Arial"/>
              </a:rPr>
              <a:t>t</a:t>
            </a:r>
            <a:r>
              <a:rPr lang="en-US" dirty="0" smtClean="0">
                <a:cs typeface="Arial"/>
              </a:rPr>
              <a:t> and larger mass </a:t>
            </a:r>
            <a:r>
              <a:rPr lang="en-US" dirty="0">
                <a:cs typeface="Arial"/>
              </a:rPr>
              <a:t>particles </a:t>
            </a:r>
            <a:endParaRPr lang="en-US" dirty="0" smtClean="0">
              <a:cs typeface="Arial"/>
            </a:endParaRPr>
          </a:p>
          <a:p>
            <a:r>
              <a:rPr lang="en-US" dirty="0" smtClean="0">
                <a:cs typeface="Arial"/>
              </a:rPr>
              <a:t>Two ways of studying the medium effects</a:t>
            </a:r>
          </a:p>
          <a:p>
            <a:pPr lvl="1"/>
            <a:r>
              <a:rPr lang="en-US" dirty="0" smtClean="0">
                <a:cs typeface="Arial"/>
              </a:rPr>
              <a:t>Compare yields of high-</a:t>
            </a:r>
            <a:r>
              <a:rPr lang="en-US" dirty="0" err="1" smtClean="0">
                <a:cs typeface="Arial"/>
              </a:rPr>
              <a:t>p</a:t>
            </a:r>
            <a:r>
              <a:rPr lang="en-US" baseline="-25000" dirty="0" err="1" smtClean="0">
                <a:cs typeface="Arial"/>
              </a:rPr>
              <a:t>t</a:t>
            </a:r>
            <a:r>
              <a:rPr lang="en-US" dirty="0" smtClean="0">
                <a:cs typeface="Arial"/>
              </a:rPr>
              <a:t> particles in A-A to </a:t>
            </a:r>
            <a:r>
              <a:rPr lang="en-US" dirty="0" err="1" smtClean="0">
                <a:cs typeface="Arial"/>
              </a:rPr>
              <a:t>pp</a:t>
            </a:r>
            <a:r>
              <a:rPr lang="en-US" dirty="0" smtClean="0">
                <a:cs typeface="Arial"/>
              </a:rPr>
              <a:t> collisions</a:t>
            </a:r>
          </a:p>
          <a:p>
            <a:pPr lvl="1"/>
            <a:r>
              <a:rPr lang="en-US" dirty="0" smtClean="0">
                <a:cs typeface="Arial"/>
              </a:rPr>
              <a:t>Jet reconstruction</a:t>
            </a:r>
          </a:p>
          <a:p>
            <a:pPr marL="0" indent="0">
              <a:buNone/>
            </a:pPr>
            <a:endParaRPr lang="en-US" dirty="0" smtClean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12.06.2012</a:t>
            </a:r>
            <a:endParaRPr lang="en-US"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Panos.Christakoglou@nikhef.nl - International Conference on New Frontiers in Physics</a:t>
            </a:r>
            <a:endParaRPr lang="en-US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>
                <a:cs typeface="Arial"/>
              </a:rPr>
              <a:t>12</a:t>
            </a:fld>
            <a:endParaRPr lang="en-US">
              <a:cs typeface="Arial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198380" y="2422803"/>
            <a:ext cx="4020173" cy="3765212"/>
            <a:chOff x="198380" y="2422803"/>
            <a:chExt cx="4020173" cy="3765212"/>
          </a:xfrm>
        </p:grpSpPr>
        <p:grpSp>
          <p:nvGrpSpPr>
            <p:cNvPr id="57" name="Group 56"/>
            <p:cNvGrpSpPr>
              <a:grpSpLocks noChangeAspect="1"/>
            </p:cNvGrpSpPr>
            <p:nvPr/>
          </p:nvGrpSpPr>
          <p:grpSpPr>
            <a:xfrm>
              <a:off x="198380" y="2422803"/>
              <a:ext cx="4020173" cy="3765212"/>
              <a:chOff x="457199" y="1352753"/>
              <a:chExt cx="4020173" cy="6818548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flipV="1">
                <a:off x="457199" y="4706269"/>
                <a:ext cx="1854748" cy="16280"/>
              </a:xfrm>
              <a:prstGeom prst="straightConnector1">
                <a:avLst/>
              </a:prstGeom>
              <a:ln w="38100" cmpd="sng"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rot="10800000" flipV="1">
                <a:off x="2311947" y="4689989"/>
                <a:ext cx="1854748" cy="16280"/>
              </a:xfrm>
              <a:prstGeom prst="straightConnector1">
                <a:avLst/>
              </a:prstGeom>
              <a:ln w="38100" cmpd="sng"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V="1">
                <a:off x="2327246" y="2791337"/>
                <a:ext cx="530979" cy="1914935"/>
              </a:xfrm>
              <a:prstGeom prst="straightConnector1">
                <a:avLst/>
              </a:prstGeom>
              <a:ln w="38100" cmpd="sng"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>
              <a:xfrm>
                <a:off x="2825663" y="1352753"/>
                <a:ext cx="380072" cy="1532091"/>
                <a:chOff x="2825663" y="1352753"/>
                <a:chExt cx="380072" cy="1532091"/>
              </a:xfrm>
            </p:grpSpPr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2898073" y="1352753"/>
                  <a:ext cx="193692" cy="1438583"/>
                </a:xfrm>
                <a:prstGeom prst="straightConnector1">
                  <a:avLst/>
                </a:prstGeom>
                <a:ln w="38100" cmpd="sng"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 flipV="1">
                  <a:off x="2825663" y="1688871"/>
                  <a:ext cx="380072" cy="1195973"/>
                </a:xfrm>
                <a:prstGeom prst="straightConnector1">
                  <a:avLst/>
                </a:prstGeom>
                <a:ln w="38100" cmpd="sng">
                  <a:solidFill>
                    <a:srgbClr val="008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2858225" y="2222664"/>
                  <a:ext cx="347510" cy="592016"/>
                </a:xfrm>
                <a:prstGeom prst="straightConnector1">
                  <a:avLst/>
                </a:prstGeom>
                <a:ln w="38100" cmpd="sng">
                  <a:solidFill>
                    <a:srgbClr val="008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 flipV="1">
                  <a:off x="2858225" y="2008512"/>
                  <a:ext cx="39848" cy="841253"/>
                </a:xfrm>
                <a:prstGeom prst="straightConnector1">
                  <a:avLst/>
                </a:prstGeom>
                <a:ln w="38100" cmpd="sng">
                  <a:solidFill>
                    <a:srgbClr val="008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Arrow Connector 43"/>
              <p:cNvCxnSpPr/>
              <p:nvPr/>
            </p:nvCxnSpPr>
            <p:spPr>
              <a:xfrm flipH="1">
                <a:off x="2030078" y="4722548"/>
                <a:ext cx="281869" cy="1757806"/>
              </a:xfrm>
              <a:prstGeom prst="straightConnector1">
                <a:avLst/>
              </a:prstGeom>
              <a:ln w="38100" cmpd="sng"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>
              <a:xfrm rot="9900000">
                <a:off x="1749230" y="6418698"/>
                <a:ext cx="475810" cy="1752603"/>
                <a:chOff x="3006352" y="1446672"/>
                <a:chExt cx="475810" cy="1752603"/>
              </a:xfrm>
            </p:grpSpPr>
            <p:cxnSp>
              <p:nvCxnSpPr>
                <p:cNvPr id="50" name="Straight Arrow Connector 49"/>
                <p:cNvCxnSpPr/>
                <p:nvPr/>
              </p:nvCxnSpPr>
              <p:spPr>
                <a:xfrm rot="11700000" flipH="1">
                  <a:off x="3204738" y="1446672"/>
                  <a:ext cx="197568" cy="1732945"/>
                </a:xfrm>
                <a:prstGeom prst="straightConnector1">
                  <a:avLst/>
                </a:prstGeom>
                <a:ln w="38100" cmpd="sng"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 rot="11700000" flipH="1">
                  <a:off x="3158156" y="2148986"/>
                  <a:ext cx="324006" cy="1050289"/>
                </a:xfrm>
                <a:prstGeom prst="straightConnector1">
                  <a:avLst/>
                </a:prstGeom>
                <a:ln w="38100" cmpd="sng">
                  <a:solidFill>
                    <a:srgbClr val="008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 rot="11700000">
                  <a:off x="3006352" y="2033858"/>
                  <a:ext cx="161497" cy="1037933"/>
                </a:xfrm>
                <a:prstGeom prst="straightConnector1">
                  <a:avLst/>
                </a:prstGeom>
                <a:ln w="38100" cmpd="sng">
                  <a:solidFill>
                    <a:srgbClr val="008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/>
                <p:cNvCxnSpPr/>
                <p:nvPr/>
              </p:nvCxnSpPr>
              <p:spPr>
                <a:xfrm rot="11700000">
                  <a:off x="3161574" y="2074367"/>
                  <a:ext cx="0" cy="1049541"/>
                </a:xfrm>
                <a:prstGeom prst="straightConnector1">
                  <a:avLst/>
                </a:prstGeom>
                <a:ln w="38100" cmpd="sng">
                  <a:solidFill>
                    <a:srgbClr val="008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TextBox 53"/>
              <p:cNvSpPr txBox="1"/>
              <p:nvPr/>
            </p:nvSpPr>
            <p:spPr>
              <a:xfrm>
                <a:off x="579438" y="4159135"/>
                <a:ext cx="952500" cy="27699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200" dirty="0" err="1" smtClean="0">
                    <a:solidFill>
                      <a:srgbClr val="FFFF00"/>
                    </a:solidFill>
                    <a:latin typeface="Arial"/>
                    <a:cs typeface="Arial"/>
                  </a:rPr>
                  <a:t>parton</a:t>
                </a:r>
                <a:endParaRPr lang="en-US" sz="1200" dirty="0">
                  <a:solidFill>
                    <a:srgbClr val="FFFF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105636" y="4134793"/>
                <a:ext cx="952500" cy="27699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200" dirty="0" err="1" smtClean="0">
                    <a:solidFill>
                      <a:srgbClr val="FFFF00"/>
                    </a:solidFill>
                    <a:latin typeface="Arial"/>
                    <a:cs typeface="Arial"/>
                  </a:rPr>
                  <a:t>parton</a:t>
                </a:r>
                <a:endParaRPr lang="en-US" sz="1200" dirty="0">
                  <a:solidFill>
                    <a:srgbClr val="FFFF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3238754" y="1508644"/>
                <a:ext cx="1238618" cy="39443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200" dirty="0" smtClean="0">
                    <a:solidFill>
                      <a:srgbClr val="FFFF00"/>
                    </a:solidFill>
                    <a:latin typeface="Arial"/>
                    <a:cs typeface="Arial"/>
                  </a:rPr>
                  <a:t>leading particle</a:t>
                </a:r>
                <a:endParaRPr lang="en-US" sz="1200" dirty="0">
                  <a:solidFill>
                    <a:srgbClr val="FFFF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89" name="Explosion 1 88"/>
            <p:cNvSpPr/>
            <p:nvPr/>
          </p:nvSpPr>
          <p:spPr>
            <a:xfrm>
              <a:off x="1771259" y="4045752"/>
              <a:ext cx="567440" cy="498993"/>
            </a:xfrm>
            <a:prstGeom prst="irregularSeal1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4127185" y="2422803"/>
            <a:ext cx="4020173" cy="3765212"/>
            <a:chOff x="4127185" y="2487923"/>
            <a:chExt cx="4020173" cy="3765212"/>
          </a:xfrm>
        </p:grpSpPr>
        <p:sp>
          <p:nvSpPr>
            <p:cNvPr id="88" name="Direct Access Storage 87"/>
            <p:cNvSpPr/>
            <p:nvPr/>
          </p:nvSpPr>
          <p:spPr>
            <a:xfrm>
              <a:off x="4379225" y="3597906"/>
              <a:ext cx="3386968" cy="1860407"/>
            </a:xfrm>
            <a:prstGeom prst="flowChartMagneticDrum">
              <a:avLst/>
            </a:prstGeom>
            <a:gradFill flip="none" rotWithShape="1">
              <a:gsLst>
                <a:gs pos="0">
                  <a:srgbClr val="800000"/>
                </a:gs>
                <a:gs pos="100000">
                  <a:srgbClr val="FFFFFF"/>
                </a:gs>
                <a:gs pos="25000">
                  <a:srgbClr val="FF0000"/>
                </a:gs>
                <a:gs pos="50000">
                  <a:srgbClr val="FF6600"/>
                </a:gs>
                <a:gs pos="75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91" name="Freeform 90"/>
            <p:cNvSpPr/>
            <p:nvPr/>
          </p:nvSpPr>
          <p:spPr>
            <a:xfrm>
              <a:off x="5887660" y="4692151"/>
              <a:ext cx="209143" cy="442913"/>
            </a:xfrm>
            <a:custGeom>
              <a:avLst/>
              <a:gdLst>
                <a:gd name="connsiteX0" fmla="*/ 19985 w 1840887"/>
                <a:gd name="connsiteY0" fmla="*/ 0 h 1556340"/>
                <a:gd name="connsiteX1" fmla="*/ 19985 w 1840887"/>
                <a:gd name="connsiteY1" fmla="*/ 250878 h 1556340"/>
                <a:gd name="connsiteX2" fmla="*/ 129729 w 1840887"/>
                <a:gd name="connsiteY2" fmla="*/ 391997 h 1556340"/>
                <a:gd name="connsiteX3" fmla="*/ 286505 w 1840887"/>
                <a:gd name="connsiteY3" fmla="*/ 501757 h 1556340"/>
                <a:gd name="connsiteX4" fmla="*/ 333538 w 1840887"/>
                <a:gd name="connsiteY4" fmla="*/ 517437 h 1556340"/>
                <a:gd name="connsiteX5" fmla="*/ 490315 w 1840887"/>
                <a:gd name="connsiteY5" fmla="*/ 533116 h 1556340"/>
                <a:gd name="connsiteX6" fmla="*/ 819546 w 1840887"/>
                <a:gd name="connsiteY6" fmla="*/ 470397 h 1556340"/>
                <a:gd name="connsiteX7" fmla="*/ 850901 w 1840887"/>
                <a:gd name="connsiteY7" fmla="*/ 423357 h 1556340"/>
                <a:gd name="connsiteX8" fmla="*/ 803868 w 1840887"/>
                <a:gd name="connsiteY8" fmla="*/ 219518 h 1556340"/>
                <a:gd name="connsiteX9" fmla="*/ 788191 w 1840887"/>
                <a:gd name="connsiteY9" fmla="*/ 172479 h 1556340"/>
                <a:gd name="connsiteX10" fmla="*/ 694125 w 1840887"/>
                <a:gd name="connsiteY10" fmla="*/ 141119 h 1556340"/>
                <a:gd name="connsiteX11" fmla="*/ 317861 w 1840887"/>
                <a:gd name="connsiteY11" fmla="*/ 172479 h 1556340"/>
                <a:gd name="connsiteX12" fmla="*/ 270828 w 1840887"/>
                <a:gd name="connsiteY12" fmla="*/ 203838 h 1556340"/>
                <a:gd name="connsiteX13" fmla="*/ 239472 w 1840887"/>
                <a:gd name="connsiteY13" fmla="*/ 250878 h 1556340"/>
                <a:gd name="connsiteX14" fmla="*/ 192439 w 1840887"/>
                <a:gd name="connsiteY14" fmla="*/ 282238 h 1556340"/>
                <a:gd name="connsiteX15" fmla="*/ 223795 w 1840887"/>
                <a:gd name="connsiteY15" fmla="*/ 580156 h 1556340"/>
                <a:gd name="connsiteX16" fmla="*/ 255150 w 1840887"/>
                <a:gd name="connsiteY16" fmla="*/ 658556 h 1556340"/>
                <a:gd name="connsiteX17" fmla="*/ 349216 w 1840887"/>
                <a:gd name="connsiteY17" fmla="*/ 721275 h 1556340"/>
                <a:gd name="connsiteX18" fmla="*/ 474637 w 1840887"/>
                <a:gd name="connsiteY18" fmla="*/ 783995 h 1556340"/>
                <a:gd name="connsiteX19" fmla="*/ 647092 w 1840887"/>
                <a:gd name="connsiteY19" fmla="*/ 831035 h 1556340"/>
                <a:gd name="connsiteX20" fmla="*/ 1039034 w 1840887"/>
                <a:gd name="connsiteY20" fmla="*/ 815355 h 1556340"/>
                <a:gd name="connsiteX21" fmla="*/ 1164455 w 1840887"/>
                <a:gd name="connsiteY21" fmla="*/ 799675 h 1556340"/>
                <a:gd name="connsiteX22" fmla="*/ 1242843 w 1840887"/>
                <a:gd name="connsiteY22" fmla="*/ 768315 h 1556340"/>
                <a:gd name="connsiteX23" fmla="*/ 1352587 w 1840887"/>
                <a:gd name="connsiteY23" fmla="*/ 736955 h 1556340"/>
                <a:gd name="connsiteX24" fmla="*/ 1415298 w 1840887"/>
                <a:gd name="connsiteY24" fmla="*/ 689916 h 1556340"/>
                <a:gd name="connsiteX25" fmla="*/ 1430975 w 1840887"/>
                <a:gd name="connsiteY25" fmla="*/ 501757 h 1556340"/>
                <a:gd name="connsiteX26" fmla="*/ 1336909 w 1840887"/>
                <a:gd name="connsiteY26" fmla="*/ 470397 h 1556340"/>
                <a:gd name="connsiteX27" fmla="*/ 1086067 w 1840887"/>
                <a:gd name="connsiteY27" fmla="*/ 486077 h 1556340"/>
                <a:gd name="connsiteX28" fmla="*/ 929290 w 1840887"/>
                <a:gd name="connsiteY28" fmla="*/ 517437 h 1556340"/>
                <a:gd name="connsiteX29" fmla="*/ 882257 w 1840887"/>
                <a:gd name="connsiteY29" fmla="*/ 548796 h 1556340"/>
                <a:gd name="connsiteX30" fmla="*/ 866579 w 1840887"/>
                <a:gd name="connsiteY30" fmla="*/ 595836 h 1556340"/>
                <a:gd name="connsiteX31" fmla="*/ 772513 w 1840887"/>
                <a:gd name="connsiteY31" fmla="*/ 721275 h 1556340"/>
                <a:gd name="connsiteX32" fmla="*/ 741158 w 1840887"/>
                <a:gd name="connsiteY32" fmla="*/ 831035 h 1556340"/>
                <a:gd name="connsiteX33" fmla="*/ 725480 w 1840887"/>
                <a:gd name="connsiteY33" fmla="*/ 878074 h 1556340"/>
                <a:gd name="connsiteX34" fmla="*/ 756835 w 1840887"/>
                <a:gd name="connsiteY34" fmla="*/ 1034874 h 1556340"/>
                <a:gd name="connsiteX35" fmla="*/ 850901 w 1840887"/>
                <a:gd name="connsiteY35" fmla="*/ 1097593 h 1556340"/>
                <a:gd name="connsiteX36" fmla="*/ 1195810 w 1840887"/>
                <a:gd name="connsiteY36" fmla="*/ 1160313 h 1556340"/>
                <a:gd name="connsiteX37" fmla="*/ 1681818 w 1840887"/>
                <a:gd name="connsiteY37" fmla="*/ 1144633 h 1556340"/>
                <a:gd name="connsiteX38" fmla="*/ 1728851 w 1840887"/>
                <a:gd name="connsiteY38" fmla="*/ 1128953 h 1556340"/>
                <a:gd name="connsiteX39" fmla="*/ 1807239 w 1840887"/>
                <a:gd name="connsiteY39" fmla="*/ 1066233 h 1556340"/>
                <a:gd name="connsiteX40" fmla="*/ 1822917 w 1840887"/>
                <a:gd name="connsiteY40" fmla="*/ 846715 h 1556340"/>
                <a:gd name="connsiteX41" fmla="*/ 1744529 w 1840887"/>
                <a:gd name="connsiteY41" fmla="*/ 831035 h 1556340"/>
                <a:gd name="connsiteX42" fmla="*/ 1399620 w 1840887"/>
                <a:gd name="connsiteY42" fmla="*/ 846715 h 1556340"/>
                <a:gd name="connsiteX43" fmla="*/ 1289876 w 1840887"/>
                <a:gd name="connsiteY43" fmla="*/ 956474 h 1556340"/>
                <a:gd name="connsiteX44" fmla="*/ 1242843 w 1840887"/>
                <a:gd name="connsiteY44" fmla="*/ 1019194 h 1556340"/>
                <a:gd name="connsiteX45" fmla="*/ 1164455 w 1840887"/>
                <a:gd name="connsiteY45" fmla="*/ 1113273 h 1556340"/>
                <a:gd name="connsiteX46" fmla="*/ 1133100 w 1840887"/>
                <a:gd name="connsiteY46" fmla="*/ 1223032 h 1556340"/>
                <a:gd name="connsiteX47" fmla="*/ 1117422 w 1840887"/>
                <a:gd name="connsiteY47" fmla="*/ 1270072 h 1556340"/>
                <a:gd name="connsiteX48" fmla="*/ 1133100 w 1840887"/>
                <a:gd name="connsiteY48" fmla="*/ 1395511 h 1556340"/>
                <a:gd name="connsiteX49" fmla="*/ 1289876 w 1840887"/>
                <a:gd name="connsiteY49" fmla="*/ 1505271 h 1556340"/>
                <a:gd name="connsiteX50" fmla="*/ 1666140 w 1840887"/>
                <a:gd name="connsiteY50" fmla="*/ 1536631 h 155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840887" h="1556340">
                  <a:moveTo>
                    <a:pt x="19985" y="0"/>
                  </a:moveTo>
                  <a:cubicBezTo>
                    <a:pt x="-518" y="102528"/>
                    <a:pt x="-12176" y="122217"/>
                    <a:pt x="19985" y="250878"/>
                  </a:cubicBezTo>
                  <a:cubicBezTo>
                    <a:pt x="32444" y="300722"/>
                    <a:pt x="93765" y="360024"/>
                    <a:pt x="129729" y="391997"/>
                  </a:cubicBezTo>
                  <a:cubicBezTo>
                    <a:pt x="178318" y="435194"/>
                    <a:pt x="228226" y="472613"/>
                    <a:pt x="286505" y="501757"/>
                  </a:cubicBezTo>
                  <a:cubicBezTo>
                    <a:pt x="301286" y="509149"/>
                    <a:pt x="317204" y="514924"/>
                    <a:pt x="333538" y="517437"/>
                  </a:cubicBezTo>
                  <a:cubicBezTo>
                    <a:pt x="385447" y="525424"/>
                    <a:pt x="438056" y="527890"/>
                    <a:pt x="490315" y="533116"/>
                  </a:cubicBezTo>
                  <a:cubicBezTo>
                    <a:pt x="600059" y="512210"/>
                    <a:pt x="712670" y="502929"/>
                    <a:pt x="819546" y="470397"/>
                  </a:cubicBezTo>
                  <a:cubicBezTo>
                    <a:pt x="837573" y="464910"/>
                    <a:pt x="849336" y="442136"/>
                    <a:pt x="850901" y="423357"/>
                  </a:cubicBezTo>
                  <a:cubicBezTo>
                    <a:pt x="861867" y="291749"/>
                    <a:pt x="841956" y="308402"/>
                    <a:pt x="803868" y="219518"/>
                  </a:cubicBezTo>
                  <a:cubicBezTo>
                    <a:pt x="797358" y="204326"/>
                    <a:pt x="801639" y="182086"/>
                    <a:pt x="788191" y="172479"/>
                  </a:cubicBezTo>
                  <a:cubicBezTo>
                    <a:pt x="761297" y="153266"/>
                    <a:pt x="694125" y="141119"/>
                    <a:pt x="694125" y="141119"/>
                  </a:cubicBezTo>
                  <a:cubicBezTo>
                    <a:pt x="692632" y="141212"/>
                    <a:pt x="379865" y="155567"/>
                    <a:pt x="317861" y="172479"/>
                  </a:cubicBezTo>
                  <a:cubicBezTo>
                    <a:pt x="299682" y="177437"/>
                    <a:pt x="286506" y="193385"/>
                    <a:pt x="270828" y="203838"/>
                  </a:cubicBezTo>
                  <a:cubicBezTo>
                    <a:pt x="260376" y="219518"/>
                    <a:pt x="252796" y="237552"/>
                    <a:pt x="239472" y="250878"/>
                  </a:cubicBezTo>
                  <a:cubicBezTo>
                    <a:pt x="226149" y="264203"/>
                    <a:pt x="194520" y="263510"/>
                    <a:pt x="192439" y="282238"/>
                  </a:cubicBezTo>
                  <a:cubicBezTo>
                    <a:pt x="179451" y="399148"/>
                    <a:pt x="187482" y="483306"/>
                    <a:pt x="223795" y="580156"/>
                  </a:cubicBezTo>
                  <a:cubicBezTo>
                    <a:pt x="233676" y="606510"/>
                    <a:pt x="236452" y="637518"/>
                    <a:pt x="255150" y="658556"/>
                  </a:cubicBezTo>
                  <a:cubicBezTo>
                    <a:pt x="280185" y="686725"/>
                    <a:pt x="316497" y="702576"/>
                    <a:pt x="349216" y="721275"/>
                  </a:cubicBezTo>
                  <a:cubicBezTo>
                    <a:pt x="389799" y="744469"/>
                    <a:pt x="429290" y="772657"/>
                    <a:pt x="474637" y="783995"/>
                  </a:cubicBezTo>
                  <a:cubicBezTo>
                    <a:pt x="616091" y="819364"/>
                    <a:pt x="559177" y="801726"/>
                    <a:pt x="647092" y="831035"/>
                  </a:cubicBezTo>
                  <a:cubicBezTo>
                    <a:pt x="777739" y="825808"/>
                    <a:pt x="908522" y="823266"/>
                    <a:pt x="1039034" y="815355"/>
                  </a:cubicBezTo>
                  <a:cubicBezTo>
                    <a:pt x="1081089" y="812806"/>
                    <a:pt x="1123402" y="809150"/>
                    <a:pt x="1164455" y="799675"/>
                  </a:cubicBezTo>
                  <a:cubicBezTo>
                    <a:pt x="1191877" y="793346"/>
                    <a:pt x="1216493" y="778198"/>
                    <a:pt x="1242843" y="768315"/>
                  </a:cubicBezTo>
                  <a:cubicBezTo>
                    <a:pt x="1287826" y="751444"/>
                    <a:pt x="1303169" y="749311"/>
                    <a:pt x="1352587" y="736955"/>
                  </a:cubicBezTo>
                  <a:cubicBezTo>
                    <a:pt x="1373491" y="721275"/>
                    <a:pt x="1396822" y="708394"/>
                    <a:pt x="1415298" y="689916"/>
                  </a:cubicBezTo>
                  <a:cubicBezTo>
                    <a:pt x="1463679" y="641528"/>
                    <a:pt x="1471901" y="566078"/>
                    <a:pt x="1430975" y="501757"/>
                  </a:cubicBezTo>
                  <a:cubicBezTo>
                    <a:pt x="1413232" y="473871"/>
                    <a:pt x="1336909" y="470397"/>
                    <a:pt x="1336909" y="470397"/>
                  </a:cubicBezTo>
                  <a:cubicBezTo>
                    <a:pt x="1253295" y="475624"/>
                    <a:pt x="1169529" y="478818"/>
                    <a:pt x="1086067" y="486077"/>
                  </a:cubicBezTo>
                  <a:cubicBezTo>
                    <a:pt x="1051093" y="489119"/>
                    <a:pt x="970624" y="496767"/>
                    <a:pt x="929290" y="517437"/>
                  </a:cubicBezTo>
                  <a:cubicBezTo>
                    <a:pt x="912437" y="525865"/>
                    <a:pt x="897935" y="538343"/>
                    <a:pt x="882257" y="548796"/>
                  </a:cubicBezTo>
                  <a:cubicBezTo>
                    <a:pt x="877031" y="564476"/>
                    <a:pt x="875746" y="582083"/>
                    <a:pt x="866579" y="595836"/>
                  </a:cubicBezTo>
                  <a:cubicBezTo>
                    <a:pt x="757764" y="759082"/>
                    <a:pt x="886251" y="493767"/>
                    <a:pt x="772513" y="721275"/>
                  </a:cubicBezTo>
                  <a:cubicBezTo>
                    <a:pt x="759981" y="746343"/>
                    <a:pt x="747857" y="807585"/>
                    <a:pt x="741158" y="831035"/>
                  </a:cubicBezTo>
                  <a:cubicBezTo>
                    <a:pt x="736618" y="846927"/>
                    <a:pt x="730706" y="862394"/>
                    <a:pt x="725480" y="878074"/>
                  </a:cubicBezTo>
                  <a:cubicBezTo>
                    <a:pt x="735932" y="930341"/>
                    <a:pt x="730393" y="988594"/>
                    <a:pt x="756835" y="1034874"/>
                  </a:cubicBezTo>
                  <a:cubicBezTo>
                    <a:pt x="775530" y="1067596"/>
                    <a:pt x="815539" y="1084563"/>
                    <a:pt x="850901" y="1097593"/>
                  </a:cubicBezTo>
                  <a:cubicBezTo>
                    <a:pt x="967124" y="1140418"/>
                    <a:pt x="1076159" y="1147016"/>
                    <a:pt x="1195810" y="1160313"/>
                  </a:cubicBezTo>
                  <a:cubicBezTo>
                    <a:pt x="1357813" y="1155086"/>
                    <a:pt x="1520011" y="1154152"/>
                    <a:pt x="1681818" y="1144633"/>
                  </a:cubicBezTo>
                  <a:cubicBezTo>
                    <a:pt x="1698315" y="1143662"/>
                    <a:pt x="1714838" y="1137713"/>
                    <a:pt x="1728851" y="1128953"/>
                  </a:cubicBezTo>
                  <a:cubicBezTo>
                    <a:pt x="1757227" y="1111215"/>
                    <a:pt x="1781110" y="1087140"/>
                    <a:pt x="1807239" y="1066233"/>
                  </a:cubicBezTo>
                  <a:cubicBezTo>
                    <a:pt x="1817437" y="1025434"/>
                    <a:pt x="1866974" y="898122"/>
                    <a:pt x="1822917" y="846715"/>
                  </a:cubicBezTo>
                  <a:cubicBezTo>
                    <a:pt x="1805577" y="826482"/>
                    <a:pt x="1770658" y="836262"/>
                    <a:pt x="1744529" y="831035"/>
                  </a:cubicBezTo>
                  <a:cubicBezTo>
                    <a:pt x="1629559" y="836262"/>
                    <a:pt x="1510563" y="816106"/>
                    <a:pt x="1399620" y="846715"/>
                  </a:cubicBezTo>
                  <a:cubicBezTo>
                    <a:pt x="1349746" y="860475"/>
                    <a:pt x="1324676" y="918189"/>
                    <a:pt x="1289876" y="956474"/>
                  </a:cubicBezTo>
                  <a:cubicBezTo>
                    <a:pt x="1272299" y="975811"/>
                    <a:pt x="1259848" y="999352"/>
                    <a:pt x="1242843" y="1019194"/>
                  </a:cubicBezTo>
                  <a:cubicBezTo>
                    <a:pt x="1201231" y="1067748"/>
                    <a:pt x="1192177" y="1057821"/>
                    <a:pt x="1164455" y="1113273"/>
                  </a:cubicBezTo>
                  <a:cubicBezTo>
                    <a:pt x="1151923" y="1138341"/>
                    <a:pt x="1139799" y="1199582"/>
                    <a:pt x="1133100" y="1223032"/>
                  </a:cubicBezTo>
                  <a:cubicBezTo>
                    <a:pt x="1128560" y="1238924"/>
                    <a:pt x="1122648" y="1254392"/>
                    <a:pt x="1117422" y="1270072"/>
                  </a:cubicBezTo>
                  <a:cubicBezTo>
                    <a:pt x="1122648" y="1311885"/>
                    <a:pt x="1114257" y="1357820"/>
                    <a:pt x="1133100" y="1395511"/>
                  </a:cubicBezTo>
                  <a:cubicBezTo>
                    <a:pt x="1179944" y="1489211"/>
                    <a:pt x="1214491" y="1486422"/>
                    <a:pt x="1289876" y="1505271"/>
                  </a:cubicBezTo>
                  <a:cubicBezTo>
                    <a:pt x="1428217" y="1597512"/>
                    <a:pt x="1318066" y="1536631"/>
                    <a:pt x="1666140" y="1536631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4127185" y="2487923"/>
              <a:ext cx="4020173" cy="3765212"/>
              <a:chOff x="198380" y="2422803"/>
              <a:chExt cx="4020173" cy="3765212"/>
            </a:xfrm>
          </p:grpSpPr>
          <p:grpSp>
            <p:nvGrpSpPr>
              <p:cNvPr id="120" name="Group 119"/>
              <p:cNvGrpSpPr>
                <a:grpSpLocks noChangeAspect="1"/>
              </p:cNvGrpSpPr>
              <p:nvPr/>
            </p:nvGrpSpPr>
            <p:grpSpPr>
              <a:xfrm>
                <a:off x="198380" y="2422803"/>
                <a:ext cx="4020173" cy="3765212"/>
                <a:chOff x="457199" y="1352753"/>
                <a:chExt cx="4020173" cy="6818548"/>
              </a:xfrm>
            </p:grpSpPr>
            <p:cxnSp>
              <p:nvCxnSpPr>
                <p:cNvPr id="122" name="Straight Arrow Connector 121"/>
                <p:cNvCxnSpPr/>
                <p:nvPr/>
              </p:nvCxnSpPr>
              <p:spPr>
                <a:xfrm flipV="1">
                  <a:off x="457199" y="4706269"/>
                  <a:ext cx="1854748" cy="16280"/>
                </a:xfrm>
                <a:prstGeom prst="straightConnector1">
                  <a:avLst/>
                </a:prstGeom>
                <a:ln w="38100" cmpd="sng"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Arrow Connector 122"/>
                <p:cNvCxnSpPr/>
                <p:nvPr/>
              </p:nvCxnSpPr>
              <p:spPr>
                <a:xfrm rot="10800000" flipV="1">
                  <a:off x="2311947" y="4689989"/>
                  <a:ext cx="1854748" cy="16280"/>
                </a:xfrm>
                <a:prstGeom prst="straightConnector1">
                  <a:avLst/>
                </a:prstGeom>
                <a:ln w="38100" cmpd="sng"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/>
                <p:cNvCxnSpPr/>
                <p:nvPr/>
              </p:nvCxnSpPr>
              <p:spPr>
                <a:xfrm flipV="1">
                  <a:off x="2327246" y="2791337"/>
                  <a:ext cx="530979" cy="1914935"/>
                </a:xfrm>
                <a:prstGeom prst="straightConnector1">
                  <a:avLst/>
                </a:prstGeom>
                <a:ln w="38100" cmpd="sng"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5" name="Group 124"/>
                <p:cNvGrpSpPr/>
                <p:nvPr/>
              </p:nvGrpSpPr>
              <p:grpSpPr>
                <a:xfrm>
                  <a:off x="2825663" y="1352753"/>
                  <a:ext cx="380072" cy="1532091"/>
                  <a:chOff x="2825663" y="1352753"/>
                  <a:chExt cx="380072" cy="1532091"/>
                </a:xfrm>
              </p:grpSpPr>
              <p:cxnSp>
                <p:nvCxnSpPr>
                  <p:cNvPr id="135" name="Straight Arrow Connector 134"/>
                  <p:cNvCxnSpPr/>
                  <p:nvPr/>
                </p:nvCxnSpPr>
                <p:spPr>
                  <a:xfrm flipV="1">
                    <a:off x="2898073" y="1352753"/>
                    <a:ext cx="193692" cy="1438583"/>
                  </a:xfrm>
                  <a:prstGeom prst="straightConnector1">
                    <a:avLst/>
                  </a:prstGeom>
                  <a:ln w="38100" cmpd="sng">
                    <a:solidFill>
                      <a:srgbClr val="FF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Arrow Connector 135"/>
                  <p:cNvCxnSpPr/>
                  <p:nvPr/>
                </p:nvCxnSpPr>
                <p:spPr>
                  <a:xfrm flipV="1">
                    <a:off x="2825663" y="1688871"/>
                    <a:ext cx="380072" cy="1195973"/>
                  </a:xfrm>
                  <a:prstGeom prst="straightConnector1">
                    <a:avLst/>
                  </a:prstGeom>
                  <a:ln w="38100" cmpd="sng">
                    <a:solidFill>
                      <a:srgbClr val="008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Arrow Connector 136"/>
                  <p:cNvCxnSpPr/>
                  <p:nvPr/>
                </p:nvCxnSpPr>
                <p:spPr>
                  <a:xfrm flipV="1">
                    <a:off x="2858225" y="2222664"/>
                    <a:ext cx="347510" cy="592016"/>
                  </a:xfrm>
                  <a:prstGeom prst="straightConnector1">
                    <a:avLst/>
                  </a:prstGeom>
                  <a:ln w="38100" cmpd="sng">
                    <a:solidFill>
                      <a:srgbClr val="008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Arrow Connector 137"/>
                  <p:cNvCxnSpPr/>
                  <p:nvPr/>
                </p:nvCxnSpPr>
                <p:spPr>
                  <a:xfrm flipV="1">
                    <a:off x="2858225" y="2008512"/>
                    <a:ext cx="39848" cy="841253"/>
                  </a:xfrm>
                  <a:prstGeom prst="straightConnector1">
                    <a:avLst/>
                  </a:prstGeom>
                  <a:ln w="38100" cmpd="sng">
                    <a:solidFill>
                      <a:srgbClr val="008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6" name="Straight Arrow Connector 125"/>
                <p:cNvCxnSpPr/>
                <p:nvPr/>
              </p:nvCxnSpPr>
              <p:spPr>
                <a:xfrm flipH="1">
                  <a:off x="2030078" y="4722548"/>
                  <a:ext cx="281869" cy="1757806"/>
                </a:xfrm>
                <a:prstGeom prst="straightConnector1">
                  <a:avLst/>
                </a:prstGeom>
                <a:ln w="38100" cmpd="sng"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7" name="Group 126"/>
                <p:cNvGrpSpPr/>
                <p:nvPr/>
              </p:nvGrpSpPr>
              <p:grpSpPr>
                <a:xfrm rot="9900000">
                  <a:off x="1749230" y="6418698"/>
                  <a:ext cx="475810" cy="1752603"/>
                  <a:chOff x="3006352" y="1446672"/>
                  <a:chExt cx="475810" cy="1752603"/>
                </a:xfrm>
              </p:grpSpPr>
              <p:cxnSp>
                <p:nvCxnSpPr>
                  <p:cNvPr id="131" name="Straight Arrow Connector 130"/>
                  <p:cNvCxnSpPr/>
                  <p:nvPr/>
                </p:nvCxnSpPr>
                <p:spPr>
                  <a:xfrm rot="11700000" flipH="1">
                    <a:off x="3204738" y="1446672"/>
                    <a:ext cx="197568" cy="1732945"/>
                  </a:xfrm>
                  <a:prstGeom prst="straightConnector1">
                    <a:avLst/>
                  </a:prstGeom>
                  <a:ln w="38100" cmpd="sng">
                    <a:solidFill>
                      <a:srgbClr val="FF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Arrow Connector 131"/>
                  <p:cNvCxnSpPr/>
                  <p:nvPr/>
                </p:nvCxnSpPr>
                <p:spPr>
                  <a:xfrm rot="11700000" flipH="1">
                    <a:off x="3158156" y="2148986"/>
                    <a:ext cx="324006" cy="1050289"/>
                  </a:xfrm>
                  <a:prstGeom prst="straightConnector1">
                    <a:avLst/>
                  </a:prstGeom>
                  <a:ln w="38100" cmpd="sng">
                    <a:solidFill>
                      <a:srgbClr val="008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Arrow Connector 132"/>
                  <p:cNvCxnSpPr/>
                  <p:nvPr/>
                </p:nvCxnSpPr>
                <p:spPr>
                  <a:xfrm rot="11700000">
                    <a:off x="3006352" y="2033858"/>
                    <a:ext cx="161497" cy="1037933"/>
                  </a:xfrm>
                  <a:prstGeom prst="straightConnector1">
                    <a:avLst/>
                  </a:prstGeom>
                  <a:ln w="38100" cmpd="sng">
                    <a:solidFill>
                      <a:srgbClr val="008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Arrow Connector 133"/>
                  <p:cNvCxnSpPr/>
                  <p:nvPr/>
                </p:nvCxnSpPr>
                <p:spPr>
                  <a:xfrm rot="11700000">
                    <a:off x="3161574" y="2074367"/>
                    <a:ext cx="0" cy="1049541"/>
                  </a:xfrm>
                  <a:prstGeom prst="straightConnector1">
                    <a:avLst/>
                  </a:prstGeom>
                  <a:ln w="38100" cmpd="sng">
                    <a:solidFill>
                      <a:srgbClr val="008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8" name="TextBox 127"/>
                <p:cNvSpPr txBox="1"/>
                <p:nvPr/>
              </p:nvSpPr>
              <p:spPr>
                <a:xfrm>
                  <a:off x="742248" y="4159135"/>
                  <a:ext cx="952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en-US" sz="1200" dirty="0" err="1" smtClean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parton</a:t>
                  </a:r>
                  <a:endParaRPr lang="en-US" sz="1200" dirty="0">
                    <a:solidFill>
                      <a:srgbClr val="0000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3105636" y="4134793"/>
                  <a:ext cx="9525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en-US" sz="1200" dirty="0" err="1" smtClean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parton</a:t>
                  </a:r>
                  <a:endParaRPr lang="en-US" sz="1200" dirty="0">
                    <a:solidFill>
                      <a:srgbClr val="0000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3238754" y="1508644"/>
                  <a:ext cx="1238618" cy="3944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en-US" sz="1200" dirty="0" smtClean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leading particle</a:t>
                  </a:r>
                  <a:endParaRPr lang="en-US" sz="12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21" name="Explosion 1 120"/>
              <p:cNvSpPr/>
              <p:nvPr/>
            </p:nvSpPr>
            <p:spPr>
              <a:xfrm>
                <a:off x="1771259" y="4045752"/>
                <a:ext cx="567440" cy="498993"/>
              </a:xfrm>
              <a:prstGeom prst="irregularSeal1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</p:grpSp>
        <p:sp>
          <p:nvSpPr>
            <p:cNvPr id="139" name="Freeform 138"/>
            <p:cNvSpPr/>
            <p:nvPr/>
          </p:nvSpPr>
          <p:spPr>
            <a:xfrm rot="5400000">
              <a:off x="5469223" y="4829601"/>
              <a:ext cx="209143" cy="442913"/>
            </a:xfrm>
            <a:custGeom>
              <a:avLst/>
              <a:gdLst>
                <a:gd name="connsiteX0" fmla="*/ 19985 w 1840887"/>
                <a:gd name="connsiteY0" fmla="*/ 0 h 1556340"/>
                <a:gd name="connsiteX1" fmla="*/ 19985 w 1840887"/>
                <a:gd name="connsiteY1" fmla="*/ 250878 h 1556340"/>
                <a:gd name="connsiteX2" fmla="*/ 129729 w 1840887"/>
                <a:gd name="connsiteY2" fmla="*/ 391997 h 1556340"/>
                <a:gd name="connsiteX3" fmla="*/ 286505 w 1840887"/>
                <a:gd name="connsiteY3" fmla="*/ 501757 h 1556340"/>
                <a:gd name="connsiteX4" fmla="*/ 333538 w 1840887"/>
                <a:gd name="connsiteY4" fmla="*/ 517437 h 1556340"/>
                <a:gd name="connsiteX5" fmla="*/ 490315 w 1840887"/>
                <a:gd name="connsiteY5" fmla="*/ 533116 h 1556340"/>
                <a:gd name="connsiteX6" fmla="*/ 819546 w 1840887"/>
                <a:gd name="connsiteY6" fmla="*/ 470397 h 1556340"/>
                <a:gd name="connsiteX7" fmla="*/ 850901 w 1840887"/>
                <a:gd name="connsiteY7" fmla="*/ 423357 h 1556340"/>
                <a:gd name="connsiteX8" fmla="*/ 803868 w 1840887"/>
                <a:gd name="connsiteY8" fmla="*/ 219518 h 1556340"/>
                <a:gd name="connsiteX9" fmla="*/ 788191 w 1840887"/>
                <a:gd name="connsiteY9" fmla="*/ 172479 h 1556340"/>
                <a:gd name="connsiteX10" fmla="*/ 694125 w 1840887"/>
                <a:gd name="connsiteY10" fmla="*/ 141119 h 1556340"/>
                <a:gd name="connsiteX11" fmla="*/ 317861 w 1840887"/>
                <a:gd name="connsiteY11" fmla="*/ 172479 h 1556340"/>
                <a:gd name="connsiteX12" fmla="*/ 270828 w 1840887"/>
                <a:gd name="connsiteY12" fmla="*/ 203838 h 1556340"/>
                <a:gd name="connsiteX13" fmla="*/ 239472 w 1840887"/>
                <a:gd name="connsiteY13" fmla="*/ 250878 h 1556340"/>
                <a:gd name="connsiteX14" fmla="*/ 192439 w 1840887"/>
                <a:gd name="connsiteY14" fmla="*/ 282238 h 1556340"/>
                <a:gd name="connsiteX15" fmla="*/ 223795 w 1840887"/>
                <a:gd name="connsiteY15" fmla="*/ 580156 h 1556340"/>
                <a:gd name="connsiteX16" fmla="*/ 255150 w 1840887"/>
                <a:gd name="connsiteY16" fmla="*/ 658556 h 1556340"/>
                <a:gd name="connsiteX17" fmla="*/ 349216 w 1840887"/>
                <a:gd name="connsiteY17" fmla="*/ 721275 h 1556340"/>
                <a:gd name="connsiteX18" fmla="*/ 474637 w 1840887"/>
                <a:gd name="connsiteY18" fmla="*/ 783995 h 1556340"/>
                <a:gd name="connsiteX19" fmla="*/ 647092 w 1840887"/>
                <a:gd name="connsiteY19" fmla="*/ 831035 h 1556340"/>
                <a:gd name="connsiteX20" fmla="*/ 1039034 w 1840887"/>
                <a:gd name="connsiteY20" fmla="*/ 815355 h 1556340"/>
                <a:gd name="connsiteX21" fmla="*/ 1164455 w 1840887"/>
                <a:gd name="connsiteY21" fmla="*/ 799675 h 1556340"/>
                <a:gd name="connsiteX22" fmla="*/ 1242843 w 1840887"/>
                <a:gd name="connsiteY22" fmla="*/ 768315 h 1556340"/>
                <a:gd name="connsiteX23" fmla="*/ 1352587 w 1840887"/>
                <a:gd name="connsiteY23" fmla="*/ 736955 h 1556340"/>
                <a:gd name="connsiteX24" fmla="*/ 1415298 w 1840887"/>
                <a:gd name="connsiteY24" fmla="*/ 689916 h 1556340"/>
                <a:gd name="connsiteX25" fmla="*/ 1430975 w 1840887"/>
                <a:gd name="connsiteY25" fmla="*/ 501757 h 1556340"/>
                <a:gd name="connsiteX26" fmla="*/ 1336909 w 1840887"/>
                <a:gd name="connsiteY26" fmla="*/ 470397 h 1556340"/>
                <a:gd name="connsiteX27" fmla="*/ 1086067 w 1840887"/>
                <a:gd name="connsiteY27" fmla="*/ 486077 h 1556340"/>
                <a:gd name="connsiteX28" fmla="*/ 929290 w 1840887"/>
                <a:gd name="connsiteY28" fmla="*/ 517437 h 1556340"/>
                <a:gd name="connsiteX29" fmla="*/ 882257 w 1840887"/>
                <a:gd name="connsiteY29" fmla="*/ 548796 h 1556340"/>
                <a:gd name="connsiteX30" fmla="*/ 866579 w 1840887"/>
                <a:gd name="connsiteY30" fmla="*/ 595836 h 1556340"/>
                <a:gd name="connsiteX31" fmla="*/ 772513 w 1840887"/>
                <a:gd name="connsiteY31" fmla="*/ 721275 h 1556340"/>
                <a:gd name="connsiteX32" fmla="*/ 741158 w 1840887"/>
                <a:gd name="connsiteY32" fmla="*/ 831035 h 1556340"/>
                <a:gd name="connsiteX33" fmla="*/ 725480 w 1840887"/>
                <a:gd name="connsiteY33" fmla="*/ 878074 h 1556340"/>
                <a:gd name="connsiteX34" fmla="*/ 756835 w 1840887"/>
                <a:gd name="connsiteY34" fmla="*/ 1034874 h 1556340"/>
                <a:gd name="connsiteX35" fmla="*/ 850901 w 1840887"/>
                <a:gd name="connsiteY35" fmla="*/ 1097593 h 1556340"/>
                <a:gd name="connsiteX36" fmla="*/ 1195810 w 1840887"/>
                <a:gd name="connsiteY36" fmla="*/ 1160313 h 1556340"/>
                <a:gd name="connsiteX37" fmla="*/ 1681818 w 1840887"/>
                <a:gd name="connsiteY37" fmla="*/ 1144633 h 1556340"/>
                <a:gd name="connsiteX38" fmla="*/ 1728851 w 1840887"/>
                <a:gd name="connsiteY38" fmla="*/ 1128953 h 1556340"/>
                <a:gd name="connsiteX39" fmla="*/ 1807239 w 1840887"/>
                <a:gd name="connsiteY39" fmla="*/ 1066233 h 1556340"/>
                <a:gd name="connsiteX40" fmla="*/ 1822917 w 1840887"/>
                <a:gd name="connsiteY40" fmla="*/ 846715 h 1556340"/>
                <a:gd name="connsiteX41" fmla="*/ 1744529 w 1840887"/>
                <a:gd name="connsiteY41" fmla="*/ 831035 h 1556340"/>
                <a:gd name="connsiteX42" fmla="*/ 1399620 w 1840887"/>
                <a:gd name="connsiteY42" fmla="*/ 846715 h 1556340"/>
                <a:gd name="connsiteX43" fmla="*/ 1289876 w 1840887"/>
                <a:gd name="connsiteY43" fmla="*/ 956474 h 1556340"/>
                <a:gd name="connsiteX44" fmla="*/ 1242843 w 1840887"/>
                <a:gd name="connsiteY44" fmla="*/ 1019194 h 1556340"/>
                <a:gd name="connsiteX45" fmla="*/ 1164455 w 1840887"/>
                <a:gd name="connsiteY45" fmla="*/ 1113273 h 1556340"/>
                <a:gd name="connsiteX46" fmla="*/ 1133100 w 1840887"/>
                <a:gd name="connsiteY46" fmla="*/ 1223032 h 1556340"/>
                <a:gd name="connsiteX47" fmla="*/ 1117422 w 1840887"/>
                <a:gd name="connsiteY47" fmla="*/ 1270072 h 1556340"/>
                <a:gd name="connsiteX48" fmla="*/ 1133100 w 1840887"/>
                <a:gd name="connsiteY48" fmla="*/ 1395511 h 1556340"/>
                <a:gd name="connsiteX49" fmla="*/ 1289876 w 1840887"/>
                <a:gd name="connsiteY49" fmla="*/ 1505271 h 1556340"/>
                <a:gd name="connsiteX50" fmla="*/ 1666140 w 1840887"/>
                <a:gd name="connsiteY50" fmla="*/ 1536631 h 155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840887" h="1556340">
                  <a:moveTo>
                    <a:pt x="19985" y="0"/>
                  </a:moveTo>
                  <a:cubicBezTo>
                    <a:pt x="-518" y="102528"/>
                    <a:pt x="-12176" y="122217"/>
                    <a:pt x="19985" y="250878"/>
                  </a:cubicBezTo>
                  <a:cubicBezTo>
                    <a:pt x="32444" y="300722"/>
                    <a:pt x="93765" y="360024"/>
                    <a:pt x="129729" y="391997"/>
                  </a:cubicBezTo>
                  <a:cubicBezTo>
                    <a:pt x="178318" y="435194"/>
                    <a:pt x="228226" y="472613"/>
                    <a:pt x="286505" y="501757"/>
                  </a:cubicBezTo>
                  <a:cubicBezTo>
                    <a:pt x="301286" y="509149"/>
                    <a:pt x="317204" y="514924"/>
                    <a:pt x="333538" y="517437"/>
                  </a:cubicBezTo>
                  <a:cubicBezTo>
                    <a:pt x="385447" y="525424"/>
                    <a:pt x="438056" y="527890"/>
                    <a:pt x="490315" y="533116"/>
                  </a:cubicBezTo>
                  <a:cubicBezTo>
                    <a:pt x="600059" y="512210"/>
                    <a:pt x="712670" y="502929"/>
                    <a:pt x="819546" y="470397"/>
                  </a:cubicBezTo>
                  <a:cubicBezTo>
                    <a:pt x="837573" y="464910"/>
                    <a:pt x="849336" y="442136"/>
                    <a:pt x="850901" y="423357"/>
                  </a:cubicBezTo>
                  <a:cubicBezTo>
                    <a:pt x="861867" y="291749"/>
                    <a:pt x="841956" y="308402"/>
                    <a:pt x="803868" y="219518"/>
                  </a:cubicBezTo>
                  <a:cubicBezTo>
                    <a:pt x="797358" y="204326"/>
                    <a:pt x="801639" y="182086"/>
                    <a:pt x="788191" y="172479"/>
                  </a:cubicBezTo>
                  <a:cubicBezTo>
                    <a:pt x="761297" y="153266"/>
                    <a:pt x="694125" y="141119"/>
                    <a:pt x="694125" y="141119"/>
                  </a:cubicBezTo>
                  <a:cubicBezTo>
                    <a:pt x="692632" y="141212"/>
                    <a:pt x="379865" y="155567"/>
                    <a:pt x="317861" y="172479"/>
                  </a:cubicBezTo>
                  <a:cubicBezTo>
                    <a:pt x="299682" y="177437"/>
                    <a:pt x="286506" y="193385"/>
                    <a:pt x="270828" y="203838"/>
                  </a:cubicBezTo>
                  <a:cubicBezTo>
                    <a:pt x="260376" y="219518"/>
                    <a:pt x="252796" y="237552"/>
                    <a:pt x="239472" y="250878"/>
                  </a:cubicBezTo>
                  <a:cubicBezTo>
                    <a:pt x="226149" y="264203"/>
                    <a:pt x="194520" y="263510"/>
                    <a:pt x="192439" y="282238"/>
                  </a:cubicBezTo>
                  <a:cubicBezTo>
                    <a:pt x="179451" y="399148"/>
                    <a:pt x="187482" y="483306"/>
                    <a:pt x="223795" y="580156"/>
                  </a:cubicBezTo>
                  <a:cubicBezTo>
                    <a:pt x="233676" y="606510"/>
                    <a:pt x="236452" y="637518"/>
                    <a:pt x="255150" y="658556"/>
                  </a:cubicBezTo>
                  <a:cubicBezTo>
                    <a:pt x="280185" y="686725"/>
                    <a:pt x="316497" y="702576"/>
                    <a:pt x="349216" y="721275"/>
                  </a:cubicBezTo>
                  <a:cubicBezTo>
                    <a:pt x="389799" y="744469"/>
                    <a:pt x="429290" y="772657"/>
                    <a:pt x="474637" y="783995"/>
                  </a:cubicBezTo>
                  <a:cubicBezTo>
                    <a:pt x="616091" y="819364"/>
                    <a:pt x="559177" y="801726"/>
                    <a:pt x="647092" y="831035"/>
                  </a:cubicBezTo>
                  <a:cubicBezTo>
                    <a:pt x="777739" y="825808"/>
                    <a:pt x="908522" y="823266"/>
                    <a:pt x="1039034" y="815355"/>
                  </a:cubicBezTo>
                  <a:cubicBezTo>
                    <a:pt x="1081089" y="812806"/>
                    <a:pt x="1123402" y="809150"/>
                    <a:pt x="1164455" y="799675"/>
                  </a:cubicBezTo>
                  <a:cubicBezTo>
                    <a:pt x="1191877" y="793346"/>
                    <a:pt x="1216493" y="778198"/>
                    <a:pt x="1242843" y="768315"/>
                  </a:cubicBezTo>
                  <a:cubicBezTo>
                    <a:pt x="1287826" y="751444"/>
                    <a:pt x="1303169" y="749311"/>
                    <a:pt x="1352587" y="736955"/>
                  </a:cubicBezTo>
                  <a:cubicBezTo>
                    <a:pt x="1373491" y="721275"/>
                    <a:pt x="1396822" y="708394"/>
                    <a:pt x="1415298" y="689916"/>
                  </a:cubicBezTo>
                  <a:cubicBezTo>
                    <a:pt x="1463679" y="641528"/>
                    <a:pt x="1471901" y="566078"/>
                    <a:pt x="1430975" y="501757"/>
                  </a:cubicBezTo>
                  <a:cubicBezTo>
                    <a:pt x="1413232" y="473871"/>
                    <a:pt x="1336909" y="470397"/>
                    <a:pt x="1336909" y="470397"/>
                  </a:cubicBezTo>
                  <a:cubicBezTo>
                    <a:pt x="1253295" y="475624"/>
                    <a:pt x="1169529" y="478818"/>
                    <a:pt x="1086067" y="486077"/>
                  </a:cubicBezTo>
                  <a:cubicBezTo>
                    <a:pt x="1051093" y="489119"/>
                    <a:pt x="970624" y="496767"/>
                    <a:pt x="929290" y="517437"/>
                  </a:cubicBezTo>
                  <a:cubicBezTo>
                    <a:pt x="912437" y="525865"/>
                    <a:pt x="897935" y="538343"/>
                    <a:pt x="882257" y="548796"/>
                  </a:cubicBezTo>
                  <a:cubicBezTo>
                    <a:pt x="877031" y="564476"/>
                    <a:pt x="875746" y="582083"/>
                    <a:pt x="866579" y="595836"/>
                  </a:cubicBezTo>
                  <a:cubicBezTo>
                    <a:pt x="757764" y="759082"/>
                    <a:pt x="886251" y="493767"/>
                    <a:pt x="772513" y="721275"/>
                  </a:cubicBezTo>
                  <a:cubicBezTo>
                    <a:pt x="759981" y="746343"/>
                    <a:pt x="747857" y="807585"/>
                    <a:pt x="741158" y="831035"/>
                  </a:cubicBezTo>
                  <a:cubicBezTo>
                    <a:pt x="736618" y="846927"/>
                    <a:pt x="730706" y="862394"/>
                    <a:pt x="725480" y="878074"/>
                  </a:cubicBezTo>
                  <a:cubicBezTo>
                    <a:pt x="735932" y="930341"/>
                    <a:pt x="730393" y="988594"/>
                    <a:pt x="756835" y="1034874"/>
                  </a:cubicBezTo>
                  <a:cubicBezTo>
                    <a:pt x="775530" y="1067596"/>
                    <a:pt x="815539" y="1084563"/>
                    <a:pt x="850901" y="1097593"/>
                  </a:cubicBezTo>
                  <a:cubicBezTo>
                    <a:pt x="967124" y="1140418"/>
                    <a:pt x="1076159" y="1147016"/>
                    <a:pt x="1195810" y="1160313"/>
                  </a:cubicBezTo>
                  <a:cubicBezTo>
                    <a:pt x="1357813" y="1155086"/>
                    <a:pt x="1520011" y="1154152"/>
                    <a:pt x="1681818" y="1144633"/>
                  </a:cubicBezTo>
                  <a:cubicBezTo>
                    <a:pt x="1698315" y="1143662"/>
                    <a:pt x="1714838" y="1137713"/>
                    <a:pt x="1728851" y="1128953"/>
                  </a:cubicBezTo>
                  <a:cubicBezTo>
                    <a:pt x="1757227" y="1111215"/>
                    <a:pt x="1781110" y="1087140"/>
                    <a:pt x="1807239" y="1066233"/>
                  </a:cubicBezTo>
                  <a:cubicBezTo>
                    <a:pt x="1817437" y="1025434"/>
                    <a:pt x="1866974" y="898122"/>
                    <a:pt x="1822917" y="846715"/>
                  </a:cubicBezTo>
                  <a:cubicBezTo>
                    <a:pt x="1805577" y="826482"/>
                    <a:pt x="1770658" y="836262"/>
                    <a:pt x="1744529" y="831035"/>
                  </a:cubicBezTo>
                  <a:cubicBezTo>
                    <a:pt x="1629559" y="836262"/>
                    <a:pt x="1510563" y="816106"/>
                    <a:pt x="1399620" y="846715"/>
                  </a:cubicBezTo>
                  <a:cubicBezTo>
                    <a:pt x="1349746" y="860475"/>
                    <a:pt x="1324676" y="918189"/>
                    <a:pt x="1289876" y="956474"/>
                  </a:cubicBezTo>
                  <a:cubicBezTo>
                    <a:pt x="1272299" y="975811"/>
                    <a:pt x="1259848" y="999352"/>
                    <a:pt x="1242843" y="1019194"/>
                  </a:cubicBezTo>
                  <a:cubicBezTo>
                    <a:pt x="1201231" y="1067748"/>
                    <a:pt x="1192177" y="1057821"/>
                    <a:pt x="1164455" y="1113273"/>
                  </a:cubicBezTo>
                  <a:cubicBezTo>
                    <a:pt x="1151923" y="1138341"/>
                    <a:pt x="1139799" y="1199582"/>
                    <a:pt x="1133100" y="1223032"/>
                  </a:cubicBezTo>
                  <a:cubicBezTo>
                    <a:pt x="1128560" y="1238924"/>
                    <a:pt x="1122648" y="1254392"/>
                    <a:pt x="1117422" y="1270072"/>
                  </a:cubicBezTo>
                  <a:cubicBezTo>
                    <a:pt x="1122648" y="1311885"/>
                    <a:pt x="1114257" y="1357820"/>
                    <a:pt x="1133100" y="1395511"/>
                  </a:cubicBezTo>
                  <a:cubicBezTo>
                    <a:pt x="1179944" y="1489211"/>
                    <a:pt x="1214491" y="1486422"/>
                    <a:pt x="1289876" y="1505271"/>
                  </a:cubicBezTo>
                  <a:cubicBezTo>
                    <a:pt x="1428217" y="1597512"/>
                    <a:pt x="1318066" y="1536631"/>
                    <a:pt x="1666140" y="1536631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40" name="Freeform 139"/>
            <p:cNvSpPr/>
            <p:nvPr/>
          </p:nvSpPr>
          <p:spPr>
            <a:xfrm rot="4800000">
              <a:off x="5565752" y="4533984"/>
              <a:ext cx="209143" cy="442913"/>
            </a:xfrm>
            <a:custGeom>
              <a:avLst/>
              <a:gdLst>
                <a:gd name="connsiteX0" fmla="*/ 19985 w 1840887"/>
                <a:gd name="connsiteY0" fmla="*/ 0 h 1556340"/>
                <a:gd name="connsiteX1" fmla="*/ 19985 w 1840887"/>
                <a:gd name="connsiteY1" fmla="*/ 250878 h 1556340"/>
                <a:gd name="connsiteX2" fmla="*/ 129729 w 1840887"/>
                <a:gd name="connsiteY2" fmla="*/ 391997 h 1556340"/>
                <a:gd name="connsiteX3" fmla="*/ 286505 w 1840887"/>
                <a:gd name="connsiteY3" fmla="*/ 501757 h 1556340"/>
                <a:gd name="connsiteX4" fmla="*/ 333538 w 1840887"/>
                <a:gd name="connsiteY4" fmla="*/ 517437 h 1556340"/>
                <a:gd name="connsiteX5" fmla="*/ 490315 w 1840887"/>
                <a:gd name="connsiteY5" fmla="*/ 533116 h 1556340"/>
                <a:gd name="connsiteX6" fmla="*/ 819546 w 1840887"/>
                <a:gd name="connsiteY6" fmla="*/ 470397 h 1556340"/>
                <a:gd name="connsiteX7" fmla="*/ 850901 w 1840887"/>
                <a:gd name="connsiteY7" fmla="*/ 423357 h 1556340"/>
                <a:gd name="connsiteX8" fmla="*/ 803868 w 1840887"/>
                <a:gd name="connsiteY8" fmla="*/ 219518 h 1556340"/>
                <a:gd name="connsiteX9" fmla="*/ 788191 w 1840887"/>
                <a:gd name="connsiteY9" fmla="*/ 172479 h 1556340"/>
                <a:gd name="connsiteX10" fmla="*/ 694125 w 1840887"/>
                <a:gd name="connsiteY10" fmla="*/ 141119 h 1556340"/>
                <a:gd name="connsiteX11" fmla="*/ 317861 w 1840887"/>
                <a:gd name="connsiteY11" fmla="*/ 172479 h 1556340"/>
                <a:gd name="connsiteX12" fmla="*/ 270828 w 1840887"/>
                <a:gd name="connsiteY12" fmla="*/ 203838 h 1556340"/>
                <a:gd name="connsiteX13" fmla="*/ 239472 w 1840887"/>
                <a:gd name="connsiteY13" fmla="*/ 250878 h 1556340"/>
                <a:gd name="connsiteX14" fmla="*/ 192439 w 1840887"/>
                <a:gd name="connsiteY14" fmla="*/ 282238 h 1556340"/>
                <a:gd name="connsiteX15" fmla="*/ 223795 w 1840887"/>
                <a:gd name="connsiteY15" fmla="*/ 580156 h 1556340"/>
                <a:gd name="connsiteX16" fmla="*/ 255150 w 1840887"/>
                <a:gd name="connsiteY16" fmla="*/ 658556 h 1556340"/>
                <a:gd name="connsiteX17" fmla="*/ 349216 w 1840887"/>
                <a:gd name="connsiteY17" fmla="*/ 721275 h 1556340"/>
                <a:gd name="connsiteX18" fmla="*/ 474637 w 1840887"/>
                <a:gd name="connsiteY18" fmla="*/ 783995 h 1556340"/>
                <a:gd name="connsiteX19" fmla="*/ 647092 w 1840887"/>
                <a:gd name="connsiteY19" fmla="*/ 831035 h 1556340"/>
                <a:gd name="connsiteX20" fmla="*/ 1039034 w 1840887"/>
                <a:gd name="connsiteY20" fmla="*/ 815355 h 1556340"/>
                <a:gd name="connsiteX21" fmla="*/ 1164455 w 1840887"/>
                <a:gd name="connsiteY21" fmla="*/ 799675 h 1556340"/>
                <a:gd name="connsiteX22" fmla="*/ 1242843 w 1840887"/>
                <a:gd name="connsiteY22" fmla="*/ 768315 h 1556340"/>
                <a:gd name="connsiteX23" fmla="*/ 1352587 w 1840887"/>
                <a:gd name="connsiteY23" fmla="*/ 736955 h 1556340"/>
                <a:gd name="connsiteX24" fmla="*/ 1415298 w 1840887"/>
                <a:gd name="connsiteY24" fmla="*/ 689916 h 1556340"/>
                <a:gd name="connsiteX25" fmla="*/ 1430975 w 1840887"/>
                <a:gd name="connsiteY25" fmla="*/ 501757 h 1556340"/>
                <a:gd name="connsiteX26" fmla="*/ 1336909 w 1840887"/>
                <a:gd name="connsiteY26" fmla="*/ 470397 h 1556340"/>
                <a:gd name="connsiteX27" fmla="*/ 1086067 w 1840887"/>
                <a:gd name="connsiteY27" fmla="*/ 486077 h 1556340"/>
                <a:gd name="connsiteX28" fmla="*/ 929290 w 1840887"/>
                <a:gd name="connsiteY28" fmla="*/ 517437 h 1556340"/>
                <a:gd name="connsiteX29" fmla="*/ 882257 w 1840887"/>
                <a:gd name="connsiteY29" fmla="*/ 548796 h 1556340"/>
                <a:gd name="connsiteX30" fmla="*/ 866579 w 1840887"/>
                <a:gd name="connsiteY30" fmla="*/ 595836 h 1556340"/>
                <a:gd name="connsiteX31" fmla="*/ 772513 w 1840887"/>
                <a:gd name="connsiteY31" fmla="*/ 721275 h 1556340"/>
                <a:gd name="connsiteX32" fmla="*/ 741158 w 1840887"/>
                <a:gd name="connsiteY32" fmla="*/ 831035 h 1556340"/>
                <a:gd name="connsiteX33" fmla="*/ 725480 w 1840887"/>
                <a:gd name="connsiteY33" fmla="*/ 878074 h 1556340"/>
                <a:gd name="connsiteX34" fmla="*/ 756835 w 1840887"/>
                <a:gd name="connsiteY34" fmla="*/ 1034874 h 1556340"/>
                <a:gd name="connsiteX35" fmla="*/ 850901 w 1840887"/>
                <a:gd name="connsiteY35" fmla="*/ 1097593 h 1556340"/>
                <a:gd name="connsiteX36" fmla="*/ 1195810 w 1840887"/>
                <a:gd name="connsiteY36" fmla="*/ 1160313 h 1556340"/>
                <a:gd name="connsiteX37" fmla="*/ 1681818 w 1840887"/>
                <a:gd name="connsiteY37" fmla="*/ 1144633 h 1556340"/>
                <a:gd name="connsiteX38" fmla="*/ 1728851 w 1840887"/>
                <a:gd name="connsiteY38" fmla="*/ 1128953 h 1556340"/>
                <a:gd name="connsiteX39" fmla="*/ 1807239 w 1840887"/>
                <a:gd name="connsiteY39" fmla="*/ 1066233 h 1556340"/>
                <a:gd name="connsiteX40" fmla="*/ 1822917 w 1840887"/>
                <a:gd name="connsiteY40" fmla="*/ 846715 h 1556340"/>
                <a:gd name="connsiteX41" fmla="*/ 1744529 w 1840887"/>
                <a:gd name="connsiteY41" fmla="*/ 831035 h 1556340"/>
                <a:gd name="connsiteX42" fmla="*/ 1399620 w 1840887"/>
                <a:gd name="connsiteY42" fmla="*/ 846715 h 1556340"/>
                <a:gd name="connsiteX43" fmla="*/ 1289876 w 1840887"/>
                <a:gd name="connsiteY43" fmla="*/ 956474 h 1556340"/>
                <a:gd name="connsiteX44" fmla="*/ 1242843 w 1840887"/>
                <a:gd name="connsiteY44" fmla="*/ 1019194 h 1556340"/>
                <a:gd name="connsiteX45" fmla="*/ 1164455 w 1840887"/>
                <a:gd name="connsiteY45" fmla="*/ 1113273 h 1556340"/>
                <a:gd name="connsiteX46" fmla="*/ 1133100 w 1840887"/>
                <a:gd name="connsiteY46" fmla="*/ 1223032 h 1556340"/>
                <a:gd name="connsiteX47" fmla="*/ 1117422 w 1840887"/>
                <a:gd name="connsiteY47" fmla="*/ 1270072 h 1556340"/>
                <a:gd name="connsiteX48" fmla="*/ 1133100 w 1840887"/>
                <a:gd name="connsiteY48" fmla="*/ 1395511 h 1556340"/>
                <a:gd name="connsiteX49" fmla="*/ 1289876 w 1840887"/>
                <a:gd name="connsiteY49" fmla="*/ 1505271 h 1556340"/>
                <a:gd name="connsiteX50" fmla="*/ 1666140 w 1840887"/>
                <a:gd name="connsiteY50" fmla="*/ 1536631 h 155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840887" h="1556340">
                  <a:moveTo>
                    <a:pt x="19985" y="0"/>
                  </a:moveTo>
                  <a:cubicBezTo>
                    <a:pt x="-518" y="102528"/>
                    <a:pt x="-12176" y="122217"/>
                    <a:pt x="19985" y="250878"/>
                  </a:cubicBezTo>
                  <a:cubicBezTo>
                    <a:pt x="32444" y="300722"/>
                    <a:pt x="93765" y="360024"/>
                    <a:pt x="129729" y="391997"/>
                  </a:cubicBezTo>
                  <a:cubicBezTo>
                    <a:pt x="178318" y="435194"/>
                    <a:pt x="228226" y="472613"/>
                    <a:pt x="286505" y="501757"/>
                  </a:cubicBezTo>
                  <a:cubicBezTo>
                    <a:pt x="301286" y="509149"/>
                    <a:pt x="317204" y="514924"/>
                    <a:pt x="333538" y="517437"/>
                  </a:cubicBezTo>
                  <a:cubicBezTo>
                    <a:pt x="385447" y="525424"/>
                    <a:pt x="438056" y="527890"/>
                    <a:pt x="490315" y="533116"/>
                  </a:cubicBezTo>
                  <a:cubicBezTo>
                    <a:pt x="600059" y="512210"/>
                    <a:pt x="712670" y="502929"/>
                    <a:pt x="819546" y="470397"/>
                  </a:cubicBezTo>
                  <a:cubicBezTo>
                    <a:pt x="837573" y="464910"/>
                    <a:pt x="849336" y="442136"/>
                    <a:pt x="850901" y="423357"/>
                  </a:cubicBezTo>
                  <a:cubicBezTo>
                    <a:pt x="861867" y="291749"/>
                    <a:pt x="841956" y="308402"/>
                    <a:pt x="803868" y="219518"/>
                  </a:cubicBezTo>
                  <a:cubicBezTo>
                    <a:pt x="797358" y="204326"/>
                    <a:pt x="801639" y="182086"/>
                    <a:pt x="788191" y="172479"/>
                  </a:cubicBezTo>
                  <a:cubicBezTo>
                    <a:pt x="761297" y="153266"/>
                    <a:pt x="694125" y="141119"/>
                    <a:pt x="694125" y="141119"/>
                  </a:cubicBezTo>
                  <a:cubicBezTo>
                    <a:pt x="692632" y="141212"/>
                    <a:pt x="379865" y="155567"/>
                    <a:pt x="317861" y="172479"/>
                  </a:cubicBezTo>
                  <a:cubicBezTo>
                    <a:pt x="299682" y="177437"/>
                    <a:pt x="286506" y="193385"/>
                    <a:pt x="270828" y="203838"/>
                  </a:cubicBezTo>
                  <a:cubicBezTo>
                    <a:pt x="260376" y="219518"/>
                    <a:pt x="252796" y="237552"/>
                    <a:pt x="239472" y="250878"/>
                  </a:cubicBezTo>
                  <a:cubicBezTo>
                    <a:pt x="226149" y="264203"/>
                    <a:pt x="194520" y="263510"/>
                    <a:pt x="192439" y="282238"/>
                  </a:cubicBezTo>
                  <a:cubicBezTo>
                    <a:pt x="179451" y="399148"/>
                    <a:pt x="187482" y="483306"/>
                    <a:pt x="223795" y="580156"/>
                  </a:cubicBezTo>
                  <a:cubicBezTo>
                    <a:pt x="233676" y="606510"/>
                    <a:pt x="236452" y="637518"/>
                    <a:pt x="255150" y="658556"/>
                  </a:cubicBezTo>
                  <a:cubicBezTo>
                    <a:pt x="280185" y="686725"/>
                    <a:pt x="316497" y="702576"/>
                    <a:pt x="349216" y="721275"/>
                  </a:cubicBezTo>
                  <a:cubicBezTo>
                    <a:pt x="389799" y="744469"/>
                    <a:pt x="429290" y="772657"/>
                    <a:pt x="474637" y="783995"/>
                  </a:cubicBezTo>
                  <a:cubicBezTo>
                    <a:pt x="616091" y="819364"/>
                    <a:pt x="559177" y="801726"/>
                    <a:pt x="647092" y="831035"/>
                  </a:cubicBezTo>
                  <a:cubicBezTo>
                    <a:pt x="777739" y="825808"/>
                    <a:pt x="908522" y="823266"/>
                    <a:pt x="1039034" y="815355"/>
                  </a:cubicBezTo>
                  <a:cubicBezTo>
                    <a:pt x="1081089" y="812806"/>
                    <a:pt x="1123402" y="809150"/>
                    <a:pt x="1164455" y="799675"/>
                  </a:cubicBezTo>
                  <a:cubicBezTo>
                    <a:pt x="1191877" y="793346"/>
                    <a:pt x="1216493" y="778198"/>
                    <a:pt x="1242843" y="768315"/>
                  </a:cubicBezTo>
                  <a:cubicBezTo>
                    <a:pt x="1287826" y="751444"/>
                    <a:pt x="1303169" y="749311"/>
                    <a:pt x="1352587" y="736955"/>
                  </a:cubicBezTo>
                  <a:cubicBezTo>
                    <a:pt x="1373491" y="721275"/>
                    <a:pt x="1396822" y="708394"/>
                    <a:pt x="1415298" y="689916"/>
                  </a:cubicBezTo>
                  <a:cubicBezTo>
                    <a:pt x="1463679" y="641528"/>
                    <a:pt x="1471901" y="566078"/>
                    <a:pt x="1430975" y="501757"/>
                  </a:cubicBezTo>
                  <a:cubicBezTo>
                    <a:pt x="1413232" y="473871"/>
                    <a:pt x="1336909" y="470397"/>
                    <a:pt x="1336909" y="470397"/>
                  </a:cubicBezTo>
                  <a:cubicBezTo>
                    <a:pt x="1253295" y="475624"/>
                    <a:pt x="1169529" y="478818"/>
                    <a:pt x="1086067" y="486077"/>
                  </a:cubicBezTo>
                  <a:cubicBezTo>
                    <a:pt x="1051093" y="489119"/>
                    <a:pt x="970624" y="496767"/>
                    <a:pt x="929290" y="517437"/>
                  </a:cubicBezTo>
                  <a:cubicBezTo>
                    <a:pt x="912437" y="525865"/>
                    <a:pt x="897935" y="538343"/>
                    <a:pt x="882257" y="548796"/>
                  </a:cubicBezTo>
                  <a:cubicBezTo>
                    <a:pt x="877031" y="564476"/>
                    <a:pt x="875746" y="582083"/>
                    <a:pt x="866579" y="595836"/>
                  </a:cubicBezTo>
                  <a:cubicBezTo>
                    <a:pt x="757764" y="759082"/>
                    <a:pt x="886251" y="493767"/>
                    <a:pt x="772513" y="721275"/>
                  </a:cubicBezTo>
                  <a:cubicBezTo>
                    <a:pt x="759981" y="746343"/>
                    <a:pt x="747857" y="807585"/>
                    <a:pt x="741158" y="831035"/>
                  </a:cubicBezTo>
                  <a:cubicBezTo>
                    <a:pt x="736618" y="846927"/>
                    <a:pt x="730706" y="862394"/>
                    <a:pt x="725480" y="878074"/>
                  </a:cubicBezTo>
                  <a:cubicBezTo>
                    <a:pt x="735932" y="930341"/>
                    <a:pt x="730393" y="988594"/>
                    <a:pt x="756835" y="1034874"/>
                  </a:cubicBezTo>
                  <a:cubicBezTo>
                    <a:pt x="775530" y="1067596"/>
                    <a:pt x="815539" y="1084563"/>
                    <a:pt x="850901" y="1097593"/>
                  </a:cubicBezTo>
                  <a:cubicBezTo>
                    <a:pt x="967124" y="1140418"/>
                    <a:pt x="1076159" y="1147016"/>
                    <a:pt x="1195810" y="1160313"/>
                  </a:cubicBezTo>
                  <a:cubicBezTo>
                    <a:pt x="1357813" y="1155086"/>
                    <a:pt x="1520011" y="1154152"/>
                    <a:pt x="1681818" y="1144633"/>
                  </a:cubicBezTo>
                  <a:cubicBezTo>
                    <a:pt x="1698315" y="1143662"/>
                    <a:pt x="1714838" y="1137713"/>
                    <a:pt x="1728851" y="1128953"/>
                  </a:cubicBezTo>
                  <a:cubicBezTo>
                    <a:pt x="1757227" y="1111215"/>
                    <a:pt x="1781110" y="1087140"/>
                    <a:pt x="1807239" y="1066233"/>
                  </a:cubicBezTo>
                  <a:cubicBezTo>
                    <a:pt x="1817437" y="1025434"/>
                    <a:pt x="1866974" y="898122"/>
                    <a:pt x="1822917" y="846715"/>
                  </a:cubicBezTo>
                  <a:cubicBezTo>
                    <a:pt x="1805577" y="826482"/>
                    <a:pt x="1770658" y="836262"/>
                    <a:pt x="1744529" y="831035"/>
                  </a:cubicBezTo>
                  <a:cubicBezTo>
                    <a:pt x="1629559" y="836262"/>
                    <a:pt x="1510563" y="816106"/>
                    <a:pt x="1399620" y="846715"/>
                  </a:cubicBezTo>
                  <a:cubicBezTo>
                    <a:pt x="1349746" y="860475"/>
                    <a:pt x="1324676" y="918189"/>
                    <a:pt x="1289876" y="956474"/>
                  </a:cubicBezTo>
                  <a:cubicBezTo>
                    <a:pt x="1272299" y="975811"/>
                    <a:pt x="1259848" y="999352"/>
                    <a:pt x="1242843" y="1019194"/>
                  </a:cubicBezTo>
                  <a:cubicBezTo>
                    <a:pt x="1201231" y="1067748"/>
                    <a:pt x="1192177" y="1057821"/>
                    <a:pt x="1164455" y="1113273"/>
                  </a:cubicBezTo>
                  <a:cubicBezTo>
                    <a:pt x="1151923" y="1138341"/>
                    <a:pt x="1139799" y="1199582"/>
                    <a:pt x="1133100" y="1223032"/>
                  </a:cubicBezTo>
                  <a:cubicBezTo>
                    <a:pt x="1128560" y="1238924"/>
                    <a:pt x="1122648" y="1254392"/>
                    <a:pt x="1117422" y="1270072"/>
                  </a:cubicBezTo>
                  <a:cubicBezTo>
                    <a:pt x="1122648" y="1311885"/>
                    <a:pt x="1114257" y="1357820"/>
                    <a:pt x="1133100" y="1395511"/>
                  </a:cubicBezTo>
                  <a:cubicBezTo>
                    <a:pt x="1179944" y="1489211"/>
                    <a:pt x="1214491" y="1486422"/>
                    <a:pt x="1289876" y="1505271"/>
                  </a:cubicBezTo>
                  <a:cubicBezTo>
                    <a:pt x="1428217" y="1597512"/>
                    <a:pt x="1318066" y="1536631"/>
                    <a:pt x="1666140" y="1536631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41" name="Freeform 140"/>
            <p:cNvSpPr/>
            <p:nvPr/>
          </p:nvSpPr>
          <p:spPr>
            <a:xfrm rot="16200000">
              <a:off x="6326099" y="3633021"/>
              <a:ext cx="209143" cy="442913"/>
            </a:xfrm>
            <a:custGeom>
              <a:avLst/>
              <a:gdLst>
                <a:gd name="connsiteX0" fmla="*/ 19985 w 1840887"/>
                <a:gd name="connsiteY0" fmla="*/ 0 h 1556340"/>
                <a:gd name="connsiteX1" fmla="*/ 19985 w 1840887"/>
                <a:gd name="connsiteY1" fmla="*/ 250878 h 1556340"/>
                <a:gd name="connsiteX2" fmla="*/ 129729 w 1840887"/>
                <a:gd name="connsiteY2" fmla="*/ 391997 h 1556340"/>
                <a:gd name="connsiteX3" fmla="*/ 286505 w 1840887"/>
                <a:gd name="connsiteY3" fmla="*/ 501757 h 1556340"/>
                <a:gd name="connsiteX4" fmla="*/ 333538 w 1840887"/>
                <a:gd name="connsiteY4" fmla="*/ 517437 h 1556340"/>
                <a:gd name="connsiteX5" fmla="*/ 490315 w 1840887"/>
                <a:gd name="connsiteY5" fmla="*/ 533116 h 1556340"/>
                <a:gd name="connsiteX6" fmla="*/ 819546 w 1840887"/>
                <a:gd name="connsiteY6" fmla="*/ 470397 h 1556340"/>
                <a:gd name="connsiteX7" fmla="*/ 850901 w 1840887"/>
                <a:gd name="connsiteY7" fmla="*/ 423357 h 1556340"/>
                <a:gd name="connsiteX8" fmla="*/ 803868 w 1840887"/>
                <a:gd name="connsiteY8" fmla="*/ 219518 h 1556340"/>
                <a:gd name="connsiteX9" fmla="*/ 788191 w 1840887"/>
                <a:gd name="connsiteY9" fmla="*/ 172479 h 1556340"/>
                <a:gd name="connsiteX10" fmla="*/ 694125 w 1840887"/>
                <a:gd name="connsiteY10" fmla="*/ 141119 h 1556340"/>
                <a:gd name="connsiteX11" fmla="*/ 317861 w 1840887"/>
                <a:gd name="connsiteY11" fmla="*/ 172479 h 1556340"/>
                <a:gd name="connsiteX12" fmla="*/ 270828 w 1840887"/>
                <a:gd name="connsiteY12" fmla="*/ 203838 h 1556340"/>
                <a:gd name="connsiteX13" fmla="*/ 239472 w 1840887"/>
                <a:gd name="connsiteY13" fmla="*/ 250878 h 1556340"/>
                <a:gd name="connsiteX14" fmla="*/ 192439 w 1840887"/>
                <a:gd name="connsiteY14" fmla="*/ 282238 h 1556340"/>
                <a:gd name="connsiteX15" fmla="*/ 223795 w 1840887"/>
                <a:gd name="connsiteY15" fmla="*/ 580156 h 1556340"/>
                <a:gd name="connsiteX16" fmla="*/ 255150 w 1840887"/>
                <a:gd name="connsiteY16" fmla="*/ 658556 h 1556340"/>
                <a:gd name="connsiteX17" fmla="*/ 349216 w 1840887"/>
                <a:gd name="connsiteY17" fmla="*/ 721275 h 1556340"/>
                <a:gd name="connsiteX18" fmla="*/ 474637 w 1840887"/>
                <a:gd name="connsiteY18" fmla="*/ 783995 h 1556340"/>
                <a:gd name="connsiteX19" fmla="*/ 647092 w 1840887"/>
                <a:gd name="connsiteY19" fmla="*/ 831035 h 1556340"/>
                <a:gd name="connsiteX20" fmla="*/ 1039034 w 1840887"/>
                <a:gd name="connsiteY20" fmla="*/ 815355 h 1556340"/>
                <a:gd name="connsiteX21" fmla="*/ 1164455 w 1840887"/>
                <a:gd name="connsiteY21" fmla="*/ 799675 h 1556340"/>
                <a:gd name="connsiteX22" fmla="*/ 1242843 w 1840887"/>
                <a:gd name="connsiteY22" fmla="*/ 768315 h 1556340"/>
                <a:gd name="connsiteX23" fmla="*/ 1352587 w 1840887"/>
                <a:gd name="connsiteY23" fmla="*/ 736955 h 1556340"/>
                <a:gd name="connsiteX24" fmla="*/ 1415298 w 1840887"/>
                <a:gd name="connsiteY24" fmla="*/ 689916 h 1556340"/>
                <a:gd name="connsiteX25" fmla="*/ 1430975 w 1840887"/>
                <a:gd name="connsiteY25" fmla="*/ 501757 h 1556340"/>
                <a:gd name="connsiteX26" fmla="*/ 1336909 w 1840887"/>
                <a:gd name="connsiteY26" fmla="*/ 470397 h 1556340"/>
                <a:gd name="connsiteX27" fmla="*/ 1086067 w 1840887"/>
                <a:gd name="connsiteY27" fmla="*/ 486077 h 1556340"/>
                <a:gd name="connsiteX28" fmla="*/ 929290 w 1840887"/>
                <a:gd name="connsiteY28" fmla="*/ 517437 h 1556340"/>
                <a:gd name="connsiteX29" fmla="*/ 882257 w 1840887"/>
                <a:gd name="connsiteY29" fmla="*/ 548796 h 1556340"/>
                <a:gd name="connsiteX30" fmla="*/ 866579 w 1840887"/>
                <a:gd name="connsiteY30" fmla="*/ 595836 h 1556340"/>
                <a:gd name="connsiteX31" fmla="*/ 772513 w 1840887"/>
                <a:gd name="connsiteY31" fmla="*/ 721275 h 1556340"/>
                <a:gd name="connsiteX32" fmla="*/ 741158 w 1840887"/>
                <a:gd name="connsiteY32" fmla="*/ 831035 h 1556340"/>
                <a:gd name="connsiteX33" fmla="*/ 725480 w 1840887"/>
                <a:gd name="connsiteY33" fmla="*/ 878074 h 1556340"/>
                <a:gd name="connsiteX34" fmla="*/ 756835 w 1840887"/>
                <a:gd name="connsiteY34" fmla="*/ 1034874 h 1556340"/>
                <a:gd name="connsiteX35" fmla="*/ 850901 w 1840887"/>
                <a:gd name="connsiteY35" fmla="*/ 1097593 h 1556340"/>
                <a:gd name="connsiteX36" fmla="*/ 1195810 w 1840887"/>
                <a:gd name="connsiteY36" fmla="*/ 1160313 h 1556340"/>
                <a:gd name="connsiteX37" fmla="*/ 1681818 w 1840887"/>
                <a:gd name="connsiteY37" fmla="*/ 1144633 h 1556340"/>
                <a:gd name="connsiteX38" fmla="*/ 1728851 w 1840887"/>
                <a:gd name="connsiteY38" fmla="*/ 1128953 h 1556340"/>
                <a:gd name="connsiteX39" fmla="*/ 1807239 w 1840887"/>
                <a:gd name="connsiteY39" fmla="*/ 1066233 h 1556340"/>
                <a:gd name="connsiteX40" fmla="*/ 1822917 w 1840887"/>
                <a:gd name="connsiteY40" fmla="*/ 846715 h 1556340"/>
                <a:gd name="connsiteX41" fmla="*/ 1744529 w 1840887"/>
                <a:gd name="connsiteY41" fmla="*/ 831035 h 1556340"/>
                <a:gd name="connsiteX42" fmla="*/ 1399620 w 1840887"/>
                <a:gd name="connsiteY42" fmla="*/ 846715 h 1556340"/>
                <a:gd name="connsiteX43" fmla="*/ 1289876 w 1840887"/>
                <a:gd name="connsiteY43" fmla="*/ 956474 h 1556340"/>
                <a:gd name="connsiteX44" fmla="*/ 1242843 w 1840887"/>
                <a:gd name="connsiteY44" fmla="*/ 1019194 h 1556340"/>
                <a:gd name="connsiteX45" fmla="*/ 1164455 w 1840887"/>
                <a:gd name="connsiteY45" fmla="*/ 1113273 h 1556340"/>
                <a:gd name="connsiteX46" fmla="*/ 1133100 w 1840887"/>
                <a:gd name="connsiteY46" fmla="*/ 1223032 h 1556340"/>
                <a:gd name="connsiteX47" fmla="*/ 1117422 w 1840887"/>
                <a:gd name="connsiteY47" fmla="*/ 1270072 h 1556340"/>
                <a:gd name="connsiteX48" fmla="*/ 1133100 w 1840887"/>
                <a:gd name="connsiteY48" fmla="*/ 1395511 h 1556340"/>
                <a:gd name="connsiteX49" fmla="*/ 1289876 w 1840887"/>
                <a:gd name="connsiteY49" fmla="*/ 1505271 h 1556340"/>
                <a:gd name="connsiteX50" fmla="*/ 1666140 w 1840887"/>
                <a:gd name="connsiteY50" fmla="*/ 1536631 h 155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840887" h="1556340">
                  <a:moveTo>
                    <a:pt x="19985" y="0"/>
                  </a:moveTo>
                  <a:cubicBezTo>
                    <a:pt x="-518" y="102528"/>
                    <a:pt x="-12176" y="122217"/>
                    <a:pt x="19985" y="250878"/>
                  </a:cubicBezTo>
                  <a:cubicBezTo>
                    <a:pt x="32444" y="300722"/>
                    <a:pt x="93765" y="360024"/>
                    <a:pt x="129729" y="391997"/>
                  </a:cubicBezTo>
                  <a:cubicBezTo>
                    <a:pt x="178318" y="435194"/>
                    <a:pt x="228226" y="472613"/>
                    <a:pt x="286505" y="501757"/>
                  </a:cubicBezTo>
                  <a:cubicBezTo>
                    <a:pt x="301286" y="509149"/>
                    <a:pt x="317204" y="514924"/>
                    <a:pt x="333538" y="517437"/>
                  </a:cubicBezTo>
                  <a:cubicBezTo>
                    <a:pt x="385447" y="525424"/>
                    <a:pt x="438056" y="527890"/>
                    <a:pt x="490315" y="533116"/>
                  </a:cubicBezTo>
                  <a:cubicBezTo>
                    <a:pt x="600059" y="512210"/>
                    <a:pt x="712670" y="502929"/>
                    <a:pt x="819546" y="470397"/>
                  </a:cubicBezTo>
                  <a:cubicBezTo>
                    <a:pt x="837573" y="464910"/>
                    <a:pt x="849336" y="442136"/>
                    <a:pt x="850901" y="423357"/>
                  </a:cubicBezTo>
                  <a:cubicBezTo>
                    <a:pt x="861867" y="291749"/>
                    <a:pt x="841956" y="308402"/>
                    <a:pt x="803868" y="219518"/>
                  </a:cubicBezTo>
                  <a:cubicBezTo>
                    <a:pt x="797358" y="204326"/>
                    <a:pt x="801639" y="182086"/>
                    <a:pt x="788191" y="172479"/>
                  </a:cubicBezTo>
                  <a:cubicBezTo>
                    <a:pt x="761297" y="153266"/>
                    <a:pt x="694125" y="141119"/>
                    <a:pt x="694125" y="141119"/>
                  </a:cubicBezTo>
                  <a:cubicBezTo>
                    <a:pt x="692632" y="141212"/>
                    <a:pt x="379865" y="155567"/>
                    <a:pt x="317861" y="172479"/>
                  </a:cubicBezTo>
                  <a:cubicBezTo>
                    <a:pt x="299682" y="177437"/>
                    <a:pt x="286506" y="193385"/>
                    <a:pt x="270828" y="203838"/>
                  </a:cubicBezTo>
                  <a:cubicBezTo>
                    <a:pt x="260376" y="219518"/>
                    <a:pt x="252796" y="237552"/>
                    <a:pt x="239472" y="250878"/>
                  </a:cubicBezTo>
                  <a:cubicBezTo>
                    <a:pt x="226149" y="264203"/>
                    <a:pt x="194520" y="263510"/>
                    <a:pt x="192439" y="282238"/>
                  </a:cubicBezTo>
                  <a:cubicBezTo>
                    <a:pt x="179451" y="399148"/>
                    <a:pt x="187482" y="483306"/>
                    <a:pt x="223795" y="580156"/>
                  </a:cubicBezTo>
                  <a:cubicBezTo>
                    <a:pt x="233676" y="606510"/>
                    <a:pt x="236452" y="637518"/>
                    <a:pt x="255150" y="658556"/>
                  </a:cubicBezTo>
                  <a:cubicBezTo>
                    <a:pt x="280185" y="686725"/>
                    <a:pt x="316497" y="702576"/>
                    <a:pt x="349216" y="721275"/>
                  </a:cubicBezTo>
                  <a:cubicBezTo>
                    <a:pt x="389799" y="744469"/>
                    <a:pt x="429290" y="772657"/>
                    <a:pt x="474637" y="783995"/>
                  </a:cubicBezTo>
                  <a:cubicBezTo>
                    <a:pt x="616091" y="819364"/>
                    <a:pt x="559177" y="801726"/>
                    <a:pt x="647092" y="831035"/>
                  </a:cubicBezTo>
                  <a:cubicBezTo>
                    <a:pt x="777739" y="825808"/>
                    <a:pt x="908522" y="823266"/>
                    <a:pt x="1039034" y="815355"/>
                  </a:cubicBezTo>
                  <a:cubicBezTo>
                    <a:pt x="1081089" y="812806"/>
                    <a:pt x="1123402" y="809150"/>
                    <a:pt x="1164455" y="799675"/>
                  </a:cubicBezTo>
                  <a:cubicBezTo>
                    <a:pt x="1191877" y="793346"/>
                    <a:pt x="1216493" y="778198"/>
                    <a:pt x="1242843" y="768315"/>
                  </a:cubicBezTo>
                  <a:cubicBezTo>
                    <a:pt x="1287826" y="751444"/>
                    <a:pt x="1303169" y="749311"/>
                    <a:pt x="1352587" y="736955"/>
                  </a:cubicBezTo>
                  <a:cubicBezTo>
                    <a:pt x="1373491" y="721275"/>
                    <a:pt x="1396822" y="708394"/>
                    <a:pt x="1415298" y="689916"/>
                  </a:cubicBezTo>
                  <a:cubicBezTo>
                    <a:pt x="1463679" y="641528"/>
                    <a:pt x="1471901" y="566078"/>
                    <a:pt x="1430975" y="501757"/>
                  </a:cubicBezTo>
                  <a:cubicBezTo>
                    <a:pt x="1413232" y="473871"/>
                    <a:pt x="1336909" y="470397"/>
                    <a:pt x="1336909" y="470397"/>
                  </a:cubicBezTo>
                  <a:cubicBezTo>
                    <a:pt x="1253295" y="475624"/>
                    <a:pt x="1169529" y="478818"/>
                    <a:pt x="1086067" y="486077"/>
                  </a:cubicBezTo>
                  <a:cubicBezTo>
                    <a:pt x="1051093" y="489119"/>
                    <a:pt x="970624" y="496767"/>
                    <a:pt x="929290" y="517437"/>
                  </a:cubicBezTo>
                  <a:cubicBezTo>
                    <a:pt x="912437" y="525865"/>
                    <a:pt x="897935" y="538343"/>
                    <a:pt x="882257" y="548796"/>
                  </a:cubicBezTo>
                  <a:cubicBezTo>
                    <a:pt x="877031" y="564476"/>
                    <a:pt x="875746" y="582083"/>
                    <a:pt x="866579" y="595836"/>
                  </a:cubicBezTo>
                  <a:cubicBezTo>
                    <a:pt x="757764" y="759082"/>
                    <a:pt x="886251" y="493767"/>
                    <a:pt x="772513" y="721275"/>
                  </a:cubicBezTo>
                  <a:cubicBezTo>
                    <a:pt x="759981" y="746343"/>
                    <a:pt x="747857" y="807585"/>
                    <a:pt x="741158" y="831035"/>
                  </a:cubicBezTo>
                  <a:cubicBezTo>
                    <a:pt x="736618" y="846927"/>
                    <a:pt x="730706" y="862394"/>
                    <a:pt x="725480" y="878074"/>
                  </a:cubicBezTo>
                  <a:cubicBezTo>
                    <a:pt x="735932" y="930341"/>
                    <a:pt x="730393" y="988594"/>
                    <a:pt x="756835" y="1034874"/>
                  </a:cubicBezTo>
                  <a:cubicBezTo>
                    <a:pt x="775530" y="1067596"/>
                    <a:pt x="815539" y="1084563"/>
                    <a:pt x="850901" y="1097593"/>
                  </a:cubicBezTo>
                  <a:cubicBezTo>
                    <a:pt x="967124" y="1140418"/>
                    <a:pt x="1076159" y="1147016"/>
                    <a:pt x="1195810" y="1160313"/>
                  </a:cubicBezTo>
                  <a:cubicBezTo>
                    <a:pt x="1357813" y="1155086"/>
                    <a:pt x="1520011" y="1154152"/>
                    <a:pt x="1681818" y="1144633"/>
                  </a:cubicBezTo>
                  <a:cubicBezTo>
                    <a:pt x="1698315" y="1143662"/>
                    <a:pt x="1714838" y="1137713"/>
                    <a:pt x="1728851" y="1128953"/>
                  </a:cubicBezTo>
                  <a:cubicBezTo>
                    <a:pt x="1757227" y="1111215"/>
                    <a:pt x="1781110" y="1087140"/>
                    <a:pt x="1807239" y="1066233"/>
                  </a:cubicBezTo>
                  <a:cubicBezTo>
                    <a:pt x="1817437" y="1025434"/>
                    <a:pt x="1866974" y="898122"/>
                    <a:pt x="1822917" y="846715"/>
                  </a:cubicBezTo>
                  <a:cubicBezTo>
                    <a:pt x="1805577" y="826482"/>
                    <a:pt x="1770658" y="836262"/>
                    <a:pt x="1744529" y="831035"/>
                  </a:cubicBezTo>
                  <a:cubicBezTo>
                    <a:pt x="1629559" y="836262"/>
                    <a:pt x="1510563" y="816106"/>
                    <a:pt x="1399620" y="846715"/>
                  </a:cubicBezTo>
                  <a:cubicBezTo>
                    <a:pt x="1349746" y="860475"/>
                    <a:pt x="1324676" y="918189"/>
                    <a:pt x="1289876" y="956474"/>
                  </a:cubicBezTo>
                  <a:cubicBezTo>
                    <a:pt x="1272299" y="975811"/>
                    <a:pt x="1259848" y="999352"/>
                    <a:pt x="1242843" y="1019194"/>
                  </a:cubicBezTo>
                  <a:cubicBezTo>
                    <a:pt x="1201231" y="1067748"/>
                    <a:pt x="1192177" y="1057821"/>
                    <a:pt x="1164455" y="1113273"/>
                  </a:cubicBezTo>
                  <a:cubicBezTo>
                    <a:pt x="1151923" y="1138341"/>
                    <a:pt x="1139799" y="1199582"/>
                    <a:pt x="1133100" y="1223032"/>
                  </a:cubicBezTo>
                  <a:cubicBezTo>
                    <a:pt x="1128560" y="1238924"/>
                    <a:pt x="1122648" y="1254392"/>
                    <a:pt x="1117422" y="1270072"/>
                  </a:cubicBezTo>
                  <a:cubicBezTo>
                    <a:pt x="1122648" y="1311885"/>
                    <a:pt x="1114257" y="1357820"/>
                    <a:pt x="1133100" y="1395511"/>
                  </a:cubicBezTo>
                  <a:cubicBezTo>
                    <a:pt x="1179944" y="1489211"/>
                    <a:pt x="1214491" y="1486422"/>
                    <a:pt x="1289876" y="1505271"/>
                  </a:cubicBezTo>
                  <a:cubicBezTo>
                    <a:pt x="1428217" y="1597512"/>
                    <a:pt x="1318066" y="1536631"/>
                    <a:pt x="1666140" y="1536631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  <p:sp>
          <p:nvSpPr>
            <p:cNvPr id="142" name="Freeform 141"/>
            <p:cNvSpPr/>
            <p:nvPr/>
          </p:nvSpPr>
          <p:spPr>
            <a:xfrm rot="9600000">
              <a:off x="5867361" y="3656805"/>
              <a:ext cx="209143" cy="442913"/>
            </a:xfrm>
            <a:custGeom>
              <a:avLst/>
              <a:gdLst>
                <a:gd name="connsiteX0" fmla="*/ 19985 w 1840887"/>
                <a:gd name="connsiteY0" fmla="*/ 0 h 1556340"/>
                <a:gd name="connsiteX1" fmla="*/ 19985 w 1840887"/>
                <a:gd name="connsiteY1" fmla="*/ 250878 h 1556340"/>
                <a:gd name="connsiteX2" fmla="*/ 129729 w 1840887"/>
                <a:gd name="connsiteY2" fmla="*/ 391997 h 1556340"/>
                <a:gd name="connsiteX3" fmla="*/ 286505 w 1840887"/>
                <a:gd name="connsiteY3" fmla="*/ 501757 h 1556340"/>
                <a:gd name="connsiteX4" fmla="*/ 333538 w 1840887"/>
                <a:gd name="connsiteY4" fmla="*/ 517437 h 1556340"/>
                <a:gd name="connsiteX5" fmla="*/ 490315 w 1840887"/>
                <a:gd name="connsiteY5" fmla="*/ 533116 h 1556340"/>
                <a:gd name="connsiteX6" fmla="*/ 819546 w 1840887"/>
                <a:gd name="connsiteY6" fmla="*/ 470397 h 1556340"/>
                <a:gd name="connsiteX7" fmla="*/ 850901 w 1840887"/>
                <a:gd name="connsiteY7" fmla="*/ 423357 h 1556340"/>
                <a:gd name="connsiteX8" fmla="*/ 803868 w 1840887"/>
                <a:gd name="connsiteY8" fmla="*/ 219518 h 1556340"/>
                <a:gd name="connsiteX9" fmla="*/ 788191 w 1840887"/>
                <a:gd name="connsiteY9" fmla="*/ 172479 h 1556340"/>
                <a:gd name="connsiteX10" fmla="*/ 694125 w 1840887"/>
                <a:gd name="connsiteY10" fmla="*/ 141119 h 1556340"/>
                <a:gd name="connsiteX11" fmla="*/ 317861 w 1840887"/>
                <a:gd name="connsiteY11" fmla="*/ 172479 h 1556340"/>
                <a:gd name="connsiteX12" fmla="*/ 270828 w 1840887"/>
                <a:gd name="connsiteY12" fmla="*/ 203838 h 1556340"/>
                <a:gd name="connsiteX13" fmla="*/ 239472 w 1840887"/>
                <a:gd name="connsiteY13" fmla="*/ 250878 h 1556340"/>
                <a:gd name="connsiteX14" fmla="*/ 192439 w 1840887"/>
                <a:gd name="connsiteY14" fmla="*/ 282238 h 1556340"/>
                <a:gd name="connsiteX15" fmla="*/ 223795 w 1840887"/>
                <a:gd name="connsiteY15" fmla="*/ 580156 h 1556340"/>
                <a:gd name="connsiteX16" fmla="*/ 255150 w 1840887"/>
                <a:gd name="connsiteY16" fmla="*/ 658556 h 1556340"/>
                <a:gd name="connsiteX17" fmla="*/ 349216 w 1840887"/>
                <a:gd name="connsiteY17" fmla="*/ 721275 h 1556340"/>
                <a:gd name="connsiteX18" fmla="*/ 474637 w 1840887"/>
                <a:gd name="connsiteY18" fmla="*/ 783995 h 1556340"/>
                <a:gd name="connsiteX19" fmla="*/ 647092 w 1840887"/>
                <a:gd name="connsiteY19" fmla="*/ 831035 h 1556340"/>
                <a:gd name="connsiteX20" fmla="*/ 1039034 w 1840887"/>
                <a:gd name="connsiteY20" fmla="*/ 815355 h 1556340"/>
                <a:gd name="connsiteX21" fmla="*/ 1164455 w 1840887"/>
                <a:gd name="connsiteY21" fmla="*/ 799675 h 1556340"/>
                <a:gd name="connsiteX22" fmla="*/ 1242843 w 1840887"/>
                <a:gd name="connsiteY22" fmla="*/ 768315 h 1556340"/>
                <a:gd name="connsiteX23" fmla="*/ 1352587 w 1840887"/>
                <a:gd name="connsiteY23" fmla="*/ 736955 h 1556340"/>
                <a:gd name="connsiteX24" fmla="*/ 1415298 w 1840887"/>
                <a:gd name="connsiteY24" fmla="*/ 689916 h 1556340"/>
                <a:gd name="connsiteX25" fmla="*/ 1430975 w 1840887"/>
                <a:gd name="connsiteY25" fmla="*/ 501757 h 1556340"/>
                <a:gd name="connsiteX26" fmla="*/ 1336909 w 1840887"/>
                <a:gd name="connsiteY26" fmla="*/ 470397 h 1556340"/>
                <a:gd name="connsiteX27" fmla="*/ 1086067 w 1840887"/>
                <a:gd name="connsiteY27" fmla="*/ 486077 h 1556340"/>
                <a:gd name="connsiteX28" fmla="*/ 929290 w 1840887"/>
                <a:gd name="connsiteY28" fmla="*/ 517437 h 1556340"/>
                <a:gd name="connsiteX29" fmla="*/ 882257 w 1840887"/>
                <a:gd name="connsiteY29" fmla="*/ 548796 h 1556340"/>
                <a:gd name="connsiteX30" fmla="*/ 866579 w 1840887"/>
                <a:gd name="connsiteY30" fmla="*/ 595836 h 1556340"/>
                <a:gd name="connsiteX31" fmla="*/ 772513 w 1840887"/>
                <a:gd name="connsiteY31" fmla="*/ 721275 h 1556340"/>
                <a:gd name="connsiteX32" fmla="*/ 741158 w 1840887"/>
                <a:gd name="connsiteY32" fmla="*/ 831035 h 1556340"/>
                <a:gd name="connsiteX33" fmla="*/ 725480 w 1840887"/>
                <a:gd name="connsiteY33" fmla="*/ 878074 h 1556340"/>
                <a:gd name="connsiteX34" fmla="*/ 756835 w 1840887"/>
                <a:gd name="connsiteY34" fmla="*/ 1034874 h 1556340"/>
                <a:gd name="connsiteX35" fmla="*/ 850901 w 1840887"/>
                <a:gd name="connsiteY35" fmla="*/ 1097593 h 1556340"/>
                <a:gd name="connsiteX36" fmla="*/ 1195810 w 1840887"/>
                <a:gd name="connsiteY36" fmla="*/ 1160313 h 1556340"/>
                <a:gd name="connsiteX37" fmla="*/ 1681818 w 1840887"/>
                <a:gd name="connsiteY37" fmla="*/ 1144633 h 1556340"/>
                <a:gd name="connsiteX38" fmla="*/ 1728851 w 1840887"/>
                <a:gd name="connsiteY38" fmla="*/ 1128953 h 1556340"/>
                <a:gd name="connsiteX39" fmla="*/ 1807239 w 1840887"/>
                <a:gd name="connsiteY39" fmla="*/ 1066233 h 1556340"/>
                <a:gd name="connsiteX40" fmla="*/ 1822917 w 1840887"/>
                <a:gd name="connsiteY40" fmla="*/ 846715 h 1556340"/>
                <a:gd name="connsiteX41" fmla="*/ 1744529 w 1840887"/>
                <a:gd name="connsiteY41" fmla="*/ 831035 h 1556340"/>
                <a:gd name="connsiteX42" fmla="*/ 1399620 w 1840887"/>
                <a:gd name="connsiteY42" fmla="*/ 846715 h 1556340"/>
                <a:gd name="connsiteX43" fmla="*/ 1289876 w 1840887"/>
                <a:gd name="connsiteY43" fmla="*/ 956474 h 1556340"/>
                <a:gd name="connsiteX44" fmla="*/ 1242843 w 1840887"/>
                <a:gd name="connsiteY44" fmla="*/ 1019194 h 1556340"/>
                <a:gd name="connsiteX45" fmla="*/ 1164455 w 1840887"/>
                <a:gd name="connsiteY45" fmla="*/ 1113273 h 1556340"/>
                <a:gd name="connsiteX46" fmla="*/ 1133100 w 1840887"/>
                <a:gd name="connsiteY46" fmla="*/ 1223032 h 1556340"/>
                <a:gd name="connsiteX47" fmla="*/ 1117422 w 1840887"/>
                <a:gd name="connsiteY47" fmla="*/ 1270072 h 1556340"/>
                <a:gd name="connsiteX48" fmla="*/ 1133100 w 1840887"/>
                <a:gd name="connsiteY48" fmla="*/ 1395511 h 1556340"/>
                <a:gd name="connsiteX49" fmla="*/ 1289876 w 1840887"/>
                <a:gd name="connsiteY49" fmla="*/ 1505271 h 1556340"/>
                <a:gd name="connsiteX50" fmla="*/ 1666140 w 1840887"/>
                <a:gd name="connsiteY50" fmla="*/ 1536631 h 155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840887" h="1556340">
                  <a:moveTo>
                    <a:pt x="19985" y="0"/>
                  </a:moveTo>
                  <a:cubicBezTo>
                    <a:pt x="-518" y="102528"/>
                    <a:pt x="-12176" y="122217"/>
                    <a:pt x="19985" y="250878"/>
                  </a:cubicBezTo>
                  <a:cubicBezTo>
                    <a:pt x="32444" y="300722"/>
                    <a:pt x="93765" y="360024"/>
                    <a:pt x="129729" y="391997"/>
                  </a:cubicBezTo>
                  <a:cubicBezTo>
                    <a:pt x="178318" y="435194"/>
                    <a:pt x="228226" y="472613"/>
                    <a:pt x="286505" y="501757"/>
                  </a:cubicBezTo>
                  <a:cubicBezTo>
                    <a:pt x="301286" y="509149"/>
                    <a:pt x="317204" y="514924"/>
                    <a:pt x="333538" y="517437"/>
                  </a:cubicBezTo>
                  <a:cubicBezTo>
                    <a:pt x="385447" y="525424"/>
                    <a:pt x="438056" y="527890"/>
                    <a:pt x="490315" y="533116"/>
                  </a:cubicBezTo>
                  <a:cubicBezTo>
                    <a:pt x="600059" y="512210"/>
                    <a:pt x="712670" y="502929"/>
                    <a:pt x="819546" y="470397"/>
                  </a:cubicBezTo>
                  <a:cubicBezTo>
                    <a:pt x="837573" y="464910"/>
                    <a:pt x="849336" y="442136"/>
                    <a:pt x="850901" y="423357"/>
                  </a:cubicBezTo>
                  <a:cubicBezTo>
                    <a:pt x="861867" y="291749"/>
                    <a:pt x="841956" y="308402"/>
                    <a:pt x="803868" y="219518"/>
                  </a:cubicBezTo>
                  <a:cubicBezTo>
                    <a:pt x="797358" y="204326"/>
                    <a:pt x="801639" y="182086"/>
                    <a:pt x="788191" y="172479"/>
                  </a:cubicBezTo>
                  <a:cubicBezTo>
                    <a:pt x="761297" y="153266"/>
                    <a:pt x="694125" y="141119"/>
                    <a:pt x="694125" y="141119"/>
                  </a:cubicBezTo>
                  <a:cubicBezTo>
                    <a:pt x="692632" y="141212"/>
                    <a:pt x="379865" y="155567"/>
                    <a:pt x="317861" y="172479"/>
                  </a:cubicBezTo>
                  <a:cubicBezTo>
                    <a:pt x="299682" y="177437"/>
                    <a:pt x="286506" y="193385"/>
                    <a:pt x="270828" y="203838"/>
                  </a:cubicBezTo>
                  <a:cubicBezTo>
                    <a:pt x="260376" y="219518"/>
                    <a:pt x="252796" y="237552"/>
                    <a:pt x="239472" y="250878"/>
                  </a:cubicBezTo>
                  <a:cubicBezTo>
                    <a:pt x="226149" y="264203"/>
                    <a:pt x="194520" y="263510"/>
                    <a:pt x="192439" y="282238"/>
                  </a:cubicBezTo>
                  <a:cubicBezTo>
                    <a:pt x="179451" y="399148"/>
                    <a:pt x="187482" y="483306"/>
                    <a:pt x="223795" y="580156"/>
                  </a:cubicBezTo>
                  <a:cubicBezTo>
                    <a:pt x="233676" y="606510"/>
                    <a:pt x="236452" y="637518"/>
                    <a:pt x="255150" y="658556"/>
                  </a:cubicBezTo>
                  <a:cubicBezTo>
                    <a:pt x="280185" y="686725"/>
                    <a:pt x="316497" y="702576"/>
                    <a:pt x="349216" y="721275"/>
                  </a:cubicBezTo>
                  <a:cubicBezTo>
                    <a:pt x="389799" y="744469"/>
                    <a:pt x="429290" y="772657"/>
                    <a:pt x="474637" y="783995"/>
                  </a:cubicBezTo>
                  <a:cubicBezTo>
                    <a:pt x="616091" y="819364"/>
                    <a:pt x="559177" y="801726"/>
                    <a:pt x="647092" y="831035"/>
                  </a:cubicBezTo>
                  <a:cubicBezTo>
                    <a:pt x="777739" y="825808"/>
                    <a:pt x="908522" y="823266"/>
                    <a:pt x="1039034" y="815355"/>
                  </a:cubicBezTo>
                  <a:cubicBezTo>
                    <a:pt x="1081089" y="812806"/>
                    <a:pt x="1123402" y="809150"/>
                    <a:pt x="1164455" y="799675"/>
                  </a:cubicBezTo>
                  <a:cubicBezTo>
                    <a:pt x="1191877" y="793346"/>
                    <a:pt x="1216493" y="778198"/>
                    <a:pt x="1242843" y="768315"/>
                  </a:cubicBezTo>
                  <a:cubicBezTo>
                    <a:pt x="1287826" y="751444"/>
                    <a:pt x="1303169" y="749311"/>
                    <a:pt x="1352587" y="736955"/>
                  </a:cubicBezTo>
                  <a:cubicBezTo>
                    <a:pt x="1373491" y="721275"/>
                    <a:pt x="1396822" y="708394"/>
                    <a:pt x="1415298" y="689916"/>
                  </a:cubicBezTo>
                  <a:cubicBezTo>
                    <a:pt x="1463679" y="641528"/>
                    <a:pt x="1471901" y="566078"/>
                    <a:pt x="1430975" y="501757"/>
                  </a:cubicBezTo>
                  <a:cubicBezTo>
                    <a:pt x="1413232" y="473871"/>
                    <a:pt x="1336909" y="470397"/>
                    <a:pt x="1336909" y="470397"/>
                  </a:cubicBezTo>
                  <a:cubicBezTo>
                    <a:pt x="1253295" y="475624"/>
                    <a:pt x="1169529" y="478818"/>
                    <a:pt x="1086067" y="486077"/>
                  </a:cubicBezTo>
                  <a:cubicBezTo>
                    <a:pt x="1051093" y="489119"/>
                    <a:pt x="970624" y="496767"/>
                    <a:pt x="929290" y="517437"/>
                  </a:cubicBezTo>
                  <a:cubicBezTo>
                    <a:pt x="912437" y="525865"/>
                    <a:pt x="897935" y="538343"/>
                    <a:pt x="882257" y="548796"/>
                  </a:cubicBezTo>
                  <a:cubicBezTo>
                    <a:pt x="877031" y="564476"/>
                    <a:pt x="875746" y="582083"/>
                    <a:pt x="866579" y="595836"/>
                  </a:cubicBezTo>
                  <a:cubicBezTo>
                    <a:pt x="757764" y="759082"/>
                    <a:pt x="886251" y="493767"/>
                    <a:pt x="772513" y="721275"/>
                  </a:cubicBezTo>
                  <a:cubicBezTo>
                    <a:pt x="759981" y="746343"/>
                    <a:pt x="747857" y="807585"/>
                    <a:pt x="741158" y="831035"/>
                  </a:cubicBezTo>
                  <a:cubicBezTo>
                    <a:pt x="736618" y="846927"/>
                    <a:pt x="730706" y="862394"/>
                    <a:pt x="725480" y="878074"/>
                  </a:cubicBezTo>
                  <a:cubicBezTo>
                    <a:pt x="735932" y="930341"/>
                    <a:pt x="730393" y="988594"/>
                    <a:pt x="756835" y="1034874"/>
                  </a:cubicBezTo>
                  <a:cubicBezTo>
                    <a:pt x="775530" y="1067596"/>
                    <a:pt x="815539" y="1084563"/>
                    <a:pt x="850901" y="1097593"/>
                  </a:cubicBezTo>
                  <a:cubicBezTo>
                    <a:pt x="967124" y="1140418"/>
                    <a:pt x="1076159" y="1147016"/>
                    <a:pt x="1195810" y="1160313"/>
                  </a:cubicBezTo>
                  <a:cubicBezTo>
                    <a:pt x="1357813" y="1155086"/>
                    <a:pt x="1520011" y="1154152"/>
                    <a:pt x="1681818" y="1144633"/>
                  </a:cubicBezTo>
                  <a:cubicBezTo>
                    <a:pt x="1698315" y="1143662"/>
                    <a:pt x="1714838" y="1137713"/>
                    <a:pt x="1728851" y="1128953"/>
                  </a:cubicBezTo>
                  <a:cubicBezTo>
                    <a:pt x="1757227" y="1111215"/>
                    <a:pt x="1781110" y="1087140"/>
                    <a:pt x="1807239" y="1066233"/>
                  </a:cubicBezTo>
                  <a:cubicBezTo>
                    <a:pt x="1817437" y="1025434"/>
                    <a:pt x="1866974" y="898122"/>
                    <a:pt x="1822917" y="846715"/>
                  </a:cubicBezTo>
                  <a:cubicBezTo>
                    <a:pt x="1805577" y="826482"/>
                    <a:pt x="1770658" y="836262"/>
                    <a:pt x="1744529" y="831035"/>
                  </a:cubicBezTo>
                  <a:cubicBezTo>
                    <a:pt x="1629559" y="836262"/>
                    <a:pt x="1510563" y="816106"/>
                    <a:pt x="1399620" y="846715"/>
                  </a:cubicBezTo>
                  <a:cubicBezTo>
                    <a:pt x="1349746" y="860475"/>
                    <a:pt x="1324676" y="918189"/>
                    <a:pt x="1289876" y="956474"/>
                  </a:cubicBezTo>
                  <a:cubicBezTo>
                    <a:pt x="1272299" y="975811"/>
                    <a:pt x="1259848" y="999352"/>
                    <a:pt x="1242843" y="1019194"/>
                  </a:cubicBezTo>
                  <a:cubicBezTo>
                    <a:pt x="1201231" y="1067748"/>
                    <a:pt x="1192177" y="1057821"/>
                    <a:pt x="1164455" y="1113273"/>
                  </a:cubicBezTo>
                  <a:cubicBezTo>
                    <a:pt x="1151923" y="1138341"/>
                    <a:pt x="1139799" y="1199582"/>
                    <a:pt x="1133100" y="1223032"/>
                  </a:cubicBezTo>
                  <a:cubicBezTo>
                    <a:pt x="1128560" y="1238924"/>
                    <a:pt x="1122648" y="1254392"/>
                    <a:pt x="1117422" y="1270072"/>
                  </a:cubicBezTo>
                  <a:cubicBezTo>
                    <a:pt x="1122648" y="1311885"/>
                    <a:pt x="1114257" y="1357820"/>
                    <a:pt x="1133100" y="1395511"/>
                  </a:cubicBezTo>
                  <a:cubicBezTo>
                    <a:pt x="1179944" y="1489211"/>
                    <a:pt x="1214491" y="1486422"/>
                    <a:pt x="1289876" y="1505271"/>
                  </a:cubicBezTo>
                  <a:cubicBezTo>
                    <a:pt x="1428217" y="1597512"/>
                    <a:pt x="1318066" y="1536631"/>
                    <a:pt x="1666140" y="1536631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cs typeface="Arial"/>
              </a:endParaRPr>
            </a:p>
          </p:txBody>
        </p:sp>
      </p:grpSp>
      <p:sp>
        <p:nvSpPr>
          <p:cNvPr id="144" name="Rectangle 143"/>
          <p:cNvSpPr>
            <a:spLocks noChangeArrowheads="1"/>
          </p:cNvSpPr>
          <p:nvPr/>
        </p:nvSpPr>
        <p:spPr bwMode="auto">
          <a:xfrm>
            <a:off x="6122431" y="5522829"/>
            <a:ext cx="2564370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Modifications induced by the in-medium interactions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523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Nuclear modification factor</a:t>
            </a:r>
            <a:endParaRPr lang="en-US" dirty="0">
              <a:cs typeface="Arial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12.06.2012</a:t>
            </a:r>
            <a:endParaRPr lang="en-US">
              <a:cs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Panos.Christakoglou@nikhef.nl - International Conference on New Frontiers in Physics</a:t>
            </a:r>
            <a:endParaRPr lang="en-US">
              <a:cs typeface="Arial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>
                <a:cs typeface="Arial"/>
              </a:rPr>
              <a:t>13</a:t>
            </a:fld>
            <a:endParaRPr lang="en-US">
              <a:cs typeface="Arial"/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367978"/>
              </p:ext>
            </p:extLst>
          </p:nvPr>
        </p:nvGraphicFramePr>
        <p:xfrm>
          <a:off x="2487768" y="895425"/>
          <a:ext cx="3878263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4" name="Equation" r:id="rId3" imgW="2514600" imgH="546100" progId="Equation.3">
                  <p:embed/>
                </p:oleObj>
              </mc:Choice>
              <mc:Fallback>
                <p:oleObj name="Equation" r:id="rId3" imgW="2514600" imgH="546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7768" y="895425"/>
                        <a:ext cx="3878263" cy="8620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79096" y="1937335"/>
            <a:ext cx="3223702" cy="1546610"/>
          </a:xfrm>
        </p:spPr>
        <p:txBody>
          <a:bodyPr/>
          <a:lstStyle/>
          <a:p>
            <a:r>
              <a:rPr lang="en-US" sz="1600" dirty="0" smtClean="0">
                <a:cs typeface="Arial"/>
              </a:rPr>
              <a:t>At low </a:t>
            </a:r>
            <a:r>
              <a:rPr lang="en-US" sz="1600" dirty="0" err="1" smtClean="0">
                <a:cs typeface="Arial"/>
              </a:rPr>
              <a:t>p</a:t>
            </a:r>
            <a:r>
              <a:rPr lang="en-US" sz="1600" baseline="-25000" dirty="0" err="1" smtClean="0">
                <a:cs typeface="Arial"/>
              </a:rPr>
              <a:t>t</a:t>
            </a:r>
            <a:r>
              <a:rPr lang="en-US" sz="1600" dirty="0" smtClean="0">
                <a:cs typeface="Arial"/>
              </a:rPr>
              <a:t>: R</a:t>
            </a:r>
            <a:r>
              <a:rPr lang="en-US" sz="1600" baseline="-25000" dirty="0" smtClean="0">
                <a:cs typeface="Arial"/>
              </a:rPr>
              <a:t>AA</a:t>
            </a:r>
            <a:r>
              <a:rPr lang="en-US" sz="1600" dirty="0" smtClean="0">
                <a:cs typeface="Arial"/>
              </a:rPr>
              <a:t> &lt; 1 and rising due to thermal production</a:t>
            </a:r>
          </a:p>
          <a:p>
            <a:r>
              <a:rPr lang="en-US" sz="1600" dirty="0" smtClean="0">
                <a:cs typeface="Arial"/>
              </a:rPr>
              <a:t>At high </a:t>
            </a:r>
            <a:r>
              <a:rPr lang="en-US" sz="1600" dirty="0" err="1" smtClean="0">
                <a:cs typeface="Arial"/>
              </a:rPr>
              <a:t>p</a:t>
            </a:r>
            <a:r>
              <a:rPr lang="en-US" sz="1600" baseline="-25000" dirty="0" err="1" smtClean="0">
                <a:cs typeface="Arial"/>
              </a:rPr>
              <a:t>t</a:t>
            </a:r>
            <a:r>
              <a:rPr lang="en-US" sz="1600" dirty="0" smtClean="0">
                <a:cs typeface="Arial"/>
              </a:rPr>
              <a:t>: R</a:t>
            </a:r>
            <a:r>
              <a:rPr lang="en-US" sz="1600" baseline="-25000" dirty="0">
                <a:cs typeface="Arial"/>
              </a:rPr>
              <a:t>AA</a:t>
            </a:r>
            <a:r>
              <a:rPr lang="en-US" sz="1600" dirty="0" smtClean="0">
                <a:cs typeface="Arial"/>
              </a:rPr>
              <a:t> = 1 in case there are no modifications from the medium</a:t>
            </a:r>
          </a:p>
          <a:p>
            <a:pPr marL="0" indent="0">
              <a:buNone/>
            </a:pPr>
            <a:endParaRPr lang="en-US" sz="1600" dirty="0" smtClean="0">
              <a:cs typeface="Arial"/>
            </a:endParaRPr>
          </a:p>
        </p:txBody>
      </p:sp>
      <p:pic>
        <p:nvPicPr>
          <p:cNvPr id="12" name="Picture 11" descr="2011-Sep-13-raa_3centr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007" y="1937334"/>
            <a:ext cx="4720564" cy="4188829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31496" y="3642223"/>
            <a:ext cx="3223702" cy="248394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q"/>
              <a:defRPr kern="1200">
                <a:solidFill>
                  <a:srgbClr val="FFFF00"/>
                </a:solidFill>
                <a:latin typeface="Comic Sans MS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6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Ø"/>
              <a:defRPr sz="14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2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10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Clear deviation of R</a:t>
            </a:r>
            <a:r>
              <a:rPr lang="en-US" sz="1600" baseline="-25000" dirty="0" smtClean="0">
                <a:solidFill>
                  <a:srgbClr val="000000"/>
                </a:solidFill>
                <a:latin typeface="Arial"/>
                <a:cs typeface="Arial"/>
              </a:rPr>
              <a:t>AA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 from unity, even for peripheral events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Larger suppression for central collisions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Consistent with the picture of 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cs typeface="Arial"/>
              </a:rPr>
              <a:t>radiative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 energy loss due to increasing path length of 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cs typeface="Arial"/>
              </a:rPr>
              <a:t>partons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 in the medium</a:t>
            </a:r>
          </a:p>
          <a:p>
            <a:pPr marL="0" indent="0">
              <a:buFont typeface="Wingdings" charset="0"/>
              <a:buNone/>
            </a:pPr>
            <a:endParaRPr lang="en-US" sz="16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6258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modification </a:t>
            </a:r>
            <a:r>
              <a:rPr lang="en-US" dirty="0" smtClean="0"/>
              <a:t>factor (PID)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</a:t>
            </a:r>
            <a:r>
              <a:rPr lang="en-US" dirty="0" err="1" smtClean="0"/>
              <a:t>pions</a:t>
            </a:r>
            <a:r>
              <a:rPr lang="en-US" dirty="0" smtClean="0"/>
              <a:t>/protons using the </a:t>
            </a:r>
            <a:r>
              <a:rPr lang="en-US" dirty="0" err="1" smtClean="0"/>
              <a:t>dE</a:t>
            </a:r>
            <a:r>
              <a:rPr lang="en-US" dirty="0" smtClean="0"/>
              <a:t>/dx in the relativistic rise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7"/>
          <a:stretch/>
        </p:blipFill>
        <p:spPr>
          <a:xfrm>
            <a:off x="231387" y="1276732"/>
            <a:ext cx="4228542" cy="3086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2011-May-18-Dpi_G4_0-5_bin4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342" y="2058178"/>
            <a:ext cx="4228542" cy="30867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613" y="3073702"/>
            <a:ext cx="4228542" cy="308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16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modification factor </a:t>
            </a:r>
            <a:r>
              <a:rPr lang="en-US" dirty="0" smtClean="0"/>
              <a:t>(</a:t>
            </a:r>
            <a:r>
              <a:rPr lang="el-GR" dirty="0" smtClean="0"/>
              <a:t>π</a:t>
            </a:r>
            <a:r>
              <a:rPr lang="en-US" dirty="0" smtClean="0"/>
              <a:t>):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30213" y="877311"/>
            <a:ext cx="8380637" cy="402300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5048931"/>
            <a:ext cx="8229600" cy="1147638"/>
          </a:xfrm>
        </p:spPr>
        <p:txBody>
          <a:bodyPr/>
          <a:lstStyle/>
          <a:p>
            <a:r>
              <a:rPr lang="en-US" sz="1600" dirty="0" smtClean="0"/>
              <a:t>Smaller 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than the non-identified particles for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&lt; 6GeV/c</a:t>
            </a:r>
          </a:p>
          <a:p>
            <a:r>
              <a:rPr lang="en-US" sz="1600" dirty="0" smtClean="0"/>
              <a:t>Compatible with the 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of non</a:t>
            </a:r>
            <a:r>
              <a:rPr lang="en-US" sz="1600" dirty="0"/>
              <a:t>-identified particles for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</a:t>
            </a:r>
            <a:r>
              <a:rPr lang="en-US" sz="1600" dirty="0" smtClean="0"/>
              <a:t>&gt; </a:t>
            </a:r>
            <a:r>
              <a:rPr lang="en-US" sz="1600" dirty="0"/>
              <a:t>6GeV/c</a:t>
            </a:r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105589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modification factor </a:t>
            </a:r>
            <a:r>
              <a:rPr lang="en-US" dirty="0" smtClean="0"/>
              <a:t>(</a:t>
            </a:r>
            <a:r>
              <a:rPr lang="en-US" dirty="0" err="1" smtClean="0"/>
              <a:t>K+p</a:t>
            </a:r>
            <a:r>
              <a:rPr lang="en-US" dirty="0" smtClean="0"/>
              <a:t>)</a:t>
            </a:r>
            <a:r>
              <a:rPr lang="en-US" dirty="0"/>
              <a:t>: results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30213" y="877312"/>
            <a:ext cx="8380637" cy="402300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5048931"/>
            <a:ext cx="8229600" cy="1147638"/>
          </a:xfrm>
        </p:spPr>
        <p:txBody>
          <a:bodyPr/>
          <a:lstStyle/>
          <a:p>
            <a:r>
              <a:rPr lang="en-US" sz="1600" dirty="0" smtClean="0"/>
              <a:t>Larger 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than the non-identified particles for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&lt; 6GeV/c</a:t>
            </a:r>
          </a:p>
          <a:p>
            <a:r>
              <a:rPr lang="en-US" sz="1600" dirty="0" smtClean="0"/>
              <a:t>Compatible with the 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of non</a:t>
            </a:r>
            <a:r>
              <a:rPr lang="en-US" sz="1600" dirty="0"/>
              <a:t>-identified particles for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</a:t>
            </a:r>
            <a:r>
              <a:rPr lang="en-US" sz="1600" dirty="0" smtClean="0"/>
              <a:t>&gt; </a:t>
            </a:r>
            <a:r>
              <a:rPr lang="en-US" sz="1600" dirty="0"/>
              <a:t>6GeV/c</a:t>
            </a:r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01228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modification </a:t>
            </a:r>
            <a:r>
              <a:rPr lang="en-US" dirty="0" smtClean="0"/>
              <a:t>factor: 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Placeholder 1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 bwMode="auto">
          <a:xfrm>
            <a:off x="1884283" y="903853"/>
            <a:ext cx="5065331" cy="363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4735332"/>
            <a:ext cx="8229600" cy="1147638"/>
          </a:xfrm>
        </p:spPr>
        <p:txBody>
          <a:bodyPr/>
          <a:lstStyle/>
          <a:p>
            <a:r>
              <a:rPr lang="en-US" sz="1600" dirty="0" smtClean="0"/>
              <a:t>Larger 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than the non-identified particles for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&lt; 6GeV/c for K</a:t>
            </a:r>
            <a:r>
              <a:rPr lang="el-GR" sz="1600" baseline="30000" dirty="0" smtClean="0"/>
              <a:t>0</a:t>
            </a:r>
            <a:r>
              <a:rPr lang="en-US" sz="1600" baseline="-25000" dirty="0" smtClean="0"/>
              <a:t>s</a:t>
            </a:r>
            <a:r>
              <a:rPr lang="el-GR" sz="1600" dirty="0" smtClean="0"/>
              <a:t> </a:t>
            </a:r>
            <a:r>
              <a:rPr lang="en-US" sz="1600" dirty="0" smtClean="0"/>
              <a:t>and</a:t>
            </a:r>
            <a:r>
              <a:rPr lang="el-GR" sz="1600" dirty="0" smtClean="0"/>
              <a:t> Λ</a:t>
            </a:r>
            <a:endParaRPr lang="en-US" sz="1600" dirty="0" smtClean="0"/>
          </a:p>
          <a:p>
            <a:pPr lvl="1"/>
            <a:r>
              <a:rPr lang="en-US" sz="1400" dirty="0" smtClean="0"/>
              <a:t>Manifestation of radial flow?</a:t>
            </a:r>
          </a:p>
          <a:p>
            <a:r>
              <a:rPr lang="en-US" sz="1600" dirty="0" smtClean="0"/>
              <a:t>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for </a:t>
            </a:r>
            <a:r>
              <a:rPr lang="en-US" sz="1600" dirty="0"/>
              <a:t>K</a:t>
            </a:r>
            <a:r>
              <a:rPr lang="el-GR" sz="1600" baseline="30000" dirty="0"/>
              <a:t>0</a:t>
            </a:r>
            <a:r>
              <a:rPr lang="en-US" sz="1600" baseline="-25000" dirty="0"/>
              <a:t>s</a:t>
            </a:r>
            <a:r>
              <a:rPr lang="el-GR" sz="1600" dirty="0"/>
              <a:t> </a:t>
            </a:r>
            <a:r>
              <a:rPr lang="en-US" sz="1600" dirty="0"/>
              <a:t>and</a:t>
            </a:r>
            <a:r>
              <a:rPr lang="el-GR" sz="1600" dirty="0"/>
              <a:t> </a:t>
            </a:r>
            <a:r>
              <a:rPr lang="el-GR" sz="1600" dirty="0" smtClean="0"/>
              <a:t>Λ</a:t>
            </a:r>
            <a:r>
              <a:rPr lang="en-US" sz="1600" dirty="0" smtClean="0"/>
              <a:t> compatible with the one for non</a:t>
            </a:r>
            <a:r>
              <a:rPr lang="en-US" sz="1600" dirty="0"/>
              <a:t>-identified particles for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</a:t>
            </a:r>
            <a:r>
              <a:rPr lang="en-US" sz="1600" dirty="0" smtClean="0"/>
              <a:t>&gt; </a:t>
            </a:r>
            <a:r>
              <a:rPr lang="en-US" sz="1600" dirty="0"/>
              <a:t>6GeV/c</a:t>
            </a:r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860754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Heavy flavors</a:t>
            </a:r>
            <a:endParaRPr lang="en-US" dirty="0"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51"/>
            <a:ext cx="8229600" cy="1635854"/>
          </a:xfrm>
        </p:spPr>
        <p:txBody>
          <a:bodyPr/>
          <a:lstStyle/>
          <a:p>
            <a:r>
              <a:rPr lang="en-US" sz="1600" dirty="0" smtClean="0">
                <a:cs typeface="Arial"/>
              </a:rPr>
              <a:t>Theory predicts a hierarchy in the energy loss for gluons, light and heavy quarks</a:t>
            </a:r>
          </a:p>
          <a:p>
            <a:pPr lvl="1"/>
            <a:r>
              <a:rPr lang="el-GR" sz="1400" dirty="0" smtClean="0">
                <a:cs typeface="Arial"/>
              </a:rPr>
              <a:t>ΔΕ</a:t>
            </a:r>
            <a:r>
              <a:rPr lang="en-US" sz="1400" dirty="0" smtClean="0">
                <a:cs typeface="Arial"/>
              </a:rPr>
              <a:t>g &gt; </a:t>
            </a:r>
            <a:r>
              <a:rPr lang="el-GR" sz="1400" dirty="0" smtClean="0">
                <a:cs typeface="Arial"/>
              </a:rPr>
              <a:t>ΔΕ(</a:t>
            </a:r>
            <a:r>
              <a:rPr lang="en-US" sz="1400" dirty="0" err="1" smtClean="0">
                <a:cs typeface="Arial"/>
              </a:rPr>
              <a:t>u,d,s</a:t>
            </a:r>
            <a:r>
              <a:rPr lang="en-US" sz="1400" dirty="0" smtClean="0">
                <a:cs typeface="Arial"/>
              </a:rPr>
              <a:t>) &gt; </a:t>
            </a:r>
            <a:r>
              <a:rPr lang="el-GR" sz="1400" dirty="0" smtClean="0">
                <a:cs typeface="Arial"/>
              </a:rPr>
              <a:t>ΔΕ</a:t>
            </a:r>
            <a:r>
              <a:rPr lang="en-US" sz="1400" dirty="0" smtClean="0">
                <a:cs typeface="Arial"/>
              </a:rPr>
              <a:t>(</a:t>
            </a:r>
            <a:r>
              <a:rPr lang="en-US" sz="1400" dirty="0" err="1" smtClean="0">
                <a:cs typeface="Arial"/>
              </a:rPr>
              <a:t>c,b</a:t>
            </a:r>
            <a:r>
              <a:rPr lang="en-US" sz="1400" dirty="0" smtClean="0">
                <a:cs typeface="Arial"/>
              </a:rPr>
              <a:t>) </a:t>
            </a:r>
            <a:r>
              <a:rPr lang="en-US" sz="1400" dirty="0" smtClean="0">
                <a:cs typeface="Arial"/>
                <a:sym typeface="Wingdings"/>
              </a:rPr>
              <a:t> R</a:t>
            </a:r>
            <a:r>
              <a:rPr lang="en-US" sz="1400" baseline="-25000" dirty="0" smtClean="0">
                <a:cs typeface="Arial"/>
                <a:sym typeface="Wingdings"/>
              </a:rPr>
              <a:t>AA</a:t>
            </a:r>
            <a:r>
              <a:rPr lang="en-US" sz="1400" dirty="0" smtClean="0">
                <a:cs typeface="Arial"/>
                <a:sym typeface="Wingdings"/>
              </a:rPr>
              <a:t>(</a:t>
            </a:r>
            <a:r>
              <a:rPr lang="el-GR" sz="1400" dirty="0" smtClean="0">
                <a:cs typeface="Arial"/>
                <a:sym typeface="Wingdings"/>
              </a:rPr>
              <a:t>π</a:t>
            </a:r>
            <a:r>
              <a:rPr lang="en-US" sz="1400" dirty="0" smtClean="0">
                <a:cs typeface="Arial"/>
                <a:sym typeface="Wingdings"/>
              </a:rPr>
              <a:t>)</a:t>
            </a:r>
            <a:r>
              <a:rPr lang="el-GR" sz="1400" dirty="0" smtClean="0">
                <a:cs typeface="Arial"/>
                <a:sym typeface="Wingdings"/>
              </a:rPr>
              <a:t> </a:t>
            </a:r>
            <a:r>
              <a:rPr lang="en-US" sz="1400" dirty="0" smtClean="0">
                <a:cs typeface="Arial"/>
                <a:sym typeface="Wingdings"/>
              </a:rPr>
              <a:t>&lt; </a:t>
            </a:r>
            <a:r>
              <a:rPr lang="en-US" sz="1400" dirty="0">
                <a:cs typeface="Arial"/>
                <a:sym typeface="Wingdings"/>
              </a:rPr>
              <a:t>R</a:t>
            </a:r>
            <a:r>
              <a:rPr lang="en-US" sz="1400" baseline="-25000" dirty="0">
                <a:cs typeface="Arial"/>
                <a:sym typeface="Wingdings"/>
              </a:rPr>
              <a:t>AA</a:t>
            </a:r>
            <a:r>
              <a:rPr lang="en-US" sz="1400" dirty="0" smtClean="0">
                <a:cs typeface="Arial"/>
                <a:sym typeface="Wingdings"/>
              </a:rPr>
              <a:t>(D) &lt; </a:t>
            </a:r>
            <a:r>
              <a:rPr lang="en-US" sz="1400" dirty="0">
                <a:cs typeface="Arial"/>
                <a:sym typeface="Wingdings"/>
              </a:rPr>
              <a:t>R</a:t>
            </a:r>
            <a:r>
              <a:rPr lang="en-US" sz="1400" baseline="-25000" dirty="0">
                <a:cs typeface="Arial"/>
                <a:sym typeface="Wingdings"/>
              </a:rPr>
              <a:t>AA</a:t>
            </a:r>
            <a:r>
              <a:rPr lang="en-US" sz="1400" dirty="0" smtClean="0">
                <a:cs typeface="Arial"/>
                <a:sym typeface="Wingdings"/>
              </a:rPr>
              <a:t>(B) (dead cone effect)</a:t>
            </a:r>
          </a:p>
          <a:p>
            <a:r>
              <a:rPr lang="en-US" sz="1600" dirty="0" smtClean="0">
                <a:cs typeface="Arial"/>
                <a:sym typeface="Wingdings"/>
              </a:rPr>
              <a:t>At the LHC, we can profit from the higher production cross-section for c and b quarks to test this prediction</a:t>
            </a:r>
            <a:endParaRPr lang="en-US" sz="1600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12.06.2012</a:t>
            </a:r>
            <a:endParaRPr lang="en-US"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Panos.Christakoglou@nikhef.nl - International Conference on New Frontiers in Physics</a:t>
            </a:r>
            <a:endParaRPr lang="en-US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>
                <a:cs typeface="Arial"/>
              </a:rPr>
              <a:t>18</a:t>
            </a:fld>
            <a:endParaRPr lang="en-US">
              <a:cs typeface="Arial"/>
            </a:endParaRPr>
          </a:p>
        </p:txBody>
      </p:sp>
      <p:pic>
        <p:nvPicPr>
          <p:cNvPr id="8" name="Picture 7" descr="2012-Mar-23-DzeroMassSpectr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02" y="2210868"/>
            <a:ext cx="8107361" cy="22352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068656" y="1931831"/>
            <a:ext cx="1073513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en-US" sz="1600" baseline="30000" dirty="0" smtClean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-&gt;</a:t>
            </a:r>
            <a:r>
              <a:rPr lang="el-GR" sz="1600" dirty="0" smtClean="0">
                <a:solidFill>
                  <a:srgbClr val="000000"/>
                </a:solidFill>
                <a:latin typeface="Arial"/>
                <a:cs typeface="Arial"/>
              </a:rPr>
              <a:t>Κπ</a:t>
            </a: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432790" y="4938190"/>
            <a:ext cx="3978147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Open heavy-flavor measurements: Sarah Louise </a:t>
            </a:r>
            <a:r>
              <a:rPr lang="en-US" sz="1400" dirty="0" err="1" smtClean="0">
                <a:solidFill>
                  <a:srgbClr val="000000"/>
                </a:solidFill>
                <a:latin typeface="Arial"/>
                <a:cs typeface="Arial"/>
              </a:rPr>
              <a:t>Lapointe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, Thursday@19:00, Parallel IV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838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modification </a:t>
            </a:r>
            <a:r>
              <a:rPr lang="en-US" dirty="0" smtClean="0"/>
              <a:t>factor: D-mesons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 descr="2012-May-26-Dmeson_Raa_02031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1384424"/>
            <a:ext cx="7200900" cy="33274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4772296"/>
            <a:ext cx="8229600" cy="1635854"/>
          </a:xfrm>
        </p:spPr>
        <p:txBody>
          <a:bodyPr/>
          <a:lstStyle/>
          <a:p>
            <a:r>
              <a:rPr lang="en-US" sz="1600" dirty="0" smtClean="0"/>
              <a:t>D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, D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, D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 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compatible within statistical uncertainties</a:t>
            </a:r>
          </a:p>
          <a:p>
            <a:r>
              <a:rPr lang="en-US" sz="1600" dirty="0" smtClean="0"/>
              <a:t>For 0-20% a suppression of ~3-4 for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&gt; 5GeV/c</a:t>
            </a:r>
          </a:p>
          <a:p>
            <a:r>
              <a:rPr lang="en-US" sz="1600" dirty="0"/>
              <a:t>For </a:t>
            </a:r>
            <a:r>
              <a:rPr lang="en-US" sz="1600" dirty="0" smtClean="0"/>
              <a:t>40-80</a:t>
            </a:r>
            <a:r>
              <a:rPr lang="en-US" sz="1600" dirty="0"/>
              <a:t>% a suppression of </a:t>
            </a:r>
            <a:r>
              <a:rPr lang="en-US" sz="1600" dirty="0" smtClean="0"/>
              <a:t>~1-3 </a:t>
            </a:r>
            <a:r>
              <a:rPr lang="en-US" sz="1600" dirty="0"/>
              <a:t>for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&gt; 5GeV/</a:t>
            </a:r>
            <a:r>
              <a:rPr lang="en-US" sz="1600" dirty="0" smtClean="0"/>
              <a:t>c</a:t>
            </a:r>
          </a:p>
          <a:p>
            <a:r>
              <a:rPr lang="en-US" sz="1600" dirty="0" smtClean="0"/>
              <a:t>Similar 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with non-identified charges but systematically higher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3" name="Picture 2" descr="2012-May-17-RAA_pion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811" y="1384424"/>
            <a:ext cx="3625014" cy="3327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92371" y="1061995"/>
            <a:ext cx="2048583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hu-HU" sz="1400" dirty="0">
                <a:solidFill>
                  <a:srgbClr val="000000"/>
                </a:solidFill>
              </a:rPr>
              <a:t>arXiv:1203.2160 [nucl-ex]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268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088" y="3302584"/>
            <a:ext cx="3636962" cy="2933700"/>
          </a:xfrm>
          <a:prstGeom prst="rect">
            <a:avLst/>
          </a:prstGeom>
          <a:solidFill>
            <a:srgbClr val="000000"/>
          </a:solidFill>
          <a:ln>
            <a:noFill/>
          </a:ln>
          <a:extLst/>
        </p:spPr>
      </p:pic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370600" y="1433807"/>
            <a:ext cx="3590925" cy="2381034"/>
            <a:chOff x="0" y="0"/>
            <a:chExt cx="4502" cy="3336"/>
          </a:xfrm>
          <a:solidFill>
            <a:schemeClr val="tx1">
              <a:lumMod val="50000"/>
            </a:schemeClr>
          </a:solidFill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4502" cy="333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</p:pic>
        <p:sp>
          <p:nvSpPr>
            <p:cNvPr id="11" name="Rectangle 4"/>
            <p:cNvSpPr>
              <a:spLocks/>
            </p:cNvSpPr>
            <p:nvPr/>
          </p:nvSpPr>
          <p:spPr bwMode="auto">
            <a:xfrm>
              <a:off x="1715" y="2280"/>
              <a:ext cx="2540" cy="3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26988" fontAlgn="auto">
                <a:lnSpc>
                  <a:spcPct val="80000"/>
                </a:lnSpc>
                <a:spcBef>
                  <a:spcPts val="188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FFFF00"/>
                  </a:solidFill>
                  <a:latin typeface="Arial"/>
                  <a:ea typeface="Arial" pitchFamily="-109" charset="0"/>
                  <a:cs typeface="Arial"/>
                  <a:sym typeface="Arial" pitchFamily="-109" charset="0"/>
                </a:rPr>
                <a:t>F. </a:t>
              </a:r>
              <a:r>
                <a:rPr lang="en-US" sz="1000" dirty="0" err="1">
                  <a:solidFill>
                    <a:srgbClr val="FFFF00"/>
                  </a:solidFill>
                  <a:latin typeface="Arial"/>
                  <a:ea typeface="Arial" pitchFamily="-109" charset="0"/>
                  <a:cs typeface="Arial"/>
                  <a:sym typeface="Arial" pitchFamily="-109" charset="0"/>
                </a:rPr>
                <a:t>Karsch</a:t>
              </a:r>
              <a:r>
                <a:rPr lang="en-US" sz="1000" dirty="0">
                  <a:solidFill>
                    <a:srgbClr val="FFFF00"/>
                  </a:solidFill>
                  <a:latin typeface="Arial"/>
                  <a:ea typeface="Arial" pitchFamily="-109" charset="0"/>
                  <a:cs typeface="Arial"/>
                  <a:sym typeface="Arial" pitchFamily="-109" charset="0"/>
                </a:rPr>
                <a:t>, E. </a:t>
              </a:r>
              <a:r>
                <a:rPr lang="en-US" sz="1000" dirty="0" err="1">
                  <a:solidFill>
                    <a:srgbClr val="FFFF00"/>
                  </a:solidFill>
                  <a:latin typeface="Arial"/>
                  <a:ea typeface="Arial" pitchFamily="-109" charset="0"/>
                  <a:cs typeface="Arial"/>
                  <a:sym typeface="Arial" pitchFamily="-109" charset="0"/>
                </a:rPr>
                <a:t>Laermann</a:t>
              </a:r>
              <a:r>
                <a:rPr lang="en-US" sz="1000" dirty="0">
                  <a:solidFill>
                    <a:srgbClr val="FFFF00"/>
                  </a:solidFill>
                  <a:latin typeface="Arial"/>
                  <a:ea typeface="Arial" pitchFamily="-109" charset="0"/>
                  <a:cs typeface="Arial"/>
                  <a:sym typeface="Arial" pitchFamily="-109" charset="0"/>
                </a:rPr>
                <a:t> and A. </a:t>
              </a:r>
              <a:r>
                <a:rPr lang="en-US" sz="1000" dirty="0" err="1">
                  <a:solidFill>
                    <a:srgbClr val="FFFF00"/>
                  </a:solidFill>
                  <a:latin typeface="Arial"/>
                  <a:ea typeface="Arial" pitchFamily="-109" charset="0"/>
                  <a:cs typeface="Arial"/>
                  <a:sym typeface="Arial" pitchFamily="-109" charset="0"/>
                </a:rPr>
                <a:t>Peikert</a:t>
              </a:r>
              <a:r>
                <a:rPr lang="en-US" sz="1000" dirty="0">
                  <a:solidFill>
                    <a:srgbClr val="FFFF00"/>
                  </a:solidFill>
                  <a:latin typeface="Arial"/>
                  <a:ea typeface="Arial" pitchFamily="-109" charset="0"/>
                  <a:cs typeface="Arial"/>
                  <a:sym typeface="Arial" pitchFamily="-109" charset="0"/>
                </a:rPr>
                <a:t>,  PLB  478 (2000) 447</a:t>
              </a:r>
            </a:p>
          </p:txBody>
        </p:sp>
      </p:grpSp>
      <p:sp>
        <p:nvSpPr>
          <p:cNvPr id="12" name="Rectangle 1"/>
          <p:cNvSpPr>
            <a:spLocks noGrp="1" noChangeArrowheads="1"/>
          </p:cNvSpPr>
          <p:nvPr>
            <p:ph idx="1"/>
          </p:nvPr>
        </p:nvSpPr>
        <p:spPr>
          <a:xfrm>
            <a:off x="4468625" y="1220078"/>
            <a:ext cx="4651375" cy="2659063"/>
          </a:xfrm>
        </p:spPr>
        <p:txBody>
          <a:bodyPr/>
          <a:lstStyle/>
          <a:p>
            <a:pPr eaLnBrk="1" hangingPunct="1"/>
            <a:r>
              <a:rPr lang="en-US" sz="1400" dirty="0">
                <a:latin typeface="Arial" charset="0"/>
                <a:cs typeface="Arial" charset="0"/>
              </a:rPr>
              <a:t>What happens when you heat and compress matter to very high temperatures and densities?</a:t>
            </a:r>
          </a:p>
          <a:p>
            <a:pPr eaLnBrk="1" hangingPunct="1"/>
            <a:r>
              <a:rPr lang="en-US" sz="1400" dirty="0">
                <a:latin typeface="Arial" charset="0"/>
                <a:cs typeface="Arial" charset="0"/>
              </a:rPr>
              <a:t>The macroscopic quantities of the QGP will give us better understanding of  the underlying microscopic theory (QCD) in the non-</a:t>
            </a:r>
            <a:r>
              <a:rPr lang="en-US" sz="1400" dirty="0" err="1">
                <a:latin typeface="Arial" charset="0"/>
                <a:cs typeface="Arial" charset="0"/>
              </a:rPr>
              <a:t>perturbative</a:t>
            </a:r>
            <a:r>
              <a:rPr lang="en-US" sz="1400" dirty="0">
                <a:latin typeface="Arial" charset="0"/>
                <a:cs typeface="Arial" charset="0"/>
              </a:rPr>
              <a:t> regime</a:t>
            </a:r>
          </a:p>
          <a:p>
            <a:pPr eaLnBrk="1" hangingPunct="1"/>
            <a:r>
              <a:rPr lang="en-US" sz="1400" dirty="0">
                <a:latin typeface="Arial" charset="0"/>
                <a:cs typeface="Arial" charset="0"/>
              </a:rPr>
              <a:t>Different accelerators have contributed to the  mapping </a:t>
            </a:r>
            <a:r>
              <a:rPr lang="en-US" sz="1400" dirty="0" smtClean="0">
                <a:latin typeface="Arial" charset="0"/>
                <a:cs typeface="Arial" charset="0"/>
              </a:rPr>
              <a:t>of </a:t>
            </a:r>
            <a:r>
              <a:rPr lang="en-US" sz="1400" dirty="0">
                <a:latin typeface="Arial" charset="0"/>
                <a:cs typeface="Arial" charset="0"/>
              </a:rPr>
              <a:t>the </a:t>
            </a:r>
            <a:r>
              <a:rPr lang="ja-JP" altLang="en-US" sz="1400" dirty="0">
                <a:latin typeface="Arial" charset="0"/>
                <a:cs typeface="Arial" charset="0"/>
              </a:rPr>
              <a:t>“</a:t>
            </a:r>
            <a:r>
              <a:rPr lang="en-US" altLang="ja-JP" sz="1400" dirty="0">
                <a:latin typeface="Arial" charset="0"/>
                <a:cs typeface="Arial" charset="0"/>
              </a:rPr>
              <a:t>experimental phase diagram</a:t>
            </a:r>
            <a:r>
              <a:rPr lang="ja-JP" altLang="en-US" sz="1400" dirty="0">
                <a:latin typeface="Arial" charset="0"/>
                <a:cs typeface="Arial" charset="0"/>
              </a:rPr>
              <a:t>”</a:t>
            </a:r>
            <a:endParaRPr lang="en-US" altLang="ja-JP" sz="1400" dirty="0">
              <a:latin typeface="Arial" charset="0"/>
              <a:cs typeface="Arial" charset="0"/>
            </a:endParaRPr>
          </a:p>
          <a:p>
            <a:pPr eaLnBrk="1" hangingPunct="1"/>
            <a:endParaRPr lang="en-US" sz="1400" dirty="0">
              <a:latin typeface="Arial" charset="0"/>
              <a:cs typeface="Arial" charset="0"/>
            </a:endParaRPr>
          </a:p>
          <a:p>
            <a:pPr eaLnBrk="1" hangingPunct="1"/>
            <a:endParaRPr lang="en-US" sz="1400" dirty="0">
              <a:latin typeface="Arial" charset="0"/>
              <a:cs typeface="Arial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4867863" y="806277"/>
            <a:ext cx="3621087" cy="307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688"/>
              </a:spcBef>
            </a:pPr>
            <a:r>
              <a:rPr lang="en-US" sz="1200" dirty="0">
                <a:solidFill>
                  <a:schemeClr val="bg1"/>
                </a:solidFill>
                <a:latin typeface="Arial" charset="0"/>
                <a:cs typeface="Arial" charset="0"/>
              </a:rPr>
              <a:t>Explore the properties of the Quark Gluon Plasma</a:t>
            </a:r>
          </a:p>
        </p:txBody>
      </p:sp>
      <p:sp>
        <p:nvSpPr>
          <p:cNvPr id="14" name="Rectangle 6"/>
          <p:cNvSpPr txBox="1">
            <a:spLocks noChangeArrowheads="1"/>
          </p:cNvSpPr>
          <p:nvPr/>
        </p:nvSpPr>
        <p:spPr bwMode="auto">
          <a:xfrm>
            <a:off x="304280" y="4145420"/>
            <a:ext cx="4087813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579438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Wingdings" charset="0"/>
              <a:buChar char="q"/>
            </a:pPr>
            <a:r>
              <a:rPr lang="en-US" sz="1400" dirty="0">
                <a:solidFill>
                  <a:srgbClr val="FFFF00"/>
                </a:solidFill>
                <a:latin typeface="Arial" charset="0"/>
                <a:cs typeface="Arial" charset="0"/>
              </a:rPr>
              <a:t>At the critical temperature a strong increase in the degrees of freedom</a:t>
            </a:r>
          </a:p>
          <a:p>
            <a:pPr lvl="1">
              <a:spcBef>
                <a:spcPct val="20000"/>
              </a:spcBef>
              <a:buFont typeface="Courier New" charset="0"/>
              <a:buChar char="o"/>
            </a:pPr>
            <a:r>
              <a:rPr lang="en-US" sz="1200" dirty="0">
                <a:solidFill>
                  <a:srgbClr val="FFFF00"/>
                </a:solidFill>
                <a:latin typeface="Arial" charset="0"/>
                <a:cs typeface="Arial" charset="0"/>
              </a:rPr>
              <a:t>gluons, quarks </a:t>
            </a:r>
            <a:r>
              <a:rPr lang="en-US" sz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200" dirty="0" smtClean="0">
                <a:solidFill>
                  <a:srgbClr val="FFFF00"/>
                </a:solidFill>
                <a:latin typeface="Arial" charset="0"/>
                <a:cs typeface="Arial" charset="0"/>
                <a:sym typeface="Wingdings"/>
              </a:rPr>
              <a:t> </a:t>
            </a:r>
            <a:r>
              <a:rPr lang="en-US" sz="1200" dirty="0" err="1" smtClean="0">
                <a:solidFill>
                  <a:srgbClr val="FFFF00"/>
                </a:solidFill>
                <a:latin typeface="Arial" charset="0"/>
                <a:cs typeface="Arial" charset="0"/>
                <a:sym typeface="Wingdings"/>
              </a:rPr>
              <a:t>deconfinement</a:t>
            </a:r>
            <a:endParaRPr lang="en-US" sz="1200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>
              <a:spcBef>
                <a:spcPct val="20000"/>
              </a:spcBef>
              <a:buFont typeface="Wingdings" charset="0"/>
              <a:buChar char="q"/>
            </a:pPr>
            <a:r>
              <a:rPr lang="en-US" sz="1400" dirty="0">
                <a:solidFill>
                  <a:srgbClr val="FFFF00"/>
                </a:solidFill>
                <a:latin typeface="Arial" charset="0"/>
                <a:cs typeface="Arial" charset="0"/>
              </a:rPr>
              <a:t>Transition expected to occur around </a:t>
            </a:r>
            <a:r>
              <a:rPr lang="en-US" sz="14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0.5 </a:t>
            </a:r>
            <a:r>
              <a:rPr lang="en-US" sz="1400" dirty="0" err="1">
                <a:solidFill>
                  <a:srgbClr val="FFFF00"/>
                </a:solidFill>
                <a:latin typeface="Arial" charset="0"/>
                <a:cs typeface="Arial" charset="0"/>
              </a:rPr>
              <a:t>GeV</a:t>
            </a:r>
            <a:r>
              <a:rPr lang="en-US" sz="1400" dirty="0">
                <a:solidFill>
                  <a:srgbClr val="FFFF00"/>
                </a:solidFill>
                <a:latin typeface="Arial" charset="0"/>
                <a:cs typeface="Arial" charset="0"/>
              </a:rPr>
              <a:t>/fm</a:t>
            </a:r>
            <a:r>
              <a:rPr lang="en-US" sz="1400" baseline="30000" dirty="0">
                <a:solidFill>
                  <a:srgbClr val="FFFF00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15" name="Rectangle 2"/>
          <p:cNvSpPr>
            <a:spLocks/>
          </p:cNvSpPr>
          <p:nvPr/>
        </p:nvSpPr>
        <p:spPr bwMode="auto">
          <a:xfrm>
            <a:off x="1534116" y="847803"/>
            <a:ext cx="1073150" cy="307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688"/>
              </a:spcBef>
            </a:pPr>
            <a:r>
              <a:rPr lang="en-US" sz="1200" dirty="0">
                <a:solidFill>
                  <a:schemeClr val="bg1"/>
                </a:solidFill>
                <a:latin typeface="Arial" charset="0"/>
                <a:cs typeface="Arial" charset="0"/>
              </a:rPr>
              <a:t>Lattice QCD</a:t>
            </a:r>
          </a:p>
        </p:txBody>
      </p:sp>
      <p:sp>
        <p:nvSpPr>
          <p:cNvPr id="3" name="Rectangle 2"/>
          <p:cNvSpPr/>
          <p:nvPr/>
        </p:nvSpPr>
        <p:spPr>
          <a:xfrm>
            <a:off x="957556" y="5714001"/>
            <a:ext cx="2582708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hu-HU" sz="1200" dirty="0">
                <a:solidFill>
                  <a:schemeClr val="bg1"/>
                </a:solidFill>
                <a:latin typeface="Arial"/>
                <a:cs typeface="Arial"/>
              </a:rPr>
              <a:t>Borsanyi et al. JHEP 11 (2010) 077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150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flavor elliptic 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 descr="2012-May-18-v2D0-centr3050vs1530-E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84" y="844870"/>
            <a:ext cx="4114574" cy="32219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226" y="844870"/>
            <a:ext cx="4114573" cy="3221994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4400536"/>
            <a:ext cx="8229600" cy="1635854"/>
          </a:xfrm>
        </p:spPr>
        <p:txBody>
          <a:bodyPr/>
          <a:lstStyle/>
          <a:p>
            <a:r>
              <a:rPr lang="en-US" sz="1600" dirty="0" smtClean="0"/>
              <a:t>Elliptic flow measured with the event plane method at two centralities</a:t>
            </a:r>
          </a:p>
          <a:p>
            <a:r>
              <a:rPr lang="en-US" sz="1600" dirty="0" smtClean="0"/>
              <a:t>First indication of a non-vanishing v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for D</a:t>
            </a:r>
            <a:r>
              <a:rPr lang="en-US" sz="1600" baseline="30000" dirty="0" smtClean="0"/>
              <a:t>0</a:t>
            </a:r>
            <a:endParaRPr lang="en-US" sz="1600" baseline="30000" dirty="0"/>
          </a:p>
          <a:p>
            <a:r>
              <a:rPr lang="en-US" sz="1600" dirty="0" smtClean="0"/>
              <a:t>Elliptic flow values compatible with the charged hadrons within the large uncertainties.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64454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96415" y="738314"/>
            <a:ext cx="3751131" cy="3514184"/>
            <a:chOff x="196415" y="980335"/>
            <a:chExt cx="2671045" cy="256032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6415" y="1256885"/>
              <a:ext cx="2671045" cy="2283770"/>
            </a:xfrm>
            <a:prstGeom prst="rect">
              <a:avLst/>
            </a:prstGeom>
          </p:spPr>
        </p:pic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96415" y="980335"/>
              <a:ext cx="2671045" cy="38120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Femtoscopic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 results: </a:t>
              </a:r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Dhevan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Gangadharan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, Friday@18:</a:t>
              </a:r>
              <a:r>
                <a:rPr lang="en-US" sz="1400" dirty="0">
                  <a:solidFill>
                    <a:srgbClr val="000000"/>
                  </a:solidFill>
                  <a:latin typeface="Arial"/>
                  <a:cs typeface="Arial"/>
                </a:rPr>
                <a:t>4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5, Parallel I</a:t>
              </a:r>
              <a:endParaRPr lang="en-US" sz="14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00557" y="1210835"/>
            <a:ext cx="3751131" cy="3668052"/>
            <a:chOff x="36513" y="753208"/>
            <a:chExt cx="2671045" cy="2721549"/>
          </a:xfrm>
        </p:grpSpPr>
        <p:pic>
          <p:nvPicPr>
            <p:cNvPr id="20" name="Picture 3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514" y="1109009"/>
              <a:ext cx="2671044" cy="2365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513" y="753208"/>
              <a:ext cx="2671045" cy="4001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Directed flow: </a:t>
              </a:r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Gyulnara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Eyyubova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, Friday@19:35, Parallel I</a:t>
              </a:r>
              <a:endParaRPr lang="en-US" sz="14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ALICE topics @ ICFP not covered in this talk</a:t>
            </a:r>
            <a:endParaRPr lang="en-US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12.06.2012</a:t>
            </a:r>
            <a:endParaRPr lang="en-US"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Panos.Christakoglou@nikhef.nl - International Conference on New Frontiers in Physics</a:t>
            </a:r>
            <a:endParaRPr lang="en-US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>
                <a:cs typeface="Arial"/>
              </a:rPr>
              <a:t>21</a:t>
            </a:fld>
            <a:endParaRPr lang="en-US">
              <a:cs typeface="Aria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64676" y="1663587"/>
            <a:ext cx="3751131" cy="3514184"/>
            <a:chOff x="36513" y="753208"/>
            <a:chExt cx="2671045" cy="2607385"/>
          </a:xfrm>
        </p:grpSpPr>
        <p:pic>
          <p:nvPicPr>
            <p:cNvPr id="7" name="Picture 37" descr="2011-Sep-15-ratios_ALIC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4" y="1076823"/>
              <a:ext cx="2671044" cy="22837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6513" y="753208"/>
              <a:ext cx="2671045" cy="4001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Baryon/meson “anomaly”: Christian Kuhn, Friday@16:20, Parallel I-1</a:t>
              </a:r>
              <a:endParaRPr lang="en-US" sz="14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129219" y="2195167"/>
            <a:ext cx="3751131" cy="3514184"/>
            <a:chOff x="5683403" y="756146"/>
            <a:chExt cx="2671045" cy="2604447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5683403" y="756146"/>
              <a:ext cx="2671045" cy="4001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J</a:t>
              </a:r>
              <a:r>
                <a:rPr lang="el-GR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/Ψ 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measurements: </a:t>
              </a:r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Christoph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Blume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, Thursday@19:25, Parallel IV</a:t>
              </a:r>
              <a:endParaRPr lang="en-US" sz="14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pic>
          <p:nvPicPr>
            <p:cNvPr id="12" name="Bild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3403" y="1076822"/>
              <a:ext cx="2671045" cy="2283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5404243" y="2651823"/>
            <a:ext cx="3739757" cy="3514184"/>
            <a:chOff x="2859958" y="756146"/>
            <a:chExt cx="2671045" cy="260444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59958" y="1076823"/>
              <a:ext cx="2671045" cy="2283771"/>
            </a:xfrm>
            <a:prstGeom prst="rect">
              <a:avLst/>
            </a:prstGeom>
          </p:spPr>
        </p:pic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859958" y="756146"/>
              <a:ext cx="2671045" cy="4001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E/M dissociation:</a:t>
              </a:r>
              <a:r>
                <a:rPr lang="en-US" sz="1400" dirty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Pietro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Cortese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, Friday@16:20, Parallel IV-1</a:t>
              </a:r>
              <a:endParaRPr lang="en-US" sz="14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014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Instead of a summary…</a:t>
            </a:r>
            <a:endParaRPr lang="en-US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12.06.2012</a:t>
            </a:r>
            <a:endParaRPr lang="en-US"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Panos.Christakoglou@nikhef.nl - International Conference on New Frontiers in Physics</a:t>
            </a:r>
            <a:endParaRPr lang="en-US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>
                <a:cs typeface="Arial"/>
              </a:rPr>
              <a:t>22</a:t>
            </a:fld>
            <a:endParaRPr lang="en-US">
              <a:cs typeface="Arial"/>
            </a:endParaRPr>
          </a:p>
        </p:txBody>
      </p:sp>
      <p:pic>
        <p:nvPicPr>
          <p:cNvPr id="7" name="Picture 6" descr="2012-May-24-TotalRati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7" y="967569"/>
            <a:ext cx="2845166" cy="2942382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5268" y="753208"/>
            <a:ext cx="2134462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p/</a:t>
            </a:r>
            <a:r>
              <a:rPr lang="el-GR" sz="1400" dirty="0" smtClean="0">
                <a:solidFill>
                  <a:srgbClr val="000000"/>
                </a:solidFill>
                <a:latin typeface="Arial"/>
                <a:cs typeface="Arial"/>
              </a:rPr>
              <a:t>π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 in the jet </a:t>
            </a:r>
            <a:r>
              <a:rPr lang="en-US" sz="1400" dirty="0" err="1" smtClean="0">
                <a:solidFill>
                  <a:srgbClr val="000000"/>
                </a:solidFill>
                <a:latin typeface="Arial"/>
                <a:cs typeface="Arial"/>
              </a:rPr>
              <a:t>vs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 bulk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9" name="Picture 8" descr="2012-May-27-2012-May-27-UnfoldedSpectra_R0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770" y="967569"/>
            <a:ext cx="2845166" cy="2942382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810315" y="766841"/>
            <a:ext cx="1874916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Charged particle jet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1" name="Picture 24" descr="etaph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355" y="967569"/>
            <a:ext cx="2845166" cy="289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313955" y="753208"/>
            <a:ext cx="2697741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charged hadron correlations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4373632"/>
            <a:ext cx="8229600" cy="1662757"/>
          </a:xfrm>
        </p:spPr>
        <p:txBody>
          <a:bodyPr/>
          <a:lstStyle/>
          <a:p>
            <a:r>
              <a:rPr lang="en-US" sz="1600" dirty="0" smtClean="0">
                <a:cs typeface="Arial"/>
              </a:rPr>
              <a:t>Chiral magnetic effect studies</a:t>
            </a:r>
          </a:p>
          <a:p>
            <a:r>
              <a:rPr lang="en-US" sz="1600" dirty="0" smtClean="0">
                <a:cs typeface="Arial"/>
              </a:rPr>
              <a:t>Charged hadron correlations with the balance functions</a:t>
            </a:r>
          </a:p>
          <a:p>
            <a:r>
              <a:rPr lang="en-US" sz="1600" dirty="0" smtClean="0">
                <a:cs typeface="Arial"/>
              </a:rPr>
              <a:t>Fluctuations: electric charge, transverse momentum, multiplicity</a:t>
            </a:r>
          </a:p>
          <a:p>
            <a:endParaRPr lang="en-US" sz="1600" dirty="0">
              <a:cs typeface="Arial"/>
            </a:endParaRPr>
          </a:p>
          <a:p>
            <a:endParaRPr lang="en-US" sz="1600" dirty="0">
              <a:cs typeface="Arial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475170" y="4035078"/>
            <a:ext cx="2149575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And many more…</a:t>
            </a: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475170" y="5682449"/>
            <a:ext cx="2149575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p-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cs typeface="Arial"/>
              </a:rPr>
              <a:t>Pb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 running in 2012</a:t>
            </a: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9260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95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energy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2011-May-18-EtOverNchVsNpartCo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16" y="1171768"/>
            <a:ext cx="4338049" cy="4667037"/>
          </a:xfrm>
          <a:prstGeom prst="rect">
            <a:avLst/>
          </a:prstGeom>
        </p:spPr>
      </p:pic>
      <p:graphicFrame>
        <p:nvGraphicFramePr>
          <p:cNvPr id="8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912048"/>
              </p:ext>
            </p:extLst>
          </p:nvPr>
        </p:nvGraphicFramePr>
        <p:xfrm>
          <a:off x="5258223" y="4682702"/>
          <a:ext cx="3707904" cy="582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Vergelijking" r:id="rId4" imgW="2743200" imgH="431640" progId="Equation.3">
                  <p:embed/>
                </p:oleObj>
              </mc:Choice>
              <mc:Fallback>
                <p:oleObj name="Vergelijking" r:id="rId4" imgW="2743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8223" y="4682702"/>
                        <a:ext cx="3707904" cy="58287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597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51"/>
            <a:ext cx="8229600" cy="1557456"/>
          </a:xfrm>
        </p:spPr>
        <p:txBody>
          <a:bodyPr/>
          <a:lstStyle/>
          <a:p>
            <a:r>
              <a:rPr lang="en-US" dirty="0" err="1" smtClean="0"/>
              <a:t>sdd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25</a:t>
            </a:fld>
            <a:endParaRPr lang="en-US"/>
          </a:p>
        </p:txBody>
      </p:sp>
      <p:pic>
        <p:nvPicPr>
          <p:cNvPr id="8" name="Picture 7" descr="2011-Sep-16-AntonThermalRatioOnlyPredict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609" y="1081913"/>
            <a:ext cx="5557191" cy="412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95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particle spectra (cont.)</a:t>
            </a:r>
            <a:endParaRPr lang="en-US" dirty="0"/>
          </a:p>
        </p:txBody>
      </p:sp>
      <p:pic>
        <p:nvPicPr>
          <p:cNvPr id="4" name="Picture 3" descr="2011-Sep-18-Fig_msPbPb_corryieldsvsptcent4bins1sys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600" y="793500"/>
            <a:ext cx="4334090" cy="267482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26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438" y="793500"/>
            <a:ext cx="3803042" cy="26748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8600" y="3527979"/>
            <a:ext cx="4334090" cy="2674821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83413" y="3669099"/>
            <a:ext cx="4199067" cy="2112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q"/>
              <a:defRPr kern="1200">
                <a:solidFill>
                  <a:srgbClr val="FFFF00"/>
                </a:solidFill>
                <a:latin typeface="Comic Sans MS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6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Ø"/>
              <a:defRPr sz="14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2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10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/>
                <a:cs typeface="Arial"/>
              </a:rPr>
              <a:t>Spectra compared to hydro calculations </a:t>
            </a:r>
          </a:p>
          <a:p>
            <a:pPr lvl="1"/>
            <a:r>
              <a:rPr lang="en-US" sz="1200" dirty="0" smtClean="0">
                <a:latin typeface="Arial"/>
                <a:cs typeface="Arial"/>
              </a:rPr>
              <a:t>VISH2+1: pure hydro</a:t>
            </a:r>
          </a:p>
          <a:p>
            <a:pPr lvl="1"/>
            <a:r>
              <a:rPr lang="en-US" sz="1200" dirty="0" smtClean="0">
                <a:latin typeface="Arial"/>
                <a:cs typeface="Arial"/>
              </a:rPr>
              <a:t>VISHNU: hydro coupled to the </a:t>
            </a:r>
            <a:r>
              <a:rPr lang="en-US" sz="1200" dirty="0" err="1" smtClean="0">
                <a:latin typeface="Arial"/>
                <a:cs typeface="Arial"/>
              </a:rPr>
              <a:t>hadronic</a:t>
            </a:r>
            <a:r>
              <a:rPr lang="en-US" sz="1200" dirty="0" smtClean="0">
                <a:latin typeface="Arial"/>
                <a:cs typeface="Arial"/>
              </a:rPr>
              <a:t> afterburner</a:t>
            </a:r>
          </a:p>
          <a:p>
            <a:r>
              <a:rPr lang="en-US" sz="1400" dirty="0" smtClean="0">
                <a:latin typeface="Arial"/>
                <a:cs typeface="Arial"/>
              </a:rPr>
              <a:t>Reasonable description from pure hydro</a:t>
            </a:r>
          </a:p>
        </p:txBody>
      </p:sp>
    </p:spTree>
    <p:extLst>
      <p:ext uri="{BB962C8B-B14F-4D97-AF65-F5344CB8AC3E}">
        <p14:creationId xmlns:p14="http://schemas.microsoft.com/office/powerpoint/2010/main" val="332454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modification factor</a:t>
            </a:r>
            <a:endParaRPr lang="en-US" dirty="0"/>
          </a:p>
        </p:txBody>
      </p:sp>
      <p:pic>
        <p:nvPicPr>
          <p:cNvPr id="4" name="Picture 3" descr="2011-May-16-pt_spectr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30" y="1019194"/>
            <a:ext cx="4026121" cy="4537374"/>
          </a:xfrm>
          <a:prstGeom prst="rect">
            <a:avLst/>
          </a:prstGeom>
        </p:spPr>
      </p:pic>
      <p:pic>
        <p:nvPicPr>
          <p:cNvPr id="5" name="Picture 4" descr="2011-May-16-raa_p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145" y="1019194"/>
            <a:ext cx="4026121" cy="4537374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946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baseline="-25000" dirty="0" smtClean="0"/>
              <a:t>AA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 descr="2012-Mar-13-fig2a_ia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04" y="2493105"/>
            <a:ext cx="6773146" cy="318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66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Elliptic flow at high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 descr="2012-May-25-fig1_vn_p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40" y="799277"/>
            <a:ext cx="8136969" cy="4265326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5064602"/>
            <a:ext cx="8229600" cy="971787"/>
          </a:xfrm>
        </p:spPr>
        <p:txBody>
          <a:bodyPr/>
          <a:lstStyle/>
          <a:p>
            <a:r>
              <a:rPr lang="en-US" sz="1600" dirty="0" smtClean="0"/>
              <a:t>Sensitive to path length dependence of jet quenching</a:t>
            </a:r>
          </a:p>
          <a:p>
            <a:r>
              <a:rPr lang="en-US" sz="1600" dirty="0" smtClean="0"/>
              <a:t>Finite v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and v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 even for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&gt; 8GeV/c</a:t>
            </a:r>
          </a:p>
          <a:p>
            <a:r>
              <a:rPr lang="en-US" sz="1600" dirty="0" smtClean="0"/>
              <a:t>Quadrangular flow (v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) ~ </a:t>
            </a:r>
            <a:r>
              <a:rPr lang="en-US" sz="1600" dirty="0"/>
              <a:t>0 </a:t>
            </a:r>
            <a:r>
              <a:rPr lang="en-US" sz="1600" dirty="0" smtClean="0"/>
              <a:t>for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&gt; 8GeV/c</a:t>
            </a:r>
          </a:p>
          <a:p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5831767" y="775315"/>
            <a:ext cx="2048583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hu-HU" sz="1400" dirty="0">
                <a:solidFill>
                  <a:srgbClr val="000000"/>
                </a:solidFill>
              </a:rPr>
              <a:t>arXiv:1205.5761 [nucl-ex]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95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 Experimental tools covered in this talk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541" y="1659104"/>
            <a:ext cx="3935094" cy="374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85074" y="797834"/>
            <a:ext cx="3444876" cy="2222140"/>
            <a:chOff x="85074" y="797834"/>
            <a:chExt cx="3444876" cy="2222140"/>
          </a:xfrm>
        </p:grpSpPr>
        <p:grpSp>
          <p:nvGrpSpPr>
            <p:cNvPr id="167" name="Group 166"/>
            <p:cNvGrpSpPr>
              <a:grpSpLocks noChangeAspect="1"/>
            </p:cNvGrpSpPr>
            <p:nvPr/>
          </p:nvGrpSpPr>
          <p:grpSpPr>
            <a:xfrm>
              <a:off x="2310030" y="1032600"/>
              <a:ext cx="1219920" cy="1175566"/>
              <a:chOff x="3260955" y="1175993"/>
              <a:chExt cx="4295681" cy="4139496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3260955" y="1175993"/>
                <a:ext cx="4295681" cy="4139496"/>
              </a:xfrm>
              <a:prstGeom prst="ellipse">
                <a:avLst/>
              </a:prstGeom>
              <a:gradFill flip="none" rotWithShape="1">
                <a:gsLst>
                  <a:gs pos="0">
                    <a:srgbClr val="800000"/>
                  </a:gs>
                  <a:gs pos="100000">
                    <a:srgbClr val="FFFFFF"/>
                  </a:gs>
                  <a:gs pos="25000">
                    <a:srgbClr val="FF0000"/>
                  </a:gs>
                  <a:gs pos="50000">
                    <a:srgbClr val="FF6600"/>
                  </a:gs>
                  <a:gs pos="75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6" name="Group 165"/>
              <p:cNvGrpSpPr/>
              <p:nvPr/>
            </p:nvGrpSpPr>
            <p:grpSpPr>
              <a:xfrm>
                <a:off x="3410006" y="1216071"/>
                <a:ext cx="4019178" cy="4017268"/>
                <a:chOff x="3410006" y="1216071"/>
                <a:chExt cx="4019178" cy="4017268"/>
              </a:xfrm>
            </p:grpSpPr>
            <p:grpSp>
              <p:nvGrpSpPr>
                <p:cNvPr id="150" name="Group 149"/>
                <p:cNvGrpSpPr/>
                <p:nvPr/>
              </p:nvGrpSpPr>
              <p:grpSpPr>
                <a:xfrm>
                  <a:off x="5276035" y="1216071"/>
                  <a:ext cx="2139499" cy="2164668"/>
                  <a:chOff x="5276035" y="1216071"/>
                  <a:chExt cx="2139499" cy="2164668"/>
                </a:xfrm>
              </p:grpSpPr>
              <p:sp>
                <p:nvSpPr>
                  <p:cNvPr id="138" name="Right Arrow 137"/>
                  <p:cNvSpPr/>
                  <p:nvPr/>
                </p:nvSpPr>
                <p:spPr>
                  <a:xfrm>
                    <a:off x="5507802" y="3086260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7" name="Right Arrow 146"/>
                  <p:cNvSpPr/>
                  <p:nvPr/>
                </p:nvSpPr>
                <p:spPr>
                  <a:xfrm rot="19800000">
                    <a:off x="5362327" y="2595784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8" name="Right Arrow 147"/>
                  <p:cNvSpPr/>
                  <p:nvPr/>
                </p:nvSpPr>
                <p:spPr>
                  <a:xfrm rot="18000000">
                    <a:off x="4970253" y="2180448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9" name="Right Arrow 148"/>
                  <p:cNvSpPr/>
                  <p:nvPr/>
                </p:nvSpPr>
                <p:spPr>
                  <a:xfrm rot="16200000">
                    <a:off x="4469409" y="2022697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51" name="Group 150"/>
                <p:cNvGrpSpPr/>
                <p:nvPr/>
              </p:nvGrpSpPr>
              <p:grpSpPr>
                <a:xfrm rot="16200000">
                  <a:off x="3422590" y="1211066"/>
                  <a:ext cx="2139499" cy="2164668"/>
                  <a:chOff x="5276035" y="1216071"/>
                  <a:chExt cx="2139499" cy="2164668"/>
                </a:xfrm>
              </p:grpSpPr>
              <p:sp>
                <p:nvSpPr>
                  <p:cNvPr id="152" name="Right Arrow 151"/>
                  <p:cNvSpPr/>
                  <p:nvPr/>
                </p:nvSpPr>
                <p:spPr>
                  <a:xfrm>
                    <a:off x="5507802" y="3086260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3" name="Right Arrow 152"/>
                  <p:cNvSpPr/>
                  <p:nvPr/>
                </p:nvSpPr>
                <p:spPr>
                  <a:xfrm rot="19800000">
                    <a:off x="5362327" y="2595784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Right Arrow 153"/>
                  <p:cNvSpPr/>
                  <p:nvPr/>
                </p:nvSpPr>
                <p:spPr>
                  <a:xfrm rot="18000000">
                    <a:off x="4970253" y="2180448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5" name="Right Arrow 154"/>
                  <p:cNvSpPr/>
                  <p:nvPr/>
                </p:nvSpPr>
                <p:spPr>
                  <a:xfrm rot="16200000">
                    <a:off x="4469409" y="2022697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56" name="Group 155"/>
                <p:cNvGrpSpPr/>
                <p:nvPr/>
              </p:nvGrpSpPr>
              <p:grpSpPr>
                <a:xfrm rot="10800000">
                  <a:off x="3433388" y="3068670"/>
                  <a:ext cx="2139499" cy="2164668"/>
                  <a:chOff x="5276035" y="1216071"/>
                  <a:chExt cx="2139499" cy="2164668"/>
                </a:xfrm>
              </p:grpSpPr>
              <p:sp>
                <p:nvSpPr>
                  <p:cNvPr id="157" name="Right Arrow 156"/>
                  <p:cNvSpPr/>
                  <p:nvPr/>
                </p:nvSpPr>
                <p:spPr>
                  <a:xfrm>
                    <a:off x="5507802" y="3086260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8" name="Right Arrow 157"/>
                  <p:cNvSpPr/>
                  <p:nvPr/>
                </p:nvSpPr>
                <p:spPr>
                  <a:xfrm rot="19800000">
                    <a:off x="5362327" y="2595784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9" name="Right Arrow 158"/>
                  <p:cNvSpPr/>
                  <p:nvPr/>
                </p:nvSpPr>
                <p:spPr>
                  <a:xfrm rot="18000000">
                    <a:off x="4970253" y="2180448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0" name="Right Arrow 159"/>
                  <p:cNvSpPr/>
                  <p:nvPr/>
                </p:nvSpPr>
                <p:spPr>
                  <a:xfrm rot="16200000">
                    <a:off x="4469409" y="2022697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1" name="Group 160"/>
                <p:cNvGrpSpPr/>
                <p:nvPr/>
              </p:nvGrpSpPr>
              <p:grpSpPr>
                <a:xfrm rot="5400000">
                  <a:off x="5277100" y="3081256"/>
                  <a:ext cx="2139499" cy="2164668"/>
                  <a:chOff x="5276035" y="1216071"/>
                  <a:chExt cx="2139499" cy="2164668"/>
                </a:xfrm>
              </p:grpSpPr>
              <p:sp>
                <p:nvSpPr>
                  <p:cNvPr id="162" name="Right Arrow 161"/>
                  <p:cNvSpPr/>
                  <p:nvPr/>
                </p:nvSpPr>
                <p:spPr>
                  <a:xfrm>
                    <a:off x="5507802" y="3086260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3" name="Right Arrow 162"/>
                  <p:cNvSpPr/>
                  <p:nvPr/>
                </p:nvSpPr>
                <p:spPr>
                  <a:xfrm rot="19800000">
                    <a:off x="5362327" y="2595784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4" name="Right Arrow 163"/>
                  <p:cNvSpPr/>
                  <p:nvPr/>
                </p:nvSpPr>
                <p:spPr>
                  <a:xfrm rot="18000000">
                    <a:off x="4970253" y="2180448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5" name="Right Arrow 164"/>
                  <p:cNvSpPr/>
                  <p:nvPr/>
                </p:nvSpPr>
                <p:spPr>
                  <a:xfrm rot="16200000">
                    <a:off x="4469409" y="2022697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168" name="Right Arrow 167"/>
            <p:cNvSpPr/>
            <p:nvPr/>
          </p:nvSpPr>
          <p:spPr>
            <a:xfrm rot="10800000">
              <a:off x="1937944" y="1564421"/>
              <a:ext cx="372086" cy="120697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0" name="Picture 169" descr="2011-Jun-30-central_neg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74" y="797834"/>
              <a:ext cx="1852870" cy="1777710"/>
            </a:xfrm>
            <a:prstGeom prst="rect">
              <a:avLst/>
            </a:prstGeom>
          </p:spPr>
        </p:pic>
        <p:sp>
          <p:nvSpPr>
            <p:cNvPr id="77" name="Text Box 9"/>
            <p:cNvSpPr txBox="1">
              <a:spLocks noChangeArrowheads="1"/>
            </p:cNvSpPr>
            <p:nvPr/>
          </p:nvSpPr>
          <p:spPr bwMode="auto">
            <a:xfrm>
              <a:off x="130774" y="2650642"/>
              <a:ext cx="1738164" cy="36933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Bulk: Radial flow</a:t>
              </a:r>
              <a:endParaRPr lang="en-GB" dirty="0">
                <a:solidFill>
                  <a:srgbClr val="000000"/>
                </a:solidFill>
                <a:sym typeface="Symbol" pitchFamily="18" charset="2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816570" y="755768"/>
            <a:ext cx="5234048" cy="1764622"/>
            <a:chOff x="3816570" y="755768"/>
            <a:chExt cx="5234048" cy="1764622"/>
          </a:xfrm>
        </p:grpSpPr>
        <p:grpSp>
          <p:nvGrpSpPr>
            <p:cNvPr id="171" name="Group 170"/>
            <p:cNvGrpSpPr>
              <a:grpSpLocks noChangeAspect="1"/>
            </p:cNvGrpSpPr>
            <p:nvPr/>
          </p:nvGrpSpPr>
          <p:grpSpPr>
            <a:xfrm>
              <a:off x="5554734" y="830956"/>
              <a:ext cx="1129839" cy="1520805"/>
              <a:chOff x="3260955" y="1175993"/>
              <a:chExt cx="4295681" cy="4139496"/>
            </a:xfrm>
          </p:grpSpPr>
          <p:sp>
            <p:nvSpPr>
              <p:cNvPr id="172" name="Oval 171"/>
              <p:cNvSpPr/>
              <p:nvPr/>
            </p:nvSpPr>
            <p:spPr>
              <a:xfrm>
                <a:off x="3260955" y="1175993"/>
                <a:ext cx="4295681" cy="4139496"/>
              </a:xfrm>
              <a:prstGeom prst="ellipse">
                <a:avLst/>
              </a:prstGeom>
              <a:gradFill flip="none" rotWithShape="1">
                <a:gsLst>
                  <a:gs pos="0">
                    <a:srgbClr val="800000"/>
                  </a:gs>
                  <a:gs pos="100000">
                    <a:srgbClr val="FFFFFF"/>
                  </a:gs>
                  <a:gs pos="25000">
                    <a:srgbClr val="FF0000"/>
                  </a:gs>
                  <a:gs pos="50000">
                    <a:srgbClr val="FF6600"/>
                  </a:gs>
                  <a:gs pos="75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3" name="Group 172"/>
              <p:cNvGrpSpPr/>
              <p:nvPr/>
            </p:nvGrpSpPr>
            <p:grpSpPr>
              <a:xfrm>
                <a:off x="3410006" y="1216071"/>
                <a:ext cx="4019178" cy="4017268"/>
                <a:chOff x="3410006" y="1216071"/>
                <a:chExt cx="4019178" cy="4017268"/>
              </a:xfrm>
            </p:grpSpPr>
            <p:grpSp>
              <p:nvGrpSpPr>
                <p:cNvPr id="174" name="Group 173"/>
                <p:cNvGrpSpPr/>
                <p:nvPr/>
              </p:nvGrpSpPr>
              <p:grpSpPr>
                <a:xfrm>
                  <a:off x="5276035" y="1216071"/>
                  <a:ext cx="2139499" cy="2164668"/>
                  <a:chOff x="5276035" y="1216071"/>
                  <a:chExt cx="2139499" cy="2164668"/>
                </a:xfrm>
              </p:grpSpPr>
              <p:sp>
                <p:nvSpPr>
                  <p:cNvPr id="190" name="Right Arrow 189"/>
                  <p:cNvSpPr/>
                  <p:nvPr/>
                </p:nvSpPr>
                <p:spPr>
                  <a:xfrm>
                    <a:off x="5507802" y="3086260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1" name="Right Arrow 190"/>
                  <p:cNvSpPr/>
                  <p:nvPr/>
                </p:nvSpPr>
                <p:spPr>
                  <a:xfrm rot="19800000">
                    <a:off x="5421934" y="2638463"/>
                    <a:ext cx="1907731" cy="294478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2" name="Right Arrow 191"/>
                  <p:cNvSpPr/>
                  <p:nvPr/>
                </p:nvSpPr>
                <p:spPr>
                  <a:xfrm rot="18000000">
                    <a:off x="5089471" y="2223128"/>
                    <a:ext cx="1907733" cy="294478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3" name="Right Arrow 192"/>
                  <p:cNvSpPr/>
                  <p:nvPr/>
                </p:nvSpPr>
                <p:spPr>
                  <a:xfrm rot="16200000">
                    <a:off x="4469409" y="2022697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5" name="Group 174"/>
                <p:cNvGrpSpPr/>
                <p:nvPr/>
              </p:nvGrpSpPr>
              <p:grpSpPr>
                <a:xfrm rot="16200000">
                  <a:off x="3422590" y="1211066"/>
                  <a:ext cx="2139499" cy="2164668"/>
                  <a:chOff x="5276035" y="1216071"/>
                  <a:chExt cx="2139499" cy="2164668"/>
                </a:xfrm>
              </p:grpSpPr>
              <p:sp>
                <p:nvSpPr>
                  <p:cNvPr id="186" name="Right Arrow 185"/>
                  <p:cNvSpPr/>
                  <p:nvPr/>
                </p:nvSpPr>
                <p:spPr>
                  <a:xfrm>
                    <a:off x="5507802" y="3086260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7" name="Right Arrow 186"/>
                  <p:cNvSpPr/>
                  <p:nvPr/>
                </p:nvSpPr>
                <p:spPr>
                  <a:xfrm rot="19800000">
                    <a:off x="5276967" y="2536176"/>
                    <a:ext cx="1907731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8" name="Right Arrow 187"/>
                  <p:cNvSpPr/>
                  <p:nvPr/>
                </p:nvSpPr>
                <p:spPr>
                  <a:xfrm rot="18000000">
                    <a:off x="4927573" y="2120841"/>
                    <a:ext cx="1907730" cy="294478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9" name="Right Arrow 188"/>
                  <p:cNvSpPr/>
                  <p:nvPr/>
                </p:nvSpPr>
                <p:spPr>
                  <a:xfrm rot="16200000">
                    <a:off x="4469409" y="2022697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6" name="Group 175"/>
                <p:cNvGrpSpPr/>
                <p:nvPr/>
              </p:nvGrpSpPr>
              <p:grpSpPr>
                <a:xfrm rot="10800000">
                  <a:off x="3433388" y="3068670"/>
                  <a:ext cx="2139499" cy="2164668"/>
                  <a:chOff x="5276035" y="1216071"/>
                  <a:chExt cx="2139499" cy="2164668"/>
                </a:xfrm>
              </p:grpSpPr>
              <p:sp>
                <p:nvSpPr>
                  <p:cNvPr id="182" name="Right Arrow 181"/>
                  <p:cNvSpPr/>
                  <p:nvPr/>
                </p:nvSpPr>
                <p:spPr>
                  <a:xfrm>
                    <a:off x="5507802" y="3086260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3" name="Right Arrow 182"/>
                  <p:cNvSpPr/>
                  <p:nvPr/>
                </p:nvSpPr>
                <p:spPr>
                  <a:xfrm rot="19800000">
                    <a:off x="5362327" y="2595784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4" name="Right Arrow 183"/>
                  <p:cNvSpPr/>
                  <p:nvPr/>
                </p:nvSpPr>
                <p:spPr>
                  <a:xfrm rot="18000000">
                    <a:off x="4970253" y="2180448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5" name="Right Arrow 184"/>
                  <p:cNvSpPr/>
                  <p:nvPr/>
                </p:nvSpPr>
                <p:spPr>
                  <a:xfrm rot="16200000">
                    <a:off x="4469409" y="2022697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7" name="Group 176"/>
                <p:cNvGrpSpPr/>
                <p:nvPr/>
              </p:nvGrpSpPr>
              <p:grpSpPr>
                <a:xfrm rot="5400000">
                  <a:off x="5277100" y="3081256"/>
                  <a:ext cx="2139499" cy="2164668"/>
                  <a:chOff x="5276035" y="1216071"/>
                  <a:chExt cx="2139499" cy="2164668"/>
                </a:xfrm>
              </p:grpSpPr>
              <p:sp>
                <p:nvSpPr>
                  <p:cNvPr id="178" name="Right Arrow 177"/>
                  <p:cNvSpPr/>
                  <p:nvPr/>
                </p:nvSpPr>
                <p:spPr>
                  <a:xfrm>
                    <a:off x="5507802" y="3086260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9" name="Right Arrow 178"/>
                  <p:cNvSpPr/>
                  <p:nvPr/>
                </p:nvSpPr>
                <p:spPr>
                  <a:xfrm rot="19800000">
                    <a:off x="5319647" y="2536176"/>
                    <a:ext cx="1907731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0" name="Right Arrow 179"/>
                  <p:cNvSpPr/>
                  <p:nvPr/>
                </p:nvSpPr>
                <p:spPr>
                  <a:xfrm rot="18000000">
                    <a:off x="4970253" y="2180448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1" name="Right Arrow 180"/>
                  <p:cNvSpPr/>
                  <p:nvPr/>
                </p:nvSpPr>
                <p:spPr>
                  <a:xfrm rot="16200000">
                    <a:off x="4469409" y="2022697"/>
                    <a:ext cx="1907732" cy="294479"/>
                  </a:xfrm>
                  <a:prstGeom prst="rightArrow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tx1">
                          <a:lumMod val="85000"/>
                        </a:schemeClr>
                      </a:gs>
                      <a:gs pos="25000">
                        <a:schemeClr val="bg1">
                          <a:lumMod val="75000"/>
                          <a:lumOff val="25000"/>
                        </a:schemeClr>
                      </a:gs>
                      <a:gs pos="49000">
                        <a:schemeClr val="bg1">
                          <a:lumMod val="50000"/>
                          <a:lumOff val="50000"/>
                        </a:schemeClr>
                      </a:gs>
                      <a:gs pos="75000">
                        <a:schemeClr val="tx1">
                          <a:lumMod val="65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pic>
          <p:nvPicPr>
            <p:cNvPr id="197" name="Picture 196" descr="flow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7748" y="755768"/>
              <a:ext cx="1852870" cy="1764622"/>
            </a:xfrm>
            <a:prstGeom prst="rect">
              <a:avLst/>
            </a:prstGeom>
          </p:spPr>
        </p:pic>
        <p:sp>
          <p:nvSpPr>
            <p:cNvPr id="256" name="Right Arrow 255"/>
            <p:cNvSpPr/>
            <p:nvPr/>
          </p:nvSpPr>
          <p:spPr>
            <a:xfrm>
              <a:off x="6699634" y="1542677"/>
              <a:ext cx="498113" cy="118198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 Box 9"/>
            <p:cNvSpPr txBox="1">
              <a:spLocks noChangeArrowheads="1"/>
            </p:cNvSpPr>
            <p:nvPr/>
          </p:nvSpPr>
          <p:spPr bwMode="auto">
            <a:xfrm>
              <a:off x="3816570" y="821615"/>
              <a:ext cx="1264889" cy="36933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Elliptic flow</a:t>
              </a:r>
              <a:endParaRPr lang="en-GB" dirty="0">
                <a:solidFill>
                  <a:srgbClr val="000000"/>
                </a:solidFill>
                <a:sym typeface="Symbol" pitchFamily="18" charset="2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0" y="3770608"/>
            <a:ext cx="4039746" cy="2396639"/>
            <a:chOff x="0" y="3770608"/>
            <a:chExt cx="4039746" cy="2396639"/>
          </a:xfrm>
        </p:grpSpPr>
        <p:pic>
          <p:nvPicPr>
            <p:cNvPr id="258" name="Picture 257" descr="particleCorrelations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78454"/>
              <a:ext cx="1851191" cy="1788793"/>
            </a:xfrm>
            <a:prstGeom prst="rect">
              <a:avLst/>
            </a:prstGeom>
          </p:spPr>
        </p:pic>
        <p:sp>
          <p:nvSpPr>
            <p:cNvPr id="259" name="Right Arrow 258"/>
            <p:cNvSpPr/>
            <p:nvPr/>
          </p:nvSpPr>
          <p:spPr>
            <a:xfrm rot="10800000">
              <a:off x="1812519" y="5134973"/>
              <a:ext cx="497511" cy="137878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0" name="Picture 25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99364" y="4311295"/>
              <a:ext cx="1840382" cy="1830483"/>
            </a:xfrm>
            <a:prstGeom prst="rect">
              <a:avLst/>
            </a:prstGeom>
          </p:spPr>
        </p:pic>
        <p:sp>
          <p:nvSpPr>
            <p:cNvPr id="79" name="Text Box 9"/>
            <p:cNvSpPr txBox="1">
              <a:spLocks noChangeArrowheads="1"/>
            </p:cNvSpPr>
            <p:nvPr/>
          </p:nvSpPr>
          <p:spPr bwMode="auto">
            <a:xfrm>
              <a:off x="130774" y="3770608"/>
              <a:ext cx="2396058" cy="36933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Initial state fluctuations</a:t>
              </a:r>
              <a:endParaRPr lang="en-GB" dirty="0">
                <a:solidFill>
                  <a:srgbClr val="000000"/>
                </a:solidFill>
                <a:sym typeface="Symbol" pitchFamily="18" charset="2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701866" y="2650642"/>
            <a:ext cx="3348752" cy="3469565"/>
            <a:chOff x="5701866" y="2650642"/>
            <a:chExt cx="3348752" cy="3469565"/>
          </a:xfrm>
        </p:grpSpPr>
        <p:pic>
          <p:nvPicPr>
            <p:cNvPr id="196" name="Picture 195" descr="2011-May-16-raa_pt.eps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9427" y="2650642"/>
              <a:ext cx="1851191" cy="1764622"/>
            </a:xfrm>
            <a:prstGeom prst="rect">
              <a:avLst/>
            </a:prstGeom>
          </p:spPr>
        </p:pic>
        <p:grpSp>
          <p:nvGrpSpPr>
            <p:cNvPr id="255" name="Group 254"/>
            <p:cNvGrpSpPr>
              <a:grpSpLocks noChangeAspect="1"/>
            </p:cNvGrpSpPr>
            <p:nvPr/>
          </p:nvGrpSpPr>
          <p:grpSpPr>
            <a:xfrm>
              <a:off x="7624045" y="4751214"/>
              <a:ext cx="1349628" cy="1368993"/>
              <a:chOff x="4068208" y="2894788"/>
              <a:chExt cx="2845644" cy="2886474"/>
            </a:xfrm>
          </p:grpSpPr>
          <p:sp>
            <p:nvSpPr>
              <p:cNvPr id="199" name="Oval 198"/>
              <p:cNvSpPr/>
              <p:nvPr/>
            </p:nvSpPr>
            <p:spPr>
              <a:xfrm>
                <a:off x="4068208" y="3291101"/>
                <a:ext cx="2261047" cy="2490161"/>
              </a:xfrm>
              <a:prstGeom prst="ellipse">
                <a:avLst/>
              </a:prstGeom>
              <a:gradFill flip="none" rotWithShape="1">
                <a:gsLst>
                  <a:gs pos="0">
                    <a:srgbClr val="800000"/>
                  </a:gs>
                  <a:gs pos="100000">
                    <a:srgbClr val="FFFFFF"/>
                  </a:gs>
                  <a:gs pos="25000">
                    <a:srgbClr val="FF0000"/>
                  </a:gs>
                  <a:gs pos="50000">
                    <a:srgbClr val="FF6600"/>
                  </a:gs>
                  <a:gs pos="75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1" name="Explosion 2 220"/>
              <p:cNvSpPr/>
              <p:nvPr/>
            </p:nvSpPr>
            <p:spPr>
              <a:xfrm>
                <a:off x="5429501" y="3700457"/>
                <a:ext cx="313620" cy="266559"/>
              </a:xfrm>
              <a:prstGeom prst="irregularSeal2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3" name="Straight Arrow Connector 222"/>
              <p:cNvCxnSpPr/>
              <p:nvPr/>
            </p:nvCxnSpPr>
            <p:spPr>
              <a:xfrm flipV="1">
                <a:off x="5680409" y="3402540"/>
                <a:ext cx="465236" cy="36424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Arrow Connector 223"/>
              <p:cNvCxnSpPr/>
              <p:nvPr/>
            </p:nvCxnSpPr>
            <p:spPr>
              <a:xfrm flipV="1">
                <a:off x="6145645" y="3291102"/>
                <a:ext cx="568542" cy="152399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Arrow Connector 227"/>
              <p:cNvCxnSpPr/>
              <p:nvPr/>
            </p:nvCxnSpPr>
            <p:spPr>
              <a:xfrm flipV="1">
                <a:off x="6145645" y="3167342"/>
                <a:ext cx="568542" cy="276159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5" name="Group 234"/>
              <p:cNvGrpSpPr/>
              <p:nvPr/>
            </p:nvGrpSpPr>
            <p:grpSpPr>
              <a:xfrm rot="20400000">
                <a:off x="6068528" y="3053161"/>
                <a:ext cx="568542" cy="276159"/>
                <a:chOff x="6298045" y="3319742"/>
                <a:chExt cx="568542" cy="276159"/>
              </a:xfrm>
            </p:grpSpPr>
            <p:cxnSp>
              <p:nvCxnSpPr>
                <p:cNvPr id="233" name="Straight Arrow Connector 232"/>
                <p:cNvCxnSpPr/>
                <p:nvPr/>
              </p:nvCxnSpPr>
              <p:spPr>
                <a:xfrm flipV="1">
                  <a:off x="6298045" y="3443502"/>
                  <a:ext cx="568542" cy="152399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Arrow Connector 233"/>
                <p:cNvCxnSpPr/>
                <p:nvPr/>
              </p:nvCxnSpPr>
              <p:spPr>
                <a:xfrm flipV="1">
                  <a:off x="6298045" y="3319742"/>
                  <a:ext cx="568542" cy="276159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6" name="Straight Arrow Connector 235"/>
              <p:cNvCxnSpPr/>
              <p:nvPr/>
            </p:nvCxnSpPr>
            <p:spPr>
              <a:xfrm flipV="1">
                <a:off x="6080773" y="2894788"/>
                <a:ext cx="833079" cy="548713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Arrow Connector 236"/>
              <p:cNvCxnSpPr/>
              <p:nvPr/>
            </p:nvCxnSpPr>
            <p:spPr>
              <a:xfrm rot="19800000" flipV="1">
                <a:off x="5973588" y="3018425"/>
                <a:ext cx="568542" cy="276159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Arrow Connector 239"/>
              <p:cNvCxnSpPr/>
              <p:nvPr/>
            </p:nvCxnSpPr>
            <p:spPr>
              <a:xfrm flipH="1">
                <a:off x="4687623" y="3870260"/>
                <a:ext cx="816410" cy="69259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prstDash val="sys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Freeform 251"/>
              <p:cNvSpPr/>
              <p:nvPr/>
            </p:nvSpPr>
            <p:spPr>
              <a:xfrm rot="3600000">
                <a:off x="5191720" y="4062435"/>
                <a:ext cx="363206" cy="256748"/>
              </a:xfrm>
              <a:custGeom>
                <a:avLst/>
                <a:gdLst>
                  <a:gd name="connsiteX0" fmla="*/ 250843 w 2492749"/>
                  <a:gd name="connsiteY0" fmla="*/ 0 h 2885103"/>
                  <a:gd name="connsiteX1" fmla="*/ 109744 w 2492749"/>
                  <a:gd name="connsiteY1" fmla="*/ 454717 h 2885103"/>
                  <a:gd name="connsiteX2" fmla="*/ 31355 w 2492749"/>
                  <a:gd name="connsiteY2" fmla="*/ 689916 h 2885103"/>
                  <a:gd name="connsiteX3" fmla="*/ 0 w 2492749"/>
                  <a:gd name="connsiteY3" fmla="*/ 815355 h 2885103"/>
                  <a:gd name="connsiteX4" fmla="*/ 31355 w 2492749"/>
                  <a:gd name="connsiteY4" fmla="*/ 987834 h 2885103"/>
                  <a:gd name="connsiteX5" fmla="*/ 125421 w 2492749"/>
                  <a:gd name="connsiteY5" fmla="*/ 1113273 h 2885103"/>
                  <a:gd name="connsiteX6" fmla="*/ 172454 w 2492749"/>
                  <a:gd name="connsiteY6" fmla="*/ 1128953 h 2885103"/>
                  <a:gd name="connsiteX7" fmla="*/ 219487 w 2492749"/>
                  <a:gd name="connsiteY7" fmla="*/ 1160313 h 2885103"/>
                  <a:gd name="connsiteX8" fmla="*/ 282198 w 2492749"/>
                  <a:gd name="connsiteY8" fmla="*/ 1175993 h 2885103"/>
                  <a:gd name="connsiteX9" fmla="*/ 329231 w 2492749"/>
                  <a:gd name="connsiteY9" fmla="*/ 1191673 h 2885103"/>
                  <a:gd name="connsiteX10" fmla="*/ 438975 w 2492749"/>
                  <a:gd name="connsiteY10" fmla="*/ 1223033 h 2885103"/>
                  <a:gd name="connsiteX11" fmla="*/ 1097437 w 2492749"/>
                  <a:gd name="connsiteY11" fmla="*/ 1191673 h 2885103"/>
                  <a:gd name="connsiteX12" fmla="*/ 1144470 w 2492749"/>
                  <a:gd name="connsiteY12" fmla="*/ 1175993 h 2885103"/>
                  <a:gd name="connsiteX13" fmla="*/ 1254213 w 2492749"/>
                  <a:gd name="connsiteY13" fmla="*/ 1113273 h 2885103"/>
                  <a:gd name="connsiteX14" fmla="*/ 1301246 w 2492749"/>
                  <a:gd name="connsiteY14" fmla="*/ 1066234 h 2885103"/>
                  <a:gd name="connsiteX15" fmla="*/ 1426668 w 2492749"/>
                  <a:gd name="connsiteY15" fmla="*/ 893755 h 2885103"/>
                  <a:gd name="connsiteX16" fmla="*/ 1505056 w 2492749"/>
                  <a:gd name="connsiteY16" fmla="*/ 815355 h 2885103"/>
                  <a:gd name="connsiteX17" fmla="*/ 1567767 w 2492749"/>
                  <a:gd name="connsiteY17" fmla="*/ 721276 h 2885103"/>
                  <a:gd name="connsiteX18" fmla="*/ 1614800 w 2492749"/>
                  <a:gd name="connsiteY18" fmla="*/ 658556 h 2885103"/>
                  <a:gd name="connsiteX19" fmla="*/ 1536412 w 2492749"/>
                  <a:gd name="connsiteY19" fmla="*/ 423357 h 2885103"/>
                  <a:gd name="connsiteX20" fmla="*/ 1489379 w 2492749"/>
                  <a:gd name="connsiteY20" fmla="*/ 407678 h 2885103"/>
                  <a:gd name="connsiteX21" fmla="*/ 1081759 w 2492749"/>
                  <a:gd name="connsiteY21" fmla="*/ 423357 h 2885103"/>
                  <a:gd name="connsiteX22" fmla="*/ 1003371 w 2492749"/>
                  <a:gd name="connsiteY22" fmla="*/ 486077 h 2885103"/>
                  <a:gd name="connsiteX23" fmla="*/ 752528 w 2492749"/>
                  <a:gd name="connsiteY23" fmla="*/ 642876 h 2885103"/>
                  <a:gd name="connsiteX24" fmla="*/ 705495 w 2492749"/>
                  <a:gd name="connsiteY24" fmla="*/ 862395 h 2885103"/>
                  <a:gd name="connsiteX25" fmla="*/ 674140 w 2492749"/>
                  <a:gd name="connsiteY25" fmla="*/ 987834 h 2885103"/>
                  <a:gd name="connsiteX26" fmla="*/ 642784 w 2492749"/>
                  <a:gd name="connsiteY26" fmla="*/ 1207353 h 2885103"/>
                  <a:gd name="connsiteX27" fmla="*/ 658462 w 2492749"/>
                  <a:gd name="connsiteY27" fmla="*/ 1693430 h 2885103"/>
                  <a:gd name="connsiteX28" fmla="*/ 721173 w 2492749"/>
                  <a:gd name="connsiteY28" fmla="*/ 1818869 h 2885103"/>
                  <a:gd name="connsiteX29" fmla="*/ 783883 w 2492749"/>
                  <a:gd name="connsiteY29" fmla="*/ 1865909 h 2885103"/>
                  <a:gd name="connsiteX30" fmla="*/ 862272 w 2492749"/>
                  <a:gd name="connsiteY30" fmla="*/ 1928629 h 2885103"/>
                  <a:gd name="connsiteX31" fmla="*/ 956338 w 2492749"/>
                  <a:gd name="connsiteY31" fmla="*/ 1944309 h 2885103"/>
                  <a:gd name="connsiteX32" fmla="*/ 1097437 w 2492749"/>
                  <a:gd name="connsiteY32" fmla="*/ 1975668 h 2885103"/>
                  <a:gd name="connsiteX33" fmla="*/ 1222858 w 2492749"/>
                  <a:gd name="connsiteY33" fmla="*/ 1991348 h 2885103"/>
                  <a:gd name="connsiteX34" fmla="*/ 2022419 w 2492749"/>
                  <a:gd name="connsiteY34" fmla="*/ 1991348 h 2885103"/>
                  <a:gd name="connsiteX35" fmla="*/ 2053775 w 2492749"/>
                  <a:gd name="connsiteY35" fmla="*/ 1959988 h 2885103"/>
                  <a:gd name="connsiteX36" fmla="*/ 2147841 w 2492749"/>
                  <a:gd name="connsiteY36" fmla="*/ 1897269 h 2885103"/>
                  <a:gd name="connsiteX37" fmla="*/ 2210551 w 2492749"/>
                  <a:gd name="connsiteY37" fmla="*/ 1865909 h 2885103"/>
                  <a:gd name="connsiteX38" fmla="*/ 2288940 w 2492749"/>
                  <a:gd name="connsiteY38" fmla="*/ 1787509 h 2885103"/>
                  <a:gd name="connsiteX39" fmla="*/ 2288940 w 2492749"/>
                  <a:gd name="connsiteY39" fmla="*/ 1332792 h 2885103"/>
                  <a:gd name="connsiteX40" fmla="*/ 2210551 w 2492749"/>
                  <a:gd name="connsiteY40" fmla="*/ 1254393 h 2885103"/>
                  <a:gd name="connsiteX41" fmla="*/ 2132163 w 2492749"/>
                  <a:gd name="connsiteY41" fmla="*/ 1207353 h 2885103"/>
                  <a:gd name="connsiteX42" fmla="*/ 2022419 w 2492749"/>
                  <a:gd name="connsiteY42" fmla="*/ 1144633 h 2885103"/>
                  <a:gd name="connsiteX43" fmla="*/ 1928353 w 2492749"/>
                  <a:gd name="connsiteY43" fmla="*/ 1113273 h 2885103"/>
                  <a:gd name="connsiteX44" fmla="*/ 1693188 w 2492749"/>
                  <a:gd name="connsiteY44" fmla="*/ 1128953 h 2885103"/>
                  <a:gd name="connsiteX45" fmla="*/ 1599122 w 2492749"/>
                  <a:gd name="connsiteY45" fmla="*/ 1191673 h 2885103"/>
                  <a:gd name="connsiteX46" fmla="*/ 1567767 w 2492749"/>
                  <a:gd name="connsiteY46" fmla="*/ 1238713 h 2885103"/>
                  <a:gd name="connsiteX47" fmla="*/ 1520734 w 2492749"/>
                  <a:gd name="connsiteY47" fmla="*/ 1301432 h 2885103"/>
                  <a:gd name="connsiteX48" fmla="*/ 1442346 w 2492749"/>
                  <a:gd name="connsiteY48" fmla="*/ 1411192 h 2885103"/>
                  <a:gd name="connsiteX49" fmla="*/ 1426668 w 2492749"/>
                  <a:gd name="connsiteY49" fmla="*/ 1458231 h 2885103"/>
                  <a:gd name="connsiteX50" fmla="*/ 1363957 w 2492749"/>
                  <a:gd name="connsiteY50" fmla="*/ 1567991 h 2885103"/>
                  <a:gd name="connsiteX51" fmla="*/ 1348279 w 2492749"/>
                  <a:gd name="connsiteY51" fmla="*/ 1630710 h 2885103"/>
                  <a:gd name="connsiteX52" fmla="*/ 1316924 w 2492749"/>
                  <a:gd name="connsiteY52" fmla="*/ 1693430 h 2885103"/>
                  <a:gd name="connsiteX53" fmla="*/ 1301246 w 2492749"/>
                  <a:gd name="connsiteY53" fmla="*/ 1740470 h 2885103"/>
                  <a:gd name="connsiteX54" fmla="*/ 1285569 w 2492749"/>
                  <a:gd name="connsiteY54" fmla="*/ 2179507 h 2885103"/>
                  <a:gd name="connsiteX55" fmla="*/ 1285569 w 2492749"/>
                  <a:gd name="connsiteY55" fmla="*/ 2555825 h 2885103"/>
                  <a:gd name="connsiteX56" fmla="*/ 1379635 w 2492749"/>
                  <a:gd name="connsiteY56" fmla="*/ 2696944 h 2885103"/>
                  <a:gd name="connsiteX57" fmla="*/ 1442346 w 2492749"/>
                  <a:gd name="connsiteY57" fmla="*/ 2759664 h 2885103"/>
                  <a:gd name="connsiteX58" fmla="*/ 1614800 w 2492749"/>
                  <a:gd name="connsiteY58" fmla="*/ 2885103 h 2885103"/>
                  <a:gd name="connsiteX59" fmla="*/ 1991064 w 2492749"/>
                  <a:gd name="connsiteY59" fmla="*/ 2838063 h 2885103"/>
                  <a:gd name="connsiteX60" fmla="*/ 2132163 w 2492749"/>
                  <a:gd name="connsiteY60" fmla="*/ 2791024 h 2885103"/>
                  <a:gd name="connsiteX61" fmla="*/ 2351650 w 2492749"/>
                  <a:gd name="connsiteY61" fmla="*/ 2696944 h 2885103"/>
                  <a:gd name="connsiteX62" fmla="*/ 2445716 w 2492749"/>
                  <a:gd name="connsiteY62" fmla="*/ 2665584 h 2885103"/>
                  <a:gd name="connsiteX63" fmla="*/ 2492749 w 2492749"/>
                  <a:gd name="connsiteY63" fmla="*/ 2602865 h 2885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2492749" h="2885103">
                    <a:moveTo>
                      <a:pt x="250843" y="0"/>
                    </a:moveTo>
                    <a:cubicBezTo>
                      <a:pt x="193410" y="258480"/>
                      <a:pt x="240127" y="74380"/>
                      <a:pt x="109744" y="454717"/>
                    </a:cubicBezTo>
                    <a:cubicBezTo>
                      <a:pt x="82945" y="532891"/>
                      <a:pt x="47559" y="608881"/>
                      <a:pt x="31355" y="689916"/>
                    </a:cubicBezTo>
                    <a:cubicBezTo>
                      <a:pt x="12437" y="784522"/>
                      <a:pt x="24105" y="743032"/>
                      <a:pt x="0" y="815355"/>
                    </a:cubicBezTo>
                    <a:cubicBezTo>
                      <a:pt x="5721" y="855410"/>
                      <a:pt x="14298" y="942342"/>
                      <a:pt x="31355" y="987834"/>
                    </a:cubicBezTo>
                    <a:cubicBezTo>
                      <a:pt x="51542" y="1041672"/>
                      <a:pt x="77033" y="1078705"/>
                      <a:pt x="125421" y="1113273"/>
                    </a:cubicBezTo>
                    <a:cubicBezTo>
                      <a:pt x="138868" y="1122879"/>
                      <a:pt x="157673" y="1121561"/>
                      <a:pt x="172454" y="1128953"/>
                    </a:cubicBezTo>
                    <a:cubicBezTo>
                      <a:pt x="189307" y="1137381"/>
                      <a:pt x="202168" y="1152889"/>
                      <a:pt x="219487" y="1160313"/>
                    </a:cubicBezTo>
                    <a:cubicBezTo>
                      <a:pt x="239292" y="1168802"/>
                      <a:pt x="261480" y="1170073"/>
                      <a:pt x="282198" y="1175993"/>
                    </a:cubicBezTo>
                    <a:cubicBezTo>
                      <a:pt x="298088" y="1180534"/>
                      <a:pt x="313341" y="1187132"/>
                      <a:pt x="329231" y="1191673"/>
                    </a:cubicBezTo>
                    <a:cubicBezTo>
                      <a:pt x="467032" y="1231050"/>
                      <a:pt x="326206" y="1185438"/>
                      <a:pt x="438975" y="1223033"/>
                    </a:cubicBezTo>
                    <a:lnTo>
                      <a:pt x="1097437" y="1191673"/>
                    </a:lnTo>
                    <a:cubicBezTo>
                      <a:pt x="1113926" y="1190574"/>
                      <a:pt x="1130122" y="1184193"/>
                      <a:pt x="1144470" y="1175993"/>
                    </a:cubicBezTo>
                    <a:cubicBezTo>
                      <a:pt x="1277348" y="1100051"/>
                      <a:pt x="1146375" y="1149224"/>
                      <a:pt x="1254213" y="1113273"/>
                    </a:cubicBezTo>
                    <a:cubicBezTo>
                      <a:pt x="1269891" y="1097593"/>
                      <a:pt x="1287548" y="1083670"/>
                      <a:pt x="1301246" y="1066234"/>
                    </a:cubicBezTo>
                    <a:cubicBezTo>
                      <a:pt x="1345161" y="1010334"/>
                      <a:pt x="1376406" y="944025"/>
                      <a:pt x="1426668" y="893755"/>
                    </a:cubicBezTo>
                    <a:cubicBezTo>
                      <a:pt x="1452797" y="867622"/>
                      <a:pt x="1481657" y="843958"/>
                      <a:pt x="1505056" y="815355"/>
                    </a:cubicBezTo>
                    <a:cubicBezTo>
                      <a:pt x="1528919" y="786184"/>
                      <a:pt x="1546156" y="752153"/>
                      <a:pt x="1567767" y="721276"/>
                    </a:cubicBezTo>
                    <a:cubicBezTo>
                      <a:pt x="1582751" y="699867"/>
                      <a:pt x="1599122" y="679463"/>
                      <a:pt x="1614800" y="658556"/>
                    </a:cubicBezTo>
                    <a:cubicBezTo>
                      <a:pt x="1610000" y="615353"/>
                      <a:pt x="1613396" y="449021"/>
                      <a:pt x="1536412" y="423357"/>
                    </a:cubicBezTo>
                    <a:lnTo>
                      <a:pt x="1489379" y="407678"/>
                    </a:lnTo>
                    <a:cubicBezTo>
                      <a:pt x="1353506" y="412904"/>
                      <a:pt x="1215997" y="401703"/>
                      <a:pt x="1081759" y="423357"/>
                    </a:cubicBezTo>
                    <a:cubicBezTo>
                      <a:pt x="1048722" y="428686"/>
                      <a:pt x="1030355" y="466286"/>
                      <a:pt x="1003371" y="486077"/>
                    </a:cubicBezTo>
                    <a:cubicBezTo>
                      <a:pt x="844378" y="602689"/>
                      <a:pt x="889086" y="574587"/>
                      <a:pt x="752528" y="642876"/>
                    </a:cubicBezTo>
                    <a:cubicBezTo>
                      <a:pt x="683675" y="746172"/>
                      <a:pt x="739663" y="645970"/>
                      <a:pt x="705495" y="862395"/>
                    </a:cubicBezTo>
                    <a:cubicBezTo>
                      <a:pt x="698774" y="904967"/>
                      <a:pt x="682591" y="945571"/>
                      <a:pt x="674140" y="987834"/>
                    </a:cubicBezTo>
                    <a:cubicBezTo>
                      <a:pt x="649181" y="1112644"/>
                      <a:pt x="661405" y="1039746"/>
                      <a:pt x="642784" y="1207353"/>
                    </a:cubicBezTo>
                    <a:cubicBezTo>
                      <a:pt x="648010" y="1369379"/>
                      <a:pt x="645363" y="1531850"/>
                      <a:pt x="658462" y="1693430"/>
                    </a:cubicBezTo>
                    <a:cubicBezTo>
                      <a:pt x="663477" y="1755287"/>
                      <a:pt x="680314" y="1784815"/>
                      <a:pt x="721173" y="1818869"/>
                    </a:cubicBezTo>
                    <a:cubicBezTo>
                      <a:pt x="741246" y="1835599"/>
                      <a:pt x="763810" y="1849179"/>
                      <a:pt x="783883" y="1865909"/>
                    </a:cubicBezTo>
                    <a:cubicBezTo>
                      <a:pt x="812423" y="1889696"/>
                      <a:pt x="823513" y="1915707"/>
                      <a:pt x="862272" y="1928629"/>
                    </a:cubicBezTo>
                    <a:cubicBezTo>
                      <a:pt x="892428" y="1938683"/>
                      <a:pt x="925167" y="1938074"/>
                      <a:pt x="956338" y="1944309"/>
                    </a:cubicBezTo>
                    <a:cubicBezTo>
                      <a:pt x="1060362" y="1965116"/>
                      <a:pt x="978797" y="1957413"/>
                      <a:pt x="1097437" y="1975668"/>
                    </a:cubicBezTo>
                    <a:cubicBezTo>
                      <a:pt x="1139079" y="1982075"/>
                      <a:pt x="1181051" y="1986121"/>
                      <a:pt x="1222858" y="1991348"/>
                    </a:cubicBezTo>
                    <a:cubicBezTo>
                      <a:pt x="1502865" y="2084698"/>
                      <a:pt x="1329948" y="2032902"/>
                      <a:pt x="2022419" y="1991348"/>
                    </a:cubicBezTo>
                    <a:cubicBezTo>
                      <a:pt x="2037175" y="1990463"/>
                      <a:pt x="2041950" y="1968858"/>
                      <a:pt x="2053775" y="1959988"/>
                    </a:cubicBezTo>
                    <a:cubicBezTo>
                      <a:pt x="2083922" y="1937375"/>
                      <a:pt x="2114135" y="1914125"/>
                      <a:pt x="2147841" y="1897269"/>
                    </a:cubicBezTo>
                    <a:cubicBezTo>
                      <a:pt x="2168744" y="1886816"/>
                      <a:pt x="2192104" y="1880259"/>
                      <a:pt x="2210551" y="1865909"/>
                    </a:cubicBezTo>
                    <a:cubicBezTo>
                      <a:pt x="2239720" y="1843218"/>
                      <a:pt x="2288940" y="1787509"/>
                      <a:pt x="2288940" y="1787509"/>
                    </a:cubicBezTo>
                    <a:cubicBezTo>
                      <a:pt x="2342558" y="1626628"/>
                      <a:pt x="2346866" y="1632121"/>
                      <a:pt x="2288940" y="1332792"/>
                    </a:cubicBezTo>
                    <a:cubicBezTo>
                      <a:pt x="2281919" y="1296510"/>
                      <a:pt x="2239407" y="1277481"/>
                      <a:pt x="2210551" y="1254393"/>
                    </a:cubicBezTo>
                    <a:cubicBezTo>
                      <a:pt x="2186757" y="1235355"/>
                      <a:pt x="2158003" y="1223505"/>
                      <a:pt x="2132163" y="1207353"/>
                    </a:cubicBezTo>
                    <a:cubicBezTo>
                      <a:pt x="2081883" y="1175924"/>
                      <a:pt x="2081891" y="1168425"/>
                      <a:pt x="2022419" y="1144633"/>
                    </a:cubicBezTo>
                    <a:cubicBezTo>
                      <a:pt x="1991732" y="1132356"/>
                      <a:pt x="1959708" y="1123726"/>
                      <a:pt x="1928353" y="1113273"/>
                    </a:cubicBezTo>
                    <a:cubicBezTo>
                      <a:pt x="1849965" y="1118500"/>
                      <a:pt x="1770789" y="1116698"/>
                      <a:pt x="1693188" y="1128953"/>
                    </a:cubicBezTo>
                    <a:cubicBezTo>
                      <a:pt x="1658373" y="1134451"/>
                      <a:pt x="1620997" y="1164325"/>
                      <a:pt x="1599122" y="1191673"/>
                    </a:cubicBezTo>
                    <a:cubicBezTo>
                      <a:pt x="1587351" y="1206389"/>
                      <a:pt x="1578719" y="1223378"/>
                      <a:pt x="1567767" y="1238713"/>
                    </a:cubicBezTo>
                    <a:cubicBezTo>
                      <a:pt x="1552580" y="1259978"/>
                      <a:pt x="1535921" y="1280167"/>
                      <a:pt x="1520734" y="1301432"/>
                    </a:cubicBezTo>
                    <a:cubicBezTo>
                      <a:pt x="1406089" y="1461958"/>
                      <a:pt x="1596087" y="1206174"/>
                      <a:pt x="1442346" y="1411192"/>
                    </a:cubicBezTo>
                    <a:cubicBezTo>
                      <a:pt x="1437120" y="1426872"/>
                      <a:pt x="1434059" y="1443448"/>
                      <a:pt x="1426668" y="1458231"/>
                    </a:cubicBezTo>
                    <a:cubicBezTo>
                      <a:pt x="1381180" y="1549217"/>
                      <a:pt x="1405186" y="1458030"/>
                      <a:pt x="1363957" y="1567991"/>
                    </a:cubicBezTo>
                    <a:cubicBezTo>
                      <a:pt x="1356391" y="1588169"/>
                      <a:pt x="1355845" y="1610532"/>
                      <a:pt x="1348279" y="1630710"/>
                    </a:cubicBezTo>
                    <a:cubicBezTo>
                      <a:pt x="1340073" y="1652596"/>
                      <a:pt x="1326130" y="1671946"/>
                      <a:pt x="1316924" y="1693430"/>
                    </a:cubicBezTo>
                    <a:cubicBezTo>
                      <a:pt x="1310414" y="1708622"/>
                      <a:pt x="1306472" y="1724790"/>
                      <a:pt x="1301246" y="1740470"/>
                    </a:cubicBezTo>
                    <a:cubicBezTo>
                      <a:pt x="1296020" y="1886816"/>
                      <a:pt x="1293264" y="2033270"/>
                      <a:pt x="1285569" y="2179507"/>
                    </a:cubicBezTo>
                    <a:cubicBezTo>
                      <a:pt x="1278557" y="2312762"/>
                      <a:pt x="1243853" y="2418740"/>
                      <a:pt x="1285569" y="2555825"/>
                    </a:cubicBezTo>
                    <a:cubicBezTo>
                      <a:pt x="1302027" y="2609909"/>
                      <a:pt x="1339664" y="2656967"/>
                      <a:pt x="1379635" y="2696944"/>
                    </a:cubicBezTo>
                    <a:cubicBezTo>
                      <a:pt x="1400539" y="2717851"/>
                      <a:pt x="1419635" y="2740736"/>
                      <a:pt x="1442346" y="2759664"/>
                    </a:cubicBezTo>
                    <a:cubicBezTo>
                      <a:pt x="1512591" y="2818209"/>
                      <a:pt x="1549614" y="2841639"/>
                      <a:pt x="1614800" y="2885103"/>
                    </a:cubicBezTo>
                    <a:cubicBezTo>
                      <a:pt x="1726897" y="2873892"/>
                      <a:pt x="1872175" y="2874649"/>
                      <a:pt x="1991064" y="2838063"/>
                    </a:cubicBezTo>
                    <a:cubicBezTo>
                      <a:pt x="2038449" y="2823481"/>
                      <a:pt x="2087821" y="2813198"/>
                      <a:pt x="2132163" y="2791024"/>
                    </a:cubicBezTo>
                    <a:cubicBezTo>
                      <a:pt x="2389151" y="2662511"/>
                      <a:pt x="2202408" y="2741723"/>
                      <a:pt x="2351650" y="2696944"/>
                    </a:cubicBezTo>
                    <a:cubicBezTo>
                      <a:pt x="2383308" y="2687445"/>
                      <a:pt x="2445716" y="2665584"/>
                      <a:pt x="2445716" y="2665584"/>
                    </a:cubicBezTo>
                    <a:cubicBezTo>
                      <a:pt x="2481171" y="2612395"/>
                      <a:pt x="2463749" y="2631871"/>
                      <a:pt x="2492749" y="2602865"/>
                    </a:cubicBezTo>
                  </a:path>
                </a:pathLst>
              </a:cu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3" name="Freeform 252"/>
              <p:cNvSpPr/>
              <p:nvPr/>
            </p:nvSpPr>
            <p:spPr>
              <a:xfrm rot="3600000">
                <a:off x="4834038" y="4353145"/>
                <a:ext cx="363206" cy="256748"/>
              </a:xfrm>
              <a:custGeom>
                <a:avLst/>
                <a:gdLst>
                  <a:gd name="connsiteX0" fmla="*/ 250843 w 2492749"/>
                  <a:gd name="connsiteY0" fmla="*/ 0 h 2885103"/>
                  <a:gd name="connsiteX1" fmla="*/ 109744 w 2492749"/>
                  <a:gd name="connsiteY1" fmla="*/ 454717 h 2885103"/>
                  <a:gd name="connsiteX2" fmla="*/ 31355 w 2492749"/>
                  <a:gd name="connsiteY2" fmla="*/ 689916 h 2885103"/>
                  <a:gd name="connsiteX3" fmla="*/ 0 w 2492749"/>
                  <a:gd name="connsiteY3" fmla="*/ 815355 h 2885103"/>
                  <a:gd name="connsiteX4" fmla="*/ 31355 w 2492749"/>
                  <a:gd name="connsiteY4" fmla="*/ 987834 h 2885103"/>
                  <a:gd name="connsiteX5" fmla="*/ 125421 w 2492749"/>
                  <a:gd name="connsiteY5" fmla="*/ 1113273 h 2885103"/>
                  <a:gd name="connsiteX6" fmla="*/ 172454 w 2492749"/>
                  <a:gd name="connsiteY6" fmla="*/ 1128953 h 2885103"/>
                  <a:gd name="connsiteX7" fmla="*/ 219487 w 2492749"/>
                  <a:gd name="connsiteY7" fmla="*/ 1160313 h 2885103"/>
                  <a:gd name="connsiteX8" fmla="*/ 282198 w 2492749"/>
                  <a:gd name="connsiteY8" fmla="*/ 1175993 h 2885103"/>
                  <a:gd name="connsiteX9" fmla="*/ 329231 w 2492749"/>
                  <a:gd name="connsiteY9" fmla="*/ 1191673 h 2885103"/>
                  <a:gd name="connsiteX10" fmla="*/ 438975 w 2492749"/>
                  <a:gd name="connsiteY10" fmla="*/ 1223033 h 2885103"/>
                  <a:gd name="connsiteX11" fmla="*/ 1097437 w 2492749"/>
                  <a:gd name="connsiteY11" fmla="*/ 1191673 h 2885103"/>
                  <a:gd name="connsiteX12" fmla="*/ 1144470 w 2492749"/>
                  <a:gd name="connsiteY12" fmla="*/ 1175993 h 2885103"/>
                  <a:gd name="connsiteX13" fmla="*/ 1254213 w 2492749"/>
                  <a:gd name="connsiteY13" fmla="*/ 1113273 h 2885103"/>
                  <a:gd name="connsiteX14" fmla="*/ 1301246 w 2492749"/>
                  <a:gd name="connsiteY14" fmla="*/ 1066234 h 2885103"/>
                  <a:gd name="connsiteX15" fmla="*/ 1426668 w 2492749"/>
                  <a:gd name="connsiteY15" fmla="*/ 893755 h 2885103"/>
                  <a:gd name="connsiteX16" fmla="*/ 1505056 w 2492749"/>
                  <a:gd name="connsiteY16" fmla="*/ 815355 h 2885103"/>
                  <a:gd name="connsiteX17" fmla="*/ 1567767 w 2492749"/>
                  <a:gd name="connsiteY17" fmla="*/ 721276 h 2885103"/>
                  <a:gd name="connsiteX18" fmla="*/ 1614800 w 2492749"/>
                  <a:gd name="connsiteY18" fmla="*/ 658556 h 2885103"/>
                  <a:gd name="connsiteX19" fmla="*/ 1536412 w 2492749"/>
                  <a:gd name="connsiteY19" fmla="*/ 423357 h 2885103"/>
                  <a:gd name="connsiteX20" fmla="*/ 1489379 w 2492749"/>
                  <a:gd name="connsiteY20" fmla="*/ 407678 h 2885103"/>
                  <a:gd name="connsiteX21" fmla="*/ 1081759 w 2492749"/>
                  <a:gd name="connsiteY21" fmla="*/ 423357 h 2885103"/>
                  <a:gd name="connsiteX22" fmla="*/ 1003371 w 2492749"/>
                  <a:gd name="connsiteY22" fmla="*/ 486077 h 2885103"/>
                  <a:gd name="connsiteX23" fmla="*/ 752528 w 2492749"/>
                  <a:gd name="connsiteY23" fmla="*/ 642876 h 2885103"/>
                  <a:gd name="connsiteX24" fmla="*/ 705495 w 2492749"/>
                  <a:gd name="connsiteY24" fmla="*/ 862395 h 2885103"/>
                  <a:gd name="connsiteX25" fmla="*/ 674140 w 2492749"/>
                  <a:gd name="connsiteY25" fmla="*/ 987834 h 2885103"/>
                  <a:gd name="connsiteX26" fmla="*/ 642784 w 2492749"/>
                  <a:gd name="connsiteY26" fmla="*/ 1207353 h 2885103"/>
                  <a:gd name="connsiteX27" fmla="*/ 658462 w 2492749"/>
                  <a:gd name="connsiteY27" fmla="*/ 1693430 h 2885103"/>
                  <a:gd name="connsiteX28" fmla="*/ 721173 w 2492749"/>
                  <a:gd name="connsiteY28" fmla="*/ 1818869 h 2885103"/>
                  <a:gd name="connsiteX29" fmla="*/ 783883 w 2492749"/>
                  <a:gd name="connsiteY29" fmla="*/ 1865909 h 2885103"/>
                  <a:gd name="connsiteX30" fmla="*/ 862272 w 2492749"/>
                  <a:gd name="connsiteY30" fmla="*/ 1928629 h 2885103"/>
                  <a:gd name="connsiteX31" fmla="*/ 956338 w 2492749"/>
                  <a:gd name="connsiteY31" fmla="*/ 1944309 h 2885103"/>
                  <a:gd name="connsiteX32" fmla="*/ 1097437 w 2492749"/>
                  <a:gd name="connsiteY32" fmla="*/ 1975668 h 2885103"/>
                  <a:gd name="connsiteX33" fmla="*/ 1222858 w 2492749"/>
                  <a:gd name="connsiteY33" fmla="*/ 1991348 h 2885103"/>
                  <a:gd name="connsiteX34" fmla="*/ 2022419 w 2492749"/>
                  <a:gd name="connsiteY34" fmla="*/ 1991348 h 2885103"/>
                  <a:gd name="connsiteX35" fmla="*/ 2053775 w 2492749"/>
                  <a:gd name="connsiteY35" fmla="*/ 1959988 h 2885103"/>
                  <a:gd name="connsiteX36" fmla="*/ 2147841 w 2492749"/>
                  <a:gd name="connsiteY36" fmla="*/ 1897269 h 2885103"/>
                  <a:gd name="connsiteX37" fmla="*/ 2210551 w 2492749"/>
                  <a:gd name="connsiteY37" fmla="*/ 1865909 h 2885103"/>
                  <a:gd name="connsiteX38" fmla="*/ 2288940 w 2492749"/>
                  <a:gd name="connsiteY38" fmla="*/ 1787509 h 2885103"/>
                  <a:gd name="connsiteX39" fmla="*/ 2288940 w 2492749"/>
                  <a:gd name="connsiteY39" fmla="*/ 1332792 h 2885103"/>
                  <a:gd name="connsiteX40" fmla="*/ 2210551 w 2492749"/>
                  <a:gd name="connsiteY40" fmla="*/ 1254393 h 2885103"/>
                  <a:gd name="connsiteX41" fmla="*/ 2132163 w 2492749"/>
                  <a:gd name="connsiteY41" fmla="*/ 1207353 h 2885103"/>
                  <a:gd name="connsiteX42" fmla="*/ 2022419 w 2492749"/>
                  <a:gd name="connsiteY42" fmla="*/ 1144633 h 2885103"/>
                  <a:gd name="connsiteX43" fmla="*/ 1928353 w 2492749"/>
                  <a:gd name="connsiteY43" fmla="*/ 1113273 h 2885103"/>
                  <a:gd name="connsiteX44" fmla="*/ 1693188 w 2492749"/>
                  <a:gd name="connsiteY44" fmla="*/ 1128953 h 2885103"/>
                  <a:gd name="connsiteX45" fmla="*/ 1599122 w 2492749"/>
                  <a:gd name="connsiteY45" fmla="*/ 1191673 h 2885103"/>
                  <a:gd name="connsiteX46" fmla="*/ 1567767 w 2492749"/>
                  <a:gd name="connsiteY46" fmla="*/ 1238713 h 2885103"/>
                  <a:gd name="connsiteX47" fmla="*/ 1520734 w 2492749"/>
                  <a:gd name="connsiteY47" fmla="*/ 1301432 h 2885103"/>
                  <a:gd name="connsiteX48" fmla="*/ 1442346 w 2492749"/>
                  <a:gd name="connsiteY48" fmla="*/ 1411192 h 2885103"/>
                  <a:gd name="connsiteX49" fmla="*/ 1426668 w 2492749"/>
                  <a:gd name="connsiteY49" fmla="*/ 1458231 h 2885103"/>
                  <a:gd name="connsiteX50" fmla="*/ 1363957 w 2492749"/>
                  <a:gd name="connsiteY50" fmla="*/ 1567991 h 2885103"/>
                  <a:gd name="connsiteX51" fmla="*/ 1348279 w 2492749"/>
                  <a:gd name="connsiteY51" fmla="*/ 1630710 h 2885103"/>
                  <a:gd name="connsiteX52" fmla="*/ 1316924 w 2492749"/>
                  <a:gd name="connsiteY52" fmla="*/ 1693430 h 2885103"/>
                  <a:gd name="connsiteX53" fmla="*/ 1301246 w 2492749"/>
                  <a:gd name="connsiteY53" fmla="*/ 1740470 h 2885103"/>
                  <a:gd name="connsiteX54" fmla="*/ 1285569 w 2492749"/>
                  <a:gd name="connsiteY54" fmla="*/ 2179507 h 2885103"/>
                  <a:gd name="connsiteX55" fmla="*/ 1285569 w 2492749"/>
                  <a:gd name="connsiteY55" fmla="*/ 2555825 h 2885103"/>
                  <a:gd name="connsiteX56" fmla="*/ 1379635 w 2492749"/>
                  <a:gd name="connsiteY56" fmla="*/ 2696944 h 2885103"/>
                  <a:gd name="connsiteX57" fmla="*/ 1442346 w 2492749"/>
                  <a:gd name="connsiteY57" fmla="*/ 2759664 h 2885103"/>
                  <a:gd name="connsiteX58" fmla="*/ 1614800 w 2492749"/>
                  <a:gd name="connsiteY58" fmla="*/ 2885103 h 2885103"/>
                  <a:gd name="connsiteX59" fmla="*/ 1991064 w 2492749"/>
                  <a:gd name="connsiteY59" fmla="*/ 2838063 h 2885103"/>
                  <a:gd name="connsiteX60" fmla="*/ 2132163 w 2492749"/>
                  <a:gd name="connsiteY60" fmla="*/ 2791024 h 2885103"/>
                  <a:gd name="connsiteX61" fmla="*/ 2351650 w 2492749"/>
                  <a:gd name="connsiteY61" fmla="*/ 2696944 h 2885103"/>
                  <a:gd name="connsiteX62" fmla="*/ 2445716 w 2492749"/>
                  <a:gd name="connsiteY62" fmla="*/ 2665584 h 2885103"/>
                  <a:gd name="connsiteX63" fmla="*/ 2492749 w 2492749"/>
                  <a:gd name="connsiteY63" fmla="*/ 2602865 h 2885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2492749" h="2885103">
                    <a:moveTo>
                      <a:pt x="250843" y="0"/>
                    </a:moveTo>
                    <a:cubicBezTo>
                      <a:pt x="193410" y="258480"/>
                      <a:pt x="240127" y="74380"/>
                      <a:pt x="109744" y="454717"/>
                    </a:cubicBezTo>
                    <a:cubicBezTo>
                      <a:pt x="82945" y="532891"/>
                      <a:pt x="47559" y="608881"/>
                      <a:pt x="31355" y="689916"/>
                    </a:cubicBezTo>
                    <a:cubicBezTo>
                      <a:pt x="12437" y="784522"/>
                      <a:pt x="24105" y="743032"/>
                      <a:pt x="0" y="815355"/>
                    </a:cubicBezTo>
                    <a:cubicBezTo>
                      <a:pt x="5721" y="855410"/>
                      <a:pt x="14298" y="942342"/>
                      <a:pt x="31355" y="987834"/>
                    </a:cubicBezTo>
                    <a:cubicBezTo>
                      <a:pt x="51542" y="1041672"/>
                      <a:pt x="77033" y="1078705"/>
                      <a:pt x="125421" y="1113273"/>
                    </a:cubicBezTo>
                    <a:cubicBezTo>
                      <a:pt x="138868" y="1122879"/>
                      <a:pt x="157673" y="1121561"/>
                      <a:pt x="172454" y="1128953"/>
                    </a:cubicBezTo>
                    <a:cubicBezTo>
                      <a:pt x="189307" y="1137381"/>
                      <a:pt x="202168" y="1152889"/>
                      <a:pt x="219487" y="1160313"/>
                    </a:cubicBezTo>
                    <a:cubicBezTo>
                      <a:pt x="239292" y="1168802"/>
                      <a:pt x="261480" y="1170073"/>
                      <a:pt x="282198" y="1175993"/>
                    </a:cubicBezTo>
                    <a:cubicBezTo>
                      <a:pt x="298088" y="1180534"/>
                      <a:pt x="313341" y="1187132"/>
                      <a:pt x="329231" y="1191673"/>
                    </a:cubicBezTo>
                    <a:cubicBezTo>
                      <a:pt x="467032" y="1231050"/>
                      <a:pt x="326206" y="1185438"/>
                      <a:pt x="438975" y="1223033"/>
                    </a:cubicBezTo>
                    <a:lnTo>
                      <a:pt x="1097437" y="1191673"/>
                    </a:lnTo>
                    <a:cubicBezTo>
                      <a:pt x="1113926" y="1190574"/>
                      <a:pt x="1130122" y="1184193"/>
                      <a:pt x="1144470" y="1175993"/>
                    </a:cubicBezTo>
                    <a:cubicBezTo>
                      <a:pt x="1277348" y="1100051"/>
                      <a:pt x="1146375" y="1149224"/>
                      <a:pt x="1254213" y="1113273"/>
                    </a:cubicBezTo>
                    <a:cubicBezTo>
                      <a:pt x="1269891" y="1097593"/>
                      <a:pt x="1287548" y="1083670"/>
                      <a:pt x="1301246" y="1066234"/>
                    </a:cubicBezTo>
                    <a:cubicBezTo>
                      <a:pt x="1345161" y="1010334"/>
                      <a:pt x="1376406" y="944025"/>
                      <a:pt x="1426668" y="893755"/>
                    </a:cubicBezTo>
                    <a:cubicBezTo>
                      <a:pt x="1452797" y="867622"/>
                      <a:pt x="1481657" y="843958"/>
                      <a:pt x="1505056" y="815355"/>
                    </a:cubicBezTo>
                    <a:cubicBezTo>
                      <a:pt x="1528919" y="786184"/>
                      <a:pt x="1546156" y="752153"/>
                      <a:pt x="1567767" y="721276"/>
                    </a:cubicBezTo>
                    <a:cubicBezTo>
                      <a:pt x="1582751" y="699867"/>
                      <a:pt x="1599122" y="679463"/>
                      <a:pt x="1614800" y="658556"/>
                    </a:cubicBezTo>
                    <a:cubicBezTo>
                      <a:pt x="1610000" y="615353"/>
                      <a:pt x="1613396" y="449021"/>
                      <a:pt x="1536412" y="423357"/>
                    </a:cubicBezTo>
                    <a:lnTo>
                      <a:pt x="1489379" y="407678"/>
                    </a:lnTo>
                    <a:cubicBezTo>
                      <a:pt x="1353506" y="412904"/>
                      <a:pt x="1215997" y="401703"/>
                      <a:pt x="1081759" y="423357"/>
                    </a:cubicBezTo>
                    <a:cubicBezTo>
                      <a:pt x="1048722" y="428686"/>
                      <a:pt x="1030355" y="466286"/>
                      <a:pt x="1003371" y="486077"/>
                    </a:cubicBezTo>
                    <a:cubicBezTo>
                      <a:pt x="844378" y="602689"/>
                      <a:pt x="889086" y="574587"/>
                      <a:pt x="752528" y="642876"/>
                    </a:cubicBezTo>
                    <a:cubicBezTo>
                      <a:pt x="683675" y="746172"/>
                      <a:pt x="739663" y="645970"/>
                      <a:pt x="705495" y="862395"/>
                    </a:cubicBezTo>
                    <a:cubicBezTo>
                      <a:pt x="698774" y="904967"/>
                      <a:pt x="682591" y="945571"/>
                      <a:pt x="674140" y="987834"/>
                    </a:cubicBezTo>
                    <a:cubicBezTo>
                      <a:pt x="649181" y="1112644"/>
                      <a:pt x="661405" y="1039746"/>
                      <a:pt x="642784" y="1207353"/>
                    </a:cubicBezTo>
                    <a:cubicBezTo>
                      <a:pt x="648010" y="1369379"/>
                      <a:pt x="645363" y="1531850"/>
                      <a:pt x="658462" y="1693430"/>
                    </a:cubicBezTo>
                    <a:cubicBezTo>
                      <a:pt x="663477" y="1755287"/>
                      <a:pt x="680314" y="1784815"/>
                      <a:pt x="721173" y="1818869"/>
                    </a:cubicBezTo>
                    <a:cubicBezTo>
                      <a:pt x="741246" y="1835599"/>
                      <a:pt x="763810" y="1849179"/>
                      <a:pt x="783883" y="1865909"/>
                    </a:cubicBezTo>
                    <a:cubicBezTo>
                      <a:pt x="812423" y="1889696"/>
                      <a:pt x="823513" y="1915707"/>
                      <a:pt x="862272" y="1928629"/>
                    </a:cubicBezTo>
                    <a:cubicBezTo>
                      <a:pt x="892428" y="1938683"/>
                      <a:pt x="925167" y="1938074"/>
                      <a:pt x="956338" y="1944309"/>
                    </a:cubicBezTo>
                    <a:cubicBezTo>
                      <a:pt x="1060362" y="1965116"/>
                      <a:pt x="978797" y="1957413"/>
                      <a:pt x="1097437" y="1975668"/>
                    </a:cubicBezTo>
                    <a:cubicBezTo>
                      <a:pt x="1139079" y="1982075"/>
                      <a:pt x="1181051" y="1986121"/>
                      <a:pt x="1222858" y="1991348"/>
                    </a:cubicBezTo>
                    <a:cubicBezTo>
                      <a:pt x="1502865" y="2084698"/>
                      <a:pt x="1329948" y="2032902"/>
                      <a:pt x="2022419" y="1991348"/>
                    </a:cubicBezTo>
                    <a:cubicBezTo>
                      <a:pt x="2037175" y="1990463"/>
                      <a:pt x="2041950" y="1968858"/>
                      <a:pt x="2053775" y="1959988"/>
                    </a:cubicBezTo>
                    <a:cubicBezTo>
                      <a:pt x="2083922" y="1937375"/>
                      <a:pt x="2114135" y="1914125"/>
                      <a:pt x="2147841" y="1897269"/>
                    </a:cubicBezTo>
                    <a:cubicBezTo>
                      <a:pt x="2168744" y="1886816"/>
                      <a:pt x="2192104" y="1880259"/>
                      <a:pt x="2210551" y="1865909"/>
                    </a:cubicBezTo>
                    <a:cubicBezTo>
                      <a:pt x="2239720" y="1843218"/>
                      <a:pt x="2288940" y="1787509"/>
                      <a:pt x="2288940" y="1787509"/>
                    </a:cubicBezTo>
                    <a:cubicBezTo>
                      <a:pt x="2342558" y="1626628"/>
                      <a:pt x="2346866" y="1632121"/>
                      <a:pt x="2288940" y="1332792"/>
                    </a:cubicBezTo>
                    <a:cubicBezTo>
                      <a:pt x="2281919" y="1296510"/>
                      <a:pt x="2239407" y="1277481"/>
                      <a:pt x="2210551" y="1254393"/>
                    </a:cubicBezTo>
                    <a:cubicBezTo>
                      <a:pt x="2186757" y="1235355"/>
                      <a:pt x="2158003" y="1223505"/>
                      <a:pt x="2132163" y="1207353"/>
                    </a:cubicBezTo>
                    <a:cubicBezTo>
                      <a:pt x="2081883" y="1175924"/>
                      <a:pt x="2081891" y="1168425"/>
                      <a:pt x="2022419" y="1144633"/>
                    </a:cubicBezTo>
                    <a:cubicBezTo>
                      <a:pt x="1991732" y="1132356"/>
                      <a:pt x="1959708" y="1123726"/>
                      <a:pt x="1928353" y="1113273"/>
                    </a:cubicBezTo>
                    <a:cubicBezTo>
                      <a:pt x="1849965" y="1118500"/>
                      <a:pt x="1770789" y="1116698"/>
                      <a:pt x="1693188" y="1128953"/>
                    </a:cubicBezTo>
                    <a:cubicBezTo>
                      <a:pt x="1658373" y="1134451"/>
                      <a:pt x="1620997" y="1164325"/>
                      <a:pt x="1599122" y="1191673"/>
                    </a:cubicBezTo>
                    <a:cubicBezTo>
                      <a:pt x="1587351" y="1206389"/>
                      <a:pt x="1578719" y="1223378"/>
                      <a:pt x="1567767" y="1238713"/>
                    </a:cubicBezTo>
                    <a:cubicBezTo>
                      <a:pt x="1552580" y="1259978"/>
                      <a:pt x="1535921" y="1280167"/>
                      <a:pt x="1520734" y="1301432"/>
                    </a:cubicBezTo>
                    <a:cubicBezTo>
                      <a:pt x="1406089" y="1461958"/>
                      <a:pt x="1596087" y="1206174"/>
                      <a:pt x="1442346" y="1411192"/>
                    </a:cubicBezTo>
                    <a:cubicBezTo>
                      <a:pt x="1437120" y="1426872"/>
                      <a:pt x="1434059" y="1443448"/>
                      <a:pt x="1426668" y="1458231"/>
                    </a:cubicBezTo>
                    <a:cubicBezTo>
                      <a:pt x="1381180" y="1549217"/>
                      <a:pt x="1405186" y="1458030"/>
                      <a:pt x="1363957" y="1567991"/>
                    </a:cubicBezTo>
                    <a:cubicBezTo>
                      <a:pt x="1356391" y="1588169"/>
                      <a:pt x="1355845" y="1610532"/>
                      <a:pt x="1348279" y="1630710"/>
                    </a:cubicBezTo>
                    <a:cubicBezTo>
                      <a:pt x="1340073" y="1652596"/>
                      <a:pt x="1326130" y="1671946"/>
                      <a:pt x="1316924" y="1693430"/>
                    </a:cubicBezTo>
                    <a:cubicBezTo>
                      <a:pt x="1310414" y="1708622"/>
                      <a:pt x="1306472" y="1724790"/>
                      <a:pt x="1301246" y="1740470"/>
                    </a:cubicBezTo>
                    <a:cubicBezTo>
                      <a:pt x="1296020" y="1886816"/>
                      <a:pt x="1293264" y="2033270"/>
                      <a:pt x="1285569" y="2179507"/>
                    </a:cubicBezTo>
                    <a:cubicBezTo>
                      <a:pt x="1278557" y="2312762"/>
                      <a:pt x="1243853" y="2418740"/>
                      <a:pt x="1285569" y="2555825"/>
                    </a:cubicBezTo>
                    <a:cubicBezTo>
                      <a:pt x="1302027" y="2609909"/>
                      <a:pt x="1339664" y="2656967"/>
                      <a:pt x="1379635" y="2696944"/>
                    </a:cubicBezTo>
                    <a:cubicBezTo>
                      <a:pt x="1400539" y="2717851"/>
                      <a:pt x="1419635" y="2740736"/>
                      <a:pt x="1442346" y="2759664"/>
                    </a:cubicBezTo>
                    <a:cubicBezTo>
                      <a:pt x="1512591" y="2818209"/>
                      <a:pt x="1549614" y="2841639"/>
                      <a:pt x="1614800" y="2885103"/>
                    </a:cubicBezTo>
                    <a:cubicBezTo>
                      <a:pt x="1726897" y="2873892"/>
                      <a:pt x="1872175" y="2874649"/>
                      <a:pt x="1991064" y="2838063"/>
                    </a:cubicBezTo>
                    <a:cubicBezTo>
                      <a:pt x="2038449" y="2823481"/>
                      <a:pt x="2087821" y="2813198"/>
                      <a:pt x="2132163" y="2791024"/>
                    </a:cubicBezTo>
                    <a:cubicBezTo>
                      <a:pt x="2389151" y="2662511"/>
                      <a:pt x="2202408" y="2741723"/>
                      <a:pt x="2351650" y="2696944"/>
                    </a:cubicBezTo>
                    <a:cubicBezTo>
                      <a:pt x="2383308" y="2687445"/>
                      <a:pt x="2445716" y="2665584"/>
                      <a:pt x="2445716" y="2665584"/>
                    </a:cubicBezTo>
                    <a:cubicBezTo>
                      <a:pt x="2481171" y="2612395"/>
                      <a:pt x="2463749" y="2631871"/>
                      <a:pt x="2492749" y="2602865"/>
                    </a:cubicBezTo>
                  </a:path>
                </a:pathLst>
              </a:cu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" name="Freeform 253"/>
              <p:cNvSpPr/>
              <p:nvPr/>
            </p:nvSpPr>
            <p:spPr>
              <a:xfrm rot="9000000">
                <a:off x="4801476" y="3981101"/>
                <a:ext cx="363206" cy="256748"/>
              </a:xfrm>
              <a:custGeom>
                <a:avLst/>
                <a:gdLst>
                  <a:gd name="connsiteX0" fmla="*/ 250843 w 2492749"/>
                  <a:gd name="connsiteY0" fmla="*/ 0 h 2885103"/>
                  <a:gd name="connsiteX1" fmla="*/ 109744 w 2492749"/>
                  <a:gd name="connsiteY1" fmla="*/ 454717 h 2885103"/>
                  <a:gd name="connsiteX2" fmla="*/ 31355 w 2492749"/>
                  <a:gd name="connsiteY2" fmla="*/ 689916 h 2885103"/>
                  <a:gd name="connsiteX3" fmla="*/ 0 w 2492749"/>
                  <a:gd name="connsiteY3" fmla="*/ 815355 h 2885103"/>
                  <a:gd name="connsiteX4" fmla="*/ 31355 w 2492749"/>
                  <a:gd name="connsiteY4" fmla="*/ 987834 h 2885103"/>
                  <a:gd name="connsiteX5" fmla="*/ 125421 w 2492749"/>
                  <a:gd name="connsiteY5" fmla="*/ 1113273 h 2885103"/>
                  <a:gd name="connsiteX6" fmla="*/ 172454 w 2492749"/>
                  <a:gd name="connsiteY6" fmla="*/ 1128953 h 2885103"/>
                  <a:gd name="connsiteX7" fmla="*/ 219487 w 2492749"/>
                  <a:gd name="connsiteY7" fmla="*/ 1160313 h 2885103"/>
                  <a:gd name="connsiteX8" fmla="*/ 282198 w 2492749"/>
                  <a:gd name="connsiteY8" fmla="*/ 1175993 h 2885103"/>
                  <a:gd name="connsiteX9" fmla="*/ 329231 w 2492749"/>
                  <a:gd name="connsiteY9" fmla="*/ 1191673 h 2885103"/>
                  <a:gd name="connsiteX10" fmla="*/ 438975 w 2492749"/>
                  <a:gd name="connsiteY10" fmla="*/ 1223033 h 2885103"/>
                  <a:gd name="connsiteX11" fmla="*/ 1097437 w 2492749"/>
                  <a:gd name="connsiteY11" fmla="*/ 1191673 h 2885103"/>
                  <a:gd name="connsiteX12" fmla="*/ 1144470 w 2492749"/>
                  <a:gd name="connsiteY12" fmla="*/ 1175993 h 2885103"/>
                  <a:gd name="connsiteX13" fmla="*/ 1254213 w 2492749"/>
                  <a:gd name="connsiteY13" fmla="*/ 1113273 h 2885103"/>
                  <a:gd name="connsiteX14" fmla="*/ 1301246 w 2492749"/>
                  <a:gd name="connsiteY14" fmla="*/ 1066234 h 2885103"/>
                  <a:gd name="connsiteX15" fmla="*/ 1426668 w 2492749"/>
                  <a:gd name="connsiteY15" fmla="*/ 893755 h 2885103"/>
                  <a:gd name="connsiteX16" fmla="*/ 1505056 w 2492749"/>
                  <a:gd name="connsiteY16" fmla="*/ 815355 h 2885103"/>
                  <a:gd name="connsiteX17" fmla="*/ 1567767 w 2492749"/>
                  <a:gd name="connsiteY17" fmla="*/ 721276 h 2885103"/>
                  <a:gd name="connsiteX18" fmla="*/ 1614800 w 2492749"/>
                  <a:gd name="connsiteY18" fmla="*/ 658556 h 2885103"/>
                  <a:gd name="connsiteX19" fmla="*/ 1536412 w 2492749"/>
                  <a:gd name="connsiteY19" fmla="*/ 423357 h 2885103"/>
                  <a:gd name="connsiteX20" fmla="*/ 1489379 w 2492749"/>
                  <a:gd name="connsiteY20" fmla="*/ 407678 h 2885103"/>
                  <a:gd name="connsiteX21" fmla="*/ 1081759 w 2492749"/>
                  <a:gd name="connsiteY21" fmla="*/ 423357 h 2885103"/>
                  <a:gd name="connsiteX22" fmla="*/ 1003371 w 2492749"/>
                  <a:gd name="connsiteY22" fmla="*/ 486077 h 2885103"/>
                  <a:gd name="connsiteX23" fmla="*/ 752528 w 2492749"/>
                  <a:gd name="connsiteY23" fmla="*/ 642876 h 2885103"/>
                  <a:gd name="connsiteX24" fmla="*/ 705495 w 2492749"/>
                  <a:gd name="connsiteY24" fmla="*/ 862395 h 2885103"/>
                  <a:gd name="connsiteX25" fmla="*/ 674140 w 2492749"/>
                  <a:gd name="connsiteY25" fmla="*/ 987834 h 2885103"/>
                  <a:gd name="connsiteX26" fmla="*/ 642784 w 2492749"/>
                  <a:gd name="connsiteY26" fmla="*/ 1207353 h 2885103"/>
                  <a:gd name="connsiteX27" fmla="*/ 658462 w 2492749"/>
                  <a:gd name="connsiteY27" fmla="*/ 1693430 h 2885103"/>
                  <a:gd name="connsiteX28" fmla="*/ 721173 w 2492749"/>
                  <a:gd name="connsiteY28" fmla="*/ 1818869 h 2885103"/>
                  <a:gd name="connsiteX29" fmla="*/ 783883 w 2492749"/>
                  <a:gd name="connsiteY29" fmla="*/ 1865909 h 2885103"/>
                  <a:gd name="connsiteX30" fmla="*/ 862272 w 2492749"/>
                  <a:gd name="connsiteY30" fmla="*/ 1928629 h 2885103"/>
                  <a:gd name="connsiteX31" fmla="*/ 956338 w 2492749"/>
                  <a:gd name="connsiteY31" fmla="*/ 1944309 h 2885103"/>
                  <a:gd name="connsiteX32" fmla="*/ 1097437 w 2492749"/>
                  <a:gd name="connsiteY32" fmla="*/ 1975668 h 2885103"/>
                  <a:gd name="connsiteX33" fmla="*/ 1222858 w 2492749"/>
                  <a:gd name="connsiteY33" fmla="*/ 1991348 h 2885103"/>
                  <a:gd name="connsiteX34" fmla="*/ 2022419 w 2492749"/>
                  <a:gd name="connsiteY34" fmla="*/ 1991348 h 2885103"/>
                  <a:gd name="connsiteX35" fmla="*/ 2053775 w 2492749"/>
                  <a:gd name="connsiteY35" fmla="*/ 1959988 h 2885103"/>
                  <a:gd name="connsiteX36" fmla="*/ 2147841 w 2492749"/>
                  <a:gd name="connsiteY36" fmla="*/ 1897269 h 2885103"/>
                  <a:gd name="connsiteX37" fmla="*/ 2210551 w 2492749"/>
                  <a:gd name="connsiteY37" fmla="*/ 1865909 h 2885103"/>
                  <a:gd name="connsiteX38" fmla="*/ 2288940 w 2492749"/>
                  <a:gd name="connsiteY38" fmla="*/ 1787509 h 2885103"/>
                  <a:gd name="connsiteX39" fmla="*/ 2288940 w 2492749"/>
                  <a:gd name="connsiteY39" fmla="*/ 1332792 h 2885103"/>
                  <a:gd name="connsiteX40" fmla="*/ 2210551 w 2492749"/>
                  <a:gd name="connsiteY40" fmla="*/ 1254393 h 2885103"/>
                  <a:gd name="connsiteX41" fmla="*/ 2132163 w 2492749"/>
                  <a:gd name="connsiteY41" fmla="*/ 1207353 h 2885103"/>
                  <a:gd name="connsiteX42" fmla="*/ 2022419 w 2492749"/>
                  <a:gd name="connsiteY42" fmla="*/ 1144633 h 2885103"/>
                  <a:gd name="connsiteX43" fmla="*/ 1928353 w 2492749"/>
                  <a:gd name="connsiteY43" fmla="*/ 1113273 h 2885103"/>
                  <a:gd name="connsiteX44" fmla="*/ 1693188 w 2492749"/>
                  <a:gd name="connsiteY44" fmla="*/ 1128953 h 2885103"/>
                  <a:gd name="connsiteX45" fmla="*/ 1599122 w 2492749"/>
                  <a:gd name="connsiteY45" fmla="*/ 1191673 h 2885103"/>
                  <a:gd name="connsiteX46" fmla="*/ 1567767 w 2492749"/>
                  <a:gd name="connsiteY46" fmla="*/ 1238713 h 2885103"/>
                  <a:gd name="connsiteX47" fmla="*/ 1520734 w 2492749"/>
                  <a:gd name="connsiteY47" fmla="*/ 1301432 h 2885103"/>
                  <a:gd name="connsiteX48" fmla="*/ 1442346 w 2492749"/>
                  <a:gd name="connsiteY48" fmla="*/ 1411192 h 2885103"/>
                  <a:gd name="connsiteX49" fmla="*/ 1426668 w 2492749"/>
                  <a:gd name="connsiteY49" fmla="*/ 1458231 h 2885103"/>
                  <a:gd name="connsiteX50" fmla="*/ 1363957 w 2492749"/>
                  <a:gd name="connsiteY50" fmla="*/ 1567991 h 2885103"/>
                  <a:gd name="connsiteX51" fmla="*/ 1348279 w 2492749"/>
                  <a:gd name="connsiteY51" fmla="*/ 1630710 h 2885103"/>
                  <a:gd name="connsiteX52" fmla="*/ 1316924 w 2492749"/>
                  <a:gd name="connsiteY52" fmla="*/ 1693430 h 2885103"/>
                  <a:gd name="connsiteX53" fmla="*/ 1301246 w 2492749"/>
                  <a:gd name="connsiteY53" fmla="*/ 1740470 h 2885103"/>
                  <a:gd name="connsiteX54" fmla="*/ 1285569 w 2492749"/>
                  <a:gd name="connsiteY54" fmla="*/ 2179507 h 2885103"/>
                  <a:gd name="connsiteX55" fmla="*/ 1285569 w 2492749"/>
                  <a:gd name="connsiteY55" fmla="*/ 2555825 h 2885103"/>
                  <a:gd name="connsiteX56" fmla="*/ 1379635 w 2492749"/>
                  <a:gd name="connsiteY56" fmla="*/ 2696944 h 2885103"/>
                  <a:gd name="connsiteX57" fmla="*/ 1442346 w 2492749"/>
                  <a:gd name="connsiteY57" fmla="*/ 2759664 h 2885103"/>
                  <a:gd name="connsiteX58" fmla="*/ 1614800 w 2492749"/>
                  <a:gd name="connsiteY58" fmla="*/ 2885103 h 2885103"/>
                  <a:gd name="connsiteX59" fmla="*/ 1991064 w 2492749"/>
                  <a:gd name="connsiteY59" fmla="*/ 2838063 h 2885103"/>
                  <a:gd name="connsiteX60" fmla="*/ 2132163 w 2492749"/>
                  <a:gd name="connsiteY60" fmla="*/ 2791024 h 2885103"/>
                  <a:gd name="connsiteX61" fmla="*/ 2351650 w 2492749"/>
                  <a:gd name="connsiteY61" fmla="*/ 2696944 h 2885103"/>
                  <a:gd name="connsiteX62" fmla="*/ 2445716 w 2492749"/>
                  <a:gd name="connsiteY62" fmla="*/ 2665584 h 2885103"/>
                  <a:gd name="connsiteX63" fmla="*/ 2492749 w 2492749"/>
                  <a:gd name="connsiteY63" fmla="*/ 2602865 h 2885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2492749" h="2885103">
                    <a:moveTo>
                      <a:pt x="250843" y="0"/>
                    </a:moveTo>
                    <a:cubicBezTo>
                      <a:pt x="193410" y="258480"/>
                      <a:pt x="240127" y="74380"/>
                      <a:pt x="109744" y="454717"/>
                    </a:cubicBezTo>
                    <a:cubicBezTo>
                      <a:pt x="82945" y="532891"/>
                      <a:pt x="47559" y="608881"/>
                      <a:pt x="31355" y="689916"/>
                    </a:cubicBezTo>
                    <a:cubicBezTo>
                      <a:pt x="12437" y="784522"/>
                      <a:pt x="24105" y="743032"/>
                      <a:pt x="0" y="815355"/>
                    </a:cubicBezTo>
                    <a:cubicBezTo>
                      <a:pt x="5721" y="855410"/>
                      <a:pt x="14298" y="942342"/>
                      <a:pt x="31355" y="987834"/>
                    </a:cubicBezTo>
                    <a:cubicBezTo>
                      <a:pt x="51542" y="1041672"/>
                      <a:pt x="77033" y="1078705"/>
                      <a:pt x="125421" y="1113273"/>
                    </a:cubicBezTo>
                    <a:cubicBezTo>
                      <a:pt x="138868" y="1122879"/>
                      <a:pt x="157673" y="1121561"/>
                      <a:pt x="172454" y="1128953"/>
                    </a:cubicBezTo>
                    <a:cubicBezTo>
                      <a:pt x="189307" y="1137381"/>
                      <a:pt x="202168" y="1152889"/>
                      <a:pt x="219487" y="1160313"/>
                    </a:cubicBezTo>
                    <a:cubicBezTo>
                      <a:pt x="239292" y="1168802"/>
                      <a:pt x="261480" y="1170073"/>
                      <a:pt x="282198" y="1175993"/>
                    </a:cubicBezTo>
                    <a:cubicBezTo>
                      <a:pt x="298088" y="1180534"/>
                      <a:pt x="313341" y="1187132"/>
                      <a:pt x="329231" y="1191673"/>
                    </a:cubicBezTo>
                    <a:cubicBezTo>
                      <a:pt x="467032" y="1231050"/>
                      <a:pt x="326206" y="1185438"/>
                      <a:pt x="438975" y="1223033"/>
                    </a:cubicBezTo>
                    <a:lnTo>
                      <a:pt x="1097437" y="1191673"/>
                    </a:lnTo>
                    <a:cubicBezTo>
                      <a:pt x="1113926" y="1190574"/>
                      <a:pt x="1130122" y="1184193"/>
                      <a:pt x="1144470" y="1175993"/>
                    </a:cubicBezTo>
                    <a:cubicBezTo>
                      <a:pt x="1277348" y="1100051"/>
                      <a:pt x="1146375" y="1149224"/>
                      <a:pt x="1254213" y="1113273"/>
                    </a:cubicBezTo>
                    <a:cubicBezTo>
                      <a:pt x="1269891" y="1097593"/>
                      <a:pt x="1287548" y="1083670"/>
                      <a:pt x="1301246" y="1066234"/>
                    </a:cubicBezTo>
                    <a:cubicBezTo>
                      <a:pt x="1345161" y="1010334"/>
                      <a:pt x="1376406" y="944025"/>
                      <a:pt x="1426668" y="893755"/>
                    </a:cubicBezTo>
                    <a:cubicBezTo>
                      <a:pt x="1452797" y="867622"/>
                      <a:pt x="1481657" y="843958"/>
                      <a:pt x="1505056" y="815355"/>
                    </a:cubicBezTo>
                    <a:cubicBezTo>
                      <a:pt x="1528919" y="786184"/>
                      <a:pt x="1546156" y="752153"/>
                      <a:pt x="1567767" y="721276"/>
                    </a:cubicBezTo>
                    <a:cubicBezTo>
                      <a:pt x="1582751" y="699867"/>
                      <a:pt x="1599122" y="679463"/>
                      <a:pt x="1614800" y="658556"/>
                    </a:cubicBezTo>
                    <a:cubicBezTo>
                      <a:pt x="1610000" y="615353"/>
                      <a:pt x="1613396" y="449021"/>
                      <a:pt x="1536412" y="423357"/>
                    </a:cubicBezTo>
                    <a:lnTo>
                      <a:pt x="1489379" y="407678"/>
                    </a:lnTo>
                    <a:cubicBezTo>
                      <a:pt x="1353506" y="412904"/>
                      <a:pt x="1215997" y="401703"/>
                      <a:pt x="1081759" y="423357"/>
                    </a:cubicBezTo>
                    <a:cubicBezTo>
                      <a:pt x="1048722" y="428686"/>
                      <a:pt x="1030355" y="466286"/>
                      <a:pt x="1003371" y="486077"/>
                    </a:cubicBezTo>
                    <a:cubicBezTo>
                      <a:pt x="844378" y="602689"/>
                      <a:pt x="889086" y="574587"/>
                      <a:pt x="752528" y="642876"/>
                    </a:cubicBezTo>
                    <a:cubicBezTo>
                      <a:pt x="683675" y="746172"/>
                      <a:pt x="739663" y="645970"/>
                      <a:pt x="705495" y="862395"/>
                    </a:cubicBezTo>
                    <a:cubicBezTo>
                      <a:pt x="698774" y="904967"/>
                      <a:pt x="682591" y="945571"/>
                      <a:pt x="674140" y="987834"/>
                    </a:cubicBezTo>
                    <a:cubicBezTo>
                      <a:pt x="649181" y="1112644"/>
                      <a:pt x="661405" y="1039746"/>
                      <a:pt x="642784" y="1207353"/>
                    </a:cubicBezTo>
                    <a:cubicBezTo>
                      <a:pt x="648010" y="1369379"/>
                      <a:pt x="645363" y="1531850"/>
                      <a:pt x="658462" y="1693430"/>
                    </a:cubicBezTo>
                    <a:cubicBezTo>
                      <a:pt x="663477" y="1755287"/>
                      <a:pt x="680314" y="1784815"/>
                      <a:pt x="721173" y="1818869"/>
                    </a:cubicBezTo>
                    <a:cubicBezTo>
                      <a:pt x="741246" y="1835599"/>
                      <a:pt x="763810" y="1849179"/>
                      <a:pt x="783883" y="1865909"/>
                    </a:cubicBezTo>
                    <a:cubicBezTo>
                      <a:pt x="812423" y="1889696"/>
                      <a:pt x="823513" y="1915707"/>
                      <a:pt x="862272" y="1928629"/>
                    </a:cubicBezTo>
                    <a:cubicBezTo>
                      <a:pt x="892428" y="1938683"/>
                      <a:pt x="925167" y="1938074"/>
                      <a:pt x="956338" y="1944309"/>
                    </a:cubicBezTo>
                    <a:cubicBezTo>
                      <a:pt x="1060362" y="1965116"/>
                      <a:pt x="978797" y="1957413"/>
                      <a:pt x="1097437" y="1975668"/>
                    </a:cubicBezTo>
                    <a:cubicBezTo>
                      <a:pt x="1139079" y="1982075"/>
                      <a:pt x="1181051" y="1986121"/>
                      <a:pt x="1222858" y="1991348"/>
                    </a:cubicBezTo>
                    <a:cubicBezTo>
                      <a:pt x="1502865" y="2084698"/>
                      <a:pt x="1329948" y="2032902"/>
                      <a:pt x="2022419" y="1991348"/>
                    </a:cubicBezTo>
                    <a:cubicBezTo>
                      <a:pt x="2037175" y="1990463"/>
                      <a:pt x="2041950" y="1968858"/>
                      <a:pt x="2053775" y="1959988"/>
                    </a:cubicBezTo>
                    <a:cubicBezTo>
                      <a:pt x="2083922" y="1937375"/>
                      <a:pt x="2114135" y="1914125"/>
                      <a:pt x="2147841" y="1897269"/>
                    </a:cubicBezTo>
                    <a:cubicBezTo>
                      <a:pt x="2168744" y="1886816"/>
                      <a:pt x="2192104" y="1880259"/>
                      <a:pt x="2210551" y="1865909"/>
                    </a:cubicBezTo>
                    <a:cubicBezTo>
                      <a:pt x="2239720" y="1843218"/>
                      <a:pt x="2288940" y="1787509"/>
                      <a:pt x="2288940" y="1787509"/>
                    </a:cubicBezTo>
                    <a:cubicBezTo>
                      <a:pt x="2342558" y="1626628"/>
                      <a:pt x="2346866" y="1632121"/>
                      <a:pt x="2288940" y="1332792"/>
                    </a:cubicBezTo>
                    <a:cubicBezTo>
                      <a:pt x="2281919" y="1296510"/>
                      <a:pt x="2239407" y="1277481"/>
                      <a:pt x="2210551" y="1254393"/>
                    </a:cubicBezTo>
                    <a:cubicBezTo>
                      <a:pt x="2186757" y="1235355"/>
                      <a:pt x="2158003" y="1223505"/>
                      <a:pt x="2132163" y="1207353"/>
                    </a:cubicBezTo>
                    <a:cubicBezTo>
                      <a:pt x="2081883" y="1175924"/>
                      <a:pt x="2081891" y="1168425"/>
                      <a:pt x="2022419" y="1144633"/>
                    </a:cubicBezTo>
                    <a:cubicBezTo>
                      <a:pt x="1991732" y="1132356"/>
                      <a:pt x="1959708" y="1123726"/>
                      <a:pt x="1928353" y="1113273"/>
                    </a:cubicBezTo>
                    <a:cubicBezTo>
                      <a:pt x="1849965" y="1118500"/>
                      <a:pt x="1770789" y="1116698"/>
                      <a:pt x="1693188" y="1128953"/>
                    </a:cubicBezTo>
                    <a:cubicBezTo>
                      <a:pt x="1658373" y="1134451"/>
                      <a:pt x="1620997" y="1164325"/>
                      <a:pt x="1599122" y="1191673"/>
                    </a:cubicBezTo>
                    <a:cubicBezTo>
                      <a:pt x="1587351" y="1206389"/>
                      <a:pt x="1578719" y="1223378"/>
                      <a:pt x="1567767" y="1238713"/>
                    </a:cubicBezTo>
                    <a:cubicBezTo>
                      <a:pt x="1552580" y="1259978"/>
                      <a:pt x="1535921" y="1280167"/>
                      <a:pt x="1520734" y="1301432"/>
                    </a:cubicBezTo>
                    <a:cubicBezTo>
                      <a:pt x="1406089" y="1461958"/>
                      <a:pt x="1596087" y="1206174"/>
                      <a:pt x="1442346" y="1411192"/>
                    </a:cubicBezTo>
                    <a:cubicBezTo>
                      <a:pt x="1437120" y="1426872"/>
                      <a:pt x="1434059" y="1443448"/>
                      <a:pt x="1426668" y="1458231"/>
                    </a:cubicBezTo>
                    <a:cubicBezTo>
                      <a:pt x="1381180" y="1549217"/>
                      <a:pt x="1405186" y="1458030"/>
                      <a:pt x="1363957" y="1567991"/>
                    </a:cubicBezTo>
                    <a:cubicBezTo>
                      <a:pt x="1356391" y="1588169"/>
                      <a:pt x="1355845" y="1610532"/>
                      <a:pt x="1348279" y="1630710"/>
                    </a:cubicBezTo>
                    <a:cubicBezTo>
                      <a:pt x="1340073" y="1652596"/>
                      <a:pt x="1326130" y="1671946"/>
                      <a:pt x="1316924" y="1693430"/>
                    </a:cubicBezTo>
                    <a:cubicBezTo>
                      <a:pt x="1310414" y="1708622"/>
                      <a:pt x="1306472" y="1724790"/>
                      <a:pt x="1301246" y="1740470"/>
                    </a:cubicBezTo>
                    <a:cubicBezTo>
                      <a:pt x="1296020" y="1886816"/>
                      <a:pt x="1293264" y="2033270"/>
                      <a:pt x="1285569" y="2179507"/>
                    </a:cubicBezTo>
                    <a:cubicBezTo>
                      <a:pt x="1278557" y="2312762"/>
                      <a:pt x="1243853" y="2418740"/>
                      <a:pt x="1285569" y="2555825"/>
                    </a:cubicBezTo>
                    <a:cubicBezTo>
                      <a:pt x="1302027" y="2609909"/>
                      <a:pt x="1339664" y="2656967"/>
                      <a:pt x="1379635" y="2696944"/>
                    </a:cubicBezTo>
                    <a:cubicBezTo>
                      <a:pt x="1400539" y="2717851"/>
                      <a:pt x="1419635" y="2740736"/>
                      <a:pt x="1442346" y="2759664"/>
                    </a:cubicBezTo>
                    <a:cubicBezTo>
                      <a:pt x="1512591" y="2818209"/>
                      <a:pt x="1549614" y="2841639"/>
                      <a:pt x="1614800" y="2885103"/>
                    </a:cubicBezTo>
                    <a:cubicBezTo>
                      <a:pt x="1726897" y="2873892"/>
                      <a:pt x="1872175" y="2874649"/>
                      <a:pt x="1991064" y="2838063"/>
                    </a:cubicBezTo>
                    <a:cubicBezTo>
                      <a:pt x="2038449" y="2823481"/>
                      <a:pt x="2087821" y="2813198"/>
                      <a:pt x="2132163" y="2791024"/>
                    </a:cubicBezTo>
                    <a:cubicBezTo>
                      <a:pt x="2389151" y="2662511"/>
                      <a:pt x="2202408" y="2741723"/>
                      <a:pt x="2351650" y="2696944"/>
                    </a:cubicBezTo>
                    <a:cubicBezTo>
                      <a:pt x="2383308" y="2687445"/>
                      <a:pt x="2445716" y="2665584"/>
                      <a:pt x="2445716" y="2665584"/>
                    </a:cubicBezTo>
                    <a:cubicBezTo>
                      <a:pt x="2481171" y="2612395"/>
                      <a:pt x="2463749" y="2631871"/>
                      <a:pt x="2492749" y="2602865"/>
                    </a:cubicBezTo>
                  </a:path>
                </a:pathLst>
              </a:cu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7" name="Right Arrow 256"/>
            <p:cNvSpPr/>
            <p:nvPr/>
          </p:nvSpPr>
          <p:spPr>
            <a:xfrm rot="16200000">
              <a:off x="7875665" y="4595263"/>
              <a:ext cx="522070" cy="142445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 Box 9"/>
            <p:cNvSpPr txBox="1">
              <a:spLocks noChangeArrowheads="1"/>
            </p:cNvSpPr>
            <p:nvPr/>
          </p:nvSpPr>
          <p:spPr bwMode="auto">
            <a:xfrm>
              <a:off x="5701866" y="5608801"/>
              <a:ext cx="1544012" cy="36933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H</a:t>
              </a:r>
              <a:r>
                <a:rPr lang="en-GB" dirty="0" smtClean="0">
                  <a:solidFill>
                    <a:srgbClr val="000000"/>
                  </a:solidFill>
                </a:rPr>
                <a:t>igh </a:t>
              </a:r>
              <a:r>
                <a:rPr lang="en-GB" dirty="0" err="1" smtClean="0">
                  <a:solidFill>
                    <a:srgbClr val="000000"/>
                  </a:solidFill>
                </a:rPr>
                <a:t>p</a:t>
              </a:r>
              <a:r>
                <a:rPr lang="en-GB" baseline="-25000" dirty="0" err="1" smtClean="0">
                  <a:solidFill>
                    <a:srgbClr val="000000"/>
                  </a:solidFill>
                </a:rPr>
                <a:t>t</a:t>
              </a:r>
              <a:r>
                <a:rPr lang="en-GB" dirty="0" smtClean="0">
                  <a:solidFill>
                    <a:srgbClr val="000000"/>
                  </a:solidFill>
                </a:rPr>
                <a:t> probes</a:t>
              </a:r>
              <a:endParaRPr lang="en-GB" dirty="0">
                <a:solidFill>
                  <a:srgbClr val="000000"/>
                </a:solidFill>
                <a:sym typeface="Symbol" pitchFamily="18" charset="2"/>
              </a:endParaRPr>
            </a:p>
          </p:txBody>
        </p:sp>
      </p:grpSp>
      <p:cxnSp>
        <p:nvCxnSpPr>
          <p:cNvPr id="7" name="Straight Arrow Connector 6"/>
          <p:cNvCxnSpPr>
            <a:stCxn id="77" idx="3"/>
          </p:cNvCxnSpPr>
          <p:nvPr/>
        </p:nvCxnSpPr>
        <p:spPr>
          <a:xfrm flipV="1">
            <a:off x="1868938" y="2650642"/>
            <a:ext cx="1947632" cy="184666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80" idx="0"/>
          </p:cNvCxnSpPr>
          <p:nvPr/>
        </p:nvCxnSpPr>
        <p:spPr>
          <a:xfrm flipH="1" flipV="1">
            <a:off x="5248094" y="3770608"/>
            <a:ext cx="1225778" cy="1838193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4569036" y="1149960"/>
            <a:ext cx="493067" cy="2343237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79" idx="3"/>
          </p:cNvCxnSpPr>
          <p:nvPr/>
        </p:nvCxnSpPr>
        <p:spPr>
          <a:xfrm>
            <a:off x="2526832" y="3955274"/>
            <a:ext cx="1849130" cy="588677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52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Elliptic flow at high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978" y="855864"/>
            <a:ext cx="3967822" cy="5039781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855864"/>
            <a:ext cx="4018408" cy="5180525"/>
          </a:xfrm>
        </p:spPr>
        <p:txBody>
          <a:bodyPr/>
          <a:lstStyle/>
          <a:p>
            <a:r>
              <a:rPr lang="en-US" sz="1600" dirty="0" smtClean="0"/>
              <a:t>Mass dependence visible even at high </a:t>
            </a:r>
            <a:r>
              <a:rPr lang="en-US" sz="1600" dirty="0" err="1" smtClean="0"/>
              <a:t>pt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7682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ALICE detector</a:t>
            </a:r>
            <a:endParaRPr lang="en-US" dirty="0">
              <a:latin typeface="Comic Sans MS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857FF-B850-C944-A874-3CD52C3A0B5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20485" name="Picture 4" descr="alice_technical_paper_ALICE-couleur-OK06_cut_named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85813"/>
            <a:ext cx="8229600" cy="538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292975" y="800100"/>
            <a:ext cx="1339850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Not shown: ZDC</a:t>
            </a:r>
          </a:p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~116m from I.P.</a:t>
            </a:r>
          </a:p>
        </p:txBody>
      </p:sp>
      <p:grpSp>
        <p:nvGrpSpPr>
          <p:cNvPr id="20482" name="Group 20481"/>
          <p:cNvGrpSpPr/>
          <p:nvPr/>
        </p:nvGrpSpPr>
        <p:grpSpPr>
          <a:xfrm>
            <a:off x="3702737" y="3503585"/>
            <a:ext cx="382514" cy="2524417"/>
            <a:chOff x="3702737" y="3503585"/>
            <a:chExt cx="382514" cy="2524417"/>
          </a:xfrm>
        </p:grpSpPr>
        <p:sp>
          <p:nvSpPr>
            <p:cNvPr id="2" name="Rounded Rectangle 1"/>
            <p:cNvSpPr/>
            <p:nvPr/>
          </p:nvSpPr>
          <p:spPr>
            <a:xfrm>
              <a:off x="3702737" y="5783210"/>
              <a:ext cx="382514" cy="244792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>
              <a:stCxn id="2" idx="0"/>
            </p:cNvCxnSpPr>
            <p:nvPr/>
          </p:nvCxnSpPr>
          <p:spPr>
            <a:xfrm flipV="1">
              <a:off x="3893994" y="3503585"/>
              <a:ext cx="191257" cy="2279625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151441" y="3888154"/>
            <a:ext cx="382514" cy="2189390"/>
            <a:chOff x="4151441" y="3888154"/>
            <a:chExt cx="382514" cy="2189390"/>
          </a:xfrm>
        </p:grpSpPr>
        <p:sp>
          <p:nvSpPr>
            <p:cNvPr id="11" name="Rounded Rectangle 10"/>
            <p:cNvSpPr/>
            <p:nvPr/>
          </p:nvSpPr>
          <p:spPr>
            <a:xfrm>
              <a:off x="4151441" y="5832752"/>
              <a:ext cx="382514" cy="244792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>
              <a:stCxn id="11" idx="0"/>
            </p:cNvCxnSpPr>
            <p:nvPr/>
          </p:nvCxnSpPr>
          <p:spPr>
            <a:xfrm flipH="1" flipV="1">
              <a:off x="4218114" y="3888154"/>
              <a:ext cx="124584" cy="1944598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3073598" y="4562231"/>
            <a:ext cx="560556" cy="1451919"/>
            <a:chOff x="3073598" y="4562231"/>
            <a:chExt cx="560556" cy="1451919"/>
          </a:xfrm>
        </p:grpSpPr>
        <p:cxnSp>
          <p:nvCxnSpPr>
            <p:cNvPr id="18" name="Straight Arrow Connector 17"/>
            <p:cNvCxnSpPr>
              <a:stCxn id="19" idx="0"/>
            </p:cNvCxnSpPr>
            <p:nvPr/>
          </p:nvCxnSpPr>
          <p:spPr>
            <a:xfrm flipV="1">
              <a:off x="3353876" y="4562231"/>
              <a:ext cx="104432" cy="1207127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8"/>
            <p:cNvSpPr/>
            <p:nvPr/>
          </p:nvSpPr>
          <p:spPr>
            <a:xfrm>
              <a:off x="3073598" y="5769358"/>
              <a:ext cx="560556" cy="244792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9437" y="3503585"/>
            <a:ext cx="2986332" cy="2246235"/>
            <a:chOff x="579437" y="3503585"/>
            <a:chExt cx="2986332" cy="2246235"/>
          </a:xfrm>
        </p:grpSpPr>
        <p:sp>
          <p:nvSpPr>
            <p:cNvPr id="23" name="Rounded Rectangle 22"/>
            <p:cNvSpPr/>
            <p:nvPr/>
          </p:nvSpPr>
          <p:spPr>
            <a:xfrm>
              <a:off x="579437" y="5505028"/>
              <a:ext cx="631947" cy="244792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986689" y="3503585"/>
              <a:ext cx="2579080" cy="2001443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24632" y="1427391"/>
            <a:ext cx="2689445" cy="1806224"/>
            <a:chOff x="524632" y="1427391"/>
            <a:chExt cx="2689445" cy="1806224"/>
          </a:xfrm>
        </p:grpSpPr>
        <p:sp>
          <p:nvSpPr>
            <p:cNvPr id="32" name="Rounded Rectangle 31"/>
            <p:cNvSpPr/>
            <p:nvPr/>
          </p:nvSpPr>
          <p:spPr>
            <a:xfrm>
              <a:off x="524632" y="1427391"/>
              <a:ext cx="382514" cy="370148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907146" y="1660769"/>
              <a:ext cx="2306931" cy="1572846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1340681" y="1489042"/>
            <a:ext cx="2025796" cy="923958"/>
            <a:chOff x="1340681" y="1489042"/>
            <a:chExt cx="2025796" cy="923958"/>
          </a:xfrm>
        </p:grpSpPr>
        <p:sp>
          <p:nvSpPr>
            <p:cNvPr id="30" name="Rounded Rectangle 29"/>
            <p:cNvSpPr/>
            <p:nvPr/>
          </p:nvSpPr>
          <p:spPr>
            <a:xfrm>
              <a:off x="1340681" y="1489042"/>
              <a:ext cx="382514" cy="244792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1723195" y="1660769"/>
              <a:ext cx="1643282" cy="752231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1211384" y="1334302"/>
            <a:ext cx="2354385" cy="1078698"/>
            <a:chOff x="1211384" y="1334302"/>
            <a:chExt cx="2354385" cy="1078698"/>
          </a:xfrm>
        </p:grpSpPr>
        <p:sp>
          <p:nvSpPr>
            <p:cNvPr id="29" name="Rounded Rectangle 28"/>
            <p:cNvSpPr/>
            <p:nvPr/>
          </p:nvSpPr>
          <p:spPr>
            <a:xfrm>
              <a:off x="1211384" y="1334302"/>
              <a:ext cx="382514" cy="244792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Arrow Connector 41"/>
            <p:cNvCxnSpPr>
              <a:stCxn id="29" idx="3"/>
            </p:cNvCxnSpPr>
            <p:nvPr/>
          </p:nvCxnSpPr>
          <p:spPr>
            <a:xfrm>
              <a:off x="1593898" y="1456698"/>
              <a:ext cx="1971871" cy="956302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1094619" y="1089510"/>
            <a:ext cx="2471150" cy="1059721"/>
            <a:chOff x="1094619" y="1089510"/>
            <a:chExt cx="2471150" cy="1059721"/>
          </a:xfrm>
        </p:grpSpPr>
        <p:sp>
          <p:nvSpPr>
            <p:cNvPr id="31" name="Rounded Rectangle 30"/>
            <p:cNvSpPr/>
            <p:nvPr/>
          </p:nvSpPr>
          <p:spPr>
            <a:xfrm>
              <a:off x="1094619" y="1089510"/>
              <a:ext cx="628576" cy="244792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/>
            <p:cNvCxnSpPr>
              <a:stCxn id="31" idx="3"/>
            </p:cNvCxnSpPr>
            <p:nvPr/>
          </p:nvCxnSpPr>
          <p:spPr>
            <a:xfrm>
              <a:off x="1723195" y="1211906"/>
              <a:ext cx="1842574" cy="937325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80" name="Group 20479"/>
          <p:cNvGrpSpPr/>
          <p:nvPr/>
        </p:nvGrpSpPr>
        <p:grpSpPr>
          <a:xfrm>
            <a:off x="5382847" y="1089509"/>
            <a:ext cx="1836614" cy="2433276"/>
            <a:chOff x="5382847" y="1089509"/>
            <a:chExt cx="1836614" cy="2433276"/>
          </a:xfrm>
        </p:grpSpPr>
        <p:sp>
          <p:nvSpPr>
            <p:cNvPr id="33" name="Rounded Rectangle 32"/>
            <p:cNvSpPr/>
            <p:nvPr/>
          </p:nvSpPr>
          <p:spPr>
            <a:xfrm>
              <a:off x="6436310" y="1089509"/>
              <a:ext cx="783151" cy="337881"/>
            </a:xfrm>
            <a:prstGeom prst="roundRect">
              <a:avLst/>
            </a:prstGeom>
            <a:noFill/>
            <a:ln w="38100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5382847" y="1427390"/>
              <a:ext cx="1338383" cy="1942995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>
              <a:off x="5656385" y="1456698"/>
              <a:ext cx="1103921" cy="2046887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33" idx="2"/>
            </p:cNvCxnSpPr>
            <p:nvPr/>
          </p:nvCxnSpPr>
          <p:spPr>
            <a:xfrm flipH="1">
              <a:off x="6436310" y="1427390"/>
              <a:ext cx="391576" cy="2095395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6866962" y="1427390"/>
              <a:ext cx="284114" cy="2076195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781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0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measurement</a:t>
            </a:r>
            <a:endParaRPr lang="en-US" dirty="0"/>
          </a:p>
        </p:txBody>
      </p:sp>
      <p:pic>
        <p:nvPicPr>
          <p:cNvPr id="4" name="Picture 3" descr="2011-Apr-24-Fig3_1011.3916v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26" y="1210120"/>
            <a:ext cx="3792904" cy="2568739"/>
          </a:xfrm>
          <a:prstGeom prst="rect">
            <a:avLst/>
          </a:prstGeom>
        </p:spPr>
      </p:pic>
      <p:pic>
        <p:nvPicPr>
          <p:cNvPr id="5" name="Picture 4" descr="2011-Jun-22-Fig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097" y="1210120"/>
            <a:ext cx="3792904" cy="256873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5</a:t>
            </a:fld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539110" y="805934"/>
            <a:ext cx="3669657" cy="36933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srgbClr val="000000"/>
                </a:solidFill>
              </a:rPr>
              <a:t>dN</a:t>
            </a:r>
            <a:r>
              <a:rPr lang="en-GB" baseline="-25000" dirty="0" err="1">
                <a:solidFill>
                  <a:srgbClr val="000000"/>
                </a:solidFill>
              </a:rPr>
              <a:t>ch</a:t>
            </a:r>
            <a:r>
              <a:rPr lang="en-GB" dirty="0">
                <a:solidFill>
                  <a:srgbClr val="000000"/>
                </a:solidFill>
              </a:rPr>
              <a:t>/d</a:t>
            </a:r>
            <a:r>
              <a:rPr lang="en-GB" dirty="0">
                <a:solidFill>
                  <a:srgbClr val="000000"/>
                </a:solidFill>
                <a:sym typeface="Symbol" pitchFamily="18" charset="2"/>
              </a:rPr>
              <a:t> = 1584  4 (stat.)  76 (syst.</a:t>
            </a:r>
            <a:r>
              <a:rPr lang="en-GB" dirty="0" smtClean="0">
                <a:solidFill>
                  <a:srgbClr val="000000"/>
                </a:solidFill>
                <a:sym typeface="Symbol" pitchFamily="18" charset="2"/>
              </a:rPr>
              <a:t>)</a:t>
            </a:r>
            <a:endParaRPr lang="en-GB" dirty="0">
              <a:solidFill>
                <a:srgbClr val="000000"/>
              </a:solidFill>
              <a:sym typeface="Symbol" pitchFamily="18" charset="2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4014057"/>
            <a:ext cx="3720830" cy="2112106"/>
          </a:xfrm>
        </p:spPr>
        <p:txBody>
          <a:bodyPr/>
          <a:lstStyle/>
          <a:p>
            <a:r>
              <a:rPr lang="en-US" sz="1400" dirty="0"/>
              <a:t>Increase of (</a:t>
            </a:r>
            <a:r>
              <a:rPr lang="en-US" sz="1400" dirty="0" err="1"/>
              <a:t>dN</a:t>
            </a:r>
            <a:r>
              <a:rPr lang="en-US" sz="1400" baseline="-25000" dirty="0" err="1"/>
              <a:t>ch</a:t>
            </a:r>
            <a:r>
              <a:rPr lang="en-US" sz="1400" dirty="0"/>
              <a:t>/d</a:t>
            </a:r>
            <a:r>
              <a:rPr lang="el-GR" sz="1400" dirty="0"/>
              <a:t>η</a:t>
            </a:r>
            <a:r>
              <a:rPr lang="el-GR" sz="1400" dirty="0" smtClean="0"/>
              <a:t>)</a:t>
            </a:r>
            <a:r>
              <a:rPr lang="en-US" sz="1400" dirty="0" smtClean="0"/>
              <a:t> larger than </a:t>
            </a:r>
            <a:r>
              <a:rPr lang="en-US" sz="1400" dirty="0" err="1" smtClean="0"/>
              <a:t>ln</a:t>
            </a:r>
            <a:r>
              <a:rPr lang="en-US" sz="1400" dirty="0" err="1"/>
              <a:t>√</a:t>
            </a:r>
            <a:r>
              <a:rPr lang="en-US" sz="1400" dirty="0" err="1" smtClean="0"/>
              <a:t>s</a:t>
            </a:r>
            <a:r>
              <a:rPr lang="en-US" sz="1400" dirty="0" smtClean="0"/>
              <a:t> as initially suggested by the RHIC measurements</a:t>
            </a:r>
          </a:p>
          <a:p>
            <a:r>
              <a:rPr lang="en-US" sz="1400" dirty="0" smtClean="0"/>
              <a:t>Increase of (</a:t>
            </a:r>
            <a:r>
              <a:rPr lang="en-US" sz="1400" dirty="0" err="1" smtClean="0"/>
              <a:t>dN</a:t>
            </a:r>
            <a:r>
              <a:rPr lang="en-US" sz="1400" baseline="-25000" dirty="0" err="1" smtClean="0"/>
              <a:t>ch</a:t>
            </a:r>
            <a:r>
              <a:rPr lang="en-US" sz="1400" dirty="0" smtClean="0"/>
              <a:t>/d</a:t>
            </a:r>
            <a:r>
              <a:rPr lang="el-GR" sz="1400" dirty="0" smtClean="0"/>
              <a:t>η)/</a:t>
            </a:r>
            <a:r>
              <a:rPr lang="en-US" sz="1400" dirty="0" smtClean="0"/>
              <a:t>&lt;</a:t>
            </a:r>
            <a:r>
              <a:rPr lang="el-GR" sz="1400" dirty="0" smtClean="0"/>
              <a:t>Ν</a:t>
            </a:r>
            <a:r>
              <a:rPr lang="en-US" sz="1400" baseline="-25000" dirty="0" smtClean="0"/>
              <a:t>part</a:t>
            </a:r>
            <a:r>
              <a:rPr lang="en-US" sz="1400" dirty="0" smtClean="0"/>
              <a:t>&gt;/2) with √s faster in AA than in p-p</a:t>
            </a:r>
          </a:p>
          <a:p>
            <a:pPr lvl="1"/>
            <a:r>
              <a:rPr lang="en-US" sz="1200" dirty="0" smtClean="0"/>
              <a:t>~s</a:t>
            </a:r>
            <a:r>
              <a:rPr lang="en-US" sz="1200" baseline="30000" dirty="0" smtClean="0"/>
              <a:t>0.11</a:t>
            </a:r>
            <a:r>
              <a:rPr lang="en-US" sz="1200" dirty="0" smtClean="0"/>
              <a:t> for </a:t>
            </a:r>
            <a:r>
              <a:rPr lang="en-US" sz="1200" dirty="0" err="1" smtClean="0"/>
              <a:t>pp</a:t>
            </a:r>
            <a:endParaRPr lang="en-US" sz="1200" dirty="0" smtClean="0"/>
          </a:p>
          <a:p>
            <a:pPr lvl="1"/>
            <a:r>
              <a:rPr lang="en-US" sz="1200" dirty="0" smtClean="0"/>
              <a:t>~s</a:t>
            </a:r>
            <a:r>
              <a:rPr lang="en-US" sz="1200" baseline="30000" dirty="0" smtClean="0"/>
              <a:t>0.15</a:t>
            </a:r>
            <a:r>
              <a:rPr lang="en-US" sz="1200" dirty="0" smtClean="0"/>
              <a:t> </a:t>
            </a:r>
            <a:r>
              <a:rPr lang="en-US" sz="1200" dirty="0"/>
              <a:t>for </a:t>
            </a:r>
            <a:r>
              <a:rPr lang="en-US" sz="1200" dirty="0" err="1" smtClean="0"/>
              <a:t>Pb-Pb</a:t>
            </a:r>
            <a:endParaRPr lang="en-US" sz="1200" dirty="0" smtClean="0"/>
          </a:p>
          <a:p>
            <a:r>
              <a:rPr lang="en-US" sz="1400" dirty="0" smtClean="0"/>
              <a:t>Larger value than most models predicted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21491" y="4014057"/>
            <a:ext cx="3720830" cy="148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q"/>
              <a:defRPr kern="1200">
                <a:solidFill>
                  <a:srgbClr val="FFFF00"/>
                </a:solidFill>
                <a:latin typeface="Comic Sans MS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6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Ø"/>
              <a:defRPr sz="14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2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10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/>
                <a:cs typeface="Arial"/>
              </a:rPr>
              <a:t>Centrality dependence at the LHC similar to the one reported at RHIC energies</a:t>
            </a:r>
          </a:p>
          <a:p>
            <a:pPr lvl="1"/>
            <a:r>
              <a:rPr lang="en-US" sz="1200" dirty="0" smtClean="0">
                <a:latin typeface="Arial"/>
                <a:cs typeface="Arial"/>
              </a:rPr>
              <a:t>RHIC points scaled by ~2.1</a:t>
            </a:r>
          </a:p>
          <a:p>
            <a:pPr lvl="1"/>
            <a:r>
              <a:rPr lang="en-US" sz="1200" dirty="0" smtClean="0">
                <a:latin typeface="Arial"/>
                <a:cs typeface="Arial"/>
              </a:rPr>
              <a:t>Similarity due to centrality dependent shadowing of the nuclear PDF?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949156" y="5503648"/>
            <a:ext cx="2745338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 dirty="0">
                <a:solidFill>
                  <a:srgbClr val="000000"/>
                </a:solidFill>
              </a:rPr>
              <a:t>Phys. Rev. Lett. 105, 252301 (2010</a:t>
            </a:r>
            <a:r>
              <a:rPr lang="hu-HU" sz="1400" dirty="0" smtClean="0">
                <a:solidFill>
                  <a:srgbClr val="000000"/>
                </a:solidFill>
              </a:rPr>
              <a:t>)</a:t>
            </a:r>
          </a:p>
          <a:p>
            <a:r>
              <a:rPr lang="hu-HU" sz="1400" dirty="0">
                <a:solidFill>
                  <a:srgbClr val="000000"/>
                </a:solidFill>
                <a:sym typeface="Symbol" pitchFamily="18" charset="2"/>
              </a:rPr>
              <a:t>Phys. Rev. Lett. 106, 032301 (2011)</a:t>
            </a:r>
            <a:endParaRPr lang="en-GB" sz="1400" dirty="0">
              <a:solidFill>
                <a:srgbClr val="000000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66135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Identified particle spectra</a:t>
            </a:r>
            <a:endParaRPr lang="en-US" dirty="0"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51"/>
            <a:ext cx="8229600" cy="1494736"/>
          </a:xfrm>
        </p:spPr>
        <p:txBody>
          <a:bodyPr/>
          <a:lstStyle/>
          <a:p>
            <a:r>
              <a:rPr lang="en-US" sz="1600" dirty="0" smtClean="0">
                <a:cs typeface="Arial"/>
              </a:rPr>
              <a:t>Particle spectra in </a:t>
            </a:r>
            <a:r>
              <a:rPr lang="en-US" sz="1600" dirty="0" err="1" smtClean="0">
                <a:cs typeface="Arial"/>
              </a:rPr>
              <a:t>pp</a:t>
            </a:r>
            <a:r>
              <a:rPr lang="en-US" sz="1600" dirty="0" smtClean="0">
                <a:cs typeface="Arial"/>
              </a:rPr>
              <a:t> used to</a:t>
            </a:r>
          </a:p>
          <a:p>
            <a:pPr lvl="1"/>
            <a:r>
              <a:rPr lang="en-US" sz="1400" dirty="0" smtClean="0">
                <a:cs typeface="Arial"/>
              </a:rPr>
              <a:t>constrain phenomenological models (many input parameters)</a:t>
            </a:r>
          </a:p>
          <a:p>
            <a:pPr lvl="1"/>
            <a:r>
              <a:rPr lang="en-US" sz="1400" dirty="0" smtClean="0">
                <a:cs typeface="Arial"/>
              </a:rPr>
              <a:t>reference for </a:t>
            </a:r>
            <a:r>
              <a:rPr lang="en-US" sz="1400" dirty="0" err="1" smtClean="0">
                <a:cs typeface="Arial"/>
              </a:rPr>
              <a:t>Pb-Pb</a:t>
            </a:r>
            <a:r>
              <a:rPr lang="en-US" sz="1400" dirty="0" smtClean="0">
                <a:cs typeface="Arial"/>
              </a:rPr>
              <a:t> (to be discussed later)</a:t>
            </a:r>
          </a:p>
          <a:p>
            <a:r>
              <a:rPr lang="en-US" sz="1600" dirty="0" smtClean="0">
                <a:cs typeface="Arial"/>
              </a:rPr>
              <a:t>Particle spectra/ratios in A-A described by statistical models with only a handful of parameters (e.g. </a:t>
            </a:r>
            <a:r>
              <a:rPr lang="en-US" sz="1600" dirty="0" err="1" smtClean="0">
                <a:cs typeface="Arial"/>
              </a:rPr>
              <a:t>T</a:t>
            </a:r>
            <a:r>
              <a:rPr lang="en-US" sz="1600" baseline="-25000" dirty="0" err="1" smtClean="0">
                <a:cs typeface="Arial"/>
              </a:rPr>
              <a:t>kin</a:t>
            </a:r>
            <a:r>
              <a:rPr lang="en-US" sz="1600" dirty="0" smtClean="0">
                <a:cs typeface="Arial"/>
              </a:rPr>
              <a:t>, </a:t>
            </a:r>
            <a:r>
              <a:rPr lang="en-US" sz="1600" dirty="0" err="1" smtClean="0">
                <a:cs typeface="Arial"/>
              </a:rPr>
              <a:t>T</a:t>
            </a:r>
            <a:r>
              <a:rPr lang="en-US" sz="1600" baseline="-25000" dirty="0" err="1" smtClean="0">
                <a:cs typeface="Arial"/>
              </a:rPr>
              <a:t>chem</a:t>
            </a:r>
            <a:r>
              <a:rPr lang="en-US" sz="1600" dirty="0" smtClean="0">
                <a:cs typeface="Arial"/>
              </a:rPr>
              <a:t>,</a:t>
            </a:r>
            <a:r>
              <a:rPr lang="el-GR" sz="1600" dirty="0" smtClean="0">
                <a:cs typeface="Arial"/>
              </a:rPr>
              <a:t>μ</a:t>
            </a:r>
            <a:r>
              <a:rPr lang="el-GR" sz="1600" baseline="-25000" dirty="0" smtClean="0">
                <a:cs typeface="Arial"/>
              </a:rPr>
              <a:t>Β</a:t>
            </a:r>
            <a:r>
              <a:rPr lang="el-GR" sz="1600" dirty="0" smtClean="0">
                <a:cs typeface="Arial"/>
              </a:rPr>
              <a:t>, γ</a:t>
            </a:r>
            <a:r>
              <a:rPr lang="en-US" sz="1600" baseline="-25000" dirty="0" smtClean="0">
                <a:cs typeface="Arial"/>
              </a:rPr>
              <a:t>s</a:t>
            </a:r>
            <a:r>
              <a:rPr lang="en-US" sz="1600" dirty="0" smtClean="0">
                <a:cs typeface="Arial"/>
              </a:rPr>
              <a:t>)</a:t>
            </a:r>
            <a:endParaRPr lang="en-US" sz="1600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12.06.2012</a:t>
            </a:r>
            <a:endParaRPr lang="en-US"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Panos.Christakoglou@nikhef.nl - International Conference on New Frontiers in Physics</a:t>
            </a:r>
            <a:endParaRPr lang="en-US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>
                <a:cs typeface="Arial"/>
              </a:rPr>
              <a:t>6</a:t>
            </a:fld>
            <a:endParaRPr lang="en-US">
              <a:cs typeface="Arial"/>
            </a:endParaRPr>
          </a:p>
        </p:txBody>
      </p:sp>
      <p:pic>
        <p:nvPicPr>
          <p:cNvPr id="30" name="Picture 29" descr="2012-Jan-31-AntiAlphaPlot_CL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29843"/>
            <a:ext cx="3454863" cy="2769601"/>
          </a:xfrm>
          <a:prstGeom prst="rect">
            <a:avLst/>
          </a:prstGeom>
        </p:spPr>
      </p:pic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413093" y="2289267"/>
            <a:ext cx="8460468" cy="5847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Arial"/>
                <a:cs typeface="Arial"/>
              </a:rPr>
              <a:t>ALICE uses all available PID techniques to provide identification on a track-by-track basis (low momentum) and with statistical approaches (e.g. </a:t>
            </a:r>
            <a:r>
              <a:rPr lang="en-GB" sz="1600" dirty="0" err="1" smtClean="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lang="en-GB" sz="1600" dirty="0" smtClean="0">
                <a:solidFill>
                  <a:srgbClr val="000000"/>
                </a:solidFill>
                <a:latin typeface="Arial"/>
                <a:cs typeface="Arial"/>
              </a:rPr>
              <a:t>/dx in the relativistic rise)</a:t>
            </a:r>
            <a:endParaRPr lang="en-GB" sz="160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1393961" y="3024753"/>
            <a:ext cx="1788606" cy="338554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Arial"/>
                <a:cs typeface="Arial"/>
              </a:rPr>
              <a:t>TPC (</a:t>
            </a:r>
            <a:r>
              <a:rPr lang="el-GR" sz="1600" dirty="0" smtClean="0">
                <a:solidFill>
                  <a:srgbClr val="000000"/>
                </a:solidFill>
                <a:latin typeface="Arial"/>
                <a:cs typeface="Arial"/>
              </a:rPr>
              <a:t>σ</a:t>
            </a:r>
            <a:r>
              <a:rPr lang="en-US" sz="160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lang="en-US" sz="1600" baseline="-25000" dirty="0" smtClean="0">
                <a:solidFill>
                  <a:srgbClr val="000000"/>
                </a:solidFill>
                <a:latin typeface="Arial"/>
                <a:cs typeface="Arial"/>
              </a:rPr>
              <a:t>/dx</a:t>
            </a:r>
            <a:r>
              <a:rPr lang="el-GR" sz="1600" dirty="0" smtClean="0">
                <a:solidFill>
                  <a:srgbClr val="000000"/>
                </a:solidFill>
                <a:latin typeface="Arial"/>
                <a:cs typeface="Arial"/>
              </a:rPr>
              <a:t> ~ 5%)</a:t>
            </a:r>
            <a:endParaRPr lang="en-GB" sz="160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3430130" y="2926552"/>
            <a:ext cx="1456927" cy="646331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combined TPC and TOF information</a:t>
            </a:r>
            <a:endParaRPr lang="en-GB" sz="120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cxnSp>
        <p:nvCxnSpPr>
          <p:cNvPr id="35" name="Straight Arrow Connector 34"/>
          <p:cNvCxnSpPr>
            <a:stCxn id="33" idx="2"/>
          </p:cNvCxnSpPr>
          <p:nvPr/>
        </p:nvCxnSpPr>
        <p:spPr>
          <a:xfrm flipH="1">
            <a:off x="3182568" y="3572883"/>
            <a:ext cx="976026" cy="550933"/>
          </a:xfrm>
          <a:prstGeom prst="straightConnector1">
            <a:avLst/>
          </a:prstGeom>
          <a:ln w="5715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37" y="3429843"/>
            <a:ext cx="3454863" cy="2769601"/>
          </a:xfrm>
          <a:prstGeom prst="rect">
            <a:avLst/>
          </a:prstGeom>
        </p:spPr>
      </p:pic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6161890" y="3018885"/>
            <a:ext cx="1671995" cy="338554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Arial"/>
                <a:cs typeface="Arial"/>
              </a:rPr>
              <a:t>TOF (</a:t>
            </a:r>
            <a:r>
              <a:rPr lang="el-GR" sz="1600" dirty="0" smtClean="0">
                <a:solidFill>
                  <a:srgbClr val="000000"/>
                </a:solidFill>
                <a:latin typeface="Arial"/>
                <a:cs typeface="Arial"/>
              </a:rPr>
              <a:t>σ ~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80 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cs typeface="Arial"/>
              </a:rPr>
              <a:t>ps</a:t>
            </a:r>
            <a:r>
              <a:rPr lang="el-GR" sz="1600" dirty="0" smtClean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lang="en-GB" sz="160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606802" y="751540"/>
            <a:ext cx="3079998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Reconstruction and PID in ALICE:</a:t>
            </a:r>
          </a:p>
          <a:p>
            <a:pPr algn="ctr"/>
            <a:r>
              <a:rPr lang="en-US" sz="1200" dirty="0" err="1" smtClean="0">
                <a:solidFill>
                  <a:srgbClr val="000000"/>
                </a:solidFill>
                <a:latin typeface="Arial"/>
                <a:cs typeface="Arial"/>
              </a:rPr>
              <a:t>Jouri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Arial"/>
                <a:cs typeface="Arial"/>
              </a:rPr>
              <a:t>Belikov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, Tuesday@19:00, Parallel I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2614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82198" y="4014057"/>
            <a:ext cx="4374069" cy="2112106"/>
          </a:xfrm>
        </p:spPr>
        <p:txBody>
          <a:bodyPr/>
          <a:lstStyle/>
          <a:p>
            <a:r>
              <a:rPr lang="en-US" sz="1400" dirty="0" smtClean="0"/>
              <a:t>Strongly interacting medium + pressure gradient: isotropic radial flow</a:t>
            </a:r>
          </a:p>
          <a:p>
            <a:r>
              <a:rPr lang="en-US" sz="1400" dirty="0" smtClean="0"/>
              <a:t>Stronger boost for heavier particles</a:t>
            </a:r>
          </a:p>
          <a:p>
            <a:r>
              <a:rPr lang="en-US" sz="1400" dirty="0" smtClean="0"/>
              <a:t>Harder spectra at the LHC compared to RHIC</a:t>
            </a:r>
          </a:p>
          <a:p>
            <a:r>
              <a:rPr lang="en-US" sz="1400" dirty="0" smtClean="0"/>
              <a:t>Blast wave fit </a:t>
            </a:r>
            <a:r>
              <a:rPr lang="en-US" sz="1400" dirty="0" smtClean="0">
                <a:sym typeface="Wingdings"/>
              </a:rPr>
              <a:t> average radial velocity and kinetic freeze-out temperature</a:t>
            </a:r>
          </a:p>
          <a:p>
            <a:pPr lvl="1"/>
            <a:r>
              <a:rPr lang="en-US" sz="1200" dirty="0" smtClean="0">
                <a:sym typeface="Wingdings"/>
              </a:rPr>
              <a:t>Central </a:t>
            </a:r>
            <a:r>
              <a:rPr lang="en-US" sz="1200" dirty="0" err="1" smtClean="0">
                <a:sym typeface="Wingdings"/>
              </a:rPr>
              <a:t>Pb-Pb</a:t>
            </a:r>
            <a:r>
              <a:rPr lang="en-US" sz="1200" dirty="0" smtClean="0">
                <a:sym typeface="Wingdings"/>
              </a:rPr>
              <a:t> collisions at the LHC &lt;</a:t>
            </a:r>
            <a:r>
              <a:rPr lang="el-GR" sz="1200" dirty="0" smtClean="0">
                <a:sym typeface="Wingdings"/>
              </a:rPr>
              <a:t>β&gt;~0.66</a:t>
            </a:r>
            <a:r>
              <a:rPr lang="en-US" sz="1200" dirty="0" smtClean="0">
                <a:sym typeface="Wingdings"/>
              </a:rPr>
              <a:t>c</a:t>
            </a:r>
          </a:p>
          <a:p>
            <a:pPr lvl="1"/>
            <a:r>
              <a:rPr lang="en-US" sz="1200" dirty="0" smtClean="0">
                <a:sym typeface="Wingdings"/>
              </a:rPr>
              <a:t>~10% larger </a:t>
            </a:r>
            <a:r>
              <a:rPr lang="el-GR" sz="1200" dirty="0" smtClean="0">
                <a:sym typeface="Wingdings"/>
              </a:rPr>
              <a:t>&lt;β&gt;</a:t>
            </a:r>
            <a:r>
              <a:rPr lang="en-US" sz="1200" dirty="0" smtClean="0">
                <a:sym typeface="Wingdings"/>
              </a:rPr>
              <a:t> at the LHC compared to RHIC</a:t>
            </a:r>
            <a:endParaRPr lang="en-US" sz="1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particle spectra: collective radial flow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514" y="789100"/>
            <a:ext cx="3682286" cy="3099515"/>
          </a:xfrm>
          <a:prstGeom prst="rect">
            <a:avLst/>
          </a:prstGeom>
        </p:spPr>
      </p:pic>
      <p:pic>
        <p:nvPicPr>
          <p:cNvPr id="6" name="Picture 5" descr="2011-Jun-30-central_neg_rhic_alic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38" y="789100"/>
            <a:ext cx="3682287" cy="309951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656267" y="789101"/>
            <a:ext cx="4199067" cy="5337062"/>
            <a:chOff x="4656267" y="789101"/>
            <a:chExt cx="4199067" cy="5337062"/>
          </a:xfrm>
        </p:grpSpPr>
        <p:pic>
          <p:nvPicPr>
            <p:cNvPr id="5" name="Picture 4" descr="2011-Jun-30-central_neg_hydro_alice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514" y="789101"/>
              <a:ext cx="3682286" cy="3099515"/>
            </a:xfrm>
            <a:prstGeom prst="rect">
              <a:avLst/>
            </a:prstGeom>
          </p:spPr>
        </p:pic>
        <p:sp>
          <p:nvSpPr>
            <p:cNvPr id="12" name="Content Placeholder 2"/>
            <p:cNvSpPr txBox="1">
              <a:spLocks/>
            </p:cNvSpPr>
            <p:nvPr/>
          </p:nvSpPr>
          <p:spPr bwMode="auto">
            <a:xfrm>
              <a:off x="4656267" y="4014057"/>
              <a:ext cx="4199067" cy="2112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Wingdings" charset="0"/>
                <a:buChar char="q"/>
                <a:defRPr kern="1200">
                  <a:solidFill>
                    <a:srgbClr val="FFFF00"/>
                  </a:solidFill>
                  <a:latin typeface="Comic Sans MS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Courier New" charset="0"/>
                <a:buChar char="o"/>
                <a:defRPr sz="1600" kern="1200">
                  <a:solidFill>
                    <a:srgbClr val="FFFF00"/>
                  </a:solidFill>
                  <a:latin typeface="Comic Sans MS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Wingdings" charset="0"/>
                <a:buChar char="Ø"/>
                <a:defRPr sz="1400" kern="1200">
                  <a:solidFill>
                    <a:srgbClr val="FFFF00"/>
                  </a:solidFill>
                  <a:latin typeface="Comic Sans MS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Wingdings" charset="0"/>
                <a:buChar char="§"/>
                <a:defRPr sz="1200" kern="1200">
                  <a:solidFill>
                    <a:srgbClr val="FFFF00"/>
                  </a:solidFill>
                  <a:latin typeface="Comic Sans MS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Wingdings" charset="0"/>
                <a:buChar char="ü"/>
                <a:defRPr sz="1000" kern="1200">
                  <a:solidFill>
                    <a:srgbClr val="FFFF00"/>
                  </a:solidFill>
                  <a:latin typeface="Comic Sans MS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latin typeface="Arial"/>
                  <a:cs typeface="Arial"/>
                </a:rPr>
                <a:t>Spectra compared to hydro calculations</a:t>
              </a:r>
            </a:p>
            <a:p>
              <a:pPr lvl="1"/>
              <a:r>
                <a:rPr lang="en-US" sz="1200" dirty="0" smtClean="0">
                  <a:latin typeface="Arial"/>
                  <a:cs typeface="Arial"/>
                </a:rPr>
                <a:t>Inclusion of the </a:t>
              </a:r>
              <a:r>
                <a:rPr lang="en-US" sz="1200" dirty="0" err="1" smtClean="0">
                  <a:latin typeface="Arial"/>
                  <a:cs typeface="Arial"/>
                </a:rPr>
                <a:t>rescattering</a:t>
              </a:r>
              <a:r>
                <a:rPr lang="en-US" sz="1200" dirty="0" smtClean="0">
                  <a:latin typeface="Arial"/>
                  <a:cs typeface="Arial"/>
                </a:rPr>
                <a:t> phase (via </a:t>
              </a:r>
              <a:r>
                <a:rPr lang="en-US" sz="1200" dirty="0" err="1" smtClean="0">
                  <a:latin typeface="Arial"/>
                  <a:cs typeface="Arial"/>
                </a:rPr>
                <a:t>UrQMD</a:t>
              </a:r>
              <a:r>
                <a:rPr lang="en-US" sz="1200" dirty="0" smtClean="0">
                  <a:latin typeface="Arial"/>
                  <a:cs typeface="Arial"/>
                </a:rPr>
                <a:t>) essential to describe the spectra for the most central collisions</a:t>
              </a:r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801914" y="5442563"/>
            <a:ext cx="3978147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Particle spectra: Martha </a:t>
            </a:r>
            <a:r>
              <a:rPr lang="en-US" sz="1400" dirty="0" err="1" smtClean="0">
                <a:solidFill>
                  <a:srgbClr val="000000"/>
                </a:solidFill>
                <a:latin typeface="Arial"/>
                <a:cs typeface="Arial"/>
              </a:rPr>
              <a:t>Spyropoulou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rial"/>
                <a:cs typeface="Arial"/>
              </a:rPr>
              <a:t>Stassinaki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, Monday@20:15, Parallel II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630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Elliptic flow</a:t>
            </a:r>
            <a:endParaRPr lang="en-US" dirty="0"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710741"/>
          </a:xfrm>
        </p:spPr>
        <p:txBody>
          <a:bodyPr/>
          <a:lstStyle/>
          <a:p>
            <a:r>
              <a:rPr lang="en-US" dirty="0" smtClean="0">
                <a:cs typeface="Arial"/>
              </a:rPr>
              <a:t>Pressure gradient transforms the initial spatial anisotropy into the observed momentum-space anisotropy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12.06.2012</a:t>
            </a:r>
            <a:endParaRPr lang="en-US"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cs typeface="Arial"/>
              </a:rPr>
              <a:t>Panos.Christakoglou@nikhef.nl - International Conference on New Frontiers in Physics</a:t>
            </a:r>
            <a:endParaRPr lang="en-US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>
                <a:cs typeface="Arial"/>
              </a:rPr>
              <a:t>8</a:t>
            </a:fld>
            <a:endParaRPr lang="en-US">
              <a:cs typeface="Arial"/>
            </a:endParaRP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890041"/>
              </p:ext>
            </p:extLst>
          </p:nvPr>
        </p:nvGraphicFramePr>
        <p:xfrm>
          <a:off x="319088" y="4883150"/>
          <a:ext cx="45053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" name="Equation" r:id="rId3" imgW="2921000" imgH="482600" progId="Equation.3">
                  <p:embed/>
                </p:oleObj>
              </mc:Choice>
              <mc:Fallback>
                <p:oleObj name="Equation" r:id="rId3" imgW="29210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8" y="4883150"/>
                        <a:ext cx="4505325" cy="762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269594"/>
              </p:ext>
            </p:extLst>
          </p:nvPr>
        </p:nvGraphicFramePr>
        <p:xfrm>
          <a:off x="409575" y="5708650"/>
          <a:ext cx="2684463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" name="Equation" r:id="rId5" imgW="1739900" imgH="292100" progId="Equation.3">
                  <p:embed/>
                </p:oleObj>
              </mc:Choice>
              <mc:Fallback>
                <p:oleObj name="Equation" r:id="rId5" imgW="17399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5708650"/>
                        <a:ext cx="2684463" cy="4619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264548" y="5892799"/>
            <a:ext cx="3703583" cy="27699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S. Voloshin and Y. Zhang, Z. Phys. </a:t>
            </a:r>
            <a:r>
              <a:rPr lang="en-US" sz="1200" b="1">
                <a:solidFill>
                  <a:srgbClr val="000000"/>
                </a:solidFill>
                <a:latin typeface="Arial"/>
                <a:cs typeface="Arial"/>
              </a:rPr>
              <a:t>C70</a:t>
            </a:r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, 665 (1996)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77" y="2741613"/>
            <a:ext cx="40005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7" name="Group 136"/>
          <p:cNvGrpSpPr/>
          <p:nvPr/>
        </p:nvGrpSpPr>
        <p:grpSpPr>
          <a:xfrm>
            <a:off x="162814" y="1486453"/>
            <a:ext cx="4047605" cy="1169551"/>
            <a:chOff x="162814" y="1486453"/>
            <a:chExt cx="4047605" cy="1169551"/>
          </a:xfrm>
        </p:grpSpPr>
        <p:grpSp>
          <p:nvGrpSpPr>
            <p:cNvPr id="12" name="Group 123"/>
            <p:cNvGrpSpPr>
              <a:grpSpLocks/>
            </p:cNvGrpSpPr>
            <p:nvPr/>
          </p:nvGrpSpPr>
          <p:grpSpPr bwMode="auto">
            <a:xfrm>
              <a:off x="3219819" y="1603720"/>
              <a:ext cx="990600" cy="990600"/>
              <a:chOff x="384" y="1536"/>
              <a:chExt cx="624" cy="624"/>
            </a:xfrm>
          </p:grpSpPr>
          <p:grpSp>
            <p:nvGrpSpPr>
              <p:cNvPr id="13" name="Group 13"/>
              <p:cNvGrpSpPr>
                <a:grpSpLocks/>
              </p:cNvGrpSpPr>
              <p:nvPr/>
            </p:nvGrpSpPr>
            <p:grpSpPr bwMode="auto">
              <a:xfrm rot="559884">
                <a:off x="528" y="1536"/>
                <a:ext cx="480" cy="432"/>
                <a:chOff x="528" y="1248"/>
                <a:chExt cx="480" cy="432"/>
              </a:xfrm>
            </p:grpSpPr>
            <p:sp>
              <p:nvSpPr>
                <p:cNvPr id="95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96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97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98" name="Line 1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99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00" name="Line 1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01" name="Line 2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4" name="Group 23"/>
              <p:cNvGrpSpPr>
                <a:grpSpLocks/>
              </p:cNvGrpSpPr>
              <p:nvPr/>
            </p:nvGrpSpPr>
            <p:grpSpPr bwMode="auto">
              <a:xfrm rot="4023845">
                <a:off x="552" y="1656"/>
                <a:ext cx="480" cy="432"/>
                <a:chOff x="528" y="1248"/>
                <a:chExt cx="480" cy="432"/>
              </a:xfrm>
            </p:grpSpPr>
            <p:sp>
              <p:nvSpPr>
                <p:cNvPr id="88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89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90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91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92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93" name="Line 2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94" name="Line 3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5" name="Group 33"/>
              <p:cNvGrpSpPr>
                <a:grpSpLocks/>
              </p:cNvGrpSpPr>
              <p:nvPr/>
            </p:nvGrpSpPr>
            <p:grpSpPr bwMode="auto">
              <a:xfrm rot="-2158059">
                <a:off x="480" y="1536"/>
                <a:ext cx="480" cy="432"/>
                <a:chOff x="528" y="1248"/>
                <a:chExt cx="480" cy="432"/>
              </a:xfrm>
            </p:grpSpPr>
            <p:sp>
              <p:nvSpPr>
                <p:cNvPr id="81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82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83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84" name="Line 3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85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86" name="Line 3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87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6" name="Group 43"/>
              <p:cNvGrpSpPr>
                <a:grpSpLocks/>
              </p:cNvGrpSpPr>
              <p:nvPr/>
            </p:nvGrpSpPr>
            <p:grpSpPr bwMode="auto">
              <a:xfrm rot="-5345865">
                <a:off x="408" y="1560"/>
                <a:ext cx="480" cy="432"/>
                <a:chOff x="528" y="1248"/>
                <a:chExt cx="480" cy="432"/>
              </a:xfrm>
            </p:grpSpPr>
            <p:sp>
              <p:nvSpPr>
                <p:cNvPr id="74" name="Line 4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75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76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77" name="Line 4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78" name="Line 4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79" name="Line 4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80" name="Line 5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7" name="Group 53"/>
              <p:cNvGrpSpPr>
                <a:grpSpLocks/>
              </p:cNvGrpSpPr>
              <p:nvPr/>
            </p:nvGrpSpPr>
            <p:grpSpPr bwMode="auto">
              <a:xfrm rot="-7004018">
                <a:off x="408" y="1608"/>
                <a:ext cx="480" cy="432"/>
                <a:chOff x="528" y="1248"/>
                <a:chExt cx="480" cy="432"/>
              </a:xfrm>
            </p:grpSpPr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69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70" name="Line 5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71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72" name="Line 5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73" name="Line 6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 rot="-10584243">
                <a:off x="432" y="1680"/>
                <a:ext cx="480" cy="432"/>
                <a:chOff x="528" y="1248"/>
                <a:chExt cx="480" cy="432"/>
              </a:xfrm>
            </p:grpSpPr>
            <p:sp>
              <p:nvSpPr>
                <p:cNvPr id="60" name="Line 6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61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62" name="Line 6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63" name="Line 6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64" name="Line 6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65" name="Line 6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66" name="Line 7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9" name="Group 73"/>
              <p:cNvGrpSpPr>
                <a:grpSpLocks/>
              </p:cNvGrpSpPr>
              <p:nvPr/>
            </p:nvGrpSpPr>
            <p:grpSpPr bwMode="auto">
              <a:xfrm rot="7556906">
                <a:off x="504" y="1704"/>
                <a:ext cx="480" cy="432"/>
                <a:chOff x="528" y="1248"/>
                <a:chExt cx="480" cy="432"/>
              </a:xfrm>
            </p:grpSpPr>
            <p:sp>
              <p:nvSpPr>
                <p:cNvPr id="53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4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5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6" name="Line 7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7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8" name="Line 7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9" name="Line 8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0" name="Group 83"/>
              <p:cNvGrpSpPr>
                <a:grpSpLocks/>
              </p:cNvGrpSpPr>
              <p:nvPr/>
            </p:nvGrpSpPr>
            <p:grpSpPr bwMode="auto">
              <a:xfrm rot="-4003753">
                <a:off x="408" y="1560"/>
                <a:ext cx="480" cy="432"/>
                <a:chOff x="528" y="1248"/>
                <a:chExt cx="480" cy="432"/>
              </a:xfrm>
            </p:grpSpPr>
            <p:sp>
              <p:nvSpPr>
                <p:cNvPr id="46" name="Line 8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7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8" name="Line 8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9" name="Line 8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0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1" name="Line 8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2" name="Line 9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1" name="Group 93"/>
              <p:cNvGrpSpPr>
                <a:grpSpLocks/>
              </p:cNvGrpSpPr>
              <p:nvPr/>
            </p:nvGrpSpPr>
            <p:grpSpPr bwMode="auto">
              <a:xfrm rot="-9616783">
                <a:off x="384" y="1632"/>
                <a:ext cx="480" cy="432"/>
                <a:chOff x="528" y="1248"/>
                <a:chExt cx="480" cy="432"/>
              </a:xfrm>
            </p:grpSpPr>
            <p:sp>
              <p:nvSpPr>
                <p:cNvPr id="39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0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1" name="Line 9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2" name="Line 9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3" name="Line 9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4" name="Line 9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5" name="Line 10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2" name="Group 103"/>
              <p:cNvGrpSpPr>
                <a:grpSpLocks/>
              </p:cNvGrpSpPr>
              <p:nvPr/>
            </p:nvGrpSpPr>
            <p:grpSpPr bwMode="auto">
              <a:xfrm rot="-569795">
                <a:off x="528" y="1536"/>
                <a:ext cx="480" cy="432"/>
                <a:chOff x="528" y="1248"/>
                <a:chExt cx="480" cy="432"/>
              </a:xfrm>
            </p:grpSpPr>
            <p:sp>
              <p:nvSpPr>
                <p:cNvPr id="32" name="Line 10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3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4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5" name="Line 10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6" name="Line 10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7" name="Line 10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8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3" name="Group 113"/>
              <p:cNvGrpSpPr>
                <a:grpSpLocks/>
              </p:cNvGrpSpPr>
              <p:nvPr/>
            </p:nvGrpSpPr>
            <p:grpSpPr bwMode="auto">
              <a:xfrm rot="-2557780">
                <a:off x="480" y="1536"/>
                <a:ext cx="480" cy="432"/>
                <a:chOff x="528" y="1248"/>
                <a:chExt cx="480" cy="432"/>
              </a:xfrm>
            </p:grpSpPr>
            <p:sp>
              <p:nvSpPr>
                <p:cNvPr id="25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720" y="1248"/>
                  <a:ext cx="288" cy="28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6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720" y="1344"/>
                  <a:ext cx="0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7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720" y="1488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8" name="Line 117"/>
                <p:cNvSpPr>
                  <a:spLocks noChangeShapeType="1"/>
                </p:cNvSpPr>
                <p:nvPr/>
              </p:nvSpPr>
              <p:spPr bwMode="auto">
                <a:xfrm flipH="1" flipV="1">
                  <a:off x="528" y="134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9" name="Line 118"/>
                <p:cNvSpPr>
                  <a:spLocks noChangeShapeType="1"/>
                </p:cNvSpPr>
                <p:nvPr/>
              </p:nvSpPr>
              <p:spPr bwMode="auto">
                <a:xfrm flipH="1">
                  <a:off x="528" y="1536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0" name="Line 11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240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31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576" y="1536"/>
                  <a:ext cx="144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24" name="AutoShape 12"/>
              <p:cNvSpPr>
                <a:spLocks noChangeArrowheads="1"/>
              </p:cNvSpPr>
              <p:nvPr/>
            </p:nvSpPr>
            <p:spPr bwMode="auto">
              <a:xfrm>
                <a:off x="615" y="1698"/>
                <a:ext cx="192" cy="240"/>
              </a:xfrm>
              <a:prstGeom prst="irregularSeal1">
                <a:avLst/>
              </a:prstGeom>
              <a:solidFill>
                <a:srgbClr val="FF9933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914400"/>
                <a:endParaRPr lang="en-US" sz="1600">
                  <a:solidFill>
                    <a:srgbClr val="FFFF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36" name="Text Box 121"/>
            <p:cNvSpPr txBox="1">
              <a:spLocks noChangeArrowheads="1"/>
            </p:cNvSpPr>
            <p:nvPr/>
          </p:nvSpPr>
          <p:spPr bwMode="auto">
            <a:xfrm>
              <a:off x="162814" y="1486453"/>
              <a:ext cx="2530086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hangingPunct="1"/>
              <a:r>
                <a:rPr lang="en-US" sz="1400" dirty="0" smtClean="0">
                  <a:solidFill>
                    <a:srgbClr val="FFFF00"/>
                  </a:solidFill>
                  <a:latin typeface="Arial"/>
                  <a:cs typeface="Arial"/>
                </a:rPr>
                <a:t>Superposition </a:t>
              </a:r>
              <a:r>
                <a:rPr lang="en-US" sz="1400" dirty="0">
                  <a:solidFill>
                    <a:srgbClr val="FFFF00"/>
                  </a:solidFill>
                  <a:latin typeface="Arial"/>
                  <a:cs typeface="Arial"/>
                </a:rPr>
                <a:t>of independent </a:t>
              </a:r>
              <a:r>
                <a:rPr lang="en-US" sz="1400" dirty="0" err="1" smtClean="0">
                  <a:solidFill>
                    <a:srgbClr val="FFFF00"/>
                  </a:solidFill>
                  <a:latin typeface="Arial"/>
                  <a:cs typeface="Arial"/>
                </a:rPr>
                <a:t>pp</a:t>
              </a:r>
              <a:r>
                <a:rPr lang="en-US" sz="1400" dirty="0" smtClean="0">
                  <a:solidFill>
                    <a:srgbClr val="FFFF00"/>
                  </a:solidFill>
                  <a:latin typeface="Arial"/>
                  <a:cs typeface="Arial"/>
                </a:rPr>
                <a:t> collisions:</a:t>
              </a:r>
            </a:p>
            <a:p>
              <a:pPr defTabSz="914400" eaLnBrk="1" hangingPunct="1"/>
              <a:r>
                <a:rPr lang="en-US" sz="1400" dirty="0">
                  <a:solidFill>
                    <a:srgbClr val="FFFF00"/>
                  </a:solidFill>
                  <a:latin typeface="Arial"/>
                  <a:cs typeface="Arial"/>
                </a:rPr>
                <a:t>momenta pointed at random</a:t>
              </a:r>
            </a:p>
            <a:p>
              <a:pPr defTabSz="914400" eaLnBrk="1" hangingPunct="1"/>
              <a:r>
                <a:rPr lang="en-US" sz="1400" dirty="0">
                  <a:solidFill>
                    <a:srgbClr val="FFFF00"/>
                  </a:solidFill>
                  <a:latin typeface="Arial"/>
                  <a:cs typeface="Arial"/>
                </a:rPr>
                <a:t>relative to reaction plane</a:t>
              </a:r>
            </a:p>
            <a:p>
              <a:pPr defTabSz="914400" eaLnBrk="1" hangingPunct="1"/>
              <a:endParaRPr lang="en-US" sz="1400" dirty="0">
                <a:solidFill>
                  <a:srgbClr val="FFFF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4647689" y="1486453"/>
            <a:ext cx="4354636" cy="954107"/>
            <a:chOff x="4647689" y="1486453"/>
            <a:chExt cx="4354636" cy="954107"/>
          </a:xfrm>
        </p:grpSpPr>
        <p:grpSp>
          <p:nvGrpSpPr>
            <p:cNvPr id="102" name="Group 173"/>
            <p:cNvGrpSpPr>
              <a:grpSpLocks/>
            </p:cNvGrpSpPr>
            <p:nvPr/>
          </p:nvGrpSpPr>
          <p:grpSpPr bwMode="auto">
            <a:xfrm>
              <a:off x="7706925" y="1577900"/>
              <a:ext cx="1295400" cy="762000"/>
              <a:chOff x="384" y="3312"/>
              <a:chExt cx="816" cy="480"/>
            </a:xfrm>
          </p:grpSpPr>
          <p:grpSp>
            <p:nvGrpSpPr>
              <p:cNvPr id="103" name="Group 148"/>
              <p:cNvGrpSpPr>
                <a:grpSpLocks/>
              </p:cNvGrpSpPr>
              <p:nvPr/>
            </p:nvGrpSpPr>
            <p:grpSpPr bwMode="auto">
              <a:xfrm>
                <a:off x="768" y="3312"/>
                <a:ext cx="432" cy="240"/>
                <a:chOff x="1824" y="3360"/>
                <a:chExt cx="288" cy="192"/>
              </a:xfrm>
            </p:grpSpPr>
            <p:sp>
              <p:nvSpPr>
                <p:cNvPr id="129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824" y="3408"/>
                  <a:ext cx="240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30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1824" y="3504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31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824" y="3456"/>
                  <a:ext cx="288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32" name="Line 137"/>
                <p:cNvSpPr>
                  <a:spLocks noChangeShapeType="1"/>
                </p:cNvSpPr>
                <p:nvPr/>
              </p:nvSpPr>
              <p:spPr bwMode="auto">
                <a:xfrm flipV="1">
                  <a:off x="1824" y="3456"/>
                  <a:ext cx="96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33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824" y="336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34" name="Line 139"/>
                <p:cNvSpPr>
                  <a:spLocks noChangeShapeType="1"/>
                </p:cNvSpPr>
                <p:nvPr/>
              </p:nvSpPr>
              <p:spPr bwMode="auto">
                <a:xfrm flipV="1">
                  <a:off x="1824" y="3552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35" name="Line 140"/>
                <p:cNvSpPr>
                  <a:spLocks noChangeShapeType="1"/>
                </p:cNvSpPr>
                <p:nvPr/>
              </p:nvSpPr>
              <p:spPr bwMode="auto">
                <a:xfrm flipV="1">
                  <a:off x="1824" y="3408"/>
                  <a:ext cx="48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04" name="Group 149"/>
              <p:cNvGrpSpPr>
                <a:grpSpLocks/>
              </p:cNvGrpSpPr>
              <p:nvPr/>
            </p:nvGrpSpPr>
            <p:grpSpPr bwMode="auto">
              <a:xfrm flipH="1">
                <a:off x="384" y="3312"/>
                <a:ext cx="432" cy="240"/>
                <a:chOff x="1824" y="3360"/>
                <a:chExt cx="288" cy="192"/>
              </a:xfrm>
            </p:grpSpPr>
            <p:sp>
              <p:nvSpPr>
                <p:cNvPr id="122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1824" y="3408"/>
                  <a:ext cx="240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23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1824" y="3504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24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1824" y="3456"/>
                  <a:ext cx="288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25" name="Line 153"/>
                <p:cNvSpPr>
                  <a:spLocks noChangeShapeType="1"/>
                </p:cNvSpPr>
                <p:nvPr/>
              </p:nvSpPr>
              <p:spPr bwMode="auto">
                <a:xfrm flipV="1">
                  <a:off x="1824" y="3456"/>
                  <a:ext cx="96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26" name="Line 154"/>
                <p:cNvSpPr>
                  <a:spLocks noChangeShapeType="1"/>
                </p:cNvSpPr>
                <p:nvPr/>
              </p:nvSpPr>
              <p:spPr bwMode="auto">
                <a:xfrm flipV="1">
                  <a:off x="1824" y="336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27" name="Line 155"/>
                <p:cNvSpPr>
                  <a:spLocks noChangeShapeType="1"/>
                </p:cNvSpPr>
                <p:nvPr/>
              </p:nvSpPr>
              <p:spPr bwMode="auto">
                <a:xfrm flipV="1">
                  <a:off x="1824" y="3552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28" name="Line 156"/>
                <p:cNvSpPr>
                  <a:spLocks noChangeShapeType="1"/>
                </p:cNvSpPr>
                <p:nvPr/>
              </p:nvSpPr>
              <p:spPr bwMode="auto">
                <a:xfrm flipV="1">
                  <a:off x="1824" y="3408"/>
                  <a:ext cx="48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05" name="Group 157"/>
              <p:cNvGrpSpPr>
                <a:grpSpLocks/>
              </p:cNvGrpSpPr>
              <p:nvPr/>
            </p:nvGrpSpPr>
            <p:grpSpPr bwMode="auto">
              <a:xfrm flipV="1">
                <a:off x="768" y="3552"/>
                <a:ext cx="432" cy="240"/>
                <a:chOff x="1824" y="3360"/>
                <a:chExt cx="288" cy="192"/>
              </a:xfrm>
            </p:grpSpPr>
            <p:sp>
              <p:nvSpPr>
                <p:cNvPr id="115" name="Line 158"/>
                <p:cNvSpPr>
                  <a:spLocks noChangeShapeType="1"/>
                </p:cNvSpPr>
                <p:nvPr/>
              </p:nvSpPr>
              <p:spPr bwMode="auto">
                <a:xfrm flipV="1">
                  <a:off x="1824" y="3408"/>
                  <a:ext cx="240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6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824" y="3504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7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824" y="3456"/>
                  <a:ext cx="288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8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824" y="3456"/>
                  <a:ext cx="96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9" name="Line 162"/>
                <p:cNvSpPr>
                  <a:spLocks noChangeShapeType="1"/>
                </p:cNvSpPr>
                <p:nvPr/>
              </p:nvSpPr>
              <p:spPr bwMode="auto">
                <a:xfrm flipV="1">
                  <a:off x="1824" y="336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20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1824" y="3552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21" name="Line 164"/>
                <p:cNvSpPr>
                  <a:spLocks noChangeShapeType="1"/>
                </p:cNvSpPr>
                <p:nvPr/>
              </p:nvSpPr>
              <p:spPr bwMode="auto">
                <a:xfrm flipV="1">
                  <a:off x="1824" y="3408"/>
                  <a:ext cx="48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06" name="Group 165"/>
              <p:cNvGrpSpPr>
                <a:grpSpLocks/>
              </p:cNvGrpSpPr>
              <p:nvPr/>
            </p:nvGrpSpPr>
            <p:grpSpPr bwMode="auto">
              <a:xfrm flipH="1" flipV="1">
                <a:off x="384" y="3552"/>
                <a:ext cx="432" cy="240"/>
                <a:chOff x="1824" y="3360"/>
                <a:chExt cx="288" cy="192"/>
              </a:xfrm>
            </p:grpSpPr>
            <p:sp>
              <p:nvSpPr>
                <p:cNvPr id="108" name="Line 166"/>
                <p:cNvSpPr>
                  <a:spLocks noChangeShapeType="1"/>
                </p:cNvSpPr>
                <p:nvPr/>
              </p:nvSpPr>
              <p:spPr bwMode="auto">
                <a:xfrm flipV="1">
                  <a:off x="1824" y="3408"/>
                  <a:ext cx="240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09" name="Line 167"/>
                <p:cNvSpPr>
                  <a:spLocks noChangeShapeType="1"/>
                </p:cNvSpPr>
                <p:nvPr/>
              </p:nvSpPr>
              <p:spPr bwMode="auto">
                <a:xfrm flipV="1">
                  <a:off x="1824" y="3504"/>
                  <a:ext cx="240" cy="48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0" name="Line 168"/>
                <p:cNvSpPr>
                  <a:spLocks noChangeShapeType="1"/>
                </p:cNvSpPr>
                <p:nvPr/>
              </p:nvSpPr>
              <p:spPr bwMode="auto">
                <a:xfrm flipV="1">
                  <a:off x="1824" y="3456"/>
                  <a:ext cx="288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1" name="Line 169"/>
                <p:cNvSpPr>
                  <a:spLocks noChangeShapeType="1"/>
                </p:cNvSpPr>
                <p:nvPr/>
              </p:nvSpPr>
              <p:spPr bwMode="auto">
                <a:xfrm flipV="1">
                  <a:off x="1824" y="3456"/>
                  <a:ext cx="96" cy="96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2" name="Line 170"/>
                <p:cNvSpPr>
                  <a:spLocks noChangeShapeType="1"/>
                </p:cNvSpPr>
                <p:nvPr/>
              </p:nvSpPr>
              <p:spPr bwMode="auto">
                <a:xfrm flipV="1">
                  <a:off x="1824" y="336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3" name="Line 171"/>
                <p:cNvSpPr>
                  <a:spLocks noChangeShapeType="1"/>
                </p:cNvSpPr>
                <p:nvPr/>
              </p:nvSpPr>
              <p:spPr bwMode="auto">
                <a:xfrm flipV="1">
                  <a:off x="1824" y="3552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4" name="Line 172"/>
                <p:cNvSpPr>
                  <a:spLocks noChangeShapeType="1"/>
                </p:cNvSpPr>
                <p:nvPr/>
              </p:nvSpPr>
              <p:spPr bwMode="auto">
                <a:xfrm flipV="1">
                  <a:off x="1824" y="3408"/>
                  <a:ext cx="48" cy="144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07" name="AutoShape 133"/>
              <p:cNvSpPr>
                <a:spLocks noChangeArrowheads="1"/>
              </p:cNvSpPr>
              <p:nvPr/>
            </p:nvSpPr>
            <p:spPr bwMode="auto">
              <a:xfrm>
                <a:off x="692" y="3435"/>
                <a:ext cx="192" cy="240"/>
              </a:xfrm>
              <a:prstGeom prst="irregularSeal1">
                <a:avLst/>
              </a:prstGeom>
              <a:solidFill>
                <a:srgbClr val="FF9933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914400"/>
                <a:endParaRPr lang="en-US" sz="1600">
                  <a:solidFill>
                    <a:srgbClr val="FFFF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38" name="Text Box 124"/>
            <p:cNvSpPr txBox="1">
              <a:spLocks noChangeArrowheads="1"/>
            </p:cNvSpPr>
            <p:nvPr/>
          </p:nvSpPr>
          <p:spPr bwMode="auto">
            <a:xfrm>
              <a:off x="4647689" y="1486453"/>
              <a:ext cx="2923128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hangingPunct="1"/>
              <a:r>
                <a:rPr lang="en-US" sz="1400" dirty="0" smtClean="0">
                  <a:solidFill>
                    <a:srgbClr val="FFFF00"/>
                  </a:solidFill>
                  <a:latin typeface="Arial"/>
                  <a:cs typeface="Arial"/>
                </a:rPr>
                <a:t>Evolution </a:t>
              </a:r>
              <a:r>
                <a:rPr lang="en-US" sz="1400" dirty="0">
                  <a:solidFill>
                    <a:srgbClr val="FFFF00"/>
                  </a:solidFill>
                  <a:latin typeface="Arial"/>
                  <a:cs typeface="Arial"/>
                </a:rPr>
                <a:t>as a </a:t>
              </a:r>
              <a:r>
                <a:rPr lang="en-US" sz="1400" b="1" dirty="0">
                  <a:solidFill>
                    <a:srgbClr val="FFFF00"/>
                  </a:solidFill>
                  <a:latin typeface="Arial"/>
                  <a:cs typeface="Arial"/>
                </a:rPr>
                <a:t>bulk</a:t>
              </a:r>
              <a:r>
                <a:rPr lang="en-US" sz="1400" dirty="0">
                  <a:solidFill>
                    <a:srgbClr val="FFFF00"/>
                  </a:solidFill>
                  <a:latin typeface="Arial"/>
                  <a:cs typeface="Arial"/>
                </a:rPr>
                <a:t> </a:t>
              </a:r>
              <a:r>
                <a:rPr lang="en-US" sz="1400" b="1" u="sng" dirty="0" smtClean="0">
                  <a:solidFill>
                    <a:srgbClr val="FFFF00"/>
                  </a:solidFill>
                  <a:latin typeface="Arial"/>
                  <a:cs typeface="Arial"/>
                </a:rPr>
                <a:t>system:</a:t>
              </a:r>
            </a:p>
            <a:p>
              <a:pPr defTabSz="914400" eaLnBrk="1" hangingPunct="1"/>
              <a:r>
                <a:rPr lang="en-US" sz="1400" dirty="0">
                  <a:solidFill>
                    <a:srgbClr val="FFFF00"/>
                  </a:solidFill>
                  <a:latin typeface="Arial"/>
                  <a:cs typeface="Arial"/>
                </a:rPr>
                <a:t>Pressure gradients (larger in-plane) push bulk “out” </a:t>
              </a:r>
              <a:r>
                <a:rPr lang="en-US" sz="1400" dirty="0">
                  <a:solidFill>
                    <a:srgbClr val="FFFF00"/>
                  </a:solidFill>
                  <a:latin typeface="Arial"/>
                  <a:cs typeface="Arial"/>
                  <a:sym typeface="Wingdings" charset="0"/>
                </a:rPr>
                <a:t></a:t>
              </a:r>
              <a:r>
                <a:rPr lang="en-US" sz="1400" dirty="0">
                  <a:solidFill>
                    <a:srgbClr val="FFFF00"/>
                  </a:solidFill>
                  <a:latin typeface="Arial"/>
                  <a:cs typeface="Arial"/>
                </a:rPr>
                <a:t> “flow”</a:t>
              </a:r>
            </a:p>
            <a:p>
              <a:pPr defTabSz="914400" eaLnBrk="1" hangingPunct="1"/>
              <a:endParaRPr lang="en-US" sz="1400" b="1" u="sng" dirty="0">
                <a:solidFill>
                  <a:srgbClr val="FFFF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40" name="Text Box 121"/>
          <p:cNvSpPr txBox="1">
            <a:spLocks noChangeArrowheads="1"/>
          </p:cNvSpPr>
          <p:nvPr/>
        </p:nvSpPr>
        <p:spPr bwMode="auto">
          <a:xfrm>
            <a:off x="220384" y="4543317"/>
            <a:ext cx="50222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/>
            <a:r>
              <a:rPr lang="en-US" sz="1400" dirty="0" smtClean="0">
                <a:solidFill>
                  <a:srgbClr val="FFFF00"/>
                </a:solidFill>
                <a:latin typeface="Arial"/>
                <a:cs typeface="Arial"/>
              </a:rPr>
              <a:t>Azimuthal distribution described by a Fourier expansion</a:t>
            </a:r>
            <a:endParaRPr lang="en-US" sz="14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grpSp>
        <p:nvGrpSpPr>
          <p:cNvPr id="143" name="Group 142"/>
          <p:cNvGrpSpPr/>
          <p:nvPr/>
        </p:nvGrpSpPr>
        <p:grpSpPr>
          <a:xfrm>
            <a:off x="5224903" y="2395684"/>
            <a:ext cx="3527021" cy="3227969"/>
            <a:chOff x="5224903" y="2395684"/>
            <a:chExt cx="3527021" cy="322796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25544" y="2395684"/>
              <a:ext cx="3087020" cy="2667434"/>
            </a:xfrm>
            <a:prstGeom prst="rect">
              <a:avLst/>
            </a:prstGeom>
          </p:spPr>
        </p:pic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5224903" y="5161988"/>
              <a:ext cx="3527021" cy="4616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Arial"/>
                  <a:cs typeface="Arial"/>
                </a:rPr>
                <a:t>Connection to </a:t>
              </a:r>
              <a:r>
                <a:rPr lang="el-GR" sz="1200" dirty="0" smtClean="0">
                  <a:solidFill>
                    <a:srgbClr val="000000"/>
                  </a:solidFill>
                  <a:latin typeface="Arial"/>
                  <a:cs typeface="Arial"/>
                </a:rPr>
                <a:t>η</a:t>
              </a:r>
              <a:r>
                <a:rPr lang="en-US" sz="1200" smtClean="0">
                  <a:solidFill>
                    <a:srgbClr val="000000"/>
                  </a:solidFill>
                  <a:latin typeface="Arial"/>
                  <a:cs typeface="Arial"/>
                </a:rPr>
                <a:t>/s </a:t>
              </a:r>
              <a:r>
                <a:rPr lang="en-US" sz="1200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 RHIC values close to the lower bound of 1/4</a:t>
              </a:r>
              <a:r>
                <a:rPr lang="el-GR" sz="1200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π</a:t>
              </a:r>
              <a:r>
                <a:rPr lang="en-US" sz="1200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 (</a:t>
              </a:r>
              <a:r>
                <a:rPr lang="en-US" sz="1200" dirty="0" err="1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hbar</a:t>
              </a:r>
              <a:r>
                <a:rPr lang="en-US" sz="1200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rPr>
                <a:t>=c=1)</a:t>
              </a:r>
              <a:endParaRPr lang="en-US" sz="1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42" name="Rectangle 141"/>
          <p:cNvSpPr>
            <a:spLocks noChangeArrowheads="1"/>
          </p:cNvSpPr>
          <p:nvPr/>
        </p:nvSpPr>
        <p:spPr bwMode="auto">
          <a:xfrm>
            <a:off x="5606802" y="751540"/>
            <a:ext cx="3079998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Flow from RHIC to LHC:</a:t>
            </a:r>
          </a:p>
          <a:p>
            <a:pPr algn="ctr"/>
            <a:r>
              <a:rPr lang="en-US" sz="1200" dirty="0" err="1" smtClean="0">
                <a:solidFill>
                  <a:srgbClr val="000000"/>
                </a:solidFill>
                <a:latin typeface="Arial"/>
                <a:cs typeface="Arial"/>
              </a:rPr>
              <a:t>Raimond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 Snellings, Monday@11:</a:t>
            </a:r>
            <a:r>
              <a:rPr lang="en-US" sz="1200" dirty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0, Plenary II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2661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Elliptic flow: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Panos.Christakoglou@nikhef.nl - International Conference on New Frontiers in 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2764-524F-F948-9D4B-162A77EB9606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6" descr="figure3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51" y="814004"/>
            <a:ext cx="4277387" cy="3213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34851" y="4162115"/>
            <a:ext cx="4391358" cy="1796408"/>
          </a:xfrm>
        </p:spPr>
        <p:txBody>
          <a:bodyPr/>
          <a:lstStyle/>
          <a:p>
            <a:r>
              <a:rPr lang="en-US" sz="1600" dirty="0" smtClean="0"/>
              <a:t>Similar centrality dependence but ~30% higher integrated v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value </a:t>
            </a:r>
            <a:r>
              <a:rPr lang="en-US" sz="1600" dirty="0" err="1" smtClean="0"/>
              <a:t>wrt</a:t>
            </a:r>
            <a:r>
              <a:rPr lang="en-US" sz="1600" dirty="0" smtClean="0"/>
              <a:t> RHIC</a:t>
            </a:r>
          </a:p>
          <a:p>
            <a:r>
              <a:rPr lang="en-US" sz="1600" dirty="0" smtClean="0"/>
              <a:t>Predicted by hydro for a liquid with small value of shear viscosity</a:t>
            </a:r>
          </a:p>
          <a:p>
            <a:pPr lvl="1"/>
            <a:r>
              <a:rPr lang="en-US" sz="1400" dirty="0" smtClean="0"/>
              <a:t>“perfect liquid” picture applies also at the LHC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678609" y="4162115"/>
            <a:ext cx="4391358" cy="179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q"/>
              <a:defRPr kern="1200">
                <a:solidFill>
                  <a:srgbClr val="FFFF00"/>
                </a:solidFill>
                <a:latin typeface="Comic Sans MS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6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Ø"/>
              <a:defRPr sz="14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2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ü"/>
              <a:defRPr sz="1000" kern="1200">
                <a:solidFill>
                  <a:srgbClr val="FFFF00"/>
                </a:solidFill>
                <a:latin typeface="Comic Sans MS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"/>
                <a:cs typeface="Arial"/>
              </a:rPr>
              <a:t>Particle mass dependence well reproduced by hydro calculations</a:t>
            </a:r>
          </a:p>
          <a:p>
            <a:pPr lvl="1"/>
            <a:r>
              <a:rPr lang="en-US" sz="1200" dirty="0" smtClean="0">
                <a:latin typeface="Arial"/>
                <a:cs typeface="Arial"/>
              </a:rPr>
              <a:t>Stronger push for heavier particles by radial </a:t>
            </a:r>
            <a:r>
              <a:rPr lang="en-US" sz="1200" dirty="0" smtClean="0">
                <a:latin typeface="Arial"/>
                <a:cs typeface="Arial"/>
              </a:rPr>
              <a:t>flow</a:t>
            </a:r>
          </a:p>
          <a:p>
            <a:r>
              <a:rPr lang="en-US" sz="1400" dirty="0" smtClean="0">
                <a:latin typeface="Arial"/>
                <a:cs typeface="Arial"/>
              </a:rPr>
              <a:t>Inclusion of a </a:t>
            </a:r>
            <a:r>
              <a:rPr lang="en-US" sz="1400" dirty="0" err="1" smtClean="0">
                <a:latin typeface="Arial"/>
                <a:cs typeface="Arial"/>
              </a:rPr>
              <a:t>hadronic</a:t>
            </a:r>
            <a:r>
              <a:rPr lang="en-US" sz="1400" dirty="0" smtClean="0">
                <a:latin typeface="Arial"/>
                <a:cs typeface="Arial"/>
              </a:rPr>
              <a:t> afterburner essential to match the differential v</a:t>
            </a:r>
            <a:r>
              <a:rPr lang="en-US" sz="1400" baseline="-25000" dirty="0" smtClean="0">
                <a:latin typeface="Arial"/>
                <a:cs typeface="Arial"/>
              </a:rPr>
              <a:t>2</a:t>
            </a:r>
            <a:r>
              <a:rPr lang="en-US" sz="1400" dirty="0" smtClean="0">
                <a:latin typeface="Arial"/>
                <a:cs typeface="Arial"/>
              </a:rPr>
              <a:t> of protons</a:t>
            </a:r>
          </a:p>
          <a:p>
            <a:r>
              <a:rPr lang="en-US" sz="1400" dirty="0" smtClean="0">
                <a:latin typeface="Arial"/>
                <a:cs typeface="Arial"/>
              </a:rPr>
              <a:t>Pure hydro gives reasonable for </a:t>
            </a:r>
            <a:r>
              <a:rPr lang="el-GR" sz="1400" dirty="0" smtClean="0">
                <a:latin typeface="Arial"/>
                <a:cs typeface="Arial"/>
              </a:rPr>
              <a:t>Ξ</a:t>
            </a:r>
            <a:r>
              <a:rPr lang="en-US" sz="1400" dirty="0" smtClean="0">
                <a:latin typeface="Arial"/>
                <a:cs typeface="Arial"/>
              </a:rPr>
              <a:t> and </a:t>
            </a:r>
            <a:r>
              <a:rPr lang="el-GR" sz="1400" dirty="0" smtClean="0">
                <a:latin typeface="Arial"/>
                <a:cs typeface="Arial"/>
              </a:rPr>
              <a:t>Ω</a:t>
            </a:r>
            <a:endParaRPr lang="en-US" sz="1400" dirty="0" smtClean="0">
              <a:latin typeface="Arial"/>
              <a:cs typeface="Arial"/>
            </a:endParaRPr>
          </a:p>
        </p:txBody>
      </p:sp>
      <p:pic>
        <p:nvPicPr>
          <p:cNvPr id="14" name="Picture 13" descr="2011-Dec-05-prelimComparisonPID2VISH2p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209" y="814004"/>
            <a:ext cx="4277387" cy="3213741"/>
          </a:xfrm>
          <a:prstGeom prst="rect">
            <a:avLst/>
          </a:prstGeom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030576" y="834350"/>
            <a:ext cx="2790134" cy="307777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 dirty="0">
                <a:solidFill>
                  <a:srgbClr val="000000"/>
                </a:solidFill>
              </a:rPr>
              <a:t>Phys. Rev. Lett. 105, 252302 (2010</a:t>
            </a:r>
            <a:r>
              <a:rPr lang="hu-HU" sz="1400" dirty="0" smtClean="0">
                <a:solidFill>
                  <a:srgbClr val="000000"/>
                </a:solidFill>
              </a:rPr>
              <a:t>)</a:t>
            </a:r>
            <a:endParaRPr lang="en-GB" sz="1400" dirty="0">
              <a:solidFill>
                <a:srgbClr val="000000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88795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ikhef.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Nikhef.Black.pot</Template>
  <TotalTime>15258</TotalTime>
  <Words>1973</Words>
  <Application>Microsoft Macintosh PowerPoint</Application>
  <PresentationFormat>On-screen Show (4:3)</PresentationFormat>
  <Paragraphs>259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Nikhef.Black</vt:lpstr>
      <vt:lpstr>Equation</vt:lpstr>
      <vt:lpstr>Vergelijking</vt:lpstr>
      <vt:lpstr>Overview of results from ALICE at the LHC</vt:lpstr>
      <vt:lpstr>Introduction</vt:lpstr>
      <vt:lpstr>Outline: Experimental tools covered in this talk</vt:lpstr>
      <vt:lpstr>The ALICE detector</vt:lpstr>
      <vt:lpstr>Multiplicity measurement</vt:lpstr>
      <vt:lpstr>Identified particle spectra</vt:lpstr>
      <vt:lpstr>Identified particle spectra: collective radial flow</vt:lpstr>
      <vt:lpstr>Elliptic flow</vt:lpstr>
      <vt:lpstr>Elliptic flow: results</vt:lpstr>
      <vt:lpstr>Initial state</vt:lpstr>
      <vt:lpstr>Triangular flow: results</vt:lpstr>
      <vt:lpstr>High pt probes</vt:lpstr>
      <vt:lpstr>Nuclear modification factor</vt:lpstr>
      <vt:lpstr>Nuclear modification factor (PID)</vt:lpstr>
      <vt:lpstr>Nuclear modification factor (π): results</vt:lpstr>
      <vt:lpstr>Nuclear modification factor (K+p): results</vt:lpstr>
      <vt:lpstr>Nuclear modification factor: Summary</vt:lpstr>
      <vt:lpstr>Heavy flavors</vt:lpstr>
      <vt:lpstr>Nuclear modification factor: D-mesons</vt:lpstr>
      <vt:lpstr>Heavy flavor elliptic flow</vt:lpstr>
      <vt:lpstr>ALICE topics @ ICFP not covered in this talk</vt:lpstr>
      <vt:lpstr>Instead of a summary…</vt:lpstr>
      <vt:lpstr>BACKUP</vt:lpstr>
      <vt:lpstr>Transverse energy</vt:lpstr>
      <vt:lpstr>Thermal model</vt:lpstr>
      <vt:lpstr>Identified particle spectra (cont.)</vt:lpstr>
      <vt:lpstr>Nuclear modification factor</vt:lpstr>
      <vt:lpstr>IAA</vt:lpstr>
      <vt:lpstr>Elliptic flow at high pt</vt:lpstr>
      <vt:lpstr>Elliptic flow at high pt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results from ALICE at the LHC</dc:title>
  <dc:creator>Panos Christakoglou</dc:creator>
  <cp:lastModifiedBy>Panos Christakoglou</cp:lastModifiedBy>
  <cp:revision>107</cp:revision>
  <dcterms:created xsi:type="dcterms:W3CDTF">2012-05-28T07:51:02Z</dcterms:created>
  <dcterms:modified xsi:type="dcterms:W3CDTF">2012-06-12T05:15:27Z</dcterms:modified>
</cp:coreProperties>
</file>