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4" r:id="rId2"/>
    <p:sldId id="265" r:id="rId3"/>
    <p:sldId id="366" r:id="rId4"/>
    <p:sldId id="268" r:id="rId5"/>
    <p:sldId id="271" r:id="rId6"/>
    <p:sldId id="362" r:id="rId7"/>
    <p:sldId id="373" r:id="rId8"/>
    <p:sldId id="272" r:id="rId9"/>
    <p:sldId id="273" r:id="rId10"/>
    <p:sldId id="352" r:id="rId11"/>
    <p:sldId id="278" r:id="rId12"/>
    <p:sldId id="375" r:id="rId13"/>
    <p:sldId id="283" r:id="rId14"/>
    <p:sldId id="284" r:id="rId15"/>
    <p:sldId id="285" r:id="rId16"/>
    <p:sldId id="288" r:id="rId17"/>
    <p:sldId id="292" r:id="rId18"/>
    <p:sldId id="296" r:id="rId19"/>
    <p:sldId id="358" r:id="rId20"/>
    <p:sldId id="370" r:id="rId21"/>
    <p:sldId id="363" r:id="rId22"/>
    <p:sldId id="350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60"/>
  </p:normalViewPr>
  <p:slideViewPr>
    <p:cSldViewPr>
      <p:cViewPr varScale="1">
        <p:scale>
          <a:sx n="71" d="100"/>
          <a:sy n="71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BF29F-549B-484A-96AA-9FAF094ACB11}" type="datetimeFigureOut">
              <a:rPr lang="cs-CZ" smtClean="0"/>
              <a:pPr/>
              <a:t>11.6.2012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D6087-45D4-4C74-9804-858C7FA645D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997091-9026-4D7B-A4D2-2F039B688A0E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97091-9026-4D7B-A4D2-2F039B688A0E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2AD50-8EAF-43D5-9F64-281D6861E375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F07D-1639-4378-9D13-208F6375033A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2D4E-4829-423A-B901-513125CEFD1B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AC5AB-F2A8-405F-A416-ECF905B05DA7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014C2-E28F-4501-A8D6-9FEC5A5F471D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4717-974A-41ED-874C-72A4471E5A24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78AE-F343-4A0E-80D1-D7EB5BFA8364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DF48-6C06-4C0D-8CFB-2A392E58813E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9984-B58C-4F7B-8C80-4A7E066DA486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0607-9773-4BA0-A1D6-CF0F7230A2B9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861-E979-489C-B643-D5C9E63ABD61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5A15-4374-4CD4-ACDF-1FFC529AFE88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9FE5E-E273-4167-8219-749663AD962D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1C9CB-8AD8-4222-81E7-46228A5CE7D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396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313127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590800"/>
            <a:ext cx="2066834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pho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2133600"/>
            <a:ext cx="2406314" cy="1371600"/>
          </a:xfrm>
          <a:prstGeom prst="rect">
            <a:avLst/>
          </a:prstGeom>
          <a:noFill/>
        </p:spPr>
      </p:pic>
      <p:sp>
        <p:nvSpPr>
          <p:cNvPr id="13" name="TextovéPole 12"/>
          <p:cNvSpPr txBox="1"/>
          <p:nvPr/>
        </p:nvSpPr>
        <p:spPr>
          <a:xfrm>
            <a:off x="3429000" y="762000"/>
            <a:ext cx="5562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err="1" smtClean="0">
                <a:solidFill>
                  <a:schemeClr val="accent3">
                    <a:lumMod val="75000"/>
                  </a:schemeClr>
                </a:solidFill>
              </a:rPr>
              <a:t>Resent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 r</a:t>
            </a:r>
            <a:r>
              <a:rPr lang="cs-CZ" sz="2800" b="1" dirty="0" err="1" smtClean="0">
                <a:solidFill>
                  <a:schemeClr val="accent3">
                    <a:lumMod val="75000"/>
                  </a:schemeClr>
                </a:solidFill>
              </a:rPr>
              <a:t>esults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sz="2800" b="1" dirty="0" err="1" smtClean="0">
                <a:solidFill>
                  <a:schemeClr val="accent3">
                    <a:lumMod val="75000"/>
                  </a:schemeClr>
                </a:solidFill>
              </a:rPr>
              <a:t>from</a:t>
            </a:r>
            <a:r>
              <a:rPr lang="cs-CZ" sz="2800" b="1" dirty="0" smtClean="0">
                <a:solidFill>
                  <a:schemeClr val="accent3">
                    <a:lumMod val="75000"/>
                  </a:schemeClr>
                </a:solidFill>
              </a:rPr>
              <a:t> D0 experiment</a:t>
            </a:r>
          </a:p>
          <a:p>
            <a:pPr algn="ctr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V. Šimák,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6">
                    <a:lumMod val="50000"/>
                  </a:schemeClr>
                </a:solidFill>
              </a:rPr>
              <a:t>for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D0 experiment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429000" y="152400"/>
            <a:ext cx="533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1st International Conference on New Frontiers </a:t>
            </a:r>
            <a:r>
              <a:rPr lang="cs-CZ" sz="1400" b="1" dirty="0" smtClean="0"/>
              <a:t> </a:t>
            </a:r>
            <a:r>
              <a:rPr lang="en-US" sz="1400" b="1" dirty="0" smtClean="0"/>
              <a:t>in Physics (ICFP 2012)</a:t>
            </a:r>
          </a:p>
          <a:p>
            <a:r>
              <a:rPr lang="cs-CZ" sz="1400" b="1" dirty="0" smtClean="0"/>
              <a:t>                       </a:t>
            </a:r>
            <a:r>
              <a:rPr lang="it-IT" sz="1400" b="1" dirty="0" smtClean="0"/>
              <a:t>10-16 June 2012, Kolymbari, Creta, Greece</a:t>
            </a:r>
            <a:endParaRPr lang="cs-CZ" sz="1400" dirty="0"/>
          </a:p>
        </p:txBody>
      </p:sp>
      <p:sp>
        <p:nvSpPr>
          <p:cNvPr id="21" name="Obdélník 20"/>
          <p:cNvSpPr/>
          <p:nvPr/>
        </p:nvSpPr>
        <p:spPr>
          <a:xfrm>
            <a:off x="457200" y="4038600"/>
            <a:ext cx="3886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err="1" smtClean="0"/>
              <a:t>The</a:t>
            </a:r>
            <a:r>
              <a:rPr lang="cs-CZ" sz="1600" b="1" dirty="0" smtClean="0"/>
              <a:t> DØ experiment</a:t>
            </a:r>
            <a:endParaRPr lang="cs-CZ" sz="1600" dirty="0" smtClean="0"/>
          </a:p>
          <a:p>
            <a:r>
              <a:rPr lang="cs-CZ" sz="1600" b="1" dirty="0" smtClean="0"/>
              <a:t>• </a:t>
            </a:r>
            <a:r>
              <a:rPr lang="cs-CZ" sz="1600" b="1" dirty="0" err="1" smtClean="0"/>
              <a:t>Delivered</a:t>
            </a:r>
            <a:r>
              <a:rPr lang="cs-CZ" sz="1600" b="1" dirty="0" smtClean="0"/>
              <a:t>:</a:t>
            </a:r>
            <a:r>
              <a:rPr lang="en-US" sz="1600" b="1" dirty="0" smtClean="0"/>
              <a:t> </a:t>
            </a:r>
            <a:r>
              <a:rPr lang="cs-CZ" sz="1600" b="1" dirty="0" smtClean="0"/>
              <a:t>11.9</a:t>
            </a:r>
            <a:r>
              <a:rPr lang="en-US" sz="1600" b="1" dirty="0" smtClean="0"/>
              <a:t>  </a:t>
            </a:r>
            <a:r>
              <a:rPr lang="en-US" sz="1600" b="1" dirty="0" err="1" smtClean="0"/>
              <a:t>fb</a:t>
            </a:r>
            <a:r>
              <a:rPr lang="cs-CZ" sz="1600" b="1" dirty="0" smtClean="0"/>
              <a:t>‐1</a:t>
            </a:r>
          </a:p>
          <a:p>
            <a:r>
              <a:rPr lang="cs-CZ" sz="1600" b="1" dirty="0" smtClean="0"/>
              <a:t>• </a:t>
            </a:r>
            <a:r>
              <a:rPr lang="cs-CZ" sz="1600" b="1" dirty="0" err="1" smtClean="0"/>
              <a:t>Recorded</a:t>
            </a:r>
            <a:r>
              <a:rPr lang="cs-CZ" sz="1600" b="1" dirty="0" smtClean="0"/>
              <a:t>:</a:t>
            </a:r>
            <a:r>
              <a:rPr lang="en-US" sz="1600" b="1" dirty="0" smtClean="0"/>
              <a:t> </a:t>
            </a:r>
            <a:r>
              <a:rPr lang="cs-CZ" sz="1600" b="1" dirty="0" smtClean="0"/>
              <a:t>10.7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fb</a:t>
            </a:r>
            <a:r>
              <a:rPr lang="cs-CZ" sz="1600" b="1" dirty="0" smtClean="0"/>
              <a:t>‐1</a:t>
            </a:r>
          </a:p>
          <a:p>
            <a:r>
              <a:rPr lang="cs-CZ" sz="1600" b="1" dirty="0" smtClean="0"/>
              <a:t>• Proton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an</a:t>
            </a:r>
            <a:r>
              <a:rPr lang="en-US" sz="1600" b="1" dirty="0" err="1" smtClean="0"/>
              <a:t>ti</a:t>
            </a:r>
            <a:r>
              <a:rPr lang="cs-CZ" sz="1600" b="1" dirty="0" smtClean="0"/>
              <a:t>proton</a:t>
            </a:r>
            <a:r>
              <a:rPr lang="en-US" sz="1600" b="1" dirty="0" smtClean="0"/>
              <a:t> c</a:t>
            </a:r>
            <a:r>
              <a:rPr lang="cs-CZ" sz="1600" b="1" dirty="0" err="1" smtClean="0"/>
              <a:t>ollide</a:t>
            </a:r>
            <a:r>
              <a:rPr lang="en-US" sz="1600" b="1" dirty="0" smtClean="0"/>
              <a:t>r </a:t>
            </a:r>
            <a:r>
              <a:rPr lang="cs-CZ" sz="1600" b="1" dirty="0" err="1" smtClean="0"/>
              <a:t>at</a:t>
            </a:r>
            <a:r>
              <a:rPr lang="en-US" sz="1600" b="1" dirty="0" smtClean="0"/>
              <a:t> </a:t>
            </a:r>
            <a:r>
              <a:rPr lang="cs-CZ" sz="1600" b="1" dirty="0" smtClean="0"/>
              <a:t>√s=1.96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TeV</a:t>
            </a:r>
            <a:endParaRPr lang="cs-CZ" sz="1600" b="1" dirty="0" smtClean="0"/>
          </a:p>
          <a:p>
            <a:r>
              <a:rPr lang="cs-CZ" sz="1600" b="1" dirty="0" smtClean="0"/>
              <a:t>• </a:t>
            </a:r>
            <a:r>
              <a:rPr lang="cs-CZ" sz="1600" b="1" dirty="0" err="1" smtClean="0"/>
              <a:t>Tevatron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shut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down</a:t>
            </a:r>
            <a:r>
              <a:rPr lang="en-US" sz="1600" b="1" dirty="0" smtClean="0"/>
              <a:t> </a:t>
            </a:r>
            <a:r>
              <a:rPr lang="cs-CZ" sz="1600" b="1" dirty="0" smtClean="0"/>
              <a:t>on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September</a:t>
            </a:r>
            <a:r>
              <a:rPr lang="en-US" sz="1600" b="1" dirty="0" smtClean="0"/>
              <a:t> </a:t>
            </a:r>
            <a:r>
              <a:rPr lang="cs-CZ" sz="1600" b="1" dirty="0" smtClean="0"/>
              <a:t>30,</a:t>
            </a:r>
            <a:r>
              <a:rPr lang="en-US" sz="1600" b="1" dirty="0" smtClean="0"/>
              <a:t> </a:t>
            </a:r>
            <a:r>
              <a:rPr lang="cs-CZ" sz="1600" b="1" dirty="0" smtClean="0"/>
              <a:t>2011 a</a:t>
            </a:r>
            <a:r>
              <a:rPr lang="en-US" sz="1600" b="1" dirty="0" smtClean="0"/>
              <a:t>ft</a:t>
            </a:r>
            <a:r>
              <a:rPr lang="cs-CZ" sz="1600" b="1" dirty="0" err="1" smtClean="0"/>
              <a:t>er</a:t>
            </a:r>
            <a:r>
              <a:rPr lang="en-US" sz="1600" b="1" dirty="0" smtClean="0"/>
              <a:t> </a:t>
            </a:r>
            <a:r>
              <a:rPr lang="cs-CZ" sz="1600" b="1" dirty="0" smtClean="0"/>
              <a:t>2</a:t>
            </a:r>
            <a:r>
              <a:rPr lang="en-US" sz="1600" b="1" dirty="0" smtClean="0"/>
              <a:t>8 </a:t>
            </a:r>
            <a:r>
              <a:rPr lang="cs-CZ" sz="1600" b="1" dirty="0" err="1" smtClean="0"/>
              <a:t>years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of</a:t>
            </a:r>
            <a:r>
              <a:rPr lang="en-US" sz="1600" b="1" dirty="0" smtClean="0"/>
              <a:t> </a:t>
            </a:r>
            <a:r>
              <a:rPr lang="cs-CZ" sz="1600" b="1" dirty="0" err="1" smtClean="0"/>
              <a:t>outstanding</a:t>
            </a:r>
            <a:r>
              <a:rPr lang="en-US" sz="1600" b="1" dirty="0" smtClean="0"/>
              <a:t> </a:t>
            </a:r>
            <a:r>
              <a:rPr lang="cs-CZ" sz="1600" b="1" dirty="0" smtClean="0"/>
              <a:t>opera</a:t>
            </a:r>
            <a:r>
              <a:rPr lang="en-US" sz="1600" b="1" dirty="0" err="1" smtClean="0"/>
              <a:t>tion</a:t>
            </a:r>
            <a:endParaRPr lang="cs-CZ" sz="1600" b="1" dirty="0" smtClean="0"/>
          </a:p>
          <a:p>
            <a:endParaRPr lang="cs-CZ" dirty="0" smtClean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C053-3800-4F3B-B38D-BBE59B2C7328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381107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1219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QCD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cs-CZ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33400" y="4800600"/>
            <a:ext cx="1447800" cy="320675"/>
          </a:xfrm>
        </p:spPr>
        <p:txBody>
          <a:bodyPr/>
          <a:lstStyle/>
          <a:p>
            <a:fld id="{7F4AC51D-1074-4FC3-9360-EEA295D00DEC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066800"/>
            <a:ext cx="5562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ovéPole 13"/>
          <p:cNvSpPr txBox="1"/>
          <p:nvPr/>
        </p:nvSpPr>
        <p:spPr>
          <a:xfrm>
            <a:off x="609600" y="4724400"/>
            <a:ext cx="10839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457200" y="0"/>
            <a:ext cx="12192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QCD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4BCC-0213-4A3D-9C72-ED6AEDCA91EB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11</a:t>
            </a:fld>
            <a:endParaRPr lang="cs-CZ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51" y="762000"/>
            <a:ext cx="778169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105400"/>
            <a:ext cx="4914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ED7E-8783-46D3-B717-932489721C42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12</a:t>
            </a:fld>
            <a:endParaRPr lang="cs-CZ"/>
          </a:p>
        </p:txBody>
      </p:sp>
      <p:pic>
        <p:nvPicPr>
          <p:cNvPr id="1026" name="Picture 2" descr="http://www-d0.fnal.gov/Run2Physics/WWW/results/final/QCD/Q12B/Q12BF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81200"/>
            <a:ext cx="5400675" cy="4438651"/>
          </a:xfrm>
          <a:prstGeom prst="rect">
            <a:avLst/>
          </a:prstGeom>
          <a:noFill/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http://www-d0.fnal.gov/Run2Physics/WWW/results/final/QCD/Q12B/Q12BF0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28600"/>
            <a:ext cx="5295900" cy="1774456"/>
          </a:xfrm>
          <a:prstGeom prst="rect">
            <a:avLst/>
          </a:prstGeom>
          <a:noFill/>
        </p:spPr>
      </p:pic>
      <p:sp>
        <p:nvSpPr>
          <p:cNvPr id="10" name="TextovéPole 9"/>
          <p:cNvSpPr txBox="1"/>
          <p:nvPr/>
        </p:nvSpPr>
        <p:spPr>
          <a:xfrm>
            <a:off x="381000" y="685800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FPD</a:t>
            </a:r>
            <a:endParaRPr lang="cs-CZ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966788"/>
            <a:ext cx="74866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5C4-190B-41B2-A728-140E618E4F0B}" type="datetime1">
              <a:rPr lang="cs-CZ" smtClean="0"/>
              <a:pPr/>
              <a:t>11.6.2012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13</a:t>
            </a:fld>
            <a:endParaRPr lang="cs-CZ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0"/>
            <a:ext cx="2316449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609600"/>
            <a:ext cx="24574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ovéPole 12"/>
          <p:cNvSpPr txBox="1"/>
          <p:nvPr/>
        </p:nvSpPr>
        <p:spPr>
          <a:xfrm>
            <a:off x="533400" y="304800"/>
            <a:ext cx="3139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TOP quark  </a:t>
            </a:r>
            <a:r>
              <a:rPr lang="en-US" b="1" dirty="0" smtClean="0">
                <a:solidFill>
                  <a:srgbClr val="00B050"/>
                </a:solidFill>
              </a:rPr>
              <a:t>since 1995</a:t>
            </a:r>
            <a:endParaRPr lang="cs-CZ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1014413"/>
            <a:ext cx="741045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77DA-3C00-4963-B180-88598203C2EB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1676400" y="381000"/>
            <a:ext cx="528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Decay modes of Top and the final states 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114800"/>
            <a:ext cx="3886200" cy="91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00400"/>
            <a:ext cx="3429000" cy="38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657600"/>
            <a:ext cx="2943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ovéPole 14"/>
          <p:cNvSpPr txBox="1"/>
          <p:nvPr/>
        </p:nvSpPr>
        <p:spPr>
          <a:xfrm>
            <a:off x="8305800" y="228600"/>
            <a:ext cx="63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T</a:t>
            </a:r>
            <a:endParaRPr lang="cs-CZ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650496"/>
            <a:ext cx="5705475" cy="73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752600"/>
            <a:ext cx="80867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4191000"/>
            <a:ext cx="1638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2743200"/>
            <a:ext cx="20859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76400" y="5029200"/>
            <a:ext cx="5334000" cy="134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98FC-3F4A-4021-8A40-88E17B91CCA5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7" name="Zástupný symbol pro číslo snímku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15</a:t>
            </a:fld>
            <a:endParaRPr lang="cs-CZ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4572000"/>
            <a:ext cx="281762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ovéPole 18"/>
          <p:cNvSpPr txBox="1"/>
          <p:nvPr/>
        </p:nvSpPr>
        <p:spPr>
          <a:xfrm>
            <a:off x="304800" y="609600"/>
            <a:ext cx="2689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Width of the Top</a:t>
            </a:r>
            <a:endParaRPr lang="cs-CZ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19201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BA63-D113-4D9C-9B94-FD9FE85A6027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16</a:t>
            </a:fld>
            <a:endParaRPr lang="cs-CZ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48000"/>
            <a:ext cx="465201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971800"/>
            <a:ext cx="509512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V. Simak, FNAL, CTU Prague</a:t>
            </a:r>
            <a:endParaRPr lang="cs-CZ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5486400" cy="173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819400"/>
            <a:ext cx="34004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38600"/>
            <a:ext cx="4572000" cy="69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048000"/>
            <a:ext cx="47148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724400"/>
            <a:ext cx="35337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3505200"/>
            <a:ext cx="3419475" cy="282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8158" y="2362200"/>
            <a:ext cx="354584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86400" y="2590800"/>
            <a:ext cx="2581275" cy="18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CBA1-AB2B-4C8E-89F7-913283FD7B30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17</a:t>
            </a:fld>
            <a:endParaRPr lang="cs-CZ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5334000"/>
            <a:ext cx="259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ovéPole 19"/>
          <p:cNvSpPr txBox="1"/>
          <p:nvPr/>
        </p:nvSpPr>
        <p:spPr>
          <a:xfrm>
            <a:off x="1143000" y="304800"/>
            <a:ext cx="2928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Spin Correlation</a:t>
            </a:r>
            <a:endParaRPr lang="cs-CZ" sz="3200" dirty="0">
              <a:solidFill>
                <a:srgbClr val="00B050"/>
              </a:solidFill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8400" y="990600"/>
            <a:ext cx="19145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8070549" cy="52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8305800" y="228600"/>
            <a:ext cx="63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T</a:t>
            </a:r>
            <a:endParaRPr lang="cs-CZ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4B28-CFC2-4AA0-8527-52F8AF8BED38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18</a:t>
            </a:fld>
            <a:endParaRPr lang="cs-CZ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810000"/>
            <a:ext cx="29432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10"/>
          <p:cNvSpPr txBox="1"/>
          <p:nvPr/>
        </p:nvSpPr>
        <p:spPr>
          <a:xfrm>
            <a:off x="762000" y="228600"/>
            <a:ext cx="3872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Single Top production</a:t>
            </a:r>
            <a:endParaRPr lang="cs-CZ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0400" y="6324600"/>
            <a:ext cx="2895600" cy="365125"/>
          </a:xfrm>
        </p:spPr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8991600" cy="220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648200"/>
            <a:ext cx="207818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124200"/>
            <a:ext cx="4257675" cy="287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953000"/>
            <a:ext cx="3200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124200"/>
            <a:ext cx="4267200" cy="147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FE0E-E0DC-40E7-AA33-BFF78F9D4948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381000" y="304800"/>
            <a:ext cx="205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Electroweek</a:t>
            </a:r>
            <a:r>
              <a:rPr lang="en-US" dirty="0" smtClean="0">
                <a:solidFill>
                  <a:srgbClr val="0070C0"/>
                </a:solidFill>
              </a:rPr>
              <a:t> physics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267200" y="304800"/>
            <a:ext cx="959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TOP</a:t>
            </a:r>
            <a:endParaRPr lang="cs-CZ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304800" y="304800"/>
            <a:ext cx="46482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Outline:</a:t>
            </a:r>
          </a:p>
          <a:p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Spectroscopy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B – physics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QCD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Electro-week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Top – Physics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  Higgs ?</a:t>
            </a:r>
          </a:p>
          <a:p>
            <a:endParaRPr lang="en-US" sz="4800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cs-CZ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0"/>
            <a:ext cx="175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524000"/>
            <a:ext cx="1676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3352800"/>
            <a:ext cx="151349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3505200"/>
            <a:ext cx="1966913" cy="16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417C-D607-4969-8E87-A81DC7E1415E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ED7E-8783-46D3-B717-932489721C42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20</a:t>
            </a:fld>
            <a:endParaRPr lang="cs-CZ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447800"/>
            <a:ext cx="44577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30384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114800"/>
            <a:ext cx="50720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04800"/>
            <a:ext cx="30003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876800"/>
            <a:ext cx="3686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7133-006B-4DB1-ABC6-908F74ABC91C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21</a:t>
            </a:fld>
            <a:endParaRPr lang="cs-CZ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00400"/>
            <a:ext cx="7467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533400"/>
            <a:ext cx="52578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97" y="304800"/>
            <a:ext cx="415792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762000" y="48006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TEVATRON and  D0 detector have finished all data collection  but the analyses  of  full set of data is continuing</a:t>
            </a:r>
            <a:endParaRPr lang="cs-CZ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68A8-0115-4F41-850F-F3C968442757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22</a:t>
            </a:fld>
            <a:endParaRPr lang="cs-CZ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"/>
            <a:ext cx="38862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/>
        </p:nvSpPr>
        <p:spPr>
          <a:xfrm>
            <a:off x="838200" y="55626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D0 experiment published 400 papers and there is still  more to come 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838200"/>
            <a:ext cx="65341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990600"/>
            <a:ext cx="1905000" cy="191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059818"/>
            <a:ext cx="4629150" cy="441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5715000"/>
            <a:ext cx="594013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838200" y="525780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Mass:</a:t>
            </a:r>
            <a:endParaRPr lang="cs-CZ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1219200"/>
            <a:ext cx="609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3F664-AB90-4EB2-B22D-AD624BF819DB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14" name="Obdélník 13"/>
          <p:cNvSpPr/>
          <p:nvPr/>
        </p:nvSpPr>
        <p:spPr>
          <a:xfrm>
            <a:off x="381000" y="28194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Photons are detected via their conversions into</a:t>
            </a:r>
          </a:p>
          <a:p>
            <a:r>
              <a:rPr lang="en-US" dirty="0" smtClean="0"/>
              <a:t>electron-positron pairs</a:t>
            </a:r>
            <a:endParaRPr lang="cs-CZ" dirty="0"/>
          </a:p>
        </p:txBody>
      </p:sp>
      <p:pic>
        <p:nvPicPr>
          <p:cNvPr id="1026" name="Picture 2" descr="http://www-d0.fnal.gov/Run2Physics/WWW/results/final/B/B12A/B12AF02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1" y="3657600"/>
            <a:ext cx="1644323" cy="1577623"/>
          </a:xfrm>
          <a:prstGeom prst="rect">
            <a:avLst/>
          </a:prstGeom>
          <a:noFill/>
        </p:spPr>
      </p:pic>
      <p:sp>
        <p:nvSpPr>
          <p:cNvPr id="15" name="TextovéPole 14"/>
          <p:cNvSpPr txBox="1"/>
          <p:nvPr/>
        </p:nvSpPr>
        <p:spPr>
          <a:xfrm>
            <a:off x="609600" y="304800"/>
            <a:ext cx="276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Spectroscopy and B-physics</a:t>
            </a: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85800"/>
            <a:ext cx="550399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14400"/>
            <a:ext cx="6381750" cy="22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867400"/>
            <a:ext cx="550608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181600"/>
            <a:ext cx="30384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5486400"/>
            <a:ext cx="3048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5334000"/>
            <a:ext cx="40513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5400" y="3048000"/>
            <a:ext cx="6248400" cy="212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9000" y="1828800"/>
            <a:ext cx="2181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EB2A-41EE-40B5-8DF8-EDBFFF9EA0C0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04800"/>
            <a:ext cx="276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Spectroscopy and B-physics</a:t>
            </a: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9600"/>
            <a:ext cx="8915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524000"/>
            <a:ext cx="39528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42291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066800"/>
            <a:ext cx="4095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3276600"/>
            <a:ext cx="43624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4572000"/>
            <a:ext cx="15716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5867400"/>
            <a:ext cx="535849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3581400"/>
            <a:ext cx="581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43000" y="3733800"/>
            <a:ext cx="8572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71600" y="1676400"/>
            <a:ext cx="257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ovéPole 12"/>
          <p:cNvSpPr txBox="1"/>
          <p:nvPr/>
        </p:nvSpPr>
        <p:spPr>
          <a:xfrm>
            <a:off x="73152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Th</a:t>
            </a:r>
            <a:endParaRPr lang="cs-CZ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6249-A88F-44B2-994C-67C7E03B52A7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17" name="Zástupný symbol pro číslo snímku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304800" y="152400"/>
            <a:ext cx="276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Spectroscopy and B-physics</a:t>
            </a: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ED7E-8783-46D3-B717-932489721C42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48665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724400"/>
            <a:ext cx="2695575" cy="140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ED7E-8783-46D3-B717-932489721C42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37235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64674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801239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143000"/>
            <a:ext cx="2409825" cy="166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510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609600"/>
            <a:ext cx="64617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2438400"/>
            <a:ext cx="3517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4B153-02AC-4930-9CED-723BE14C4E8D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304800" y="152400"/>
            <a:ext cx="205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Electroweek</a:t>
            </a:r>
            <a:r>
              <a:rPr lang="en-US" dirty="0" smtClean="0">
                <a:solidFill>
                  <a:srgbClr val="0070C0"/>
                </a:solidFill>
              </a:rPr>
              <a:t> physics</a:t>
            </a: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895600" cy="365125"/>
          </a:xfrm>
        </p:spPr>
        <p:txBody>
          <a:bodyPr/>
          <a:lstStyle/>
          <a:p>
            <a:r>
              <a:rPr lang="pt-BR" smtClean="0"/>
              <a:t>V. Simak, FNAL, CTU Prague</a:t>
            </a:r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1733" y="1447800"/>
            <a:ext cx="499226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800600"/>
            <a:ext cx="1867371" cy="161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/>
          <p:nvPr/>
        </p:nvSpPr>
        <p:spPr>
          <a:xfrm>
            <a:off x="5105400" y="2819400"/>
            <a:ext cx="13351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/>
              <a:t>4.3 </a:t>
            </a:r>
            <a:r>
              <a:rPr lang="cs-CZ" sz="2400" dirty="0" err="1" smtClean="0"/>
              <a:t>fb</a:t>
            </a:r>
            <a:r>
              <a:rPr lang="cs-CZ" sz="2400" dirty="0" smtClean="0"/>
              <a:t>−1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62000" y="5562600"/>
            <a:ext cx="63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EW</a:t>
            </a:r>
            <a:endParaRPr lang="cs-CZ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334000" y="6096000"/>
            <a:ext cx="350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err="1" smtClean="0"/>
              <a:t>Phys</a:t>
            </a:r>
            <a:r>
              <a:rPr lang="cs-CZ" b="1" dirty="0" smtClean="0"/>
              <a:t>. </a:t>
            </a:r>
            <a:r>
              <a:rPr lang="cs-CZ" b="1" dirty="0" err="1" smtClean="0"/>
              <a:t>Rev</a:t>
            </a:r>
            <a:r>
              <a:rPr lang="cs-CZ" b="1" dirty="0" smtClean="0"/>
              <a:t>. </a:t>
            </a:r>
            <a:r>
              <a:rPr lang="cs-CZ" b="1" dirty="0" err="1" smtClean="0"/>
              <a:t>Lett</a:t>
            </a:r>
            <a:r>
              <a:rPr lang="cs-CZ" b="1" dirty="0" smtClean="0"/>
              <a:t>. 108, 151804 (2011)</a:t>
            </a:r>
            <a:endParaRPr lang="cs-CZ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24000"/>
            <a:ext cx="3867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533400"/>
            <a:ext cx="767937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2038904"/>
            <a:ext cx="1581150" cy="15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3886200"/>
            <a:ext cx="3143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ástupný symbol pro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E354-CB9D-4B6C-8B71-0B22945BFFCD}" type="datetime1">
              <a:rPr lang="cs-CZ" smtClean="0"/>
              <a:pPr/>
              <a:t>11.6.2012</a:t>
            </a:fld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C9CB-8AD8-4222-81E7-46228A5CE7D7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304800" y="152400"/>
            <a:ext cx="205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Electroweek</a:t>
            </a:r>
            <a:r>
              <a:rPr lang="en-US" dirty="0" smtClean="0">
                <a:solidFill>
                  <a:srgbClr val="0070C0"/>
                </a:solidFill>
              </a:rPr>
              <a:t> physics</a:t>
            </a: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458</Words>
  <Application>Microsoft Office PowerPoint</Application>
  <PresentationFormat>Předvádění na obrazovce (4:3)</PresentationFormat>
  <Paragraphs>133</Paragraphs>
  <Slides>22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Motiv sady Office</vt:lpstr>
      <vt:lpstr> </vt:lpstr>
      <vt:lpstr>Snímek 2</vt:lpstr>
      <vt:lpstr>Snímek 3</vt:lpstr>
      <vt:lpstr>Snímek 4</vt:lpstr>
      <vt:lpstr>Snímek 5</vt:lpstr>
      <vt:lpstr> </vt:lpstr>
      <vt:lpstr> </vt:lpstr>
      <vt:lpstr> </vt:lpstr>
      <vt:lpstr>Snímek 9</vt:lpstr>
      <vt:lpstr>QCD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Snímek 21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simak</dc:creator>
  <cp:lastModifiedBy>simak</cp:lastModifiedBy>
  <cp:revision>47</cp:revision>
  <dcterms:created xsi:type="dcterms:W3CDTF">2012-06-03T06:20:52Z</dcterms:created>
  <dcterms:modified xsi:type="dcterms:W3CDTF">2012-06-11T13:18:33Z</dcterms:modified>
</cp:coreProperties>
</file>