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8" r:id="rId3"/>
    <p:sldId id="282" r:id="rId4"/>
    <p:sldId id="283" r:id="rId5"/>
    <p:sldId id="260" r:id="rId6"/>
    <p:sldId id="258" r:id="rId7"/>
    <p:sldId id="259" r:id="rId8"/>
    <p:sldId id="279" r:id="rId9"/>
    <p:sldId id="263" r:id="rId10"/>
    <p:sldId id="262" r:id="rId11"/>
    <p:sldId id="287" r:id="rId12"/>
    <p:sldId id="285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5" r:id="rId21"/>
    <p:sldId id="288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A9DF4-B23E-417A-84A4-8425C102296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8E45DBD-0971-4EC7-BFA5-C60FF5647D34}">
      <dgm:prSet phldrT="[Testo]" custT="1"/>
      <dgm:spPr/>
      <dgm:t>
        <a:bodyPr/>
        <a:lstStyle/>
        <a:p>
          <a:r>
            <a:rPr lang="en-US" sz="2200" b="1" noProof="0" dirty="0" smtClean="0"/>
            <a:t>Dark Matter</a:t>
          </a:r>
          <a:endParaRPr lang="en-US" sz="2200" b="1" noProof="0" dirty="0"/>
        </a:p>
      </dgm:t>
    </dgm:pt>
    <dgm:pt modelId="{DA993455-61B9-4B8A-A196-47A91A39EDB2}" type="parTrans" cxnId="{FC4D27B2-6F4A-46F0-A127-2ADA3DCF36E3}">
      <dgm:prSet/>
      <dgm:spPr/>
      <dgm:t>
        <a:bodyPr/>
        <a:lstStyle/>
        <a:p>
          <a:endParaRPr lang="en-US" noProof="0"/>
        </a:p>
      </dgm:t>
    </dgm:pt>
    <dgm:pt modelId="{91AF95B9-F566-48DE-A565-6FED6185F53E}" type="sibTrans" cxnId="{FC4D27B2-6F4A-46F0-A127-2ADA3DCF36E3}">
      <dgm:prSet/>
      <dgm:spPr/>
      <dgm:t>
        <a:bodyPr/>
        <a:lstStyle/>
        <a:p>
          <a:endParaRPr lang="en-US" noProof="0"/>
        </a:p>
      </dgm:t>
    </dgm:pt>
    <dgm:pt modelId="{5860549E-F6FC-4B31-B256-C30AB35122E1}">
      <dgm:prSet phldrT="[Testo]" custT="1"/>
      <dgm:spPr/>
      <dgm:t>
        <a:bodyPr/>
        <a:lstStyle/>
        <a:p>
          <a:r>
            <a:rPr lang="en-US" sz="2200" b="1" noProof="0" dirty="0" smtClean="0"/>
            <a:t>The ANTARES experiment</a:t>
          </a:r>
          <a:endParaRPr lang="en-US" sz="2200" b="1" noProof="0" dirty="0"/>
        </a:p>
      </dgm:t>
    </dgm:pt>
    <dgm:pt modelId="{4B745D3A-A9EE-4752-9FFC-F1A6B61D7220}" type="parTrans" cxnId="{AA24E8F2-4B2E-4C2A-9C35-67359A321EFF}">
      <dgm:prSet/>
      <dgm:spPr/>
      <dgm:t>
        <a:bodyPr/>
        <a:lstStyle/>
        <a:p>
          <a:endParaRPr lang="en-US" noProof="0"/>
        </a:p>
      </dgm:t>
    </dgm:pt>
    <dgm:pt modelId="{C6DE2AB3-5A8A-4AD9-9A37-3139DD6A8901}" type="sibTrans" cxnId="{AA24E8F2-4B2E-4C2A-9C35-67359A321EFF}">
      <dgm:prSet/>
      <dgm:spPr/>
      <dgm:t>
        <a:bodyPr/>
        <a:lstStyle/>
        <a:p>
          <a:endParaRPr lang="en-US" noProof="0"/>
        </a:p>
      </dgm:t>
    </dgm:pt>
    <dgm:pt modelId="{75F1224A-32F9-46DD-B2B9-FE3A263EE01D}">
      <dgm:prSet phldrT="[Testo]" custT="1"/>
      <dgm:spPr/>
      <dgm:t>
        <a:bodyPr/>
        <a:lstStyle/>
        <a:p>
          <a:r>
            <a:rPr lang="en-US" sz="2200" b="1" noProof="0" dirty="0" smtClean="0"/>
            <a:t>Dark Matter analysis in ANTARES</a:t>
          </a:r>
          <a:endParaRPr lang="en-US" sz="2200" b="1" noProof="0" dirty="0"/>
        </a:p>
      </dgm:t>
    </dgm:pt>
    <dgm:pt modelId="{C5B14DEF-8A5D-4AD1-BCDC-C50CA1338B4D}" type="parTrans" cxnId="{F1BF6D50-380C-4B00-8171-5401D815DB4E}">
      <dgm:prSet/>
      <dgm:spPr/>
      <dgm:t>
        <a:bodyPr/>
        <a:lstStyle/>
        <a:p>
          <a:endParaRPr lang="en-US" noProof="0"/>
        </a:p>
      </dgm:t>
    </dgm:pt>
    <dgm:pt modelId="{99BC2F56-0FB2-45B0-80A2-5D48BA66CCA1}" type="sibTrans" cxnId="{F1BF6D50-380C-4B00-8171-5401D815DB4E}">
      <dgm:prSet/>
      <dgm:spPr/>
      <dgm:t>
        <a:bodyPr/>
        <a:lstStyle/>
        <a:p>
          <a:endParaRPr lang="en-US" noProof="0"/>
        </a:p>
      </dgm:t>
    </dgm:pt>
    <dgm:pt modelId="{F8F95C26-9E86-4C8F-AFF4-CB9D36097068}">
      <dgm:prSet phldrT="[Testo]" custT="1"/>
      <dgm:spPr/>
      <dgm:t>
        <a:bodyPr/>
        <a:lstStyle/>
        <a:p>
          <a:r>
            <a:rPr lang="en-US" sz="2200" b="1" noProof="0" dirty="0" smtClean="0"/>
            <a:t>Conclusions and Future prospects</a:t>
          </a:r>
          <a:endParaRPr lang="en-US" sz="2200" b="1" noProof="0" dirty="0"/>
        </a:p>
      </dgm:t>
    </dgm:pt>
    <dgm:pt modelId="{BBBEA8D2-53BB-4D9B-B853-337E02E4B310}" type="parTrans" cxnId="{6E3D4C15-C1D7-4658-802A-E9E5ABEAFB35}">
      <dgm:prSet/>
      <dgm:spPr/>
      <dgm:t>
        <a:bodyPr/>
        <a:lstStyle/>
        <a:p>
          <a:endParaRPr lang="en-US" noProof="0"/>
        </a:p>
      </dgm:t>
    </dgm:pt>
    <dgm:pt modelId="{8F4719D3-8678-4DCB-886B-45B4C5EAF024}" type="sibTrans" cxnId="{6E3D4C15-C1D7-4658-802A-E9E5ABEAFB35}">
      <dgm:prSet/>
      <dgm:spPr/>
      <dgm:t>
        <a:bodyPr/>
        <a:lstStyle/>
        <a:p>
          <a:endParaRPr lang="en-US" noProof="0"/>
        </a:p>
      </dgm:t>
    </dgm:pt>
    <dgm:pt modelId="{B79D5384-BE4B-4263-B5C9-226DFBBCE394}">
      <dgm:prSet phldrT="[Testo]" custT="1"/>
      <dgm:spPr/>
      <dgm:t>
        <a:bodyPr/>
        <a:lstStyle/>
        <a:p>
          <a:r>
            <a:rPr lang="en-US" sz="2200" noProof="0" dirty="0" smtClean="0"/>
            <a:t>On going analysis: search towards the Sun (reported here) and the Galactic Centre.</a:t>
          </a:r>
          <a:endParaRPr lang="en-US" sz="2200" noProof="0" dirty="0"/>
        </a:p>
      </dgm:t>
    </dgm:pt>
    <dgm:pt modelId="{E3F57080-F17E-4233-B0D7-D2454A0FDE4E}" type="parTrans" cxnId="{03222016-AAF4-4380-9700-23035B9C13CF}">
      <dgm:prSet/>
      <dgm:spPr/>
      <dgm:t>
        <a:bodyPr/>
        <a:lstStyle/>
        <a:p>
          <a:endParaRPr lang="en-US" noProof="0"/>
        </a:p>
      </dgm:t>
    </dgm:pt>
    <dgm:pt modelId="{8BE82FB1-DCC1-49D3-B0ED-7790C0FCC2DE}" type="sibTrans" cxnId="{03222016-AAF4-4380-9700-23035B9C13CF}">
      <dgm:prSet/>
      <dgm:spPr/>
      <dgm:t>
        <a:bodyPr/>
        <a:lstStyle/>
        <a:p>
          <a:endParaRPr lang="en-US" noProof="0"/>
        </a:p>
      </dgm:t>
    </dgm:pt>
    <dgm:pt modelId="{9AB25C27-AAAB-4799-AD75-8389A9BC5FE5}">
      <dgm:prSet phldrT="[Testo]" custT="1"/>
      <dgm:spPr/>
      <dgm:t>
        <a:bodyPr/>
        <a:lstStyle/>
        <a:p>
          <a:r>
            <a:rPr lang="en-US" sz="2200" noProof="0" dirty="0" smtClean="0"/>
            <a:t>Description and characteristics;                                                                                        </a:t>
          </a:r>
          <a:endParaRPr lang="en-US" sz="2200" noProof="0" dirty="0"/>
        </a:p>
      </dgm:t>
    </dgm:pt>
    <dgm:pt modelId="{4C2D2CAB-1537-4861-B161-7C3F609CC7AD}" type="parTrans" cxnId="{2C257ACF-C17B-42DF-9412-D9FD96D736CB}">
      <dgm:prSet/>
      <dgm:spPr/>
      <dgm:t>
        <a:bodyPr/>
        <a:lstStyle/>
        <a:p>
          <a:endParaRPr lang="en-US" noProof="0"/>
        </a:p>
      </dgm:t>
    </dgm:pt>
    <dgm:pt modelId="{540F0551-31C6-458C-99D6-5DD3BF100DC7}" type="sibTrans" cxnId="{2C257ACF-C17B-42DF-9412-D9FD96D736CB}">
      <dgm:prSet/>
      <dgm:spPr/>
      <dgm:t>
        <a:bodyPr/>
        <a:lstStyle/>
        <a:p>
          <a:endParaRPr lang="en-US" noProof="0"/>
        </a:p>
      </dgm:t>
    </dgm:pt>
    <dgm:pt modelId="{F2D90094-DE84-4A80-B3DF-ADE453030314}">
      <dgm:prSet phldrT="[Testo]" custT="1"/>
      <dgm:spPr/>
      <dgm:t>
        <a:bodyPr/>
        <a:lstStyle/>
        <a:p>
          <a:r>
            <a:rPr lang="en-US" sz="2200" noProof="0" dirty="0" smtClean="0"/>
            <a:t>         See </a:t>
          </a:r>
          <a:r>
            <a:rPr lang="en-US" sz="2200" u="sng" noProof="0" dirty="0" smtClean="0"/>
            <a:t>talk by Andreas </a:t>
          </a:r>
          <a:r>
            <a:rPr lang="en-US" sz="2200" u="sng" noProof="0" dirty="0" err="1" smtClean="0"/>
            <a:t>Gleixner</a:t>
          </a:r>
          <a:r>
            <a:rPr lang="en-US" sz="2200" u="none" noProof="0" dirty="0" smtClean="0"/>
            <a:t>.</a:t>
          </a:r>
          <a:endParaRPr lang="en-US" sz="2200" u="none" noProof="0" dirty="0"/>
        </a:p>
      </dgm:t>
    </dgm:pt>
    <dgm:pt modelId="{6FC1CB1A-6A73-4315-B492-A5E45684D867}" type="parTrans" cxnId="{7A4C8956-8EE2-40F7-826E-C29DA7DD1147}">
      <dgm:prSet/>
      <dgm:spPr/>
      <dgm:t>
        <a:bodyPr/>
        <a:lstStyle/>
        <a:p>
          <a:endParaRPr lang="en-US" noProof="0"/>
        </a:p>
      </dgm:t>
    </dgm:pt>
    <dgm:pt modelId="{4CE81AF2-40FC-4C78-971E-E82EFC6FE63C}" type="sibTrans" cxnId="{7A4C8956-8EE2-40F7-826E-C29DA7DD1147}">
      <dgm:prSet/>
      <dgm:spPr/>
      <dgm:t>
        <a:bodyPr/>
        <a:lstStyle/>
        <a:p>
          <a:endParaRPr lang="en-US" noProof="0"/>
        </a:p>
      </dgm:t>
    </dgm:pt>
    <dgm:pt modelId="{ADE17D5E-91A4-461F-B531-3CBA49A3BAB6}">
      <dgm:prSet phldrT="[Testo]" custT="1"/>
      <dgm:spPr/>
      <dgm:t>
        <a:bodyPr/>
        <a:lstStyle/>
        <a:p>
          <a:r>
            <a:rPr lang="en-US" sz="2200" noProof="0" dirty="0" smtClean="0"/>
            <a:t>Results from the Sun and search towards the  Galactic Centre, Earth and Dwarf galaxies.</a:t>
          </a:r>
          <a:endParaRPr lang="en-US" sz="2200" noProof="0" dirty="0"/>
        </a:p>
      </dgm:t>
    </dgm:pt>
    <dgm:pt modelId="{8E5B2871-36CF-4B7B-AE5F-D4E8F952B771}" type="sibTrans" cxnId="{730B47E1-1BD0-4F7A-947C-F8232830E4EA}">
      <dgm:prSet/>
      <dgm:spPr/>
      <dgm:t>
        <a:bodyPr/>
        <a:lstStyle/>
        <a:p>
          <a:endParaRPr lang="it-IT"/>
        </a:p>
      </dgm:t>
    </dgm:pt>
    <dgm:pt modelId="{43205765-F740-4F49-92EC-AE97A3AD874C}" type="parTrans" cxnId="{730B47E1-1BD0-4F7A-947C-F8232830E4EA}">
      <dgm:prSet/>
      <dgm:spPr/>
      <dgm:t>
        <a:bodyPr/>
        <a:lstStyle/>
        <a:p>
          <a:endParaRPr lang="it-IT"/>
        </a:p>
      </dgm:t>
    </dgm:pt>
    <dgm:pt modelId="{F915F610-A029-41D3-800B-3F0A9AA78542}">
      <dgm:prSet phldrT="[Testo]" custT="1"/>
      <dgm:spPr/>
      <dgm:t>
        <a:bodyPr/>
        <a:lstStyle/>
        <a:p>
          <a:r>
            <a:rPr lang="en-US" sz="2200" noProof="0" dirty="0" smtClean="0"/>
            <a:t>The WIMPs scenario.                                                                                        </a:t>
          </a:r>
          <a:endParaRPr lang="en-US" sz="2200" noProof="0" dirty="0"/>
        </a:p>
      </dgm:t>
    </dgm:pt>
    <dgm:pt modelId="{2FF1664C-AE40-4C8F-9EC8-252D5B4271A2}" type="parTrans" cxnId="{406FDB0A-BA7A-426B-A554-8708FAF838ED}">
      <dgm:prSet/>
      <dgm:spPr/>
      <dgm:t>
        <a:bodyPr/>
        <a:lstStyle/>
        <a:p>
          <a:endParaRPr lang="it-IT"/>
        </a:p>
      </dgm:t>
    </dgm:pt>
    <dgm:pt modelId="{71C3279A-A6FF-4035-AE56-A50B4161E1CE}" type="sibTrans" cxnId="{406FDB0A-BA7A-426B-A554-8708FAF838ED}">
      <dgm:prSet/>
      <dgm:spPr/>
      <dgm:t>
        <a:bodyPr/>
        <a:lstStyle/>
        <a:p>
          <a:endParaRPr lang="it-IT"/>
        </a:p>
      </dgm:t>
    </dgm:pt>
    <dgm:pt modelId="{E176FC8C-7C1D-4AA9-A514-415A3B8FC78B}" type="pres">
      <dgm:prSet presAssocID="{E98A9DF4-B23E-417A-84A4-8425C102296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9BA00FF-4160-4503-A4F2-21BA6F2C19BE}" type="pres">
      <dgm:prSet presAssocID="{98E45DBD-0971-4EC7-BFA5-C60FF5647D34}" presName="comp" presStyleCnt="0"/>
      <dgm:spPr/>
    </dgm:pt>
    <dgm:pt modelId="{DC117230-E052-491D-B043-6F5071C0ECED}" type="pres">
      <dgm:prSet presAssocID="{98E45DBD-0971-4EC7-BFA5-C60FF5647D34}" presName="box" presStyleLbl="node1" presStyleIdx="0" presStyleCnt="4"/>
      <dgm:spPr/>
      <dgm:t>
        <a:bodyPr/>
        <a:lstStyle/>
        <a:p>
          <a:endParaRPr lang="en-GB"/>
        </a:p>
      </dgm:t>
    </dgm:pt>
    <dgm:pt modelId="{3492A2A7-D634-4BA7-B993-219DDCA3E3A8}" type="pres">
      <dgm:prSet presAssocID="{98E45DBD-0971-4EC7-BFA5-C60FF5647D34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71BC848C-AF0B-4F2F-A143-C8E4A857FD7A}" type="pres">
      <dgm:prSet presAssocID="{98E45DBD-0971-4EC7-BFA5-C60FF5647D34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6BE78B-C0F6-4DE3-86B3-2B03DC006CA3}" type="pres">
      <dgm:prSet presAssocID="{91AF95B9-F566-48DE-A565-6FED6185F53E}" presName="spacer" presStyleCnt="0"/>
      <dgm:spPr/>
    </dgm:pt>
    <dgm:pt modelId="{D6BE1A1F-0A8C-43FF-BDC0-AD13159DF086}" type="pres">
      <dgm:prSet presAssocID="{5860549E-F6FC-4B31-B256-C30AB35122E1}" presName="comp" presStyleCnt="0"/>
      <dgm:spPr/>
    </dgm:pt>
    <dgm:pt modelId="{C3F1CC6B-4D6B-4EC6-AA59-0599601D00E1}" type="pres">
      <dgm:prSet presAssocID="{5860549E-F6FC-4B31-B256-C30AB35122E1}" presName="box" presStyleLbl="node1" presStyleIdx="1" presStyleCnt="4"/>
      <dgm:spPr/>
      <dgm:t>
        <a:bodyPr/>
        <a:lstStyle/>
        <a:p>
          <a:endParaRPr lang="en-GB"/>
        </a:p>
      </dgm:t>
    </dgm:pt>
    <dgm:pt modelId="{10E8A8D1-BF54-4733-8038-CA69C4E5BE22}" type="pres">
      <dgm:prSet presAssocID="{5860549E-F6FC-4B31-B256-C30AB35122E1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B01E2008-EF5E-4ABB-8D64-15DD5F21E41C}" type="pres">
      <dgm:prSet presAssocID="{5860549E-F6FC-4B31-B256-C30AB35122E1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011195-55DA-4A1A-B4C4-CA9F5B68C001}" type="pres">
      <dgm:prSet presAssocID="{C6DE2AB3-5A8A-4AD9-9A37-3139DD6A8901}" presName="spacer" presStyleCnt="0"/>
      <dgm:spPr/>
    </dgm:pt>
    <dgm:pt modelId="{4262966A-76C4-46ED-B982-CE9B937BFED0}" type="pres">
      <dgm:prSet presAssocID="{75F1224A-32F9-46DD-B2B9-FE3A263EE01D}" presName="comp" presStyleCnt="0"/>
      <dgm:spPr/>
    </dgm:pt>
    <dgm:pt modelId="{14211E01-B2ED-4817-ADBC-3B727F1CCB2A}" type="pres">
      <dgm:prSet presAssocID="{75F1224A-32F9-46DD-B2B9-FE3A263EE01D}" presName="box" presStyleLbl="node1" presStyleIdx="2" presStyleCnt="4"/>
      <dgm:spPr/>
      <dgm:t>
        <a:bodyPr/>
        <a:lstStyle/>
        <a:p>
          <a:endParaRPr lang="en-GB"/>
        </a:p>
      </dgm:t>
    </dgm:pt>
    <dgm:pt modelId="{D9EBC818-51D1-46CB-B9F4-4CC86730D9F8}" type="pres">
      <dgm:prSet presAssocID="{75F1224A-32F9-46DD-B2B9-FE3A263EE01D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F665F6B7-662E-4C08-8CD8-43CE987F2A38}" type="pres">
      <dgm:prSet presAssocID="{75F1224A-32F9-46DD-B2B9-FE3A263EE01D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084E2F-CFE5-4747-ACFA-7C1C1E50CF08}" type="pres">
      <dgm:prSet presAssocID="{99BC2F56-0FB2-45B0-80A2-5D48BA66CCA1}" presName="spacer" presStyleCnt="0"/>
      <dgm:spPr/>
    </dgm:pt>
    <dgm:pt modelId="{70B3F988-4892-472D-914B-D5A6C3D2F8CC}" type="pres">
      <dgm:prSet presAssocID="{F8F95C26-9E86-4C8F-AFF4-CB9D36097068}" presName="comp" presStyleCnt="0"/>
      <dgm:spPr/>
    </dgm:pt>
    <dgm:pt modelId="{D6DF7A51-BDEE-4FEE-8664-0B8C4B65665C}" type="pres">
      <dgm:prSet presAssocID="{F8F95C26-9E86-4C8F-AFF4-CB9D36097068}" presName="box" presStyleLbl="node1" presStyleIdx="3" presStyleCnt="4"/>
      <dgm:spPr/>
      <dgm:t>
        <a:bodyPr/>
        <a:lstStyle/>
        <a:p>
          <a:endParaRPr lang="en-GB"/>
        </a:p>
      </dgm:t>
    </dgm:pt>
    <dgm:pt modelId="{A5A8E90E-75AA-4452-B84F-6C3A9C297B23}" type="pres">
      <dgm:prSet presAssocID="{F8F95C26-9E86-4C8F-AFF4-CB9D36097068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6FD4247B-69C5-4B90-A0E8-3C19B9C9E056}" type="pres">
      <dgm:prSet presAssocID="{F8F95C26-9E86-4C8F-AFF4-CB9D3609706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44334DF-112A-4010-805F-9184A81E86DF}" type="presOf" srcId="{F8F95C26-9E86-4C8F-AFF4-CB9D36097068}" destId="{D6DF7A51-BDEE-4FEE-8664-0B8C4B65665C}" srcOrd="0" destOrd="0" presId="urn:microsoft.com/office/officeart/2005/8/layout/vList4"/>
    <dgm:cxn modelId="{007BD4AC-BC06-442E-8EC9-71788858D639}" type="presOf" srcId="{F2D90094-DE84-4A80-B3DF-ADE453030314}" destId="{B01E2008-EF5E-4ABB-8D64-15DD5F21E41C}" srcOrd="1" destOrd="2" presId="urn:microsoft.com/office/officeart/2005/8/layout/vList4"/>
    <dgm:cxn modelId="{7A4C8956-8EE2-40F7-826E-C29DA7DD1147}" srcId="{5860549E-F6FC-4B31-B256-C30AB35122E1}" destId="{F2D90094-DE84-4A80-B3DF-ADE453030314}" srcOrd="1" destOrd="0" parTransId="{6FC1CB1A-6A73-4315-B492-A5E45684D867}" sibTransId="{4CE81AF2-40FC-4C78-971E-E82EFC6FE63C}"/>
    <dgm:cxn modelId="{F1BF6D50-380C-4B00-8171-5401D815DB4E}" srcId="{E98A9DF4-B23E-417A-84A4-8425C102296B}" destId="{75F1224A-32F9-46DD-B2B9-FE3A263EE01D}" srcOrd="2" destOrd="0" parTransId="{C5B14DEF-8A5D-4AD1-BCDC-C50CA1338B4D}" sibTransId="{99BC2F56-0FB2-45B0-80A2-5D48BA66CCA1}"/>
    <dgm:cxn modelId="{1CF58DB1-DAA5-45C0-BC3D-2C4E0DB6BD9A}" type="presOf" srcId="{ADE17D5E-91A4-461F-B531-3CBA49A3BAB6}" destId="{6FD4247B-69C5-4B90-A0E8-3C19B9C9E056}" srcOrd="1" destOrd="1" presId="urn:microsoft.com/office/officeart/2005/8/layout/vList4"/>
    <dgm:cxn modelId="{A925AC5E-FFF6-4763-A540-102C0867A5EB}" type="presOf" srcId="{5860549E-F6FC-4B31-B256-C30AB35122E1}" destId="{B01E2008-EF5E-4ABB-8D64-15DD5F21E41C}" srcOrd="1" destOrd="0" presId="urn:microsoft.com/office/officeart/2005/8/layout/vList4"/>
    <dgm:cxn modelId="{153063D4-580D-4712-9302-35D2E1B262D6}" type="presOf" srcId="{F915F610-A029-41D3-800B-3F0A9AA78542}" destId="{DC117230-E052-491D-B043-6F5071C0ECED}" srcOrd="0" destOrd="1" presId="urn:microsoft.com/office/officeart/2005/8/layout/vList4"/>
    <dgm:cxn modelId="{4A0ED4C6-5171-4E79-BF38-5F129A151385}" type="presOf" srcId="{5860549E-F6FC-4B31-B256-C30AB35122E1}" destId="{C3F1CC6B-4D6B-4EC6-AA59-0599601D00E1}" srcOrd="0" destOrd="0" presId="urn:microsoft.com/office/officeart/2005/8/layout/vList4"/>
    <dgm:cxn modelId="{56DDC825-52EF-4C88-86A7-8D0810A53A61}" type="presOf" srcId="{E98A9DF4-B23E-417A-84A4-8425C102296B}" destId="{E176FC8C-7C1D-4AA9-A514-415A3B8FC78B}" srcOrd="0" destOrd="0" presId="urn:microsoft.com/office/officeart/2005/8/layout/vList4"/>
    <dgm:cxn modelId="{FC4D27B2-6F4A-46F0-A127-2ADA3DCF36E3}" srcId="{E98A9DF4-B23E-417A-84A4-8425C102296B}" destId="{98E45DBD-0971-4EC7-BFA5-C60FF5647D34}" srcOrd="0" destOrd="0" parTransId="{DA993455-61B9-4B8A-A196-47A91A39EDB2}" sibTransId="{91AF95B9-F566-48DE-A565-6FED6185F53E}"/>
    <dgm:cxn modelId="{AA24E8F2-4B2E-4C2A-9C35-67359A321EFF}" srcId="{E98A9DF4-B23E-417A-84A4-8425C102296B}" destId="{5860549E-F6FC-4B31-B256-C30AB35122E1}" srcOrd="1" destOrd="0" parTransId="{4B745D3A-A9EE-4752-9FFC-F1A6B61D7220}" sibTransId="{C6DE2AB3-5A8A-4AD9-9A37-3139DD6A8901}"/>
    <dgm:cxn modelId="{2C257ACF-C17B-42DF-9412-D9FD96D736CB}" srcId="{5860549E-F6FC-4B31-B256-C30AB35122E1}" destId="{9AB25C27-AAAB-4799-AD75-8389A9BC5FE5}" srcOrd="0" destOrd="0" parTransId="{4C2D2CAB-1537-4861-B161-7C3F609CC7AD}" sibTransId="{540F0551-31C6-458C-99D6-5DD3BF100DC7}"/>
    <dgm:cxn modelId="{35205676-8710-4DA1-BD3B-16D4B6483DA6}" type="presOf" srcId="{75F1224A-32F9-46DD-B2B9-FE3A263EE01D}" destId="{14211E01-B2ED-4817-ADBC-3B727F1CCB2A}" srcOrd="0" destOrd="0" presId="urn:microsoft.com/office/officeart/2005/8/layout/vList4"/>
    <dgm:cxn modelId="{4C0FB54F-9EF6-4E48-B3F0-E63061D2F436}" type="presOf" srcId="{B79D5384-BE4B-4263-B5C9-226DFBBCE394}" destId="{14211E01-B2ED-4817-ADBC-3B727F1CCB2A}" srcOrd="0" destOrd="1" presId="urn:microsoft.com/office/officeart/2005/8/layout/vList4"/>
    <dgm:cxn modelId="{3A189465-7078-4816-8630-93FD8C7141EC}" type="presOf" srcId="{ADE17D5E-91A4-461F-B531-3CBA49A3BAB6}" destId="{D6DF7A51-BDEE-4FEE-8664-0B8C4B65665C}" srcOrd="0" destOrd="1" presId="urn:microsoft.com/office/officeart/2005/8/layout/vList4"/>
    <dgm:cxn modelId="{EC65AC5E-898F-4DFD-8D42-7C386CB29238}" type="presOf" srcId="{9AB25C27-AAAB-4799-AD75-8389A9BC5FE5}" destId="{B01E2008-EF5E-4ABB-8D64-15DD5F21E41C}" srcOrd="1" destOrd="1" presId="urn:microsoft.com/office/officeart/2005/8/layout/vList4"/>
    <dgm:cxn modelId="{730B47E1-1BD0-4F7A-947C-F8232830E4EA}" srcId="{F8F95C26-9E86-4C8F-AFF4-CB9D36097068}" destId="{ADE17D5E-91A4-461F-B531-3CBA49A3BAB6}" srcOrd="0" destOrd="0" parTransId="{43205765-F740-4F49-92EC-AE97A3AD874C}" sibTransId="{8E5B2871-36CF-4B7B-AE5F-D4E8F952B771}"/>
    <dgm:cxn modelId="{03222016-AAF4-4380-9700-23035B9C13CF}" srcId="{75F1224A-32F9-46DD-B2B9-FE3A263EE01D}" destId="{B79D5384-BE4B-4263-B5C9-226DFBBCE394}" srcOrd="0" destOrd="0" parTransId="{E3F57080-F17E-4233-B0D7-D2454A0FDE4E}" sibTransId="{8BE82FB1-DCC1-49D3-B0ED-7790C0FCC2DE}"/>
    <dgm:cxn modelId="{6E49AC26-9A00-4D8B-AEF4-2B3CB1ABEBC2}" type="presOf" srcId="{98E45DBD-0971-4EC7-BFA5-C60FF5647D34}" destId="{71BC848C-AF0B-4F2F-A143-C8E4A857FD7A}" srcOrd="1" destOrd="0" presId="urn:microsoft.com/office/officeart/2005/8/layout/vList4"/>
    <dgm:cxn modelId="{4885E149-DAA0-4150-BEE9-F4333CD5881D}" type="presOf" srcId="{98E45DBD-0971-4EC7-BFA5-C60FF5647D34}" destId="{DC117230-E052-491D-B043-6F5071C0ECED}" srcOrd="0" destOrd="0" presId="urn:microsoft.com/office/officeart/2005/8/layout/vList4"/>
    <dgm:cxn modelId="{B128EDCF-EF66-4186-9DB1-C8CBE37EE1A7}" type="presOf" srcId="{F2D90094-DE84-4A80-B3DF-ADE453030314}" destId="{C3F1CC6B-4D6B-4EC6-AA59-0599601D00E1}" srcOrd="0" destOrd="2" presId="urn:microsoft.com/office/officeart/2005/8/layout/vList4"/>
    <dgm:cxn modelId="{742619E6-C464-4EB8-B78F-12353441CF01}" type="presOf" srcId="{75F1224A-32F9-46DD-B2B9-FE3A263EE01D}" destId="{F665F6B7-662E-4C08-8CD8-43CE987F2A38}" srcOrd="1" destOrd="0" presId="urn:microsoft.com/office/officeart/2005/8/layout/vList4"/>
    <dgm:cxn modelId="{406FDB0A-BA7A-426B-A554-8708FAF838ED}" srcId="{98E45DBD-0971-4EC7-BFA5-C60FF5647D34}" destId="{F915F610-A029-41D3-800B-3F0A9AA78542}" srcOrd="0" destOrd="0" parTransId="{2FF1664C-AE40-4C8F-9EC8-252D5B4271A2}" sibTransId="{71C3279A-A6FF-4035-AE56-A50B4161E1CE}"/>
    <dgm:cxn modelId="{6E3D4C15-C1D7-4658-802A-E9E5ABEAFB35}" srcId="{E98A9DF4-B23E-417A-84A4-8425C102296B}" destId="{F8F95C26-9E86-4C8F-AFF4-CB9D36097068}" srcOrd="3" destOrd="0" parTransId="{BBBEA8D2-53BB-4D9B-B853-337E02E4B310}" sibTransId="{8F4719D3-8678-4DCB-886B-45B4C5EAF024}"/>
    <dgm:cxn modelId="{46AAF8EA-1EDA-4789-8DB4-C83576F7A2FA}" type="presOf" srcId="{F8F95C26-9E86-4C8F-AFF4-CB9D36097068}" destId="{6FD4247B-69C5-4B90-A0E8-3C19B9C9E056}" srcOrd="1" destOrd="0" presId="urn:microsoft.com/office/officeart/2005/8/layout/vList4"/>
    <dgm:cxn modelId="{C9BFB89B-DC81-4B5F-8E61-3D2C70FC483B}" type="presOf" srcId="{B79D5384-BE4B-4263-B5C9-226DFBBCE394}" destId="{F665F6B7-662E-4C08-8CD8-43CE987F2A38}" srcOrd="1" destOrd="1" presId="urn:microsoft.com/office/officeart/2005/8/layout/vList4"/>
    <dgm:cxn modelId="{369509DD-337B-4CCD-8C47-8BA0D6AF5F09}" type="presOf" srcId="{F915F610-A029-41D3-800B-3F0A9AA78542}" destId="{71BC848C-AF0B-4F2F-A143-C8E4A857FD7A}" srcOrd="1" destOrd="1" presId="urn:microsoft.com/office/officeart/2005/8/layout/vList4"/>
    <dgm:cxn modelId="{FB1CC404-3C8A-4ED6-AA70-573DCD9E96E9}" type="presOf" srcId="{9AB25C27-AAAB-4799-AD75-8389A9BC5FE5}" destId="{C3F1CC6B-4D6B-4EC6-AA59-0599601D00E1}" srcOrd="0" destOrd="1" presId="urn:microsoft.com/office/officeart/2005/8/layout/vList4"/>
    <dgm:cxn modelId="{34DB36B3-8752-4777-816C-1159C8A86F9A}" type="presParOf" srcId="{E176FC8C-7C1D-4AA9-A514-415A3B8FC78B}" destId="{99BA00FF-4160-4503-A4F2-21BA6F2C19BE}" srcOrd="0" destOrd="0" presId="urn:microsoft.com/office/officeart/2005/8/layout/vList4"/>
    <dgm:cxn modelId="{3AA479C1-BABA-459D-8B05-DE119C0E9134}" type="presParOf" srcId="{99BA00FF-4160-4503-A4F2-21BA6F2C19BE}" destId="{DC117230-E052-491D-B043-6F5071C0ECED}" srcOrd="0" destOrd="0" presId="urn:microsoft.com/office/officeart/2005/8/layout/vList4"/>
    <dgm:cxn modelId="{0F5B7874-1E5F-4D3F-A18E-609A0528CB2D}" type="presParOf" srcId="{99BA00FF-4160-4503-A4F2-21BA6F2C19BE}" destId="{3492A2A7-D634-4BA7-B993-219DDCA3E3A8}" srcOrd="1" destOrd="0" presId="urn:microsoft.com/office/officeart/2005/8/layout/vList4"/>
    <dgm:cxn modelId="{F56A5173-37AE-4CB9-A850-C061BBDF6EF1}" type="presParOf" srcId="{99BA00FF-4160-4503-A4F2-21BA6F2C19BE}" destId="{71BC848C-AF0B-4F2F-A143-C8E4A857FD7A}" srcOrd="2" destOrd="0" presId="urn:microsoft.com/office/officeart/2005/8/layout/vList4"/>
    <dgm:cxn modelId="{6D61FA81-E486-4B37-ACBB-4FADFF509131}" type="presParOf" srcId="{E176FC8C-7C1D-4AA9-A514-415A3B8FC78B}" destId="{DE6BE78B-C0F6-4DE3-86B3-2B03DC006CA3}" srcOrd="1" destOrd="0" presId="urn:microsoft.com/office/officeart/2005/8/layout/vList4"/>
    <dgm:cxn modelId="{67BC3552-76AE-41C6-AA38-C55674C109D2}" type="presParOf" srcId="{E176FC8C-7C1D-4AA9-A514-415A3B8FC78B}" destId="{D6BE1A1F-0A8C-43FF-BDC0-AD13159DF086}" srcOrd="2" destOrd="0" presId="urn:microsoft.com/office/officeart/2005/8/layout/vList4"/>
    <dgm:cxn modelId="{5E6DE9A0-02F0-43FC-860F-211B8D7EF5F4}" type="presParOf" srcId="{D6BE1A1F-0A8C-43FF-BDC0-AD13159DF086}" destId="{C3F1CC6B-4D6B-4EC6-AA59-0599601D00E1}" srcOrd="0" destOrd="0" presId="urn:microsoft.com/office/officeart/2005/8/layout/vList4"/>
    <dgm:cxn modelId="{96E76E2C-D034-4C77-A920-C6F908460E2E}" type="presParOf" srcId="{D6BE1A1F-0A8C-43FF-BDC0-AD13159DF086}" destId="{10E8A8D1-BF54-4733-8038-CA69C4E5BE22}" srcOrd="1" destOrd="0" presId="urn:microsoft.com/office/officeart/2005/8/layout/vList4"/>
    <dgm:cxn modelId="{B2007677-5D2A-4393-8DF2-EE77A1567F90}" type="presParOf" srcId="{D6BE1A1F-0A8C-43FF-BDC0-AD13159DF086}" destId="{B01E2008-EF5E-4ABB-8D64-15DD5F21E41C}" srcOrd="2" destOrd="0" presId="urn:microsoft.com/office/officeart/2005/8/layout/vList4"/>
    <dgm:cxn modelId="{80FC33E5-3A93-4E30-A4DF-713FE2770378}" type="presParOf" srcId="{E176FC8C-7C1D-4AA9-A514-415A3B8FC78B}" destId="{D4011195-55DA-4A1A-B4C4-CA9F5B68C001}" srcOrd="3" destOrd="0" presId="urn:microsoft.com/office/officeart/2005/8/layout/vList4"/>
    <dgm:cxn modelId="{CFC052FA-A9D2-4170-91F6-00D7929D2AFD}" type="presParOf" srcId="{E176FC8C-7C1D-4AA9-A514-415A3B8FC78B}" destId="{4262966A-76C4-46ED-B982-CE9B937BFED0}" srcOrd="4" destOrd="0" presId="urn:microsoft.com/office/officeart/2005/8/layout/vList4"/>
    <dgm:cxn modelId="{ED938FCD-1FCD-4F04-9234-A560F28C820B}" type="presParOf" srcId="{4262966A-76C4-46ED-B982-CE9B937BFED0}" destId="{14211E01-B2ED-4817-ADBC-3B727F1CCB2A}" srcOrd="0" destOrd="0" presId="urn:microsoft.com/office/officeart/2005/8/layout/vList4"/>
    <dgm:cxn modelId="{073B54E8-CF33-4F36-AE72-B3FC276D288C}" type="presParOf" srcId="{4262966A-76C4-46ED-B982-CE9B937BFED0}" destId="{D9EBC818-51D1-46CB-B9F4-4CC86730D9F8}" srcOrd="1" destOrd="0" presId="urn:microsoft.com/office/officeart/2005/8/layout/vList4"/>
    <dgm:cxn modelId="{7444AC9B-C346-4921-B44B-521F55AD8256}" type="presParOf" srcId="{4262966A-76C4-46ED-B982-CE9B937BFED0}" destId="{F665F6B7-662E-4C08-8CD8-43CE987F2A38}" srcOrd="2" destOrd="0" presId="urn:microsoft.com/office/officeart/2005/8/layout/vList4"/>
    <dgm:cxn modelId="{83E56788-6A65-48B7-861A-47C8186A50E8}" type="presParOf" srcId="{E176FC8C-7C1D-4AA9-A514-415A3B8FC78B}" destId="{A3084E2F-CFE5-4747-ACFA-7C1C1E50CF08}" srcOrd="5" destOrd="0" presId="urn:microsoft.com/office/officeart/2005/8/layout/vList4"/>
    <dgm:cxn modelId="{05C4C4FE-F148-4E14-8960-2E4FBB035205}" type="presParOf" srcId="{E176FC8C-7C1D-4AA9-A514-415A3B8FC78B}" destId="{70B3F988-4892-472D-914B-D5A6C3D2F8CC}" srcOrd="6" destOrd="0" presId="urn:microsoft.com/office/officeart/2005/8/layout/vList4"/>
    <dgm:cxn modelId="{025A0C01-17AF-4649-8936-03451A29D226}" type="presParOf" srcId="{70B3F988-4892-472D-914B-D5A6C3D2F8CC}" destId="{D6DF7A51-BDEE-4FEE-8664-0B8C4B65665C}" srcOrd="0" destOrd="0" presId="urn:microsoft.com/office/officeart/2005/8/layout/vList4"/>
    <dgm:cxn modelId="{10E19E44-5A72-4E78-A5AC-25AE3B9B3705}" type="presParOf" srcId="{70B3F988-4892-472D-914B-D5A6C3D2F8CC}" destId="{A5A8E90E-75AA-4452-B84F-6C3A9C297B23}" srcOrd="1" destOrd="0" presId="urn:microsoft.com/office/officeart/2005/8/layout/vList4"/>
    <dgm:cxn modelId="{6A4F2FDB-259C-45A5-9AE3-4817D15EF367}" type="presParOf" srcId="{70B3F988-4892-472D-914B-D5A6C3D2F8CC}" destId="{6FD4247B-69C5-4B90-A0E8-3C19B9C9E05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17230-E052-491D-B043-6F5071C0ECED}">
      <dsp:nvSpPr>
        <dsp:cNvPr id="0" name=""/>
        <dsp:cNvSpPr/>
      </dsp:nvSpPr>
      <dsp:spPr>
        <a:xfrm>
          <a:off x="0" y="0"/>
          <a:ext cx="7560840" cy="1145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noProof="0" dirty="0" smtClean="0"/>
            <a:t>Dark Matter</a:t>
          </a:r>
          <a:endParaRPr lang="en-US" sz="2200" b="1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/>
            <a:t>The WIMPs scenario.                                                                                        </a:t>
          </a:r>
          <a:endParaRPr lang="en-US" sz="2200" kern="1200" noProof="0" dirty="0"/>
        </a:p>
      </dsp:txBody>
      <dsp:txXfrm>
        <a:off x="1626707" y="0"/>
        <a:ext cx="5934132" cy="1145397"/>
      </dsp:txXfrm>
    </dsp:sp>
    <dsp:sp modelId="{3492A2A7-D634-4BA7-B993-219DDCA3E3A8}">
      <dsp:nvSpPr>
        <dsp:cNvPr id="0" name=""/>
        <dsp:cNvSpPr/>
      </dsp:nvSpPr>
      <dsp:spPr>
        <a:xfrm>
          <a:off x="114539" y="114539"/>
          <a:ext cx="1512168" cy="9163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1CC6B-4D6B-4EC6-AA59-0599601D00E1}">
      <dsp:nvSpPr>
        <dsp:cNvPr id="0" name=""/>
        <dsp:cNvSpPr/>
      </dsp:nvSpPr>
      <dsp:spPr>
        <a:xfrm>
          <a:off x="0" y="1259937"/>
          <a:ext cx="7560840" cy="1145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noProof="0" dirty="0" smtClean="0"/>
            <a:t>The ANTARES experiment</a:t>
          </a:r>
          <a:endParaRPr lang="en-US" sz="2200" b="1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/>
            <a:t>Description and characteristics;                                                                                        </a:t>
          </a:r>
          <a:endParaRPr lang="en-US" sz="220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/>
            <a:t>         See </a:t>
          </a:r>
          <a:r>
            <a:rPr lang="en-US" sz="2200" u="sng" kern="1200" noProof="0" dirty="0" smtClean="0"/>
            <a:t>talk by Andreas </a:t>
          </a:r>
          <a:r>
            <a:rPr lang="en-US" sz="2200" u="sng" kern="1200" noProof="0" dirty="0" err="1" smtClean="0"/>
            <a:t>Gleixner</a:t>
          </a:r>
          <a:r>
            <a:rPr lang="en-US" sz="2200" u="none" kern="1200" noProof="0" dirty="0" smtClean="0"/>
            <a:t>.</a:t>
          </a:r>
          <a:endParaRPr lang="en-US" sz="2200" u="none" kern="1200" noProof="0" dirty="0"/>
        </a:p>
      </dsp:txBody>
      <dsp:txXfrm>
        <a:off x="1626707" y="1259937"/>
        <a:ext cx="5934132" cy="1145397"/>
      </dsp:txXfrm>
    </dsp:sp>
    <dsp:sp modelId="{10E8A8D1-BF54-4733-8038-CA69C4E5BE22}">
      <dsp:nvSpPr>
        <dsp:cNvPr id="0" name=""/>
        <dsp:cNvSpPr/>
      </dsp:nvSpPr>
      <dsp:spPr>
        <a:xfrm>
          <a:off x="114539" y="1374476"/>
          <a:ext cx="1512168" cy="9163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11E01-B2ED-4817-ADBC-3B727F1CCB2A}">
      <dsp:nvSpPr>
        <dsp:cNvPr id="0" name=""/>
        <dsp:cNvSpPr/>
      </dsp:nvSpPr>
      <dsp:spPr>
        <a:xfrm>
          <a:off x="0" y="2519874"/>
          <a:ext cx="7560840" cy="1145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noProof="0" dirty="0" smtClean="0"/>
            <a:t>Dark Matter analysis in ANTARES</a:t>
          </a:r>
          <a:endParaRPr lang="en-US" sz="2200" b="1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/>
            <a:t>On going analysis: search towards the Sun (reported here) and the Galactic Centre.</a:t>
          </a:r>
          <a:endParaRPr lang="en-US" sz="2200" kern="1200" noProof="0" dirty="0"/>
        </a:p>
      </dsp:txBody>
      <dsp:txXfrm>
        <a:off x="1626707" y="2519874"/>
        <a:ext cx="5934132" cy="1145397"/>
      </dsp:txXfrm>
    </dsp:sp>
    <dsp:sp modelId="{D9EBC818-51D1-46CB-B9F4-4CC86730D9F8}">
      <dsp:nvSpPr>
        <dsp:cNvPr id="0" name=""/>
        <dsp:cNvSpPr/>
      </dsp:nvSpPr>
      <dsp:spPr>
        <a:xfrm>
          <a:off x="114539" y="2634413"/>
          <a:ext cx="1512168" cy="9163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F7A51-BDEE-4FEE-8664-0B8C4B65665C}">
      <dsp:nvSpPr>
        <dsp:cNvPr id="0" name=""/>
        <dsp:cNvSpPr/>
      </dsp:nvSpPr>
      <dsp:spPr>
        <a:xfrm>
          <a:off x="0" y="3779811"/>
          <a:ext cx="7560840" cy="11453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noProof="0" dirty="0" smtClean="0"/>
            <a:t>Conclusions and Future prospects</a:t>
          </a:r>
          <a:endParaRPr lang="en-US" sz="2200" b="1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/>
            <a:t>Results from the Sun and search towards the  Galactic Centre, Earth and Dwarf galaxies.</a:t>
          </a:r>
          <a:endParaRPr lang="en-US" sz="2200" kern="1200" noProof="0" dirty="0"/>
        </a:p>
      </dsp:txBody>
      <dsp:txXfrm>
        <a:off x="1626707" y="3779811"/>
        <a:ext cx="5934132" cy="1145397"/>
      </dsp:txXfrm>
    </dsp:sp>
    <dsp:sp modelId="{A5A8E90E-75AA-4452-B84F-6C3A9C297B23}">
      <dsp:nvSpPr>
        <dsp:cNvPr id="0" name=""/>
        <dsp:cNvSpPr/>
      </dsp:nvSpPr>
      <dsp:spPr>
        <a:xfrm>
          <a:off x="114539" y="3894350"/>
          <a:ext cx="1512168" cy="9163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3B388-590B-4F71-96D8-678300666ABF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F374-DFD8-4BB7-963D-92DD57ABC89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9348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F31FC-6172-4FDA-8101-16CB8492CC2A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E7125-4C69-4C8B-B854-2A043E1BC97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9272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05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059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059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Angular </a:t>
            </a:r>
            <a:r>
              <a:rPr lang="en-GB" dirty="0" err="1" smtClean="0"/>
              <a:t>resol</a:t>
            </a:r>
            <a:r>
              <a:rPr lang="en-GB" dirty="0" smtClean="0"/>
              <a:t> = </a:t>
            </a:r>
            <a:r>
              <a:rPr lang="en-GB" dirty="0" err="1" smtClean="0"/>
              <a:t>mediana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08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Background due</a:t>
            </a:r>
            <a:r>
              <a:rPr lang="en-US" baseline="0" noProof="0" dirty="0" smtClean="0"/>
              <a:t> to neutrinos from the CR interaction in the Sun’s corona negligible (&lt;1% of the atmospheric neutrinos)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390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Kolymbari - Crete (Greece)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it-IT" smtClean="0"/>
              <a:t>Paolo Fermani for ICFP 10-16 June 2012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22F4C5A-66AC-4D70-B136-3B01AE22BB1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Beauty of Universe, Up Above The Sky | Photo 04 by jje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5" y="0"/>
            <a:ext cx="9159866" cy="687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21185" y="1953414"/>
            <a:ext cx="903649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Indirect search for Dark Matter with the </a:t>
            </a:r>
          </a:p>
          <a:p>
            <a:pPr algn="ctr"/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ANTARES neutrino telescope</a:t>
            </a:r>
            <a:endParaRPr lang="en-GB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653136"/>
            <a:ext cx="90364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Paolo </a:t>
            </a:r>
            <a:r>
              <a:rPr lang="en-GB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Fermani</a:t>
            </a:r>
            <a:endParaRPr lang="en-GB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GB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r>
              <a:rPr lang="en-GB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 behalf of the ANTARES collaboration</a:t>
            </a:r>
            <a:endParaRPr lang="en-GB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-15865" y="6207695"/>
            <a:ext cx="905236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Conference on New Frontier in Physics – ICFP 2012, </a:t>
            </a:r>
            <a:r>
              <a:rPr lang="en-GB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Kolymbari</a:t>
            </a:r>
            <a:r>
              <a:rPr lang="en-GB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Crete</a:t>
            </a:r>
            <a:endParaRPr lang="en-GB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" name="Picture 1" descr="C:\Documents and Settings\Utente\Desktop\ANTARES ARTICOLI E ALTRO\logo_infn.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29789"/>
            <a:ext cx="1499606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http://www.mat.uniroma1.it/~desole/logo_Sapienz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29789"/>
            <a:ext cx="2733032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antares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3420" y="129789"/>
            <a:ext cx="1873076" cy="181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79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3326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Data-MC: elevation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0" r="7120"/>
          <a:stretch/>
        </p:blipFill>
        <p:spPr>
          <a:xfrm>
            <a:off x="-396000" y="1571972"/>
            <a:ext cx="6057900" cy="4305300"/>
          </a:xfrm>
          <a:prstGeom prst="rect">
            <a:avLst/>
          </a:prstGeom>
        </p:spPr>
      </p:pic>
      <p:pic>
        <p:nvPicPr>
          <p:cNvPr id="8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6045590" y="4073508"/>
            <a:ext cx="25922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70C0"/>
                </a:solidFill>
              </a:rPr>
              <a:t>The </a:t>
            </a:r>
            <a:r>
              <a:rPr lang="en-GB" sz="2200" dirty="0" err="1" smtClean="0">
                <a:solidFill>
                  <a:srgbClr val="0070C0"/>
                </a:solidFill>
              </a:rPr>
              <a:t>muon</a:t>
            </a:r>
            <a:r>
              <a:rPr lang="en-GB" sz="2200" dirty="0" smtClean="0">
                <a:solidFill>
                  <a:srgbClr val="0070C0"/>
                </a:solidFill>
              </a:rPr>
              <a:t> contribution to the up going sample is negligible (after the track fit quality cuts)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187624" y="1704290"/>
            <a:ext cx="194421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rgbClr val="FF0000"/>
                </a:solidFill>
              </a:rPr>
              <a:t>Muons</a:t>
            </a:r>
            <a:endParaRPr lang="it-IT" sz="2200" dirty="0" smtClean="0">
              <a:solidFill>
                <a:srgbClr val="FF0000"/>
              </a:solidFill>
            </a:endParaRPr>
          </a:p>
          <a:p>
            <a:r>
              <a:rPr lang="it-IT" sz="2200" dirty="0" err="1" smtClean="0">
                <a:solidFill>
                  <a:srgbClr val="0070C0"/>
                </a:solidFill>
              </a:rPr>
              <a:t>Neutrinos</a:t>
            </a:r>
            <a:endParaRPr lang="it-IT" sz="2200" dirty="0" smtClean="0">
              <a:solidFill>
                <a:srgbClr val="0070C0"/>
              </a:solidFill>
            </a:endParaRPr>
          </a:p>
          <a:p>
            <a:r>
              <a:rPr lang="it-IT" sz="2200" dirty="0" smtClean="0"/>
              <a:t>Data</a:t>
            </a:r>
          </a:p>
          <a:p>
            <a:r>
              <a:rPr lang="it-IT" dirty="0" err="1" smtClean="0">
                <a:solidFill>
                  <a:srgbClr val="00B050"/>
                </a:solidFill>
              </a:rPr>
              <a:t>Track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fit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quality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cuts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applied</a:t>
            </a:r>
            <a:endParaRPr lang="it-IT" dirty="0" smtClean="0">
              <a:solidFill>
                <a:srgbClr val="00B05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547664" y="1196752"/>
            <a:ext cx="3148883" cy="37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Searching for up-going events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6033729" y="1131236"/>
            <a:ext cx="25922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</a:rPr>
              <a:t>Good agreement between data and Monte Carlo below the horizon. </a:t>
            </a:r>
          </a:p>
        </p:txBody>
      </p:sp>
      <p:sp>
        <p:nvSpPr>
          <p:cNvPr id="12" name="Ovale 11"/>
          <p:cNvSpPr/>
          <p:nvPr/>
        </p:nvSpPr>
        <p:spPr>
          <a:xfrm>
            <a:off x="755576" y="3377751"/>
            <a:ext cx="3024336" cy="2232248"/>
          </a:xfrm>
          <a:prstGeom prst="ellipse">
            <a:avLst/>
          </a:prstGeom>
          <a:solidFill>
            <a:srgbClr val="FFFF00">
              <a:alpha val="3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Connettore 2 23"/>
          <p:cNvCxnSpPr>
            <a:stCxn id="12" idx="7"/>
            <a:endCxn id="11" idx="1"/>
          </p:cNvCxnSpPr>
          <p:nvPr/>
        </p:nvCxnSpPr>
        <p:spPr>
          <a:xfrm flipV="1">
            <a:off x="3337008" y="1854511"/>
            <a:ext cx="2696721" cy="1850145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11" idx="1"/>
            <a:endCxn id="9" idx="3"/>
          </p:cNvCxnSpPr>
          <p:nvPr/>
        </p:nvCxnSpPr>
        <p:spPr>
          <a:xfrm flipH="1" flipV="1">
            <a:off x="4696547" y="1384362"/>
            <a:ext cx="1337182" cy="470149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endCxn id="3" idx="1"/>
          </p:cNvCxnSpPr>
          <p:nvPr/>
        </p:nvCxnSpPr>
        <p:spPr>
          <a:xfrm>
            <a:off x="2977328" y="4365104"/>
            <a:ext cx="3068262" cy="600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6014232" y="2645146"/>
            <a:ext cx="2641600" cy="1371601"/>
            <a:chOff x="624" y="960"/>
            <a:chExt cx="1536" cy="768"/>
          </a:xfrm>
        </p:grpSpPr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624" y="1200"/>
              <a:ext cx="1536" cy="264"/>
            </a:xfrm>
            <a:prstGeom prst="flowChartInputOutpu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i="1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1027" y="960"/>
              <a:ext cx="806" cy="7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1329" y="960"/>
              <a:ext cx="201" cy="7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1329" y="1344"/>
              <a:ext cx="50" cy="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1722" y="1407"/>
              <a:ext cx="42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b="1" dirty="0" err="1" smtClean="0">
                  <a:solidFill>
                    <a:srgbClr val="00CC00"/>
                  </a:solidFill>
                  <a:cs typeface="Arial" charset="0"/>
                </a:rPr>
                <a:t>elevation</a:t>
              </a:r>
              <a:endParaRPr lang="el-GR" b="1" dirty="0">
                <a:solidFill>
                  <a:srgbClr val="00CC00"/>
                </a:solidFill>
                <a:cs typeface="Arial" charset="0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1002" y="1320"/>
              <a:ext cx="50" cy="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1807" y="1320"/>
              <a:ext cx="51" cy="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 rot="5400000">
              <a:off x="1334" y="917"/>
              <a:ext cx="192" cy="80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1430" y="1320"/>
              <a:ext cx="4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430" y="1320"/>
              <a:ext cx="151" cy="27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 flipH="1" flipV="1">
              <a:off x="1430" y="1320"/>
              <a:ext cx="226" cy="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Arc 30"/>
            <p:cNvSpPr>
              <a:spLocks/>
            </p:cNvSpPr>
            <p:nvPr/>
          </p:nvSpPr>
          <p:spPr bwMode="auto">
            <a:xfrm rot="10800000" flipH="1">
              <a:off x="1581" y="1392"/>
              <a:ext cx="75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auto">
            <a:xfrm>
              <a:off x="1554" y="1567"/>
              <a:ext cx="50" cy="48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672" y="1344"/>
              <a:ext cx="349" cy="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i="1"/>
                <a:t>horizon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73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-108520" y="332656"/>
            <a:ext cx="9361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Angular resolution and Effective area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23528" y="1052736"/>
            <a:ext cx="84969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On the left plot: the </a:t>
            </a:r>
            <a:r>
              <a:rPr lang="en-GB" sz="2200" dirty="0" err="1">
                <a:solidFill>
                  <a:srgbClr val="0070C0"/>
                </a:solidFill>
                <a:latin typeface="Symbol" pitchFamily="18" charset="2"/>
              </a:rPr>
              <a:t>Q</a:t>
            </a:r>
            <a:r>
              <a:rPr lang="en-GB" sz="2200" baseline="-25000" dirty="0" err="1" smtClean="0">
                <a:solidFill>
                  <a:srgbClr val="0070C0"/>
                </a:solidFill>
                <a:latin typeface="Symbol" pitchFamily="18" charset="2"/>
              </a:rPr>
              <a:t>mn</a:t>
            </a:r>
            <a:r>
              <a:rPr lang="en-GB" sz="2200" dirty="0" smtClean="0">
                <a:solidFill>
                  <a:srgbClr val="0070C0"/>
                </a:solidFill>
              </a:rPr>
              <a:t> angular resolution of the ANTARES detector for selected up-going events as a function of E</a:t>
            </a:r>
            <a:r>
              <a:rPr lang="en-GB" sz="2200" baseline="-250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GB" sz="2200" dirty="0" smtClean="0">
                <a:solidFill>
                  <a:srgbClr val="0070C0"/>
                </a:solidFill>
              </a:rPr>
              <a:t>(</a:t>
            </a:r>
            <a:r>
              <a:rPr lang="en-GB" sz="2200" dirty="0" err="1" smtClean="0">
                <a:solidFill>
                  <a:srgbClr val="0070C0"/>
                </a:solidFill>
              </a:rPr>
              <a:t>GeV</a:t>
            </a:r>
            <a:r>
              <a:rPr lang="en-GB" sz="2200" dirty="0" smtClean="0">
                <a:solidFill>
                  <a:srgbClr val="0070C0"/>
                </a:solidFill>
              </a:rPr>
              <a:t>);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On the right plot: the effective area, </a:t>
            </a:r>
            <a:r>
              <a:rPr lang="en-GB" sz="2200" dirty="0" err="1" smtClean="0">
                <a:solidFill>
                  <a:srgbClr val="0070C0"/>
                </a:solidFill>
              </a:rPr>
              <a:t>A</a:t>
            </a:r>
            <a:r>
              <a:rPr lang="en-GB" sz="2200" baseline="-25000" dirty="0" err="1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GB" sz="2200" baseline="30000" dirty="0" err="1" smtClean="0">
                <a:solidFill>
                  <a:srgbClr val="0070C0"/>
                </a:solidFill>
              </a:rPr>
              <a:t>eff</a:t>
            </a:r>
            <a:r>
              <a:rPr lang="en-GB" sz="2200" dirty="0" smtClean="0">
                <a:solidFill>
                  <a:srgbClr val="0070C0"/>
                </a:solidFill>
              </a:rPr>
              <a:t>, as </a:t>
            </a:r>
            <a:r>
              <a:rPr lang="en-GB" sz="2200" dirty="0">
                <a:solidFill>
                  <a:srgbClr val="0070C0"/>
                </a:solidFill>
              </a:rPr>
              <a:t>a function of </a:t>
            </a:r>
            <a:r>
              <a:rPr lang="en-GB" sz="2200" dirty="0" smtClean="0">
                <a:solidFill>
                  <a:srgbClr val="0070C0"/>
                </a:solidFill>
              </a:rPr>
              <a:t>E</a:t>
            </a:r>
            <a:r>
              <a:rPr lang="en-GB" sz="2200" baseline="-250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GB" sz="2200" dirty="0" smtClean="0">
                <a:solidFill>
                  <a:srgbClr val="0070C0"/>
                </a:solidFill>
              </a:rPr>
              <a:t>(</a:t>
            </a:r>
            <a:r>
              <a:rPr lang="en-GB" sz="2200" dirty="0" err="1" smtClean="0">
                <a:solidFill>
                  <a:srgbClr val="0070C0"/>
                </a:solidFill>
              </a:rPr>
              <a:t>GeV</a:t>
            </a:r>
            <a:r>
              <a:rPr lang="en-GB" sz="2200" dirty="0" smtClean="0">
                <a:solidFill>
                  <a:srgbClr val="0070C0"/>
                </a:solidFill>
              </a:rPr>
              <a:t>).</a:t>
            </a:r>
          </a:p>
          <a:p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smtClean="0">
                <a:solidFill>
                  <a:srgbClr val="0070C0"/>
                </a:solidFill>
              </a:rPr>
              <a:t>    </a:t>
            </a:r>
            <a:r>
              <a:rPr lang="en-GB" sz="2200" dirty="0" err="1" smtClean="0">
                <a:solidFill>
                  <a:srgbClr val="0070C0"/>
                </a:solidFill>
              </a:rPr>
              <a:t>A</a:t>
            </a:r>
            <a:r>
              <a:rPr lang="en-GB" sz="2200" baseline="-25000" dirty="0" err="1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GB" sz="2200" baseline="30000" dirty="0" err="1" smtClean="0">
                <a:solidFill>
                  <a:srgbClr val="0070C0"/>
                </a:solidFill>
              </a:rPr>
              <a:t>eff</a:t>
            </a:r>
            <a:r>
              <a:rPr lang="en-GB" sz="2200" dirty="0" smtClean="0">
                <a:solidFill>
                  <a:srgbClr val="0070C0"/>
                </a:solidFill>
              </a:rPr>
              <a:t>(E</a:t>
            </a:r>
            <a:r>
              <a:rPr lang="en-GB" sz="2200" baseline="-250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lang="en-GB" sz="2200" dirty="0" smtClean="0">
                <a:solidFill>
                  <a:srgbClr val="0070C0"/>
                </a:solidFill>
              </a:rPr>
              <a:t>) allows to evaluate the detector acceptance and then the  </a:t>
            </a:r>
          </a:p>
          <a:p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 smtClean="0">
                <a:solidFill>
                  <a:srgbClr val="0070C0"/>
                </a:solidFill>
              </a:rPr>
              <a:t>    sensitivity to neutrino fluxes.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60" y="2852936"/>
            <a:ext cx="4046840" cy="327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42" y="2852935"/>
            <a:ext cx="3965913" cy="327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525160" y="5835327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J. Brunner</a:t>
            </a:r>
            <a:endParaRPr lang="en-GB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710542" y="5849227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J. Brunner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648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70C0"/>
                </a:solidFill>
              </a:rPr>
              <a:t>Paolo Fermani for ICFP 10-16 June 2012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-36512" y="3096000"/>
            <a:ext cx="9144000" cy="3175727"/>
            <a:chOff x="0" y="2231904"/>
            <a:chExt cx="9144000" cy="3175727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88" b="-5388"/>
            <a:stretch/>
          </p:blipFill>
          <p:spPr>
            <a:xfrm>
              <a:off x="0" y="2231904"/>
              <a:ext cx="4646265" cy="317572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98" b="-5398"/>
            <a:stretch/>
          </p:blipFill>
          <p:spPr>
            <a:xfrm>
              <a:off x="4507196" y="2231904"/>
              <a:ext cx="4636804" cy="31692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CasellaDiTesto 8"/>
          <p:cNvSpPr txBox="1"/>
          <p:nvPr/>
        </p:nvSpPr>
        <p:spPr>
          <a:xfrm>
            <a:off x="0" y="3326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Background in the Sun direction</a:t>
            </a:r>
            <a:endParaRPr lang="en-GB" sz="4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Picture 6" descr="antares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47320" y="1268760"/>
            <a:ext cx="73689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0070C0"/>
                </a:solidFill>
              </a:rPr>
              <a:t>L</a:t>
            </a:r>
            <a:r>
              <a:rPr lang="en-GB" sz="2200" dirty="0" smtClean="0">
                <a:solidFill>
                  <a:srgbClr val="0070C0"/>
                </a:solidFill>
              </a:rPr>
              <a:t>eft plot is reported the distribution of up-going background events (scrambled data) in the local coordinate system (</a:t>
            </a:r>
            <a:r>
              <a:rPr lang="en-GB" sz="2200" dirty="0" err="1" smtClean="0">
                <a:solidFill>
                  <a:srgbClr val="0070C0"/>
                </a:solidFill>
                <a:latin typeface="Symbol" pitchFamily="18" charset="2"/>
              </a:rPr>
              <a:t>q,f</a:t>
            </a:r>
            <a:r>
              <a:rPr lang="en-GB" sz="2200" dirty="0" smtClean="0">
                <a:solidFill>
                  <a:srgbClr val="0070C0"/>
                </a:solidFill>
              </a:rPr>
              <a:t>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Right plot an example of the Sun visibility (on the ANTARES location) in the period of data taking 2007-2008 in the same coordinates. 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07504" y="5733256"/>
            <a:ext cx="3816424" cy="36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All up-going events in 2007-2008 data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508104" y="57239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Example of Sun tracking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5148064" y="3212976"/>
            <a:ext cx="1728192" cy="237626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onnettore 1 16"/>
          <p:cNvCxnSpPr/>
          <p:nvPr/>
        </p:nvCxnSpPr>
        <p:spPr>
          <a:xfrm>
            <a:off x="6876256" y="3212976"/>
            <a:ext cx="0" cy="2376264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5364088" y="468063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elow the horizon</a:t>
            </a:r>
            <a:endParaRPr lang="en-GB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7020802" y="3499435"/>
            <a:ext cx="129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above the horizon</a:t>
            </a:r>
            <a:endParaRPr lang="en-GB" dirty="0"/>
          </a:p>
        </p:txBody>
      </p:sp>
      <p:cxnSp>
        <p:nvCxnSpPr>
          <p:cNvPr id="22" name="Connettore 2 21"/>
          <p:cNvCxnSpPr/>
          <p:nvPr/>
        </p:nvCxnSpPr>
        <p:spPr>
          <a:xfrm flipH="1" flipV="1">
            <a:off x="3995936" y="5085183"/>
            <a:ext cx="1368152" cy="1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4182780" y="5816297"/>
            <a:ext cx="1325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25" name="Figura a mano libera 24"/>
          <p:cNvSpPr/>
          <p:nvPr/>
        </p:nvSpPr>
        <p:spPr>
          <a:xfrm>
            <a:off x="2627784" y="3221502"/>
            <a:ext cx="1365834" cy="1491175"/>
          </a:xfrm>
          <a:custGeom>
            <a:avLst/>
            <a:gdLst>
              <a:gd name="connsiteX0" fmla="*/ 634314 w 1365834"/>
              <a:gd name="connsiteY0" fmla="*/ 0 h 1491175"/>
              <a:gd name="connsiteX1" fmla="*/ 184147 w 1365834"/>
              <a:gd name="connsiteY1" fmla="*/ 196947 h 1491175"/>
              <a:gd name="connsiteX2" fmla="*/ 29403 w 1365834"/>
              <a:gd name="connsiteY2" fmla="*/ 464233 h 1491175"/>
              <a:gd name="connsiteX3" fmla="*/ 15335 w 1365834"/>
              <a:gd name="connsiteY3" fmla="*/ 787790 h 1491175"/>
              <a:gd name="connsiteX4" fmla="*/ 198215 w 1365834"/>
              <a:gd name="connsiteY4" fmla="*/ 1055076 h 1491175"/>
              <a:gd name="connsiteX5" fmla="*/ 578043 w 1365834"/>
              <a:gd name="connsiteY5" fmla="*/ 1209821 h 1491175"/>
              <a:gd name="connsiteX6" fmla="*/ 943803 w 1365834"/>
              <a:gd name="connsiteY6" fmla="*/ 1336430 h 1491175"/>
              <a:gd name="connsiteX7" fmla="*/ 1225157 w 1365834"/>
              <a:gd name="connsiteY7" fmla="*/ 1420836 h 1491175"/>
              <a:gd name="connsiteX8" fmla="*/ 1365834 w 1365834"/>
              <a:gd name="connsiteY8" fmla="*/ 1491175 h 149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834" h="1491175">
                <a:moveTo>
                  <a:pt x="634314" y="0"/>
                </a:moveTo>
                <a:cubicBezTo>
                  <a:pt x="459639" y="59787"/>
                  <a:pt x="284965" y="119575"/>
                  <a:pt x="184147" y="196947"/>
                </a:cubicBezTo>
                <a:cubicBezTo>
                  <a:pt x="83329" y="274319"/>
                  <a:pt x="57538" y="365759"/>
                  <a:pt x="29403" y="464233"/>
                </a:cubicBezTo>
                <a:cubicBezTo>
                  <a:pt x="1268" y="562707"/>
                  <a:pt x="-12800" y="689316"/>
                  <a:pt x="15335" y="787790"/>
                </a:cubicBezTo>
                <a:cubicBezTo>
                  <a:pt x="43470" y="886264"/>
                  <a:pt x="104430" y="984738"/>
                  <a:pt x="198215" y="1055076"/>
                </a:cubicBezTo>
                <a:cubicBezTo>
                  <a:pt x="292000" y="1125414"/>
                  <a:pt x="453778" y="1162929"/>
                  <a:pt x="578043" y="1209821"/>
                </a:cubicBezTo>
                <a:cubicBezTo>
                  <a:pt x="702308" y="1256713"/>
                  <a:pt x="835951" y="1301261"/>
                  <a:pt x="943803" y="1336430"/>
                </a:cubicBezTo>
                <a:cubicBezTo>
                  <a:pt x="1051655" y="1371599"/>
                  <a:pt x="1154819" y="1395045"/>
                  <a:pt x="1225157" y="1420836"/>
                </a:cubicBezTo>
                <a:cubicBezTo>
                  <a:pt x="1295495" y="1446627"/>
                  <a:pt x="1330664" y="1468901"/>
                  <a:pt x="1365834" y="14911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6" name="Figura a mano libera 25"/>
          <p:cNvSpPr/>
          <p:nvPr/>
        </p:nvSpPr>
        <p:spPr>
          <a:xfrm>
            <a:off x="3275856" y="5359791"/>
            <a:ext cx="745588" cy="267286"/>
          </a:xfrm>
          <a:custGeom>
            <a:avLst/>
            <a:gdLst>
              <a:gd name="connsiteX0" fmla="*/ 745588 w 745588"/>
              <a:gd name="connsiteY0" fmla="*/ 0 h 267286"/>
              <a:gd name="connsiteX1" fmla="*/ 295422 w 745588"/>
              <a:gd name="connsiteY1" fmla="*/ 168812 h 267286"/>
              <a:gd name="connsiteX2" fmla="*/ 0 w 745588"/>
              <a:gd name="connsiteY2" fmla="*/ 267286 h 26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5588" h="267286">
                <a:moveTo>
                  <a:pt x="745588" y="0"/>
                </a:moveTo>
                <a:lnTo>
                  <a:pt x="295422" y="168812"/>
                </a:lnTo>
                <a:cubicBezTo>
                  <a:pt x="171157" y="213360"/>
                  <a:pt x="85578" y="240323"/>
                  <a:pt x="0" y="26728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7" name="Figura a mano libera 26"/>
          <p:cNvSpPr/>
          <p:nvPr/>
        </p:nvSpPr>
        <p:spPr>
          <a:xfrm>
            <a:off x="3563888" y="3446585"/>
            <a:ext cx="436099" cy="748486"/>
          </a:xfrm>
          <a:custGeom>
            <a:avLst/>
            <a:gdLst>
              <a:gd name="connsiteX0" fmla="*/ 436099 w 436099"/>
              <a:gd name="connsiteY0" fmla="*/ 0 h 748486"/>
              <a:gd name="connsiteX1" fmla="*/ 84406 w 436099"/>
              <a:gd name="connsiteY1" fmla="*/ 182880 h 748486"/>
              <a:gd name="connsiteX2" fmla="*/ 0 w 436099"/>
              <a:gd name="connsiteY2" fmla="*/ 295421 h 748486"/>
              <a:gd name="connsiteX3" fmla="*/ 0 w 436099"/>
              <a:gd name="connsiteY3" fmla="*/ 492369 h 748486"/>
              <a:gd name="connsiteX4" fmla="*/ 84406 w 436099"/>
              <a:gd name="connsiteY4" fmla="*/ 576775 h 748486"/>
              <a:gd name="connsiteX5" fmla="*/ 239151 w 436099"/>
              <a:gd name="connsiteY5" fmla="*/ 703384 h 748486"/>
              <a:gd name="connsiteX6" fmla="*/ 422031 w 436099"/>
              <a:gd name="connsiteY6" fmla="*/ 745587 h 74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099" h="748486">
                <a:moveTo>
                  <a:pt x="436099" y="0"/>
                </a:moveTo>
                <a:cubicBezTo>
                  <a:pt x="296594" y="66821"/>
                  <a:pt x="157089" y="133643"/>
                  <a:pt x="84406" y="182880"/>
                </a:cubicBezTo>
                <a:cubicBezTo>
                  <a:pt x="11723" y="232117"/>
                  <a:pt x="14068" y="243840"/>
                  <a:pt x="0" y="295421"/>
                </a:cubicBezTo>
                <a:cubicBezTo>
                  <a:pt x="-14068" y="347003"/>
                  <a:pt x="-14068" y="445477"/>
                  <a:pt x="0" y="492369"/>
                </a:cubicBezTo>
                <a:cubicBezTo>
                  <a:pt x="14068" y="539261"/>
                  <a:pt x="44547" y="541606"/>
                  <a:pt x="84406" y="576775"/>
                </a:cubicBezTo>
                <a:cubicBezTo>
                  <a:pt x="124265" y="611944"/>
                  <a:pt x="182880" y="675249"/>
                  <a:pt x="239151" y="703384"/>
                </a:cubicBezTo>
                <a:cubicBezTo>
                  <a:pt x="295422" y="731519"/>
                  <a:pt x="243840" y="757310"/>
                  <a:pt x="422031" y="74558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grpSp>
        <p:nvGrpSpPr>
          <p:cNvPr id="30" name="Gruppo 29"/>
          <p:cNvGrpSpPr/>
          <p:nvPr/>
        </p:nvGrpSpPr>
        <p:grpSpPr>
          <a:xfrm>
            <a:off x="6879661" y="1041811"/>
            <a:ext cx="2337818" cy="1595101"/>
            <a:chOff x="2065802" y="2143606"/>
            <a:chExt cx="4378405" cy="3180556"/>
          </a:xfrm>
        </p:grpSpPr>
        <p:grpSp>
          <p:nvGrpSpPr>
            <p:cNvPr id="31" name="Group 28"/>
            <p:cNvGrpSpPr>
              <a:grpSpLocks/>
            </p:cNvGrpSpPr>
            <p:nvPr/>
          </p:nvGrpSpPr>
          <p:grpSpPr bwMode="auto">
            <a:xfrm>
              <a:off x="2065802" y="2143606"/>
              <a:ext cx="4378405" cy="3180556"/>
              <a:chOff x="1200" y="768"/>
              <a:chExt cx="1536" cy="1104"/>
            </a:xfrm>
          </p:grpSpPr>
          <p:sp>
            <p:nvSpPr>
              <p:cNvPr id="36" name="AutoShape 29"/>
              <p:cNvSpPr>
                <a:spLocks noChangeArrowheads="1"/>
              </p:cNvSpPr>
              <p:nvPr/>
            </p:nvSpPr>
            <p:spPr bwMode="auto">
              <a:xfrm>
                <a:off x="1200" y="1344"/>
                <a:ext cx="1536" cy="264"/>
              </a:xfrm>
              <a:prstGeom prst="flowChartInputOutput">
                <a:avLst/>
              </a:prstGeom>
              <a:solidFill>
                <a:srgbClr val="B3D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 i="1"/>
              </a:p>
            </p:txBody>
          </p:sp>
          <p:sp>
            <p:nvSpPr>
              <p:cNvPr id="37" name="Oval 30"/>
              <p:cNvSpPr>
                <a:spLocks noChangeArrowheads="1"/>
              </p:cNvSpPr>
              <p:nvPr/>
            </p:nvSpPr>
            <p:spPr bwMode="auto">
              <a:xfrm>
                <a:off x="1603" y="1104"/>
                <a:ext cx="806" cy="76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8" name="Oval 31"/>
              <p:cNvSpPr>
                <a:spLocks noChangeArrowheads="1"/>
              </p:cNvSpPr>
              <p:nvPr/>
            </p:nvSpPr>
            <p:spPr bwMode="auto">
              <a:xfrm>
                <a:off x="1905" y="1104"/>
                <a:ext cx="201" cy="76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9" name="Rectangle 32"/>
              <p:cNvSpPr>
                <a:spLocks noChangeArrowheads="1"/>
              </p:cNvSpPr>
              <p:nvPr/>
            </p:nvSpPr>
            <p:spPr bwMode="auto">
              <a:xfrm>
                <a:off x="1905" y="1488"/>
                <a:ext cx="50" cy="120"/>
              </a:xfrm>
              <a:prstGeom prst="rect">
                <a:avLst/>
              </a:prstGeom>
              <a:solidFill>
                <a:srgbClr val="B3D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0" name="Rectangle 33"/>
              <p:cNvSpPr>
                <a:spLocks noChangeArrowheads="1"/>
              </p:cNvSpPr>
              <p:nvPr/>
            </p:nvSpPr>
            <p:spPr bwMode="auto">
              <a:xfrm>
                <a:off x="1578" y="1464"/>
                <a:ext cx="50" cy="144"/>
              </a:xfrm>
              <a:prstGeom prst="rect">
                <a:avLst/>
              </a:prstGeom>
              <a:solidFill>
                <a:srgbClr val="B3D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1" name="Rectangle 34"/>
              <p:cNvSpPr>
                <a:spLocks noChangeArrowheads="1"/>
              </p:cNvSpPr>
              <p:nvPr/>
            </p:nvSpPr>
            <p:spPr bwMode="auto">
              <a:xfrm>
                <a:off x="2383" y="1464"/>
                <a:ext cx="51" cy="144"/>
              </a:xfrm>
              <a:prstGeom prst="rect">
                <a:avLst/>
              </a:prstGeom>
              <a:solidFill>
                <a:srgbClr val="B3D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2" name="Oval 35"/>
              <p:cNvSpPr>
                <a:spLocks noChangeArrowheads="1"/>
              </p:cNvSpPr>
              <p:nvPr/>
            </p:nvSpPr>
            <p:spPr bwMode="auto">
              <a:xfrm rot="5400000">
                <a:off x="1910" y="1061"/>
                <a:ext cx="192" cy="80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 rot="16200000">
                <a:off x="1656" y="1128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4" name="Line 37"/>
              <p:cNvSpPr>
                <a:spLocks noChangeShapeType="1"/>
              </p:cNvSpPr>
              <p:nvPr/>
            </p:nvSpPr>
            <p:spPr bwMode="auto">
              <a:xfrm flipV="1">
                <a:off x="1746" y="989"/>
                <a:ext cx="586" cy="86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5" name="Text Box 38"/>
              <p:cNvSpPr txBox="1">
                <a:spLocks noChangeArrowheads="1"/>
              </p:cNvSpPr>
              <p:nvPr/>
            </p:nvSpPr>
            <p:spPr bwMode="auto">
              <a:xfrm>
                <a:off x="1248" y="1488"/>
                <a:ext cx="34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i="1"/>
                  <a:t>horizon</a:t>
                </a:r>
              </a:p>
            </p:txBody>
          </p:sp>
          <p:sp>
            <p:nvSpPr>
              <p:cNvPr id="46" name="Arc 39"/>
              <p:cNvSpPr>
                <a:spLocks/>
              </p:cNvSpPr>
              <p:nvPr/>
            </p:nvSpPr>
            <p:spPr bwMode="auto">
              <a:xfrm>
                <a:off x="2016" y="1104"/>
                <a:ext cx="191" cy="7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42"/>
                  <a:gd name="T1" fmla="*/ 0 h 21600"/>
                  <a:gd name="T2" fmla="*/ 21542 w 21542"/>
                  <a:gd name="T3" fmla="*/ 20011 h 21600"/>
                  <a:gd name="T4" fmla="*/ 0 w 2154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42" h="21600" fill="none" extrusionOk="0">
                    <a:moveTo>
                      <a:pt x="0" y="-1"/>
                    </a:moveTo>
                    <a:cubicBezTo>
                      <a:pt x="11312" y="-1"/>
                      <a:pt x="20709" y="8728"/>
                      <a:pt x="21541" y="20011"/>
                    </a:cubicBezTo>
                  </a:path>
                  <a:path w="21542" h="21600" stroke="0" extrusionOk="0">
                    <a:moveTo>
                      <a:pt x="0" y="-1"/>
                    </a:moveTo>
                    <a:cubicBezTo>
                      <a:pt x="11312" y="-1"/>
                      <a:pt x="20709" y="8728"/>
                      <a:pt x="21541" y="2001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7" name="Text Box 40"/>
              <p:cNvSpPr txBox="1">
                <a:spLocks noChangeArrowheads="1"/>
              </p:cNvSpPr>
              <p:nvPr/>
            </p:nvSpPr>
            <p:spPr bwMode="auto">
              <a:xfrm>
                <a:off x="2088" y="783"/>
                <a:ext cx="119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CC00"/>
                    </a:solidFill>
                    <a:latin typeface="Symbol" pitchFamily="18" charset="2"/>
                  </a:rPr>
                  <a:t>q</a:t>
                </a:r>
              </a:p>
            </p:txBody>
          </p:sp>
          <p:sp>
            <p:nvSpPr>
              <p:cNvPr id="48" name="Line 41"/>
              <p:cNvSpPr>
                <a:spLocks noChangeShapeType="1"/>
              </p:cNvSpPr>
              <p:nvPr/>
            </p:nvSpPr>
            <p:spPr bwMode="auto">
              <a:xfrm flipH="1">
                <a:off x="2112" y="960"/>
                <a:ext cx="48" cy="144"/>
              </a:xfrm>
              <a:prstGeom prst="line">
                <a:avLst/>
              </a:prstGeom>
              <a:noFill/>
              <a:ln w="9525">
                <a:solidFill>
                  <a:srgbClr val="00CC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32" name="Figura a mano libera 31"/>
            <p:cNvSpPr/>
            <p:nvPr/>
          </p:nvSpPr>
          <p:spPr>
            <a:xfrm>
              <a:off x="4954137" y="3302758"/>
              <a:ext cx="138252" cy="1078173"/>
            </a:xfrm>
            <a:custGeom>
              <a:avLst/>
              <a:gdLst>
                <a:gd name="connsiteX0" fmla="*/ 0 w 138252"/>
                <a:gd name="connsiteY0" fmla="*/ 0 h 1078173"/>
                <a:gd name="connsiteX1" fmla="*/ 27296 w 138252"/>
                <a:gd name="connsiteY1" fmla="*/ 81887 h 1078173"/>
                <a:gd name="connsiteX2" fmla="*/ 40944 w 138252"/>
                <a:gd name="connsiteY2" fmla="*/ 136478 h 1078173"/>
                <a:gd name="connsiteX3" fmla="*/ 68239 w 138252"/>
                <a:gd name="connsiteY3" fmla="*/ 218364 h 1078173"/>
                <a:gd name="connsiteX4" fmla="*/ 81887 w 138252"/>
                <a:gd name="connsiteY4" fmla="*/ 259308 h 1078173"/>
                <a:gd name="connsiteX5" fmla="*/ 95535 w 138252"/>
                <a:gd name="connsiteY5" fmla="*/ 300251 h 1078173"/>
                <a:gd name="connsiteX6" fmla="*/ 122830 w 138252"/>
                <a:gd name="connsiteY6" fmla="*/ 518615 h 1078173"/>
                <a:gd name="connsiteX7" fmla="*/ 136478 w 138252"/>
                <a:gd name="connsiteY7" fmla="*/ 586854 h 1078173"/>
                <a:gd name="connsiteX8" fmla="*/ 136478 w 138252"/>
                <a:gd name="connsiteY8" fmla="*/ 1078173 h 107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252" h="1078173">
                  <a:moveTo>
                    <a:pt x="0" y="0"/>
                  </a:moveTo>
                  <a:cubicBezTo>
                    <a:pt x="9099" y="27296"/>
                    <a:pt x="19028" y="54328"/>
                    <a:pt x="27296" y="81887"/>
                  </a:cubicBezTo>
                  <a:cubicBezTo>
                    <a:pt x="32686" y="99853"/>
                    <a:pt x="35554" y="118512"/>
                    <a:pt x="40944" y="136478"/>
                  </a:cubicBezTo>
                  <a:cubicBezTo>
                    <a:pt x="49211" y="164036"/>
                    <a:pt x="59141" y="191069"/>
                    <a:pt x="68239" y="218364"/>
                  </a:cubicBezTo>
                  <a:lnTo>
                    <a:pt x="81887" y="259308"/>
                  </a:lnTo>
                  <a:lnTo>
                    <a:pt x="95535" y="300251"/>
                  </a:lnTo>
                  <a:cubicBezTo>
                    <a:pt x="133248" y="526545"/>
                    <a:pt x="79084" y="190526"/>
                    <a:pt x="122830" y="518615"/>
                  </a:cubicBezTo>
                  <a:cubicBezTo>
                    <a:pt x="125896" y="541608"/>
                    <a:pt x="135912" y="563664"/>
                    <a:pt x="136478" y="586854"/>
                  </a:cubicBezTo>
                  <a:cubicBezTo>
                    <a:pt x="140471" y="750578"/>
                    <a:pt x="136478" y="914400"/>
                    <a:pt x="136478" y="1078173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igura a mano libera 32"/>
            <p:cNvSpPr/>
            <p:nvPr/>
          </p:nvSpPr>
          <p:spPr>
            <a:xfrm>
              <a:off x="4203510" y="4367093"/>
              <a:ext cx="887105" cy="68429"/>
            </a:xfrm>
            <a:custGeom>
              <a:avLst/>
              <a:gdLst>
                <a:gd name="connsiteX0" fmla="*/ 0 w 887105"/>
                <a:gd name="connsiteY0" fmla="*/ 54782 h 68429"/>
                <a:gd name="connsiteX1" fmla="*/ 68239 w 887105"/>
                <a:gd name="connsiteY1" fmla="*/ 41134 h 68429"/>
                <a:gd name="connsiteX2" fmla="*/ 122830 w 887105"/>
                <a:gd name="connsiteY2" fmla="*/ 54782 h 68429"/>
                <a:gd name="connsiteX3" fmla="*/ 218365 w 887105"/>
                <a:gd name="connsiteY3" fmla="*/ 68429 h 68429"/>
                <a:gd name="connsiteX4" fmla="*/ 736980 w 887105"/>
                <a:gd name="connsiteY4" fmla="*/ 54782 h 68429"/>
                <a:gd name="connsiteX5" fmla="*/ 818866 w 887105"/>
                <a:gd name="connsiteY5" fmla="*/ 13838 h 68429"/>
                <a:gd name="connsiteX6" fmla="*/ 887105 w 887105"/>
                <a:gd name="connsiteY6" fmla="*/ 191 h 6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7105" h="68429">
                  <a:moveTo>
                    <a:pt x="0" y="54782"/>
                  </a:moveTo>
                  <a:cubicBezTo>
                    <a:pt x="22746" y="50233"/>
                    <a:pt x="45042" y="41134"/>
                    <a:pt x="68239" y="41134"/>
                  </a:cubicBezTo>
                  <a:cubicBezTo>
                    <a:pt x="86996" y="41134"/>
                    <a:pt x="104375" y="51427"/>
                    <a:pt x="122830" y="54782"/>
                  </a:cubicBezTo>
                  <a:cubicBezTo>
                    <a:pt x="154479" y="60536"/>
                    <a:pt x="186520" y="63880"/>
                    <a:pt x="218365" y="68429"/>
                  </a:cubicBezTo>
                  <a:cubicBezTo>
                    <a:pt x="391237" y="63880"/>
                    <a:pt x="564254" y="63208"/>
                    <a:pt x="736980" y="54782"/>
                  </a:cubicBezTo>
                  <a:cubicBezTo>
                    <a:pt x="774993" y="52928"/>
                    <a:pt x="787036" y="29753"/>
                    <a:pt x="818866" y="13838"/>
                  </a:cubicBezTo>
                  <a:cubicBezTo>
                    <a:pt x="851914" y="-2686"/>
                    <a:pt x="855876" y="191"/>
                    <a:pt x="887105" y="191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Line 41"/>
            <p:cNvSpPr>
              <a:spLocks noChangeShapeType="1"/>
            </p:cNvSpPr>
            <p:nvPr/>
          </p:nvSpPr>
          <p:spPr bwMode="auto">
            <a:xfrm flipH="1" flipV="1">
              <a:off x="4733892" y="4439714"/>
              <a:ext cx="202388" cy="375380"/>
            </a:xfrm>
            <a:prstGeom prst="line">
              <a:avLst/>
            </a:prstGeom>
            <a:noFill/>
            <a:ln w="9525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Text Box 40"/>
            <p:cNvSpPr txBox="1">
              <a:spLocks noChangeArrowheads="1"/>
            </p:cNvSpPr>
            <p:nvPr/>
          </p:nvSpPr>
          <p:spPr bwMode="auto">
            <a:xfrm>
              <a:off x="4540895" y="4546933"/>
              <a:ext cx="339211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 smtClean="0">
                  <a:solidFill>
                    <a:srgbClr val="00CC00"/>
                  </a:solidFill>
                  <a:latin typeface="Symbol" pitchFamily="18" charset="2"/>
                </a:rPr>
                <a:t>f</a:t>
              </a:r>
              <a:endParaRPr lang="en-US" sz="2400" dirty="0">
                <a:solidFill>
                  <a:srgbClr val="00CC00"/>
                </a:solidFill>
                <a:latin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24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1" grpId="0"/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95536" y="12902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0070C0"/>
                </a:solidFill>
              </a:rPr>
              <a:t>In this analysis the </a:t>
            </a:r>
            <a:r>
              <a:rPr lang="en-GB" sz="2200" dirty="0" err="1" smtClean="0">
                <a:solidFill>
                  <a:srgbClr val="0070C0"/>
                </a:solidFill>
              </a:rPr>
              <a:t>WIMPSim</a:t>
            </a:r>
            <a:r>
              <a:rPr lang="en-GB" sz="2200" dirty="0" smtClean="0">
                <a:solidFill>
                  <a:srgbClr val="0070C0"/>
                </a:solidFill>
              </a:rPr>
              <a:t> package (</a:t>
            </a:r>
            <a:r>
              <a:rPr lang="en-GB" sz="1600" dirty="0" err="1" smtClean="0">
                <a:solidFill>
                  <a:srgbClr val="0070C0"/>
                </a:solidFill>
              </a:rPr>
              <a:t>Blennow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Edsjö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Ohlsson</a:t>
            </a:r>
            <a:r>
              <a:rPr lang="en-GB" sz="1600" dirty="0" smtClean="0">
                <a:solidFill>
                  <a:srgbClr val="0070C0"/>
                </a:solidFill>
              </a:rPr>
              <a:t>, JCAP 0801:021,2008, arXiv:0709.3898</a:t>
            </a:r>
            <a:r>
              <a:rPr lang="en-GB" sz="2200" dirty="0" smtClean="0">
                <a:solidFill>
                  <a:srgbClr val="0070C0"/>
                </a:solidFill>
              </a:rPr>
              <a:t>) was used to simulate the neutrino flux from </a:t>
            </a:r>
          </a:p>
          <a:p>
            <a:r>
              <a:rPr lang="en-GB" sz="2200" dirty="0" smtClean="0">
                <a:solidFill>
                  <a:srgbClr val="0070C0"/>
                </a:solidFill>
              </a:rPr>
              <a:t>the Sun in a model independent way</a:t>
            </a:r>
            <a:r>
              <a:rPr lang="en-GB" sz="2200" dirty="0">
                <a:solidFill>
                  <a:srgbClr val="0070C0"/>
                </a:solidFill>
              </a:rPr>
              <a:t>:</a:t>
            </a:r>
            <a:endParaRPr lang="en-GB" sz="2200" dirty="0" smtClean="0">
              <a:solidFill>
                <a:srgbClr val="0070C0"/>
              </a:solidFill>
            </a:endParaRPr>
          </a:p>
          <a:p>
            <a:endParaRPr lang="en-GB" sz="2200" dirty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Large statistics with 3×10</a:t>
            </a:r>
            <a:r>
              <a:rPr lang="en-GB" sz="2200" baseline="30000" dirty="0" smtClean="0">
                <a:solidFill>
                  <a:srgbClr val="0070C0"/>
                </a:solidFill>
              </a:rPr>
              <a:t>6</a:t>
            </a:r>
            <a:r>
              <a:rPr lang="en-GB" sz="2200" dirty="0" smtClean="0">
                <a:solidFill>
                  <a:srgbClr val="0070C0"/>
                </a:solidFill>
              </a:rPr>
              <a:t> WIMPs annihilation;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Capture rate and annihilations in equilibrium at the Sun core;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Annihilations in c, b and t quarks, </a:t>
            </a:r>
            <a:r>
              <a:rPr lang="en-GB" sz="2200" dirty="0" smtClean="0">
                <a:solidFill>
                  <a:srgbClr val="0070C0"/>
                </a:solidFill>
                <a:latin typeface="Symbol" pitchFamily="18" charset="2"/>
              </a:rPr>
              <a:t>t</a:t>
            </a:r>
            <a:r>
              <a:rPr lang="en-GB" sz="2200" dirty="0" smtClean="0">
                <a:solidFill>
                  <a:srgbClr val="0070C0"/>
                </a:solidFill>
              </a:rPr>
              <a:t> leptons, WW, ZZ bosons and direct channels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Neutrino interactions in the Sun’s medium taken into account;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Three </a:t>
            </a:r>
            <a:r>
              <a:rPr lang="en-GB" sz="2200" dirty="0" err="1" smtClean="0">
                <a:solidFill>
                  <a:srgbClr val="0070C0"/>
                </a:solidFill>
              </a:rPr>
              <a:t>flavors</a:t>
            </a:r>
            <a:r>
              <a:rPr lang="en-GB" sz="2200" dirty="0" smtClean="0">
                <a:solidFill>
                  <a:srgbClr val="0070C0"/>
                </a:solidFill>
              </a:rPr>
              <a:t> oscillation, regeneration of </a:t>
            </a:r>
            <a:r>
              <a:rPr lang="en-GB" sz="2200" dirty="0" smtClean="0">
                <a:solidFill>
                  <a:srgbClr val="0070C0"/>
                </a:solidFill>
                <a:latin typeface="Symbol" pitchFamily="18" charset="2"/>
              </a:rPr>
              <a:t>t</a:t>
            </a:r>
            <a:r>
              <a:rPr lang="en-GB" sz="2200" dirty="0" smtClean="0">
                <a:solidFill>
                  <a:srgbClr val="0070C0"/>
                </a:solidFill>
              </a:rPr>
              <a:t> leptons in the Sun’s medium (</a:t>
            </a:r>
            <a:r>
              <a:rPr lang="en-GB" sz="2200" dirty="0" err="1" smtClean="0">
                <a:solidFill>
                  <a:srgbClr val="0070C0"/>
                </a:solidFill>
              </a:rPr>
              <a:t>Bahcall</a:t>
            </a:r>
            <a:r>
              <a:rPr lang="en-GB" sz="2200" dirty="0" smtClean="0">
                <a:solidFill>
                  <a:srgbClr val="0070C0"/>
                </a:solidFill>
              </a:rPr>
              <a:t> et al.)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Available parameters: WIMPs mass, oscillation parameters…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3326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Dark Matter signal: </a:t>
            </a:r>
            <a:r>
              <a:rPr lang="en-US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WIMPSim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2380783" y="5445224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(http</a:t>
            </a:r>
            <a:r>
              <a:rPr lang="en-GB" dirty="0">
                <a:solidFill>
                  <a:srgbClr val="0070C0"/>
                </a:solidFill>
              </a:rPr>
              <a:t>://</a:t>
            </a:r>
            <a:r>
              <a:rPr lang="en-GB" dirty="0" smtClean="0">
                <a:solidFill>
                  <a:srgbClr val="0070C0"/>
                </a:solidFill>
              </a:rPr>
              <a:t>copsosx03.physto.se/wimpsim/)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0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899592" y="1268760"/>
            <a:ext cx="7272808" cy="4896544"/>
            <a:chOff x="683567" y="1196752"/>
            <a:chExt cx="7272808" cy="4896544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00" r="1000"/>
            <a:stretch/>
          </p:blipFill>
          <p:spPr>
            <a:xfrm>
              <a:off x="683567" y="1196752"/>
              <a:ext cx="3672408" cy="2448272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1203375"/>
              <a:ext cx="3600399" cy="2441650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811" y="3645024"/>
              <a:ext cx="3610165" cy="2448272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5" y="3651645"/>
              <a:ext cx="3600400" cy="2441651"/>
            </a:xfrm>
            <a:prstGeom prst="rect">
              <a:avLst/>
            </a:prstGeom>
          </p:spPr>
        </p:pic>
      </p:grpSp>
      <p:sp>
        <p:nvSpPr>
          <p:cNvPr id="9" name="CasellaDiTesto 8"/>
          <p:cNvSpPr txBox="1"/>
          <p:nvPr/>
        </p:nvSpPr>
        <p:spPr>
          <a:xfrm>
            <a:off x="12369" y="260648"/>
            <a:ext cx="9144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Symbol" pitchFamily="18" charset="2"/>
              </a:rPr>
              <a:t>n</a:t>
            </a:r>
            <a:r>
              <a:rPr lang="en-US" sz="4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spectra of main annihilation channels</a:t>
            </a:r>
            <a:endParaRPr lang="en-US" sz="41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563888" y="824730"/>
            <a:ext cx="263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M</a:t>
            </a:r>
            <a:r>
              <a:rPr lang="it-IT" b="1" baseline="-25000" dirty="0" smtClean="0">
                <a:solidFill>
                  <a:srgbClr val="0070C0"/>
                </a:solidFill>
              </a:rPr>
              <a:t>WIMP</a:t>
            </a:r>
            <a:r>
              <a:rPr lang="it-IT" b="1" dirty="0" smtClean="0">
                <a:solidFill>
                  <a:srgbClr val="0070C0"/>
                </a:solidFill>
              </a:rPr>
              <a:t> = 350 </a:t>
            </a:r>
            <a:r>
              <a:rPr lang="it-IT" b="1" dirty="0" err="1" smtClean="0">
                <a:solidFill>
                  <a:srgbClr val="0070C0"/>
                </a:solidFill>
              </a:rPr>
              <a:t>GeV</a:t>
            </a:r>
            <a:endParaRPr lang="it-IT" b="1" dirty="0">
              <a:solidFill>
                <a:srgbClr val="0070C0"/>
              </a:solidFill>
            </a:endParaRPr>
          </a:p>
        </p:txBody>
      </p:sp>
      <p:pic>
        <p:nvPicPr>
          <p:cNvPr id="12" name="Picture 6" descr="antares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 rot="16200000">
            <a:off x="420798" y="2039329"/>
            <a:ext cx="144016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dN</a:t>
            </a:r>
            <a:r>
              <a:rPr lang="en-GB" sz="1600" b="1" dirty="0" smtClean="0"/>
              <a:t>/</a:t>
            </a:r>
            <a:r>
              <a:rPr lang="en-GB" sz="1600" b="1" dirty="0" err="1" smtClean="0"/>
              <a:t>dz</a:t>
            </a:r>
            <a:r>
              <a:rPr lang="en-GB" sz="1600" b="1" dirty="0" smtClean="0"/>
              <a:t>(ann</a:t>
            </a:r>
            <a:r>
              <a:rPr lang="en-GB" sz="1600" b="1" baseline="30000" dirty="0" smtClean="0"/>
              <a:t>-1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469368" y="5877272"/>
            <a:ext cx="1326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grpSp>
        <p:nvGrpSpPr>
          <p:cNvPr id="21" name="Gruppo 20"/>
          <p:cNvGrpSpPr/>
          <p:nvPr/>
        </p:nvGrpSpPr>
        <p:grpSpPr>
          <a:xfrm>
            <a:off x="4584368" y="3686835"/>
            <a:ext cx="2507911" cy="246221"/>
            <a:chOff x="4584368" y="3686835"/>
            <a:chExt cx="2507911" cy="246221"/>
          </a:xfrm>
        </p:grpSpPr>
        <p:sp>
          <p:nvSpPr>
            <p:cNvPr id="14" name="CasellaDiTesto 13"/>
            <p:cNvSpPr txBox="1"/>
            <p:nvPr/>
          </p:nvSpPr>
          <p:spPr>
            <a:xfrm>
              <a:off x="4584368" y="3686835"/>
              <a:ext cx="25079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002060"/>
                  </a:solidFill>
                </a:rPr>
                <a:t> from all channels of </a:t>
              </a:r>
              <a:r>
                <a:rPr lang="en-GB" sz="1000" dirty="0" err="1" smtClean="0">
                  <a:solidFill>
                    <a:srgbClr val="002060"/>
                  </a:solidFill>
                </a:rPr>
                <a:t>mUED</a:t>
              </a:r>
              <a:r>
                <a:rPr lang="en-GB" sz="1000" dirty="0" smtClean="0">
                  <a:solidFill>
                    <a:srgbClr val="002060"/>
                  </a:solidFill>
                </a:rPr>
                <a:t> (at Earth)</a:t>
              </a:r>
              <a:endParaRPr lang="en-GB" sz="1000" dirty="0">
                <a:solidFill>
                  <a:srgbClr val="002060"/>
                </a:solidFill>
              </a:endParaRPr>
            </a:p>
          </p:txBody>
        </p:sp>
        <p:cxnSp>
          <p:nvCxnSpPr>
            <p:cNvPr id="20" name="Connettore 1 19"/>
            <p:cNvCxnSpPr/>
            <p:nvPr/>
          </p:nvCxnSpPr>
          <p:spPr>
            <a:xfrm>
              <a:off x="4765948" y="3717032"/>
              <a:ext cx="94084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o 23"/>
          <p:cNvGrpSpPr/>
          <p:nvPr/>
        </p:nvGrpSpPr>
        <p:grpSpPr>
          <a:xfrm>
            <a:off x="827584" y="1268760"/>
            <a:ext cx="2592288" cy="225315"/>
            <a:chOff x="4584368" y="3686835"/>
            <a:chExt cx="2507911" cy="246221"/>
          </a:xfrm>
        </p:grpSpPr>
        <p:sp>
          <p:nvSpPr>
            <p:cNvPr id="25" name="CasellaDiTesto 24"/>
            <p:cNvSpPr txBox="1"/>
            <p:nvPr/>
          </p:nvSpPr>
          <p:spPr>
            <a:xfrm>
              <a:off x="4584368" y="3686835"/>
              <a:ext cx="25079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002060"/>
                  </a:solidFill>
                </a:rPr>
                <a:t> from the bb channel of SUSY (at Earth)</a:t>
              </a:r>
              <a:endParaRPr lang="en-GB" sz="1000" dirty="0">
                <a:solidFill>
                  <a:srgbClr val="002060"/>
                </a:solidFill>
              </a:endParaRPr>
            </a:p>
          </p:txBody>
        </p:sp>
        <p:cxnSp>
          <p:nvCxnSpPr>
            <p:cNvPr id="26" name="Connettore 1 25"/>
            <p:cNvCxnSpPr/>
            <p:nvPr/>
          </p:nvCxnSpPr>
          <p:spPr>
            <a:xfrm>
              <a:off x="4765948" y="3717032"/>
              <a:ext cx="94084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Connettore 1 28"/>
          <p:cNvCxnSpPr/>
          <p:nvPr/>
        </p:nvCxnSpPr>
        <p:spPr>
          <a:xfrm>
            <a:off x="1186379" y="3717032"/>
            <a:ext cx="10488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o 29"/>
          <p:cNvGrpSpPr/>
          <p:nvPr/>
        </p:nvGrpSpPr>
        <p:grpSpPr>
          <a:xfrm>
            <a:off x="4572000" y="1268760"/>
            <a:ext cx="2808312" cy="246221"/>
            <a:chOff x="4584368" y="3686835"/>
            <a:chExt cx="2507911" cy="246221"/>
          </a:xfrm>
        </p:grpSpPr>
        <p:sp>
          <p:nvSpPr>
            <p:cNvPr id="31" name="CasellaDiTesto 30"/>
            <p:cNvSpPr txBox="1"/>
            <p:nvPr/>
          </p:nvSpPr>
          <p:spPr>
            <a:xfrm>
              <a:off x="4584368" y="3686835"/>
              <a:ext cx="25079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err="1" smtClean="0">
                  <a:solidFill>
                    <a:srgbClr val="002060"/>
                  </a:solidFill>
                  <a:latin typeface="Symbol" pitchFamily="18" charset="2"/>
                </a:rPr>
                <a:t>n</a:t>
              </a:r>
              <a:r>
                <a:rPr lang="en-GB" sz="1000" baseline="-25000" dirty="0" err="1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002060"/>
                  </a:solidFill>
                </a:rPr>
                <a:t> from the W</a:t>
              </a:r>
              <a:r>
                <a:rPr lang="en-GB" sz="1000" baseline="30000" dirty="0" smtClean="0">
                  <a:solidFill>
                    <a:srgbClr val="002060"/>
                  </a:solidFill>
                </a:rPr>
                <a:t>+</a:t>
              </a:r>
              <a:r>
                <a:rPr lang="en-GB" sz="1000" dirty="0" smtClean="0">
                  <a:solidFill>
                    <a:srgbClr val="002060"/>
                  </a:solidFill>
                </a:rPr>
                <a:t>W</a:t>
              </a:r>
              <a:r>
                <a:rPr lang="en-GB" sz="1000" baseline="30000" dirty="0" smtClean="0">
                  <a:solidFill>
                    <a:srgbClr val="002060"/>
                  </a:solidFill>
                </a:rPr>
                <a:t>-</a:t>
              </a:r>
              <a:r>
                <a:rPr lang="en-GB" sz="1000" dirty="0" smtClean="0">
                  <a:solidFill>
                    <a:srgbClr val="002060"/>
                  </a:solidFill>
                </a:rPr>
                <a:t> channel of SUSY (at Earth)</a:t>
              </a:r>
              <a:endParaRPr lang="en-GB" sz="1000" dirty="0">
                <a:solidFill>
                  <a:srgbClr val="002060"/>
                </a:solidFill>
              </a:endParaRPr>
            </a:p>
          </p:txBody>
        </p:sp>
        <p:cxnSp>
          <p:nvCxnSpPr>
            <p:cNvPr id="32" name="Connettore 1 31"/>
            <p:cNvCxnSpPr/>
            <p:nvPr/>
          </p:nvCxnSpPr>
          <p:spPr>
            <a:xfrm>
              <a:off x="4765948" y="3717032"/>
              <a:ext cx="94084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asellaDiTesto 32"/>
          <p:cNvSpPr txBox="1"/>
          <p:nvPr/>
        </p:nvSpPr>
        <p:spPr>
          <a:xfrm>
            <a:off x="3203848" y="3429000"/>
            <a:ext cx="144016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z = E</a:t>
            </a:r>
            <a:r>
              <a:rPr lang="en-GB" sz="1600" b="1" baseline="-25000" dirty="0" smtClean="0">
                <a:latin typeface="Symbol" pitchFamily="18" charset="2"/>
              </a:rPr>
              <a:t>n</a:t>
            </a:r>
            <a:r>
              <a:rPr lang="en-GB" sz="1600" b="1" dirty="0" smtClean="0"/>
              <a:t>/</a:t>
            </a:r>
            <a:r>
              <a:rPr lang="en-GB" sz="1600" b="1" dirty="0" err="1" smtClean="0"/>
              <a:t>M</a:t>
            </a:r>
            <a:r>
              <a:rPr lang="en-GB" sz="1600" b="1" baseline="-25000" dirty="0" err="1" smtClean="0">
                <a:latin typeface="Symbol" pitchFamily="18" charset="2"/>
              </a:rPr>
              <a:t>c</a:t>
            </a:r>
            <a:endParaRPr lang="en-GB" sz="1600" b="1" baseline="-25000" dirty="0">
              <a:latin typeface="Symbol" pitchFamily="18" charset="2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899592" y="3686835"/>
            <a:ext cx="279594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solidFill>
                  <a:srgbClr val="002060"/>
                </a:solidFill>
                <a:latin typeface="Symbol" pitchFamily="18" charset="2"/>
              </a:rPr>
              <a:t>n</a:t>
            </a:r>
            <a:r>
              <a:rPr lang="en-GB" sz="1000" baseline="-25000" dirty="0" err="1" smtClean="0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GB" sz="1000" dirty="0" err="1" smtClean="0">
                <a:solidFill>
                  <a:srgbClr val="002060"/>
                </a:solidFill>
                <a:latin typeface="Symbol" pitchFamily="18" charset="2"/>
              </a:rPr>
              <a:t>n</a:t>
            </a:r>
            <a:r>
              <a:rPr lang="en-GB" sz="1000" baseline="-25000" dirty="0" err="1" smtClean="0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GB" sz="1000" dirty="0" smtClean="0">
                <a:solidFill>
                  <a:srgbClr val="002060"/>
                </a:solidFill>
              </a:rPr>
              <a:t> from the  </a:t>
            </a:r>
            <a:r>
              <a:rPr lang="en-GB" sz="1000" dirty="0" err="1" smtClean="0">
                <a:solidFill>
                  <a:srgbClr val="002060"/>
                </a:solidFill>
                <a:latin typeface="Symbol" pitchFamily="18" charset="2"/>
              </a:rPr>
              <a:t>t</a:t>
            </a:r>
            <a:r>
              <a:rPr lang="en-GB" sz="1000" baseline="30000" dirty="0" err="1" smtClean="0">
                <a:solidFill>
                  <a:srgbClr val="002060"/>
                </a:solidFill>
                <a:latin typeface="Symbol" pitchFamily="18" charset="2"/>
              </a:rPr>
              <a:t>+</a:t>
            </a:r>
            <a:r>
              <a:rPr lang="en-GB" sz="1000" dirty="0" err="1" smtClean="0">
                <a:solidFill>
                  <a:srgbClr val="002060"/>
                </a:solidFill>
                <a:latin typeface="Symbol" pitchFamily="18" charset="2"/>
              </a:rPr>
              <a:t>t</a:t>
            </a:r>
            <a:r>
              <a:rPr lang="en-GB" sz="1000" baseline="30000" dirty="0" smtClean="0">
                <a:solidFill>
                  <a:srgbClr val="002060"/>
                </a:solidFill>
                <a:latin typeface="Symbol" pitchFamily="18" charset="2"/>
              </a:rPr>
              <a:t>-</a:t>
            </a:r>
            <a:r>
              <a:rPr lang="en-GB" sz="1000" dirty="0" smtClean="0">
                <a:solidFill>
                  <a:srgbClr val="002060"/>
                </a:solidFill>
              </a:rPr>
              <a:t> channel of SUSY (at Earth)</a:t>
            </a:r>
            <a:endParaRPr lang="en-GB" sz="1000" dirty="0">
              <a:solidFill>
                <a:srgbClr val="002060"/>
              </a:solidFill>
            </a:endParaRPr>
          </a:p>
        </p:txBody>
      </p:sp>
      <p:cxnSp>
        <p:nvCxnSpPr>
          <p:cNvPr id="27" name="Connettore 1 26"/>
          <p:cNvCxnSpPr/>
          <p:nvPr/>
        </p:nvCxnSpPr>
        <p:spPr>
          <a:xfrm>
            <a:off x="1090375" y="3717032"/>
            <a:ext cx="9724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69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21128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Optimization and efficiency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7"/>
          <p:cNvSpPr txBox="1">
            <a:spLocks noChangeArrowheads="1"/>
          </p:cNvSpPr>
          <p:nvPr/>
        </p:nvSpPr>
        <p:spPr bwMode="auto">
          <a:xfrm>
            <a:off x="467544" y="894199"/>
            <a:ext cx="856736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+mn-lt"/>
              </a:rPr>
              <a:t>Neutrino fluxes at the Earth, from the Dark Matter annihilation, are convoluted with the detector efficiency for a selected set of  parameters (track fit quality, half-cone angle);</a:t>
            </a:r>
          </a:p>
          <a:p>
            <a:pPr algn="l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+mn-lt"/>
              </a:rPr>
              <a:t>Neutrino background given by the scrambled data in the Sun direction is evaluated for the same selection set;</a:t>
            </a:r>
          </a:p>
          <a:p>
            <a:pPr algn="l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+mn-lt"/>
              </a:rPr>
              <a:t>Optimization (following </a:t>
            </a:r>
            <a:r>
              <a:rPr lang="en-GB" sz="2000" dirty="0" err="1" smtClean="0">
                <a:solidFill>
                  <a:srgbClr val="0070C0"/>
                </a:solidFill>
                <a:latin typeface="+mn-lt"/>
              </a:rPr>
              <a:t>Feldman&amp;Cousins</a:t>
            </a:r>
            <a:r>
              <a:rPr lang="en-GB" sz="2000" dirty="0" smtClean="0">
                <a:solidFill>
                  <a:srgbClr val="0070C0"/>
                </a:solidFill>
                <a:latin typeface="+mn-lt"/>
              </a:rPr>
              <a:t> statistics) of the sensitivity is obtained minimizing this quantity:</a:t>
            </a:r>
            <a:endParaRPr lang="en-GB" sz="20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45680"/>
            <a:ext cx="31337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 1" descr="Aeff_VS_Mwimp_Color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"/>
          <a:stretch/>
        </p:blipFill>
        <p:spPr bwMode="auto">
          <a:xfrm>
            <a:off x="467544" y="3068960"/>
            <a:ext cx="4415928" cy="280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5690728" y="5254461"/>
            <a:ext cx="221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By G. </a:t>
            </a:r>
            <a:r>
              <a:rPr lang="en-GB" sz="1600" dirty="0" err="1" smtClean="0"/>
              <a:t>Lambard</a:t>
            </a:r>
            <a:endParaRPr lang="en-GB" sz="1600" dirty="0"/>
          </a:p>
        </p:txBody>
      </p:sp>
      <p:sp>
        <p:nvSpPr>
          <p:cNvPr id="17" name="ZoneTexte 10"/>
          <p:cNvSpPr txBox="1">
            <a:spLocks noChangeArrowheads="1"/>
          </p:cNvSpPr>
          <p:nvPr/>
        </p:nvSpPr>
        <p:spPr bwMode="auto">
          <a:xfrm>
            <a:off x="50784" y="5857527"/>
            <a:ext cx="51692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0070C0"/>
                </a:solidFill>
              </a:rPr>
              <a:t>Effective area (efficiency) evaluated for different DM models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18" name="Image 1" descr="OptimumConeAngle_Channels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"/>
          <a:stretch/>
        </p:blipFill>
        <p:spPr bwMode="auto">
          <a:xfrm>
            <a:off x="5004048" y="3429000"/>
            <a:ext cx="3672408" cy="244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2"/>
          <p:cNvSpPr txBox="1">
            <a:spLocks noChangeArrowheads="1"/>
          </p:cNvSpPr>
          <p:nvPr/>
        </p:nvSpPr>
        <p:spPr bwMode="auto">
          <a:xfrm>
            <a:off x="4932040" y="5857527"/>
            <a:ext cx="41028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0070C0"/>
                </a:solidFill>
              </a:rPr>
              <a:t>Optimum cone angle as a function of WIMP mass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13576" y="5600273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660232" y="5254461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679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pic>
        <p:nvPicPr>
          <p:cNvPr id="6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26064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Sensitivity for neutrino flux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552728" y="1629955"/>
            <a:ext cx="24837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</a:rPr>
              <a:t>For </a:t>
            </a:r>
            <a:r>
              <a:rPr lang="en-US" sz="2200" b="1" dirty="0" smtClean="0">
                <a:solidFill>
                  <a:srgbClr val="0070C0"/>
                </a:solidFill>
              </a:rPr>
              <a:t>CMSSM</a:t>
            </a:r>
            <a:r>
              <a:rPr lang="en-US" sz="2200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sz="2200" dirty="0" smtClean="0">
                <a:solidFill>
                  <a:srgbClr val="0070C0"/>
                </a:solidFill>
              </a:rPr>
              <a:t>Branching ratios = 1</a:t>
            </a:r>
          </a:p>
          <a:p>
            <a:r>
              <a:rPr lang="en-US" sz="2200" dirty="0" smtClean="0">
                <a:solidFill>
                  <a:srgbClr val="0070C0"/>
                </a:solidFill>
              </a:rPr>
              <a:t>(WW, bb, </a:t>
            </a:r>
            <a:r>
              <a:rPr lang="en-US" sz="2200" dirty="0" err="1" smtClean="0">
                <a:solidFill>
                  <a:srgbClr val="0070C0"/>
                </a:solidFill>
                <a:latin typeface="Symbol" pitchFamily="18" charset="2"/>
              </a:rPr>
              <a:t>tt</a:t>
            </a:r>
            <a:r>
              <a:rPr lang="en-US" sz="2200" dirty="0" smtClean="0">
                <a:solidFill>
                  <a:srgbClr val="0070C0"/>
                </a:solidFill>
              </a:rPr>
              <a:t>).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(High dependence of </a:t>
            </a:r>
            <a:r>
              <a:rPr lang="en-US" dirty="0">
                <a:solidFill>
                  <a:srgbClr val="0070C0"/>
                </a:solidFill>
              </a:rPr>
              <a:t>branching ratios over the CMSSM parameter </a:t>
            </a:r>
            <a:r>
              <a:rPr lang="en-US" dirty="0" smtClean="0">
                <a:solidFill>
                  <a:srgbClr val="0070C0"/>
                </a:solidFill>
              </a:rPr>
              <a:t>space).</a:t>
            </a:r>
            <a:endParaRPr lang="en-US" dirty="0">
              <a:solidFill>
                <a:srgbClr val="0070C0"/>
              </a:solidFill>
            </a:endParaRPr>
          </a:p>
          <a:p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sz="2200" dirty="0" smtClean="0">
                <a:solidFill>
                  <a:srgbClr val="0070C0"/>
                </a:solidFill>
              </a:rPr>
              <a:t>For </a:t>
            </a:r>
            <a:r>
              <a:rPr lang="en-US" sz="2200" b="1" dirty="0" err="1" smtClean="0">
                <a:solidFill>
                  <a:srgbClr val="0070C0"/>
                </a:solidFill>
              </a:rPr>
              <a:t>mUED</a:t>
            </a:r>
            <a:r>
              <a:rPr lang="en-US" sz="2200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sz="2200" dirty="0" smtClean="0">
                <a:solidFill>
                  <a:srgbClr val="0070C0"/>
                </a:solidFill>
              </a:rPr>
              <a:t>Theoretical branching ratios taken into account.</a:t>
            </a:r>
          </a:p>
          <a:p>
            <a:endParaRPr lang="en-US" sz="2200" dirty="0" smtClean="0">
              <a:solidFill>
                <a:srgbClr val="0070C0"/>
              </a:solidFill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9911" y="981889"/>
            <a:ext cx="80184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rgbClr val="0070C0"/>
                </a:solidFill>
              </a:rPr>
              <a:t>Neutrino flux sensitivity for ANTARES 2007-2008 </a:t>
            </a:r>
            <a:r>
              <a:rPr lang="en-GB" sz="2200" dirty="0" err="1" smtClean="0">
                <a:solidFill>
                  <a:srgbClr val="0070C0"/>
                </a:solidFill>
              </a:rPr>
              <a:t>unblinded</a:t>
            </a:r>
            <a:r>
              <a:rPr lang="en-GB" sz="2200" dirty="0" smtClean="0">
                <a:solidFill>
                  <a:srgbClr val="0070C0"/>
                </a:solidFill>
              </a:rPr>
              <a:t> data</a:t>
            </a:r>
            <a:endParaRPr lang="en-GB" sz="2200" dirty="0">
              <a:solidFill>
                <a:srgbClr val="0070C0"/>
              </a:solidFill>
            </a:endParaRPr>
          </a:p>
        </p:txBody>
      </p:sp>
      <p:pic>
        <p:nvPicPr>
          <p:cNvPr id="11" name="Image 5" descr="NeutrinoFlux_Sens_Color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01" r="5801"/>
          <a:stretch/>
        </p:blipFill>
        <p:spPr bwMode="auto">
          <a:xfrm>
            <a:off x="-216000" y="1436416"/>
            <a:ext cx="6713562" cy="458487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364912" y="5567909"/>
            <a:ext cx="1182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204677" y="1412776"/>
            <a:ext cx="187220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PRELIMINARY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pic>
        <p:nvPicPr>
          <p:cNvPr id="6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0" y="26064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Sensitivity for </a:t>
            </a:r>
            <a:r>
              <a:rPr lang="en-US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muon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flux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-58327" y="980728"/>
            <a:ext cx="80867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err="1" smtClean="0">
                <a:solidFill>
                  <a:srgbClr val="0070C0"/>
                </a:solidFill>
              </a:rPr>
              <a:t>Muon</a:t>
            </a:r>
            <a:r>
              <a:rPr lang="en-GB" sz="2200" dirty="0" smtClean="0">
                <a:solidFill>
                  <a:srgbClr val="0070C0"/>
                </a:solidFill>
              </a:rPr>
              <a:t> flux sensitivity for ANTARES 2007-2008 </a:t>
            </a:r>
            <a:r>
              <a:rPr lang="en-GB" sz="2200" dirty="0" err="1" smtClean="0">
                <a:solidFill>
                  <a:srgbClr val="0070C0"/>
                </a:solidFill>
              </a:rPr>
              <a:t>unblinded</a:t>
            </a:r>
            <a:r>
              <a:rPr lang="en-GB" sz="2200" dirty="0" smtClean="0">
                <a:solidFill>
                  <a:srgbClr val="0070C0"/>
                </a:solidFill>
              </a:rPr>
              <a:t> data</a:t>
            </a:r>
            <a:endParaRPr lang="en-GB" sz="2200" dirty="0">
              <a:solidFill>
                <a:srgbClr val="0070C0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6948264" y="1916832"/>
            <a:ext cx="1721587" cy="3515188"/>
            <a:chOff x="7401598" y="2070938"/>
            <a:chExt cx="1721587" cy="3515188"/>
          </a:xfrm>
        </p:grpSpPr>
        <p:sp>
          <p:nvSpPr>
            <p:cNvPr id="12" name="ZoneTexte 15"/>
            <p:cNvSpPr txBox="1"/>
            <p:nvPr/>
          </p:nvSpPr>
          <p:spPr>
            <a:xfrm>
              <a:off x="7686322" y="2070938"/>
              <a:ext cx="11159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200" dirty="0" smtClean="0">
                  <a:solidFill>
                    <a:srgbClr val="0070C0"/>
                  </a:solidFill>
                </a:rPr>
                <a:t>Flux </a:t>
              </a:r>
              <a:r>
                <a:rPr lang="fr-FR" sz="2200" dirty="0" err="1" smtClean="0">
                  <a:solidFill>
                    <a:srgbClr val="0070C0"/>
                  </a:solidFill>
                </a:rPr>
                <a:t>Φ</a:t>
              </a:r>
              <a:r>
                <a:rPr lang="fr-FR" sz="2200" baseline="-25000" dirty="0" err="1" smtClean="0">
                  <a:solidFill>
                    <a:srgbClr val="0070C0"/>
                  </a:solidFill>
                </a:rPr>
                <a:t>μ</a:t>
              </a:r>
              <a:endParaRPr lang="fr-FR" sz="22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3" name="ZoneTexte 16"/>
            <p:cNvSpPr txBox="1"/>
            <p:nvPr/>
          </p:nvSpPr>
          <p:spPr>
            <a:xfrm>
              <a:off x="7408533" y="2771245"/>
              <a:ext cx="16767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200" dirty="0" smtClean="0">
                  <a:solidFill>
                    <a:srgbClr val="0070C0"/>
                  </a:solidFill>
                </a:rPr>
                <a:t>Annihilation rate </a:t>
              </a:r>
              <a:r>
                <a:rPr lang="fr-FR" sz="2200" dirty="0" err="1" smtClean="0">
                  <a:solidFill>
                    <a:srgbClr val="0070C0"/>
                  </a:solidFill>
                </a:rPr>
                <a:t>Γ</a:t>
              </a:r>
              <a:endParaRPr lang="fr-FR" sz="2200" dirty="0">
                <a:solidFill>
                  <a:srgbClr val="0070C0"/>
                </a:solidFill>
              </a:endParaRPr>
            </a:p>
          </p:txBody>
        </p:sp>
        <p:sp>
          <p:nvSpPr>
            <p:cNvPr id="14" name="ZoneTexte 17"/>
            <p:cNvSpPr txBox="1"/>
            <p:nvPr/>
          </p:nvSpPr>
          <p:spPr>
            <a:xfrm>
              <a:off x="7580418" y="3793966"/>
              <a:ext cx="134222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200" dirty="0" smtClean="0">
                  <a:solidFill>
                    <a:srgbClr val="0070C0"/>
                  </a:solidFill>
                </a:rPr>
                <a:t>Capture rate C</a:t>
              </a:r>
              <a:endParaRPr lang="fr-FR" sz="2200" dirty="0">
                <a:solidFill>
                  <a:srgbClr val="0070C0"/>
                </a:solidFill>
              </a:endParaRPr>
            </a:p>
          </p:txBody>
        </p:sp>
        <p:sp>
          <p:nvSpPr>
            <p:cNvPr id="15" name="ZoneTexte 18"/>
            <p:cNvSpPr txBox="1"/>
            <p:nvPr/>
          </p:nvSpPr>
          <p:spPr>
            <a:xfrm>
              <a:off x="7401598" y="4816685"/>
              <a:ext cx="172158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200" dirty="0" smtClean="0">
                  <a:solidFill>
                    <a:srgbClr val="0070C0"/>
                  </a:solidFill>
                </a:rPr>
                <a:t>Cross-section </a:t>
              </a:r>
            </a:p>
            <a:p>
              <a:pPr algn="ctr"/>
              <a:r>
                <a:rPr lang="fr-FR" sz="2200" dirty="0" err="1" smtClean="0">
                  <a:solidFill>
                    <a:srgbClr val="0070C0"/>
                  </a:solidFill>
                </a:rPr>
                <a:t>σ</a:t>
              </a:r>
              <a:r>
                <a:rPr lang="fr-FR" sz="2200" baseline="-25000" dirty="0" err="1" smtClean="0">
                  <a:solidFill>
                    <a:srgbClr val="0070C0"/>
                  </a:solidFill>
                </a:rPr>
                <a:t>SD</a:t>
              </a:r>
              <a:endParaRPr lang="fr-FR" sz="22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7" name="Connecteur droit avec flèche 44"/>
            <p:cNvCxnSpPr/>
            <p:nvPr/>
          </p:nvCxnSpPr>
          <p:spPr>
            <a:xfrm>
              <a:off x="8244281" y="2430978"/>
              <a:ext cx="1306" cy="39505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Connecteur droit avec flèche 44"/>
          <p:cNvCxnSpPr/>
          <p:nvPr/>
        </p:nvCxnSpPr>
        <p:spPr>
          <a:xfrm>
            <a:off x="7812360" y="3356992"/>
            <a:ext cx="1306" cy="3950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44"/>
          <p:cNvCxnSpPr/>
          <p:nvPr/>
        </p:nvCxnSpPr>
        <p:spPr>
          <a:xfrm>
            <a:off x="7812360" y="4365104"/>
            <a:ext cx="1306" cy="3950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paolo\Desktop\muon_flux_correc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6097588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sellaDiTesto 19"/>
          <p:cNvSpPr txBox="1"/>
          <p:nvPr/>
        </p:nvSpPr>
        <p:spPr>
          <a:xfrm>
            <a:off x="769224" y="5744289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796258" y="1464622"/>
            <a:ext cx="187220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PRELIMINARY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5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6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15"/>
          <p:cNvSpPr txBox="1"/>
          <p:nvPr/>
        </p:nvSpPr>
        <p:spPr>
          <a:xfrm>
            <a:off x="-346359" y="980728"/>
            <a:ext cx="6646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70C0"/>
                </a:solidFill>
              </a:rPr>
              <a:t>Spin-dependent cross-section flux sensitivity for ANTARES 2007-2008 </a:t>
            </a:r>
            <a:r>
              <a:rPr lang="en-US" sz="2200" dirty="0" err="1" smtClean="0">
                <a:solidFill>
                  <a:srgbClr val="0070C0"/>
                </a:solidFill>
              </a:rPr>
              <a:t>unblinded</a:t>
            </a:r>
            <a:r>
              <a:rPr lang="en-US" sz="2200" dirty="0" smtClean="0">
                <a:solidFill>
                  <a:srgbClr val="0070C0"/>
                </a:solidFill>
              </a:rPr>
              <a:t> data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-252536" y="260648"/>
            <a:ext cx="964907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Sensitivity for SD CMSSM cross-section </a:t>
            </a:r>
            <a:endParaRPr lang="en-GB" sz="4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3" name="Picture 3" descr="C:\Users\paolo\Desktop\sd cms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00808"/>
            <a:ext cx="6107113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paolo\Desktop\legend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 b="-17730"/>
          <a:stretch/>
        </p:blipFill>
        <p:spPr bwMode="auto">
          <a:xfrm>
            <a:off x="6156176" y="980728"/>
            <a:ext cx="2963260" cy="194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7"/>
          <p:cNvSpPr txBox="1"/>
          <p:nvPr/>
        </p:nvSpPr>
        <p:spPr>
          <a:xfrm>
            <a:off x="6120680" y="2671476"/>
            <a:ext cx="2987824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70C0"/>
                </a:solidFill>
                <a:cs typeface="Arial"/>
              </a:rPr>
              <a:t>Compare the ANTARES limits on SUSY predictions together with other experiments results: </a:t>
            </a:r>
            <a:r>
              <a:rPr lang="en-GB" sz="2200" dirty="0" err="1" smtClean="0">
                <a:solidFill>
                  <a:srgbClr val="0070C0"/>
                </a:solidFill>
                <a:cs typeface="Arial"/>
              </a:rPr>
              <a:t>IceCube</a:t>
            </a:r>
            <a:r>
              <a:rPr lang="en-GB" sz="2200" dirty="0" smtClean="0">
                <a:solidFill>
                  <a:srgbClr val="0070C0"/>
                </a:solidFill>
                <a:cs typeface="Arial"/>
              </a:rPr>
              <a:t>/Amanda, </a:t>
            </a:r>
            <a:r>
              <a:rPr lang="en-GB" sz="2200" dirty="0" err="1" smtClean="0">
                <a:solidFill>
                  <a:srgbClr val="0070C0"/>
                </a:solidFill>
                <a:cs typeface="Arial"/>
              </a:rPr>
              <a:t>SuperK</a:t>
            </a:r>
            <a:r>
              <a:rPr lang="en-GB" sz="2200" dirty="0" smtClean="0">
                <a:solidFill>
                  <a:srgbClr val="0070C0"/>
                </a:solidFill>
                <a:cs typeface="Arial"/>
              </a:rPr>
              <a:t> </a:t>
            </a:r>
          </a:p>
          <a:p>
            <a:endParaRPr lang="en-GB" sz="900" dirty="0" smtClean="0">
              <a:solidFill>
                <a:srgbClr val="0070C0"/>
              </a:solidFill>
              <a:cs typeface="Arial"/>
            </a:endParaRPr>
          </a:p>
          <a:p>
            <a:r>
              <a:rPr lang="en-GB" b="1" dirty="0" err="1" smtClean="0">
                <a:solidFill>
                  <a:srgbClr val="0070C0"/>
                </a:solidFill>
                <a:latin typeface="Arial"/>
                <a:cs typeface="Arial"/>
              </a:rPr>
              <a:t>SuperBayes</a:t>
            </a:r>
            <a:endParaRPr lang="en-GB" b="1" dirty="0" smtClean="0">
              <a:solidFill>
                <a:srgbClr val="0070C0"/>
              </a:solidFill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Arial"/>
                <a:cs typeface="Arial"/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  <a:latin typeface="Arial"/>
                <a:cs typeface="Arial"/>
              </a:rPr>
              <a:t>Feroz</a:t>
            </a:r>
            <a:r>
              <a:rPr lang="en-GB" sz="1600" dirty="0" smtClean="0">
                <a:solidFill>
                  <a:srgbClr val="0070C0"/>
                </a:solidFill>
                <a:latin typeface="Arial"/>
                <a:cs typeface="Arial"/>
              </a:rPr>
              <a:t> et al. </a:t>
            </a:r>
            <a:r>
              <a:rPr lang="en-GB" sz="1600" dirty="0" smtClean="0">
                <a:solidFill>
                  <a:srgbClr val="0070C0"/>
                </a:solidFill>
              </a:rPr>
              <a:t>JHEP 1106:042,2011,</a:t>
            </a:r>
            <a:r>
              <a:rPr lang="en-GB" sz="1600" dirty="0" smtClean="0">
                <a:solidFill>
                  <a:srgbClr val="0070C0"/>
                </a:solidFill>
                <a:latin typeface="Arial"/>
                <a:cs typeface="Arial"/>
              </a:rPr>
              <a:t>arXiv:1101.3296</a:t>
            </a:r>
            <a:r>
              <a:rPr lang="en-GB" dirty="0" smtClean="0">
                <a:solidFill>
                  <a:srgbClr val="0070C0"/>
                </a:solidFill>
                <a:latin typeface="Arial"/>
                <a:cs typeface="Arial"/>
              </a:rPr>
              <a:t>)</a:t>
            </a:r>
          </a:p>
          <a:p>
            <a:pPr algn="just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95429" y="5754742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339752" y="2304333"/>
            <a:ext cx="187220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PRELIMINARY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3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6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-252536" y="260648"/>
            <a:ext cx="964907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Sensitivity for SD </a:t>
            </a:r>
            <a:r>
              <a:rPr lang="en-US" sz="4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mUED</a:t>
            </a:r>
            <a:r>
              <a:rPr lang="en-US" sz="4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cross-section </a:t>
            </a:r>
            <a:endParaRPr lang="en-US" sz="4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ZoneTexte 7"/>
          <p:cNvSpPr txBox="1"/>
          <p:nvPr/>
        </p:nvSpPr>
        <p:spPr>
          <a:xfrm>
            <a:off x="-346359" y="980728"/>
            <a:ext cx="6646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70C0"/>
                </a:solidFill>
              </a:rPr>
              <a:t>Spin-dependent cross-section flux sensitivity for ANTARES 2007-2008 </a:t>
            </a:r>
            <a:r>
              <a:rPr lang="en-US" sz="2200" dirty="0" err="1" smtClean="0">
                <a:solidFill>
                  <a:srgbClr val="0070C0"/>
                </a:solidFill>
              </a:rPr>
              <a:t>unblinded</a:t>
            </a:r>
            <a:r>
              <a:rPr lang="en-US" sz="2200" dirty="0" smtClean="0">
                <a:solidFill>
                  <a:srgbClr val="0070C0"/>
                </a:solidFill>
              </a:rPr>
              <a:t> data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1" name="ZoneTexte 14"/>
          <p:cNvSpPr txBox="1"/>
          <p:nvPr/>
        </p:nvSpPr>
        <p:spPr>
          <a:xfrm>
            <a:off x="6444208" y="1844824"/>
            <a:ext cx="2627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  <a:cs typeface="Arial"/>
              </a:rPr>
              <a:t>Compare the ANTARES limits on SUSY predictions together with </a:t>
            </a:r>
            <a:r>
              <a:rPr lang="en-GB" sz="2200" dirty="0" smtClean="0">
                <a:solidFill>
                  <a:srgbClr val="0070C0"/>
                </a:solidFill>
                <a:cs typeface="Arial"/>
              </a:rPr>
              <a:t>the </a:t>
            </a:r>
            <a:r>
              <a:rPr lang="en-GB" sz="2200" dirty="0" err="1" smtClean="0">
                <a:solidFill>
                  <a:srgbClr val="0070C0"/>
                </a:solidFill>
                <a:cs typeface="Arial"/>
              </a:rPr>
              <a:t>IceCube</a:t>
            </a:r>
            <a:r>
              <a:rPr lang="en-GB" sz="22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en-GB" sz="2200" dirty="0">
                <a:solidFill>
                  <a:srgbClr val="0070C0"/>
                </a:solidFill>
                <a:cs typeface="Arial"/>
              </a:rPr>
              <a:t>experiments </a:t>
            </a:r>
            <a:r>
              <a:rPr lang="en-GB" sz="2200" dirty="0" smtClean="0">
                <a:solidFill>
                  <a:srgbClr val="0070C0"/>
                </a:solidFill>
                <a:cs typeface="Arial"/>
              </a:rPr>
              <a:t>results</a:t>
            </a:r>
            <a:r>
              <a:rPr lang="en-GB" sz="2200" dirty="0">
                <a:solidFill>
                  <a:srgbClr val="0070C0"/>
                </a:solidFill>
                <a:cs typeface="Arial"/>
              </a:rPr>
              <a:t>.</a:t>
            </a:r>
          </a:p>
          <a:p>
            <a:endParaRPr lang="en-US" sz="2200" dirty="0" smtClean="0">
              <a:solidFill>
                <a:srgbClr val="0070C0"/>
              </a:solidFill>
              <a:cs typeface="Arial"/>
            </a:endParaRPr>
          </a:p>
          <a:p>
            <a:r>
              <a:rPr lang="en-US" sz="2200" b="1" dirty="0" err="1" smtClean="0">
                <a:solidFill>
                  <a:srgbClr val="0070C0"/>
                </a:solidFill>
                <a:cs typeface="Arial"/>
              </a:rPr>
              <a:t>SuperBayes</a:t>
            </a:r>
            <a:r>
              <a:rPr lang="en-US" sz="2200" b="1" dirty="0" smtClean="0">
                <a:solidFill>
                  <a:srgbClr val="0070C0"/>
                </a:solidFill>
                <a:cs typeface="Arial"/>
              </a:rPr>
              <a:t> </a:t>
            </a:r>
          </a:p>
          <a:p>
            <a:r>
              <a:rPr lang="en-US" sz="2200" b="1" i="1" dirty="0" smtClean="0">
                <a:solidFill>
                  <a:srgbClr val="0070C0"/>
                </a:solidFill>
                <a:cs typeface="Arial"/>
              </a:rPr>
              <a:t>modified version</a:t>
            </a:r>
          </a:p>
          <a:p>
            <a:r>
              <a:rPr lang="en-US" sz="2200" dirty="0" smtClean="0">
                <a:solidFill>
                  <a:srgbClr val="0070C0"/>
                </a:solidFill>
                <a:cs typeface="Arial"/>
              </a:rPr>
              <a:t>(</a:t>
            </a:r>
            <a:r>
              <a:rPr lang="en-US" sz="1600" dirty="0" err="1" smtClean="0">
                <a:solidFill>
                  <a:srgbClr val="0070C0"/>
                </a:solidFill>
                <a:cs typeface="Arial"/>
              </a:rPr>
              <a:t>Bertone</a:t>
            </a:r>
            <a:r>
              <a:rPr lang="en-US" sz="1600" dirty="0" smtClean="0">
                <a:solidFill>
                  <a:srgbClr val="0070C0"/>
                </a:solidFill>
                <a:cs typeface="Arial"/>
              </a:rPr>
              <a:t> et al.,</a:t>
            </a:r>
            <a:r>
              <a:rPr lang="en-US" sz="1600" dirty="0" smtClean="0">
                <a:solidFill>
                  <a:srgbClr val="0070C0"/>
                </a:solidFill>
              </a:rPr>
              <a:t> Phys.Rev.D83:036008,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2011, arXiv:1010.2023</a:t>
            </a:r>
            <a:r>
              <a:rPr lang="en-US" sz="2200" dirty="0" smtClean="0">
                <a:solidFill>
                  <a:srgbClr val="0070C0"/>
                </a:solidFill>
                <a:cs typeface="Arial"/>
              </a:rPr>
              <a:t>)</a:t>
            </a:r>
          </a:p>
          <a:p>
            <a:endParaRPr lang="en-US" sz="2200" dirty="0">
              <a:solidFill>
                <a:srgbClr val="0070C0"/>
              </a:solidFill>
              <a:cs typeface="Arial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07904" y="45811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</a:t>
            </a:r>
            <a:r>
              <a:rPr lang="en-GB" b="1" dirty="0" smtClean="0">
                <a:latin typeface="Symbol" pitchFamily="18" charset="2"/>
              </a:rPr>
              <a:t>s</a:t>
            </a:r>
            <a:endParaRPr lang="en-GB" b="1" dirty="0">
              <a:latin typeface="Symbol" pitchFamily="18" charset="2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572000" y="476579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  <a:r>
              <a:rPr lang="en-GB" b="1" dirty="0" smtClean="0">
                <a:solidFill>
                  <a:schemeClr val="bg1"/>
                </a:solidFill>
                <a:latin typeface="Symbol" pitchFamily="18" charset="2"/>
              </a:rPr>
              <a:t>s</a:t>
            </a:r>
            <a:endParaRPr lang="en-GB" b="1" dirty="0">
              <a:solidFill>
                <a:schemeClr val="bg1"/>
              </a:solidFill>
              <a:latin typeface="Symbol" pitchFamily="18" charset="2"/>
            </a:endParaRPr>
          </a:p>
        </p:txBody>
      </p:sp>
      <p:pic>
        <p:nvPicPr>
          <p:cNvPr id="13" name="Image 7" descr="SDCS90_MwimpVersus_mUE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3" y="1846474"/>
            <a:ext cx="5975058" cy="424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412835" y="5675234"/>
            <a:ext cx="221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By G. </a:t>
            </a:r>
            <a:r>
              <a:rPr lang="en-GB" sz="1200" dirty="0" err="1" smtClean="0"/>
              <a:t>Lambard</a:t>
            </a:r>
            <a:endParaRPr lang="en-GB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427984" y="1767007"/>
            <a:ext cx="1872208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PRELIMINARY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0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3301852952"/>
              </p:ext>
            </p:extLst>
          </p:nvPr>
        </p:nvGraphicFramePr>
        <p:xfrm>
          <a:off x="791580" y="1163653"/>
          <a:ext cx="7560840" cy="492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Outline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Freccia a destra 1"/>
          <p:cNvSpPr/>
          <p:nvPr/>
        </p:nvSpPr>
        <p:spPr>
          <a:xfrm>
            <a:off x="2699792" y="3284984"/>
            <a:ext cx="576064" cy="21602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6" descr="antares-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12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81143" y="1052736"/>
            <a:ext cx="851133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Indirect search for Dark Matter is a goal for the large neutrino telescopes like ANTARES;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Complementarity with the direct search.</a:t>
            </a:r>
          </a:p>
          <a:p>
            <a:endParaRPr lang="en-GB" sz="2200" dirty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In the Sun analysis with 2007-2008 data  presented here, the detector efficiency for two common Dark Matter models (CMSSM, </a:t>
            </a:r>
            <a:r>
              <a:rPr lang="en-GB" sz="2200" dirty="0" err="1" smtClean="0">
                <a:solidFill>
                  <a:srgbClr val="0070C0"/>
                </a:solidFill>
              </a:rPr>
              <a:t>mUED</a:t>
            </a:r>
            <a:r>
              <a:rPr lang="en-GB" sz="2200" dirty="0" smtClean="0">
                <a:solidFill>
                  <a:srgbClr val="0070C0"/>
                </a:solidFill>
              </a:rPr>
              <a:t>) was computed, evaluating the background in the Sun direction in a 2D parameter space;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For the same models the sensitivity was evaluated also in the spin dependent case.</a:t>
            </a:r>
          </a:p>
          <a:p>
            <a:endParaRPr lang="en-GB" sz="2200" dirty="0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0070C0"/>
                </a:solidFill>
              </a:rPr>
              <a:t>T</a:t>
            </a:r>
            <a:r>
              <a:rPr lang="en-GB" sz="2200" dirty="0" smtClean="0">
                <a:solidFill>
                  <a:srgbClr val="0070C0"/>
                </a:solidFill>
              </a:rPr>
              <a:t>he Sun analysis with 2007-2010 data is ready for results;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The Galactic Centre analysis with 2007-2010 data is in progress;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70C0"/>
                </a:solidFill>
              </a:rPr>
              <a:t>On going the Earth and Dwarf galaxies analysis.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33265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Conclusions and Future prospects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872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Kolymbari</a:t>
            </a:r>
            <a:r>
              <a:rPr lang="en-US" dirty="0" smtClean="0">
                <a:solidFill>
                  <a:srgbClr val="0070C0"/>
                </a:solidFill>
              </a:rPr>
              <a:t>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4" descr="Beauty of Universe, Up Above The Sky | Photo 04 by jje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7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1" y="2313454"/>
            <a:ext cx="918051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</a:p>
          <a:p>
            <a:pPr algn="ctr"/>
            <a:r>
              <a:rPr lang="en-GB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</a:t>
            </a:r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</a:t>
            </a:r>
          </a:p>
          <a:p>
            <a:pPr algn="ctr"/>
            <a:r>
              <a:rPr lang="en-GB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our attention!</a:t>
            </a:r>
            <a:endParaRPr lang="en-GB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Segnaposto piè di pagina 3"/>
          <p:cNvSpPr txBox="1">
            <a:spLocks/>
          </p:cNvSpPr>
          <p:nvPr/>
        </p:nvSpPr>
        <p:spPr>
          <a:xfrm>
            <a:off x="761999" y="6448251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b="1" kern="120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00"/>
                </a:solidFill>
              </a:rPr>
              <a:t>Paolo Fermani for ICFP 10-16 </a:t>
            </a:r>
            <a:r>
              <a:rPr lang="it-IT" sz="1400" dirty="0" err="1" smtClean="0">
                <a:solidFill>
                  <a:srgbClr val="FFFF00"/>
                </a:solidFill>
              </a:rPr>
              <a:t>June</a:t>
            </a:r>
            <a:r>
              <a:rPr lang="it-IT" sz="1400" dirty="0" smtClean="0">
                <a:solidFill>
                  <a:srgbClr val="FFFF00"/>
                </a:solidFill>
              </a:rPr>
              <a:t> 2012</a:t>
            </a:r>
            <a:endParaRPr lang="it-IT" sz="1400" dirty="0">
              <a:solidFill>
                <a:srgbClr val="FFFF00"/>
              </a:solidFill>
            </a:endParaRPr>
          </a:p>
        </p:txBody>
      </p:sp>
      <p:sp>
        <p:nvSpPr>
          <p:cNvPr id="9" name="Segnaposto data 6"/>
          <p:cNvSpPr txBox="1">
            <a:spLocks/>
          </p:cNvSpPr>
          <p:nvPr/>
        </p:nvSpPr>
        <p:spPr>
          <a:xfrm>
            <a:off x="6162600" y="6401793"/>
            <a:ext cx="2513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 smtClean="0">
                <a:solidFill>
                  <a:srgbClr val="FFFF00"/>
                </a:solidFill>
              </a:rPr>
              <a:t>Kolymbari</a:t>
            </a:r>
            <a:r>
              <a:rPr lang="en-US" sz="1400" dirty="0" smtClean="0">
                <a:solidFill>
                  <a:srgbClr val="FFFF00"/>
                </a:solidFill>
              </a:rPr>
              <a:t> - Crete (Greece)</a:t>
            </a:r>
            <a:endParaRPr lang="it-IT" sz="1400" dirty="0">
              <a:solidFill>
                <a:srgbClr val="FFFF00"/>
              </a:solidFill>
            </a:endParaRPr>
          </a:p>
        </p:txBody>
      </p:sp>
      <p:pic>
        <p:nvPicPr>
          <p:cNvPr id="10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732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18864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Dark Matter</a:t>
            </a:r>
            <a:endParaRPr lang="en-GB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404156" y="4149080"/>
            <a:ext cx="6264696" cy="1944216"/>
            <a:chOff x="830632" y="2958571"/>
            <a:chExt cx="6697090" cy="259238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0632" y="2958571"/>
              <a:ext cx="6697090" cy="2592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25510" y="2958670"/>
              <a:ext cx="4667016" cy="297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CasellaDiTesto 10"/>
          <p:cNvSpPr txBox="1"/>
          <p:nvPr/>
        </p:nvSpPr>
        <p:spPr>
          <a:xfrm>
            <a:off x="180529" y="764704"/>
            <a:ext cx="87119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70C0"/>
                </a:solidFill>
              </a:rPr>
              <a:t>Astrophysical evidences (galaxy rotational velocity, existence of galaxy clusters, lensing, CMB...)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70C0"/>
                </a:solidFill>
              </a:rPr>
              <a:t>Several models and DM candidates were proposed in different scenarios (</a:t>
            </a:r>
            <a:r>
              <a:rPr lang="en-US" sz="2200" dirty="0" smtClean="0">
                <a:solidFill>
                  <a:srgbClr val="0070C0"/>
                </a:solidFill>
                <a:sym typeface="Wingdings" pitchFamily="2" charset="2"/>
              </a:rPr>
              <a:t>WIMPs, KK particles…)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70C0"/>
                </a:solidFill>
                <a:sym typeface="Wingdings" pitchFamily="2" charset="2"/>
              </a:rPr>
              <a:t>This presentation focuses on the WIMP (Weakly Interacting Massive Particles) model of Dark Matter arising from SUSY CMSSM theory.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70C0"/>
                </a:solidFill>
                <a:sym typeface="Wingdings" pitchFamily="2" charset="2"/>
              </a:rPr>
              <a:t>WIMPs gravitationally captured in massive objects (Sun, Earth) or present in Galactic Centre or Dwarf Galaxies, self-annihilate producing neutrinos that can be detected on Earth with large Neutrino Telescopes like ANTARES.</a:t>
            </a:r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3" name="Picture 6" descr="antares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93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ANTARES detector</a:t>
            </a:r>
            <a:endParaRPr lang="en-GB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51520" y="1050989"/>
            <a:ext cx="87849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</a:rPr>
              <a:t>The </a:t>
            </a:r>
            <a:r>
              <a:rPr lang="en-US" sz="2200" b="1" dirty="0" smtClean="0">
                <a:solidFill>
                  <a:srgbClr val="0070C0"/>
                </a:solidFill>
              </a:rPr>
              <a:t>ANTARES</a:t>
            </a:r>
            <a:r>
              <a:rPr lang="en-US" sz="2200" dirty="0" smtClean="0">
                <a:solidFill>
                  <a:srgbClr val="0070C0"/>
                </a:solidFill>
              </a:rPr>
              <a:t> deep submarine Cherenkov detector is located in the Mediterranean Sea in the south coast of France (Toulon) at</a:t>
            </a:r>
            <a:r>
              <a:rPr lang="it-IT" sz="2400" dirty="0">
                <a:solidFill>
                  <a:srgbClr val="0070C0"/>
                </a:solidFill>
              </a:rPr>
              <a:t> ≈</a:t>
            </a:r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en-US" sz="2200" b="1" dirty="0" smtClean="0">
                <a:solidFill>
                  <a:srgbClr val="0070C0"/>
                </a:solidFill>
              </a:rPr>
              <a:t>2500 m depth</a:t>
            </a:r>
            <a:r>
              <a:rPr lang="en-US" sz="2200" dirty="0" smtClean="0">
                <a:solidFill>
                  <a:srgbClr val="0070C0"/>
                </a:solidFill>
              </a:rPr>
              <a:t>.</a:t>
            </a:r>
          </a:p>
          <a:p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187624" y="4798893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solidFill>
                  <a:srgbClr val="0070C0"/>
                </a:solidFill>
              </a:rPr>
              <a:t>In </a:t>
            </a:r>
            <a:r>
              <a:rPr lang="it-IT" dirty="0" err="1">
                <a:solidFill>
                  <a:srgbClr val="0070C0"/>
                </a:solidFill>
              </a:rPr>
              <a:t>y</a:t>
            </a:r>
            <a:r>
              <a:rPr lang="it-IT" dirty="0" err="1" smtClean="0">
                <a:solidFill>
                  <a:srgbClr val="0070C0"/>
                </a:solidFill>
              </a:rPr>
              <a:t>ear</a:t>
            </a:r>
            <a:r>
              <a:rPr lang="it-IT" dirty="0" smtClean="0">
                <a:solidFill>
                  <a:srgbClr val="0070C0"/>
                </a:solidFill>
              </a:rPr>
              <a:t> 2007 </a:t>
            </a:r>
            <a:r>
              <a:rPr lang="it-IT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it-IT" dirty="0" smtClean="0">
                <a:solidFill>
                  <a:srgbClr val="0070C0"/>
                </a:solidFill>
              </a:rPr>
              <a:t> 5 operative </a:t>
            </a:r>
            <a:r>
              <a:rPr lang="it-IT" dirty="0" err="1" smtClean="0">
                <a:solidFill>
                  <a:srgbClr val="0070C0"/>
                </a:solidFill>
              </a:rPr>
              <a:t>lines</a:t>
            </a:r>
            <a:r>
              <a:rPr lang="it-IT" dirty="0" smtClean="0">
                <a:solidFill>
                  <a:srgbClr val="0070C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solidFill>
                  <a:srgbClr val="0070C0"/>
                </a:solidFill>
              </a:rPr>
              <a:t>In </a:t>
            </a:r>
            <a:r>
              <a:rPr lang="it-IT" dirty="0" err="1" smtClean="0">
                <a:solidFill>
                  <a:srgbClr val="0070C0"/>
                </a:solidFill>
              </a:rPr>
              <a:t>year</a:t>
            </a:r>
            <a:r>
              <a:rPr lang="it-IT" dirty="0" smtClean="0">
                <a:solidFill>
                  <a:srgbClr val="0070C0"/>
                </a:solidFill>
              </a:rPr>
              <a:t> 2008 </a:t>
            </a:r>
            <a:r>
              <a:rPr lang="it-IT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it-IT" dirty="0" smtClean="0">
                <a:solidFill>
                  <a:srgbClr val="0070C0"/>
                </a:solidFill>
              </a:rPr>
              <a:t> 9,10,12 operative </a:t>
            </a:r>
            <a:r>
              <a:rPr lang="it-IT" dirty="0" err="1" smtClean="0">
                <a:solidFill>
                  <a:srgbClr val="0070C0"/>
                </a:solidFill>
              </a:rPr>
              <a:t>lines</a:t>
            </a:r>
            <a:r>
              <a:rPr lang="it-IT" dirty="0" smtClean="0">
                <a:solidFill>
                  <a:srgbClr val="0070C0"/>
                </a:solidFill>
              </a:rPr>
              <a:t>.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5395863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0070C0"/>
                </a:solidFill>
              </a:rPr>
              <a:t>In </a:t>
            </a:r>
            <a:r>
              <a:rPr lang="it-IT" sz="2200" dirty="0" err="1" smtClean="0">
                <a:solidFill>
                  <a:srgbClr val="0070C0"/>
                </a:solidFill>
              </a:rPr>
              <a:t>this</a:t>
            </a:r>
            <a:r>
              <a:rPr lang="it-IT" sz="2200" dirty="0" smtClean="0">
                <a:solidFill>
                  <a:srgbClr val="0070C0"/>
                </a:solidFill>
              </a:rPr>
              <a:t> </a:t>
            </a:r>
            <a:r>
              <a:rPr lang="it-IT" sz="2200" dirty="0" err="1" smtClean="0">
                <a:solidFill>
                  <a:srgbClr val="0070C0"/>
                </a:solidFill>
              </a:rPr>
              <a:t>period</a:t>
            </a:r>
            <a:r>
              <a:rPr lang="it-IT" sz="2200" dirty="0" smtClean="0">
                <a:solidFill>
                  <a:srgbClr val="0070C0"/>
                </a:solidFill>
              </a:rPr>
              <a:t> ≈ 1000 up-</a:t>
            </a:r>
            <a:r>
              <a:rPr lang="it-IT" sz="2200" dirty="0" err="1" smtClean="0">
                <a:solidFill>
                  <a:srgbClr val="0070C0"/>
                </a:solidFill>
              </a:rPr>
              <a:t>going</a:t>
            </a:r>
            <a:r>
              <a:rPr lang="it-IT" sz="2200" dirty="0" smtClean="0">
                <a:solidFill>
                  <a:srgbClr val="0070C0"/>
                </a:solidFill>
              </a:rPr>
              <a:t> neutrino </a:t>
            </a:r>
            <a:r>
              <a:rPr lang="it-IT" sz="2200" dirty="0" err="1" smtClean="0">
                <a:solidFill>
                  <a:srgbClr val="0070C0"/>
                </a:solidFill>
              </a:rPr>
              <a:t>candidates</a:t>
            </a:r>
            <a:r>
              <a:rPr lang="it-IT" sz="2200" dirty="0" smtClean="0">
                <a:solidFill>
                  <a:srgbClr val="0070C0"/>
                </a:solidFill>
              </a:rPr>
              <a:t> </a:t>
            </a:r>
            <a:r>
              <a:rPr lang="it-IT" sz="2200" dirty="0" err="1" smtClean="0">
                <a:solidFill>
                  <a:srgbClr val="0070C0"/>
                </a:solidFill>
              </a:rPr>
              <a:t>were</a:t>
            </a:r>
            <a:r>
              <a:rPr lang="it-IT" sz="2200" dirty="0" smtClean="0">
                <a:solidFill>
                  <a:srgbClr val="0070C0"/>
                </a:solidFill>
              </a:rPr>
              <a:t> </a:t>
            </a:r>
            <a:r>
              <a:rPr lang="it-IT" sz="2200" dirty="0" err="1" smtClean="0">
                <a:solidFill>
                  <a:srgbClr val="0070C0"/>
                </a:solidFill>
              </a:rPr>
              <a:t>collected</a:t>
            </a:r>
            <a:r>
              <a:rPr lang="it-IT" sz="22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it-IT" sz="2200" dirty="0" smtClean="0">
                <a:solidFill>
                  <a:srgbClr val="0070C0"/>
                </a:solidFill>
              </a:rPr>
              <a:t>(for a </a:t>
            </a:r>
            <a:r>
              <a:rPr lang="it-IT" sz="2200" dirty="0" err="1" smtClean="0">
                <a:solidFill>
                  <a:srgbClr val="0070C0"/>
                </a:solidFill>
              </a:rPr>
              <a:t>livetime</a:t>
            </a:r>
            <a:r>
              <a:rPr lang="it-IT" sz="2200" dirty="0" smtClean="0">
                <a:solidFill>
                  <a:srgbClr val="0070C0"/>
                </a:solidFill>
              </a:rPr>
              <a:t> ≈ 295 </a:t>
            </a:r>
            <a:r>
              <a:rPr lang="it-IT" sz="2200" dirty="0" err="1" smtClean="0">
                <a:solidFill>
                  <a:srgbClr val="0070C0"/>
                </a:solidFill>
              </a:rPr>
              <a:t>days</a:t>
            </a:r>
            <a:r>
              <a:rPr lang="it-IT" sz="2200" dirty="0" smtClean="0">
                <a:solidFill>
                  <a:srgbClr val="0070C0"/>
                </a:solidFill>
              </a:rPr>
              <a:t>).  </a:t>
            </a:r>
            <a:endParaRPr lang="it-IT" sz="2200" dirty="0">
              <a:solidFill>
                <a:srgbClr val="0070C0"/>
              </a:solidFill>
            </a:endParaRPr>
          </a:p>
        </p:txBody>
      </p:sp>
      <p:pic>
        <p:nvPicPr>
          <p:cNvPr id="13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 l="3716" t="3825" b="6380"/>
          <a:stretch>
            <a:fillRect/>
          </a:stretch>
        </p:blipFill>
        <p:spPr bwMode="auto">
          <a:xfrm>
            <a:off x="873145" y="1894766"/>
            <a:ext cx="3785395" cy="1707357"/>
          </a:xfrm>
          <a:prstGeom prst="rect">
            <a:avLst/>
          </a:prstGeom>
          <a:solidFill>
            <a:srgbClr val="FFFFFF"/>
          </a:solidFill>
          <a:ln w="28440">
            <a:solidFill>
              <a:srgbClr val="0070C0"/>
            </a:solidFill>
            <a:miter lim="800000"/>
            <a:headEnd/>
            <a:tailEnd/>
          </a:ln>
          <a:effectLst>
            <a:outerShdw dist="107933" dir="2700000" algn="ctr" rotWithShape="0">
              <a:srgbClr val="B2B2B2"/>
            </a:outerShdw>
          </a:effectLst>
        </p:spPr>
      </p:pic>
      <p:sp>
        <p:nvSpPr>
          <p:cNvPr id="6" name="Rettangolo 5"/>
          <p:cNvSpPr/>
          <p:nvPr/>
        </p:nvSpPr>
        <p:spPr>
          <a:xfrm>
            <a:off x="5004048" y="1863185"/>
            <a:ext cx="41399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The detector construction started in 2006 and </a:t>
            </a:r>
            <a:r>
              <a:rPr lang="en-US" sz="2200" dirty="0" smtClean="0">
                <a:solidFill>
                  <a:srgbClr val="0070C0"/>
                </a:solidFill>
              </a:rPr>
              <a:t>was</a:t>
            </a:r>
          </a:p>
          <a:p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en-US" sz="2200" b="1" u="sng" dirty="0">
                <a:solidFill>
                  <a:srgbClr val="0070C0"/>
                </a:solidFill>
              </a:rPr>
              <a:t>COMPLETED in 2008</a:t>
            </a:r>
            <a:r>
              <a:rPr lang="en-US" sz="2200" dirty="0">
                <a:solidFill>
                  <a:srgbClr val="0070C0"/>
                </a:solidFill>
              </a:rPr>
              <a:t>.</a:t>
            </a:r>
          </a:p>
          <a:p>
            <a:endParaRPr lang="en-US" sz="2200" dirty="0">
              <a:solidFill>
                <a:srgbClr val="0070C0"/>
              </a:solidFill>
            </a:endParaRPr>
          </a:p>
          <a:p>
            <a:r>
              <a:rPr lang="en-US" sz="2200" dirty="0">
                <a:solidFill>
                  <a:srgbClr val="0070C0"/>
                </a:solidFill>
              </a:rPr>
              <a:t>During the construction period the detector was able to take data, although in reduced configuration.</a:t>
            </a:r>
          </a:p>
          <a:p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 cstate="print"/>
          <a:srcRect r="6123"/>
          <a:stretch>
            <a:fillRect/>
          </a:stretch>
        </p:blipFill>
        <p:spPr bwMode="auto">
          <a:xfrm>
            <a:off x="265806" y="2748444"/>
            <a:ext cx="2196432" cy="1617821"/>
          </a:xfrm>
          <a:prstGeom prst="rect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0" y="4366265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The analysis presented here uses data collected in </a:t>
            </a:r>
            <a:r>
              <a:rPr lang="en-US" sz="2200" b="1" dirty="0">
                <a:solidFill>
                  <a:srgbClr val="0070C0"/>
                </a:solidFill>
              </a:rPr>
              <a:t>2007-2008</a:t>
            </a:r>
            <a:r>
              <a:rPr lang="en-US" sz="22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123728" y="2348880"/>
            <a:ext cx="14401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Connettore 1 14"/>
          <p:cNvCxnSpPr>
            <a:stCxn id="12" idx="1"/>
          </p:cNvCxnSpPr>
          <p:nvPr/>
        </p:nvCxnSpPr>
        <p:spPr>
          <a:xfrm flipH="1">
            <a:off x="265806" y="2456892"/>
            <a:ext cx="1857922" cy="29155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>
            <a:stCxn id="12" idx="3"/>
          </p:cNvCxnSpPr>
          <p:nvPr/>
        </p:nvCxnSpPr>
        <p:spPr>
          <a:xfrm>
            <a:off x="2267744" y="2456892"/>
            <a:ext cx="194494" cy="29155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0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antares_p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29491"/>
            <a:ext cx="8496622" cy="568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1897" y="404664"/>
            <a:ext cx="1298575" cy="1350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521897" y="1744365"/>
            <a:ext cx="1298575" cy="244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000" i="1" dirty="0">
                <a:solidFill>
                  <a:srgbClr val="3333CC"/>
                </a:solidFill>
                <a:latin typeface="Verdana" pitchFamily="34" charset="0"/>
              </a:rPr>
              <a:t>Horizontal layout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23850" y="1065213"/>
            <a:ext cx="1928813" cy="5461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CC66"/>
            </a:solidFill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defTabSz="936625" eaLnBrk="0" hangingPunct="0">
              <a:buFontTx/>
              <a:buChar char="•"/>
            </a:pP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 12 </a:t>
            </a:r>
            <a:r>
              <a:rPr lang="fr-FR" altLang="fr-FR" sz="1200" dirty="0">
                <a:solidFill>
                  <a:srgbClr val="FF0000"/>
                </a:solidFill>
                <a:latin typeface="Comic Sans MS" pitchFamily="66" charset="0"/>
              </a:rPr>
              <a:t>line</a:t>
            </a: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s </a:t>
            </a:r>
            <a:r>
              <a:rPr lang="en-US" altLang="fr-FR" sz="1200" dirty="0" smtClean="0">
                <a:solidFill>
                  <a:srgbClr val="FF0000"/>
                </a:solidFill>
                <a:latin typeface="Comic Sans MS" pitchFamily="66" charset="0"/>
              </a:rPr>
              <a:t>(875 </a:t>
            </a:r>
            <a:r>
              <a:rPr lang="fr-FR" altLang="fr-FR" sz="1200" dirty="0" err="1">
                <a:solidFill>
                  <a:srgbClr val="FF0000"/>
                </a:solidFill>
                <a:latin typeface="Comic Sans MS" pitchFamily="66" charset="0"/>
              </a:rPr>
              <a:t>PMTs</a:t>
            </a: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  <a:p>
            <a:pPr defTabSz="936625" eaLnBrk="0" hangingPunct="0">
              <a:buFontTx/>
              <a:buChar char="•"/>
            </a:pP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 25 </a:t>
            </a:r>
            <a:r>
              <a:rPr lang="en-US" altLang="fr-FR" sz="1200" dirty="0" err="1">
                <a:solidFill>
                  <a:srgbClr val="FF0000"/>
                </a:solidFill>
                <a:latin typeface="Comic Sans MS" pitchFamily="66" charset="0"/>
              </a:rPr>
              <a:t>storeys</a:t>
            </a: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 / </a:t>
            </a:r>
            <a:r>
              <a:rPr lang="fr-FR" altLang="fr-FR" sz="1200" dirty="0">
                <a:solidFill>
                  <a:srgbClr val="FF0000"/>
                </a:solidFill>
                <a:latin typeface="Comic Sans MS" pitchFamily="66" charset="0"/>
              </a:rPr>
              <a:t>line</a:t>
            </a:r>
            <a:endParaRPr lang="en-US" altLang="fr-FR" sz="1200" dirty="0">
              <a:solidFill>
                <a:srgbClr val="FF0000"/>
              </a:solidFill>
              <a:latin typeface="Comic Sans MS" pitchFamily="66" charset="0"/>
            </a:endParaRPr>
          </a:p>
          <a:p>
            <a:pPr defTabSz="936625" eaLnBrk="0" hangingPunct="0">
              <a:buFontTx/>
              <a:buChar char="•"/>
            </a:pPr>
            <a:r>
              <a:rPr lang="en-US" altLang="fr-FR" sz="1200" dirty="0">
                <a:solidFill>
                  <a:srgbClr val="FF0000"/>
                </a:solidFill>
                <a:latin typeface="Comic Sans MS" pitchFamily="66" charset="0"/>
              </a:rPr>
              <a:t> 3 PMT / </a:t>
            </a:r>
            <a:r>
              <a:rPr lang="en-US" altLang="fr-FR" sz="1200" dirty="0" err="1">
                <a:solidFill>
                  <a:srgbClr val="FF0000"/>
                </a:solidFill>
                <a:latin typeface="Comic Sans MS" pitchFamily="66" charset="0"/>
              </a:rPr>
              <a:t>storey</a:t>
            </a:r>
            <a:endParaRPr lang="en-US" altLang="fr-FR" sz="1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H="1">
            <a:off x="1225550" y="2073288"/>
            <a:ext cx="38100" cy="296862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 type="triangle" w="med" len="med"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558800" y="2115511"/>
            <a:ext cx="6286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/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14.5 m</a:t>
            </a: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1125538" y="5235575"/>
            <a:ext cx="877887" cy="173038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 type="triangle" w="med" len="med"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900113" y="5433005"/>
            <a:ext cx="935037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/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~60-75 m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062338" y="1268760"/>
            <a:ext cx="13017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>
              <a:lnSpc>
                <a:spcPct val="80000"/>
              </a:lnSpc>
            </a:pPr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Buoy</a:t>
            </a:r>
          </a:p>
        </p:txBody>
      </p:sp>
      <p:graphicFrame>
        <p:nvGraphicFramePr>
          <p:cNvPr id="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452544"/>
              </p:ext>
            </p:extLst>
          </p:nvPr>
        </p:nvGraphicFramePr>
        <p:xfrm>
          <a:off x="7145338" y="1993911"/>
          <a:ext cx="919163" cy="180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" name="Bitmap Image" r:id="rId5" imgW="2133898" imgH="3943901" progId="">
                  <p:embed/>
                </p:oleObj>
              </mc:Choice>
              <mc:Fallback>
                <p:oleObj name="Bitmap Image" r:id="rId5" imgW="2133898" imgH="39439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5338" y="1993911"/>
                        <a:ext cx="919163" cy="18049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6494961" y="3134252"/>
            <a:ext cx="7207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defTabSz="936625" eaLnBrk="0" hangingPunct="0"/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350 m</a:t>
            </a: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6516688" y="4586287"/>
            <a:ext cx="7191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/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100 m</a:t>
            </a: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H="1" flipV="1">
            <a:off x="6515836" y="4312432"/>
            <a:ext cx="63500" cy="957263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 type="triangle" w="med" len="med"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 flipV="1">
            <a:off x="6345238" y="1193800"/>
            <a:ext cx="161925" cy="3054350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 type="triangle" w="med" len="med"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7092950" y="4957763"/>
            <a:ext cx="13017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>
              <a:lnSpc>
                <a:spcPct val="80000"/>
              </a:lnSpc>
            </a:pPr>
            <a:r>
              <a:rPr lang="en-US" altLang="fr-FR" sz="1400">
                <a:solidFill>
                  <a:srgbClr val="FFFFCC"/>
                </a:solidFill>
                <a:latin typeface="Comic Sans MS" pitchFamily="66" charset="0"/>
              </a:rPr>
              <a:t>Junction</a:t>
            </a:r>
          </a:p>
          <a:p>
            <a:pPr algn="ctr" defTabSz="936625" eaLnBrk="0" hangingPunct="0">
              <a:lnSpc>
                <a:spcPct val="80000"/>
              </a:lnSpc>
            </a:pPr>
            <a:r>
              <a:rPr lang="en-US" altLang="fr-FR" sz="1400">
                <a:solidFill>
                  <a:srgbClr val="FFFFCC"/>
                </a:solidFill>
                <a:latin typeface="Comic Sans MS" pitchFamily="66" charset="0"/>
              </a:rPr>
              <a:t>box</a:t>
            </a: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6300788" y="6321425"/>
            <a:ext cx="1714500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/>
            <a:r>
              <a:rPr lang="en-US" altLang="fr-FR" sz="1400">
                <a:solidFill>
                  <a:srgbClr val="FFFFCC"/>
                </a:solidFill>
                <a:latin typeface="Comic Sans MS" pitchFamily="66" charset="0"/>
              </a:rPr>
              <a:t>Readout cables</a:t>
            </a: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7923212" y="5445224"/>
            <a:ext cx="107473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>
              <a:lnSpc>
                <a:spcPct val="80000"/>
              </a:lnSpc>
            </a:pPr>
            <a:r>
              <a:rPr lang="en-US" altLang="fr-FR" sz="1400" dirty="0">
                <a:solidFill>
                  <a:srgbClr val="FFFFCC"/>
                </a:solidFill>
                <a:latin typeface="Comic Sans MS" pitchFamily="66" charset="0"/>
              </a:rPr>
              <a:t>Electro-optical cable</a:t>
            </a:r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H="1" flipV="1">
            <a:off x="8243887" y="4185077"/>
            <a:ext cx="144463" cy="1008062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 flipV="1">
            <a:off x="6300788" y="2636838"/>
            <a:ext cx="863600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 type="triangle" w="med" len="med"/>
          </a:ln>
        </p:spPr>
        <p:txBody>
          <a:bodyPr lIns="18638" tIns="9318" rIns="18638" bIns="9318" anchor="ctr"/>
          <a:lstStyle/>
          <a:p>
            <a:endParaRPr lang="en-US"/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6062663" y="2289175"/>
            <a:ext cx="238125" cy="431800"/>
          </a:xfrm>
          <a:prstGeom prst="rect">
            <a:avLst/>
          </a:prstGeom>
          <a:noFill/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lIns="18638" tIns="9318" rIns="18638" bIns="9318" anchor="ctr"/>
          <a:lstStyle/>
          <a:p>
            <a:pPr eaLnBrk="0" hangingPunct="0"/>
            <a:endParaRPr lang="es-ES_tradnl"/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6281738" y="2168525"/>
            <a:ext cx="8636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43" tIns="10870" rIns="21743" bIns="10870" anchor="ctr"/>
          <a:lstStyle/>
          <a:p>
            <a:pPr algn="ctr" defTabSz="936625" eaLnBrk="0" hangingPunct="0">
              <a:lnSpc>
                <a:spcPct val="80000"/>
              </a:lnSpc>
            </a:pPr>
            <a:r>
              <a:rPr lang="en-US" altLang="fr-FR" sz="1400">
                <a:solidFill>
                  <a:srgbClr val="FFFFCC"/>
                </a:solidFill>
                <a:latin typeface="Comic Sans MS" pitchFamily="66" charset="0"/>
              </a:rPr>
              <a:t>Storey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25" name="Picture 6" descr="antares-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32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/>
      <p:bldP spid="13" grpId="0"/>
      <p:bldP spid="14" grpId="0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2606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Neutrino event reconstruction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827584" y="2996952"/>
            <a:ext cx="4104456" cy="2694855"/>
            <a:chOff x="401611" y="2529753"/>
            <a:chExt cx="4578896" cy="3434172"/>
          </a:xfrm>
        </p:grpSpPr>
        <p:pic>
          <p:nvPicPr>
            <p:cNvPr id="1112" name="Picture 88" descr="http://antares.in2p3.fr/Gallery/3D/princip1.jpe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611" y="2529753"/>
              <a:ext cx="4578896" cy="3434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CasellaDiTesto 6"/>
            <p:cNvSpPr txBox="1"/>
            <p:nvPr/>
          </p:nvSpPr>
          <p:spPr>
            <a:xfrm>
              <a:off x="683568" y="5013176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  <a:latin typeface="Symbol" pitchFamily="18" charset="2"/>
                </a:rPr>
                <a:t>n</a:t>
              </a:r>
              <a:r>
                <a:rPr lang="it-IT" baseline="-25000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endParaRPr lang="it-IT" baseline="-250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2267744" y="4653136"/>
              <a:ext cx="42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endParaRPr lang="it-IT" dirty="0">
                <a:solidFill>
                  <a:srgbClr val="002060"/>
                </a:solidFill>
                <a:latin typeface="Symbol" pitchFamily="18" charset="2"/>
              </a:endParaRPr>
            </a:p>
          </p:txBody>
        </p:sp>
        <p:sp>
          <p:nvSpPr>
            <p:cNvPr id="12" name="Esplosione 1 11"/>
            <p:cNvSpPr/>
            <p:nvPr/>
          </p:nvSpPr>
          <p:spPr>
            <a:xfrm>
              <a:off x="1619672" y="5013176"/>
              <a:ext cx="144016" cy="18466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619672" y="5085184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>
                  <a:solidFill>
                    <a:srgbClr val="FFFF00"/>
                  </a:solidFill>
                </a:rPr>
                <a:t>Interaction</a:t>
              </a:r>
              <a:r>
                <a:rPr lang="it-IT" dirty="0" smtClean="0">
                  <a:solidFill>
                    <a:srgbClr val="FFFF00"/>
                  </a:solidFill>
                </a:rPr>
                <a:t> in the Earth</a:t>
              </a:r>
              <a:endParaRPr lang="it-IT" dirty="0">
                <a:solidFill>
                  <a:srgbClr val="FFFF00"/>
                </a:solidFill>
              </a:endParaRPr>
            </a:p>
          </p:txBody>
        </p:sp>
        <p:graphicFrame>
          <p:nvGraphicFramePr>
            <p:cNvPr id="14" name="Ogget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8235061"/>
                </p:ext>
              </p:extLst>
            </p:nvPr>
          </p:nvGraphicFramePr>
          <p:xfrm>
            <a:off x="3266538" y="5097283"/>
            <a:ext cx="1500038" cy="635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" name="Equazione" r:id="rId4" imgW="1079280" imgH="457200" progId="Equation.3">
                    <p:embed/>
                  </p:oleObj>
                </mc:Choice>
                <mc:Fallback>
                  <p:oleObj name="Equazione" r:id="rId4" imgW="1079280" imgH="457200" progId="Equation.3">
                    <p:embed/>
                    <p:pic>
                      <p:nvPicPr>
                        <p:cNvPr id="0" name="Oggetto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6538" y="5097283"/>
                          <a:ext cx="1500038" cy="63522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CasellaDiTesto 14"/>
            <p:cNvSpPr txBox="1"/>
            <p:nvPr/>
          </p:nvSpPr>
          <p:spPr>
            <a:xfrm>
              <a:off x="1907703" y="2550840"/>
              <a:ext cx="3072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FFFF00"/>
                  </a:solidFill>
                </a:rPr>
                <a:t>PMT array </a:t>
              </a:r>
              <a:r>
                <a:rPr lang="it-IT" dirty="0" err="1" smtClean="0">
                  <a:solidFill>
                    <a:srgbClr val="FFFF00"/>
                  </a:solidFill>
                </a:rPr>
                <a:t>lines</a:t>
              </a:r>
              <a:r>
                <a:rPr lang="it-IT" dirty="0" smtClean="0">
                  <a:solidFill>
                    <a:srgbClr val="FFFF00"/>
                  </a:solidFill>
                </a:rPr>
                <a:t> of the detector</a:t>
              </a:r>
              <a:endParaRPr lang="it-IT" dirty="0">
                <a:solidFill>
                  <a:srgbClr val="FFFF00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114872" y="3522404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>
                  <a:solidFill>
                    <a:srgbClr val="00B0F0"/>
                  </a:solidFill>
                </a:rPr>
                <a:t>Cherenkov</a:t>
              </a:r>
              <a:r>
                <a:rPr lang="it-IT" dirty="0" smtClean="0">
                  <a:solidFill>
                    <a:srgbClr val="00B0F0"/>
                  </a:solidFill>
                </a:rPr>
                <a:t> </a:t>
              </a:r>
              <a:r>
                <a:rPr lang="it-IT" dirty="0" err="1" smtClean="0">
                  <a:solidFill>
                    <a:srgbClr val="00B0F0"/>
                  </a:solidFill>
                </a:rPr>
                <a:t>cone</a:t>
              </a:r>
              <a:endParaRPr lang="it-IT" dirty="0">
                <a:solidFill>
                  <a:srgbClr val="00B0F0"/>
                </a:solidFill>
              </a:endParaRPr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401611" y="1052736"/>
            <a:ext cx="856839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</a:rPr>
              <a:t>The event selection and reconstruction are based on fast and reliable algorithms (</a:t>
            </a:r>
            <a:r>
              <a:rPr lang="it-IT" sz="1600" dirty="0">
                <a:solidFill>
                  <a:srgbClr val="0070C0"/>
                </a:solidFill>
                <a:latin typeface="Arial"/>
              </a:rPr>
              <a:t>J.A. </a:t>
            </a:r>
            <a:r>
              <a:rPr lang="it-IT" sz="1600" dirty="0" err="1">
                <a:solidFill>
                  <a:srgbClr val="0070C0"/>
                </a:solidFill>
                <a:latin typeface="Arial"/>
              </a:rPr>
              <a:t>Aguilar</a:t>
            </a:r>
            <a:r>
              <a:rPr lang="it-IT" sz="1600" dirty="0">
                <a:solidFill>
                  <a:srgbClr val="0070C0"/>
                </a:solidFill>
                <a:latin typeface="Arial"/>
              </a:rPr>
              <a:t> et al., </a:t>
            </a:r>
            <a:r>
              <a:rPr lang="it-IT" sz="1600" dirty="0" err="1">
                <a:solidFill>
                  <a:srgbClr val="0070C0"/>
                </a:solidFill>
                <a:latin typeface="Arial"/>
              </a:rPr>
              <a:t>Astropart</a:t>
            </a:r>
            <a:r>
              <a:rPr lang="it-IT" sz="1600" dirty="0">
                <a:solidFill>
                  <a:srgbClr val="0070C0"/>
                </a:solidFill>
                <a:latin typeface="Arial"/>
              </a:rPr>
              <a:t>. </a:t>
            </a:r>
            <a:r>
              <a:rPr lang="it-IT" sz="1600" dirty="0" err="1">
                <a:solidFill>
                  <a:srgbClr val="0070C0"/>
                </a:solidFill>
                <a:latin typeface="Arial"/>
              </a:rPr>
              <a:t>Phys</a:t>
            </a:r>
            <a:r>
              <a:rPr lang="it-IT" sz="1600" dirty="0">
                <a:solidFill>
                  <a:srgbClr val="0070C0"/>
                </a:solidFill>
                <a:latin typeface="Arial"/>
              </a:rPr>
              <a:t>. 34 (2011) 652-662</a:t>
            </a:r>
            <a:r>
              <a:rPr lang="it-IT" sz="1600" dirty="0" smtClean="0">
                <a:solidFill>
                  <a:srgbClr val="0070C0"/>
                </a:solidFill>
                <a:latin typeface="Arial"/>
              </a:rPr>
              <a:t>, arXiv:1105.4116</a:t>
            </a:r>
            <a:r>
              <a:rPr lang="en-US" sz="2200" dirty="0" smtClean="0">
                <a:solidFill>
                  <a:srgbClr val="0070C0"/>
                </a:solidFill>
              </a:rPr>
              <a:t>);</a:t>
            </a:r>
          </a:p>
          <a:p>
            <a:endParaRPr lang="en-US" sz="900" dirty="0" smtClean="0">
              <a:solidFill>
                <a:srgbClr val="0070C0"/>
              </a:solidFill>
            </a:endParaRPr>
          </a:p>
          <a:p>
            <a:r>
              <a:rPr lang="en-US" sz="2200" dirty="0" smtClean="0">
                <a:solidFill>
                  <a:srgbClr val="0070C0"/>
                </a:solidFill>
              </a:rPr>
              <a:t>The main background sources are atmospheric neutrinos (down going and up going) and </a:t>
            </a:r>
            <a:r>
              <a:rPr lang="en-US" sz="2200" dirty="0" err="1" smtClean="0">
                <a:solidFill>
                  <a:srgbClr val="0070C0"/>
                </a:solidFill>
              </a:rPr>
              <a:t>muons</a:t>
            </a:r>
            <a:r>
              <a:rPr lang="en-US" sz="2200" dirty="0" smtClean="0">
                <a:solidFill>
                  <a:srgbClr val="0070C0"/>
                </a:solidFill>
              </a:rPr>
              <a:t> (down going), which distributions can be modeled through Monte Carlo simulations.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080326" y="4581128"/>
            <a:ext cx="109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Sea </a:t>
            </a:r>
            <a:r>
              <a:rPr lang="it-IT" dirty="0" err="1" smtClean="0">
                <a:solidFill>
                  <a:srgbClr val="FFFF00"/>
                </a:solidFill>
              </a:rPr>
              <a:t>floor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21" name="Picture 6" descr="antares-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1331640" y="5754742"/>
            <a:ext cx="66279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(M</a:t>
            </a:r>
            <a:r>
              <a:rPr lang="en-GB" sz="1600" dirty="0">
                <a:solidFill>
                  <a:srgbClr val="0070C0"/>
                </a:solidFill>
              </a:rPr>
              <a:t>. </a:t>
            </a:r>
            <a:r>
              <a:rPr lang="en-GB" sz="1600" dirty="0" err="1">
                <a:solidFill>
                  <a:srgbClr val="0070C0"/>
                </a:solidFill>
              </a:rPr>
              <a:t>Ageron</a:t>
            </a:r>
            <a:r>
              <a:rPr lang="en-GB" sz="1600" dirty="0">
                <a:solidFill>
                  <a:srgbClr val="0070C0"/>
                </a:solidFill>
              </a:rPr>
              <a:t> et al., </a:t>
            </a:r>
            <a:r>
              <a:rPr lang="en-GB" sz="1600" dirty="0" err="1">
                <a:solidFill>
                  <a:srgbClr val="0070C0"/>
                </a:solidFill>
              </a:rPr>
              <a:t>Nucl</a:t>
            </a:r>
            <a:r>
              <a:rPr lang="en-GB" sz="1600" dirty="0">
                <a:solidFill>
                  <a:srgbClr val="0070C0"/>
                </a:solidFill>
              </a:rPr>
              <a:t>. </a:t>
            </a:r>
            <a:r>
              <a:rPr lang="en-GB" sz="1600" dirty="0" err="1">
                <a:solidFill>
                  <a:srgbClr val="0070C0"/>
                </a:solidFill>
              </a:rPr>
              <a:t>Instrum</a:t>
            </a:r>
            <a:r>
              <a:rPr lang="en-GB" sz="1600" dirty="0">
                <a:solidFill>
                  <a:srgbClr val="0070C0"/>
                </a:solidFill>
              </a:rPr>
              <a:t>. Meth. A 656 (2011) 11-38, </a:t>
            </a:r>
            <a:r>
              <a:rPr lang="en-GB" sz="1600" dirty="0" smtClean="0">
                <a:solidFill>
                  <a:srgbClr val="0070C0"/>
                </a:solidFill>
              </a:rPr>
              <a:t>arXiv:1104.1607)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1732" name="Picture 708" descr="C:\Users\paolo\Desktop\ICFP2012\bac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76340"/>
            <a:ext cx="306705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71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33236f10972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5346" y="1340768"/>
            <a:ext cx="3779142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0" y="2606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Neutrino event reconstruction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9" descr="r34927_7155_5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488" y="1340768"/>
            <a:ext cx="4895850" cy="4468812"/>
          </a:xfrm>
          <a:prstGeom prst="rect">
            <a:avLst/>
          </a:prstGeom>
          <a:noFill/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577975" y="1467768"/>
            <a:ext cx="941388" cy="852487"/>
          </a:xfrm>
          <a:prstGeom prst="rect">
            <a:avLst/>
          </a:prstGeom>
          <a:solidFill>
            <a:schemeClr val="tx1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808288" y="1461418"/>
            <a:ext cx="941387" cy="852487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801938" y="2579018"/>
            <a:ext cx="941387" cy="852487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1585913" y="2574255"/>
            <a:ext cx="941387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355600" y="2580605"/>
            <a:ext cx="941388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4032250" y="2574255"/>
            <a:ext cx="941388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4025900" y="3691855"/>
            <a:ext cx="941388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2797175" y="3687093"/>
            <a:ext cx="941388" cy="852487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1579563" y="3680743"/>
            <a:ext cx="941387" cy="852487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350838" y="3687093"/>
            <a:ext cx="941387" cy="852487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3" name="Rectangle 15"/>
          <p:cNvSpPr>
            <a:spLocks noChangeArrowheads="1"/>
          </p:cNvSpPr>
          <p:nvPr/>
        </p:nvSpPr>
        <p:spPr bwMode="auto">
          <a:xfrm>
            <a:off x="2803525" y="4806280"/>
            <a:ext cx="941388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1573213" y="4812630"/>
            <a:ext cx="941387" cy="85248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kern="120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" name="CasellaDiTesto 2"/>
          <p:cNvSpPr txBox="1"/>
          <p:nvPr/>
        </p:nvSpPr>
        <p:spPr>
          <a:xfrm rot="16200000">
            <a:off x="-444294" y="4873680"/>
            <a:ext cx="1555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Height (m) </a:t>
            </a:r>
            <a:r>
              <a:rPr lang="en-GB" sz="1400" b="1" dirty="0" smtClean="0">
                <a:sym typeface="Wingdings" pitchFamily="2" charset="2"/>
              </a:rPr>
              <a:t></a:t>
            </a:r>
            <a:endParaRPr lang="en-GB" sz="1400" b="1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41793" y="5536058"/>
            <a:ext cx="1555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Time (ns) </a:t>
            </a:r>
            <a:r>
              <a:rPr lang="en-GB" sz="1400" b="1" dirty="0" smtClean="0">
                <a:sym typeface="Wingdings" pitchFamily="2" charset="2"/>
              </a:rPr>
              <a:t>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1349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7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1052736"/>
            <a:ext cx="79928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</a:rPr>
              <a:t>The indirect Dark Matter search with the ANTARES detector is a </a:t>
            </a:r>
            <a:r>
              <a:rPr lang="en-US" sz="2200" b="1" dirty="0" smtClean="0">
                <a:solidFill>
                  <a:srgbClr val="0070C0"/>
                </a:solidFill>
              </a:rPr>
              <a:t>binned search</a:t>
            </a:r>
            <a:r>
              <a:rPr lang="en-US" sz="2200" dirty="0" smtClean="0">
                <a:solidFill>
                  <a:srgbClr val="0070C0"/>
                </a:solidFill>
              </a:rPr>
              <a:t>.</a:t>
            </a:r>
          </a:p>
          <a:p>
            <a:endParaRPr lang="en-US" sz="800" dirty="0" smtClean="0">
              <a:solidFill>
                <a:srgbClr val="0070C0"/>
              </a:solidFill>
            </a:endParaRPr>
          </a:p>
          <a:p>
            <a:r>
              <a:rPr lang="en-US" sz="2200" dirty="0" smtClean="0">
                <a:solidFill>
                  <a:srgbClr val="0070C0"/>
                </a:solidFill>
              </a:rPr>
              <a:t>This search is performed towards the direction of some important astrophysical objects that are candidate goals for dark matter:</a:t>
            </a:r>
          </a:p>
          <a:p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 smtClean="0">
                <a:solidFill>
                  <a:srgbClr val="0070C0"/>
                </a:solidFill>
              </a:rPr>
              <a:t>        the Earth, the Sun, the Galactic Centre and the Dwarf galaxies.</a:t>
            </a:r>
          </a:p>
          <a:p>
            <a:endParaRPr lang="en-US" sz="800" dirty="0">
              <a:solidFill>
                <a:srgbClr val="0070C0"/>
              </a:solidFill>
            </a:endParaRPr>
          </a:p>
          <a:p>
            <a:r>
              <a:rPr lang="en-US" sz="2200" dirty="0">
                <a:solidFill>
                  <a:srgbClr val="0070C0"/>
                </a:solidFill>
              </a:rPr>
              <a:t>A</a:t>
            </a:r>
            <a:r>
              <a:rPr lang="en-US" sz="2200" dirty="0" smtClean="0">
                <a:solidFill>
                  <a:srgbClr val="0070C0"/>
                </a:solidFill>
              </a:rPr>
              <a:t>ll objects must have a large </a:t>
            </a:r>
            <a:r>
              <a:rPr lang="en-US" sz="2200" b="1" dirty="0" smtClean="0">
                <a:solidFill>
                  <a:srgbClr val="0070C0"/>
                </a:solidFill>
              </a:rPr>
              <a:t>exposure time below the horizon </a:t>
            </a:r>
            <a:r>
              <a:rPr lang="en-US" sz="2200" dirty="0" smtClean="0">
                <a:solidFill>
                  <a:srgbClr val="0070C0"/>
                </a:solidFill>
              </a:rPr>
              <a:t>to reduce the atmospheric </a:t>
            </a:r>
            <a:r>
              <a:rPr lang="en-US" sz="2200" dirty="0" err="1" smtClean="0">
                <a:solidFill>
                  <a:srgbClr val="0070C0"/>
                </a:solidFill>
              </a:rPr>
              <a:t>muons</a:t>
            </a:r>
            <a:r>
              <a:rPr lang="en-US" sz="2200" dirty="0" smtClean="0">
                <a:solidFill>
                  <a:srgbClr val="0070C0"/>
                </a:solidFill>
              </a:rPr>
              <a:t> background.</a:t>
            </a:r>
          </a:p>
          <a:p>
            <a:endParaRPr lang="en-US" sz="2200" dirty="0" smtClean="0">
              <a:solidFill>
                <a:srgbClr val="0070C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200" b="1" u="sng" dirty="0" smtClean="0">
                <a:solidFill>
                  <a:srgbClr val="0070C0"/>
                </a:solidFill>
              </a:rPr>
              <a:t>DM from SUN</a:t>
            </a:r>
            <a:r>
              <a:rPr lang="en-US" sz="2200" dirty="0">
                <a:solidFill>
                  <a:srgbClr val="0070C0"/>
                </a:solidFill>
              </a:rPr>
              <a:t>:</a:t>
            </a:r>
            <a:r>
              <a:rPr lang="en-US" sz="2200" dirty="0" smtClean="0">
                <a:solidFill>
                  <a:srgbClr val="0070C0"/>
                </a:solidFill>
              </a:rPr>
              <a:t> very advanced state </a:t>
            </a:r>
            <a:r>
              <a:rPr lang="en-US" sz="2200" dirty="0" smtClean="0">
                <a:solidFill>
                  <a:srgbClr val="0070C0"/>
                </a:solidFill>
                <a:sym typeface="Wingdings" pitchFamily="2" charset="2"/>
              </a:rPr>
              <a:t> UNBLINDED;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rgbClr val="0070C0"/>
                </a:solidFill>
              </a:rPr>
              <a:t>DM from Galactic Centre: on going;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rgbClr val="0070C0"/>
                </a:solidFill>
              </a:rPr>
              <a:t>DM from the Earth: on </a:t>
            </a:r>
            <a:r>
              <a:rPr lang="en-US" sz="2200" dirty="0" smtClean="0">
                <a:solidFill>
                  <a:srgbClr val="0070C0"/>
                </a:solidFill>
              </a:rPr>
              <a:t>going;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rgbClr val="0070C0"/>
                </a:solidFill>
              </a:rPr>
              <a:t>DM from Dwarf galaxies: just started</a:t>
            </a:r>
            <a:r>
              <a:rPr lang="en-US" sz="2200" dirty="0">
                <a:solidFill>
                  <a:srgbClr val="0070C0"/>
                </a:solidFill>
              </a:rPr>
              <a:t>.</a:t>
            </a:r>
            <a:endParaRPr lang="en-US" sz="2200" dirty="0" smtClean="0">
              <a:solidFill>
                <a:srgbClr val="0070C0"/>
              </a:solidFill>
            </a:endParaRPr>
          </a:p>
          <a:p>
            <a:endParaRPr lang="en-US" sz="2200" dirty="0" smtClean="0">
              <a:solidFill>
                <a:srgbClr val="0070C0"/>
              </a:solidFill>
            </a:endParaRPr>
          </a:p>
          <a:p>
            <a:pPr algn="ctr"/>
            <a:r>
              <a:rPr lang="en-US" sz="2200" b="1" dirty="0" smtClean="0">
                <a:solidFill>
                  <a:srgbClr val="0070C0"/>
                </a:solidFill>
              </a:rPr>
              <a:t>In the following I will talk about the Sun analysis with 07-08 data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Paolo Fermani for ICFP 10-16 </a:t>
            </a:r>
            <a:r>
              <a:rPr lang="it-IT" dirty="0" err="1" smtClean="0">
                <a:solidFill>
                  <a:srgbClr val="0070C0"/>
                </a:solidFill>
              </a:rPr>
              <a:t>June</a:t>
            </a:r>
            <a:r>
              <a:rPr lang="it-IT" dirty="0" smtClean="0">
                <a:solidFill>
                  <a:srgbClr val="0070C0"/>
                </a:solidFill>
              </a:rPr>
              <a:t>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0" y="22173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Indirect Dark Matter search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icture 6" descr="antare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29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Paolo Fermani for ICFP 10-16 June 2012</a:t>
            </a:r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Kolymbari - Crete (Greece)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-40438" y="28329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Data-MC: track fit quality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88" r="9662"/>
          <a:stretch/>
        </p:blipFill>
        <p:spPr>
          <a:xfrm>
            <a:off x="-576000" y="1643980"/>
            <a:ext cx="6084000" cy="4305300"/>
          </a:xfrm>
          <a:prstGeom prst="rect">
            <a:avLst/>
          </a:prstGeom>
        </p:spPr>
      </p:pic>
      <p:pic>
        <p:nvPicPr>
          <p:cNvPr id="7" name="Picture 6" descr="anta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37312"/>
            <a:ext cx="547278" cy="5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275856" y="2204864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srgbClr val="FF0000"/>
                </a:solidFill>
              </a:rPr>
              <a:t>Muons</a:t>
            </a:r>
            <a:endParaRPr lang="it-IT" sz="2200" dirty="0" smtClean="0">
              <a:solidFill>
                <a:srgbClr val="FF0000"/>
              </a:solidFill>
            </a:endParaRPr>
          </a:p>
          <a:p>
            <a:r>
              <a:rPr lang="it-IT" sz="2200" dirty="0" err="1" smtClean="0">
                <a:solidFill>
                  <a:srgbClr val="0070C0"/>
                </a:solidFill>
              </a:rPr>
              <a:t>Neutrinos</a:t>
            </a:r>
            <a:endParaRPr lang="it-IT" sz="2200" dirty="0" smtClean="0">
              <a:solidFill>
                <a:srgbClr val="0070C0"/>
              </a:solidFill>
            </a:endParaRPr>
          </a:p>
          <a:p>
            <a:r>
              <a:rPr lang="it-IT" sz="2200" dirty="0" smtClean="0"/>
              <a:t>Data</a:t>
            </a:r>
          </a:p>
          <a:p>
            <a:r>
              <a:rPr lang="it-IT" dirty="0" err="1" smtClean="0">
                <a:solidFill>
                  <a:srgbClr val="00B050"/>
                </a:solidFill>
              </a:rPr>
              <a:t>elevation</a:t>
            </a:r>
            <a:r>
              <a:rPr lang="it-IT" dirty="0" smtClean="0">
                <a:solidFill>
                  <a:srgbClr val="00B050"/>
                </a:solidFill>
              </a:rPr>
              <a:t> &lt; 0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492296" y="1181572"/>
            <a:ext cx="4303840" cy="37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Searching for up-going events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700311" y="2563738"/>
            <a:ext cx="341987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70C0"/>
                </a:solidFill>
              </a:rPr>
              <a:t>Since tracks are selected with elevation &lt; 0, </a:t>
            </a:r>
            <a:r>
              <a:rPr lang="en-GB" sz="2200" dirty="0">
                <a:solidFill>
                  <a:srgbClr val="0070C0"/>
                </a:solidFill>
              </a:rPr>
              <a:t>t</a:t>
            </a:r>
            <a:r>
              <a:rPr lang="en-GB" sz="2200" dirty="0" smtClean="0">
                <a:solidFill>
                  <a:srgbClr val="0070C0"/>
                </a:solidFill>
              </a:rPr>
              <a:t>he </a:t>
            </a:r>
            <a:r>
              <a:rPr lang="en-GB" sz="2200" dirty="0" err="1" smtClean="0">
                <a:solidFill>
                  <a:srgbClr val="0070C0"/>
                </a:solidFill>
              </a:rPr>
              <a:t>muon</a:t>
            </a:r>
            <a:r>
              <a:rPr lang="en-GB" sz="2200" dirty="0" smtClean="0">
                <a:solidFill>
                  <a:srgbClr val="0070C0"/>
                </a:solidFill>
              </a:rPr>
              <a:t> contribution is due to badly reconstructed down going </a:t>
            </a:r>
            <a:r>
              <a:rPr lang="en-GB" sz="2200" dirty="0" err="1" smtClean="0">
                <a:solidFill>
                  <a:srgbClr val="0070C0"/>
                </a:solidFill>
              </a:rPr>
              <a:t>muons</a:t>
            </a:r>
            <a:r>
              <a:rPr lang="en-GB" sz="2200" dirty="0" smtClean="0">
                <a:solidFill>
                  <a:srgbClr val="0070C0"/>
                </a:solidFill>
              </a:rPr>
              <a:t>.</a:t>
            </a:r>
          </a:p>
          <a:p>
            <a:endParaRPr lang="en-GB" sz="800" dirty="0" smtClean="0">
              <a:solidFill>
                <a:srgbClr val="0070C0"/>
              </a:solidFill>
            </a:endParaRPr>
          </a:p>
          <a:p>
            <a:endParaRPr lang="en-GB" sz="800" dirty="0" smtClean="0">
              <a:solidFill>
                <a:srgbClr val="0070C0"/>
              </a:solidFill>
            </a:endParaRPr>
          </a:p>
          <a:p>
            <a:r>
              <a:rPr lang="en-GB" sz="2200" dirty="0" smtClean="0">
                <a:solidFill>
                  <a:srgbClr val="0070C0"/>
                </a:solidFill>
              </a:rPr>
              <a:t>For low values of the track fit quality parameter (tchi2) the </a:t>
            </a:r>
            <a:r>
              <a:rPr lang="en-GB" sz="2200" dirty="0" err="1" smtClean="0">
                <a:solidFill>
                  <a:srgbClr val="0070C0"/>
                </a:solidFill>
              </a:rPr>
              <a:t>muon</a:t>
            </a:r>
            <a:r>
              <a:rPr lang="en-GB" sz="2200" dirty="0" smtClean="0">
                <a:solidFill>
                  <a:srgbClr val="0070C0"/>
                </a:solidFill>
              </a:rPr>
              <a:t> background is negligible.</a:t>
            </a: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5786764" y="1196752"/>
            <a:ext cx="2641600" cy="1371601"/>
            <a:chOff x="624" y="960"/>
            <a:chExt cx="1536" cy="768"/>
          </a:xfrm>
        </p:grpSpPr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>
              <a:off x="624" y="1200"/>
              <a:ext cx="1536" cy="264"/>
            </a:xfrm>
            <a:prstGeom prst="flowChartInputOutpu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i="1"/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1027" y="960"/>
              <a:ext cx="806" cy="7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Oval 21"/>
            <p:cNvSpPr>
              <a:spLocks noChangeArrowheads="1"/>
            </p:cNvSpPr>
            <p:nvPr/>
          </p:nvSpPr>
          <p:spPr bwMode="auto">
            <a:xfrm>
              <a:off x="1329" y="960"/>
              <a:ext cx="201" cy="7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1329" y="1344"/>
              <a:ext cx="50" cy="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722" y="1407"/>
              <a:ext cx="42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b="1" dirty="0" err="1" smtClean="0">
                  <a:solidFill>
                    <a:srgbClr val="00CC00"/>
                  </a:solidFill>
                  <a:cs typeface="Arial" charset="0"/>
                </a:rPr>
                <a:t>elevation</a:t>
              </a:r>
              <a:endParaRPr lang="el-GR" b="1" dirty="0">
                <a:solidFill>
                  <a:srgbClr val="00CC00"/>
                </a:solidFill>
                <a:cs typeface="Arial" charset="0"/>
              </a:endParaRPr>
            </a:p>
          </p:txBody>
        </p: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002" y="1320"/>
              <a:ext cx="50" cy="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1807" y="1320"/>
              <a:ext cx="51" cy="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Oval 26"/>
            <p:cNvSpPr>
              <a:spLocks noChangeArrowheads="1"/>
            </p:cNvSpPr>
            <p:nvPr/>
          </p:nvSpPr>
          <p:spPr bwMode="auto">
            <a:xfrm rot="5400000">
              <a:off x="1334" y="917"/>
              <a:ext cx="192" cy="80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>
              <a:off x="1430" y="1320"/>
              <a:ext cx="4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>
              <a:off x="1430" y="1320"/>
              <a:ext cx="151" cy="27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 flipH="1" flipV="1">
              <a:off x="1430" y="1320"/>
              <a:ext cx="226" cy="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Arc 30"/>
            <p:cNvSpPr>
              <a:spLocks/>
            </p:cNvSpPr>
            <p:nvPr/>
          </p:nvSpPr>
          <p:spPr bwMode="auto">
            <a:xfrm rot="10800000" flipH="1">
              <a:off x="1581" y="1392"/>
              <a:ext cx="75" cy="2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AutoShape 31"/>
            <p:cNvSpPr>
              <a:spLocks noChangeArrowheads="1"/>
            </p:cNvSpPr>
            <p:nvPr/>
          </p:nvSpPr>
          <p:spPr bwMode="auto">
            <a:xfrm>
              <a:off x="1554" y="1567"/>
              <a:ext cx="50" cy="48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Text Box 32"/>
            <p:cNvSpPr txBox="1">
              <a:spLocks noChangeArrowheads="1"/>
            </p:cNvSpPr>
            <p:nvPr/>
          </p:nvSpPr>
          <p:spPr bwMode="auto">
            <a:xfrm>
              <a:off x="672" y="1344"/>
              <a:ext cx="349" cy="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i="1"/>
                <a:t>horizon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677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1044</TotalTime>
  <Words>1675</Words>
  <Application>Microsoft Office PowerPoint</Application>
  <PresentationFormat>Presentazione su schermo (4:3)</PresentationFormat>
  <Paragraphs>239</Paragraphs>
  <Slides>21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21</vt:i4>
      </vt:variant>
    </vt:vector>
  </HeadingPairs>
  <TitlesOfParts>
    <vt:vector size="24" baseType="lpstr">
      <vt:lpstr>NewsPrint</vt:lpstr>
      <vt:lpstr>Bitmap Image</vt:lpstr>
      <vt:lpstr>Equazione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</dc:creator>
  <cp:lastModifiedBy>paolo</cp:lastModifiedBy>
  <cp:revision>352</cp:revision>
  <dcterms:created xsi:type="dcterms:W3CDTF">2012-05-21T15:47:14Z</dcterms:created>
  <dcterms:modified xsi:type="dcterms:W3CDTF">2012-06-14T09:06:14Z</dcterms:modified>
</cp:coreProperties>
</file>