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26"/>
  </p:notesMasterIdLst>
  <p:sldIdLst>
    <p:sldId id="256" r:id="rId2"/>
    <p:sldId id="257" r:id="rId3"/>
    <p:sldId id="278" r:id="rId4"/>
    <p:sldId id="279" r:id="rId5"/>
    <p:sldId id="259" r:id="rId6"/>
    <p:sldId id="260" r:id="rId7"/>
    <p:sldId id="261" r:id="rId8"/>
    <p:sldId id="277" r:id="rId9"/>
    <p:sldId id="262" r:id="rId10"/>
    <p:sldId id="275" r:id="rId11"/>
    <p:sldId id="285" r:id="rId12"/>
    <p:sldId id="294" r:id="rId13"/>
    <p:sldId id="280" r:id="rId14"/>
    <p:sldId id="282" r:id="rId15"/>
    <p:sldId id="288" r:id="rId16"/>
    <p:sldId id="289" r:id="rId17"/>
    <p:sldId id="290" r:id="rId18"/>
    <p:sldId id="287" r:id="rId19"/>
    <p:sldId id="283" r:id="rId20"/>
    <p:sldId id="286" r:id="rId21"/>
    <p:sldId id="276" r:id="rId22"/>
    <p:sldId id="295" r:id="rId23"/>
    <p:sldId id="296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57819-2DC1-45EE-A546-F86856AA0ACB}" type="datetimeFigureOut">
              <a:rPr lang="en-US" smtClean="0"/>
              <a:t>6/10/2012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226A-599A-469E-814E-D3173413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2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014"/>
            <a:ext cx="5486309" cy="4114872"/>
          </a:xfrm>
        </p:spPr>
        <p:txBody>
          <a:bodyPr/>
          <a:lstStyle/>
          <a:p>
            <a:endParaRPr lang="en-US" kern="12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236"/>
            <a:ext cx="5486082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236"/>
            <a:ext cx="5486082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236"/>
            <a:ext cx="5486082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69602-B990-421A-92A3-71671514AC94}" type="slidenum"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8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51460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416675"/>
            <a:ext cx="6096000" cy="365125"/>
          </a:xfrm>
        </p:spPr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477000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7239000" cy="365125"/>
          </a:xfrm>
        </p:spPr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13063" y="0"/>
            <a:ext cx="9157063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152400" y="914400"/>
            <a:ext cx="8839200" cy="5486400"/>
          </a:xfrm>
        </p:spPr>
        <p:txBody>
          <a:bodyPr/>
          <a:lstStyle/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6477000" cy="365125"/>
          </a:xfrm>
        </p:spPr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6324600" cy="365125"/>
          </a:xfrm>
        </p:spPr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28600" y="868680"/>
            <a:ext cx="4495800" cy="5608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00600" y="838200"/>
            <a:ext cx="4108704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6477000"/>
            <a:ext cx="64008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39000" y="6416675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30590" y="5281145"/>
            <a:ext cx="5637010" cy="127205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Alexei </a:t>
            </a:r>
            <a:r>
              <a:rPr lang="en-US" dirty="0" smtClean="0"/>
              <a:t>N. Safonov  </a:t>
            </a:r>
          </a:p>
          <a:p>
            <a:pPr algn="ctr"/>
            <a:r>
              <a:rPr lang="en-US" i="1" dirty="0" smtClean="0"/>
              <a:t>Texas </a:t>
            </a:r>
            <a:r>
              <a:rPr lang="en-US" i="1" dirty="0" smtClean="0"/>
              <a:t>A&amp;M </a:t>
            </a:r>
            <a:r>
              <a:rPr lang="en-US" i="1" dirty="0" smtClean="0"/>
              <a:t>University</a:t>
            </a:r>
            <a:endParaRPr lang="en-US" i="1" dirty="0" smtClean="0"/>
          </a:p>
          <a:p>
            <a:pPr algn="ctr"/>
            <a:r>
              <a:rPr lang="en-US" dirty="0" smtClean="0"/>
              <a:t>(for CDF &amp; D0 Collaborations)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1" y="3276600"/>
            <a:ext cx="7848600" cy="1648857"/>
          </a:xfrm>
        </p:spPr>
        <p:txBody>
          <a:bodyPr/>
          <a:lstStyle/>
          <a:p>
            <a:r>
              <a:rPr lang="en-US" dirty="0" smtClean="0"/>
              <a:t>Higgs Searches at </a:t>
            </a:r>
            <a:r>
              <a:rPr lang="en-US" dirty="0" smtClean="0"/>
              <a:t>the </a:t>
            </a:r>
            <a:r>
              <a:rPr lang="en-US" dirty="0" err="1" smtClean="0"/>
              <a:t>Tevatron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379" y="152400"/>
            <a:ext cx="4852621" cy="323508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2" y="914400"/>
            <a:ext cx="1322388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38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 descr="seal_tam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057400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4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172648"/>
            <a:ext cx="7696200" cy="2423346"/>
          </a:xfrm>
        </p:spPr>
        <p:txBody>
          <a:bodyPr/>
          <a:lstStyle/>
          <a:p>
            <a:r>
              <a:rPr lang="en-US" dirty="0" smtClean="0"/>
              <a:t>Improvements Since Summer 2011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022438" y="4683711"/>
            <a:ext cx="5970494" cy="1793289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More data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Also enhance acceptance by combining triggers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Better tools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b-tagging, optimization of MET for </a:t>
            </a:r>
            <a:r>
              <a:rPr lang="en-US" dirty="0" err="1" smtClean="0"/>
              <a:t>MET+bb</a:t>
            </a:r>
            <a:r>
              <a:rPr lang="en-US" dirty="0" smtClean="0"/>
              <a:t> channel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Better categorization to boost </a:t>
            </a:r>
            <a:r>
              <a:rPr lang="en-US" dirty="0" err="1" smtClean="0"/>
              <a:t>senstivity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926025" y="885496"/>
            <a:ext cx="6065575" cy="3610304"/>
            <a:chOff x="2837793" y="885496"/>
            <a:chExt cx="6065575" cy="3610304"/>
          </a:xfrm>
        </p:grpSpPr>
        <p:pic>
          <p:nvPicPr>
            <p:cNvPr id="11" name="Picture 10" descr="HOBITcomparison.png"/>
            <p:cNvPicPr>
              <a:picLocks noChangeAspect="1"/>
            </p:cNvPicPr>
            <p:nvPr/>
          </p:nvPicPr>
          <p:blipFill rotWithShape="1">
            <a:blip r:embed="rId2"/>
            <a:srcRect t="2273" r="3816"/>
            <a:stretch/>
          </p:blipFill>
          <p:spPr>
            <a:xfrm>
              <a:off x="2837793" y="885496"/>
              <a:ext cx="6065575" cy="3610304"/>
            </a:xfrm>
            <a:prstGeom prst="rect">
              <a:avLst/>
            </a:prstGeom>
          </p:spPr>
        </p:pic>
        <p:sp>
          <p:nvSpPr>
            <p:cNvPr id="6" name="Isosceles Triangle 5"/>
            <p:cNvSpPr/>
            <p:nvPr/>
          </p:nvSpPr>
          <p:spPr>
            <a:xfrm>
              <a:off x="5174362" y="1135745"/>
              <a:ext cx="145135" cy="159655"/>
            </a:xfrm>
            <a:prstGeom prst="triangle">
              <a:avLst/>
            </a:prstGeom>
            <a:solidFill>
              <a:srgbClr val="DB57D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19600" y="1005118"/>
              <a:ext cx="116114" cy="136071"/>
            </a:xfrm>
            <a:prstGeom prst="rect">
              <a:avLst/>
            </a:prstGeom>
            <a:solidFill>
              <a:srgbClr val="DB57D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CDF HOBIT B-Tagger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" y="914400"/>
            <a:ext cx="30480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CDF new Higgs Optimized B-jet Identification Tagger (HOBIT)</a:t>
            </a:r>
          </a:p>
          <a:p>
            <a:r>
              <a:rPr lang="en-US" dirty="0" smtClean="0"/>
              <a:t>Multivariate</a:t>
            </a:r>
            <a:r>
              <a:rPr lang="en-US" dirty="0"/>
              <a:t>, continuous output</a:t>
            </a:r>
          </a:p>
          <a:p>
            <a:r>
              <a:rPr lang="en-US" dirty="0"/>
              <a:t>25 input variables (most sensitive inputs </a:t>
            </a:r>
            <a:r>
              <a:rPr lang="en-US" dirty="0" smtClean="0"/>
              <a:t>of 5 existing </a:t>
            </a:r>
            <a:r>
              <a:rPr lang="en-US" dirty="0"/>
              <a:t>taggers)</a:t>
            </a:r>
          </a:p>
          <a:p>
            <a:r>
              <a:rPr lang="en-US" dirty="0"/>
              <a:t>Trained with jets from </a:t>
            </a:r>
            <a:r>
              <a:rPr lang="en-US" dirty="0" err="1" smtClean="0"/>
              <a:t>H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bb</a:t>
            </a:r>
            <a:r>
              <a:rPr lang="en-US" dirty="0" smtClean="0"/>
              <a:t> </a:t>
            </a:r>
            <a:r>
              <a:rPr lang="en-US" dirty="0"/>
              <a:t>MC </a:t>
            </a:r>
          </a:p>
          <a:p>
            <a:r>
              <a:rPr lang="en-US" dirty="0"/>
              <a:t>Validated with </a:t>
            </a:r>
            <a:r>
              <a:rPr lang="en-US" dirty="0" err="1"/>
              <a:t>ttbar</a:t>
            </a:r>
            <a:r>
              <a:rPr lang="en-US" dirty="0"/>
              <a:t> and soft electron samples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130491"/>
              </p:ext>
            </p:extLst>
          </p:nvPr>
        </p:nvGraphicFramePr>
        <p:xfrm>
          <a:off x="3429000" y="4446284"/>
          <a:ext cx="4191000" cy="2030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740"/>
                <a:gridCol w="1625690"/>
                <a:gridCol w="1297570"/>
              </a:tblGrid>
              <a:tr h="7996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mistag 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SecVtx</a:t>
                      </a:r>
                      <a:r>
                        <a:rPr lang="en-US" dirty="0" smtClean="0"/>
                        <a:t> efficiency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HOBIT efficiency </a:t>
                      </a:r>
                      <a:endParaRPr lang="en-US" dirty="0"/>
                    </a:p>
                  </a:txBody>
                  <a:tcPr anchor="ctr"/>
                </a:tc>
              </a:tr>
              <a:tr h="6155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 </a:t>
                      </a:r>
                      <a:endParaRPr lang="en-US" dirty="0"/>
                    </a:p>
                  </a:txBody>
                  <a:tcPr anchor="ctr"/>
                </a:tc>
              </a:tr>
              <a:tr h="6155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4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CDF HOBIT </a:t>
            </a:r>
            <a:r>
              <a:rPr lang="en-US" dirty="0" smtClean="0"/>
              <a:t>in WH-&gt;l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bb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511794" y="4655948"/>
            <a:ext cx="7520905" cy="190925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Significant effort to optimize tagging categories and thresholds for loose/tight HOBIT selections</a:t>
            </a:r>
          </a:p>
          <a:p>
            <a:r>
              <a:rPr lang="en-US" dirty="0" smtClean="0"/>
              <a:t>11% gain in S/√B translates directly into increase in overall search sensitivity</a:t>
            </a:r>
          </a:p>
          <a:p>
            <a:endParaRPr lang="en-US" u="sng" dirty="0" smtClean="0">
              <a:solidFill>
                <a:srgbClr val="CD520D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447666"/>
              </p:ext>
            </p:extLst>
          </p:nvPr>
        </p:nvGraphicFramePr>
        <p:xfrm>
          <a:off x="533401" y="1723302"/>
          <a:ext cx="3210795" cy="2620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698"/>
                <a:gridCol w="1072097"/>
              </a:tblGrid>
              <a:tr h="436683">
                <a:tc>
                  <a:txBody>
                    <a:bodyPr/>
                    <a:lstStyle/>
                    <a:p>
                      <a:r>
                        <a:rPr lang="en-US" dirty="0" smtClean="0"/>
                        <a:t>Tagging Category</a:t>
                      </a:r>
                      <a:endParaRPr lang="en-US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S/√B</a:t>
                      </a:r>
                      <a:endParaRPr lang="en-US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SecVtx+SecVtx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0.228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SecVtx+JetProb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0.160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SecVtx+Roma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0.103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Single SecVtx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0.146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Sum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0.331</a:t>
                      </a:r>
                      <a:endParaRPr lang="en-US" sz="2000" dirty="0"/>
                    </a:p>
                  </a:txBody>
                  <a:tcPr anchorCtr="1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427782"/>
              </p:ext>
            </p:extLst>
          </p:nvPr>
        </p:nvGraphicFramePr>
        <p:xfrm>
          <a:off x="4267200" y="1439019"/>
          <a:ext cx="3962400" cy="3056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</a:tblGrid>
              <a:tr h="436683">
                <a:tc>
                  <a:txBody>
                    <a:bodyPr/>
                    <a:lstStyle/>
                    <a:p>
                      <a:r>
                        <a:rPr lang="en-US" dirty="0" smtClean="0"/>
                        <a:t>Tagging Category</a:t>
                      </a:r>
                      <a:endParaRPr lang="en-US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S/√B</a:t>
                      </a:r>
                      <a:endParaRPr lang="en-US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Tight-Tight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0.266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Tight-Loose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0.200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Single</a:t>
                      </a:r>
                      <a:r>
                        <a:rPr lang="en-US" sz="2000" baseline="0" dirty="0" smtClean="0"/>
                        <a:t> Tight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0.143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Loose-Loose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0.053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Single</a:t>
                      </a:r>
                      <a:r>
                        <a:rPr lang="en-US" sz="2000" baseline="0" dirty="0" smtClean="0"/>
                        <a:t> Loose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0.044</a:t>
                      </a:r>
                      <a:endParaRPr lang="en-US" sz="2000" dirty="0"/>
                    </a:p>
                  </a:txBody>
                  <a:tcPr anchorCtr="1"/>
                </a:tc>
              </a:tr>
              <a:tr h="43668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Sum</a:t>
                      </a:r>
                      <a:endParaRPr lang="en-US" sz="2000" dirty="0"/>
                    </a:p>
                  </a:txBody>
                  <a:tcPr anchorCtr="1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0.369</a:t>
                      </a:r>
                      <a:endParaRPr lang="en-US" sz="2000" dirty="0"/>
                    </a:p>
                  </a:txBody>
                  <a:tcPr anchorCtr="1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66673" y="926068"/>
            <a:ext cx="164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- HOBIT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078468"/>
            <a:ext cx="263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– Multiple Taggers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679700" y="3886200"/>
            <a:ext cx="1066800" cy="533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Oval 10"/>
          <p:cNvSpPr/>
          <p:nvPr/>
        </p:nvSpPr>
        <p:spPr>
          <a:xfrm>
            <a:off x="6934200" y="4038600"/>
            <a:ext cx="1066800" cy="533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3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 lIns="82945" tIns="41473" rIns="82945" bIns="41473"/>
          <a:lstStyle/>
          <a:p>
            <a:pPr lvl="0"/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16" name="Title 15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D0:Improve Acceptance in </a:t>
            </a:r>
            <a:r>
              <a:rPr lang="en-US" dirty="0" err="1"/>
              <a:t>E</a:t>
            </a:r>
            <a:r>
              <a:rPr lang="en-US" baseline="-25000" dirty="0" err="1"/>
              <a:t>T</a:t>
            </a:r>
            <a:r>
              <a:rPr lang="en-US" dirty="0" err="1"/>
              <a:t>+bb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50% of signal is </a:t>
            </a:r>
            <a:r>
              <a:rPr lang="en-US" dirty="0" smtClean="0"/>
              <a:t>from WH </a:t>
            </a:r>
            <a:r>
              <a:rPr lang="en-US" dirty="0"/>
              <a:t>with lost </a:t>
            </a:r>
            <a:r>
              <a:rPr lang="en-US" dirty="0" smtClean="0"/>
              <a:t>leptons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TRK</a:t>
            </a:r>
            <a:r>
              <a:rPr lang="en-US" dirty="0"/>
              <a:t> to </a:t>
            </a:r>
            <a:r>
              <a:rPr lang="en-US" dirty="0" smtClean="0"/>
              <a:t>suppress </a:t>
            </a:r>
            <a:r>
              <a:rPr lang="en-US" dirty="0" err="1" smtClean="0"/>
              <a:t>multijet</a:t>
            </a:r>
            <a:r>
              <a:rPr lang="en-US" dirty="0" smtClean="0"/>
              <a:t> background </a:t>
            </a:r>
            <a:endParaRPr lang="en-US" dirty="0"/>
          </a:p>
          <a:p>
            <a:r>
              <a:rPr lang="en-US" dirty="0"/>
              <a:t>Exclude isolated tracks from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TRK</a:t>
            </a:r>
            <a:r>
              <a:rPr lang="en-US" dirty="0"/>
              <a:t> to improve WH acceptance by 10%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4"/>
          </p:nvPr>
        </p:nvSpPr>
        <p:spPr>
          <a:xfrm>
            <a:off x="4800600" y="990600"/>
            <a:ext cx="4108704" cy="5486400"/>
          </a:xfrm>
        </p:spPr>
        <p:txBody>
          <a:bodyPr>
            <a:normAutofit/>
          </a:bodyPr>
          <a:lstStyle/>
          <a:p>
            <a:r>
              <a:rPr lang="en-US" dirty="0"/>
              <a:t>Event level </a:t>
            </a:r>
            <a:r>
              <a:rPr lang="en-US" dirty="0" smtClean="0"/>
              <a:t>b-tagging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/>
              <a:t>together </a:t>
            </a:r>
            <a:r>
              <a:rPr lang="en-US" dirty="0" smtClean="0"/>
              <a:t>b-</a:t>
            </a:r>
            <a:r>
              <a:rPr lang="en-US" dirty="0" err="1" smtClean="0"/>
              <a:t>taggger</a:t>
            </a:r>
            <a:r>
              <a:rPr lang="en-US" dirty="0" smtClean="0"/>
              <a:t> outputs </a:t>
            </a:r>
            <a:r>
              <a:rPr lang="en-US" dirty="0"/>
              <a:t>for both </a:t>
            </a:r>
            <a:r>
              <a:rPr lang="en-US" dirty="0" smtClean="0"/>
              <a:t>jets</a:t>
            </a:r>
            <a:endParaRPr lang="en-US" dirty="0"/>
          </a:p>
          <a:p>
            <a:r>
              <a:rPr lang="en-US" dirty="0"/>
              <a:t>Cut on the sum </a:t>
            </a:r>
            <a:r>
              <a:rPr lang="en-US" dirty="0" smtClean="0"/>
              <a:t>instead of </a:t>
            </a:r>
            <a:r>
              <a:rPr lang="en-US" dirty="0"/>
              <a:t>per jet </a:t>
            </a:r>
            <a:r>
              <a:rPr lang="en-US" dirty="0" smtClean="0"/>
              <a:t>cuts</a:t>
            </a:r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14400" y="1539663"/>
            <a:ext cx="3235795" cy="2803737"/>
            <a:chOff x="1143720" y="2161080"/>
            <a:chExt cx="3567239" cy="3090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294559" y="2161080"/>
              <a:ext cx="3063240" cy="30906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" name="Group 3"/>
            <p:cNvGrpSpPr/>
            <p:nvPr/>
          </p:nvGrpSpPr>
          <p:grpSpPr>
            <a:xfrm>
              <a:off x="1278360" y="4846680"/>
              <a:ext cx="366119" cy="368373"/>
              <a:chOff x="1278360" y="4846680"/>
              <a:chExt cx="366119" cy="36837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78360" y="4857480"/>
                <a:ext cx="366119" cy="3575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hangingPunct="0"/>
                <a:r>
                  <a:rPr lang="en-US" sz="2200" b="1">
                    <a:solidFill>
                      <a:srgbClr val="000000"/>
                    </a:solidFill>
                    <a:latin typeface="Albany" pitchFamily="34"/>
                    <a:ea typeface="HG Mincho Light J" pitchFamily="2"/>
                    <a:cs typeface="Arial Unicode MS" pitchFamily="2"/>
                  </a:rPr>
                  <a:t>E</a:t>
                </a:r>
                <a:r>
                  <a:rPr lang="en-US" sz="2200" b="1" baseline="-25000">
                    <a:solidFill>
                      <a:srgbClr val="000000"/>
                    </a:solidFill>
                    <a:latin typeface="Albany" pitchFamily="34"/>
                    <a:ea typeface="HG Mincho Light J" pitchFamily="2"/>
                    <a:cs typeface="Arial Unicode MS" pitchFamily="2"/>
                  </a:rPr>
                  <a:t>T</a:t>
                </a:r>
              </a:p>
            </p:txBody>
          </p:sp>
          <p:sp>
            <p:nvSpPr>
              <p:cNvPr id="6" name="Straight Connector 5"/>
              <p:cNvSpPr/>
              <p:nvPr/>
            </p:nvSpPr>
            <p:spPr>
              <a:xfrm flipV="1">
                <a:off x="1293840" y="4846680"/>
                <a:ext cx="156960" cy="289440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prstDash val="solid"/>
              </a:ln>
            </p:spPr>
            <p:txBody>
              <a:bodyPr vert="horz" lIns="18360" tIns="18360" rIns="18360" bIns="18360" anchor="ctr" anchorCtr="1" compatLnSpc="0"/>
              <a:lstStyle/>
              <a:p>
                <a:pPr hangingPunct="0"/>
                <a:endParaRPr lang="en-US" sz="2200"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340641" y="2375280"/>
              <a:ext cx="654121" cy="357573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hangingPunct="0"/>
              <a:r>
                <a:rPr lang="en-US" sz="2200" b="1"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Jet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46479" y="2902320"/>
              <a:ext cx="564480" cy="357573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hangingPunct="0"/>
              <a:r>
                <a:rPr lang="en-US" sz="2200" b="1"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Jet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1143720" y="2744279"/>
              <a:ext cx="69480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Straight Connector 9"/>
            <p:cNvSpPr/>
            <p:nvPr/>
          </p:nvSpPr>
          <p:spPr>
            <a:xfrm>
              <a:off x="1814760" y="2541600"/>
              <a:ext cx="1088280" cy="511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vert="horz" lIns="0" tIns="0" rIns="0" bIns="0" anchor="ctr" anchorCtr="1" compatLnSpc="0"/>
            <a:lstStyle/>
            <a:p>
              <a:pPr hangingPunct="0"/>
              <a:endParaRPr lang="en-US" sz="220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1" name="Straight Connector 10"/>
            <p:cNvSpPr/>
            <p:nvPr/>
          </p:nvSpPr>
          <p:spPr>
            <a:xfrm>
              <a:off x="2954160" y="3698639"/>
              <a:ext cx="323279" cy="1462681"/>
            </a:xfrm>
            <a:prstGeom prst="line">
              <a:avLst/>
            </a:prstGeom>
            <a:noFill/>
            <a:ln w="36720">
              <a:solidFill>
                <a:srgbClr val="FF00FF"/>
              </a:solidFill>
              <a:prstDash val="solid"/>
              <a:tailEnd type="arrow"/>
            </a:ln>
          </p:spPr>
          <p:txBody>
            <a:bodyPr vert="horz" lIns="18000" tIns="18000" rIns="18000" bIns="18000" anchor="ctr" anchorCtr="1" compatLnSpc="0"/>
            <a:lstStyle/>
            <a:p>
              <a:pPr hangingPunct="0"/>
              <a:endParaRPr lang="en-US" sz="220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402720" y="4857840"/>
              <a:ext cx="929880" cy="378720"/>
              <a:chOff x="3402720" y="4857840"/>
              <a:chExt cx="929880" cy="37872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402720" y="4857840"/>
                <a:ext cx="929880" cy="3575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hangingPunct="0"/>
                <a:r>
                  <a:rPr lang="en-US" sz="2200" b="1">
                    <a:solidFill>
                      <a:srgbClr val="000000"/>
                    </a:solidFill>
                    <a:latin typeface="Albany" pitchFamily="34"/>
                    <a:ea typeface="HG Mincho Light J" pitchFamily="2"/>
                    <a:cs typeface="Arial Unicode MS" pitchFamily="2"/>
                  </a:rPr>
                  <a:t>p</a:t>
                </a:r>
                <a:r>
                  <a:rPr lang="en-US" sz="2200" b="1" baseline="-25000">
                    <a:solidFill>
                      <a:srgbClr val="000000"/>
                    </a:solidFill>
                    <a:latin typeface="Albany" pitchFamily="34"/>
                    <a:ea typeface="HG Mincho Light J" pitchFamily="2"/>
                    <a:cs typeface="Arial Unicode MS" pitchFamily="2"/>
                  </a:rPr>
                  <a:t>T</a:t>
                </a:r>
                <a:r>
                  <a:rPr lang="en-US" sz="2200" b="1" baseline="30000">
                    <a:solidFill>
                      <a:srgbClr val="000000"/>
                    </a:solidFill>
                    <a:latin typeface="Albany" pitchFamily="34"/>
                    <a:ea typeface="HG Mincho Light J" pitchFamily="2"/>
                    <a:cs typeface="Arial Unicode MS" pitchFamily="2"/>
                  </a:rPr>
                  <a:t>TRK</a:t>
                </a:r>
              </a:p>
            </p:txBody>
          </p:sp>
          <p:sp>
            <p:nvSpPr>
              <p:cNvPr id="14" name="Straight Connector 13"/>
              <p:cNvSpPr/>
              <p:nvPr/>
            </p:nvSpPr>
            <p:spPr>
              <a:xfrm flipV="1">
                <a:off x="3456359" y="4884120"/>
                <a:ext cx="66601" cy="352440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prstDash val="solid"/>
              </a:ln>
            </p:spPr>
            <p:txBody>
              <a:bodyPr vert="horz" lIns="18360" tIns="18360" rIns="18360" bIns="18360" anchor="ctr" anchorCtr="1" compatLnSpc="0"/>
              <a:lstStyle/>
              <a:p>
                <a:pPr hangingPunct="0"/>
                <a:endParaRPr lang="en-US" sz="2200"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</p:grpSp>
        <p:sp>
          <p:nvSpPr>
            <p:cNvPr id="15" name="Freeform 14"/>
            <p:cNvSpPr/>
            <p:nvPr/>
          </p:nvSpPr>
          <p:spPr>
            <a:xfrm>
              <a:off x="3427559" y="2245320"/>
              <a:ext cx="971640" cy="352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lIns="0" tIns="0" rIns="0" bIns="0" anchor="ctr" anchorCtr="0" compatLnSpc="0"/>
            <a:lstStyle/>
            <a:p>
              <a:pPr hangingPunct="0"/>
              <a:endParaRPr lang="en-US" sz="220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</p:grpSp>
      <p:sp>
        <p:nvSpPr>
          <p:cNvPr id="22" name="Straight Connector 21"/>
          <p:cNvSpPr/>
          <p:nvPr/>
        </p:nvSpPr>
        <p:spPr>
          <a:xfrm flipV="1">
            <a:off x="7606512" y="219109"/>
            <a:ext cx="165888" cy="466691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vert="horz" lIns="16328" tIns="16328" rIns="16328" bIns="16328" anchor="ctr" anchorCtr="1" compatLnSpc="0"/>
          <a:lstStyle/>
          <a:p>
            <a:pPr hangingPunct="0"/>
            <a:endParaRPr lang="en-US" sz="220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796710" y="1447800"/>
            <a:ext cx="4147200" cy="263783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984948" y="4306669"/>
            <a:ext cx="677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/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457200" y="5334000"/>
            <a:ext cx="677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/</a:t>
            </a:r>
            <a:endParaRPr lang="en-US" sz="3600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15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7270" y="1692195"/>
            <a:ext cx="8561930" cy="4937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19367" y="1760209"/>
            <a:ext cx="7086433" cy="45284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07099" y="6253118"/>
            <a:ext cx="5417231" cy="406755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/>
          <a:lstStyle/>
          <a:p>
            <a:r>
              <a:rPr lang="en-US" sz="2300" b="1">
                <a:solidFill>
                  <a:srgbClr val="000000"/>
                </a:solidFill>
                <a:latin typeface="Bitstream Charter" pitchFamily="18"/>
                <a:ea typeface="ＭＳ Ｐゴシック" pitchFamily="2"/>
                <a:cs typeface="ＭＳ Ｐゴシック" pitchFamily="2"/>
              </a:rPr>
              <a:t>+ 15% in sensitivity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-1280" y="0"/>
            <a:ext cx="9144327" cy="914400"/>
          </a:xfrm>
        </p:spPr>
        <p:txBody>
          <a:bodyPr/>
          <a:lstStyle/>
          <a:p>
            <a:r>
              <a:rPr lang="en-US" dirty="0" smtClean="0"/>
              <a:t>Signal-background </a:t>
            </a:r>
            <a:r>
              <a:rPr lang="en-US" dirty="0"/>
              <a:t>separation</a:t>
            </a:r>
            <a:br>
              <a:rPr lang="en-US" dirty="0"/>
            </a:b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133148" y="838200"/>
            <a:ext cx="8839200" cy="5486400"/>
          </a:xfrm>
        </p:spPr>
        <p:txBody>
          <a:bodyPr/>
          <a:lstStyle/>
          <a:p>
            <a:r>
              <a:rPr lang="en-US" dirty="0" smtClean="0"/>
              <a:t>CDF: Re-classify </a:t>
            </a:r>
            <a:r>
              <a:rPr lang="en-US" dirty="0"/>
              <a:t>events in regions with increasing S/B ratio</a:t>
            </a:r>
          </a:p>
          <a:p>
            <a:r>
              <a:rPr lang="en-US" dirty="0" smtClean="0"/>
              <a:t>Use </a:t>
            </a:r>
            <a:r>
              <a:rPr lang="en-US" dirty="0"/>
              <a:t>MVA to discriminate background from signal 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1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Combination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title"/>
          </p:nvPr>
        </p:nvSpPr>
        <p:spPr>
          <a:xfrm>
            <a:off x="1484313" y="63500"/>
            <a:ext cx="6172200" cy="914400"/>
          </a:xfrm>
          <a:ln/>
        </p:spPr>
        <p:txBody>
          <a:bodyPr rIns="132080"/>
          <a:lstStyle/>
          <a:p>
            <a:r>
              <a:rPr lang="en-US"/>
              <a:t>Limits from CDF/D0</a:t>
            </a:r>
          </a:p>
        </p:txBody>
      </p:sp>
      <p:pic>
        <p:nvPicPr>
          <p:cNvPr id="30727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071688"/>
            <a:ext cx="4445000" cy="33020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"/>
          <a:stretch>
            <a:fillRect/>
          </a:stretch>
        </p:blipFill>
        <p:spPr bwMode="auto">
          <a:xfrm>
            <a:off x="4559300" y="2073275"/>
            <a:ext cx="4445000" cy="33020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1185863"/>
            <a:ext cx="8239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1338263"/>
            <a:ext cx="1017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54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6843712" cy="5007952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 err="1" smtClean="0"/>
              <a:t>Tevatron</a:t>
            </a:r>
            <a:r>
              <a:rPr lang="en-US" dirty="0" smtClean="0"/>
              <a:t> Exclusion-Winter’12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52400" y="5922352"/>
            <a:ext cx="8839200" cy="707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should have excluded Higgs below 120 and above 141, but there is an excess in data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057400" y="2392441"/>
            <a:ext cx="6677247" cy="1341359"/>
            <a:chOff x="2057400" y="2392441"/>
            <a:chExt cx="6677247" cy="1341359"/>
          </a:xfrm>
        </p:grpSpPr>
        <p:sp>
          <p:nvSpPr>
            <p:cNvPr id="13" name="AutoShape 9"/>
            <p:cNvSpPr>
              <a:spLocks/>
            </p:cNvSpPr>
            <p:nvPr/>
          </p:nvSpPr>
          <p:spPr bwMode="auto">
            <a:xfrm>
              <a:off x="4800600" y="2392441"/>
              <a:ext cx="3934047" cy="1036559"/>
            </a:xfrm>
            <a:prstGeom prst="roundRect">
              <a:avLst>
                <a:gd name="adj" fmla="val 21125"/>
              </a:avLst>
            </a:prstGeom>
            <a:ln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40639" bIns="0" anchor="ctr"/>
            <a:lstStyle/>
            <a:p>
              <a:pPr marL="39688" algn="ctr"/>
              <a:r>
                <a:rPr lang="en-US" sz="2000" b="1" dirty="0">
                  <a:solidFill>
                    <a:schemeClr val="bg1"/>
                  </a:solidFill>
                  <a:cs typeface="Arial" charset="0"/>
                </a:rPr>
                <a:t>Expected </a:t>
              </a:r>
              <a:r>
                <a:rPr lang="en-US" sz="2000" b="1" dirty="0" smtClean="0">
                  <a:solidFill>
                    <a:schemeClr val="bg1"/>
                  </a:solidFill>
                  <a:cs typeface="Arial" charset="0"/>
                </a:rPr>
                <a:t>sensitivity &lt;1.15×SM </a:t>
              </a:r>
              <a:r>
                <a:rPr lang="en-US" sz="2000" b="1" dirty="0">
                  <a:solidFill>
                    <a:schemeClr val="bg1"/>
                  </a:solidFill>
                  <a:cs typeface="Arial" charset="0"/>
                </a:rPr>
                <a:t>for </a:t>
              </a:r>
              <a:r>
                <a:rPr lang="en-US" sz="2000" b="1" dirty="0" err="1">
                  <a:solidFill>
                    <a:schemeClr val="bg1"/>
                  </a:solidFill>
                  <a:cs typeface="Arial" charset="0"/>
                </a:rPr>
                <a:t>m</a:t>
              </a:r>
              <a:r>
                <a:rPr lang="en-US" sz="2000" b="1" baseline="-25000" dirty="0" err="1">
                  <a:solidFill>
                    <a:schemeClr val="bg1"/>
                  </a:solidFill>
                  <a:cs typeface="Arial" charset="0"/>
                </a:rPr>
                <a:t>H</a:t>
              </a:r>
              <a:r>
                <a:rPr lang="en-US" sz="2000" b="1" dirty="0">
                  <a:solidFill>
                    <a:schemeClr val="bg1"/>
                  </a:solidFill>
                  <a:cs typeface="Arial" charset="0"/>
                </a:rPr>
                <a:t> &lt; 185 </a:t>
              </a:r>
              <a:r>
                <a:rPr lang="en-US" sz="2000" b="1" dirty="0" err="1">
                  <a:solidFill>
                    <a:schemeClr val="bg1"/>
                  </a:solidFill>
                  <a:cs typeface="Arial" charset="0"/>
                </a:rPr>
                <a:t>GeV</a:t>
              </a:r>
              <a:r>
                <a:rPr lang="en-US" sz="2000" b="1" dirty="0">
                  <a:solidFill>
                    <a:schemeClr val="bg1"/>
                  </a:solidFill>
                  <a:cs typeface="Arial" charset="0"/>
                </a:rPr>
                <a:t>/c</a:t>
              </a:r>
              <a:r>
                <a:rPr lang="en-US" sz="2000" b="1" baseline="30000" dirty="0">
                  <a:solidFill>
                    <a:schemeClr val="bg1"/>
                  </a:solidFill>
                  <a:cs typeface="Arial" charset="0"/>
                </a:rPr>
                <a:t>2</a:t>
              </a: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rot="10800000" flipH="1">
              <a:off x="4223715" y="2948117"/>
              <a:ext cx="591173" cy="755520"/>
            </a:xfrm>
            <a:prstGeom prst="line">
              <a:avLst/>
            </a:prstGeom>
            <a:ln w="38100">
              <a:headEnd type="stealth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0" tIns="0" rIns="0" bIns="0"/>
            <a:lstStyle/>
            <a:p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057400" y="3733800"/>
              <a:ext cx="5715000" cy="0"/>
            </a:xfrm>
            <a:prstGeom prst="line">
              <a:avLst/>
            </a:prstGeom>
            <a:ln cmpd="dbl">
              <a:solidFill>
                <a:srgbClr val="FF0000"/>
              </a:solidFill>
              <a:prstDash val="dash"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40005" dist="22984" dir="5400000" rotWithShape="0">
                <a:srgbClr val="000000">
                  <a:alpha val="45000"/>
                </a:srgbClr>
              </a:outerShd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6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5970494" cy="1564690"/>
          </a:xfrm>
        </p:spPr>
        <p:txBody>
          <a:bodyPr>
            <a:normAutofit/>
          </a:bodyPr>
          <a:lstStyle/>
          <a:p>
            <a:r>
              <a:rPr lang="en-US" dirty="0" smtClean="0"/>
              <a:t>Before digging and slicing the excess, it would be good to convince ourselves that our techniques are working for real on a Higgs-like signal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" y="990600"/>
            <a:ext cx="88392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Our searches rely on small signal contribution from many channels, there is no single and clear “bump”, easy to get fooled</a:t>
            </a:r>
          </a:p>
          <a:p>
            <a:r>
              <a:rPr lang="en-US" dirty="0" smtClean="0"/>
              <a:t>Search for WZ+ZZ instead of WH+ZH using the same steps and the same techniques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Small Higgs-like signal (only x4 larger than Higgs), large backgrounds, both analyses either work or they don’t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24000" y="2362200"/>
            <a:ext cx="5386394" cy="33541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-13063" y="0"/>
            <a:ext cx="9157063" cy="861824"/>
          </a:xfrm>
        </p:spPr>
        <p:txBody>
          <a:bodyPr/>
          <a:lstStyle/>
          <a:p>
            <a:r>
              <a:rPr lang="en-US" dirty="0" smtClean="0"/>
              <a:t>Validation of Higgs Searches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1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Higgs searches </a:t>
            </a:r>
            <a:r>
              <a:rPr lang="en-US" sz="3200" dirty="0" smtClean="0"/>
              <a:t>at the </a:t>
            </a:r>
            <a:r>
              <a:rPr lang="en-US" sz="3200" dirty="0" err="1" smtClean="0"/>
              <a:t>Tevatron</a:t>
            </a:r>
            <a:endParaRPr lang="en-US" sz="3200" dirty="0" smtClean="0"/>
          </a:p>
          <a:p>
            <a:pPr lvl="1"/>
            <a:r>
              <a:rPr lang="en-US" sz="3000" dirty="0" smtClean="0"/>
              <a:t>Channels, strategies, relevance in the overall landscape</a:t>
            </a:r>
          </a:p>
          <a:p>
            <a:r>
              <a:rPr lang="en-US" sz="3200" dirty="0" smtClean="0"/>
              <a:t>Improvements </a:t>
            </a:r>
            <a:r>
              <a:rPr lang="en-US" sz="3200" dirty="0"/>
              <a:t>since Summer </a:t>
            </a:r>
            <a:r>
              <a:rPr lang="en-US" sz="3200" dirty="0" smtClean="0"/>
              <a:t>2011</a:t>
            </a:r>
          </a:p>
          <a:p>
            <a:pPr lvl="1"/>
            <a:r>
              <a:rPr lang="en-US" sz="3000" dirty="0" smtClean="0"/>
              <a:t>Focus on </a:t>
            </a:r>
            <a:r>
              <a:rPr lang="en-US" sz="3000" dirty="0" err="1" smtClean="0"/>
              <a:t>H</a:t>
            </a:r>
            <a:r>
              <a:rPr lang="en-US" sz="3000" dirty="0" err="1" smtClean="0">
                <a:sym typeface="Symbol"/>
              </a:rPr>
              <a:t></a:t>
            </a:r>
            <a:r>
              <a:rPr lang="en-US" sz="3000" dirty="0" err="1" smtClean="0"/>
              <a:t>bb</a:t>
            </a:r>
            <a:r>
              <a:rPr lang="en-US" sz="3000" dirty="0" smtClean="0"/>
              <a:t> channels</a:t>
            </a:r>
          </a:p>
          <a:p>
            <a:r>
              <a:rPr lang="en-US" sz="3200" dirty="0" smtClean="0"/>
              <a:t>Winter 2012 results and combination</a:t>
            </a:r>
            <a:endParaRPr lang="en-US" sz="3000" dirty="0" smtClean="0"/>
          </a:p>
          <a:p>
            <a:r>
              <a:rPr lang="en-US" sz="3200" dirty="0" smtClean="0"/>
              <a:t>Plans</a:t>
            </a:r>
            <a:r>
              <a:rPr lang="en-US" sz="3200" dirty="0"/>
              <a:t> </a:t>
            </a:r>
            <a:r>
              <a:rPr lang="en-US" sz="3200" dirty="0" smtClean="0"/>
              <a:t>and </a:t>
            </a:r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523" y="2073274"/>
            <a:ext cx="8501825" cy="7087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hangingPunct="0">
              <a:buNone/>
            </a:pPr>
            <a:r>
              <a:rPr lang="en-US" sz="4000">
                <a:latin typeface="Bookman Old Style" pitchFamily="18"/>
                <a:ea typeface="MS Gothic" pitchFamily="2"/>
                <a:cs typeface="Tahoma" pitchFamily="2"/>
              </a:rPr>
              <a:t>Validation of Higgs searches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7099" y="829179"/>
            <a:ext cx="8826193" cy="45617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402867" y="3130313"/>
            <a:ext cx="2072620" cy="306209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/>
          <a:lstStyle/>
          <a:p>
            <a:r>
              <a:rPr lang="en-US" sz="1500" b="1">
                <a:solidFill>
                  <a:srgbClr val="000000"/>
                </a:solidFill>
                <a:latin typeface="Bitstream Charter" pitchFamily="18"/>
                <a:ea typeface="ＭＳ Ｐゴシック" pitchFamily="2"/>
                <a:cs typeface="ＭＳ Ｐゴシック" pitchFamily="2"/>
              </a:rPr>
              <a:t>Fitted signal +bkg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749" y="3012138"/>
            <a:ext cx="2281025" cy="365296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/>
          <a:lstStyle/>
          <a:p>
            <a:r>
              <a:rPr lang="en-US" b="1">
                <a:solidFill>
                  <a:srgbClr val="000000"/>
                </a:solidFill>
                <a:latin typeface="Bitstream Charter" pitchFamily="18"/>
                <a:ea typeface="ＭＳ Ｐゴシック" pitchFamily="2"/>
                <a:cs typeface="ＭＳ Ｐゴシック" pitchFamily="2"/>
              </a:rPr>
              <a:t>Significance</a:t>
            </a:r>
            <a:r>
              <a:rPr lang="en-US" sz="1500" b="1">
                <a:solidFill>
                  <a:srgbClr val="000000"/>
                </a:solidFill>
                <a:latin typeface="Bitstream Charter" pitchFamily="18"/>
                <a:ea typeface="ＭＳ Ｐゴシック" pitchFamily="2"/>
                <a:cs typeface="ＭＳ Ｐゴシック" pitchFamily="2"/>
              </a:rPr>
              <a:t> </a:t>
            </a:r>
            <a:r>
              <a:rPr lang="en-US" b="1">
                <a:solidFill>
                  <a:srgbClr val="000000"/>
                </a:solidFill>
                <a:latin typeface="Bitstream Charter" pitchFamily="18"/>
                <a:ea typeface="ＭＳ Ｐゴシック" pitchFamily="2"/>
                <a:cs typeface="ＭＳ Ｐゴシック" pitchFamily="2"/>
              </a:rPr>
              <a:t>4.6 </a:t>
            </a:r>
            <a:r>
              <a:rPr lang="en-US" b="1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See Small Signals?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52400" y="5390968"/>
            <a:ext cx="8839200" cy="123091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Yes we can. Excellent agreement and 4.6</a:t>
            </a:r>
            <a:r>
              <a:rPr lang="en-US" dirty="0" smtClean="0">
                <a:latin typeface="Symbol" pitchFamily="18" charset="2"/>
              </a:rPr>
              <a:t>s </a:t>
            </a:r>
            <a:r>
              <a:rPr lang="en-US" dirty="0" smtClean="0"/>
              <a:t>significant excess</a:t>
            </a:r>
            <a:endParaRPr lang="en-US" dirty="0" smtClean="0">
              <a:latin typeface="Symbol" pitchFamily="18" charset="2"/>
            </a:endParaRPr>
          </a:p>
          <a:p>
            <a:r>
              <a:rPr lang="en-US" b="1" dirty="0" smtClean="0">
                <a:latin typeface="Symbol" pitchFamily="18" charset="2"/>
              </a:rPr>
              <a:t>s</a:t>
            </a:r>
            <a:r>
              <a:rPr lang="en-US" b="1" dirty="0" smtClean="0"/>
              <a:t>(WZ </a:t>
            </a:r>
            <a:r>
              <a:rPr lang="en-US" b="1" dirty="0"/>
              <a:t>+ ZZ) </a:t>
            </a:r>
            <a:r>
              <a:rPr lang="en-US" b="1" dirty="0" smtClean="0"/>
              <a:t>= </a:t>
            </a:r>
            <a:r>
              <a:rPr lang="en-US" b="1" dirty="0"/>
              <a:t>4.47 </a:t>
            </a:r>
            <a:r>
              <a:rPr lang="en-US" b="1" dirty="0">
                <a:latin typeface="Symbol" pitchFamily="18" charset="2"/>
              </a:rPr>
              <a:t></a:t>
            </a:r>
            <a:r>
              <a:rPr lang="en-US" b="1" dirty="0"/>
              <a:t> 0.64 (stat) </a:t>
            </a:r>
            <a:r>
              <a:rPr lang="en-US" b="1" dirty="0">
                <a:latin typeface="Symbol" pitchFamily="18" charset="2"/>
              </a:rPr>
              <a:t></a:t>
            </a:r>
            <a:r>
              <a:rPr lang="en-US" b="1" dirty="0"/>
              <a:t> 0.73 (stat) </a:t>
            </a:r>
            <a:r>
              <a:rPr lang="en-US" b="1" dirty="0" err="1"/>
              <a:t>pb</a:t>
            </a:r>
            <a:endParaRPr lang="en-US" b="1" dirty="0"/>
          </a:p>
          <a:p>
            <a:r>
              <a:rPr lang="en-US" dirty="0" smtClean="0"/>
              <a:t>Consistent with the </a:t>
            </a:r>
            <a:r>
              <a:rPr lang="en-US" dirty="0"/>
              <a:t>SM prediction </a:t>
            </a:r>
            <a:r>
              <a:rPr lang="en-US" dirty="0" smtClean="0"/>
              <a:t>of  </a:t>
            </a:r>
            <a:r>
              <a:rPr lang="en-US" dirty="0"/>
              <a:t>4.4  </a:t>
            </a:r>
            <a:r>
              <a:rPr lang="en-US" dirty="0">
                <a:latin typeface="Symbol" pitchFamily="18" charset="2"/>
              </a:rPr>
              <a:t></a:t>
            </a:r>
            <a:r>
              <a:rPr lang="en-US" dirty="0"/>
              <a:t> 0.3 </a:t>
            </a:r>
            <a:r>
              <a:rPr lang="en-US" dirty="0" err="1"/>
              <a:t>pb</a:t>
            </a:r>
            <a:endParaRPr lang="en-US" dirty="0"/>
          </a:p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3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Does The Excess Look Like?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 smtClean="0"/>
              <a:t>Background p-value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52400" y="914400"/>
            <a:ext cx="88392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First question: if there is no signal there, how likely to see what we observe? </a:t>
            </a:r>
          </a:p>
          <a:p>
            <a:pPr lvl="1"/>
            <a:r>
              <a:rPr lang="en-US" dirty="0" smtClean="0"/>
              <a:t>In the region between 118-135, such fluctuations should happen less than 1% of the time (solid line)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Second question: If the                                                           signal were to be there,                                                           what would the p-value                                                                 look like?</a:t>
            </a:r>
          </a:p>
          <a:p>
            <a:pPr lvl="1"/>
            <a:r>
              <a:rPr lang="en-US" dirty="0" smtClean="0"/>
              <a:t>In the region of interest signal would look pretty similar to what we see in data (compare black line with the dashed line and bands)</a:t>
            </a:r>
            <a:endParaRPr lang="en-US" dirty="0"/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32" y="2362200"/>
            <a:ext cx="544956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144407"/>
              </p:ext>
            </p:extLst>
          </p:nvPr>
        </p:nvGraphicFramePr>
        <p:xfrm>
          <a:off x="381000" y="2590800"/>
          <a:ext cx="3124201" cy="156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526"/>
                <a:gridCol w="1089838"/>
                <a:gridCol w="108983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Global</a:t>
                      </a:r>
                      <a:endParaRPr lang="en-US" dirty="0"/>
                    </a:p>
                  </a:txBody>
                  <a:tcPr marL="50800" marR="50800" marT="50800" marB="50800" horzOverflow="overflow"/>
                </a:tc>
              </a:tr>
              <a:tr h="436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Tevatron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2.7σ</a:t>
                      </a: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2.2σ</a:t>
                      </a:r>
                    </a:p>
                  </a:txBody>
                  <a:tcPr marL="50800" marR="50800" marT="50800" marB="5080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CMS</a:t>
                      </a: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2.8σ</a:t>
                      </a: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2.1σ</a:t>
                      </a:r>
                    </a:p>
                  </a:txBody>
                  <a:tcPr marL="50800" marR="50800" marT="50800" marB="5080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Atlas</a:t>
                      </a: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3.5σ</a:t>
                      </a:r>
                    </a:p>
                  </a:txBody>
                  <a:tcPr marL="50800" marR="50800" marT="50800" marB="50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2.2σ</a:t>
                      </a:r>
                    </a:p>
                  </a:txBody>
                  <a:tcPr marL="50800" marR="50800" marT="50800" marB="50800" horzOverflow="overflow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5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/>
              <a:t>Best σ</a:t>
            </a:r>
            <a:r>
              <a:rPr lang="en-US" baseline="-25000"/>
              <a:t>H</a:t>
            </a:r>
            <a:r>
              <a:rPr lang="en-US">
                <a:latin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/>
              <a:t>fit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52400" y="914400"/>
            <a:ext cx="88392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If the excess were to be due to signal, what Higgs cross-section does it correspond to?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The cross-section comes out consistent with SM to within 1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in the region of interest </a:t>
            </a:r>
            <a:endParaRPr lang="en-US" dirty="0"/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874" y="1676400"/>
            <a:ext cx="626342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0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CDF and D0 have updated the </a:t>
            </a:r>
            <a:r>
              <a:rPr lang="en-US" sz="2800" dirty="0" smtClean="0"/>
              <a:t>results to include the full 10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dataset</a:t>
            </a:r>
          </a:p>
          <a:p>
            <a:pPr lvl="1"/>
            <a:r>
              <a:rPr lang="en-US" sz="2400" dirty="0" smtClean="0"/>
              <a:t>Numerous improvements to analysis </a:t>
            </a:r>
            <a:r>
              <a:rPr lang="en-US" sz="2400" dirty="0" smtClean="0"/>
              <a:t>techniques to enhance the amount and purity of the data</a:t>
            </a:r>
          </a:p>
          <a:p>
            <a:r>
              <a:rPr lang="en-US" sz="2800" dirty="0"/>
              <a:t>The low mass excess became </a:t>
            </a:r>
            <a:r>
              <a:rPr lang="en-US" sz="2800" dirty="0" smtClean="0"/>
              <a:t>more significant</a:t>
            </a:r>
          </a:p>
          <a:p>
            <a:pPr lvl="1"/>
            <a:r>
              <a:rPr lang="en-US" sz="2400" dirty="0" smtClean="0"/>
              <a:t>Consistent with Higgs but can’t rule out a rare background fluctuation </a:t>
            </a:r>
          </a:p>
          <a:p>
            <a:pPr lvl="1"/>
            <a:r>
              <a:rPr lang="en-US" sz="2400" dirty="0" err="1" smtClean="0"/>
              <a:t>H</a:t>
            </a:r>
            <a:r>
              <a:rPr lang="en-US" sz="2400" dirty="0" err="1" smtClean="0">
                <a:sym typeface="Symbol"/>
              </a:rPr>
              <a:t></a:t>
            </a:r>
            <a:r>
              <a:rPr lang="en-US" sz="2400" dirty="0" err="1" smtClean="0"/>
              <a:t>bb</a:t>
            </a:r>
            <a:r>
              <a:rPr lang="en-US" sz="2400" dirty="0" smtClean="0"/>
              <a:t> channel dominates sensitivity</a:t>
            </a:r>
          </a:p>
          <a:p>
            <a:pPr lvl="2"/>
            <a:r>
              <a:rPr lang="en-US" sz="2200" dirty="0" smtClean="0"/>
              <a:t>Verification of Higgs c</a:t>
            </a:r>
            <a:r>
              <a:rPr lang="en-US" sz="2200" dirty="0" smtClean="0"/>
              <a:t>oupling</a:t>
            </a:r>
            <a:r>
              <a:rPr lang="en-US" sz="2200" dirty="0" smtClean="0"/>
              <a:t> to fermions</a:t>
            </a:r>
            <a:endParaRPr lang="en-US" dirty="0" smtClean="0"/>
          </a:p>
          <a:p>
            <a:r>
              <a:rPr lang="en-US" sz="2800" dirty="0" smtClean="0"/>
              <a:t>More analysis improvements for the Summer:</a:t>
            </a:r>
          </a:p>
          <a:p>
            <a:pPr lvl="1"/>
            <a:r>
              <a:rPr lang="en-US" sz="2600" dirty="0" smtClean="0"/>
              <a:t>Apply new CDF b-tagger for </a:t>
            </a:r>
            <a:r>
              <a:rPr lang="en-US" sz="2600" dirty="0" err="1" smtClean="0"/>
              <a:t>MET+bb</a:t>
            </a:r>
            <a:r>
              <a:rPr lang="en-US" sz="2600" dirty="0" smtClean="0"/>
              <a:t> final state</a:t>
            </a:r>
          </a:p>
          <a:p>
            <a:pPr lvl="1"/>
            <a:r>
              <a:rPr lang="en-US" sz="2600" dirty="0" smtClean="0"/>
              <a:t>Several substantial improvements in D0 analyses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93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84250"/>
            <a:ext cx="492760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dirty="0" err="1" smtClean="0"/>
              <a:t>Tevatron</a:t>
            </a:r>
            <a:r>
              <a:rPr lang="en-US" dirty="0" smtClean="0"/>
              <a:t> Collider (1983-2011)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4514850"/>
            <a:ext cx="4495800" cy="1962150"/>
          </a:xfrm>
        </p:spPr>
        <p:txBody>
          <a:bodyPr/>
          <a:lstStyle/>
          <a:p>
            <a:r>
              <a:rPr lang="en-US" dirty="0"/>
              <a:t>Last collision on Sep 30th 2011</a:t>
            </a:r>
          </a:p>
          <a:p>
            <a:r>
              <a:rPr lang="en-US" dirty="0" smtClean="0"/>
              <a:t>Over 25 </a:t>
            </a:r>
            <a:r>
              <a:rPr lang="en-US" dirty="0"/>
              <a:t>years of data-taking and exciting physics </a:t>
            </a:r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Top discovery, B</a:t>
            </a:r>
            <a:r>
              <a:rPr lang="en-US" baseline="-25000" dirty="0" smtClean="0"/>
              <a:t>S</a:t>
            </a:r>
            <a:r>
              <a:rPr lang="en-US" dirty="0" smtClean="0"/>
              <a:t> oscillations, single top, W mass etc.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080000" y="914400"/>
            <a:ext cx="3987800" cy="304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/>
              <a:t>collider at </a:t>
            </a:r>
            <a:r>
              <a:rPr lang="en-US" dirty="0" err="1"/>
              <a:t>E</a:t>
            </a:r>
            <a:r>
              <a:rPr lang="en-US" baseline="-25000" dirty="0" err="1"/>
              <a:t>cm</a:t>
            </a:r>
            <a:r>
              <a:rPr lang="en-US" dirty="0"/>
              <a:t> = 1.96 </a:t>
            </a:r>
            <a:r>
              <a:rPr lang="en-US" dirty="0" err="1"/>
              <a:t>TeV</a:t>
            </a:r>
            <a:endParaRPr lang="en-US" dirty="0"/>
          </a:p>
          <a:p>
            <a:pPr lvl="1"/>
            <a:r>
              <a:rPr lang="en-US" dirty="0"/>
              <a:t>Two detectors: CDF &amp; D0</a:t>
            </a:r>
          </a:p>
          <a:p>
            <a:r>
              <a:rPr lang="en-US" dirty="0" smtClean="0"/>
              <a:t>Records: </a:t>
            </a:r>
            <a:endParaRPr lang="en-US" dirty="0"/>
          </a:p>
          <a:p>
            <a:pPr lvl="1"/>
            <a:r>
              <a:rPr lang="en-US" dirty="0"/>
              <a:t>Peak </a:t>
            </a:r>
            <a:r>
              <a:rPr lang="en-US" dirty="0" smtClean="0"/>
              <a:t>lumi:4.3x10</a:t>
            </a:r>
            <a:r>
              <a:rPr lang="en-US" baseline="30000" dirty="0" smtClean="0"/>
              <a:t>32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baseline="30000" dirty="0"/>
          </a:p>
          <a:p>
            <a:pPr lvl="1"/>
            <a:r>
              <a:rPr lang="en-US" dirty="0"/>
              <a:t>Best week: 85 pb</a:t>
            </a:r>
            <a:r>
              <a:rPr lang="en-US" baseline="30000" dirty="0"/>
              <a:t>-1</a:t>
            </a:r>
            <a:r>
              <a:rPr lang="en-US" dirty="0"/>
              <a:t> </a:t>
            </a:r>
          </a:p>
          <a:p>
            <a:r>
              <a:rPr lang="en-US" dirty="0"/>
              <a:t>Run II: 2001-2011</a:t>
            </a:r>
          </a:p>
          <a:p>
            <a:pPr lvl="1"/>
            <a:r>
              <a:rPr lang="en-US" dirty="0"/>
              <a:t>12 fb</a:t>
            </a:r>
            <a:r>
              <a:rPr lang="en-US" baseline="30000" dirty="0"/>
              <a:t>-1</a:t>
            </a:r>
            <a:r>
              <a:rPr lang="en-US" dirty="0"/>
              <a:t> delivered </a:t>
            </a:r>
          </a:p>
          <a:p>
            <a:pPr lvl="1"/>
            <a:r>
              <a:rPr lang="en-US" dirty="0"/>
              <a:t>10 fb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collected (per exp.) 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grpSp>
        <p:nvGrpSpPr>
          <p:cNvPr id="5140" name="Group 20"/>
          <p:cNvGrpSpPr>
            <a:grpSpLocks/>
          </p:cNvGrpSpPr>
          <p:nvPr/>
        </p:nvGrpSpPr>
        <p:grpSpPr bwMode="auto">
          <a:xfrm>
            <a:off x="5248275" y="3908425"/>
            <a:ext cx="3743325" cy="2720975"/>
            <a:chOff x="0" y="0"/>
            <a:chExt cx="2357" cy="1399"/>
          </a:xfrm>
        </p:grpSpPr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0"/>
              <a:ext cx="2352" cy="1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grpSp>
          <p:nvGrpSpPr>
            <p:cNvPr id="5133" name="Group 13"/>
            <p:cNvGrpSpPr>
              <a:grpSpLocks/>
            </p:cNvGrpSpPr>
            <p:nvPr/>
          </p:nvGrpSpPr>
          <p:grpSpPr bwMode="auto">
            <a:xfrm rot="-5400000">
              <a:off x="-593" y="603"/>
              <a:ext cx="1351" cy="160"/>
              <a:chOff x="0" y="0"/>
              <a:chExt cx="1351" cy="160"/>
            </a:xfrm>
          </p:grpSpPr>
          <p:sp>
            <p:nvSpPr>
              <p:cNvPr id="5131" name="Rectangle 11"/>
              <p:cNvSpPr>
                <a:spLocks/>
              </p:cNvSpPr>
              <p:nvPr/>
            </p:nvSpPr>
            <p:spPr bwMode="auto">
              <a:xfrm>
                <a:off x="0" y="0"/>
                <a:ext cx="1351" cy="16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132" name="Rectangle 12"/>
              <p:cNvSpPr>
                <a:spLocks/>
              </p:cNvSpPr>
              <p:nvPr/>
            </p:nvSpPr>
            <p:spPr bwMode="auto">
              <a:xfrm>
                <a:off x="0" y="26"/>
                <a:ext cx="1351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900">
                    <a:solidFill>
                      <a:schemeClr val="tx1"/>
                    </a:solidFill>
                    <a:latin typeface="Calibri" charset="0"/>
                    <a:cs typeface="Calibri" charset="0"/>
                    <a:sym typeface="Calibri" charset="0"/>
                  </a:rPr>
                  <a:t>Data  </a:t>
                </a:r>
                <a:r>
                  <a:rPr lang="en-US" sz="900">
                    <a:solidFill>
                      <a:schemeClr val="tx1"/>
                    </a:solidFill>
                    <a:latin typeface="Wingdings" charset="2"/>
                    <a:ea typeface="Wingdings" charset="2"/>
                    <a:cs typeface="Wingdings" charset="2"/>
                    <a:sym typeface="Wingdings" charset="2"/>
                  </a:rPr>
                  <a:t></a:t>
                </a:r>
              </a:p>
            </p:txBody>
          </p:sp>
        </p:grpSp>
        <p:grpSp>
          <p:nvGrpSpPr>
            <p:cNvPr id="5136" name="Group 16"/>
            <p:cNvGrpSpPr>
              <a:grpSpLocks/>
            </p:cNvGrpSpPr>
            <p:nvPr/>
          </p:nvGrpSpPr>
          <p:grpSpPr bwMode="auto">
            <a:xfrm>
              <a:off x="0" y="1223"/>
              <a:ext cx="2344" cy="176"/>
              <a:chOff x="0" y="0"/>
              <a:chExt cx="2344" cy="176"/>
            </a:xfrm>
          </p:grpSpPr>
          <p:sp>
            <p:nvSpPr>
              <p:cNvPr id="5134" name="Rectangle 14"/>
              <p:cNvSpPr>
                <a:spLocks/>
              </p:cNvSpPr>
              <p:nvPr/>
            </p:nvSpPr>
            <p:spPr bwMode="auto">
              <a:xfrm>
                <a:off x="0" y="0"/>
                <a:ext cx="2344" cy="17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135" name="Rectangle 15"/>
              <p:cNvSpPr>
                <a:spLocks/>
              </p:cNvSpPr>
              <p:nvPr/>
            </p:nvSpPr>
            <p:spPr bwMode="auto">
              <a:xfrm>
                <a:off x="0" y="40"/>
                <a:ext cx="2343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000"/>
                  </a:lnSpc>
                </a:pPr>
                <a:r>
                  <a:rPr lang="en-US" sz="1000">
                    <a:solidFill>
                      <a:schemeClr val="tx1"/>
                    </a:solidFill>
                    <a:latin typeface="Calibri" charset="0"/>
                    <a:cs typeface="Calibri" charset="0"/>
                    <a:sym typeface="Calibri" charset="0"/>
                  </a:rPr>
                  <a:t>Time  </a:t>
                </a:r>
                <a:r>
                  <a:rPr lang="en-US" sz="1000">
                    <a:solidFill>
                      <a:schemeClr val="tx1"/>
                    </a:solidFill>
                    <a:latin typeface="Wingdings" charset="2"/>
                    <a:ea typeface="Wingdings" charset="2"/>
                    <a:cs typeface="Wingdings" charset="2"/>
                    <a:sym typeface="Wingdings" charset="2"/>
                  </a:rPr>
                  <a:t></a:t>
                </a:r>
              </a:p>
            </p:txBody>
          </p:sp>
        </p:grpSp>
        <p:sp>
          <p:nvSpPr>
            <p:cNvPr id="5137" name="Rectangle 17"/>
            <p:cNvSpPr>
              <a:spLocks/>
            </p:cNvSpPr>
            <p:nvPr/>
          </p:nvSpPr>
          <p:spPr bwMode="auto">
            <a:xfrm>
              <a:off x="659" y="177"/>
              <a:ext cx="880" cy="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  <a:latin typeface="Calibri" charset="0"/>
                  <a:cs typeface="Calibri" charset="0"/>
                  <a:sym typeface="Calibri" charset="0"/>
                </a:rPr>
                <a:t>Delivered 12 fb</a:t>
              </a:r>
              <a:r>
                <a:rPr lang="en-US" sz="1400" baseline="27000">
                  <a:solidFill>
                    <a:schemeClr val="tx1"/>
                  </a:solidFill>
                  <a:latin typeface="Calibri" charset="0"/>
                  <a:cs typeface="Calibri" charset="0"/>
                  <a:sym typeface="Calibri" charset="0"/>
                </a:rPr>
                <a:t>-1 </a:t>
              </a:r>
              <a:endParaRPr lang="en-US" sz="1400">
                <a:solidFill>
                  <a:schemeClr val="tx1"/>
                </a:solidFill>
                <a:latin typeface="Calibri" charset="0"/>
                <a:cs typeface="Calibri" charset="0"/>
                <a:sym typeface="Calibri" charset="0"/>
              </a:endParaRPr>
            </a:p>
            <a:p>
              <a:r>
                <a:rPr lang="en-US" sz="1400">
                  <a:solidFill>
                    <a:srgbClr val="FF00FF"/>
                  </a:solidFill>
                  <a:latin typeface="Calibri" charset="0"/>
                  <a:cs typeface="Calibri" charset="0"/>
                  <a:sym typeface="Calibri" charset="0"/>
                </a:rPr>
                <a:t>Collected &gt; 10 fb</a:t>
              </a:r>
              <a:r>
                <a:rPr lang="en-US" sz="1400" baseline="27000">
                  <a:solidFill>
                    <a:srgbClr val="FF00FF"/>
                  </a:solidFill>
                  <a:latin typeface="Calibri" charset="0"/>
                  <a:cs typeface="Calibri" charset="0"/>
                  <a:sym typeface="Calibri" charset="0"/>
                </a:rPr>
                <a:t>-1</a:t>
              </a:r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>
              <a:off x="1552" y="398"/>
              <a:ext cx="560" cy="0"/>
            </a:xfrm>
            <a:prstGeom prst="line">
              <a:avLst/>
            </a:prstGeom>
            <a:noFill/>
            <a:ln w="25400" cap="flat">
              <a:solidFill>
                <a:srgbClr val="FF00FF"/>
              </a:solidFill>
              <a:prstDash val="solid"/>
              <a:round/>
              <a:headEnd type="none" w="med" len="med"/>
              <a:tailEnd type="arrow" w="sm" len="sm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 rot="10800000" flipH="1">
              <a:off x="1469" y="288"/>
              <a:ext cx="566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arrow" w="sm" len="sm"/>
            </a:ln>
            <a:effectLst>
              <a:outerShdw blurRad="38100" dist="19999" dir="5400000" algn="ctr" rotWithShape="0">
                <a:schemeClr val="bg2">
                  <a:alpha val="3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" y="6492875"/>
            <a:ext cx="6019801" cy="365125"/>
          </a:xfrm>
        </p:spPr>
        <p:txBody>
          <a:bodyPr/>
          <a:lstStyle/>
          <a:p>
            <a:r>
              <a:rPr lang="en-US" dirty="0" smtClean="0"/>
              <a:t>A. Safonov, “Higgs Searches at the </a:t>
            </a:r>
            <a:r>
              <a:rPr lang="en-US" dirty="0" err="1" smtClean="0"/>
              <a:t>Tevatron</a:t>
            </a:r>
            <a:r>
              <a:rPr lang="en-US" dirty="0" smtClean="0"/>
              <a:t>,” ICFP-2012, Crete, Greece, June 11,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1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1484313" y="63500"/>
            <a:ext cx="6172200" cy="914400"/>
          </a:xfrm>
          <a:ln/>
        </p:spPr>
        <p:txBody>
          <a:bodyPr rIns="132080"/>
          <a:lstStyle/>
          <a:p>
            <a:r>
              <a:rPr lang="en-US" dirty="0" smtClean="0"/>
              <a:t>The Experiments</a:t>
            </a:r>
            <a:endParaRPr lang="en-US" dirty="0"/>
          </a:p>
        </p:txBody>
      </p:sp>
      <p:pic>
        <p:nvPicPr>
          <p:cNvPr id="6151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b="2235"/>
          <a:stretch>
            <a:fillRect/>
          </a:stretch>
        </p:blipFill>
        <p:spPr bwMode="auto">
          <a:xfrm>
            <a:off x="533400" y="1066801"/>
            <a:ext cx="8113713" cy="541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6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157267"/>
            <a:ext cx="4070380" cy="28051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smtClean="0"/>
              <a:t>Production at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8600" y="1143000"/>
            <a:ext cx="5410200" cy="5334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Dominated by gluon fusion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But large </a:t>
            </a:r>
            <a:r>
              <a:rPr lang="en-US" sz="2400" dirty="0"/>
              <a:t>decay modes often </a:t>
            </a:r>
            <a:r>
              <a:rPr lang="en-US" sz="2400" dirty="0" smtClean="0"/>
              <a:t>       come </a:t>
            </a:r>
            <a:r>
              <a:rPr lang="en-US" sz="2400" dirty="0"/>
              <a:t>with large backgrounds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Associated Production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While </a:t>
            </a:r>
            <a:r>
              <a:rPr lang="en-US" sz="2400" dirty="0"/>
              <a:t>smaller cross section, offers cleaner final </a:t>
            </a:r>
            <a:r>
              <a:rPr lang="en-US" sz="2400" dirty="0" smtClean="0"/>
              <a:t>states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Vector Boson Fusion (VBF)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Even </a:t>
            </a:r>
            <a:r>
              <a:rPr lang="en-US" sz="2400" dirty="0"/>
              <a:t>smaller cross-section, </a:t>
            </a:r>
            <a:r>
              <a:rPr lang="en-US" sz="2400" dirty="0" smtClean="0"/>
              <a:t>but can help increase the overall sensitivity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Have to use all </a:t>
            </a:r>
            <a:r>
              <a:rPr lang="en-US" sz="2800" dirty="0"/>
              <a:t>accessible modes and many decay channels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Improving analysis techniques</a:t>
            </a:r>
            <a:endParaRPr lang="en-US" sz="2400" dirty="0"/>
          </a:p>
        </p:txBody>
      </p:sp>
      <p:pic>
        <p:nvPicPr>
          <p:cNvPr id="145414" name="Picture 6" descr="ProductionProcesses"/>
          <p:cNvPicPr>
            <a:picLocks noChangeAspect="1" noChangeArrowheads="1"/>
          </p:cNvPicPr>
          <p:nvPr/>
        </p:nvPicPr>
        <p:blipFill>
          <a:blip r:embed="rId3" cstate="print">
            <a:lum contrast="-4000"/>
          </a:blip>
          <a:srcRect/>
          <a:stretch>
            <a:fillRect/>
          </a:stretch>
        </p:blipFill>
        <p:spPr bwMode="auto">
          <a:xfrm>
            <a:off x="5737860" y="4038600"/>
            <a:ext cx="3406140" cy="2520315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5715000" y="4038600"/>
            <a:ext cx="1905000" cy="2514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7" name="Picture 5" descr="BRH"/>
          <p:cNvPicPr>
            <a:picLocks noChangeAspect="1" noChangeArrowheads="1"/>
          </p:cNvPicPr>
          <p:nvPr/>
        </p:nvPicPr>
        <p:blipFill>
          <a:blip r:embed="rId2" cstate="print"/>
          <a:srcRect r="5465"/>
          <a:stretch>
            <a:fillRect/>
          </a:stretch>
        </p:blipFill>
        <p:spPr bwMode="auto">
          <a:xfrm>
            <a:off x="5791200" y="3276600"/>
            <a:ext cx="3321732" cy="334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032055"/>
            <a:ext cx="3255421" cy="2244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Search Strategies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14400"/>
            <a:ext cx="6096000" cy="55626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Sensitivity strongly depends on backgrounds for a </a:t>
            </a:r>
            <a:r>
              <a:rPr lang="en-US" dirty="0" smtClean="0"/>
              <a:t>specific </a:t>
            </a:r>
            <a:r>
              <a:rPr lang="en-US" dirty="0"/>
              <a:t>channel: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“High mass” m &gt;</a:t>
            </a:r>
            <a:r>
              <a:rPr lang="en-US" dirty="0" smtClean="0">
                <a:sym typeface="Symbol"/>
              </a:rPr>
              <a:t>~</a:t>
            </a:r>
            <a:r>
              <a:rPr lang="en-US" dirty="0" smtClean="0"/>
              <a:t>135 </a:t>
            </a:r>
            <a:r>
              <a:rPr lang="en-US" dirty="0" err="1" smtClean="0"/>
              <a:t>GeV</a:t>
            </a:r>
            <a:r>
              <a:rPr lang="en-US" dirty="0" smtClean="0"/>
              <a:t>: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WW (and ZZ) </a:t>
            </a:r>
            <a:r>
              <a:rPr lang="en-US" dirty="0"/>
              <a:t>decay modes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Clean final states with leptons, any production mode will do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“Low mass” m &lt; </a:t>
            </a:r>
            <a:r>
              <a:rPr lang="en-US" dirty="0"/>
              <a:t>~135 </a:t>
            </a:r>
            <a:r>
              <a:rPr lang="en-US" dirty="0" err="1"/>
              <a:t>GeV</a:t>
            </a:r>
            <a:r>
              <a:rPr lang="en-US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Associated production WH/ZH: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Rely on leptons/neutrinos to reduce   background, go after all decay modes            (but bb dominates)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Gluon fusion: 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H</a:t>
            </a:r>
            <a:r>
              <a:rPr lang="en-US" dirty="0" err="1" smtClean="0">
                <a:cs typeface="Arial" charset="0"/>
              </a:rPr>
              <a:t>→</a:t>
            </a:r>
            <a:r>
              <a:rPr lang="en-US" dirty="0" err="1" smtClean="0"/>
              <a:t>bb</a:t>
            </a:r>
            <a:r>
              <a:rPr lang="en-US" dirty="0" smtClean="0"/>
              <a:t> overwhelmed by backgrounds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H</a:t>
            </a:r>
            <a:r>
              <a:rPr lang="en-US" dirty="0" err="1">
                <a:cs typeface="Arial" charset="0"/>
              </a:rPr>
              <a:t>→</a:t>
            </a:r>
            <a:r>
              <a:rPr lang="en-US" dirty="0" err="1">
                <a:latin typeface="Symbol" charset="2"/>
              </a:rPr>
              <a:t>tt</a:t>
            </a:r>
            <a:r>
              <a:rPr lang="en-US" dirty="0" smtClean="0">
                <a:latin typeface="Symbol" charset="2"/>
              </a:rPr>
              <a:t>: </a:t>
            </a:r>
            <a:r>
              <a:rPr lang="en-US" dirty="0" smtClean="0"/>
              <a:t>ok, but small BR and close in  mass         to </a:t>
            </a:r>
            <a:r>
              <a:rPr lang="en-US" dirty="0"/>
              <a:t>large </a:t>
            </a:r>
            <a:r>
              <a:rPr lang="en-US" dirty="0" err="1" smtClean="0"/>
              <a:t>Z</a:t>
            </a:r>
            <a:r>
              <a:rPr lang="en-US" dirty="0" err="1" smtClean="0">
                <a:cs typeface="Arial" charset="0"/>
              </a:rPr>
              <a:t>→</a:t>
            </a:r>
            <a:r>
              <a:rPr lang="en-US" dirty="0" err="1">
                <a:latin typeface="Symbol" charset="2"/>
              </a:rPr>
              <a:t>tt</a:t>
            </a:r>
            <a:r>
              <a:rPr lang="en-US" dirty="0" smtClean="0"/>
              <a:t> </a:t>
            </a:r>
            <a:r>
              <a:rPr lang="en-US" dirty="0" smtClean="0"/>
              <a:t>background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H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>
                <a:latin typeface="Symbol" pitchFamily="18" charset="2"/>
              </a:rPr>
              <a:t>gg</a:t>
            </a:r>
            <a:r>
              <a:rPr lang="en-US" dirty="0" smtClean="0"/>
              <a:t>: too small branching, cross section not   large enough to overpower it (c.f. to LHC)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7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2011 Combination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52400" y="5334000"/>
            <a:ext cx="88392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LHC </a:t>
            </a:r>
            <a:r>
              <a:rPr lang="en-US" dirty="0" smtClean="0"/>
              <a:t>results since excluded top 2/3 of the mass range </a:t>
            </a:r>
            <a:r>
              <a:rPr lang="en-US" dirty="0" smtClean="0"/>
              <a:t>above</a:t>
            </a:r>
          </a:p>
          <a:p>
            <a:pPr lvl="1"/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</a:t>
            </a:r>
            <a:r>
              <a:rPr lang="en-US" dirty="0" smtClean="0"/>
              <a:t>&lt;117.5, 118.5&lt;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&lt;122.5, 127&lt;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&lt;600 </a:t>
            </a:r>
            <a:r>
              <a:rPr lang="en-US" dirty="0"/>
              <a:t>excluded at 95% C.L.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" t="11847" r="5921" b="6828"/>
          <a:stretch/>
        </p:blipFill>
        <p:spPr>
          <a:xfrm>
            <a:off x="1219200" y="914400"/>
            <a:ext cx="6657474" cy="445970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Tevatron</a:t>
            </a:r>
            <a:r>
              <a:rPr lang="en-US" dirty="0" smtClean="0"/>
              <a:t> Still Relevant?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52400" y="914400"/>
            <a:ext cx="88392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It’s the associated production with </a:t>
            </a:r>
            <a:r>
              <a:rPr lang="en-US" dirty="0" err="1" smtClean="0"/>
              <a:t>H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bb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LHC wins big in gluon-gluon fusion (16 times increase in cross-section at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=125 </a:t>
            </a:r>
            <a:r>
              <a:rPr lang="en-US" dirty="0" err="1"/>
              <a:t>GeV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H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>
                <a:latin typeface="Symbol" pitchFamily="18" charset="2"/>
              </a:rPr>
              <a:t>gg</a:t>
            </a:r>
            <a:r>
              <a:rPr lang="en-US" dirty="0" smtClean="0"/>
              <a:t> and H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WW are clean channels driving LHC Higgs sensitivity</a:t>
            </a:r>
          </a:p>
          <a:p>
            <a:pPr lvl="1"/>
            <a:r>
              <a:rPr lang="en-US" dirty="0" smtClean="0"/>
              <a:t>Not as much win for the associated production (WH/ZH) where the increase is only about a factor of ~4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640080" lvl="2" indent="0">
              <a:buNone/>
            </a:pPr>
            <a:endParaRPr lang="en-US" dirty="0"/>
          </a:p>
          <a:p>
            <a:pPr lvl="2"/>
            <a:r>
              <a:rPr lang="en-US" dirty="0" smtClean="0"/>
              <a:t>Effective win becomes about x2 as </a:t>
            </a:r>
            <a:r>
              <a:rPr lang="en-US" dirty="0" err="1" smtClean="0"/>
              <a:t>Tevatron</a:t>
            </a:r>
            <a:r>
              <a:rPr lang="en-US" dirty="0" smtClean="0"/>
              <a:t> still has more luminosity</a:t>
            </a:r>
          </a:p>
          <a:p>
            <a:pPr lvl="2"/>
            <a:r>
              <a:rPr lang="en-US" dirty="0" smtClean="0"/>
              <a:t>Relatively lower </a:t>
            </a:r>
            <a:r>
              <a:rPr lang="en-US" dirty="0" err="1" smtClean="0"/>
              <a:t>W+jet</a:t>
            </a:r>
            <a:r>
              <a:rPr lang="en-US" dirty="0" smtClean="0"/>
              <a:t> backgrounds at the </a:t>
            </a:r>
            <a:r>
              <a:rPr lang="en-US" dirty="0" err="1" smtClean="0"/>
              <a:t>Tevatron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Wealth of experience reconstructing </a:t>
            </a:r>
            <a:r>
              <a:rPr lang="en-US" dirty="0" err="1" smtClean="0"/>
              <a:t>H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bb</a:t>
            </a:r>
            <a:r>
              <a:rPr lang="en-US" dirty="0" smtClean="0"/>
              <a:t>, recently improved even further</a:t>
            </a:r>
          </a:p>
          <a:p>
            <a:r>
              <a:rPr lang="en-US" dirty="0" smtClean="0"/>
              <a:t>Probes coupling to b-quark</a:t>
            </a:r>
          </a:p>
          <a:p>
            <a:pPr lvl="1"/>
            <a:r>
              <a:rPr lang="en-US" dirty="0" smtClean="0"/>
              <a:t>High sensitivity LHC signatures probe coupling to top only (in gluon fusion production), decays are driven by gauge couplings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82839"/>
              </p:ext>
            </p:extLst>
          </p:nvPr>
        </p:nvGraphicFramePr>
        <p:xfrm>
          <a:off x="990600" y="2880360"/>
          <a:ext cx="71628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2438400"/>
                <a:gridCol w="1371600"/>
              </a:tblGrid>
              <a:tr h="180340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 (</a:t>
                      </a:r>
                      <a:r>
                        <a:rPr lang="en-US" dirty="0" err="1" smtClean="0"/>
                        <a:t>m</a:t>
                      </a:r>
                      <a:r>
                        <a:rPr lang="en-US" baseline="-25000" dirty="0" err="1" smtClean="0"/>
                        <a:t>H</a:t>
                      </a:r>
                      <a:r>
                        <a:rPr lang="en-US" dirty="0" smtClean="0"/>
                        <a:t>=125 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/c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(√s=7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Tevatron</a:t>
                      </a:r>
                      <a:endParaRPr lang="en-US" dirty="0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gg</a:t>
                      </a:r>
                      <a:r>
                        <a:rPr lang="en-US" dirty="0" err="1" smtClean="0">
                          <a:sym typeface="Symbol"/>
                        </a:rPr>
                        <a:t>H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15.3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0.95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r>
                        <a:rPr lang="en-US" dirty="0" smtClean="0"/>
                        <a:t>WH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r>
                        <a:rPr lang="en-US" dirty="0" smtClean="0"/>
                        <a:t>ZH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0.31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 </a:t>
                      </a:r>
                      <a:r>
                        <a:rPr lang="en-US" dirty="0" err="1" smtClean="0"/>
                        <a:t>pb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Safonov, “Higgs Searches at the Tevatron,” ICFP-2012, Crete, Greece, June 11, 2012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Ingredients of the Combination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28600" y="868680"/>
            <a:ext cx="3276600" cy="56083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High mass region dominated by H</a:t>
            </a:r>
            <a:r>
              <a:rPr lang="en-US" sz="2400" dirty="0" smtClean="0">
                <a:latin typeface="Calibri"/>
                <a:cs typeface="Calibri"/>
              </a:rPr>
              <a:t>→</a:t>
            </a:r>
            <a:r>
              <a:rPr lang="en-US" sz="2400" dirty="0" smtClean="0"/>
              <a:t>WW</a:t>
            </a:r>
          </a:p>
          <a:p>
            <a:r>
              <a:rPr lang="en-US" sz="2400" dirty="0" smtClean="0"/>
              <a:t>Low mass region:</a:t>
            </a:r>
          </a:p>
          <a:p>
            <a:pPr lvl="1"/>
            <a:r>
              <a:rPr lang="en-US" sz="2200" dirty="0" err="1" smtClean="0"/>
              <a:t>WH+ZH</a:t>
            </a:r>
            <a:r>
              <a:rPr lang="en-US" sz="2200" dirty="0" err="1" smtClean="0">
                <a:latin typeface="Calibri"/>
                <a:cs typeface="Calibri"/>
              </a:rPr>
              <a:t>→</a:t>
            </a:r>
            <a:r>
              <a:rPr lang="en-US" sz="2200" dirty="0" err="1" smtClean="0"/>
              <a:t>MET+bb</a:t>
            </a:r>
            <a:endParaRPr lang="en-US" sz="2200" dirty="0" smtClean="0"/>
          </a:p>
          <a:p>
            <a:pPr lvl="1"/>
            <a:r>
              <a:rPr lang="en-US" sz="2200" dirty="0" err="1" smtClean="0"/>
              <a:t>WH</a:t>
            </a:r>
            <a:r>
              <a:rPr lang="en-US" sz="2200" dirty="0" err="1" smtClean="0">
                <a:latin typeface="Calibri"/>
                <a:cs typeface="Calibri"/>
              </a:rPr>
              <a:t>→</a:t>
            </a:r>
            <a:r>
              <a:rPr lang="en-US" sz="2200" dirty="0" err="1" smtClean="0"/>
              <a:t>l</a:t>
            </a:r>
            <a:r>
              <a:rPr lang="en-US" sz="2200" dirty="0" err="1" smtClean="0">
                <a:latin typeface="Symbol" pitchFamily="18" charset="2"/>
              </a:rPr>
              <a:t>n</a:t>
            </a:r>
            <a:r>
              <a:rPr lang="en-US" sz="2200" dirty="0" err="1" smtClean="0"/>
              <a:t>bb</a:t>
            </a:r>
            <a:endParaRPr lang="en-US" sz="2200" dirty="0" smtClean="0"/>
          </a:p>
          <a:p>
            <a:pPr lvl="1"/>
            <a:r>
              <a:rPr lang="en-US" sz="2200" dirty="0" err="1" smtClean="0"/>
              <a:t>ZH</a:t>
            </a:r>
            <a:r>
              <a:rPr lang="en-US" sz="2200" dirty="0" err="1" smtClean="0">
                <a:latin typeface="Calibri"/>
                <a:cs typeface="Calibri"/>
              </a:rPr>
              <a:t>→</a:t>
            </a:r>
            <a:r>
              <a:rPr lang="en-US" sz="2200" dirty="0" err="1" smtClean="0"/>
              <a:t>llbb</a:t>
            </a:r>
            <a:endParaRPr lang="en-US" sz="2200" dirty="0" smtClean="0"/>
          </a:p>
          <a:p>
            <a:pPr lvl="1"/>
            <a:r>
              <a:rPr lang="en-US" sz="2200" dirty="0" smtClean="0"/>
              <a:t>H</a:t>
            </a:r>
            <a:r>
              <a:rPr lang="en-US" sz="2200" dirty="0" smtClean="0">
                <a:latin typeface="Calibri"/>
                <a:cs typeface="Calibri"/>
              </a:rPr>
              <a:t>→</a:t>
            </a:r>
            <a:r>
              <a:rPr lang="en-US" sz="2200" dirty="0" smtClean="0"/>
              <a:t>WW: large </a:t>
            </a:r>
            <a:r>
              <a:rPr lang="en-US" sz="2200" dirty="0" smtClean="0"/>
              <a:t>impact above 120 </a:t>
            </a:r>
            <a:r>
              <a:rPr lang="en-US" sz="2200" dirty="0" err="1" smtClean="0"/>
              <a:t>GeV</a:t>
            </a:r>
            <a:endParaRPr lang="en-US" sz="2200" dirty="0" smtClean="0"/>
          </a:p>
          <a:p>
            <a:r>
              <a:rPr lang="en-US" sz="2400" dirty="0" smtClean="0"/>
              <a:t>Note: this plot is an illustration only (CDF Summer 2011)</a:t>
            </a: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066800"/>
            <a:ext cx="5448300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32" y="3714750"/>
            <a:ext cx="2705100" cy="24574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4"/>
          <a:stretch/>
        </p:blipFill>
        <p:spPr bwMode="auto">
          <a:xfrm>
            <a:off x="3456432" y="1066800"/>
            <a:ext cx="5497067" cy="53721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419600" y="2516065"/>
            <a:ext cx="4533899" cy="2617177"/>
            <a:chOff x="4419600" y="2516065"/>
            <a:chExt cx="4533899" cy="2617177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7886699" y="3352800"/>
              <a:ext cx="1066800" cy="400050"/>
            </a:xfrm>
            <a:prstGeom prst="wedgeRoundRectCallout">
              <a:avLst>
                <a:gd name="adj1" fmla="val -67116"/>
                <a:gd name="adj2" fmla="val 110780"/>
                <a:gd name="adj3" fmla="val 16667"/>
              </a:avLst>
            </a:prstGeom>
            <a:solidFill>
              <a:schemeClr val="accent1">
                <a:alpha val="5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r>
                <a:rPr lang="en-US" dirty="0" smtClean="0">
                  <a:solidFill>
                    <a:schemeClr val="tx1"/>
                  </a:solidFill>
                  <a:latin typeface="Calibri"/>
                  <a:cs typeface="Calibri"/>
                </a:rPr>
                <a:t>→</a:t>
              </a:r>
              <a:r>
                <a:rPr lang="en-US" dirty="0" smtClean="0">
                  <a:solidFill>
                    <a:schemeClr val="tx1"/>
                  </a:solidFill>
                </a:rPr>
                <a:t>WW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ular Callout 11"/>
            <p:cNvSpPr/>
            <p:nvPr/>
          </p:nvSpPr>
          <p:spPr>
            <a:xfrm>
              <a:off x="6553200" y="2516065"/>
              <a:ext cx="1219200" cy="379535"/>
            </a:xfrm>
            <a:prstGeom prst="wedgeRoundRectCallout">
              <a:avLst>
                <a:gd name="adj1" fmla="val -50962"/>
                <a:gd name="adj2" fmla="val 144315"/>
                <a:gd name="adj3" fmla="val 16667"/>
              </a:avLst>
            </a:prstGeom>
            <a:solidFill>
              <a:schemeClr val="accent1">
                <a:alpha val="5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ZH</a:t>
              </a:r>
              <a:r>
                <a:rPr lang="en-US" dirty="0" err="1" smtClean="0">
                  <a:solidFill>
                    <a:schemeClr val="tx1"/>
                  </a:solidFill>
                  <a:latin typeface="Calibri"/>
                  <a:cs typeface="Calibri"/>
                </a:rPr>
                <a:t>→</a:t>
              </a:r>
              <a:r>
                <a:rPr lang="en-US" dirty="0" err="1" smtClean="0">
                  <a:solidFill>
                    <a:schemeClr val="tx1"/>
                  </a:solidFill>
                </a:rPr>
                <a:t>llbb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ular Callout 12"/>
            <p:cNvSpPr/>
            <p:nvPr/>
          </p:nvSpPr>
          <p:spPr>
            <a:xfrm>
              <a:off x="6204963" y="4753707"/>
              <a:ext cx="1681735" cy="379535"/>
            </a:xfrm>
            <a:prstGeom prst="wedgeRoundRectCallout">
              <a:avLst>
                <a:gd name="adj1" fmla="val -70577"/>
                <a:gd name="adj2" fmla="val -200396"/>
                <a:gd name="adj3" fmla="val 16667"/>
              </a:avLst>
            </a:prstGeom>
            <a:solidFill>
              <a:schemeClr val="accent1">
                <a:alpha val="5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VH</a:t>
              </a:r>
              <a:r>
                <a:rPr lang="en-US" dirty="0" err="1" smtClean="0">
                  <a:solidFill>
                    <a:schemeClr val="tx1"/>
                  </a:solidFill>
                  <a:latin typeface="Calibri"/>
                  <a:cs typeface="Calibri"/>
                </a:rPr>
                <a:t>→</a:t>
              </a:r>
              <a:r>
                <a:rPr lang="en-US" dirty="0" err="1" smtClean="0">
                  <a:solidFill>
                    <a:schemeClr val="tx1"/>
                  </a:solidFill>
                </a:rPr>
                <a:t>MET+bb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ular Callout 13"/>
            <p:cNvSpPr/>
            <p:nvPr/>
          </p:nvSpPr>
          <p:spPr>
            <a:xfrm>
              <a:off x="4419600" y="2897065"/>
              <a:ext cx="1219200" cy="379535"/>
            </a:xfrm>
            <a:prstGeom prst="wedgeRoundRectCallout">
              <a:avLst>
                <a:gd name="adj1" fmla="val 25192"/>
                <a:gd name="adj2" fmla="val 244391"/>
                <a:gd name="adj3" fmla="val 16667"/>
              </a:avLst>
            </a:prstGeom>
            <a:solidFill>
              <a:schemeClr val="accent1">
                <a:alpha val="5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W</a:t>
              </a:r>
              <a:r>
                <a:rPr lang="en-US" dirty="0" err="1" smtClean="0">
                  <a:solidFill>
                    <a:schemeClr val="tx1"/>
                  </a:solidFill>
                </a:rPr>
                <a:t>H</a:t>
              </a:r>
              <a:r>
                <a:rPr lang="en-US" dirty="0" err="1" smtClean="0">
                  <a:solidFill>
                    <a:schemeClr val="tx1"/>
                  </a:solidFill>
                  <a:latin typeface="Calibri"/>
                  <a:cs typeface="Calibri"/>
                </a:rPr>
                <a:t>→</a:t>
              </a:r>
              <a:r>
                <a:rPr lang="en-US" dirty="0" err="1" smtClean="0">
                  <a:solidFill>
                    <a:schemeClr val="tx1"/>
                  </a:solidFill>
                </a:rPr>
                <a:t>l</a:t>
              </a:r>
              <a:r>
                <a:rPr lang="en-US" dirty="0" err="1" smtClean="0">
                  <a:solidFill>
                    <a:schemeClr val="tx1"/>
                  </a:solidFill>
                  <a:latin typeface="Symbol" pitchFamily="18" charset="2"/>
                </a:rPr>
                <a:t>n</a:t>
              </a:r>
              <a:r>
                <a:rPr lang="en-US" dirty="0" err="1" smtClean="0">
                  <a:solidFill>
                    <a:schemeClr val="tx1"/>
                  </a:solidFill>
                </a:rPr>
                <a:t>bb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8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3572</TotalTime>
  <Words>1706</Words>
  <Application>Microsoft Office PowerPoint</Application>
  <PresentationFormat>On-screen Show (4:3)</PresentationFormat>
  <Paragraphs>291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Slipstream</vt:lpstr>
      <vt:lpstr>Higgs Searches at the Tevatron</vt:lpstr>
      <vt:lpstr>Outline</vt:lpstr>
      <vt:lpstr>Tevatron Collider (1983-2011)</vt:lpstr>
      <vt:lpstr>The Experiments</vt:lpstr>
      <vt:lpstr>Higgs Production at Tevatron</vt:lpstr>
      <vt:lpstr>Higgs Search Strategies</vt:lpstr>
      <vt:lpstr>Summer 2011 Combination</vt:lpstr>
      <vt:lpstr>Why Tevatron Still Relevant?</vt:lpstr>
      <vt:lpstr>Ingredients of the Combination</vt:lpstr>
      <vt:lpstr>Improvements Since Summer 2011</vt:lpstr>
      <vt:lpstr> CDF HOBIT B-Tagger</vt:lpstr>
      <vt:lpstr> CDF HOBIT in WH-&gt;lnbb </vt:lpstr>
      <vt:lpstr>D0:Improve Acceptance in ET+bb</vt:lpstr>
      <vt:lpstr>Signal-background separation </vt:lpstr>
      <vt:lpstr>2012 Combination</vt:lpstr>
      <vt:lpstr>Limits from CDF/D0</vt:lpstr>
      <vt:lpstr>Tevatron Exclusion-Winter’12</vt:lpstr>
      <vt:lpstr>Validation</vt:lpstr>
      <vt:lpstr>Validation of Higgs Searches</vt:lpstr>
      <vt:lpstr>Can We See Small Signals?</vt:lpstr>
      <vt:lpstr>What Does The Excess Look Like?</vt:lpstr>
      <vt:lpstr>Background p-value</vt:lpstr>
      <vt:lpstr>Best σH fit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Searches at CDF</dc:title>
  <dc:creator>Alexei Safonov</dc:creator>
  <cp:lastModifiedBy>Alexei Safonov</cp:lastModifiedBy>
  <cp:revision>109</cp:revision>
  <dcterms:created xsi:type="dcterms:W3CDTF">2012-02-12T16:50:57Z</dcterms:created>
  <dcterms:modified xsi:type="dcterms:W3CDTF">2012-06-11T13:48:58Z</dcterms:modified>
</cp:coreProperties>
</file>