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embeddings/oleObject1.bin" ContentType="application/vnd.openxmlformats-officedocument.oleObject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8"/>
  </p:notesMasterIdLst>
  <p:handoutMasterIdLst>
    <p:handoutMasterId r:id="rId119"/>
  </p:handoutMasterIdLst>
  <p:sldIdLst>
    <p:sldId id="256" r:id="rId2"/>
    <p:sldId id="257" r:id="rId3"/>
    <p:sldId id="296" r:id="rId4"/>
    <p:sldId id="305" r:id="rId5"/>
    <p:sldId id="338" r:id="rId6"/>
    <p:sldId id="297" r:id="rId7"/>
    <p:sldId id="298" r:id="rId8"/>
    <p:sldId id="295" r:id="rId9"/>
    <p:sldId id="307" r:id="rId10"/>
    <p:sldId id="306" r:id="rId11"/>
    <p:sldId id="308" r:id="rId12"/>
    <p:sldId id="309" r:id="rId13"/>
    <p:sldId id="310" r:id="rId14"/>
    <p:sldId id="304" r:id="rId15"/>
    <p:sldId id="302" r:id="rId16"/>
    <p:sldId id="313" r:id="rId17"/>
    <p:sldId id="301" r:id="rId18"/>
    <p:sldId id="440" r:id="rId19"/>
    <p:sldId id="312" r:id="rId20"/>
    <p:sldId id="441" r:id="rId21"/>
    <p:sldId id="314" r:id="rId22"/>
    <p:sldId id="315" r:id="rId23"/>
    <p:sldId id="316" r:id="rId24"/>
    <p:sldId id="329" r:id="rId25"/>
    <p:sldId id="330" r:id="rId26"/>
    <p:sldId id="317" r:id="rId27"/>
    <p:sldId id="318" r:id="rId28"/>
    <p:sldId id="319" r:id="rId29"/>
    <p:sldId id="339" r:id="rId30"/>
    <p:sldId id="340" r:id="rId31"/>
    <p:sldId id="342" r:id="rId32"/>
    <p:sldId id="417" r:id="rId33"/>
    <p:sldId id="344" r:id="rId34"/>
    <p:sldId id="420" r:id="rId35"/>
    <p:sldId id="345" r:id="rId36"/>
    <p:sldId id="404" r:id="rId37"/>
    <p:sldId id="405" r:id="rId38"/>
    <p:sldId id="406" r:id="rId39"/>
    <p:sldId id="341" r:id="rId40"/>
    <p:sldId id="437" r:id="rId41"/>
    <p:sldId id="355" r:id="rId42"/>
    <p:sldId id="368" r:id="rId43"/>
    <p:sldId id="369" r:id="rId44"/>
    <p:sldId id="364" r:id="rId45"/>
    <p:sldId id="436" r:id="rId46"/>
    <p:sldId id="439" r:id="rId47"/>
    <p:sldId id="362" r:id="rId48"/>
    <p:sldId id="363" r:id="rId49"/>
    <p:sldId id="356" r:id="rId50"/>
    <p:sldId id="438" r:id="rId51"/>
    <p:sldId id="459" r:id="rId52"/>
    <p:sldId id="460" r:id="rId53"/>
    <p:sldId id="461" r:id="rId54"/>
    <p:sldId id="360" r:id="rId55"/>
    <p:sldId id="367" r:id="rId56"/>
    <p:sldId id="433" r:id="rId57"/>
    <p:sldId id="435" r:id="rId58"/>
    <p:sldId id="434" r:id="rId59"/>
    <p:sldId id="401" r:id="rId60"/>
    <p:sldId id="402" r:id="rId61"/>
    <p:sldId id="432" r:id="rId62"/>
    <p:sldId id="393" r:id="rId63"/>
    <p:sldId id="394" r:id="rId64"/>
    <p:sldId id="395" r:id="rId65"/>
    <p:sldId id="396" r:id="rId66"/>
    <p:sldId id="398" r:id="rId67"/>
    <p:sldId id="399" r:id="rId68"/>
    <p:sldId id="400" r:id="rId69"/>
    <p:sldId id="351" r:id="rId70"/>
    <p:sldId id="352" r:id="rId71"/>
    <p:sldId id="353" r:id="rId72"/>
    <p:sldId id="372" r:id="rId73"/>
    <p:sldId id="373" r:id="rId74"/>
    <p:sldId id="374" r:id="rId75"/>
    <p:sldId id="375" r:id="rId76"/>
    <p:sldId id="376" r:id="rId77"/>
    <p:sldId id="377" r:id="rId78"/>
    <p:sldId id="378" r:id="rId79"/>
    <p:sldId id="379" r:id="rId80"/>
    <p:sldId id="380" r:id="rId81"/>
    <p:sldId id="381" r:id="rId82"/>
    <p:sldId id="382" r:id="rId83"/>
    <p:sldId id="383" r:id="rId84"/>
    <p:sldId id="385" r:id="rId85"/>
    <p:sldId id="387" r:id="rId86"/>
    <p:sldId id="388" r:id="rId87"/>
    <p:sldId id="389" r:id="rId88"/>
    <p:sldId id="390" r:id="rId89"/>
    <p:sldId id="455" r:id="rId90"/>
    <p:sldId id="456" r:id="rId91"/>
    <p:sldId id="421" r:id="rId92"/>
    <p:sldId id="451" r:id="rId93"/>
    <p:sldId id="263" r:id="rId94"/>
    <p:sldId id="407" r:id="rId95"/>
    <p:sldId id="457" r:id="rId96"/>
    <p:sldId id="458" r:id="rId97"/>
    <p:sldId id="419" r:id="rId98"/>
    <p:sldId id="410" r:id="rId99"/>
    <p:sldId id="411" r:id="rId100"/>
    <p:sldId id="415" r:id="rId101"/>
    <p:sldId id="413" r:id="rId102"/>
    <p:sldId id="414" r:id="rId103"/>
    <p:sldId id="264" r:id="rId104"/>
    <p:sldId id="416" r:id="rId105"/>
    <p:sldId id="442" r:id="rId106"/>
    <p:sldId id="462" r:id="rId107"/>
    <p:sldId id="463" r:id="rId108"/>
    <p:sldId id="464" r:id="rId109"/>
    <p:sldId id="443" r:id="rId110"/>
    <p:sldId id="444" r:id="rId111"/>
    <p:sldId id="445" r:id="rId112"/>
    <p:sldId id="446" r:id="rId113"/>
    <p:sldId id="447" r:id="rId114"/>
    <p:sldId id="448" r:id="rId115"/>
    <p:sldId id="449" r:id="rId116"/>
    <p:sldId id="450" r:id="rId1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5FF22"/>
    <a:srgbClr val="F7F700"/>
    <a:srgbClr val="BAFF1A"/>
    <a:srgbClr val="C434A4"/>
    <a:srgbClr val="CAB5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6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printerSettings" Target="printerSettings/printerSettings1.bin"/><Relationship Id="rId121" Type="http://schemas.openxmlformats.org/officeDocument/2006/relationships/presProps" Target="presProps.xml"/><Relationship Id="rId122" Type="http://schemas.openxmlformats.org/officeDocument/2006/relationships/viewProps" Target="viewProps.xml"/><Relationship Id="rId123" Type="http://schemas.openxmlformats.org/officeDocument/2006/relationships/theme" Target="theme/theme1.xml"/><Relationship Id="rId12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notesMaster" Target="notesMasters/notesMaster1.xml"/><Relationship Id="rId119" Type="http://schemas.openxmlformats.org/officeDocument/2006/relationships/handoutMaster" Target="handoutMasters/handoutMaster1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C1487-D2DB-2C49-A319-0434AC8A130A}" type="datetimeFigureOut">
              <a:rPr lang="en-US" smtClean="0"/>
              <a:t>16/06/2012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27A44-2ED4-B94A-94D5-E19D90A23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54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B40E2-AA31-EA4F-9372-436E27327E3B}" type="datetimeFigureOut">
              <a:rPr lang="en-US" smtClean="0"/>
              <a:t>16/06/2012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C4135-4352-9C4C-B7B3-955A3708B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90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9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05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8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5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2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43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7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74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2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8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N.E. MAVROMATOS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C0BC8-4107-204E-9728-094E671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5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wmf"/><Relationship Id="rId3" Type="http://schemas.openxmlformats.org/officeDocument/2006/relationships/image" Target="../media/image15.w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jpeg"/><Relationship Id="rId3" Type="http://schemas.openxmlformats.org/officeDocument/2006/relationships/image" Target="../media/image119.w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jpeg"/><Relationship Id="rId3" Type="http://schemas.openxmlformats.org/officeDocument/2006/relationships/image" Target="../media/image119.w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jpeg"/><Relationship Id="rId3" Type="http://schemas.openxmlformats.org/officeDocument/2006/relationships/image" Target="../media/image119.w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0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0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5" Type="http://schemas.openxmlformats.org/officeDocument/2006/relationships/image" Target="../media/image107.wmf"/><Relationship Id="rId6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5" Type="http://schemas.openxmlformats.org/officeDocument/2006/relationships/image" Target="../media/image107.wmf"/><Relationship Id="rId6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5" Type="http://schemas.openxmlformats.org/officeDocument/2006/relationships/image" Target="../media/image107.wmf"/><Relationship Id="rId6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5" Type="http://schemas.openxmlformats.org/officeDocument/2006/relationships/image" Target="../media/image107.wmf"/><Relationship Id="rId6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5" Type="http://schemas.openxmlformats.org/officeDocument/2006/relationships/image" Target="../media/image107.wmf"/><Relationship Id="rId6" Type="http://schemas.openxmlformats.org/officeDocument/2006/relationships/image" Target="../media/image108.png"/><Relationship Id="rId7" Type="http://schemas.openxmlformats.org/officeDocument/2006/relationships/image" Target="../media/image10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gi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png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7" Type="http://schemas.openxmlformats.org/officeDocument/2006/relationships/image" Target="../media/image42.e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png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7" Type="http://schemas.openxmlformats.org/officeDocument/2006/relationships/image" Target="../media/image42.em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45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45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45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emf"/><Relationship Id="rId7" Type="http://schemas.openxmlformats.org/officeDocument/2006/relationships/image" Target="../media/image51.emf"/><Relationship Id="rId8" Type="http://schemas.openxmlformats.org/officeDocument/2006/relationships/image" Target="../media/image5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gi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emf"/><Relationship Id="rId7" Type="http://schemas.openxmlformats.org/officeDocument/2006/relationships/image" Target="../media/image51.emf"/><Relationship Id="rId8" Type="http://schemas.openxmlformats.org/officeDocument/2006/relationships/image" Target="../media/image5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wmf"/><Relationship Id="rId3" Type="http://schemas.openxmlformats.org/officeDocument/2006/relationships/image" Target="../media/image54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emf"/><Relationship Id="rId3" Type="http://schemas.openxmlformats.org/officeDocument/2006/relationships/image" Target="../media/image57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23.png"/><Relationship Id="rId6" Type="http://schemas.openxmlformats.org/officeDocument/2006/relationships/image" Target="../media/image62.wmf"/><Relationship Id="rId7" Type="http://schemas.openxmlformats.org/officeDocument/2006/relationships/image" Target="../media/image63.png"/><Relationship Id="rId8" Type="http://schemas.openxmlformats.org/officeDocument/2006/relationships/image" Target="../media/image64.emf"/><Relationship Id="rId9" Type="http://schemas.openxmlformats.org/officeDocument/2006/relationships/image" Target="../media/image65.emf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gi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emf"/><Relationship Id="rId3" Type="http://schemas.openxmlformats.org/officeDocument/2006/relationships/image" Target="../media/image65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emf"/><Relationship Id="rId3" Type="http://schemas.openxmlformats.org/officeDocument/2006/relationships/image" Target="../media/image65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emf"/><Relationship Id="rId3" Type="http://schemas.openxmlformats.org/officeDocument/2006/relationships/image" Target="../media/image65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6.emf"/><Relationship Id="rId5" Type="http://schemas.openxmlformats.org/officeDocument/2006/relationships/image" Target="../media/image6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wmf"/><Relationship Id="rId3" Type="http://schemas.openxmlformats.org/officeDocument/2006/relationships/image" Target="../media/image69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gi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8.wmf"/><Relationship Id="rId5" Type="http://schemas.openxmlformats.org/officeDocument/2006/relationships/image" Target="../media/image79.wmf"/><Relationship Id="rId6" Type="http://schemas.openxmlformats.org/officeDocument/2006/relationships/image" Target="../media/image80.wmf"/><Relationship Id="rId7" Type="http://schemas.openxmlformats.org/officeDocument/2006/relationships/image" Target="../media/image2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emf"/><Relationship Id="rId3" Type="http://schemas.openxmlformats.org/officeDocument/2006/relationships/image" Target="../media/image82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gif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gi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w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wmf"/><Relationship Id="rId3" Type="http://schemas.openxmlformats.org/officeDocument/2006/relationships/image" Target="../media/image84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wmf"/><Relationship Id="rId3" Type="http://schemas.openxmlformats.org/officeDocument/2006/relationships/image" Target="../media/image84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wmf"/><Relationship Id="rId3" Type="http://schemas.openxmlformats.org/officeDocument/2006/relationships/image" Target="../media/image84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wmf"/><Relationship Id="rId3" Type="http://schemas.openxmlformats.org/officeDocument/2006/relationships/image" Target="../media/image8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4" Type="http://schemas.openxmlformats.org/officeDocument/2006/relationships/image" Target="../media/image8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4" Type="http://schemas.openxmlformats.org/officeDocument/2006/relationships/image" Target="../media/image8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e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4" Type="http://schemas.openxmlformats.org/officeDocument/2006/relationships/image" Target="../media/image89.emf"/><Relationship Id="rId5" Type="http://schemas.openxmlformats.org/officeDocument/2006/relationships/image" Target="../media/image85.emf"/><Relationship Id="rId6" Type="http://schemas.openxmlformats.org/officeDocument/2006/relationships/image" Target="../media/image88.emf"/><Relationship Id="rId7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4" Type="http://schemas.openxmlformats.org/officeDocument/2006/relationships/image" Target="../media/image93.emf"/><Relationship Id="rId5" Type="http://schemas.openxmlformats.org/officeDocument/2006/relationships/image" Target="../media/image94.emf"/><Relationship Id="rId6" Type="http://schemas.openxmlformats.org/officeDocument/2006/relationships/image" Target="../media/image9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0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96.emf"/><Relationship Id="rId5" Type="http://schemas.openxmlformats.org/officeDocument/2006/relationships/image" Target="../media/image10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96.emf"/><Relationship Id="rId5" Type="http://schemas.openxmlformats.org/officeDocument/2006/relationships/image" Target="../media/image10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96.emf"/><Relationship Id="rId5" Type="http://schemas.openxmlformats.org/officeDocument/2006/relationships/image" Target="../media/image103.emf"/><Relationship Id="rId6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5" Type="http://schemas.openxmlformats.org/officeDocument/2006/relationships/image" Target="../media/image107.wmf"/><Relationship Id="rId6" Type="http://schemas.openxmlformats.org/officeDocument/2006/relationships/image" Target="../media/image108.png"/><Relationship Id="rId7" Type="http://schemas.openxmlformats.org/officeDocument/2006/relationships/image" Target="../media/image10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w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4" Type="http://schemas.openxmlformats.org/officeDocument/2006/relationships/image" Target="../media/image111.wmf"/><Relationship Id="rId5" Type="http://schemas.openxmlformats.org/officeDocument/2006/relationships/image" Target="../media/image112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10.wmf"/><Relationship Id="rId5" Type="http://schemas.openxmlformats.org/officeDocument/2006/relationships/image" Target="../media/image111.wmf"/><Relationship Id="rId6" Type="http://schemas.openxmlformats.org/officeDocument/2006/relationships/image" Target="../media/image113.png"/><Relationship Id="rId7" Type="http://schemas.openxmlformats.org/officeDocument/2006/relationships/image" Target="../media/image112.png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4" Type="http://schemas.openxmlformats.org/officeDocument/2006/relationships/slideLayout" Target="../slideLayouts/slideLayout7.xml"/><Relationship Id="rId5" Type="http://schemas.openxmlformats.org/officeDocument/2006/relationships/image" Target="../media/image110.wmf"/><Relationship Id="rId6" Type="http://schemas.openxmlformats.org/officeDocument/2006/relationships/image" Target="../media/image111.wmf"/><Relationship Id="rId7" Type="http://schemas.openxmlformats.org/officeDocument/2006/relationships/image" Target="../media/image114.png"/><Relationship Id="rId8" Type="http://schemas.openxmlformats.org/officeDocument/2006/relationships/image" Target="../media/image113.png"/><Relationship Id="rId9" Type="http://schemas.openxmlformats.org/officeDocument/2006/relationships/image" Target="../media/image109.png"/><Relationship Id="rId10" Type="http://schemas.openxmlformats.org/officeDocument/2006/relationships/image" Target="../media/image112.png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4" Type="http://schemas.openxmlformats.org/officeDocument/2006/relationships/slideLayout" Target="../slideLayouts/slideLayout7.xml"/><Relationship Id="rId5" Type="http://schemas.openxmlformats.org/officeDocument/2006/relationships/image" Target="../media/image110.wmf"/><Relationship Id="rId6" Type="http://schemas.openxmlformats.org/officeDocument/2006/relationships/image" Target="../media/image111.wmf"/><Relationship Id="rId7" Type="http://schemas.openxmlformats.org/officeDocument/2006/relationships/image" Target="../media/image114.png"/><Relationship Id="rId8" Type="http://schemas.openxmlformats.org/officeDocument/2006/relationships/image" Target="../media/image113.png"/><Relationship Id="rId9" Type="http://schemas.openxmlformats.org/officeDocument/2006/relationships/image" Target="../media/image109.png"/><Relationship Id="rId10" Type="http://schemas.openxmlformats.org/officeDocument/2006/relationships/image" Target="../media/image112.png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5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jpeg"/><Relationship Id="rId1" Type="http://schemas.openxmlformats.org/officeDocument/2006/relationships/tags" Target="../tags/tag14.x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35" y="170996"/>
            <a:ext cx="6974394" cy="1470025"/>
          </a:xfrm>
          <a:solidFill>
            <a:srgbClr val="3366FF"/>
          </a:solidFill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  <a:cs typeface="Arial Black"/>
              </a:rPr>
              <a:t>STRINGY COSMOLOGY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  <a:cs typeface="Arial Black"/>
              </a:rPr>
              <a:t>&amp; THE LHC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/>
              <a:cs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320" y="2075537"/>
            <a:ext cx="6756975" cy="1752600"/>
          </a:xfrm>
          <a:solidFill>
            <a:srgbClr val="CCFFCC"/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NICK E. MAVROMATOS</a:t>
            </a:r>
          </a:p>
          <a:p>
            <a:r>
              <a:rPr lang="en-US" sz="2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KING’S COLLEGE LONDON &amp; CERN-PH-TH</a:t>
            </a:r>
            <a:endParaRPr lang="en-US" sz="28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1" y="4544280"/>
            <a:ext cx="3265435" cy="2200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006" y="5882419"/>
            <a:ext cx="5118100" cy="8623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145" y="4544280"/>
            <a:ext cx="5823857" cy="1027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0145" y="5571321"/>
            <a:ext cx="5823858" cy="394096"/>
          </a:xfrm>
          <a:prstGeom prst="rect">
            <a:avLst/>
          </a:prstGeom>
        </p:spPr>
      </p:pic>
      <p:pic>
        <p:nvPicPr>
          <p:cNvPr id="8" name="Picture 11" descr="king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971" y="219188"/>
            <a:ext cx="1643063" cy="1512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971" y="1906134"/>
            <a:ext cx="121285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166429" y="3232824"/>
            <a:ext cx="1974850" cy="11906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dirty="0">
                <a:cs typeface="Arial" charset="0"/>
              </a:rPr>
              <a:t>London Centre</a:t>
            </a:r>
          </a:p>
          <a:p>
            <a:pPr algn="ctr">
              <a:defRPr/>
            </a:pPr>
            <a:r>
              <a:rPr lang="en-GB" b="1" dirty="0">
                <a:cs typeface="Arial" charset="0"/>
              </a:rPr>
              <a:t>for </a:t>
            </a:r>
            <a:r>
              <a:rPr lang="en-GB" b="1" dirty="0" err="1">
                <a:cs typeface="Arial" charset="0"/>
              </a:rPr>
              <a:t>Terauniverse</a:t>
            </a:r>
            <a:endParaRPr lang="en-GB" b="1" dirty="0">
              <a:cs typeface="Arial" charset="0"/>
            </a:endParaRPr>
          </a:p>
          <a:p>
            <a:pPr algn="ctr">
              <a:defRPr/>
            </a:pPr>
            <a:r>
              <a:rPr lang="en-GB" b="1" dirty="0">
                <a:cs typeface="Arial" charset="0"/>
              </a:rPr>
              <a:t>Studies (LCTS)</a:t>
            </a:r>
          </a:p>
          <a:p>
            <a:pPr algn="ctr">
              <a:defRPr/>
            </a:pPr>
            <a:r>
              <a:rPr lang="en-GB" b="1" dirty="0" err="1">
                <a:cs typeface="Arial" charset="0"/>
              </a:rPr>
              <a:t>AdV</a:t>
            </a:r>
            <a:r>
              <a:rPr lang="en-GB" b="1" dirty="0">
                <a:cs typeface="Arial" charset="0"/>
              </a:rPr>
              <a:t> 267352</a:t>
            </a:r>
          </a:p>
        </p:txBody>
      </p:sp>
    </p:spTree>
    <p:extLst>
      <p:ext uri="{BB962C8B-B14F-4D97-AF65-F5344CB8AC3E}">
        <p14:creationId xmlns:p14="http://schemas.microsoft.com/office/powerpoint/2010/main" val="353784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5545138" cy="13636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8309" name="Group 82"/>
          <p:cNvGrpSpPr>
            <a:grpSpLocks noChangeAspect="1"/>
          </p:cNvGrpSpPr>
          <p:nvPr/>
        </p:nvGrpSpPr>
        <p:grpSpPr bwMode="auto">
          <a:xfrm>
            <a:off x="5867400" y="936681"/>
            <a:ext cx="3276600" cy="1287406"/>
            <a:chOff x="3113" y="682"/>
            <a:chExt cx="1995" cy="783"/>
          </a:xfrm>
        </p:grpSpPr>
        <p:pic>
          <p:nvPicPr>
            <p:cNvPr id="9832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3" y="845"/>
              <a:ext cx="1995" cy="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321" name="Rectangle 13"/>
            <p:cNvSpPr>
              <a:spLocks noChangeAspect="1" noChangeArrowheads="1"/>
            </p:cNvSpPr>
            <p:nvPr/>
          </p:nvSpPr>
          <p:spPr bwMode="auto">
            <a:xfrm>
              <a:off x="4428" y="861"/>
              <a:ext cx="454" cy="226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3200">
                <a:latin typeface="Verdana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98322" name="Rectangle 14"/>
            <p:cNvSpPr>
              <a:spLocks noChangeAspect="1" noChangeArrowheads="1"/>
            </p:cNvSpPr>
            <p:nvPr/>
          </p:nvSpPr>
          <p:spPr bwMode="auto">
            <a:xfrm>
              <a:off x="4428" y="1096"/>
              <a:ext cx="635" cy="226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3200">
                <a:latin typeface="Verdana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98323" name="Text Box 15"/>
            <p:cNvSpPr txBox="1">
              <a:spLocks noChangeAspect="1" noChangeArrowheads="1"/>
            </p:cNvSpPr>
            <p:nvPr/>
          </p:nvSpPr>
          <p:spPr bwMode="auto">
            <a:xfrm>
              <a:off x="4377" y="682"/>
              <a:ext cx="686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200" b="1" dirty="0" err="1" smtClean="0">
                  <a:solidFill>
                    <a:srgbClr val="FF3300"/>
                  </a:solidFill>
                  <a:latin typeface="Verdana" charset="0"/>
                  <a:ea typeface="MS PGothic" charset="0"/>
                  <a:cs typeface="MS PGothic" charset="0"/>
                </a:rPr>
                <a:t>charginos</a:t>
              </a:r>
              <a:endParaRPr lang="en-GB" sz="1200" b="1" dirty="0">
                <a:solidFill>
                  <a:srgbClr val="FF3300"/>
                </a:solidFill>
                <a:latin typeface="Verdana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98324" name="Text Box 16"/>
            <p:cNvSpPr txBox="1">
              <a:spLocks noChangeAspect="1" noChangeArrowheads="1"/>
            </p:cNvSpPr>
            <p:nvPr/>
          </p:nvSpPr>
          <p:spPr bwMode="auto">
            <a:xfrm>
              <a:off x="4377" y="1298"/>
              <a:ext cx="72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200" b="1">
                  <a:solidFill>
                    <a:srgbClr val="0033CC"/>
                  </a:solidFill>
                  <a:latin typeface="Verdana" charset="0"/>
                  <a:ea typeface="MS PGothic" charset="0"/>
                  <a:cs typeface="MS PGothic" charset="0"/>
                </a:rPr>
                <a:t>neutralinos</a:t>
              </a:r>
            </a:p>
          </p:txBody>
        </p:sp>
      </p:grpSp>
      <p:sp>
        <p:nvSpPr>
          <p:cNvPr id="3717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998563"/>
            <a:ext cx="8435975" cy="360045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5000"/>
              </a:lnSpc>
              <a:defRPr/>
            </a:pPr>
            <a:r>
              <a:rPr lang="sv-SE" sz="2000" i="1" dirty="0" smtClean="0"/>
              <a:t>R</a:t>
            </a:r>
            <a:r>
              <a:rPr lang="sv-SE" sz="2000" dirty="0" smtClean="0"/>
              <a:t>-</a:t>
            </a:r>
            <a:r>
              <a:rPr lang="sv-SE" sz="2000" dirty="0" err="1" smtClean="0"/>
              <a:t>parity</a:t>
            </a:r>
            <a:r>
              <a:rPr lang="sv-SE" sz="2000" dirty="0" smtClean="0"/>
              <a:t>:    </a:t>
            </a:r>
            <a:r>
              <a:rPr lang="en-US" sz="2400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= (-1)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3(B-L)+2s</a:t>
            </a:r>
            <a:r>
              <a:rPr lang="en-US" sz="2000" i="1" dirty="0" smtClean="0">
                <a:solidFill>
                  <a:srgbClr val="C00000"/>
                </a:solidFill>
              </a:rPr>
              <a:t>   </a:t>
            </a:r>
            <a:r>
              <a:rPr lang="en-GB" sz="2000" dirty="0" smtClean="0">
                <a:sym typeface="Wingdings" charset="0"/>
              </a:rPr>
              <a:t>→                          </a:t>
            </a:r>
            <a:r>
              <a:rPr lang="en-GB" sz="2000" b="1" i="1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R=</a:t>
            </a:r>
            <a:endParaRPr lang="sv-SE" sz="2000" b="1" i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1" eaLnBrk="1" hangingPunct="1">
              <a:lnSpc>
                <a:spcPct val="95000"/>
              </a:lnSpc>
              <a:defRPr/>
            </a:pPr>
            <a:r>
              <a:rPr lang="sv-SE" sz="1800" b="1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</a:t>
            </a: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</a:t>
            </a:r>
            <a:r>
              <a:rPr lang="sv-SE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parity</a:t>
            </a: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sv-SE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conservation</a:t>
            </a: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sv-SE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hinted</a:t>
            </a: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b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sv-SE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but</a:t>
            </a: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sv-SE" sz="1800" b="1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not </a:t>
            </a:r>
            <a:r>
              <a:rPr lang="sv-SE" sz="1800" b="1" i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required</a:t>
            </a: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by proton </a:t>
            </a:r>
            <a:r>
              <a:rPr lang="sv-SE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stability</a:t>
            </a:r>
            <a:endParaRPr lang="sv-SE" sz="18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1" eaLnBrk="1" hangingPunct="1">
              <a:lnSpc>
                <a:spcPct val="95000"/>
              </a:lnSpc>
              <a:defRPr/>
            </a:pPr>
            <a:r>
              <a:rPr lang="sv-SE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not a fundamental </a:t>
            </a:r>
            <a:r>
              <a:rPr lang="sv-SE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symmetry</a:t>
            </a:r>
            <a:endParaRPr lang="sv-SE" sz="18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457200" lvl="1" indent="0" eaLnBrk="1" hangingPunct="1">
              <a:lnSpc>
                <a:spcPct val="95000"/>
              </a:lnSpc>
              <a:buNone/>
              <a:defRPr/>
            </a:pPr>
            <a:endParaRPr lang="sv-SE" sz="18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lnSpc>
                <a:spcPct val="95000"/>
              </a:lnSpc>
              <a:defRPr/>
            </a:pPr>
            <a:r>
              <a:rPr lang="sv-SE" sz="2000" dirty="0" smtClean="0"/>
              <a:t>If </a:t>
            </a:r>
            <a:r>
              <a:rPr lang="sv-SE" sz="2000" i="1" dirty="0" smtClean="0"/>
              <a:t>R</a:t>
            </a:r>
            <a:r>
              <a:rPr lang="sv-SE" sz="2000" dirty="0" smtClean="0"/>
              <a:t>-</a:t>
            </a:r>
            <a:r>
              <a:rPr lang="sv-SE" sz="2000" dirty="0" err="1" smtClean="0"/>
              <a:t>parity</a:t>
            </a:r>
            <a:r>
              <a:rPr lang="sv-SE" sz="2000" dirty="0" smtClean="0"/>
              <a:t> is </a:t>
            </a:r>
            <a:r>
              <a:rPr lang="sv-SE" sz="2000" dirty="0" err="1" smtClean="0"/>
              <a:t>conserved</a:t>
            </a:r>
            <a:r>
              <a:rPr lang="sv-SE" sz="2000" dirty="0" smtClean="0"/>
              <a:t>:</a:t>
            </a:r>
          </a:p>
          <a:p>
            <a:pPr lvl="1" eaLnBrk="1" hangingPunct="1">
              <a:lnSpc>
                <a:spcPct val="95000"/>
              </a:lnSpc>
              <a:defRPr/>
            </a:pP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SUSY-partners 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are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always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produced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in pairs </a:t>
            </a:r>
            <a:b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sv-SE" sz="18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is a 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multiplicative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quantum 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number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pPr lvl="1" eaLnBrk="1" hangingPunct="1">
              <a:lnSpc>
                <a:spcPct val="95000"/>
              </a:lnSpc>
              <a:defRPr/>
            </a:pP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Lightest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SUSY-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particle</a:t>
            </a:r>
            <a:r>
              <a:rPr lang="sv-SE" sz="18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(LSP) is </a:t>
            </a:r>
            <a:r>
              <a:rPr lang="sv-SE" sz="18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stable</a:t>
            </a:r>
            <a:endParaRPr lang="sv-SE" sz="18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457200" lvl="1" indent="0" eaLnBrk="1" hangingPunct="1">
              <a:lnSpc>
                <a:spcPct val="95000"/>
              </a:lnSpc>
              <a:buNone/>
              <a:defRPr/>
            </a:pPr>
            <a:endParaRPr lang="sv-SE" sz="18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2" eaLnBrk="1" hangingPunct="1">
              <a:lnSpc>
                <a:spcPct val="95000"/>
              </a:lnSpc>
              <a:defRPr/>
            </a:pPr>
            <a:r>
              <a:rPr lang="en-GB" sz="1800" b="1" dirty="0" smtClean="0">
                <a:solidFill>
                  <a:srgbClr val="0000FF"/>
                </a:solidFill>
                <a:sym typeface="Wingdings" charset="0"/>
              </a:rPr>
              <a:t>should be </a:t>
            </a:r>
            <a:r>
              <a:rPr lang="en-GB" sz="1800" b="1" dirty="0" err="1" smtClean="0">
                <a:solidFill>
                  <a:srgbClr val="0000FF"/>
                </a:solidFill>
                <a:sym typeface="Wingdings" charset="0"/>
              </a:rPr>
              <a:t>colorless</a:t>
            </a:r>
            <a:r>
              <a:rPr lang="en-GB" sz="1800" b="1" dirty="0" smtClean="0">
                <a:solidFill>
                  <a:srgbClr val="0000FF"/>
                </a:solidFill>
                <a:sym typeface="Wingdings" charset="0"/>
              </a:rPr>
              <a:t> and neutral </a:t>
            </a:r>
          </a:p>
          <a:p>
            <a:pPr lvl="2" eaLnBrk="1" hangingPunct="1">
              <a:lnSpc>
                <a:spcPct val="95000"/>
              </a:lnSpc>
              <a:defRPr/>
            </a:pPr>
            <a:r>
              <a:rPr lang="en-GB" sz="1800" b="1" dirty="0" smtClean="0">
                <a:solidFill>
                  <a:srgbClr val="0000FF"/>
                </a:solidFill>
                <a:sym typeface="Wingdings" charset="0"/>
              </a:rPr>
              <a:t>weakly interacting → escapes the detector undetectable </a:t>
            </a:r>
            <a:br>
              <a:rPr lang="en-GB" sz="1800" b="1" dirty="0" smtClean="0">
                <a:solidFill>
                  <a:srgbClr val="0000FF"/>
                </a:solidFill>
                <a:sym typeface="Wingdings" charset="0"/>
              </a:rPr>
            </a:br>
            <a:r>
              <a:rPr lang="en-GB" sz="1800" b="1" dirty="0" smtClean="0">
                <a:solidFill>
                  <a:srgbClr val="0000FF"/>
                </a:solidFill>
                <a:sym typeface="Wingdings" charset="0"/>
              </a:rPr>
              <a:t>→ </a:t>
            </a:r>
            <a:r>
              <a:rPr lang="en-GB" sz="1800" b="1" i="1" dirty="0" smtClean="0">
                <a:solidFill>
                  <a:srgbClr val="0000FF"/>
                </a:solidFill>
                <a:sym typeface="Wingdings" charset="0"/>
              </a:rPr>
              <a:t>large missing energy</a:t>
            </a:r>
          </a:p>
          <a:p>
            <a:pPr lvl="2" eaLnBrk="1" hangingPunct="1">
              <a:lnSpc>
                <a:spcPct val="95000"/>
              </a:lnSpc>
              <a:defRPr/>
            </a:pPr>
            <a:r>
              <a:rPr lang="sv-SE" sz="1800" b="1" dirty="0" smtClean="0">
                <a:sym typeface="Wingdings" charset="0"/>
              </a:rPr>
              <a:t>dark </a:t>
            </a:r>
            <a:r>
              <a:rPr lang="sv-SE" sz="1800" b="1" dirty="0" err="1" smtClean="0">
                <a:sym typeface="Wingdings" charset="0"/>
              </a:rPr>
              <a:t>matter</a:t>
            </a:r>
            <a:r>
              <a:rPr lang="sv-SE" sz="1800" b="1" dirty="0" smtClean="0">
                <a:sym typeface="Wingdings" charset="0"/>
              </a:rPr>
              <a:t> </a:t>
            </a:r>
            <a:r>
              <a:rPr lang="sv-SE" sz="1800" b="1" dirty="0" err="1" smtClean="0">
                <a:sym typeface="Wingdings" charset="0"/>
              </a:rPr>
              <a:t>candidate</a:t>
            </a:r>
            <a:endParaRPr lang="sv-SE" sz="1800" b="1" dirty="0" smtClean="0">
              <a:sym typeface="Wingdings" charset="0"/>
            </a:endParaRPr>
          </a:p>
        </p:txBody>
      </p:sp>
      <p:sp>
        <p:nvSpPr>
          <p:cNvPr id="371722" name="Text Box 6"/>
          <p:cNvSpPr txBox="1">
            <a:spLocks noChangeAspect="1" noChangeArrowheads="1"/>
          </p:cNvSpPr>
          <p:nvPr/>
        </p:nvSpPr>
        <p:spPr bwMode="auto">
          <a:xfrm>
            <a:off x="250825" y="2276475"/>
            <a:ext cx="4092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MS PGothic" charset="0"/>
                <a:cs typeface="Times New Roman" charset="0"/>
              </a:rPr>
              <a:t>graviton (spin 2)  ↔  gravitino (spin 3/2)</a:t>
            </a:r>
          </a:p>
        </p:txBody>
      </p:sp>
      <p:sp>
        <p:nvSpPr>
          <p:cNvPr id="98312" name="Rectangle 7"/>
          <p:cNvSpPr>
            <a:spLocks noChangeAspect="1" noChangeArrowheads="1"/>
          </p:cNvSpPr>
          <p:nvPr/>
        </p:nvSpPr>
        <p:spPr bwMode="auto">
          <a:xfrm>
            <a:off x="1979613" y="2349500"/>
            <a:ext cx="2160587" cy="298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8313" name="Rectangle 8"/>
          <p:cNvSpPr>
            <a:spLocks noChangeAspect="1" noChangeArrowheads="1"/>
          </p:cNvSpPr>
          <p:nvPr/>
        </p:nvSpPr>
        <p:spPr bwMode="auto">
          <a:xfrm>
            <a:off x="1979613" y="1268413"/>
            <a:ext cx="1439862" cy="6985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8314" name="Rectangle 9"/>
          <p:cNvSpPr>
            <a:spLocks noChangeAspect="1" noChangeArrowheads="1"/>
          </p:cNvSpPr>
          <p:nvPr/>
        </p:nvSpPr>
        <p:spPr bwMode="auto">
          <a:xfrm>
            <a:off x="250825" y="1989138"/>
            <a:ext cx="1714500" cy="3111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8315" name="Rectangle 10"/>
          <p:cNvSpPr>
            <a:spLocks noChangeAspect="1" noChangeArrowheads="1"/>
          </p:cNvSpPr>
          <p:nvPr/>
        </p:nvSpPr>
        <p:spPr bwMode="auto">
          <a:xfrm>
            <a:off x="4705350" y="1196975"/>
            <a:ext cx="1090613" cy="10556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8316" name="Text Box 81"/>
          <p:cNvSpPr txBox="1">
            <a:spLocks noChangeArrowheads="1"/>
          </p:cNvSpPr>
          <p:nvPr/>
        </p:nvSpPr>
        <p:spPr bwMode="auto">
          <a:xfrm>
            <a:off x="5614988" y="188913"/>
            <a:ext cx="3529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>
                <a:latin typeface="Verdana" charset="0"/>
                <a:ea typeface="MS PGothic" charset="0"/>
                <a:cs typeface="MS PGothic" charset="0"/>
              </a:rPr>
              <a:t>(</a:t>
            </a:r>
            <a:r>
              <a:rPr lang="en-GB" sz="2000">
                <a:solidFill>
                  <a:srgbClr val="FF0000"/>
                </a:solidFill>
                <a:latin typeface="Verdana" charset="0"/>
                <a:ea typeface="MS PGothic" charset="0"/>
                <a:cs typeface="MS PGothic" charset="0"/>
              </a:rPr>
              <a:t>□ </a:t>
            </a:r>
            <a:r>
              <a:rPr lang="en-GB" sz="2000">
                <a:latin typeface="Verdana" charset="0"/>
                <a:ea typeface="MS PGothic" charset="0"/>
                <a:cs typeface="MS PGothic" charset="0"/>
              </a:rPr>
              <a:t>=</a:t>
            </a:r>
            <a:r>
              <a:rPr lang="en-GB" sz="2000">
                <a:solidFill>
                  <a:srgbClr val="FF0000"/>
                </a:solidFill>
                <a:latin typeface="Verdana" charset="0"/>
                <a:ea typeface="MS PGothic" charset="0"/>
                <a:cs typeface="MS PGothic" charset="0"/>
              </a:rPr>
              <a:t> superpartners</a:t>
            </a:r>
            <a:r>
              <a:rPr lang="en-GB" sz="2000">
                <a:latin typeface="Verdana" charset="0"/>
                <a:ea typeface="MS PGothic" charset="0"/>
                <a:cs typeface="MS PGothic" charset="0"/>
              </a:rPr>
              <a:t>)</a:t>
            </a:r>
          </a:p>
        </p:txBody>
      </p:sp>
      <p:sp>
        <p:nvSpPr>
          <p:cNvPr id="98317" name="AutoShape 83"/>
          <p:cNvSpPr>
            <a:spLocks/>
          </p:cNvSpPr>
          <p:nvPr/>
        </p:nvSpPr>
        <p:spPr bwMode="auto">
          <a:xfrm>
            <a:off x="5597524" y="2871562"/>
            <a:ext cx="73025" cy="790575"/>
          </a:xfrm>
          <a:prstGeom prst="leftBrace">
            <a:avLst>
              <a:gd name="adj1" fmla="val 90217"/>
              <a:gd name="adj2" fmla="val 483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371729" name="Text Box 84"/>
          <p:cNvSpPr txBox="1">
            <a:spLocks noChangeArrowheads="1"/>
          </p:cNvSpPr>
          <p:nvPr/>
        </p:nvSpPr>
        <p:spPr bwMode="auto">
          <a:xfrm>
            <a:off x="5794828" y="2867254"/>
            <a:ext cx="31321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+1, for SM particles</a:t>
            </a:r>
          </a:p>
          <a:p>
            <a:pPr>
              <a:spcBef>
                <a:spcPct val="50000"/>
              </a:spcBef>
              <a:defRPr/>
            </a:pPr>
            <a:r>
              <a:rPr lang="en-GB" sz="1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–1, for </a:t>
            </a:r>
            <a:r>
              <a:rPr lang="en-GB" sz="18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superpartners</a:t>
            </a:r>
            <a:endParaRPr lang="en-GB" sz="1800" b="1" dirty="0" smtClean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371730" name="Text Box 18"/>
          <p:cNvSpPr txBox="1">
            <a:spLocks noChangeArrowheads="1"/>
          </p:cNvSpPr>
          <p:nvPr/>
        </p:nvSpPr>
        <p:spPr bwMode="auto">
          <a:xfrm>
            <a:off x="0" y="0"/>
            <a:ext cx="5159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SUSY PARTICLE SPECTRUM</a:t>
            </a:r>
            <a:r>
              <a:rPr lang="en-GB" sz="1800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467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829550" cy="404812"/>
          </a:xfrm>
          <a:prstGeom prst="rect">
            <a:avLst/>
          </a:prstGeom>
          <a:solidFill>
            <a:srgbClr val="993366"/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Weakly Interacting Dark Matter Phenomenology and Space-time Foam</a:t>
            </a:r>
          </a:p>
        </p:txBody>
      </p:sp>
      <p:pic>
        <p:nvPicPr>
          <p:cNvPr id="73733" name="Picture 3" descr="gx_m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836613"/>
            <a:ext cx="5903912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8276" name="Text Box 4"/>
          <p:cNvSpPr txBox="1">
            <a:spLocks noChangeArrowheads="1"/>
          </p:cNvSpPr>
          <p:nvPr/>
        </p:nvSpPr>
        <p:spPr bwMode="auto">
          <a:xfrm>
            <a:off x="971550" y="5661025"/>
            <a:ext cx="654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cs typeface="Arial" charset="0"/>
              </a:rPr>
              <a:t>Cosmologically (WMAP_CMB) allowed regions for dark Matter </a:t>
            </a:r>
          </a:p>
        </p:txBody>
      </p:sp>
      <p:sp>
        <p:nvSpPr>
          <p:cNvPr id="438277" name="Text Box 5"/>
          <p:cNvSpPr txBox="1">
            <a:spLocks noChangeArrowheads="1"/>
          </p:cNvSpPr>
          <p:nvPr/>
        </p:nvSpPr>
        <p:spPr bwMode="auto">
          <a:xfrm>
            <a:off x="6300788" y="836613"/>
            <a:ext cx="229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Exotic DM Wimp-like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(g</a:t>
            </a:r>
            <a:r>
              <a:rPr lang="en-GB" sz="1800" baseline="-25000">
                <a:cs typeface="Arial" charset="0"/>
              </a:rPr>
              <a:t>X</a:t>
            </a:r>
            <a:r>
              <a:rPr lang="en-GB" sz="1800">
                <a:cs typeface="Arial" charset="0"/>
              </a:rPr>
              <a:t>, m</a:t>
            </a:r>
            <a:r>
              <a:rPr lang="en-GB" sz="1800" baseline="-25000">
                <a:cs typeface="Arial" charset="0"/>
              </a:rPr>
              <a:t>X</a:t>
            </a:r>
            <a:r>
              <a:rPr lang="en-GB" sz="1800">
                <a:cs typeface="Arial" charset="0"/>
              </a:rPr>
              <a:t> )</a:t>
            </a:r>
          </a:p>
        </p:txBody>
      </p:sp>
      <p:pic>
        <p:nvPicPr>
          <p:cNvPr id="4382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844675"/>
            <a:ext cx="3924300" cy="9826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44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829550" cy="404812"/>
          </a:xfrm>
          <a:prstGeom prst="rect">
            <a:avLst/>
          </a:prstGeom>
          <a:solidFill>
            <a:srgbClr val="993366"/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Weakly Interacting Dark Matter Phenomenology and Space-time Foam</a:t>
            </a:r>
          </a:p>
        </p:txBody>
      </p:sp>
      <p:pic>
        <p:nvPicPr>
          <p:cNvPr id="73733" name="Picture 3" descr="gx_m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836613"/>
            <a:ext cx="5903912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8276" name="Text Box 4"/>
          <p:cNvSpPr txBox="1">
            <a:spLocks noChangeArrowheads="1"/>
          </p:cNvSpPr>
          <p:nvPr/>
        </p:nvSpPr>
        <p:spPr bwMode="auto">
          <a:xfrm>
            <a:off x="971550" y="5661025"/>
            <a:ext cx="654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cs typeface="Arial" charset="0"/>
              </a:rPr>
              <a:t>Cosmologically (WMAP_CMB) allowed regions for dark Matter </a:t>
            </a:r>
          </a:p>
        </p:txBody>
      </p:sp>
      <p:sp>
        <p:nvSpPr>
          <p:cNvPr id="438277" name="Text Box 5"/>
          <p:cNvSpPr txBox="1">
            <a:spLocks noChangeArrowheads="1"/>
          </p:cNvSpPr>
          <p:nvPr/>
        </p:nvSpPr>
        <p:spPr bwMode="auto">
          <a:xfrm>
            <a:off x="6300788" y="836613"/>
            <a:ext cx="229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Exotic DM Wimp-like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(g</a:t>
            </a:r>
            <a:r>
              <a:rPr lang="en-GB" sz="1800" baseline="-25000">
                <a:cs typeface="Arial" charset="0"/>
              </a:rPr>
              <a:t>X</a:t>
            </a:r>
            <a:r>
              <a:rPr lang="en-GB" sz="1800">
                <a:cs typeface="Arial" charset="0"/>
              </a:rPr>
              <a:t>, m</a:t>
            </a:r>
            <a:r>
              <a:rPr lang="en-GB" sz="1800" baseline="-25000">
                <a:cs typeface="Arial" charset="0"/>
              </a:rPr>
              <a:t>X</a:t>
            </a:r>
            <a:r>
              <a:rPr lang="en-GB" sz="1800">
                <a:cs typeface="Arial" charset="0"/>
              </a:rPr>
              <a:t> )</a:t>
            </a:r>
          </a:p>
        </p:txBody>
      </p:sp>
      <p:sp>
        <p:nvSpPr>
          <p:cNvPr id="438278" name="Text Box 6"/>
          <p:cNvSpPr txBox="1">
            <a:spLocks noChangeArrowheads="1"/>
          </p:cNvSpPr>
          <p:nvPr/>
        </p:nvSpPr>
        <p:spPr bwMode="auto">
          <a:xfrm>
            <a:off x="6361808" y="3141663"/>
            <a:ext cx="2659702" cy="2308324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latin typeface="Arial Black"/>
                <a:cs typeface="Arial Black"/>
              </a:rPr>
              <a:t>Measurable effects</a:t>
            </a:r>
          </a:p>
          <a:p>
            <a:pPr>
              <a:defRPr/>
            </a:pPr>
            <a:r>
              <a:rPr lang="en-GB" sz="1800" dirty="0">
                <a:latin typeface="Arial Black"/>
                <a:cs typeface="Arial Black"/>
              </a:rPr>
              <a:t>For current or next</a:t>
            </a:r>
          </a:p>
          <a:p>
            <a:pPr>
              <a:defRPr/>
            </a:pPr>
            <a:r>
              <a:rPr lang="en-GB" sz="1800" dirty="0">
                <a:latin typeface="Arial Black"/>
                <a:cs typeface="Arial Black"/>
              </a:rPr>
              <a:t>Generation </a:t>
            </a:r>
            <a:r>
              <a:rPr lang="en-GB" sz="1800" dirty="0" err="1">
                <a:latin typeface="Arial Black"/>
                <a:cs typeface="Arial Black"/>
              </a:rPr>
              <a:t>expts</a:t>
            </a:r>
            <a:endParaRPr lang="en-GB" sz="1800" dirty="0">
              <a:latin typeface="Arial Black"/>
              <a:cs typeface="Arial Black"/>
            </a:endParaRPr>
          </a:p>
          <a:p>
            <a:pPr>
              <a:defRPr/>
            </a:pPr>
            <a:r>
              <a:rPr lang="en-GB" sz="1800" b="1" dirty="0">
                <a:solidFill>
                  <a:srgbClr val="FF0000"/>
                </a:solidFill>
                <a:latin typeface="Arial Black"/>
                <a:cs typeface="Arial Black"/>
              </a:rPr>
              <a:t>Only </a:t>
            </a:r>
            <a:r>
              <a:rPr lang="en-GB" sz="1800" dirty="0">
                <a:latin typeface="Arial Black"/>
                <a:cs typeface="Arial Black"/>
              </a:rPr>
              <a:t>if </a:t>
            </a:r>
            <a:r>
              <a:rPr lang="en-GB" sz="1800" b="1" i="1" dirty="0">
                <a:solidFill>
                  <a:srgbClr val="FF0000"/>
                </a:solidFill>
                <a:latin typeface="Arial Black"/>
                <a:cs typeface="Arial Black"/>
              </a:rPr>
              <a:t>Low</a:t>
            </a:r>
            <a:r>
              <a:rPr lang="en-GB" sz="1800" dirty="0">
                <a:latin typeface="Arial Black"/>
                <a:cs typeface="Arial Black"/>
              </a:rPr>
              <a:t> (</a:t>
            </a:r>
            <a:r>
              <a:rPr lang="en-GB" sz="1800" dirty="0" err="1">
                <a:latin typeface="Arial Black"/>
                <a:cs typeface="Arial Black"/>
              </a:rPr>
              <a:t>TeV</a:t>
            </a:r>
            <a:r>
              <a:rPr lang="en-GB" sz="1800" dirty="0">
                <a:latin typeface="Arial Black"/>
                <a:cs typeface="Arial Black"/>
              </a:rPr>
              <a:t>)</a:t>
            </a:r>
          </a:p>
          <a:p>
            <a:pPr>
              <a:defRPr/>
            </a:pPr>
            <a:r>
              <a:rPr lang="en-GB" sz="1800" dirty="0">
                <a:latin typeface="Arial Black"/>
                <a:cs typeface="Arial Black"/>
              </a:rPr>
              <a:t>String </a:t>
            </a:r>
            <a:r>
              <a:rPr lang="en-GB" sz="1800" dirty="0" smtClean="0">
                <a:latin typeface="Arial Black"/>
                <a:cs typeface="Arial Black"/>
              </a:rPr>
              <a:t>scale</a:t>
            </a:r>
          </a:p>
          <a:p>
            <a:pPr>
              <a:defRPr/>
            </a:pPr>
            <a:endParaRPr lang="en-GB" dirty="0">
              <a:latin typeface="Arial Black"/>
              <a:cs typeface="Arial Black"/>
            </a:endParaRPr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  <a:latin typeface="Arial Black"/>
                <a:cs typeface="Arial Black"/>
              </a:rPr>
              <a:t>L</a:t>
            </a:r>
            <a:r>
              <a:rPr lang="en-GB" sz="1800" b="1" dirty="0" smtClean="0">
                <a:solidFill>
                  <a:srgbClr val="FF0000"/>
                </a:solidFill>
                <a:latin typeface="Arial Black"/>
                <a:cs typeface="Arial Black"/>
              </a:rPr>
              <a:t>ess DM parameter</a:t>
            </a:r>
          </a:p>
          <a:p>
            <a:pPr>
              <a:defRPr/>
            </a:pPr>
            <a:r>
              <a:rPr lang="en-GB" b="1" dirty="0" smtClean="0">
                <a:solidFill>
                  <a:srgbClr val="FF0000"/>
                </a:solidFill>
                <a:latin typeface="Arial Black"/>
                <a:cs typeface="Arial Black"/>
              </a:rPr>
              <a:t>space available </a:t>
            </a:r>
            <a:endParaRPr lang="en-GB" sz="1800" b="1" dirty="0" smtClean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pic>
        <p:nvPicPr>
          <p:cNvPr id="4382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844675"/>
            <a:ext cx="3924300" cy="9826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837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829550" cy="404812"/>
          </a:xfrm>
          <a:prstGeom prst="rect">
            <a:avLst/>
          </a:prstGeom>
          <a:solidFill>
            <a:srgbClr val="993366"/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Weakly Interacting Dark Matter Phenomenology and Space-time Foam</a:t>
            </a:r>
          </a:p>
        </p:txBody>
      </p:sp>
      <p:pic>
        <p:nvPicPr>
          <p:cNvPr id="73733" name="Picture 3" descr="gx_m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836613"/>
            <a:ext cx="5903912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8276" name="Text Box 4"/>
          <p:cNvSpPr txBox="1">
            <a:spLocks noChangeArrowheads="1"/>
          </p:cNvSpPr>
          <p:nvPr/>
        </p:nvSpPr>
        <p:spPr bwMode="auto">
          <a:xfrm>
            <a:off x="971550" y="5661025"/>
            <a:ext cx="654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Cosmologically (WMAP_CMB) allowed regions for dark Matter </a:t>
            </a:r>
          </a:p>
        </p:txBody>
      </p:sp>
      <p:sp>
        <p:nvSpPr>
          <p:cNvPr id="438277" name="Text Box 5"/>
          <p:cNvSpPr txBox="1">
            <a:spLocks noChangeArrowheads="1"/>
          </p:cNvSpPr>
          <p:nvPr/>
        </p:nvSpPr>
        <p:spPr bwMode="auto">
          <a:xfrm>
            <a:off x="6300788" y="836613"/>
            <a:ext cx="229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Exotic DM Wimp-like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(g</a:t>
            </a:r>
            <a:r>
              <a:rPr lang="en-GB" sz="1800" baseline="-25000">
                <a:cs typeface="Arial" charset="0"/>
              </a:rPr>
              <a:t>X</a:t>
            </a:r>
            <a:r>
              <a:rPr lang="en-GB" sz="1800">
                <a:cs typeface="Arial" charset="0"/>
              </a:rPr>
              <a:t>, m</a:t>
            </a:r>
            <a:r>
              <a:rPr lang="en-GB" sz="1800" baseline="-25000">
                <a:cs typeface="Arial" charset="0"/>
              </a:rPr>
              <a:t>X</a:t>
            </a:r>
            <a:r>
              <a:rPr lang="en-GB" sz="1800">
                <a:cs typeface="Arial" charset="0"/>
              </a:rPr>
              <a:t> )</a:t>
            </a:r>
          </a:p>
        </p:txBody>
      </p:sp>
      <p:sp>
        <p:nvSpPr>
          <p:cNvPr id="438278" name="Text Box 6"/>
          <p:cNvSpPr txBox="1">
            <a:spLocks noChangeArrowheads="1"/>
          </p:cNvSpPr>
          <p:nvPr/>
        </p:nvSpPr>
        <p:spPr bwMode="auto">
          <a:xfrm>
            <a:off x="6067536" y="2924803"/>
            <a:ext cx="3017034" cy="2616101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BUT…</a:t>
            </a:r>
          </a:p>
          <a:p>
            <a:pPr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IF D-FOAM IS </a:t>
            </a:r>
          </a:p>
          <a:p>
            <a:pPr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RELEVANT </a:t>
            </a:r>
            <a:r>
              <a:rPr lang="en-GB" b="1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FOR </a:t>
            </a:r>
          </a:p>
          <a:p>
            <a:pPr>
              <a:defRPr/>
            </a:pPr>
            <a:r>
              <a:rPr lang="en-GB" b="1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BARYON ASYMMETRY</a:t>
            </a:r>
          </a:p>
          <a:p>
            <a:pPr>
              <a:defRPr/>
            </a:pPr>
            <a:endParaRPr lang="en-GB" sz="600" dirty="0" smtClean="0">
              <a:cs typeface="Arial" charset="0"/>
            </a:endParaRPr>
          </a:p>
          <a:p>
            <a:pPr>
              <a:defRPr/>
            </a:pPr>
            <a:r>
              <a:rPr lang="en-GB" sz="2800" b="1" dirty="0" smtClean="0">
                <a:cs typeface="Arial" charset="0"/>
              </a:rPr>
              <a:t>M</a:t>
            </a:r>
            <a:r>
              <a:rPr lang="en-GB" sz="2800" b="1" baseline="-25000" dirty="0" smtClean="0">
                <a:cs typeface="Arial" charset="0"/>
              </a:rPr>
              <a:t>S</a:t>
            </a:r>
            <a:r>
              <a:rPr lang="en-GB" sz="2800" b="1" dirty="0" smtClean="0">
                <a:cs typeface="Arial" charset="0"/>
              </a:rPr>
              <a:t>/</a:t>
            </a:r>
            <a:r>
              <a:rPr lang="en-GB" sz="2800" b="1" dirty="0" err="1" smtClean="0">
                <a:cs typeface="Arial" charset="0"/>
              </a:rPr>
              <a:t>g</a:t>
            </a:r>
            <a:r>
              <a:rPr lang="en-GB" sz="2800" b="1" baseline="-25000" dirty="0" err="1" smtClean="0">
                <a:cs typeface="Arial" charset="0"/>
              </a:rPr>
              <a:t>S</a:t>
            </a:r>
            <a:r>
              <a:rPr lang="en-GB" sz="2800" b="1" dirty="0" smtClean="0">
                <a:cs typeface="Arial" charset="0"/>
              </a:rPr>
              <a:t>  &gt; 200 </a:t>
            </a:r>
            <a:r>
              <a:rPr lang="en-GB" sz="2800" b="1" dirty="0" err="1" smtClean="0">
                <a:cs typeface="Arial" charset="0"/>
              </a:rPr>
              <a:t>TeV</a:t>
            </a:r>
            <a:r>
              <a:rPr lang="en-GB" sz="2800" b="1" dirty="0" smtClean="0">
                <a:cs typeface="Arial" charset="0"/>
              </a:rPr>
              <a:t> </a:t>
            </a:r>
          </a:p>
          <a:p>
            <a:pPr>
              <a:defRPr/>
            </a:pPr>
            <a:endParaRPr lang="en-GB" sz="1000" dirty="0">
              <a:cs typeface="Arial" charset="0"/>
            </a:endParaRPr>
          </a:p>
          <a:p>
            <a:pPr>
              <a:defRPr/>
            </a:pPr>
            <a:r>
              <a:rPr lang="en-GB" sz="2800" b="1" i="1" dirty="0" smtClean="0">
                <a:solidFill>
                  <a:srgbClr val="0000FF"/>
                </a:solidFill>
                <a:cs typeface="Arial" charset="0"/>
                <a:sym typeface="Wingdings"/>
              </a:rPr>
              <a:t>…</a:t>
            </a:r>
            <a:r>
              <a:rPr lang="en-GB" sz="2000" b="1" i="1" dirty="0" smtClean="0">
                <a:solidFill>
                  <a:srgbClr val="0000FF"/>
                </a:solidFill>
                <a:cs typeface="Arial" charset="0"/>
              </a:rPr>
              <a:t>It does not lead to </a:t>
            </a:r>
          </a:p>
          <a:p>
            <a:pPr>
              <a:defRPr/>
            </a:pPr>
            <a:r>
              <a:rPr lang="en-GB" sz="2000" b="1" i="1" dirty="0" smtClean="0">
                <a:solidFill>
                  <a:srgbClr val="0000FF"/>
                </a:solidFill>
                <a:cs typeface="Arial" charset="0"/>
              </a:rPr>
              <a:t>measurable effects @ LHC</a:t>
            </a:r>
            <a:endParaRPr lang="en-GB" sz="2000" b="1" i="1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4382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844675"/>
            <a:ext cx="3924300" cy="9826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83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CONCLUSIONS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No Evidence for DM as yet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We discussed </a:t>
            </a:r>
            <a:r>
              <a:rPr lang="en-US" sz="2000" b="1" dirty="0" smtClean="0">
                <a:solidFill>
                  <a:srgbClr val="FF0000"/>
                </a:solidFill>
              </a:rPr>
              <a:t>Colliding</a:t>
            </a:r>
            <a:r>
              <a:rPr lang="en-US" sz="2000" dirty="0" smtClean="0"/>
              <a:t> or </a:t>
            </a:r>
            <a:r>
              <a:rPr lang="en-US" sz="2000" b="1" dirty="0" smtClean="0">
                <a:solidFill>
                  <a:srgbClr val="FF0000"/>
                </a:solidFill>
              </a:rPr>
              <a:t>Bouncing </a:t>
            </a:r>
            <a:r>
              <a:rPr lang="en-US" sz="2000" b="1" dirty="0" err="1" smtClean="0">
                <a:solidFill>
                  <a:srgbClr val="FF0000"/>
                </a:solidFill>
              </a:rPr>
              <a:t>Brane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World Cosmologies that lead to </a:t>
            </a:r>
            <a:r>
              <a:rPr lang="en-US" sz="2000" b="1" dirty="0" smtClean="0">
                <a:solidFill>
                  <a:srgbClr val="FF0000"/>
                </a:solidFill>
              </a:rPr>
              <a:t>time-dependent </a:t>
            </a:r>
            <a:r>
              <a:rPr lang="en-US" sz="2000" b="1" dirty="0" err="1" smtClean="0">
                <a:solidFill>
                  <a:srgbClr val="FF0000"/>
                </a:solidFill>
              </a:rPr>
              <a:t>dilaton</a:t>
            </a:r>
            <a:r>
              <a:rPr lang="en-US" sz="2000" b="1" dirty="0" smtClean="0">
                <a:solidFill>
                  <a:srgbClr val="FF0000"/>
                </a:solidFill>
              </a:rPr>
              <a:t> fields </a:t>
            </a:r>
            <a:r>
              <a:rPr lang="en-US" sz="2000" dirty="0" smtClean="0"/>
              <a:t>at early epochs – before Dark matter Decoupling.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Dilaton</a:t>
            </a:r>
            <a:r>
              <a:rPr lang="en-US" sz="2000" b="1" dirty="0" smtClean="0">
                <a:solidFill>
                  <a:srgbClr val="0000FF"/>
                </a:solidFill>
              </a:rPr>
              <a:t> dominance </a:t>
            </a:r>
            <a:r>
              <a:rPr lang="en-US" sz="2000" dirty="0" smtClean="0"/>
              <a:t>in such areas lead to </a:t>
            </a:r>
            <a:r>
              <a:rPr lang="en-US" sz="2000" b="1" dirty="0" smtClean="0">
                <a:solidFill>
                  <a:srgbClr val="0000FF"/>
                </a:solidFill>
              </a:rPr>
              <a:t>modification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0000FF"/>
                </a:solidFill>
              </a:rPr>
              <a:t>DM abundances </a:t>
            </a:r>
            <a:r>
              <a:rPr lang="en-US" sz="2000" dirty="0" smtClean="0">
                <a:sym typeface="Wingdings"/>
              </a:rPr>
              <a:t> radical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effects</a:t>
            </a:r>
            <a:r>
              <a:rPr lang="en-US" sz="2000" dirty="0" smtClean="0">
                <a:sym typeface="Wingdings"/>
              </a:rPr>
              <a:t> on Collider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searches</a:t>
            </a:r>
            <a:r>
              <a:rPr lang="en-US" sz="2000" dirty="0" smtClean="0">
                <a:sym typeface="Wingdings"/>
              </a:rPr>
              <a:t> of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new Physics</a:t>
            </a: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45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CONCLUSIONS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No Evidence for DM as yet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We discussed </a:t>
            </a:r>
            <a:r>
              <a:rPr lang="en-US" sz="2000" b="1" dirty="0" smtClean="0">
                <a:solidFill>
                  <a:srgbClr val="FF0000"/>
                </a:solidFill>
              </a:rPr>
              <a:t>Colliding</a:t>
            </a:r>
            <a:r>
              <a:rPr lang="en-US" sz="2000" dirty="0" smtClean="0"/>
              <a:t> or </a:t>
            </a:r>
            <a:r>
              <a:rPr lang="en-US" sz="2000" b="1" dirty="0" smtClean="0">
                <a:solidFill>
                  <a:srgbClr val="FF0000"/>
                </a:solidFill>
              </a:rPr>
              <a:t>Bouncing </a:t>
            </a:r>
            <a:r>
              <a:rPr lang="en-US" sz="2000" b="1" dirty="0" err="1" smtClean="0">
                <a:solidFill>
                  <a:srgbClr val="FF0000"/>
                </a:solidFill>
              </a:rPr>
              <a:t>Brane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World Cosmologies that lead to </a:t>
            </a:r>
            <a:r>
              <a:rPr lang="en-US" sz="2000" b="1" dirty="0" smtClean="0">
                <a:solidFill>
                  <a:srgbClr val="FF0000"/>
                </a:solidFill>
              </a:rPr>
              <a:t>time-dependent </a:t>
            </a:r>
            <a:r>
              <a:rPr lang="en-US" sz="2000" b="1" dirty="0" err="1" smtClean="0">
                <a:solidFill>
                  <a:srgbClr val="FF0000"/>
                </a:solidFill>
              </a:rPr>
              <a:t>dilaton</a:t>
            </a:r>
            <a:r>
              <a:rPr lang="en-US" sz="2000" b="1" dirty="0" smtClean="0">
                <a:solidFill>
                  <a:srgbClr val="FF0000"/>
                </a:solidFill>
              </a:rPr>
              <a:t> fields </a:t>
            </a:r>
            <a:r>
              <a:rPr lang="en-US" sz="2000" dirty="0" smtClean="0"/>
              <a:t>at early epochs – before Dark matter Decoupling.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Dilaton</a:t>
            </a:r>
            <a:r>
              <a:rPr lang="en-US" sz="2000" b="1" dirty="0" smtClean="0">
                <a:solidFill>
                  <a:srgbClr val="0000FF"/>
                </a:solidFill>
              </a:rPr>
              <a:t> dominance </a:t>
            </a:r>
            <a:r>
              <a:rPr lang="en-US" sz="2000" dirty="0" smtClean="0"/>
              <a:t>in such areas lead to </a:t>
            </a:r>
            <a:r>
              <a:rPr lang="en-US" sz="2000" b="1" dirty="0" smtClean="0">
                <a:solidFill>
                  <a:srgbClr val="0000FF"/>
                </a:solidFill>
              </a:rPr>
              <a:t>modification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0000FF"/>
                </a:solidFill>
              </a:rPr>
              <a:t>DM abundances </a:t>
            </a:r>
            <a:r>
              <a:rPr lang="en-US" sz="2000" dirty="0" smtClean="0">
                <a:sym typeface="Wingdings"/>
              </a:rPr>
              <a:t> radical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effects</a:t>
            </a:r>
            <a:r>
              <a:rPr lang="en-US" sz="2000" dirty="0" smtClean="0">
                <a:sym typeface="Wingdings"/>
              </a:rPr>
              <a:t> on Collider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searches</a:t>
            </a:r>
            <a:r>
              <a:rPr lang="en-US" sz="2000" dirty="0" smtClean="0">
                <a:sym typeface="Wingdings"/>
              </a:rPr>
              <a:t> of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new Physics</a:t>
            </a: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 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More room</a:t>
            </a:r>
            <a:r>
              <a:rPr lang="en-US" sz="3200" b="1" dirty="0" smtClean="0"/>
              <a:t> for SUSY, heavier partners allowed </a:t>
            </a:r>
            <a:r>
              <a:rPr lang="en-US" sz="3200" b="1" dirty="0" smtClean="0">
                <a:sym typeface="Wingdings"/>
              </a:rPr>
              <a:t> effects in LHC or pushing SUSY beyond the reach of LHC, allowing for Higgs masses &gt; 125 </a:t>
            </a:r>
            <a:r>
              <a:rPr lang="en-US" sz="3200" b="1" dirty="0" err="1" smtClean="0">
                <a:sym typeface="Wingdings"/>
              </a:rPr>
              <a:t>GeV</a:t>
            </a:r>
            <a:endParaRPr lang="en-US" sz="3200" b="1" dirty="0" smtClean="0"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Perpetua Titling MT"/>
                <a:cs typeface="Perpetua Titling MT"/>
                <a:sym typeface="Wingdings"/>
              </a:rPr>
              <a:t>D-foam scenarios </a:t>
            </a:r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also </a:t>
            </a:r>
            <a:r>
              <a:rPr lang="en-US" b="1" dirty="0" smtClean="0">
                <a:solidFill>
                  <a:srgbClr val="FF0000"/>
                </a:solidFill>
                <a:latin typeface="Perpetua Titling MT"/>
                <a:cs typeface="Perpetua Titling MT"/>
                <a:sym typeface="Wingdings"/>
              </a:rPr>
              <a:t>considered </a:t>
            </a:r>
            <a:r>
              <a:rPr lang="en-US" b="1" dirty="0">
                <a:solidFill>
                  <a:srgbClr val="FF0000"/>
                </a:solidFill>
                <a:latin typeface="Perpetua Titling MT"/>
                <a:cs typeface="Perpetua Titling MT"/>
                <a:sym typeface="Wingdings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Perpetua Titling MT"/>
                <a:cs typeface="Perpetua Titling MT"/>
                <a:sym typeface="Wingdings"/>
              </a:rPr>
              <a:t> </a:t>
            </a:r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Local</a:t>
            </a:r>
            <a:r>
              <a:rPr lang="en-US" b="1" dirty="0" smtClean="0">
                <a:solidFill>
                  <a:srgbClr val="FF0000"/>
                </a:solidFill>
                <a:latin typeface="Perpetua Titling MT"/>
                <a:cs typeface="Perpetua Titling MT"/>
                <a:sym typeface="Wingdings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Perpetua Titling MT"/>
                <a:cs typeface="Perpetua Titling MT"/>
                <a:sym typeface="Wingdings"/>
              </a:rPr>
              <a:t>violation of Lorentz symmetry </a:t>
            </a:r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(preservation on average over large populations of D-</a:t>
            </a:r>
            <a:r>
              <a:rPr lang="en-US" b="1" dirty="0" err="1" smtClean="0">
                <a:latin typeface="Perpetua Titling MT"/>
                <a:cs typeface="Perpetua Titling MT"/>
                <a:sym typeface="Wingdings"/>
              </a:rPr>
              <a:t>efects</a:t>
            </a:r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) </a:t>
            </a:r>
          </a:p>
          <a:p>
            <a:pPr marL="0" indent="0">
              <a:buNone/>
            </a:pPr>
            <a:endParaRPr lang="en-US" sz="1900" b="1" dirty="0">
              <a:latin typeface="Perpetua Titling MT"/>
              <a:cs typeface="Perpetua Titling MT"/>
              <a:sym typeface="Wingdings"/>
            </a:endParaRPr>
          </a:p>
          <a:p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 </a:t>
            </a:r>
            <a:r>
              <a:rPr lang="en-US" b="1" dirty="0" smtClean="0">
                <a:solidFill>
                  <a:srgbClr val="0000FF"/>
                </a:solidFill>
                <a:latin typeface="Perpetua Titling MT"/>
                <a:cs typeface="Perpetua Titling MT"/>
                <a:sym typeface="Wingdings"/>
              </a:rPr>
              <a:t>CPT Violation</a:t>
            </a:r>
          </a:p>
          <a:p>
            <a:pPr marL="0" indent="0">
              <a:buNone/>
            </a:pPr>
            <a:endParaRPr lang="en-US" b="1" dirty="0" smtClean="0">
              <a:latin typeface="Perpetua Titling MT"/>
              <a:cs typeface="Perpetua Titling MT"/>
              <a:sym typeface="Wingdings"/>
            </a:endParaRPr>
          </a:p>
          <a:p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 </a:t>
            </a:r>
            <a:r>
              <a:rPr lang="en-US" b="1" dirty="0" err="1" smtClean="0">
                <a:latin typeface="Perpetua Titling MT"/>
                <a:cs typeface="Perpetua Titling MT"/>
                <a:sym typeface="Wingdings"/>
              </a:rPr>
              <a:t>Leptogenesis</a:t>
            </a:r>
            <a:r>
              <a:rPr lang="en-US" b="1" dirty="0" smtClean="0">
                <a:latin typeface="Perpetua Titling MT"/>
                <a:cs typeface="Perpetua Titling MT"/>
                <a:sym typeface="Wingdings"/>
              </a:rPr>
              <a:t>  </a:t>
            </a:r>
            <a:endParaRPr lang="en-US" b="1" dirty="0">
              <a:solidFill>
                <a:srgbClr val="0000FF"/>
              </a:solidFill>
              <a:latin typeface="Perpetua Titling MT"/>
              <a:cs typeface="Perpetua Titling MT"/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Perpetua Titling MT"/>
                <a:cs typeface="Perpetua Titling MT"/>
                <a:sym typeface="Wingdings"/>
              </a:rPr>
              <a:t>     Baryon Asymmetry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  <a:latin typeface="Perpetua Titling MT"/>
                <a:cs typeface="Perpetua Titling MT"/>
                <a:sym typeface="Wingdings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Perpetua Titling MT"/>
                <a:cs typeface="Perpetua Titling MT"/>
                <a:sym typeface="Wingdings"/>
              </a:rPr>
              <a:t>    (</a:t>
            </a:r>
            <a:r>
              <a:rPr lang="en-US" b="1" dirty="0" smtClean="0">
                <a:solidFill>
                  <a:srgbClr val="0000FF"/>
                </a:solidFill>
                <a:cs typeface="Perpetua Titling MT"/>
                <a:sym typeface="Wingdings"/>
              </a:rPr>
              <a:t>no need for extra CP Violation)</a:t>
            </a:r>
            <a:endParaRPr lang="en-US" b="1" dirty="0">
              <a:solidFill>
                <a:srgbClr val="0000FF"/>
              </a:solidFill>
              <a:latin typeface="Perpetua Titling MT"/>
              <a:cs typeface="Perpetua Titling MT"/>
            </a:endParaRPr>
          </a:p>
        </p:txBody>
      </p:sp>
    </p:spTree>
    <p:extLst>
      <p:ext uri="{BB962C8B-B14F-4D97-AF65-F5344CB8AC3E}">
        <p14:creationId xmlns:p14="http://schemas.microsoft.com/office/powerpoint/2010/main" val="412171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0361" y="2007372"/>
            <a:ext cx="8183281" cy="3154710"/>
          </a:xfrm>
          <a:prstGeom prst="rect">
            <a:avLst/>
          </a:prstGeom>
          <a:solidFill>
            <a:srgbClr val="0000FF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SPARES</a:t>
            </a:r>
            <a:endParaRPr lang="en-GB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263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73914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4000" smtClean="0"/>
              <a:t>A (non-critical) string theory time Arrow </a:t>
            </a:r>
          </a:p>
        </p:txBody>
      </p:sp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5867400" cy="430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6159500" y="981075"/>
            <a:ext cx="3059339" cy="535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Non-equilibrium Strings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(non-critical), due to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e.g. cosmically catastrophic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events in Early Universe,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for instance </a:t>
            </a:r>
            <a:r>
              <a:rPr lang="en-GB" sz="18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brane</a:t>
            </a: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worlds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collisions: </a:t>
            </a:r>
          </a:p>
          <a:p>
            <a:pPr>
              <a:defRPr/>
            </a:pPr>
            <a:endParaRPr lang="en-GB" sz="1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World-sheet conformal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Invariance is disturbed</a:t>
            </a:r>
          </a:p>
          <a:p>
            <a:pPr>
              <a:defRPr/>
            </a:pPr>
            <a:endParaRPr lang="en-GB" sz="1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Central charge of world-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Sheet theory ``runs</a:t>
            </a:r>
            <a:r>
              <a:rPr lang="ja-JP" alt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To a minimal value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Zamolodchikov</a:t>
            </a:r>
            <a:r>
              <a:rPr lang="ja-JP" alt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 charset="0"/>
              </a:rPr>
              <a:t>’</a:t>
            </a:r>
            <a:r>
              <a:rPr 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 C-theorem</a:t>
            </a:r>
          </a:p>
          <a:p>
            <a:pPr>
              <a:defRPr/>
            </a:pPr>
            <a:r>
              <a:rPr 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An H-theorem for  CFT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Change in degrees of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Freedom (i.e. entropy) 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7648575" y="138113"/>
            <a:ext cx="1364952" cy="646331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latin typeface="Times New Roman" charset="0"/>
                <a:cs typeface="Arial" charset="0"/>
              </a:rPr>
              <a:t>Ellis,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endParaRPr lang="en-GB" sz="1800" b="1" dirty="0"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56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73914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4000" smtClean="0"/>
              <a:t>A (non-critical) string theory time Arrow </a:t>
            </a:r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5867400" cy="430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6159500" y="981075"/>
            <a:ext cx="3059339" cy="535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Non-equilibrium Strings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(non-critical), due to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e.g. cosmically catastrophic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events in Early Universe,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for instance </a:t>
            </a:r>
            <a:r>
              <a:rPr lang="en-GB" sz="18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brane</a:t>
            </a: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worlds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collisions: </a:t>
            </a:r>
          </a:p>
          <a:p>
            <a:pPr>
              <a:defRPr/>
            </a:pPr>
            <a:endParaRPr lang="en-GB" sz="1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World-sheet conformal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Invariance is disturbed</a:t>
            </a:r>
          </a:p>
          <a:p>
            <a:pPr>
              <a:defRPr/>
            </a:pPr>
            <a:endParaRPr lang="en-GB" sz="1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Central charge of world-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Sheet theory ``runs</a:t>
            </a:r>
            <a:r>
              <a:rPr lang="ja-JP" alt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To a minimal value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Zamolodchikov</a:t>
            </a:r>
            <a:r>
              <a:rPr lang="ja-JP" alt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 charset="0"/>
              </a:rPr>
              <a:t>’</a:t>
            </a:r>
            <a:r>
              <a:rPr 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 C-theorem</a:t>
            </a:r>
          </a:p>
          <a:p>
            <a:pPr>
              <a:defRPr/>
            </a:pPr>
            <a:r>
              <a:rPr 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An H-theorem for  CFT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Change in degrees of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Freedom (i.e. entropy) </a:t>
            </a:r>
          </a:p>
        </p:txBody>
      </p:sp>
      <p:sp>
        <p:nvSpPr>
          <p:cNvPr id="138245" name="AutoShape 5"/>
          <p:cNvSpPr>
            <a:spLocks noChangeArrowheads="1"/>
          </p:cNvSpPr>
          <p:nvPr/>
        </p:nvSpPr>
        <p:spPr bwMode="auto">
          <a:xfrm>
            <a:off x="5710238" y="4365625"/>
            <a:ext cx="446087" cy="936625"/>
          </a:xfrm>
          <a:prstGeom prst="curvedRightArrow">
            <a:avLst>
              <a:gd name="adj1" fmla="val 41993"/>
              <a:gd name="adj2" fmla="val 83986"/>
              <a:gd name="adj3" fmla="val 33333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648575" y="138113"/>
            <a:ext cx="1364952" cy="646331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latin typeface="Times New Roman" charset="0"/>
                <a:cs typeface="Arial" charset="0"/>
              </a:rPr>
              <a:t>Ellis,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endParaRPr lang="en-GB" sz="1800" b="1" dirty="0"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98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5867400" cy="430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2470" y="5372009"/>
            <a:ext cx="4371598" cy="1015663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nard MT Condensed"/>
                <a:cs typeface="Bernard MT Condensed"/>
              </a:rPr>
              <a:t>Time as Irreversible </a:t>
            </a:r>
          </a:p>
          <a:p>
            <a:r>
              <a:rPr lang="en-US" sz="2000" dirty="0" smtClean="0">
                <a:latin typeface="Bernard MT Condensed"/>
                <a:cs typeface="Bernard MT Condensed"/>
              </a:rPr>
              <a:t>world-sheet Renormalization Group Flow – </a:t>
            </a:r>
            <a:r>
              <a:rPr lang="en-US" sz="2000" dirty="0" smtClean="0">
                <a:solidFill>
                  <a:srgbClr val="FF0000"/>
                </a:solidFill>
                <a:latin typeface="Bernard MT Condensed"/>
                <a:cs typeface="Bernard MT Condensed"/>
              </a:rPr>
              <a:t>Time-dependent (non-stabilized) </a:t>
            </a:r>
            <a:r>
              <a:rPr lang="en-US" sz="2000" dirty="0" err="1" smtClean="0">
                <a:solidFill>
                  <a:srgbClr val="FF0000"/>
                </a:solidFill>
                <a:latin typeface="Bernard MT Condensed"/>
                <a:cs typeface="Bernard MT Condensed"/>
              </a:rPr>
              <a:t>dilaton</a:t>
            </a:r>
            <a:endParaRPr lang="en-US" sz="2000" dirty="0">
              <a:solidFill>
                <a:srgbClr val="FF0000"/>
              </a:solidFill>
              <a:latin typeface="Bernard MT Condensed"/>
              <a:cs typeface="Bernard MT Condensed"/>
            </a:endParaRP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73914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4000" smtClean="0"/>
              <a:t>A (non-critical) string theory time Arrow 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6159500" y="981075"/>
            <a:ext cx="3059339" cy="535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Non-equilibrium Strings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(non-critical), due to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e.g. cosmically catastrophic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events in Early Universe,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for instance </a:t>
            </a:r>
            <a:r>
              <a:rPr lang="en-GB" sz="18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brane</a:t>
            </a: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worlds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collisions: </a:t>
            </a:r>
          </a:p>
          <a:p>
            <a:pPr>
              <a:defRPr/>
            </a:pPr>
            <a:endParaRPr lang="en-GB" sz="1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World-sheet conformal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Invariance is disturbed</a:t>
            </a:r>
          </a:p>
          <a:p>
            <a:pPr>
              <a:defRPr/>
            </a:pPr>
            <a:endParaRPr lang="en-GB" sz="1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Central charge of world-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Sheet theory ``runs</a:t>
            </a:r>
            <a:r>
              <a:rPr lang="ja-JP" alt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To a minimal value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Zamolodchikov</a:t>
            </a:r>
            <a:r>
              <a:rPr lang="ja-JP" alt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 charset="0"/>
              </a:rPr>
              <a:t>’</a:t>
            </a:r>
            <a:r>
              <a:rPr 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s C-theorem</a:t>
            </a:r>
          </a:p>
          <a:p>
            <a:pPr>
              <a:defRPr/>
            </a:pPr>
            <a:r>
              <a:rPr lang="en-GB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An H-theorem for  CFT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Change in degrees of </a:t>
            </a:r>
          </a:p>
          <a:p>
            <a:pPr>
              <a:defRPr/>
            </a:pPr>
            <a:r>
              <a:rPr lang="en-GB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Freedom (i.e. entropy) </a:t>
            </a:r>
          </a:p>
        </p:txBody>
      </p:sp>
      <p:sp>
        <p:nvSpPr>
          <p:cNvPr id="139270" name="AutoShape 6"/>
          <p:cNvSpPr>
            <a:spLocks noChangeArrowheads="1"/>
          </p:cNvSpPr>
          <p:nvPr/>
        </p:nvSpPr>
        <p:spPr bwMode="auto">
          <a:xfrm>
            <a:off x="5710238" y="4365625"/>
            <a:ext cx="446087" cy="936625"/>
          </a:xfrm>
          <a:prstGeom prst="curvedRightArrow">
            <a:avLst>
              <a:gd name="adj1" fmla="val 41993"/>
              <a:gd name="adj2" fmla="val 83986"/>
              <a:gd name="adj3" fmla="val 33333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9271" name="AutoShape 7"/>
          <p:cNvSpPr>
            <a:spLocks noChangeArrowheads="1"/>
          </p:cNvSpPr>
          <p:nvPr/>
        </p:nvSpPr>
        <p:spPr bwMode="auto">
          <a:xfrm>
            <a:off x="4737798" y="5257139"/>
            <a:ext cx="1214437" cy="485775"/>
          </a:xfrm>
          <a:prstGeom prst="left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CC66">
                  <a:gamma/>
                  <a:shade val="46275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648575" y="138113"/>
            <a:ext cx="1364952" cy="646331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latin typeface="Times New Roman" charset="0"/>
                <a:cs typeface="Arial" charset="0"/>
              </a:rPr>
              <a:t>Ellis,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endParaRPr lang="en-GB" sz="1800" b="1" dirty="0"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43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268"/>
            <a:ext cx="8229600" cy="1143000"/>
          </a:xfrm>
          <a:ln/>
        </p:spPr>
        <p:txBody>
          <a:bodyPr/>
          <a:lstStyle/>
          <a:p>
            <a:r>
              <a:rPr lang="en-GB" sz="4000" dirty="0"/>
              <a:t>D-FOAM &amp; THE DARK SECTOR</a:t>
            </a:r>
          </a:p>
        </p:txBody>
      </p:sp>
      <p:pic>
        <p:nvPicPr>
          <p:cNvPr id="1029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29124" name="Text Box 4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29125" name="Text Box 5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29126" name="Text Box 6"/>
          <p:cNvSpPr txBox="1">
            <a:spLocks noChangeArrowheads="1"/>
          </p:cNvSpPr>
          <p:nvPr/>
        </p:nvSpPr>
        <p:spPr bwMode="auto">
          <a:xfrm>
            <a:off x="5559425" y="4673600"/>
            <a:ext cx="2686050" cy="366713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Ellis, NM, Westmuckett</a:t>
            </a:r>
          </a:p>
        </p:txBody>
      </p:sp>
      <p:sp>
        <p:nvSpPr>
          <p:cNvPr id="1029127" name="Text Box 7"/>
          <p:cNvSpPr txBox="1">
            <a:spLocks noChangeArrowheads="1"/>
          </p:cNvSpPr>
          <p:nvPr/>
        </p:nvSpPr>
        <p:spPr bwMode="auto">
          <a:xfrm>
            <a:off x="5207000" y="5176838"/>
            <a:ext cx="3911600" cy="11906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Uses 8-Brane stacks to account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For appropriate supersymemtries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if no motion + Orientifold 8-Planes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to compactify bulk 9</a:t>
            </a:r>
            <a:r>
              <a:rPr lang="en-GB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th</a:t>
            </a:r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 space dim. </a:t>
            </a:r>
          </a:p>
        </p:txBody>
      </p:sp>
    </p:spTree>
    <p:extLst>
      <p:ext uri="{BB962C8B-B14F-4D97-AF65-F5344CB8AC3E}">
        <p14:creationId xmlns:p14="http://schemas.microsoft.com/office/powerpoint/2010/main" val="375547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86800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52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0148" name="Text Box 4"/>
          <p:cNvSpPr txBox="1">
            <a:spLocks noChangeArrowheads="1"/>
          </p:cNvSpPr>
          <p:nvPr/>
        </p:nvSpPr>
        <p:spPr bwMode="auto">
          <a:xfrm>
            <a:off x="395288" y="1052513"/>
            <a:ext cx="3048093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Interaction of D-particles with </a:t>
            </a:r>
          </a:p>
          <a:p>
            <a:r>
              <a:rPr lang="en-GB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Worlds via stretched </a:t>
            </a:r>
          </a:p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Strings due to relative motion</a:t>
            </a:r>
          </a:p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perpendicularly to </a:t>
            </a:r>
            <a:r>
              <a:rPr lang="en-GB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branes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only  </a:t>
            </a:r>
          </a:p>
        </p:txBody>
      </p:sp>
      <p:sp>
        <p:nvSpPr>
          <p:cNvPr id="1030149" name="Text Box 5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0150" name="Text Box 6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0151" name="Oval 7"/>
          <p:cNvSpPr>
            <a:spLocks noChangeArrowheads="1"/>
          </p:cNvSpPr>
          <p:nvPr/>
        </p:nvSpPr>
        <p:spPr bwMode="auto">
          <a:xfrm>
            <a:off x="6588125" y="2276475"/>
            <a:ext cx="12954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7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1172" name="Text Box 4"/>
          <p:cNvSpPr txBox="1">
            <a:spLocks noChangeArrowheads="1"/>
          </p:cNvSpPr>
          <p:nvPr/>
        </p:nvSpPr>
        <p:spPr bwMode="auto">
          <a:xfrm>
            <a:off x="395288" y="1052513"/>
            <a:ext cx="3048093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Interaction of D-particles with </a:t>
            </a:r>
          </a:p>
          <a:p>
            <a:r>
              <a:rPr lang="en-GB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Worlds via stretched </a:t>
            </a:r>
          </a:p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Strings due to relative motion</a:t>
            </a:r>
          </a:p>
          <a:p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perpendicularly to </a:t>
            </a:r>
            <a:r>
              <a:rPr lang="en-GB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branes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only  </a:t>
            </a:r>
          </a:p>
        </p:txBody>
      </p:sp>
      <p:sp>
        <p:nvSpPr>
          <p:cNvPr id="1031173" name="Text Box 5"/>
          <p:cNvSpPr txBox="1">
            <a:spLocks noChangeArrowheads="1"/>
          </p:cNvSpPr>
          <p:nvPr/>
        </p:nvSpPr>
        <p:spPr bwMode="auto">
          <a:xfrm>
            <a:off x="395288" y="2349500"/>
            <a:ext cx="400685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Contributions to Brane potentials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(additional contrib. to Dark Energy)</a:t>
            </a:r>
          </a:p>
        </p:txBody>
      </p:sp>
      <p:sp>
        <p:nvSpPr>
          <p:cNvPr id="1031174" name="Text Box 6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1175" name="Text Box 7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</p:spTree>
    <p:extLst>
      <p:ext uri="{BB962C8B-B14F-4D97-AF65-F5344CB8AC3E}">
        <p14:creationId xmlns:p14="http://schemas.microsoft.com/office/powerpoint/2010/main" val="139803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2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43450"/>
            <a:ext cx="3313113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2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33131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2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24400"/>
            <a:ext cx="3879850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2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589588"/>
            <a:ext cx="29400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2201" name="Text Box 9"/>
          <p:cNvSpPr txBox="1">
            <a:spLocks noChangeArrowheads="1"/>
          </p:cNvSpPr>
          <p:nvPr/>
        </p:nvSpPr>
        <p:spPr bwMode="auto">
          <a:xfrm>
            <a:off x="395288" y="2349500"/>
            <a:ext cx="400685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Contributions to </a:t>
            </a:r>
            <a:r>
              <a:rPr lang="en-GB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Brane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potentials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(additional contrib. to Dark Energy)</a:t>
            </a:r>
          </a:p>
        </p:txBody>
      </p:sp>
      <p:sp>
        <p:nvSpPr>
          <p:cNvPr id="1032202" name="Text Box 10"/>
          <p:cNvSpPr txBox="1">
            <a:spLocks noChangeArrowheads="1"/>
          </p:cNvSpPr>
          <p:nvPr/>
        </p:nvSpPr>
        <p:spPr bwMode="auto">
          <a:xfrm>
            <a:off x="231775" y="3068638"/>
            <a:ext cx="4024396" cy="6463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Velocity-independent terms cancelled by </a:t>
            </a:r>
          </a:p>
          <a:p>
            <a:r>
              <a:rPr lang="en-GB" dirty="0" err="1">
                <a:solidFill>
                  <a:srgbClr val="FFFF00"/>
                </a:solidFill>
              </a:rPr>
              <a:t>Orientifold</a:t>
            </a:r>
            <a:r>
              <a:rPr lang="en-GB" dirty="0">
                <a:solidFill>
                  <a:srgbClr val="FFFF00"/>
                </a:solidFill>
              </a:rPr>
              <a:t> O8 contributions</a:t>
            </a:r>
          </a:p>
        </p:txBody>
      </p:sp>
      <p:sp>
        <p:nvSpPr>
          <p:cNvPr id="1032203" name="Text Box 11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2204" name="Text Box 12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</p:spTree>
    <p:extLst>
      <p:ext uri="{BB962C8B-B14F-4D97-AF65-F5344CB8AC3E}">
        <p14:creationId xmlns:p14="http://schemas.microsoft.com/office/powerpoint/2010/main" val="2696948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3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43450"/>
            <a:ext cx="3313113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3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33131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3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24400"/>
            <a:ext cx="3879850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32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589588"/>
            <a:ext cx="29400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3225" name="Text Box 9"/>
          <p:cNvSpPr txBox="1">
            <a:spLocks noChangeArrowheads="1"/>
          </p:cNvSpPr>
          <p:nvPr/>
        </p:nvSpPr>
        <p:spPr bwMode="auto">
          <a:xfrm>
            <a:off x="395288" y="2349500"/>
            <a:ext cx="400685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Contributions to Brane potentials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(additional contrib. to Dark Energy)</a:t>
            </a:r>
          </a:p>
        </p:txBody>
      </p:sp>
      <p:sp>
        <p:nvSpPr>
          <p:cNvPr id="1033226" name="Text Box 10"/>
          <p:cNvSpPr txBox="1">
            <a:spLocks noChangeArrowheads="1"/>
          </p:cNvSpPr>
          <p:nvPr/>
        </p:nvSpPr>
        <p:spPr bwMode="auto">
          <a:xfrm>
            <a:off x="231775" y="3068638"/>
            <a:ext cx="4024396" cy="6463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Velocity-independent terms cancelled by </a:t>
            </a:r>
          </a:p>
          <a:p>
            <a:r>
              <a:rPr lang="en-GB" dirty="0" err="1">
                <a:solidFill>
                  <a:srgbClr val="FFFF00"/>
                </a:solidFill>
              </a:rPr>
              <a:t>Orientifold</a:t>
            </a:r>
            <a:r>
              <a:rPr lang="en-GB" dirty="0">
                <a:solidFill>
                  <a:srgbClr val="FFFF00"/>
                </a:solidFill>
              </a:rPr>
              <a:t> O8 contributions</a:t>
            </a:r>
          </a:p>
        </p:txBody>
      </p:sp>
      <p:sp>
        <p:nvSpPr>
          <p:cNvPr id="1033227" name="Text Box 11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3228" name="Text Box 12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3229" name="Oval 13"/>
          <p:cNvSpPr>
            <a:spLocks noChangeArrowheads="1"/>
          </p:cNvSpPr>
          <p:nvPr/>
        </p:nvSpPr>
        <p:spPr bwMode="auto">
          <a:xfrm>
            <a:off x="1476375" y="4724400"/>
            <a:ext cx="1008063" cy="7921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230" name="Oval 14"/>
          <p:cNvSpPr>
            <a:spLocks noChangeArrowheads="1"/>
          </p:cNvSpPr>
          <p:nvPr/>
        </p:nvSpPr>
        <p:spPr bwMode="auto">
          <a:xfrm>
            <a:off x="6227763" y="4797425"/>
            <a:ext cx="1008062" cy="7921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2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43450"/>
            <a:ext cx="3313113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33131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24400"/>
            <a:ext cx="3879850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589588"/>
            <a:ext cx="29400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4249" name="Text Box 9"/>
          <p:cNvSpPr txBox="1">
            <a:spLocks noChangeArrowheads="1"/>
          </p:cNvSpPr>
          <p:nvPr/>
        </p:nvSpPr>
        <p:spPr bwMode="auto">
          <a:xfrm>
            <a:off x="395288" y="2349500"/>
            <a:ext cx="400685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Contributions to Brane potentials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(additional contrib. to Dark Energy)</a:t>
            </a:r>
          </a:p>
        </p:txBody>
      </p:sp>
      <p:sp>
        <p:nvSpPr>
          <p:cNvPr id="1034250" name="Text Box 10"/>
          <p:cNvSpPr txBox="1">
            <a:spLocks noChangeArrowheads="1"/>
          </p:cNvSpPr>
          <p:nvPr/>
        </p:nvSpPr>
        <p:spPr bwMode="auto">
          <a:xfrm>
            <a:off x="179388" y="3736975"/>
            <a:ext cx="4857750" cy="91598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Sign of velocity-dependent terms in</a:t>
            </a:r>
          </a:p>
          <a:p>
            <a:r>
              <a:rPr lang="en-GB">
                <a:solidFill>
                  <a:srgbClr val="000000"/>
                </a:solidFill>
              </a:rPr>
              <a:t>potential depends on D-particle/D-brane</a:t>
            </a:r>
          </a:p>
          <a:p>
            <a:r>
              <a:rPr lang="en-GB">
                <a:solidFill>
                  <a:srgbClr val="000000"/>
                </a:solidFill>
              </a:rPr>
              <a:t>distance. May cancel out over long periods</a:t>
            </a:r>
          </a:p>
        </p:txBody>
      </p:sp>
      <p:sp>
        <p:nvSpPr>
          <p:cNvPr id="1034251" name="Text Box 11"/>
          <p:cNvSpPr txBox="1">
            <a:spLocks noChangeArrowheads="1"/>
          </p:cNvSpPr>
          <p:nvPr/>
        </p:nvSpPr>
        <p:spPr bwMode="auto">
          <a:xfrm>
            <a:off x="231775" y="3068638"/>
            <a:ext cx="4024396" cy="6463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Velocity-independent terms cancelled by </a:t>
            </a:r>
          </a:p>
          <a:p>
            <a:r>
              <a:rPr lang="en-GB" dirty="0" err="1">
                <a:solidFill>
                  <a:srgbClr val="FFFF00"/>
                </a:solidFill>
              </a:rPr>
              <a:t>Orientifold</a:t>
            </a:r>
            <a:r>
              <a:rPr lang="en-GB" dirty="0">
                <a:solidFill>
                  <a:srgbClr val="FFFF00"/>
                </a:solidFill>
              </a:rPr>
              <a:t> O8 contributions</a:t>
            </a:r>
          </a:p>
        </p:txBody>
      </p:sp>
      <p:sp>
        <p:nvSpPr>
          <p:cNvPr id="1034252" name="Text Box 12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4253" name="Text Box 13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4254" name="Oval 14"/>
          <p:cNvSpPr>
            <a:spLocks noChangeArrowheads="1"/>
          </p:cNvSpPr>
          <p:nvPr/>
        </p:nvSpPr>
        <p:spPr bwMode="auto">
          <a:xfrm>
            <a:off x="1517868" y="4292600"/>
            <a:ext cx="2884269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255" name="Oval 15"/>
          <p:cNvSpPr>
            <a:spLocks noChangeArrowheads="1"/>
          </p:cNvSpPr>
          <p:nvPr/>
        </p:nvSpPr>
        <p:spPr bwMode="auto">
          <a:xfrm>
            <a:off x="7165975" y="4941888"/>
            <a:ext cx="574675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256" name="Oval 16"/>
          <p:cNvSpPr>
            <a:spLocks noChangeArrowheads="1"/>
          </p:cNvSpPr>
          <p:nvPr/>
        </p:nvSpPr>
        <p:spPr bwMode="auto">
          <a:xfrm>
            <a:off x="2266950" y="4941888"/>
            <a:ext cx="576263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0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43450"/>
            <a:ext cx="3313113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33131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24400"/>
            <a:ext cx="3879850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589588"/>
            <a:ext cx="29400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5273" name="Text Box 9"/>
          <p:cNvSpPr txBox="1">
            <a:spLocks noChangeArrowheads="1"/>
          </p:cNvSpPr>
          <p:nvPr/>
        </p:nvSpPr>
        <p:spPr bwMode="auto">
          <a:xfrm>
            <a:off x="395288" y="2349500"/>
            <a:ext cx="400685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Contributions to Brane potentials</a:t>
            </a: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(additional contrib. to Dark Energy)</a:t>
            </a:r>
          </a:p>
        </p:txBody>
      </p:sp>
      <p:sp>
        <p:nvSpPr>
          <p:cNvPr id="1035274" name="Text Box 10"/>
          <p:cNvSpPr txBox="1">
            <a:spLocks noChangeArrowheads="1"/>
          </p:cNvSpPr>
          <p:nvPr/>
        </p:nvSpPr>
        <p:spPr bwMode="auto">
          <a:xfrm>
            <a:off x="179388" y="3736975"/>
            <a:ext cx="4857750" cy="91598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Sign of velocity-dependent terms in</a:t>
            </a:r>
          </a:p>
          <a:p>
            <a:r>
              <a:rPr lang="en-GB">
                <a:solidFill>
                  <a:srgbClr val="000000"/>
                </a:solidFill>
              </a:rPr>
              <a:t>potential depends on D-particle/D-brane</a:t>
            </a:r>
          </a:p>
          <a:p>
            <a:r>
              <a:rPr lang="en-GB">
                <a:solidFill>
                  <a:srgbClr val="000000"/>
                </a:solidFill>
              </a:rPr>
              <a:t>distance. May cancel out over long periods</a:t>
            </a:r>
          </a:p>
        </p:txBody>
      </p:sp>
      <p:sp>
        <p:nvSpPr>
          <p:cNvPr id="1035275" name="Text Box 11"/>
          <p:cNvSpPr txBox="1">
            <a:spLocks noChangeArrowheads="1"/>
          </p:cNvSpPr>
          <p:nvPr/>
        </p:nvSpPr>
        <p:spPr bwMode="auto">
          <a:xfrm>
            <a:off x="231775" y="3068638"/>
            <a:ext cx="4024396" cy="6463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Velocity-independent terms cancelled by </a:t>
            </a:r>
          </a:p>
          <a:p>
            <a:r>
              <a:rPr lang="en-GB" dirty="0" err="1">
                <a:solidFill>
                  <a:srgbClr val="FFFF00"/>
                </a:solidFill>
              </a:rPr>
              <a:t>Orientifold</a:t>
            </a:r>
            <a:r>
              <a:rPr lang="en-GB" dirty="0">
                <a:solidFill>
                  <a:srgbClr val="FFFF00"/>
                </a:solidFill>
              </a:rPr>
              <a:t> O8 contributions</a:t>
            </a:r>
          </a:p>
        </p:txBody>
      </p:sp>
      <p:sp>
        <p:nvSpPr>
          <p:cNvPr id="1035276" name="Text Box 12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5277" name="Text Box 13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5278" name="Oval 14"/>
          <p:cNvSpPr>
            <a:spLocks noChangeArrowheads="1"/>
          </p:cNvSpPr>
          <p:nvPr/>
        </p:nvSpPr>
        <p:spPr bwMode="auto">
          <a:xfrm>
            <a:off x="2124075" y="4941888"/>
            <a:ext cx="865188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279" name="Oval 15"/>
          <p:cNvSpPr>
            <a:spLocks noChangeArrowheads="1"/>
          </p:cNvSpPr>
          <p:nvPr/>
        </p:nvSpPr>
        <p:spPr bwMode="auto">
          <a:xfrm>
            <a:off x="7019925" y="4941888"/>
            <a:ext cx="865188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280" name="WordArt 16"/>
          <p:cNvSpPr>
            <a:spLocks noChangeArrowheads="1" noChangeShapeType="1" noTextEdit="1"/>
          </p:cNvSpPr>
          <p:nvPr/>
        </p:nvSpPr>
        <p:spPr bwMode="auto">
          <a:xfrm>
            <a:off x="2771775" y="3429000"/>
            <a:ext cx="2276475" cy="8747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Statistically</a:t>
            </a:r>
          </a:p>
        </p:txBody>
      </p:sp>
    </p:spTree>
    <p:extLst>
      <p:ext uri="{BB962C8B-B14F-4D97-AF65-F5344CB8AC3E}">
        <p14:creationId xmlns:p14="http://schemas.microsoft.com/office/powerpoint/2010/main" val="1744298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43450"/>
            <a:ext cx="3313113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33131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24400"/>
            <a:ext cx="3879850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589588"/>
            <a:ext cx="29400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5274" name="Text Box 10"/>
          <p:cNvSpPr txBox="1">
            <a:spLocks noChangeArrowheads="1"/>
          </p:cNvSpPr>
          <p:nvPr/>
        </p:nvSpPr>
        <p:spPr bwMode="auto">
          <a:xfrm>
            <a:off x="179388" y="3070905"/>
            <a:ext cx="4929555" cy="147732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Negative</a:t>
            </a:r>
            <a:r>
              <a:rPr lang="en-GB" dirty="0" smtClean="0">
                <a:solidFill>
                  <a:srgbClr val="000000"/>
                </a:solidFill>
              </a:rPr>
              <a:t> Contributions from nearby bulk 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D-particles may also </a:t>
            </a:r>
            <a:r>
              <a:rPr lang="en-GB" b="1" i="1" dirty="0" smtClean="0">
                <a:solidFill>
                  <a:srgbClr val="FF0000"/>
                </a:solidFill>
              </a:rPr>
              <a:t>cancel out</a:t>
            </a:r>
            <a:r>
              <a:rPr lang="en-GB" dirty="0" smtClean="0">
                <a:solidFill>
                  <a:srgbClr val="000000"/>
                </a:solidFill>
              </a:rPr>
              <a:t> mass contributions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of D-particles on the </a:t>
            </a:r>
            <a:r>
              <a:rPr lang="en-GB" dirty="0" err="1" smtClean="0">
                <a:solidFill>
                  <a:srgbClr val="000000"/>
                </a:solidFill>
              </a:rPr>
              <a:t>brane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GB" b="1" dirty="0" smtClean="0">
                <a:solidFill>
                  <a:srgbClr val="0000FF"/>
                </a:solidFill>
                <a:sym typeface="Wingdings"/>
              </a:rPr>
              <a:t>avoid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Universe </a:t>
            </a:r>
          </a:p>
          <a:p>
            <a:r>
              <a:rPr lang="en-GB" b="1" dirty="0" err="1" smtClean="0">
                <a:solidFill>
                  <a:srgbClr val="0000FF"/>
                </a:solidFill>
                <a:sym typeface="Wingdings"/>
              </a:rPr>
              <a:t>overclosure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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no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significant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restriction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of D-foam</a:t>
            </a:r>
          </a:p>
          <a:p>
            <a:r>
              <a:rPr lang="en-GB" dirty="0" smtClean="0">
                <a:solidFill>
                  <a:srgbClr val="000000"/>
                </a:solidFill>
                <a:sym typeface="Wingdings"/>
              </a:rPr>
              <a:t>populations… e.g. in eras for induced CPT Violation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5276" name="Text Box 12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5277" name="Text Box 13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5279" name="Oval 15"/>
          <p:cNvSpPr>
            <a:spLocks noChangeArrowheads="1"/>
          </p:cNvSpPr>
          <p:nvPr/>
        </p:nvSpPr>
        <p:spPr bwMode="auto">
          <a:xfrm>
            <a:off x="2032640" y="4927119"/>
            <a:ext cx="865188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82" y="1563258"/>
            <a:ext cx="1164752" cy="100800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272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32"/>
          <p:cNvSpPr>
            <a:spLocks noChangeArrowheads="1"/>
          </p:cNvSpPr>
          <p:nvPr/>
        </p:nvSpPr>
        <p:spPr bwMode="auto">
          <a:xfrm>
            <a:off x="3886200" y="5181600"/>
            <a:ext cx="51054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66700" indent="-266700">
              <a:spcBef>
                <a:spcPct val="20000"/>
              </a:spcBef>
              <a:buClr>
                <a:srgbClr val="666600"/>
              </a:buClr>
              <a:buSzPct val="75000"/>
              <a:tabLst>
                <a:tab pos="990600" algn="l"/>
              </a:tabLst>
              <a:defRPr/>
            </a:pPr>
            <a:r>
              <a:rPr lang="en-GB" sz="18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Other models also investigated </a:t>
            </a:r>
            <a:br>
              <a:rPr lang="en-GB" sz="18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</a:br>
            <a:r>
              <a:rPr lang="en-GB" sz="1800" b="1" i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(not presented here)</a:t>
            </a:r>
          </a:p>
          <a:p>
            <a:pPr marL="266700" lvl="1" indent="-177800">
              <a:spcBef>
                <a:spcPct val="20000"/>
              </a:spcBef>
              <a:buClr>
                <a:srgbClr val="999900"/>
              </a:buClr>
              <a:buSzPct val="75000"/>
              <a:buFont typeface="Wingdings" charset="0"/>
              <a:buChar char="n"/>
              <a:tabLst>
                <a:tab pos="990600" algn="l"/>
              </a:tabLst>
              <a:defRPr/>
            </a:pPr>
            <a:r>
              <a:rPr lang="en-GB" sz="14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GMSB: gauge messengers; light gravitino LSP</a:t>
            </a:r>
          </a:p>
          <a:p>
            <a:pPr marL="266700" lvl="1" indent="-177800">
              <a:spcBef>
                <a:spcPct val="20000"/>
              </a:spcBef>
              <a:buClr>
                <a:srgbClr val="999900"/>
              </a:buClr>
              <a:buSzPct val="75000"/>
              <a:buFont typeface="Wingdings" charset="0"/>
              <a:buChar char="n"/>
              <a:tabLst>
                <a:tab pos="990600" algn="l"/>
              </a:tabLst>
              <a:defRPr/>
            </a:pPr>
            <a:r>
              <a:rPr lang="en-GB" sz="14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AMSB: anomalies in SUGRA </a:t>
            </a:r>
            <a:r>
              <a:rPr lang="en-GB" sz="1800" b="1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charset="0"/>
                <a:ea typeface="MS PGothic" charset="0"/>
                <a:cs typeface="MS PGothic" charset="0"/>
              </a:rPr>
              <a:t>L</a:t>
            </a:r>
            <a:r>
              <a:rPr lang="en-GB" sz="14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; no flavour problem</a:t>
            </a:r>
          </a:p>
        </p:txBody>
      </p:sp>
      <p:pic>
        <p:nvPicPr>
          <p:cNvPr id="100355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89288"/>
            <a:ext cx="3581400" cy="34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741" name="Rectangle 21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128588"/>
            <a:ext cx="6959600" cy="420687"/>
          </a:xfrm>
        </p:spPr>
        <p:txBody>
          <a:bodyPr anchor="b">
            <a:normAutofit fontScale="90000"/>
          </a:bodyPr>
          <a:lstStyle/>
          <a:p>
            <a:pPr eaLnBrk="1" hangingPunct="1">
              <a:defRPr/>
            </a:pPr>
            <a:r>
              <a:rPr lang="en-GB" sz="3600" smtClean="0"/>
              <a:t>SUSY model framework</a:t>
            </a:r>
          </a:p>
        </p:txBody>
      </p:sp>
      <p:sp>
        <p:nvSpPr>
          <p:cNvPr id="372742" name="Rectangle 22"/>
          <p:cNvSpPr>
            <a:spLocks noGrp="1" noChangeArrowheads="1"/>
          </p:cNvSpPr>
          <p:nvPr>
            <p:ph type="body" idx="4294967295"/>
          </p:nvPr>
        </p:nvSpPr>
        <p:spPr>
          <a:xfrm>
            <a:off x="34925" y="484188"/>
            <a:ext cx="5472113" cy="2439987"/>
          </a:xfrm>
        </p:spPr>
        <p:txBody>
          <a:bodyPr>
            <a:spAutoFit/>
          </a:bodyPr>
          <a:lstStyle/>
          <a:p>
            <a:pPr marL="266700" indent="-266700" eaLnBrk="1" hangingPunct="1">
              <a:tabLst>
                <a:tab pos="990600" algn="l"/>
              </a:tabLst>
              <a:defRPr/>
            </a:pP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Minimal </a:t>
            </a:r>
            <a:r>
              <a:rPr lang="en-GB" sz="16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SuperSymmetric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Standard Model </a:t>
            </a:r>
            <a:b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(MSSM)</a:t>
            </a:r>
            <a:r>
              <a:rPr lang="en-GB" sz="1600" b="1" dirty="0" smtClean="0"/>
              <a:t> 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contains</a:t>
            </a:r>
            <a:r>
              <a:rPr lang="en-GB" sz="1600" b="1" dirty="0" smtClean="0"/>
              <a:t> &gt;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100 free parameters </a:t>
            </a:r>
            <a:b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GB" sz="1600" b="1" dirty="0" smtClean="0"/>
              <a:t>→ 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assume specific physically-motivated model (</a:t>
            </a:r>
            <a:r>
              <a:rPr lang="ru-RU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Э</a:t>
            </a:r>
            <a:r>
              <a:rPr lang="es-ES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s-ES" sz="16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gravity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) for systematic studies</a:t>
            </a:r>
          </a:p>
          <a:p>
            <a:pPr marL="266700" indent="-266700" eaLnBrk="1" hangingPunct="1">
              <a:tabLst>
                <a:tab pos="990600" algn="l"/>
              </a:tabLst>
              <a:defRPr/>
            </a:pPr>
            <a:r>
              <a:rPr lang="en-GB" sz="1600" b="1" u="sng" dirty="0" smtClean="0">
                <a:solidFill>
                  <a:srgbClr val="FF3300"/>
                </a:solidFill>
              </a:rPr>
              <a:t>Simplest</a:t>
            </a:r>
            <a:r>
              <a:rPr lang="en-GB" sz="1600" b="1" dirty="0" smtClean="0">
                <a:solidFill>
                  <a:srgbClr val="FF3300"/>
                </a:solidFill>
              </a:rPr>
              <a:t>: minimal </a:t>
            </a:r>
            <a:r>
              <a:rPr lang="en-GB" sz="1600" b="1" dirty="0" err="1" smtClean="0">
                <a:solidFill>
                  <a:srgbClr val="FF3300"/>
                </a:solidFill>
              </a:rPr>
              <a:t>SuperGravity</a:t>
            </a:r>
            <a:r>
              <a:rPr lang="en-GB" sz="1600" b="1" dirty="0" smtClean="0">
                <a:solidFill>
                  <a:srgbClr val="FF3300"/>
                </a:solidFill>
              </a:rPr>
              <a:t> (</a:t>
            </a:r>
            <a:r>
              <a:rPr lang="en-GB" sz="1600" b="1" dirty="0" err="1" smtClean="0">
                <a:solidFill>
                  <a:srgbClr val="FF3300"/>
                </a:solidFill>
              </a:rPr>
              <a:t>mSUGRA</a:t>
            </a:r>
            <a:r>
              <a:rPr lang="en-GB" sz="1600" b="1" dirty="0" smtClean="0">
                <a:solidFill>
                  <a:srgbClr val="FF3300"/>
                </a:solidFill>
              </a:rPr>
              <a:t>) </a:t>
            </a:r>
          </a:p>
          <a:p>
            <a:pPr marL="622300" lvl="1" indent="-176213" eaLnBrk="1" hangingPunct="1">
              <a:tabLst>
                <a:tab pos="990600" algn="l"/>
              </a:tabLst>
              <a:defRPr/>
            </a:pP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local SUSY with soft breaking mediated </a:t>
            </a:r>
            <a:b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by</a:t>
            </a:r>
            <a:r>
              <a:rPr lang="en-GB" sz="1600" b="1" dirty="0" smtClean="0"/>
              <a:t> 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gravitational interactions </a:t>
            </a:r>
          </a:p>
          <a:p>
            <a:pPr marL="622300" lvl="1" indent="-176213" eaLnBrk="1" hangingPunct="1">
              <a:tabLst>
                <a:tab pos="990600" algn="l"/>
              </a:tabLst>
              <a:defRPr/>
            </a:pP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universal masses and couplings at GUT scale </a:t>
            </a:r>
            <a:b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→ 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5 free parameters</a:t>
            </a:r>
            <a:r>
              <a:rPr lang="en-GB" sz="1600" b="1" dirty="0" smtClean="0"/>
              <a:t>: 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GB" sz="1600" b="1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, m</a:t>
            </a:r>
            <a:r>
              <a:rPr lang="en-GB" sz="1600" b="1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1/2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, tan</a:t>
            </a:r>
            <a:r>
              <a:rPr lang="el-GR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β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, A</a:t>
            </a:r>
            <a:r>
              <a:rPr lang="en-GB" sz="1600" b="1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,</a:t>
            </a:r>
            <a:r>
              <a:rPr lang="en-GB" sz="1600" b="1" dirty="0" smtClean="0"/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sgn</a:t>
            </a:r>
            <a:r>
              <a:rPr lang="en-GB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l-GR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μ</a:t>
            </a:r>
            <a:r>
              <a:rPr lang="es-ES" sz="1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GB" sz="16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100358" name="Group 258"/>
          <p:cNvGrpSpPr>
            <a:grpSpLocks noChangeAspect="1"/>
          </p:cNvGrpSpPr>
          <p:nvPr/>
        </p:nvGrpSpPr>
        <p:grpSpPr bwMode="auto">
          <a:xfrm>
            <a:off x="5454650" y="762000"/>
            <a:ext cx="3536950" cy="3430588"/>
            <a:chOff x="3424" y="572"/>
            <a:chExt cx="2284" cy="2215"/>
          </a:xfrm>
        </p:grpSpPr>
        <p:sp>
          <p:nvSpPr>
            <p:cNvPr id="100369" name="Text Box 187"/>
            <p:cNvSpPr txBox="1">
              <a:spLocks noChangeArrowheads="1"/>
            </p:cNvSpPr>
            <p:nvPr/>
          </p:nvSpPr>
          <p:spPr bwMode="auto">
            <a:xfrm>
              <a:off x="3969" y="572"/>
              <a:ext cx="1739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400">
                  <a:latin typeface="Arial Narrow" charset="0"/>
                  <a:ea typeface="MS PGothic" charset="0"/>
                  <a:cs typeface="MS PGothic" charset="0"/>
                </a:rPr>
                <a:t>qualitative picture – no mass scale</a:t>
              </a:r>
            </a:p>
          </p:txBody>
        </p:sp>
        <p:grpSp>
          <p:nvGrpSpPr>
            <p:cNvPr id="100370" name="Group 257"/>
            <p:cNvGrpSpPr>
              <a:grpSpLocks/>
            </p:cNvGrpSpPr>
            <p:nvPr/>
          </p:nvGrpSpPr>
          <p:grpSpPr bwMode="auto">
            <a:xfrm>
              <a:off x="3424" y="754"/>
              <a:ext cx="2268" cy="2033"/>
              <a:chOff x="3424" y="754"/>
              <a:chExt cx="2268" cy="2033"/>
            </a:xfrm>
          </p:grpSpPr>
          <p:pic>
            <p:nvPicPr>
              <p:cNvPr id="100371" name="Picture 2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4" y="754"/>
                <a:ext cx="2251" cy="2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0372" name="Oval 188"/>
              <p:cNvSpPr>
                <a:spLocks noChangeArrowheads="1"/>
              </p:cNvSpPr>
              <p:nvPr/>
            </p:nvSpPr>
            <p:spPr bwMode="auto">
              <a:xfrm>
                <a:off x="4241" y="1888"/>
                <a:ext cx="45" cy="46"/>
              </a:xfrm>
              <a:prstGeom prst="ellipse">
                <a:avLst/>
              </a:prstGeom>
              <a:solidFill>
                <a:srgbClr val="EEE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3200">
                  <a:latin typeface="Verdana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00373" name="Oval 189"/>
              <p:cNvSpPr>
                <a:spLocks noChangeArrowheads="1"/>
              </p:cNvSpPr>
              <p:nvPr/>
            </p:nvSpPr>
            <p:spPr bwMode="auto">
              <a:xfrm>
                <a:off x="5354" y="2085"/>
                <a:ext cx="45" cy="46"/>
              </a:xfrm>
              <a:prstGeom prst="ellipse">
                <a:avLst/>
              </a:prstGeom>
              <a:solidFill>
                <a:srgbClr val="EEE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3200">
                  <a:latin typeface="Verdana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00374" name="Oval 190"/>
              <p:cNvSpPr>
                <a:spLocks noChangeArrowheads="1"/>
              </p:cNvSpPr>
              <p:nvPr/>
            </p:nvSpPr>
            <p:spPr bwMode="auto">
              <a:xfrm>
                <a:off x="3931" y="2085"/>
                <a:ext cx="45" cy="46"/>
              </a:xfrm>
              <a:prstGeom prst="ellipse">
                <a:avLst/>
              </a:prstGeom>
              <a:solidFill>
                <a:srgbClr val="EEE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3200">
                  <a:latin typeface="Verdana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00375" name="Oval 191"/>
              <p:cNvSpPr>
                <a:spLocks noChangeArrowheads="1"/>
              </p:cNvSpPr>
              <p:nvPr/>
            </p:nvSpPr>
            <p:spPr bwMode="auto">
              <a:xfrm>
                <a:off x="4195" y="2296"/>
                <a:ext cx="45" cy="46"/>
              </a:xfrm>
              <a:prstGeom prst="ellipse">
                <a:avLst/>
              </a:prstGeom>
              <a:solidFill>
                <a:srgbClr val="EEE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3200">
                  <a:latin typeface="Verdana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00376" name="Oval 192"/>
              <p:cNvSpPr>
                <a:spLocks noChangeArrowheads="1"/>
              </p:cNvSpPr>
              <p:nvPr/>
            </p:nvSpPr>
            <p:spPr bwMode="auto">
              <a:xfrm>
                <a:off x="4694" y="1842"/>
                <a:ext cx="45" cy="46"/>
              </a:xfrm>
              <a:prstGeom prst="ellipse">
                <a:avLst/>
              </a:prstGeom>
              <a:solidFill>
                <a:srgbClr val="EEE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3200">
                  <a:latin typeface="Verdana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00377" name="Oval 193"/>
              <p:cNvSpPr>
                <a:spLocks noChangeArrowheads="1"/>
              </p:cNvSpPr>
              <p:nvPr/>
            </p:nvSpPr>
            <p:spPr bwMode="auto">
              <a:xfrm>
                <a:off x="3878" y="1979"/>
                <a:ext cx="45" cy="46"/>
              </a:xfrm>
              <a:prstGeom prst="ellipse">
                <a:avLst/>
              </a:prstGeom>
              <a:solidFill>
                <a:srgbClr val="EEE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3200">
                  <a:latin typeface="Verdana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00378" name="Text Box 194"/>
              <p:cNvSpPr txBox="1">
                <a:spLocks noChangeArrowheads="1"/>
              </p:cNvSpPr>
              <p:nvPr/>
            </p:nvSpPr>
            <p:spPr bwMode="auto">
              <a:xfrm>
                <a:off x="3651" y="1525"/>
                <a:ext cx="3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200" b="1">
                    <a:solidFill>
                      <a:srgbClr val="E6E100"/>
                    </a:solidFill>
                    <a:latin typeface="Verdana" charset="0"/>
                    <a:ea typeface="MS PGothic" charset="0"/>
                    <a:cs typeface="MS PGothic" charset="0"/>
                  </a:rPr>
                  <a:t>SU1</a:t>
                </a:r>
              </a:p>
            </p:txBody>
          </p:sp>
          <p:sp>
            <p:nvSpPr>
              <p:cNvPr id="100379" name="Text Box 227"/>
              <p:cNvSpPr txBox="1">
                <a:spLocks noChangeArrowheads="1"/>
              </p:cNvSpPr>
              <p:nvPr/>
            </p:nvSpPr>
            <p:spPr bwMode="auto">
              <a:xfrm>
                <a:off x="3969" y="1706"/>
                <a:ext cx="3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200" b="1">
                    <a:solidFill>
                      <a:srgbClr val="E6E100"/>
                    </a:solidFill>
                    <a:latin typeface="Verdana" charset="0"/>
                    <a:ea typeface="MS PGothic" charset="0"/>
                    <a:cs typeface="MS PGothic" charset="0"/>
                  </a:rPr>
                  <a:t>SU3</a:t>
                </a:r>
              </a:p>
            </p:txBody>
          </p:sp>
          <p:sp>
            <p:nvSpPr>
              <p:cNvPr id="100380" name="Text Box 228"/>
              <p:cNvSpPr txBox="1">
                <a:spLocks noChangeArrowheads="1"/>
              </p:cNvSpPr>
              <p:nvPr/>
            </p:nvSpPr>
            <p:spPr bwMode="auto">
              <a:xfrm>
                <a:off x="4059" y="2320"/>
                <a:ext cx="3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200" b="1">
                    <a:solidFill>
                      <a:srgbClr val="E6E100"/>
                    </a:solidFill>
                    <a:latin typeface="Verdana" charset="0"/>
                    <a:ea typeface="MS PGothic" charset="0"/>
                    <a:cs typeface="MS PGothic" charset="0"/>
                  </a:rPr>
                  <a:t>SU4</a:t>
                </a:r>
              </a:p>
            </p:txBody>
          </p:sp>
          <p:sp>
            <p:nvSpPr>
              <p:cNvPr id="100381" name="Text Box 229"/>
              <p:cNvSpPr txBox="1">
                <a:spLocks noChangeArrowheads="1"/>
              </p:cNvSpPr>
              <p:nvPr/>
            </p:nvSpPr>
            <p:spPr bwMode="auto">
              <a:xfrm>
                <a:off x="4467" y="1434"/>
                <a:ext cx="45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200" b="1">
                    <a:solidFill>
                      <a:srgbClr val="E6E100"/>
                    </a:solidFill>
                    <a:latin typeface="Verdana" charset="0"/>
                    <a:ea typeface="MS PGothic" charset="0"/>
                    <a:cs typeface="MS PGothic" charset="0"/>
                  </a:rPr>
                  <a:t>SU8.1</a:t>
                </a:r>
              </a:p>
            </p:txBody>
          </p:sp>
          <p:sp>
            <p:nvSpPr>
              <p:cNvPr id="100382" name="Text Box 230"/>
              <p:cNvSpPr txBox="1">
                <a:spLocks noChangeArrowheads="1"/>
              </p:cNvSpPr>
              <p:nvPr/>
            </p:nvSpPr>
            <p:spPr bwMode="auto">
              <a:xfrm>
                <a:off x="5329" y="2115"/>
                <a:ext cx="3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200" b="1">
                    <a:solidFill>
                      <a:srgbClr val="E6E100"/>
                    </a:solidFill>
                    <a:latin typeface="Verdana" charset="0"/>
                    <a:ea typeface="MS PGothic" charset="0"/>
                    <a:cs typeface="MS PGothic" charset="0"/>
                  </a:rPr>
                  <a:t>SU2</a:t>
                </a:r>
              </a:p>
            </p:txBody>
          </p:sp>
          <p:sp>
            <p:nvSpPr>
              <p:cNvPr id="100383" name="Text Box 231"/>
              <p:cNvSpPr txBox="1">
                <a:spLocks noChangeArrowheads="1"/>
              </p:cNvSpPr>
              <p:nvPr/>
            </p:nvSpPr>
            <p:spPr bwMode="auto">
              <a:xfrm>
                <a:off x="4580" y="1912"/>
                <a:ext cx="3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200" b="1">
                    <a:solidFill>
                      <a:srgbClr val="E6E100"/>
                    </a:solidFill>
                    <a:latin typeface="Verdana" charset="0"/>
                    <a:ea typeface="MS PGothic" charset="0"/>
                    <a:cs typeface="MS PGothic" charset="0"/>
                  </a:rPr>
                  <a:t>SU6</a:t>
                </a:r>
              </a:p>
            </p:txBody>
          </p:sp>
          <p:sp>
            <p:nvSpPr>
              <p:cNvPr id="100384" name="Line 232"/>
              <p:cNvSpPr>
                <a:spLocks noChangeShapeType="1"/>
              </p:cNvSpPr>
              <p:nvPr/>
            </p:nvSpPr>
            <p:spPr bwMode="auto">
              <a:xfrm flipH="1">
                <a:off x="4286" y="1570"/>
                <a:ext cx="318" cy="318"/>
              </a:xfrm>
              <a:prstGeom prst="line">
                <a:avLst/>
              </a:prstGeom>
              <a:noFill/>
              <a:ln w="15875">
                <a:solidFill>
                  <a:srgbClr val="E6E100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385" name="Line 233"/>
              <p:cNvSpPr>
                <a:spLocks noChangeShapeType="1"/>
              </p:cNvSpPr>
              <p:nvPr/>
            </p:nvSpPr>
            <p:spPr bwMode="auto">
              <a:xfrm>
                <a:off x="3787" y="1661"/>
                <a:ext cx="91" cy="272"/>
              </a:xfrm>
              <a:prstGeom prst="line">
                <a:avLst/>
              </a:prstGeom>
              <a:noFill/>
              <a:ln w="15875">
                <a:solidFill>
                  <a:srgbClr val="E6E100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386" name="Line 234"/>
              <p:cNvSpPr>
                <a:spLocks noChangeShapeType="1"/>
              </p:cNvSpPr>
              <p:nvPr/>
            </p:nvSpPr>
            <p:spPr bwMode="auto">
              <a:xfrm flipH="1">
                <a:off x="3969" y="1842"/>
                <a:ext cx="136" cy="227"/>
              </a:xfrm>
              <a:prstGeom prst="line">
                <a:avLst/>
              </a:prstGeom>
              <a:noFill/>
              <a:ln w="15875">
                <a:solidFill>
                  <a:srgbClr val="E6E100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0359" name="Rectangle 9"/>
          <p:cNvSpPr>
            <a:spLocks noChangeArrowheads="1"/>
          </p:cNvSpPr>
          <p:nvPr/>
        </p:nvSpPr>
        <p:spPr bwMode="auto">
          <a:xfrm>
            <a:off x="7107238" y="4724400"/>
            <a:ext cx="1960562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CH" sz="1200" b="1">
                <a:latin typeface="Tahoma" charset="0"/>
                <a:ea typeface="MS PGothic" charset="0"/>
                <a:cs typeface="MS PGothic" charset="0"/>
              </a:rPr>
              <a:t>WMAP constraints on neutralino relic density</a:t>
            </a:r>
          </a:p>
        </p:txBody>
      </p:sp>
      <p:sp>
        <p:nvSpPr>
          <p:cNvPr id="372763" name="Rectangle 10"/>
          <p:cNvSpPr>
            <a:spLocks noChangeArrowheads="1"/>
          </p:cNvSpPr>
          <p:nvPr/>
        </p:nvSpPr>
        <p:spPr bwMode="auto">
          <a:xfrm>
            <a:off x="7641998" y="4114800"/>
            <a:ext cx="1514475" cy="517525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sz="1400">
                <a:latin typeface="Tahoma" charset="0"/>
                <a:ea typeface="MS PGothic" charset="0"/>
                <a:cs typeface="MS PGothic" charset="0"/>
              </a:rPr>
              <a:t>(</a:t>
            </a:r>
            <a:r>
              <a:rPr lang="en-GB" sz="1400" b="1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MS PGothic" charset="0"/>
                <a:cs typeface="MS PGothic" charset="0"/>
              </a:rPr>
              <a:t>g – 2)</a:t>
            </a:r>
            <a:r>
              <a:rPr lang="el-GR" sz="1400" b="1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MS PGothic" charset="0"/>
                <a:cs typeface="MS PGothic" charset="0"/>
              </a:rPr>
              <a:t>μ</a:t>
            </a:r>
            <a:r>
              <a:rPr lang="en-GB" sz="1400" b="1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MS PGothic" charset="0"/>
                <a:cs typeface="MS PGothic" charset="0"/>
              </a:rPr>
              <a:t> </a:t>
            </a:r>
          </a:p>
          <a:p>
            <a:pPr eaLnBrk="0" hangingPunct="0">
              <a:defRPr/>
            </a:pPr>
            <a:r>
              <a:rPr lang="en-GB" sz="1400" b="1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MS PGothic" charset="0"/>
                <a:cs typeface="MS PGothic" charset="0"/>
              </a:rPr>
              <a:t>measurements</a:t>
            </a:r>
            <a:endParaRPr lang="de-CH" sz="1400" b="1"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  <a:ea typeface="MS PGothic" charset="0"/>
              <a:cs typeface="MS PGothic" charset="0"/>
            </a:endParaRPr>
          </a:p>
        </p:txBody>
      </p:sp>
      <p:sp>
        <p:nvSpPr>
          <p:cNvPr id="100361" name="Line 237"/>
          <p:cNvSpPr>
            <a:spLocks noChangeShapeType="1"/>
          </p:cNvSpPr>
          <p:nvPr/>
        </p:nvSpPr>
        <p:spPr bwMode="auto">
          <a:xfrm flipH="1" flipV="1">
            <a:off x="6156325" y="3573463"/>
            <a:ext cx="1447800" cy="1143000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62" name="Line 238"/>
          <p:cNvSpPr>
            <a:spLocks noChangeShapeType="1"/>
          </p:cNvSpPr>
          <p:nvPr/>
        </p:nvSpPr>
        <p:spPr bwMode="auto">
          <a:xfrm flipH="1" flipV="1">
            <a:off x="7162800" y="3429000"/>
            <a:ext cx="1524000" cy="685800"/>
          </a:xfrm>
          <a:prstGeom prst="line">
            <a:avLst/>
          </a:prstGeom>
          <a:noFill/>
          <a:ln w="15875">
            <a:solidFill>
              <a:srgbClr val="FF99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267200" y="4368800"/>
            <a:ext cx="2286000" cy="6340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>
            <a:spAutoFit/>
          </a:bodyPr>
          <a:lstStyle/>
          <a:p>
            <a:pPr marL="177800" indent="-177800" algn="r">
              <a:spcBef>
                <a:spcPct val="20000"/>
              </a:spcBef>
              <a:buClr>
                <a:srgbClr val="666600"/>
              </a:buClr>
              <a:buSzPct val="75000"/>
              <a:tabLst>
                <a:tab pos="990600" algn="l"/>
              </a:tabLst>
              <a:defRPr/>
            </a:pPr>
            <a:r>
              <a:rPr lang="en-GB" sz="1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charset="0"/>
                <a:ea typeface="MS PGothic" charset="0"/>
                <a:cs typeface="MS PGothic" charset="0"/>
              </a:rPr>
              <a:t>Benchmark </a:t>
            </a:r>
            <a:r>
              <a:rPr lang="en-GB" sz="1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charset="0"/>
                <a:ea typeface="MS PGothic" charset="0"/>
                <a:cs typeface="MS PGothic" charset="0"/>
              </a:rPr>
              <a:t>points</a:t>
            </a:r>
          </a:p>
          <a:p>
            <a:pPr marL="177800" indent="-177800" algn="r">
              <a:spcBef>
                <a:spcPct val="20000"/>
              </a:spcBef>
              <a:buClr>
                <a:srgbClr val="666600"/>
              </a:buClr>
              <a:buSzPct val="75000"/>
              <a:tabLst>
                <a:tab pos="990600" algn="l"/>
              </a:tabLst>
              <a:defRPr/>
            </a:pPr>
            <a:r>
              <a:rPr lang="en-GB" sz="1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charset="0"/>
                <a:ea typeface="MS PGothic" charset="0"/>
                <a:cs typeface="MS PGothic" charset="0"/>
              </a:rPr>
              <a:t>for </a:t>
            </a:r>
            <a:r>
              <a:rPr lang="en-GB" sz="1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charset="0"/>
                <a:ea typeface="MS PGothic" charset="0"/>
                <a:cs typeface="MS PGothic" charset="0"/>
              </a:rPr>
              <a:t>detailed studies </a:t>
            </a:r>
          </a:p>
        </p:txBody>
      </p:sp>
      <p:pic>
        <p:nvPicPr>
          <p:cNvPr id="100364" name="Picture 36" descr="CMS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624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Line 237"/>
          <p:cNvSpPr>
            <a:spLocks noChangeShapeType="1"/>
          </p:cNvSpPr>
          <p:nvPr/>
        </p:nvSpPr>
        <p:spPr bwMode="auto">
          <a:xfrm flipV="1">
            <a:off x="6172200" y="3962400"/>
            <a:ext cx="0" cy="457200"/>
          </a:xfrm>
          <a:prstGeom prst="line">
            <a:avLst/>
          </a:prstGeom>
          <a:noFill/>
          <a:ln w="38100" cmpd="sng">
            <a:solidFill>
              <a:schemeClr val="accent5">
                <a:lumMod val="50000"/>
              </a:schemeClr>
            </a:solidFill>
            <a:round/>
            <a:headEnd/>
            <a:tailEnd type="triangle" w="lg" len="med"/>
          </a:ln>
        </p:spPr>
        <p:txBody>
          <a:bodyPr/>
          <a:lstStyle/>
          <a:p>
            <a:pPr>
              <a:defRPr/>
            </a:pPr>
            <a:endParaRPr lang="en-US" sz="3200">
              <a:latin typeface="Verdana" charset="0"/>
              <a:ea typeface="+mn-ea"/>
              <a:cs typeface="+mn-cs"/>
            </a:endParaRPr>
          </a:p>
        </p:txBody>
      </p:sp>
      <p:sp>
        <p:nvSpPr>
          <p:cNvPr id="39" name="Line 237"/>
          <p:cNvSpPr>
            <a:spLocks noChangeShapeType="1"/>
          </p:cNvSpPr>
          <p:nvPr/>
        </p:nvSpPr>
        <p:spPr bwMode="auto">
          <a:xfrm flipH="1" flipV="1">
            <a:off x="3733800" y="4572000"/>
            <a:ext cx="533400" cy="0"/>
          </a:xfrm>
          <a:prstGeom prst="line">
            <a:avLst/>
          </a:prstGeom>
          <a:noFill/>
          <a:ln w="38100" cmpd="sng">
            <a:solidFill>
              <a:schemeClr val="accent5">
                <a:lumMod val="50000"/>
              </a:schemeClr>
            </a:solidFill>
            <a:round/>
            <a:headEnd/>
            <a:tailEnd type="triangle" w="lg" len="med"/>
          </a:ln>
        </p:spPr>
        <p:txBody>
          <a:bodyPr/>
          <a:lstStyle/>
          <a:p>
            <a:pPr>
              <a:defRPr/>
            </a:pPr>
            <a:endParaRPr lang="en-US" sz="3200">
              <a:latin typeface="Verdana" charset="0"/>
              <a:ea typeface="+mn-ea"/>
              <a:cs typeface="+mn-cs"/>
            </a:endParaRPr>
          </a:p>
        </p:txBody>
      </p:sp>
      <p:sp>
        <p:nvSpPr>
          <p:cNvPr id="372770" name="Rectangle 34"/>
          <p:cNvSpPr>
            <a:spLocks noChangeArrowheads="1"/>
          </p:cNvSpPr>
          <p:nvPr/>
        </p:nvSpPr>
        <p:spPr bwMode="auto">
          <a:xfrm>
            <a:off x="7308850" y="1125538"/>
            <a:ext cx="1511300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100368" name="Picture 35" descr="ATLAS_Transparent_Small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1125538"/>
            <a:ext cx="6858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8609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COSMOLOGICALLY-ALLOWED MSSM REGIONS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675" y="1614714"/>
            <a:ext cx="4391325" cy="488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26" y="1632857"/>
            <a:ext cx="45085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8339" y="4910181"/>
            <a:ext cx="131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 allowed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14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254" y="5515446"/>
            <a:ext cx="1073801" cy="10777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1426" y="129945"/>
            <a:ext cx="8832443" cy="461665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Several Candidates for Dark Matter (DM)–</a:t>
            </a:r>
            <a:r>
              <a:rPr lang="en-US" b="1" dirty="0" smtClean="0">
                <a:solidFill>
                  <a:srgbClr val="FF0000"/>
                </a:solidFill>
              </a:rPr>
              <a:t>NO</a:t>
            </a:r>
            <a:r>
              <a:rPr lang="en-US" b="1" dirty="0" smtClean="0"/>
              <a:t> CONCRETE EXPLANATION YET !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7282" y="834566"/>
            <a:ext cx="7834146" cy="830997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LHC SEARCHES FOR MSSM</a:t>
            </a:r>
            <a:r>
              <a:rPr lang="en-US" dirty="0" smtClean="0"/>
              <a:t>: </a:t>
            </a:r>
            <a:r>
              <a:rPr lang="en-US" sz="2400" b="1" dirty="0" smtClean="0"/>
              <a:t>SEEM TO RULE OUT @ PRESENT </a:t>
            </a:r>
            <a:endParaRPr lang="en-US" b="1" dirty="0" smtClean="0"/>
          </a:p>
          <a:p>
            <a:r>
              <a:rPr lang="en-US" sz="2400" b="1" dirty="0" smtClean="0"/>
              <a:t>COSMOLOGICALLY-ALLOWED  REGIMES FOR SUSY DM</a:t>
            </a:r>
            <a:endParaRPr lang="en-US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818" y="2027813"/>
            <a:ext cx="4701659" cy="3473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ATLAS_m0_m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4" y="1802329"/>
            <a:ext cx="4279107" cy="41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457200" y="56922"/>
            <a:ext cx="8229600" cy="1143000"/>
          </a:xfrm>
          <a:prstGeom prst="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SUSY EXCLUSION PLOTS @ LHC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MS_gluino_squ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15" y="1435100"/>
            <a:ext cx="4193769" cy="3980423"/>
          </a:xfrm>
          <a:prstGeom prst="rect">
            <a:avLst/>
          </a:prstGeom>
        </p:spPr>
      </p:pic>
      <p:pic>
        <p:nvPicPr>
          <p:cNvPr id="6" name="Picture 5" descr="ATLAS_gluino_squar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55" y="1435100"/>
            <a:ext cx="4364445" cy="417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722" y="1397024"/>
            <a:ext cx="5651401" cy="50422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2652" y="419067"/>
            <a:ext cx="8269624" cy="461665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DIREDCT DM SEARCHES</a:t>
            </a:r>
            <a:r>
              <a:rPr lang="en-US" dirty="0" smtClean="0"/>
              <a:t>: </a:t>
            </a:r>
            <a:r>
              <a:rPr lang="en-US" sz="2400" b="1" dirty="0"/>
              <a:t> </a:t>
            </a:r>
            <a:r>
              <a:rPr lang="en-US" sz="2400" b="1" dirty="0" smtClean="0"/>
              <a:t>ALSO CONSTRAIN STRONGLY SUSY DM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254" y="5515446"/>
            <a:ext cx="1073801" cy="10777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5368" y="5215364"/>
            <a:ext cx="141167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GRAVITINO DM</a:t>
            </a:r>
          </a:p>
          <a:p>
            <a:r>
              <a:rPr lang="en-US" sz="1100" b="1" dirty="0" smtClean="0"/>
              <a:t>R-PARITY VIOLATING </a:t>
            </a:r>
          </a:p>
          <a:p>
            <a:r>
              <a:rPr lang="en-US" sz="1100" b="1" dirty="0" smtClean="0"/>
              <a:t>MODEL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04818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2877" y="43544"/>
            <a:ext cx="542302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Bauhaus 93"/>
                <a:cs typeface="Bauhaus 93"/>
              </a:rPr>
              <a:t>      SO…. IS </a:t>
            </a:r>
          </a:p>
          <a:p>
            <a:r>
              <a:rPr lang="en-US" sz="5400" b="1" dirty="0">
                <a:latin typeface="Bauhaus 93"/>
                <a:cs typeface="Bauhaus 93"/>
              </a:rPr>
              <a:t> </a:t>
            </a:r>
            <a:r>
              <a:rPr lang="en-US" sz="5400" b="1" dirty="0" smtClean="0">
                <a:latin typeface="Bauhaus 93"/>
                <a:cs typeface="Bauhaus 93"/>
              </a:rPr>
              <a:t>     </a:t>
            </a:r>
            <a:r>
              <a:rPr lang="en-US" sz="5400" b="1" dirty="0" smtClean="0">
                <a:solidFill>
                  <a:srgbClr val="FF0000"/>
                </a:solidFill>
                <a:latin typeface="Bauhaus 93"/>
                <a:cs typeface="Bauhaus 93"/>
              </a:rPr>
              <a:t>minimal</a:t>
            </a:r>
            <a:r>
              <a:rPr lang="en-US" sz="5400" b="1" dirty="0" smtClean="0">
                <a:latin typeface="Bauhaus 93"/>
                <a:cs typeface="Bauhaus 93"/>
              </a:rPr>
              <a:t> SUSY </a:t>
            </a:r>
          </a:p>
          <a:p>
            <a:r>
              <a:rPr lang="en-US" sz="5400" b="1" dirty="0" smtClean="0">
                <a:latin typeface="Bauhaus 93"/>
                <a:cs typeface="Bauhaus 93"/>
              </a:rPr>
              <a:t>      ruled out as  </a:t>
            </a:r>
          </a:p>
          <a:p>
            <a:r>
              <a:rPr lang="en-US" sz="5400" b="1" dirty="0" smtClean="0">
                <a:latin typeface="Bauhaus 93"/>
                <a:cs typeface="Bauhaus 93"/>
              </a:rPr>
              <a:t>      Dark Matter </a:t>
            </a:r>
          </a:p>
          <a:p>
            <a:r>
              <a:rPr lang="en-US" sz="5400" b="1" dirty="0" smtClean="0">
                <a:latin typeface="Bauhaus 93"/>
                <a:cs typeface="Bauhaus 93"/>
              </a:rPr>
              <a:t>      CANDIDATE? </a:t>
            </a:r>
            <a:endParaRPr lang="en-US" sz="5400" b="1" dirty="0">
              <a:latin typeface="Bauhaus 93"/>
              <a:cs typeface="Bauhaus 93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310" y="4099127"/>
            <a:ext cx="2758874" cy="27588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7204" y="1516628"/>
            <a:ext cx="5743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8" name="Picture 7" descr="CMS_m0_m12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5" y="219005"/>
            <a:ext cx="4946151" cy="370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8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7204" y="1516628"/>
            <a:ext cx="5743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1751" y="469722"/>
            <a:ext cx="380329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/>
                <a:cs typeface="Bauhaus 93"/>
              </a:rPr>
              <a:t>MOTIVATION 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FOR STUDYING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…STRINGY 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COSMOLOGIES </a:t>
            </a:r>
            <a:endParaRPr lang="en-US" sz="4400" dirty="0">
              <a:latin typeface="Bauhaus 93"/>
              <a:cs typeface="Bauhaus 93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201" y="3966030"/>
            <a:ext cx="2856945" cy="28569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855" y="4336138"/>
            <a:ext cx="5222203" cy="2246769"/>
          </a:xfrm>
          <a:prstGeom prst="rect">
            <a:avLst/>
          </a:prstGeom>
          <a:solidFill>
            <a:srgbClr val="CCFFCC"/>
          </a:solidFill>
          <a:effectLst>
            <a:glow rad="101600">
              <a:srgbClr val="FF0000">
                <a:alpha val="75000"/>
              </a:srgbClr>
            </a:glow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Non-thermal </a:t>
            </a:r>
            <a:r>
              <a:rPr lang="en-US" sz="2800" b="1" dirty="0" smtClean="0"/>
              <a:t>DM </a:t>
            </a:r>
            <a:r>
              <a:rPr lang="en-US" sz="2800" b="1" dirty="0" err="1" smtClean="0"/>
              <a:t>characterises</a:t>
            </a:r>
            <a:r>
              <a:rPr lang="en-US" sz="2800" b="1" dirty="0" smtClean="0"/>
              <a:t> </a:t>
            </a:r>
          </a:p>
          <a:p>
            <a:r>
              <a:rPr lang="en-US" sz="2800" b="1" dirty="0" smtClean="0"/>
              <a:t>several stringy models, e.g. </a:t>
            </a:r>
          </a:p>
          <a:p>
            <a:r>
              <a:rPr lang="en-US" sz="2800" b="1" dirty="0" err="1" smtClean="0"/>
              <a:t>Heterotic</a:t>
            </a:r>
            <a:r>
              <a:rPr lang="en-US" sz="2800" b="1" dirty="0" smtClean="0"/>
              <a:t> Strings </a:t>
            </a:r>
            <a:r>
              <a:rPr lang="en-US" sz="2800" b="1" dirty="0" smtClean="0">
                <a:sym typeface="Wingdings"/>
              </a:rPr>
              <a:t> </a:t>
            </a:r>
            <a:r>
              <a:rPr lang="en-US" sz="2800" b="1" dirty="0" smtClean="0">
                <a:solidFill>
                  <a:srgbClr val="0000FF"/>
                </a:solidFill>
                <a:sym typeface="Wingdings"/>
              </a:rPr>
              <a:t>very different</a:t>
            </a:r>
          </a:p>
          <a:p>
            <a:r>
              <a:rPr lang="en-US" sz="2800" b="1" dirty="0" smtClean="0">
                <a:solidFill>
                  <a:srgbClr val="0000FF"/>
                </a:solidFill>
                <a:sym typeface="Wingdings"/>
              </a:rPr>
              <a:t>parameter spaces</a:t>
            </a:r>
            <a:r>
              <a:rPr lang="en-US" sz="2800" b="1" dirty="0" smtClean="0">
                <a:sym typeface="Wingdings"/>
              </a:rPr>
              <a:t> for SUSY ….</a:t>
            </a:r>
          </a:p>
          <a:p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WMAP constraints can be evaded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83650" cy="41256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56634" y="2868614"/>
            <a:ext cx="1631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WMAP allowed</a:t>
            </a:r>
          </a:p>
          <a:p>
            <a:r>
              <a:rPr lang="en-US" dirty="0" smtClean="0"/>
              <a:t>thermal DM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17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184643" y="2901157"/>
            <a:ext cx="5743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1751" y="469722"/>
            <a:ext cx="380329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/>
                <a:cs typeface="Bauhaus 93"/>
              </a:rPr>
              <a:t>MOTIVATION 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FOR STUDYING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…STRINGY 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COSMOLOGIES </a:t>
            </a:r>
            <a:endParaRPr lang="en-US" sz="4400" dirty="0">
              <a:latin typeface="Bauhaus 93"/>
              <a:cs typeface="Bauhaus 93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051" y="3949955"/>
            <a:ext cx="2856945" cy="28569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855" y="4336138"/>
            <a:ext cx="6076228" cy="2246769"/>
          </a:xfrm>
          <a:prstGeom prst="rect">
            <a:avLst/>
          </a:prstGeom>
          <a:solidFill>
            <a:srgbClr val="CCFFCC"/>
          </a:solidFill>
          <a:effectLst>
            <a:glow rad="101600">
              <a:srgbClr val="FF0000">
                <a:alpha val="75000"/>
              </a:srgbClr>
            </a:glow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Running </a:t>
            </a:r>
            <a:r>
              <a:rPr lang="en-US" sz="2800" b="1" dirty="0" err="1">
                <a:solidFill>
                  <a:srgbClr val="FF0000"/>
                </a:solidFill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</a:rPr>
              <a:t>ilaton</a:t>
            </a:r>
            <a:r>
              <a:rPr lang="en-US" sz="2800" b="1" dirty="0" smtClean="0"/>
              <a:t> or </a:t>
            </a:r>
            <a:r>
              <a:rPr lang="en-US" sz="2800" b="1" dirty="0" smtClean="0">
                <a:solidFill>
                  <a:srgbClr val="0000FF"/>
                </a:solidFill>
              </a:rPr>
              <a:t>Moduli </a:t>
            </a:r>
            <a:r>
              <a:rPr lang="en-US" sz="2800" b="1" dirty="0" smtClean="0"/>
              <a:t>Fields </a:t>
            </a:r>
          </a:p>
          <a:p>
            <a:r>
              <a:rPr lang="en-US" sz="2800" b="1" dirty="0" smtClean="0"/>
              <a:t>in </a:t>
            </a:r>
            <a:r>
              <a:rPr lang="en-US" sz="2800" b="1" i="1" dirty="0" smtClean="0">
                <a:latin typeface="Bauhaus 93"/>
                <a:cs typeface="Bauhaus 93"/>
              </a:rPr>
              <a:t>String Cosmology </a:t>
            </a:r>
            <a:r>
              <a:rPr lang="en-US" sz="2800" b="1" dirty="0" smtClean="0">
                <a:solidFill>
                  <a:srgbClr val="C434A4"/>
                </a:solidFill>
              </a:rPr>
              <a:t>increase</a:t>
            </a:r>
            <a:r>
              <a:rPr lang="en-US" sz="2800" b="1" dirty="0" smtClean="0"/>
              <a:t> </a:t>
            </a:r>
          </a:p>
          <a:p>
            <a:r>
              <a:rPr lang="en-US" sz="2800" b="1" dirty="0" smtClean="0"/>
              <a:t>cosmologically allowed </a:t>
            </a:r>
          </a:p>
          <a:p>
            <a:r>
              <a:rPr lang="en-US" sz="2800" b="1" dirty="0" smtClean="0">
                <a:solidFill>
                  <a:srgbClr val="C434A4"/>
                </a:solidFill>
              </a:rPr>
              <a:t>parameter space </a:t>
            </a:r>
            <a:r>
              <a:rPr lang="en-US" sz="2800" b="1" dirty="0" smtClean="0"/>
              <a:t>&amp; push even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minimal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/>
              <a:t>SUSY partner masses </a:t>
            </a:r>
            <a:r>
              <a:rPr lang="en-US" sz="2800" b="1" dirty="0" smtClean="0">
                <a:solidFill>
                  <a:srgbClr val="000090"/>
                </a:solidFill>
              </a:rPr>
              <a:t>higher</a:t>
            </a:r>
            <a:r>
              <a:rPr lang="en-US" sz="2800" b="1" dirty="0" smtClean="0"/>
              <a:t> ….</a:t>
            </a:r>
            <a:endParaRPr lang="en-US" sz="2800" b="1" dirty="0"/>
          </a:p>
        </p:txBody>
      </p:sp>
      <p:pic>
        <p:nvPicPr>
          <p:cNvPr id="9" name="Picture 8" descr="CMS_m0_m12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5" y="219005"/>
            <a:ext cx="4946151" cy="370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5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OUTLINE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MOTIVATION:</a:t>
            </a:r>
            <a:r>
              <a:rPr lang="en-US" sz="2000" b="1" dirty="0" smtClean="0">
                <a:solidFill>
                  <a:srgbClr val="0000FF"/>
                </a:solidFill>
              </a:rPr>
              <a:t>              CURRENT STATUS OF COSMOLOGICAL &amp; COLLIDER (</a:t>
            </a:r>
            <a:r>
              <a:rPr lang="en-US" sz="2000" b="1" dirty="0" smtClean="0">
                <a:solidFill>
                  <a:srgbClr val="FF0000"/>
                </a:solidFill>
              </a:rPr>
              <a:t>LHC</a:t>
            </a:r>
            <a:r>
              <a:rPr lang="en-US" sz="2000" b="1" dirty="0" smtClean="0">
                <a:solidFill>
                  <a:srgbClr val="0000FF"/>
                </a:solidFill>
              </a:rPr>
              <a:t>) DATA ON DARK SECTOR OF UNIVERSE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GENERIC ASPECTS OF STRING COSMOLOGIES  - THE ROLE OF MODULI FIELDS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DILATON DOMINANCE IN EARLY UNIVERSE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MODIFICATION OF DARK MATTER ABUNDANCES </a:t>
            </a:r>
            <a:r>
              <a:rPr lang="en-US" sz="2000" b="1" dirty="0" err="1" smtClean="0">
                <a:solidFill>
                  <a:srgbClr val="0000FF"/>
                </a:solidFill>
              </a:rPr>
              <a:t>vs</a:t>
            </a:r>
            <a:r>
              <a:rPr lang="en-US" sz="2000" b="1" dirty="0" smtClean="0">
                <a:solidFill>
                  <a:srgbClr val="FF0000"/>
                </a:solidFill>
              </a:rPr>
              <a:t> STANDARD COSMOLOGY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LHC SEARCHES OF SUPERSYMMETRY AND DILATON COSMOLOGIES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LORENTZ &amp; CPT VIOLATING STRINGY COSMOLOGIES &amp; THE OBSERVED BARYON ASYMMETRY IN THE UNIVERSE – D-FOAM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D-FOAM &amp; THE UNIVERSE DARK SECTOR </a:t>
            </a:r>
          </a:p>
          <a:p>
            <a:endParaRPr lang="en-US" b="1" dirty="0" smtClean="0">
              <a:solidFill>
                <a:srgbClr val="FF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6292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7204" y="1516628"/>
            <a:ext cx="5743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1751" y="469722"/>
            <a:ext cx="380329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/>
                <a:cs typeface="Bauhaus 93"/>
              </a:rPr>
              <a:t>MOTIVATION 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FOR STUDYING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…STRINGY </a:t>
            </a:r>
          </a:p>
          <a:p>
            <a:r>
              <a:rPr lang="en-US" sz="4400" dirty="0" smtClean="0">
                <a:latin typeface="Bauhaus 93"/>
                <a:cs typeface="Bauhaus 93"/>
              </a:rPr>
              <a:t>COSMOLOGIES </a:t>
            </a:r>
            <a:endParaRPr lang="en-US" sz="4400" dirty="0">
              <a:latin typeface="Bauhaus 93"/>
              <a:cs typeface="Bauhaus 93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051" y="3949955"/>
            <a:ext cx="2856945" cy="28569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855" y="4336138"/>
            <a:ext cx="6076228" cy="2246769"/>
          </a:xfrm>
          <a:prstGeom prst="rect">
            <a:avLst/>
          </a:prstGeom>
          <a:solidFill>
            <a:srgbClr val="CCFFCC"/>
          </a:solidFill>
          <a:effectLst>
            <a:glow rad="101600">
              <a:srgbClr val="FF0000">
                <a:alpha val="75000"/>
              </a:srgbClr>
            </a:glow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Running </a:t>
            </a:r>
            <a:r>
              <a:rPr lang="en-US" sz="2800" b="1" dirty="0" err="1">
                <a:solidFill>
                  <a:srgbClr val="FF0000"/>
                </a:solidFill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</a:rPr>
              <a:t>ilaton</a:t>
            </a:r>
            <a:r>
              <a:rPr lang="en-US" sz="2800" b="1" dirty="0" smtClean="0"/>
              <a:t> or </a:t>
            </a:r>
            <a:r>
              <a:rPr lang="en-US" sz="2800" b="1" dirty="0" smtClean="0">
                <a:solidFill>
                  <a:srgbClr val="0000FF"/>
                </a:solidFill>
              </a:rPr>
              <a:t>Moduli </a:t>
            </a:r>
            <a:r>
              <a:rPr lang="en-US" sz="2800" b="1" dirty="0" smtClean="0"/>
              <a:t>Fields </a:t>
            </a:r>
          </a:p>
          <a:p>
            <a:r>
              <a:rPr lang="en-US" sz="2800" b="1" dirty="0" smtClean="0"/>
              <a:t>in </a:t>
            </a:r>
            <a:r>
              <a:rPr lang="en-US" sz="2800" b="1" i="1" dirty="0" smtClean="0">
                <a:latin typeface="Bauhaus 93"/>
                <a:cs typeface="Bauhaus 93"/>
              </a:rPr>
              <a:t>String Cosmology </a:t>
            </a:r>
            <a:r>
              <a:rPr lang="en-US" sz="2800" b="1" dirty="0" smtClean="0">
                <a:solidFill>
                  <a:srgbClr val="C434A4"/>
                </a:solidFill>
              </a:rPr>
              <a:t>increase</a:t>
            </a:r>
            <a:r>
              <a:rPr lang="en-US" sz="2800" b="1" dirty="0" smtClean="0"/>
              <a:t> </a:t>
            </a:r>
          </a:p>
          <a:p>
            <a:r>
              <a:rPr lang="en-US" sz="2800" b="1" dirty="0" smtClean="0"/>
              <a:t>cosmologically allowed </a:t>
            </a:r>
          </a:p>
          <a:p>
            <a:r>
              <a:rPr lang="en-US" sz="2800" b="1" dirty="0" smtClean="0">
                <a:solidFill>
                  <a:srgbClr val="C434A4"/>
                </a:solidFill>
              </a:rPr>
              <a:t>parameter space </a:t>
            </a:r>
            <a:r>
              <a:rPr lang="en-US" sz="2800" b="1" dirty="0" smtClean="0"/>
              <a:t>&amp; push even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minimal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/>
              <a:t>SUSY partner masses </a:t>
            </a:r>
            <a:r>
              <a:rPr lang="en-US" sz="2800" b="1" dirty="0" smtClean="0">
                <a:solidFill>
                  <a:srgbClr val="000090"/>
                </a:solidFill>
              </a:rPr>
              <a:t>higher</a:t>
            </a:r>
            <a:r>
              <a:rPr lang="en-US" sz="2800" b="1" dirty="0" smtClean="0"/>
              <a:t> ….</a:t>
            </a:r>
            <a:endParaRPr lang="en-US" sz="2800" b="1" dirty="0"/>
          </a:p>
        </p:txBody>
      </p:sp>
      <p:sp>
        <p:nvSpPr>
          <p:cNvPr id="4" name="Oval 3"/>
          <p:cNvSpPr/>
          <p:nvPr/>
        </p:nvSpPr>
        <p:spPr>
          <a:xfrm>
            <a:off x="1479117" y="4107256"/>
            <a:ext cx="1393037" cy="914400"/>
          </a:xfrm>
          <a:prstGeom prst="ellipse">
            <a:avLst/>
          </a:prstGeom>
          <a:noFill/>
          <a:ln w="34925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CMS_m0_m12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5" y="219005"/>
            <a:ext cx="4946151" cy="370822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449677" y="3606760"/>
            <a:ext cx="158036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This Talk</a:t>
            </a: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4043196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5257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3779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311150"/>
            <a:ext cx="7604125" cy="804863"/>
          </a:xfr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412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String Theory?</a:t>
            </a:r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3157538" cy="9159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Fundamental Excitations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are not point-like but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one-dimensional (strings)</a:t>
            </a:r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250825" y="4235450"/>
            <a:ext cx="3097213" cy="2289175"/>
          </a:xfrm>
          <a:prstGeom prst="rect">
            <a:avLst/>
          </a:prstGeom>
          <a:solidFill>
            <a:srgbClr val="BAFF1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ONE VERSION :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Strings live in Large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Four space-time dimensions but have extra dimensions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``Curled-up</a:t>
            </a:r>
            <a:r>
              <a:rPr lang="ja-JP" alt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 in  small-size but of complicated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Geometry spaces</a:t>
            </a:r>
          </a:p>
        </p:txBody>
      </p:sp>
      <p:sp>
        <p:nvSpPr>
          <p:cNvPr id="203782" name="Text Box 6"/>
          <p:cNvSpPr txBox="1">
            <a:spLocks noChangeArrowheads="1"/>
          </p:cNvSpPr>
          <p:nvPr/>
        </p:nvSpPr>
        <p:spPr bwMode="auto">
          <a:xfrm>
            <a:off x="323850" y="2708275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Open </a:t>
            </a:r>
          </a:p>
        </p:txBody>
      </p: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2392363" y="3589338"/>
            <a:ext cx="846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Closed</a:t>
            </a:r>
          </a:p>
        </p:txBody>
      </p:sp>
      <p:sp>
        <p:nvSpPr>
          <p:cNvPr id="203784" name="Freeform 8"/>
          <p:cNvSpPr>
            <a:spLocks/>
          </p:cNvSpPr>
          <p:nvPr/>
        </p:nvSpPr>
        <p:spPr bwMode="auto">
          <a:xfrm>
            <a:off x="334963" y="3068638"/>
            <a:ext cx="876300" cy="865187"/>
          </a:xfrm>
          <a:custGeom>
            <a:avLst/>
            <a:gdLst>
              <a:gd name="T0" fmla="*/ 265 w 552"/>
              <a:gd name="T1" fmla="*/ 545 h 545"/>
              <a:gd name="T2" fmla="*/ 38 w 552"/>
              <a:gd name="T3" fmla="*/ 272 h 545"/>
              <a:gd name="T4" fmla="*/ 492 w 552"/>
              <a:gd name="T5" fmla="*/ 318 h 545"/>
              <a:gd name="T6" fmla="*/ 401 w 552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545">
                <a:moveTo>
                  <a:pt x="265" y="545"/>
                </a:moveTo>
                <a:cubicBezTo>
                  <a:pt x="132" y="427"/>
                  <a:pt x="0" y="310"/>
                  <a:pt x="38" y="272"/>
                </a:cubicBezTo>
                <a:cubicBezTo>
                  <a:pt x="76" y="234"/>
                  <a:pt x="432" y="363"/>
                  <a:pt x="492" y="318"/>
                </a:cubicBezTo>
                <a:cubicBezTo>
                  <a:pt x="552" y="273"/>
                  <a:pt x="476" y="136"/>
                  <a:pt x="40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3785" name="Freeform 9"/>
          <p:cNvSpPr>
            <a:spLocks/>
          </p:cNvSpPr>
          <p:nvPr/>
        </p:nvSpPr>
        <p:spPr bwMode="auto">
          <a:xfrm>
            <a:off x="1692275" y="2911475"/>
            <a:ext cx="1620838" cy="985838"/>
          </a:xfrm>
          <a:custGeom>
            <a:avLst/>
            <a:gdLst>
              <a:gd name="T0" fmla="*/ 272 w 1021"/>
              <a:gd name="T1" fmla="*/ 507 h 621"/>
              <a:gd name="T2" fmla="*/ 0 w 1021"/>
              <a:gd name="T3" fmla="*/ 235 h 621"/>
              <a:gd name="T4" fmla="*/ 272 w 1021"/>
              <a:gd name="T5" fmla="*/ 54 h 621"/>
              <a:gd name="T6" fmla="*/ 544 w 1021"/>
              <a:gd name="T7" fmla="*/ 145 h 621"/>
              <a:gd name="T8" fmla="*/ 725 w 1021"/>
              <a:gd name="T9" fmla="*/ 8 h 621"/>
              <a:gd name="T10" fmla="*/ 998 w 1021"/>
              <a:gd name="T11" fmla="*/ 190 h 621"/>
              <a:gd name="T12" fmla="*/ 589 w 1021"/>
              <a:gd name="T13" fmla="*/ 371 h 621"/>
              <a:gd name="T14" fmla="*/ 363 w 1021"/>
              <a:gd name="T15" fmla="*/ 598 h 621"/>
              <a:gd name="T16" fmla="*/ 272 w 1021"/>
              <a:gd name="T17" fmla="*/ 50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1" h="621">
                <a:moveTo>
                  <a:pt x="272" y="507"/>
                </a:moveTo>
                <a:cubicBezTo>
                  <a:pt x="212" y="447"/>
                  <a:pt x="0" y="310"/>
                  <a:pt x="0" y="235"/>
                </a:cubicBezTo>
                <a:cubicBezTo>
                  <a:pt x="0" y="160"/>
                  <a:pt x="181" y="69"/>
                  <a:pt x="272" y="54"/>
                </a:cubicBezTo>
                <a:cubicBezTo>
                  <a:pt x="363" y="39"/>
                  <a:pt x="469" y="153"/>
                  <a:pt x="544" y="145"/>
                </a:cubicBezTo>
                <a:cubicBezTo>
                  <a:pt x="619" y="137"/>
                  <a:pt x="649" y="0"/>
                  <a:pt x="725" y="8"/>
                </a:cubicBezTo>
                <a:cubicBezTo>
                  <a:pt x="801" y="16"/>
                  <a:pt x="1021" y="130"/>
                  <a:pt x="998" y="190"/>
                </a:cubicBezTo>
                <a:cubicBezTo>
                  <a:pt x="975" y="250"/>
                  <a:pt x="695" y="303"/>
                  <a:pt x="589" y="371"/>
                </a:cubicBezTo>
                <a:cubicBezTo>
                  <a:pt x="483" y="439"/>
                  <a:pt x="416" y="575"/>
                  <a:pt x="363" y="598"/>
                </a:cubicBezTo>
                <a:cubicBezTo>
                  <a:pt x="310" y="621"/>
                  <a:pt x="332" y="567"/>
                  <a:pt x="272" y="5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383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5257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4803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311150"/>
            <a:ext cx="7604125" cy="804863"/>
          </a:xfr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412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String Theory?</a:t>
            </a: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3157538" cy="9159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Fundamental Excitations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are not point-like but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one-dimensional (strings)</a:t>
            </a: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250825" y="4235450"/>
            <a:ext cx="3097213" cy="2289175"/>
          </a:xfrm>
          <a:prstGeom prst="rect">
            <a:avLst/>
          </a:prstGeom>
          <a:solidFill>
            <a:srgbClr val="BAFF1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ONE VERSION :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Strings live in Large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Four space-time dimensions but have extra dimensions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``Curled-up</a:t>
            </a:r>
            <a:r>
              <a:rPr lang="ja-JP" alt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 in  small-size but of complicated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Geometry spaces</a:t>
            </a: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323850" y="2708275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Open </a:t>
            </a: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2392363" y="3589338"/>
            <a:ext cx="846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Closed</a:t>
            </a:r>
          </a:p>
        </p:txBody>
      </p:sp>
      <p:sp>
        <p:nvSpPr>
          <p:cNvPr id="204808" name="Freeform 8"/>
          <p:cNvSpPr>
            <a:spLocks/>
          </p:cNvSpPr>
          <p:nvPr/>
        </p:nvSpPr>
        <p:spPr bwMode="auto">
          <a:xfrm>
            <a:off x="334963" y="3068638"/>
            <a:ext cx="876300" cy="865187"/>
          </a:xfrm>
          <a:custGeom>
            <a:avLst/>
            <a:gdLst>
              <a:gd name="T0" fmla="*/ 265 w 552"/>
              <a:gd name="T1" fmla="*/ 545 h 545"/>
              <a:gd name="T2" fmla="*/ 38 w 552"/>
              <a:gd name="T3" fmla="*/ 272 h 545"/>
              <a:gd name="T4" fmla="*/ 492 w 552"/>
              <a:gd name="T5" fmla="*/ 318 h 545"/>
              <a:gd name="T6" fmla="*/ 401 w 552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545">
                <a:moveTo>
                  <a:pt x="265" y="545"/>
                </a:moveTo>
                <a:cubicBezTo>
                  <a:pt x="132" y="427"/>
                  <a:pt x="0" y="310"/>
                  <a:pt x="38" y="272"/>
                </a:cubicBezTo>
                <a:cubicBezTo>
                  <a:pt x="76" y="234"/>
                  <a:pt x="432" y="363"/>
                  <a:pt x="492" y="318"/>
                </a:cubicBezTo>
                <a:cubicBezTo>
                  <a:pt x="552" y="273"/>
                  <a:pt x="476" y="136"/>
                  <a:pt x="40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809" name="Freeform 9"/>
          <p:cNvSpPr>
            <a:spLocks/>
          </p:cNvSpPr>
          <p:nvPr/>
        </p:nvSpPr>
        <p:spPr bwMode="auto">
          <a:xfrm>
            <a:off x="1692275" y="2911475"/>
            <a:ext cx="1620838" cy="985838"/>
          </a:xfrm>
          <a:custGeom>
            <a:avLst/>
            <a:gdLst>
              <a:gd name="T0" fmla="*/ 272 w 1021"/>
              <a:gd name="T1" fmla="*/ 507 h 621"/>
              <a:gd name="T2" fmla="*/ 0 w 1021"/>
              <a:gd name="T3" fmla="*/ 235 h 621"/>
              <a:gd name="T4" fmla="*/ 272 w 1021"/>
              <a:gd name="T5" fmla="*/ 54 h 621"/>
              <a:gd name="T6" fmla="*/ 544 w 1021"/>
              <a:gd name="T7" fmla="*/ 145 h 621"/>
              <a:gd name="T8" fmla="*/ 725 w 1021"/>
              <a:gd name="T9" fmla="*/ 8 h 621"/>
              <a:gd name="T10" fmla="*/ 998 w 1021"/>
              <a:gd name="T11" fmla="*/ 190 h 621"/>
              <a:gd name="T12" fmla="*/ 589 w 1021"/>
              <a:gd name="T13" fmla="*/ 371 h 621"/>
              <a:gd name="T14" fmla="*/ 363 w 1021"/>
              <a:gd name="T15" fmla="*/ 598 h 621"/>
              <a:gd name="T16" fmla="*/ 272 w 1021"/>
              <a:gd name="T17" fmla="*/ 50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1" h="621">
                <a:moveTo>
                  <a:pt x="272" y="507"/>
                </a:moveTo>
                <a:cubicBezTo>
                  <a:pt x="212" y="447"/>
                  <a:pt x="0" y="310"/>
                  <a:pt x="0" y="235"/>
                </a:cubicBezTo>
                <a:cubicBezTo>
                  <a:pt x="0" y="160"/>
                  <a:pt x="181" y="69"/>
                  <a:pt x="272" y="54"/>
                </a:cubicBezTo>
                <a:cubicBezTo>
                  <a:pt x="363" y="39"/>
                  <a:pt x="469" y="153"/>
                  <a:pt x="544" y="145"/>
                </a:cubicBezTo>
                <a:cubicBezTo>
                  <a:pt x="619" y="137"/>
                  <a:pt x="649" y="0"/>
                  <a:pt x="725" y="8"/>
                </a:cubicBezTo>
                <a:cubicBezTo>
                  <a:pt x="801" y="16"/>
                  <a:pt x="1021" y="130"/>
                  <a:pt x="998" y="190"/>
                </a:cubicBezTo>
                <a:cubicBezTo>
                  <a:pt x="975" y="250"/>
                  <a:pt x="695" y="303"/>
                  <a:pt x="589" y="371"/>
                </a:cubicBezTo>
                <a:cubicBezTo>
                  <a:pt x="483" y="439"/>
                  <a:pt x="416" y="575"/>
                  <a:pt x="363" y="598"/>
                </a:cubicBezTo>
                <a:cubicBezTo>
                  <a:pt x="310" y="621"/>
                  <a:pt x="332" y="567"/>
                  <a:pt x="272" y="5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810" name="AutoShape 10"/>
          <p:cNvSpPr>
            <a:spLocks noChangeArrowheads="1"/>
          </p:cNvSpPr>
          <p:nvPr/>
        </p:nvSpPr>
        <p:spPr bwMode="auto">
          <a:xfrm rot="-2059503">
            <a:off x="3132138" y="33575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3471863" y="4310063"/>
            <a:ext cx="252888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Gravitons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(carrier of Gravitational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Interactions)</a:t>
            </a:r>
          </a:p>
        </p:txBody>
      </p:sp>
    </p:spTree>
    <p:extLst>
      <p:ext uri="{BB962C8B-B14F-4D97-AF65-F5344CB8AC3E}">
        <p14:creationId xmlns:p14="http://schemas.microsoft.com/office/powerpoint/2010/main" val="205584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5257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311150"/>
            <a:ext cx="7604125" cy="804863"/>
          </a:xfr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412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String Theory?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3157538" cy="9159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Fundamental Excitations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are not point-like but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one-dimensional (strings)</a:t>
            </a: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250825" y="4235450"/>
            <a:ext cx="3097213" cy="2289175"/>
          </a:xfrm>
          <a:prstGeom prst="rect">
            <a:avLst/>
          </a:prstGeom>
          <a:solidFill>
            <a:srgbClr val="BAFF1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ONE VERSION :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Strings live in Large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Four space-time dimensions but have extra dimensions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``Curled-up</a:t>
            </a:r>
            <a:r>
              <a:rPr lang="ja-JP" alt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 in  small-size but of complicated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Geometry spaces</a:t>
            </a:r>
          </a:p>
        </p:txBody>
      </p:sp>
      <p:sp>
        <p:nvSpPr>
          <p:cNvPr id="205830" name="Text Box 6"/>
          <p:cNvSpPr txBox="1">
            <a:spLocks noChangeArrowheads="1"/>
          </p:cNvSpPr>
          <p:nvPr/>
        </p:nvSpPr>
        <p:spPr bwMode="auto">
          <a:xfrm>
            <a:off x="323850" y="2708275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Open 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2392363" y="3589338"/>
            <a:ext cx="846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Closed</a:t>
            </a:r>
          </a:p>
        </p:txBody>
      </p:sp>
      <p:sp>
        <p:nvSpPr>
          <p:cNvPr id="205832" name="Freeform 8"/>
          <p:cNvSpPr>
            <a:spLocks/>
          </p:cNvSpPr>
          <p:nvPr/>
        </p:nvSpPr>
        <p:spPr bwMode="auto">
          <a:xfrm>
            <a:off x="334963" y="3068638"/>
            <a:ext cx="876300" cy="865187"/>
          </a:xfrm>
          <a:custGeom>
            <a:avLst/>
            <a:gdLst>
              <a:gd name="T0" fmla="*/ 265 w 552"/>
              <a:gd name="T1" fmla="*/ 545 h 545"/>
              <a:gd name="T2" fmla="*/ 38 w 552"/>
              <a:gd name="T3" fmla="*/ 272 h 545"/>
              <a:gd name="T4" fmla="*/ 492 w 552"/>
              <a:gd name="T5" fmla="*/ 318 h 545"/>
              <a:gd name="T6" fmla="*/ 401 w 552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545">
                <a:moveTo>
                  <a:pt x="265" y="545"/>
                </a:moveTo>
                <a:cubicBezTo>
                  <a:pt x="132" y="427"/>
                  <a:pt x="0" y="310"/>
                  <a:pt x="38" y="272"/>
                </a:cubicBezTo>
                <a:cubicBezTo>
                  <a:pt x="76" y="234"/>
                  <a:pt x="432" y="363"/>
                  <a:pt x="492" y="318"/>
                </a:cubicBezTo>
                <a:cubicBezTo>
                  <a:pt x="552" y="273"/>
                  <a:pt x="476" y="136"/>
                  <a:pt x="40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833" name="Freeform 9"/>
          <p:cNvSpPr>
            <a:spLocks/>
          </p:cNvSpPr>
          <p:nvPr/>
        </p:nvSpPr>
        <p:spPr bwMode="auto">
          <a:xfrm>
            <a:off x="1692275" y="2911475"/>
            <a:ext cx="1620838" cy="985838"/>
          </a:xfrm>
          <a:custGeom>
            <a:avLst/>
            <a:gdLst>
              <a:gd name="T0" fmla="*/ 272 w 1021"/>
              <a:gd name="T1" fmla="*/ 507 h 621"/>
              <a:gd name="T2" fmla="*/ 0 w 1021"/>
              <a:gd name="T3" fmla="*/ 235 h 621"/>
              <a:gd name="T4" fmla="*/ 272 w 1021"/>
              <a:gd name="T5" fmla="*/ 54 h 621"/>
              <a:gd name="T6" fmla="*/ 544 w 1021"/>
              <a:gd name="T7" fmla="*/ 145 h 621"/>
              <a:gd name="T8" fmla="*/ 725 w 1021"/>
              <a:gd name="T9" fmla="*/ 8 h 621"/>
              <a:gd name="T10" fmla="*/ 998 w 1021"/>
              <a:gd name="T11" fmla="*/ 190 h 621"/>
              <a:gd name="T12" fmla="*/ 589 w 1021"/>
              <a:gd name="T13" fmla="*/ 371 h 621"/>
              <a:gd name="T14" fmla="*/ 363 w 1021"/>
              <a:gd name="T15" fmla="*/ 598 h 621"/>
              <a:gd name="T16" fmla="*/ 272 w 1021"/>
              <a:gd name="T17" fmla="*/ 50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1" h="621">
                <a:moveTo>
                  <a:pt x="272" y="507"/>
                </a:moveTo>
                <a:cubicBezTo>
                  <a:pt x="212" y="447"/>
                  <a:pt x="0" y="310"/>
                  <a:pt x="0" y="235"/>
                </a:cubicBezTo>
                <a:cubicBezTo>
                  <a:pt x="0" y="160"/>
                  <a:pt x="181" y="69"/>
                  <a:pt x="272" y="54"/>
                </a:cubicBezTo>
                <a:cubicBezTo>
                  <a:pt x="363" y="39"/>
                  <a:pt x="469" y="153"/>
                  <a:pt x="544" y="145"/>
                </a:cubicBezTo>
                <a:cubicBezTo>
                  <a:pt x="619" y="137"/>
                  <a:pt x="649" y="0"/>
                  <a:pt x="725" y="8"/>
                </a:cubicBezTo>
                <a:cubicBezTo>
                  <a:pt x="801" y="16"/>
                  <a:pt x="1021" y="130"/>
                  <a:pt x="998" y="190"/>
                </a:cubicBezTo>
                <a:cubicBezTo>
                  <a:pt x="975" y="250"/>
                  <a:pt x="695" y="303"/>
                  <a:pt x="589" y="371"/>
                </a:cubicBezTo>
                <a:cubicBezTo>
                  <a:pt x="483" y="439"/>
                  <a:pt x="416" y="575"/>
                  <a:pt x="363" y="598"/>
                </a:cubicBezTo>
                <a:cubicBezTo>
                  <a:pt x="310" y="621"/>
                  <a:pt x="332" y="567"/>
                  <a:pt x="272" y="5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834" name="AutoShape 10"/>
          <p:cNvSpPr>
            <a:spLocks noChangeArrowheads="1"/>
          </p:cNvSpPr>
          <p:nvPr/>
        </p:nvSpPr>
        <p:spPr bwMode="auto">
          <a:xfrm rot="-2059503">
            <a:off x="3132138" y="33575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3471863" y="4310063"/>
            <a:ext cx="252888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Gravitons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(carrier of Gravitational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Interactions)</a:t>
            </a:r>
          </a:p>
        </p:txBody>
      </p:sp>
      <p:sp>
        <p:nvSpPr>
          <p:cNvPr id="16398" name="WordArt 12"/>
          <p:cNvSpPr>
            <a:spLocks noChangeArrowheads="1" noChangeShapeType="1" noTextEdit="1"/>
          </p:cNvSpPr>
          <p:nvPr/>
        </p:nvSpPr>
        <p:spPr bwMode="auto">
          <a:xfrm>
            <a:off x="3995738" y="4724400"/>
            <a:ext cx="4495800" cy="17510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Gravity Unified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with rest of Interactions</a:t>
            </a:r>
          </a:p>
        </p:txBody>
      </p:sp>
      <p:pic>
        <p:nvPicPr>
          <p:cNvPr id="2058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734050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509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0706" y="55824"/>
            <a:ext cx="4209405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STRING MODULI FIELDS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8327" y="723582"/>
            <a:ext cx="646663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SCALAR FIELDS WITH POTENTIAL FUNCTIONS CHARACTERIZED BY </a:t>
            </a:r>
          </a:p>
          <a:p>
            <a:r>
              <a:rPr lang="en-US" b="1" i="1" dirty="0" smtClean="0"/>
              <a:t>CONTINUOUS FAMILIES OF GLOBAL MINIMA </a:t>
            </a:r>
          </a:p>
          <a:p>
            <a:r>
              <a:rPr lang="en-US" b="1" i="1" dirty="0" smtClean="0"/>
              <a:t>– </a:t>
            </a:r>
            <a:r>
              <a:rPr lang="en-US" b="1" i="1" dirty="0" smtClean="0">
                <a:solidFill>
                  <a:srgbClr val="FF0000"/>
                </a:solidFill>
              </a:rPr>
              <a:t>Their expectation  value labels STRING BACKGROUNDS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701" y="1589713"/>
            <a:ext cx="8679260" cy="560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STRING MODULI INCLUDE: </a:t>
            </a:r>
          </a:p>
          <a:p>
            <a:endParaRPr lang="en-US" sz="1000" b="1" dirty="0" smtClean="0"/>
          </a:p>
          <a:p>
            <a:pPr marL="400050" indent="-400050">
              <a:buAutoNum type="romanLcParenBoth"/>
            </a:pPr>
            <a:r>
              <a:rPr lang="en-US" b="1" dirty="0" smtClean="0">
                <a:solidFill>
                  <a:srgbClr val="FF0000"/>
                </a:solidFill>
              </a:rPr>
              <a:t>THE DILATON FIELD</a:t>
            </a:r>
            <a:r>
              <a:rPr lang="en-US" dirty="0" smtClean="0"/>
              <a:t>, </a:t>
            </a:r>
            <a:r>
              <a:rPr lang="el-GR" dirty="0" smtClean="0"/>
              <a:t>Φ, </a:t>
            </a:r>
            <a:r>
              <a:rPr lang="en-GB" dirty="0" smtClean="0"/>
              <a:t> WHOSE STABILIZED &lt;</a:t>
            </a:r>
            <a:r>
              <a:rPr lang="el-GR" dirty="0" smtClean="0"/>
              <a:t>Φ</a:t>
            </a:r>
            <a:r>
              <a:rPr lang="en-GB" dirty="0" smtClean="0"/>
              <a:t>&gt; is </a:t>
            </a:r>
            <a:r>
              <a:rPr lang="en-US" dirty="0" smtClean="0"/>
              <a:t>ASSOCIATED WITH THE </a:t>
            </a:r>
          </a:p>
          <a:p>
            <a:r>
              <a:rPr lang="en-US" dirty="0"/>
              <a:t> </a:t>
            </a:r>
            <a:r>
              <a:rPr lang="en-US" dirty="0" smtClean="0"/>
              <a:t>       STRING COUPLING  </a:t>
            </a:r>
            <a:r>
              <a:rPr lang="en-US" sz="2800" b="1" dirty="0" err="1" smtClean="0">
                <a:solidFill>
                  <a:srgbClr val="FF0000"/>
                </a:solidFill>
              </a:rPr>
              <a:t>g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</a:rPr>
              <a:t> = e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&lt;</a:t>
            </a:r>
            <a:r>
              <a:rPr lang="el-GR" sz="2800" b="1" baseline="30000" dirty="0" smtClean="0">
                <a:solidFill>
                  <a:srgbClr val="FF0000"/>
                </a:solidFill>
              </a:rPr>
              <a:t>Φ</a:t>
            </a:r>
            <a:r>
              <a:rPr lang="en-GB" sz="2800" b="1" baseline="30000" dirty="0" smtClean="0">
                <a:solidFill>
                  <a:srgbClr val="FF0000"/>
                </a:solidFill>
              </a:rPr>
              <a:t>&gt; </a:t>
            </a:r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  </a:t>
            </a:r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4-d Gauge couplings</a:t>
            </a:r>
          </a:p>
          <a:p>
            <a:r>
              <a:rPr lang="en-GB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en-GB" b="1" dirty="0" smtClean="0">
                <a:sym typeface="Wingdings"/>
              </a:rPr>
              <a:t>We shall consider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: </a:t>
            </a:r>
            <a:r>
              <a:rPr lang="en-GB" b="1" i="1" dirty="0" smtClean="0">
                <a:solidFill>
                  <a:srgbClr val="0000FF"/>
                </a:solidFill>
                <a:sym typeface="Wingdings"/>
              </a:rPr>
              <a:t>non-stabilized </a:t>
            </a:r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dilatons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in </a:t>
            </a:r>
            <a:r>
              <a:rPr lang="en-GB" b="1" i="1" dirty="0" smtClean="0">
                <a:solidFill>
                  <a:srgbClr val="0000FF"/>
                </a:solidFill>
                <a:sym typeface="Wingdings"/>
              </a:rPr>
              <a:t>Non-Equilibrium Cosmologies 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&amp;     </a:t>
            </a:r>
          </a:p>
          <a:p>
            <a:r>
              <a:rPr lang="en-GB" b="1" i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      study (dilution) effects on Dark Matter (DM) if </a:t>
            </a:r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dominance at DM decoupling  </a:t>
            </a:r>
          </a:p>
          <a:p>
            <a:r>
              <a:rPr lang="en-GB" b="1" i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      effects on Collider Searches for </a:t>
            </a:r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Supersymmetry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</a:t>
            </a:r>
            <a:endParaRPr lang="en-US" sz="2800" b="1" i="1" dirty="0" smtClean="0">
              <a:solidFill>
                <a:srgbClr val="FF0000"/>
              </a:solidFill>
            </a:endParaRPr>
          </a:p>
          <a:p>
            <a:endParaRPr lang="en-US" i="1" dirty="0"/>
          </a:p>
          <a:p>
            <a:r>
              <a:rPr lang="en-GB" dirty="0" smtClean="0"/>
              <a:t>(ii) SCALAR FIELDS </a:t>
            </a:r>
            <a:r>
              <a:rPr lang="en-US" dirty="0" smtClean="0"/>
              <a:t>ASSOCIATED WITH </a:t>
            </a:r>
            <a:r>
              <a:rPr lang="en-US" b="1" dirty="0" smtClean="0">
                <a:solidFill>
                  <a:srgbClr val="0000FF"/>
                </a:solidFill>
              </a:rPr>
              <a:t>EXTRA</a:t>
            </a:r>
            <a:r>
              <a:rPr lang="en-US" dirty="0" smtClean="0"/>
              <a:t> DIMENSIONS </a:t>
            </a:r>
          </a:p>
          <a:p>
            <a:r>
              <a:rPr lang="en-US" dirty="0"/>
              <a:t> </a:t>
            </a:r>
            <a:r>
              <a:rPr lang="en-US" dirty="0" smtClean="0"/>
              <a:t>     with </a:t>
            </a:r>
            <a:r>
              <a:rPr lang="en-US" b="1" dirty="0">
                <a:solidFill>
                  <a:srgbClr val="FF0000"/>
                </a:solidFill>
              </a:rPr>
              <a:t>no </a:t>
            </a:r>
            <a:r>
              <a:rPr lang="en-US" b="1" dirty="0" smtClean="0">
                <a:solidFill>
                  <a:srgbClr val="FF0000"/>
                </a:solidFill>
              </a:rPr>
              <a:t>classical  </a:t>
            </a:r>
            <a:r>
              <a:rPr lang="en-US" dirty="0" smtClean="0"/>
              <a:t>potential (i.e. generated by</a:t>
            </a:r>
          </a:p>
          <a:p>
            <a:r>
              <a:rPr lang="en-US" dirty="0" smtClean="0"/>
              <a:t>      string loop corrections, suppressed by powers of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s</a:t>
            </a:r>
            <a:endParaRPr lang="en-US" dirty="0" smtClean="0"/>
          </a:p>
          <a:p>
            <a:r>
              <a:rPr lang="en-US" dirty="0" smtClean="0"/>
              <a:t>      and </a:t>
            </a:r>
            <a:r>
              <a:rPr lang="en-US" dirty="0"/>
              <a:t>with </a:t>
            </a:r>
            <a:r>
              <a:rPr lang="en-US" b="1" dirty="0">
                <a:solidFill>
                  <a:srgbClr val="0000FF"/>
                </a:solidFill>
              </a:rPr>
              <a:t>Planck scale suppressed couplings</a:t>
            </a:r>
            <a:r>
              <a:rPr lang="en-US" dirty="0"/>
              <a:t> to matter.</a:t>
            </a:r>
          </a:p>
          <a:p>
            <a:r>
              <a:rPr lang="en-US" dirty="0" smtClean="0"/>
              <a:t>      The </a:t>
            </a:r>
            <a:r>
              <a:rPr lang="en-US" dirty="0"/>
              <a:t>expectation values of the moduli classically describe</a:t>
            </a:r>
          </a:p>
          <a:p>
            <a:r>
              <a:rPr lang="en-US" dirty="0" smtClean="0"/>
              <a:t>      the </a:t>
            </a:r>
            <a:r>
              <a:rPr lang="en-US" b="1" i="1" dirty="0"/>
              <a:t>size</a:t>
            </a:r>
            <a:r>
              <a:rPr lang="en-US" dirty="0"/>
              <a:t> and </a:t>
            </a:r>
            <a:r>
              <a:rPr lang="en-US" b="1" i="1" dirty="0"/>
              <a:t>configuration</a:t>
            </a:r>
            <a:r>
              <a:rPr lang="en-US" dirty="0"/>
              <a:t> of the </a:t>
            </a:r>
            <a:r>
              <a:rPr lang="en-US" b="1" i="1" dirty="0"/>
              <a:t>curled up extra </a:t>
            </a:r>
            <a:r>
              <a:rPr lang="en-US" b="1" i="1" dirty="0" smtClean="0"/>
              <a:t>dimensions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b="1" dirty="0" smtClean="0"/>
              <a:t>We shall consider</a:t>
            </a:r>
            <a:r>
              <a:rPr lang="en-US" b="1" i="1" dirty="0" smtClean="0">
                <a:solidFill>
                  <a:srgbClr val="0000FF"/>
                </a:solidFill>
              </a:rPr>
              <a:t>: </a:t>
            </a:r>
            <a:r>
              <a:rPr lang="en-US" b="1" i="1" dirty="0" smtClean="0">
                <a:solidFill>
                  <a:srgbClr val="FF0000"/>
                </a:solidFill>
              </a:rPr>
              <a:t>MASSIVE STABILISED MODULI decaying</a:t>
            </a:r>
            <a:r>
              <a:rPr lang="en-US" b="1" i="1" dirty="0" smtClean="0">
                <a:solidFill>
                  <a:srgbClr val="0000FF"/>
                </a:solidFill>
              </a:rPr>
              <a:t> before Big Bang   </a:t>
            </a:r>
          </a:p>
          <a:p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     </a:t>
            </a:r>
            <a:r>
              <a:rPr lang="en-US" b="1" i="1" dirty="0" err="1" smtClean="0">
                <a:solidFill>
                  <a:srgbClr val="0000FF"/>
                </a:solidFill>
              </a:rPr>
              <a:t>Nucleosynthesis</a:t>
            </a:r>
            <a:r>
              <a:rPr lang="en-US" b="1" i="1" dirty="0" smtClean="0">
                <a:solidFill>
                  <a:srgbClr val="0000FF"/>
                </a:solidFill>
              </a:rPr>
              <a:t> (BBN) </a:t>
            </a:r>
            <a:r>
              <a:rPr lang="en-US" b="1" i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significant sources of ``non-thermal’’ </a:t>
            </a:r>
            <a:r>
              <a:rPr lang="en-US" b="1" i="1" dirty="0" smtClean="0">
                <a:solidFill>
                  <a:srgbClr val="FF0000"/>
                </a:solidFill>
              </a:rPr>
              <a:t> Dark Matter</a:t>
            </a:r>
            <a:r>
              <a:rPr lang="en-US" b="1" i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b="1" i="1" dirty="0" smtClean="0">
                <a:solidFill>
                  <a:srgbClr val="0000FF"/>
                </a:solidFill>
                <a:sym typeface="Wingdings"/>
              </a:rPr>
              <a:t>       effects on collider searches for </a:t>
            </a:r>
            <a:r>
              <a:rPr lang="en-US" b="1" i="1" dirty="0" err="1" smtClean="0">
                <a:solidFill>
                  <a:srgbClr val="0000FF"/>
                </a:solidFill>
                <a:sym typeface="Wingdings"/>
              </a:rPr>
              <a:t>Supersymmetry</a:t>
            </a:r>
            <a:r>
              <a:rPr lang="en-US" b="1" i="1" dirty="0" smtClean="0">
                <a:solidFill>
                  <a:srgbClr val="0000FF"/>
                </a:solidFill>
                <a:sym typeface="Wingdings"/>
              </a:rPr>
              <a:t>. </a:t>
            </a:r>
            <a:endParaRPr lang="en-US" b="1" i="1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i="1" dirty="0"/>
              <a:t> </a:t>
            </a:r>
            <a:r>
              <a:rPr lang="en-US" i="1" dirty="0" smtClean="0"/>
              <a:t>    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294914" y="3416174"/>
            <a:ext cx="2520442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Lahanas</a:t>
            </a:r>
            <a:r>
              <a:rPr lang="en-US" sz="1600" b="1" dirty="0" smtClean="0"/>
              <a:t>, NEM, </a:t>
            </a:r>
            <a:r>
              <a:rPr lang="en-US" sz="1600" b="1" dirty="0" err="1" smtClean="0"/>
              <a:t>Nanopoulos</a:t>
            </a:r>
            <a:endParaRPr lang="en-US" sz="1600" b="1" dirty="0" smtClean="0"/>
          </a:p>
          <a:p>
            <a:r>
              <a:rPr lang="en-US" sz="1600" b="1" dirty="0" err="1" smtClean="0"/>
              <a:t>Lahanas</a:t>
            </a:r>
            <a:r>
              <a:rPr lang="en-US" sz="1600" b="1" dirty="0"/>
              <a:t> 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Spanos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34464" y="6294496"/>
            <a:ext cx="2193229" cy="338554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Acharya</a:t>
            </a:r>
            <a:r>
              <a:rPr lang="en-US" sz="1600" b="1" dirty="0" smtClean="0"/>
              <a:t>, Kane, </a:t>
            </a:r>
            <a:r>
              <a:rPr lang="en-US" sz="1600" b="1" dirty="0" err="1" smtClean="0"/>
              <a:t>Kuflik</a:t>
            </a:r>
            <a:r>
              <a:rPr lang="en-US" sz="1600" b="1" dirty="0" smtClean="0"/>
              <a:t> …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39596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0706" y="55824"/>
            <a:ext cx="4209405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STRING MODULI FIELDS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8327" y="723582"/>
            <a:ext cx="646663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SCALAR FIELDS WITH POTENTIAL FUNCTIONS CHARACTERIZED BY </a:t>
            </a:r>
          </a:p>
          <a:p>
            <a:r>
              <a:rPr lang="en-US" b="1" i="1" dirty="0" smtClean="0"/>
              <a:t>CONTINUOUS FAMILIES OF GLOBAL MINIMA </a:t>
            </a:r>
          </a:p>
          <a:p>
            <a:r>
              <a:rPr lang="en-US" b="1" i="1" dirty="0" smtClean="0"/>
              <a:t>– </a:t>
            </a:r>
            <a:r>
              <a:rPr lang="en-US" b="1" i="1" dirty="0" smtClean="0">
                <a:solidFill>
                  <a:srgbClr val="FF0000"/>
                </a:solidFill>
              </a:rPr>
              <a:t>Their expectation  value labels STRING BACKGROUNDS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701" y="1589713"/>
            <a:ext cx="8679260" cy="560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STRING MODULI INCLUDE: </a:t>
            </a:r>
          </a:p>
          <a:p>
            <a:endParaRPr lang="en-US" sz="1000" b="1" dirty="0" smtClean="0"/>
          </a:p>
          <a:p>
            <a:pPr marL="400050" indent="-400050">
              <a:buAutoNum type="romanLcParenBoth"/>
            </a:pPr>
            <a:r>
              <a:rPr lang="en-US" b="1" dirty="0" smtClean="0">
                <a:solidFill>
                  <a:srgbClr val="FF0000"/>
                </a:solidFill>
              </a:rPr>
              <a:t>THE DILATON FIELD</a:t>
            </a:r>
            <a:r>
              <a:rPr lang="en-US" dirty="0" smtClean="0"/>
              <a:t>, </a:t>
            </a:r>
            <a:r>
              <a:rPr lang="el-GR" dirty="0" smtClean="0"/>
              <a:t>Φ, </a:t>
            </a:r>
            <a:r>
              <a:rPr lang="en-GB" dirty="0" smtClean="0"/>
              <a:t> WHOSE STABILIZED &lt;</a:t>
            </a:r>
            <a:r>
              <a:rPr lang="el-GR" dirty="0" smtClean="0"/>
              <a:t>Φ</a:t>
            </a:r>
            <a:r>
              <a:rPr lang="en-GB" dirty="0" smtClean="0"/>
              <a:t>&gt; is </a:t>
            </a:r>
            <a:r>
              <a:rPr lang="en-US" dirty="0" smtClean="0"/>
              <a:t>ASSOCIATED WITH THE </a:t>
            </a:r>
          </a:p>
          <a:p>
            <a:r>
              <a:rPr lang="en-US" dirty="0"/>
              <a:t> </a:t>
            </a:r>
            <a:r>
              <a:rPr lang="en-US" dirty="0" smtClean="0"/>
              <a:t>       STRING COUPLING  </a:t>
            </a:r>
            <a:r>
              <a:rPr lang="en-US" sz="2800" b="1" dirty="0" err="1" smtClean="0">
                <a:solidFill>
                  <a:srgbClr val="FF0000"/>
                </a:solidFill>
              </a:rPr>
              <a:t>g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</a:rPr>
              <a:t> = e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&lt;</a:t>
            </a:r>
            <a:r>
              <a:rPr lang="el-GR" sz="2800" b="1" baseline="30000" dirty="0" smtClean="0">
                <a:solidFill>
                  <a:srgbClr val="FF0000"/>
                </a:solidFill>
              </a:rPr>
              <a:t>Φ</a:t>
            </a:r>
            <a:r>
              <a:rPr lang="en-GB" sz="2800" b="1" baseline="30000" dirty="0" smtClean="0">
                <a:solidFill>
                  <a:srgbClr val="FF0000"/>
                </a:solidFill>
              </a:rPr>
              <a:t>&gt; </a:t>
            </a:r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  </a:t>
            </a:r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4-d Gauge couplings</a:t>
            </a:r>
          </a:p>
          <a:p>
            <a:r>
              <a:rPr lang="en-GB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en-GB" b="1" dirty="0" smtClean="0">
                <a:sym typeface="Wingdings"/>
              </a:rPr>
              <a:t>We shall consider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: </a:t>
            </a:r>
            <a:r>
              <a:rPr lang="en-GB" b="1" i="1" dirty="0" smtClean="0">
                <a:solidFill>
                  <a:srgbClr val="0000FF"/>
                </a:solidFill>
                <a:sym typeface="Wingdings"/>
              </a:rPr>
              <a:t>non-stabilized </a:t>
            </a:r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dilatons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in </a:t>
            </a:r>
            <a:r>
              <a:rPr lang="en-GB" b="1" i="1" dirty="0" smtClean="0">
                <a:solidFill>
                  <a:srgbClr val="0000FF"/>
                </a:solidFill>
                <a:sym typeface="Wingdings"/>
              </a:rPr>
              <a:t>Non-Equilibrium Cosmologies 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&amp;     </a:t>
            </a:r>
          </a:p>
          <a:p>
            <a:r>
              <a:rPr lang="en-GB" b="1" i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      study (dilution) effects on Dark Matter (DM) if </a:t>
            </a:r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dominance at DM decoupling  </a:t>
            </a:r>
          </a:p>
          <a:p>
            <a:r>
              <a:rPr lang="en-GB" b="1" i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      effects on Collider Searches for </a:t>
            </a:r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Supersymmetry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</a:t>
            </a:r>
            <a:endParaRPr lang="en-US" sz="2800" b="1" i="1" dirty="0" smtClean="0">
              <a:solidFill>
                <a:srgbClr val="FF0000"/>
              </a:solidFill>
            </a:endParaRPr>
          </a:p>
          <a:p>
            <a:endParaRPr lang="en-US" i="1" dirty="0"/>
          </a:p>
          <a:p>
            <a:r>
              <a:rPr lang="en-GB" dirty="0" smtClean="0"/>
              <a:t>(ii) SCALAR FIELDS </a:t>
            </a:r>
            <a:r>
              <a:rPr lang="en-US" dirty="0" smtClean="0"/>
              <a:t>ASSOCIATED WITH </a:t>
            </a:r>
            <a:r>
              <a:rPr lang="en-US" b="1" dirty="0" smtClean="0">
                <a:solidFill>
                  <a:srgbClr val="0000FF"/>
                </a:solidFill>
              </a:rPr>
              <a:t>EXTRA</a:t>
            </a:r>
            <a:r>
              <a:rPr lang="en-US" dirty="0" smtClean="0"/>
              <a:t> DIMENSIONS </a:t>
            </a:r>
          </a:p>
          <a:p>
            <a:r>
              <a:rPr lang="en-US" dirty="0"/>
              <a:t> </a:t>
            </a:r>
            <a:r>
              <a:rPr lang="en-US" dirty="0" smtClean="0"/>
              <a:t>     with </a:t>
            </a:r>
            <a:r>
              <a:rPr lang="en-US" b="1" dirty="0">
                <a:solidFill>
                  <a:srgbClr val="FF0000"/>
                </a:solidFill>
              </a:rPr>
              <a:t>no </a:t>
            </a:r>
            <a:r>
              <a:rPr lang="en-US" b="1" dirty="0" smtClean="0">
                <a:solidFill>
                  <a:srgbClr val="FF0000"/>
                </a:solidFill>
              </a:rPr>
              <a:t>classical  </a:t>
            </a:r>
            <a:r>
              <a:rPr lang="en-US" dirty="0" smtClean="0"/>
              <a:t>potential (i.e. generated by</a:t>
            </a:r>
          </a:p>
          <a:p>
            <a:r>
              <a:rPr lang="en-US" dirty="0" smtClean="0"/>
              <a:t>      string loop corrections, suppressed by powers of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s</a:t>
            </a:r>
            <a:endParaRPr lang="en-US" dirty="0" smtClean="0"/>
          </a:p>
          <a:p>
            <a:r>
              <a:rPr lang="en-US" dirty="0" smtClean="0"/>
              <a:t>      and </a:t>
            </a:r>
            <a:r>
              <a:rPr lang="en-US" dirty="0"/>
              <a:t>with </a:t>
            </a:r>
            <a:r>
              <a:rPr lang="en-US" b="1" dirty="0">
                <a:solidFill>
                  <a:srgbClr val="0000FF"/>
                </a:solidFill>
              </a:rPr>
              <a:t>Planck scale suppressed couplings</a:t>
            </a:r>
            <a:r>
              <a:rPr lang="en-US" dirty="0"/>
              <a:t> to matter.</a:t>
            </a:r>
          </a:p>
          <a:p>
            <a:r>
              <a:rPr lang="en-US" dirty="0" smtClean="0"/>
              <a:t>      The </a:t>
            </a:r>
            <a:r>
              <a:rPr lang="en-US" dirty="0"/>
              <a:t>expectation values of the moduli classically describe</a:t>
            </a:r>
          </a:p>
          <a:p>
            <a:r>
              <a:rPr lang="en-US" dirty="0" smtClean="0"/>
              <a:t>      the </a:t>
            </a:r>
            <a:r>
              <a:rPr lang="en-US" b="1" i="1" dirty="0"/>
              <a:t>size</a:t>
            </a:r>
            <a:r>
              <a:rPr lang="en-US" dirty="0"/>
              <a:t> and </a:t>
            </a:r>
            <a:r>
              <a:rPr lang="en-US" b="1" i="1" dirty="0"/>
              <a:t>configuration</a:t>
            </a:r>
            <a:r>
              <a:rPr lang="en-US" dirty="0"/>
              <a:t> of the </a:t>
            </a:r>
            <a:r>
              <a:rPr lang="en-US" b="1" i="1" dirty="0"/>
              <a:t>curled up extra </a:t>
            </a:r>
            <a:r>
              <a:rPr lang="en-US" b="1" i="1" dirty="0" smtClean="0"/>
              <a:t>dimensions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b="1" dirty="0" smtClean="0"/>
              <a:t>We shall consider</a:t>
            </a:r>
            <a:r>
              <a:rPr lang="en-US" b="1" i="1" dirty="0" smtClean="0">
                <a:solidFill>
                  <a:srgbClr val="0000FF"/>
                </a:solidFill>
              </a:rPr>
              <a:t>: </a:t>
            </a:r>
            <a:r>
              <a:rPr lang="en-US" b="1" i="1" dirty="0" smtClean="0">
                <a:solidFill>
                  <a:srgbClr val="FF0000"/>
                </a:solidFill>
              </a:rPr>
              <a:t>MASSIVE STABILISED MODULI decaying</a:t>
            </a:r>
            <a:r>
              <a:rPr lang="en-US" b="1" i="1" dirty="0" smtClean="0">
                <a:solidFill>
                  <a:srgbClr val="0000FF"/>
                </a:solidFill>
              </a:rPr>
              <a:t> before Big Bang   </a:t>
            </a:r>
          </a:p>
          <a:p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     </a:t>
            </a:r>
            <a:r>
              <a:rPr lang="en-US" b="1" i="1" dirty="0" err="1" smtClean="0">
                <a:solidFill>
                  <a:srgbClr val="0000FF"/>
                </a:solidFill>
              </a:rPr>
              <a:t>Nucleosynthesis</a:t>
            </a:r>
            <a:r>
              <a:rPr lang="en-US" b="1" i="1" dirty="0" smtClean="0">
                <a:solidFill>
                  <a:srgbClr val="0000FF"/>
                </a:solidFill>
              </a:rPr>
              <a:t> (BBN) </a:t>
            </a:r>
            <a:r>
              <a:rPr lang="en-US" b="1" i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significant sources of ``non-thermal’’ </a:t>
            </a:r>
            <a:r>
              <a:rPr lang="en-US" b="1" i="1" dirty="0" smtClean="0">
                <a:solidFill>
                  <a:srgbClr val="FF0000"/>
                </a:solidFill>
              </a:rPr>
              <a:t> Dark Matter</a:t>
            </a:r>
            <a:r>
              <a:rPr lang="en-US" b="1" i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b="1" i="1" dirty="0" smtClean="0">
                <a:solidFill>
                  <a:srgbClr val="0000FF"/>
                </a:solidFill>
                <a:sym typeface="Wingdings"/>
              </a:rPr>
              <a:t>       effects on collider searches for </a:t>
            </a:r>
            <a:r>
              <a:rPr lang="en-US" b="1" i="1" dirty="0" err="1" smtClean="0">
                <a:solidFill>
                  <a:srgbClr val="0000FF"/>
                </a:solidFill>
                <a:sym typeface="Wingdings"/>
              </a:rPr>
              <a:t>Supersymmetry</a:t>
            </a:r>
            <a:r>
              <a:rPr lang="en-US" b="1" i="1" dirty="0" smtClean="0">
                <a:solidFill>
                  <a:srgbClr val="0000FF"/>
                </a:solidFill>
                <a:sym typeface="Wingdings"/>
              </a:rPr>
              <a:t>. </a:t>
            </a:r>
            <a:endParaRPr lang="en-US" b="1" i="1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i="1" dirty="0"/>
              <a:t> </a:t>
            </a:r>
            <a:r>
              <a:rPr lang="en-US" i="1" dirty="0" smtClean="0"/>
              <a:t>    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294914" y="3416174"/>
            <a:ext cx="2520442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Lahanas</a:t>
            </a:r>
            <a:r>
              <a:rPr lang="en-US" sz="1600" b="1" dirty="0" smtClean="0"/>
              <a:t>, NEM, </a:t>
            </a:r>
            <a:r>
              <a:rPr lang="en-US" sz="1600" b="1" dirty="0" err="1" smtClean="0"/>
              <a:t>Nanopoulos</a:t>
            </a:r>
            <a:endParaRPr lang="en-US" sz="1600" b="1" dirty="0" smtClean="0"/>
          </a:p>
          <a:p>
            <a:r>
              <a:rPr lang="en-US" sz="1600" b="1" dirty="0" err="1" smtClean="0"/>
              <a:t>Lahanas</a:t>
            </a:r>
            <a:r>
              <a:rPr lang="en-US" sz="1600" b="1" dirty="0"/>
              <a:t> ,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Spanos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34464" y="6294496"/>
            <a:ext cx="2193229" cy="338554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Acharya</a:t>
            </a:r>
            <a:r>
              <a:rPr lang="en-US" sz="1600" b="1" dirty="0" smtClean="0"/>
              <a:t>, Kane, </a:t>
            </a:r>
            <a:r>
              <a:rPr lang="en-US" sz="1600" b="1" dirty="0" err="1" smtClean="0"/>
              <a:t>Kuflik</a:t>
            </a:r>
            <a:r>
              <a:rPr lang="en-US" sz="1600" b="1" dirty="0" smtClean="0"/>
              <a:t> …</a:t>
            </a:r>
            <a:endParaRPr lang="en-US" sz="1600" b="1" dirty="0"/>
          </a:p>
        </p:txBody>
      </p:sp>
      <p:sp>
        <p:nvSpPr>
          <p:cNvPr id="2" name="Oval 1"/>
          <p:cNvSpPr/>
          <p:nvPr/>
        </p:nvSpPr>
        <p:spPr>
          <a:xfrm>
            <a:off x="2525850" y="2693652"/>
            <a:ext cx="2372347" cy="63878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4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674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SECOND VERSION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STRING THEORY (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BRANE-THEORY):</a:t>
            </a: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6852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</p:spTree>
    <p:extLst>
      <p:ext uri="{BB962C8B-B14F-4D97-AF65-F5344CB8AC3E}">
        <p14:creationId xmlns:p14="http://schemas.microsoft.com/office/powerpoint/2010/main" val="283233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9192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SECOND VERSION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STRING THEORY (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BRANE-THEORY):</a:t>
            </a: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2078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7876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</p:spTree>
    <p:extLst>
      <p:ext uri="{BB962C8B-B14F-4D97-AF65-F5344CB8AC3E}">
        <p14:creationId xmlns:p14="http://schemas.microsoft.com/office/powerpoint/2010/main" val="35850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9192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SECOND VERSION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STRING THEORY (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BRANE-THEORY):</a:t>
            </a: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2088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8900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19466" name="WordArt 8"/>
          <p:cNvSpPr>
            <a:spLocks noChangeArrowheads="1" noChangeShapeType="1" noTextEdit="1"/>
          </p:cNvSpPr>
          <p:nvPr/>
        </p:nvSpPr>
        <p:spPr bwMode="auto">
          <a:xfrm>
            <a:off x="3995738" y="4724400"/>
            <a:ext cx="4495800" cy="17510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Gravity Unified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with rest of Interactions</a:t>
            </a:r>
          </a:p>
        </p:txBody>
      </p:sp>
      <p:pic>
        <p:nvPicPr>
          <p:cNvPr id="2089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3860800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610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093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VERSION: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COLLIDING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 WORLDS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61845" name="Freeform 21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6" name="Freeform 22"/>
          <p:cNvSpPr>
            <a:spLocks/>
          </p:cNvSpPr>
          <p:nvPr/>
        </p:nvSpPr>
        <p:spPr bwMode="auto">
          <a:xfrm>
            <a:off x="4427538" y="201295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0" name="AutoShape 26"/>
          <p:cNvSpPr>
            <a:spLocks noChangeArrowheads="1"/>
          </p:cNvSpPr>
          <p:nvPr/>
        </p:nvSpPr>
        <p:spPr bwMode="auto">
          <a:xfrm>
            <a:off x="2268538" y="439737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1" name="AutoShape 27"/>
          <p:cNvSpPr>
            <a:spLocks noChangeArrowheads="1"/>
          </p:cNvSpPr>
          <p:nvPr/>
        </p:nvSpPr>
        <p:spPr bwMode="auto">
          <a:xfrm>
            <a:off x="2268538" y="20605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557" name="WordArt 28"/>
          <p:cNvSpPr>
            <a:spLocks noChangeArrowheads="1" noChangeShapeType="1" noTextEdit="1"/>
          </p:cNvSpPr>
          <p:nvPr/>
        </p:nvSpPr>
        <p:spPr bwMode="auto">
          <a:xfrm>
            <a:off x="34925" y="1125538"/>
            <a:ext cx="3124200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Colliding Worlds</a:t>
            </a:r>
          </a:p>
        </p:txBody>
      </p:sp>
    </p:spTree>
    <p:extLst>
      <p:ext uri="{BB962C8B-B14F-4D97-AF65-F5344CB8AC3E}">
        <p14:creationId xmlns:p14="http://schemas.microsoft.com/office/powerpoint/2010/main" val="292059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3000">
                <a:schemeClr val="tx1">
                  <a:lumMod val="85000"/>
                  <a:lumOff val="15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THE DARK SECTOR OF THE UNIVERSE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9933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8175"/>
            <a:ext cx="5867400" cy="428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TextBox 3"/>
          <p:cNvSpPr txBox="1">
            <a:spLocks noChangeArrowheads="1"/>
          </p:cNvSpPr>
          <p:nvPr/>
        </p:nvSpPr>
        <p:spPr bwMode="auto">
          <a:xfrm>
            <a:off x="395288" y="1557338"/>
            <a:ext cx="277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Current Energy Budget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of the Cosmos</a:t>
            </a:r>
          </a:p>
        </p:txBody>
      </p:sp>
      <p:sp>
        <p:nvSpPr>
          <p:cNvPr id="99332" name="TextBox 4"/>
          <p:cNvSpPr txBox="1">
            <a:spLocks noChangeArrowheads="1"/>
          </p:cNvSpPr>
          <p:nvPr/>
        </p:nvSpPr>
        <p:spPr bwMode="auto">
          <a:xfrm>
            <a:off x="7956550" y="2420938"/>
            <a:ext cx="1017588" cy="3698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Active </a:t>
            </a:r>
            <a:r>
              <a:rPr lang="el-GR" sz="1800"/>
              <a:t>ν</a:t>
            </a: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107950" y="2205038"/>
            <a:ext cx="3311525" cy="45545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/>
              <a:t>Observations from: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Supernovae </a:t>
            </a:r>
            <a:r>
              <a:rPr lang="en-US" dirty="0" err="1"/>
              <a:t>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CMB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Baryon Acoustic Oscillations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Galaxy Surveys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Structure Formation data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Strong &amp; Weak </a:t>
            </a:r>
          </a:p>
          <a:p>
            <a:pPr>
              <a:defRPr/>
            </a:pPr>
            <a:r>
              <a:rPr lang="en-US" dirty="0"/>
              <a:t>lensing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9933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63"/>
            <a:ext cx="11414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78263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Picture 3" descr="supernova_ani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1019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1088"/>
            <a:ext cx="539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300663"/>
            <a:ext cx="9366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70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branes_max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80645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63" name="Text Box 19"/>
          <p:cNvSpPr txBox="1">
            <a:spLocks noChangeArrowheads="1"/>
          </p:cNvSpPr>
          <p:nvPr/>
        </p:nvSpPr>
        <p:spPr bwMode="auto">
          <a:xfrm>
            <a:off x="1885766" y="6134616"/>
            <a:ext cx="54099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latin typeface="Tahoma" charset="0"/>
                <a:cs typeface="Arial" charset="0"/>
              </a:rPr>
              <a:t>Colliding </a:t>
            </a:r>
            <a:r>
              <a:rPr lang="en-GB" sz="1800" b="1" dirty="0" smtClean="0">
                <a:latin typeface="Tahoma" charset="0"/>
                <a:cs typeface="Arial" charset="0"/>
              </a:rPr>
              <a:t>&amp; Bouncing </a:t>
            </a:r>
            <a:r>
              <a:rPr lang="en-GB" sz="1800" b="1" dirty="0" err="1" smtClean="0">
                <a:latin typeface="Tahoma" charset="0"/>
                <a:cs typeface="Arial" charset="0"/>
              </a:rPr>
              <a:t>Brane</a:t>
            </a:r>
            <a:r>
              <a:rPr lang="en-GB" sz="1800" b="1" dirty="0" smtClean="0">
                <a:latin typeface="Tahoma" charset="0"/>
                <a:cs typeface="Arial" charset="0"/>
              </a:rPr>
              <a:t> </a:t>
            </a:r>
            <a:r>
              <a:rPr lang="en-GB" sz="1800" b="1" dirty="0">
                <a:latin typeface="Tahoma" charset="0"/>
                <a:cs typeface="Arial" charset="0"/>
              </a:rPr>
              <a:t>world </a:t>
            </a:r>
            <a:r>
              <a:rPr lang="en-GB" sz="1800" b="1" dirty="0" smtClean="0">
                <a:latin typeface="Tahoma" charset="0"/>
                <a:cs typeface="Arial" charset="0"/>
              </a:rPr>
              <a:t>Cosmology</a:t>
            </a:r>
            <a:endParaRPr lang="en-GB" sz="1800" b="1" dirty="0">
              <a:latin typeface="Tahoma" charset="0"/>
              <a:cs typeface="Arial" charset="0"/>
            </a:endParaRPr>
          </a:p>
        </p:txBody>
      </p:sp>
      <p:sp>
        <p:nvSpPr>
          <p:cNvPr id="210971" name="Text Box 27"/>
          <p:cNvSpPr txBox="1">
            <a:spLocks noChangeArrowheads="1"/>
          </p:cNvSpPr>
          <p:nvPr/>
        </p:nvSpPr>
        <p:spPr bwMode="auto">
          <a:xfrm>
            <a:off x="7019925" y="1862138"/>
            <a:ext cx="1730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latin typeface="Tahoma" charset="0"/>
                <a:cs typeface="Arial" charset="0"/>
              </a:rPr>
              <a:t>Brane Worlds</a:t>
            </a:r>
          </a:p>
        </p:txBody>
      </p:sp>
      <p:sp>
        <p:nvSpPr>
          <p:cNvPr id="210973" name="Freeform 29"/>
          <p:cNvSpPr>
            <a:spLocks/>
          </p:cNvSpPr>
          <p:nvPr/>
        </p:nvSpPr>
        <p:spPr bwMode="auto">
          <a:xfrm>
            <a:off x="4427538" y="2446338"/>
            <a:ext cx="1585912" cy="1487487"/>
          </a:xfrm>
          <a:custGeom>
            <a:avLst/>
            <a:gdLst>
              <a:gd name="T0" fmla="*/ 0 w 999"/>
              <a:gd name="T1" fmla="*/ 635 h 937"/>
              <a:gd name="T2" fmla="*/ 726 w 999"/>
              <a:gd name="T3" fmla="*/ 907 h 937"/>
              <a:gd name="T4" fmla="*/ 544 w 999"/>
              <a:gd name="T5" fmla="*/ 453 h 937"/>
              <a:gd name="T6" fmla="*/ 953 w 999"/>
              <a:gd name="T7" fmla="*/ 272 h 937"/>
              <a:gd name="T8" fmla="*/ 817 w 999"/>
              <a:gd name="T9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9" h="937">
                <a:moveTo>
                  <a:pt x="0" y="635"/>
                </a:moveTo>
                <a:cubicBezTo>
                  <a:pt x="317" y="786"/>
                  <a:pt x="635" y="937"/>
                  <a:pt x="726" y="907"/>
                </a:cubicBezTo>
                <a:cubicBezTo>
                  <a:pt x="817" y="877"/>
                  <a:pt x="506" y="559"/>
                  <a:pt x="544" y="453"/>
                </a:cubicBezTo>
                <a:cubicBezTo>
                  <a:pt x="582" y="347"/>
                  <a:pt x="907" y="348"/>
                  <a:pt x="953" y="272"/>
                </a:cubicBezTo>
                <a:cubicBezTo>
                  <a:pt x="999" y="196"/>
                  <a:pt x="847" y="45"/>
                  <a:pt x="817" y="0"/>
                </a:cubicBezTo>
              </a:path>
            </a:pathLst>
          </a:custGeom>
          <a:noFill/>
          <a:ln w="19050" cap="flat" cmpd="sng">
            <a:solidFill>
              <a:srgbClr val="FFFF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70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75" name="Freeform 31"/>
          <p:cNvSpPr>
            <a:spLocks/>
          </p:cNvSpPr>
          <p:nvPr/>
        </p:nvSpPr>
        <p:spPr bwMode="auto">
          <a:xfrm>
            <a:off x="3779838" y="1268413"/>
            <a:ext cx="1031875" cy="1211262"/>
          </a:xfrm>
          <a:custGeom>
            <a:avLst/>
            <a:gdLst>
              <a:gd name="T0" fmla="*/ 0 w 650"/>
              <a:gd name="T1" fmla="*/ 680 h 763"/>
              <a:gd name="T2" fmla="*/ 499 w 650"/>
              <a:gd name="T3" fmla="*/ 725 h 763"/>
              <a:gd name="T4" fmla="*/ 409 w 650"/>
              <a:gd name="T5" fmla="*/ 453 h 763"/>
              <a:gd name="T6" fmla="*/ 635 w 650"/>
              <a:gd name="T7" fmla="*/ 181 h 763"/>
              <a:gd name="T8" fmla="*/ 499 w 650"/>
              <a:gd name="T9" fmla="*/ 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763">
                <a:moveTo>
                  <a:pt x="0" y="680"/>
                </a:moveTo>
                <a:cubicBezTo>
                  <a:pt x="215" y="721"/>
                  <a:pt x="431" y="763"/>
                  <a:pt x="499" y="725"/>
                </a:cubicBezTo>
                <a:cubicBezTo>
                  <a:pt x="567" y="687"/>
                  <a:pt x="386" y="544"/>
                  <a:pt x="409" y="453"/>
                </a:cubicBezTo>
                <a:cubicBezTo>
                  <a:pt x="432" y="362"/>
                  <a:pt x="620" y="256"/>
                  <a:pt x="635" y="181"/>
                </a:cubicBezTo>
                <a:cubicBezTo>
                  <a:pt x="650" y="106"/>
                  <a:pt x="574" y="53"/>
                  <a:pt x="499" y="0"/>
                </a:cubicBezTo>
              </a:path>
            </a:pathLst>
          </a:custGeom>
          <a:noFill/>
          <a:ln w="22225" cap="flat" cmpd="sng">
            <a:solidFill>
              <a:srgbClr val="FFFF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70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78855" y="4073392"/>
            <a:ext cx="2108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Open string excitations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 SM matter) 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98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2821 L 0.24219 0.028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109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093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VERSION: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COLLIDING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 WORLDS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pic>
        <p:nvPicPr>
          <p:cNvPr id="4618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73038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43" name="AutoShape 19"/>
          <p:cNvSpPr>
            <a:spLocks noChangeArrowheads="1"/>
          </p:cNvSpPr>
          <p:nvPr/>
        </p:nvSpPr>
        <p:spPr bwMode="auto">
          <a:xfrm>
            <a:off x="7885113" y="1639887"/>
            <a:ext cx="358775" cy="720725"/>
          </a:xfrm>
          <a:prstGeom prst="downArrow">
            <a:avLst>
              <a:gd name="adj1" fmla="val 50000"/>
              <a:gd name="adj2" fmla="val 502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4" name="Text Box 20"/>
          <p:cNvSpPr txBox="1">
            <a:spLocks noChangeArrowheads="1"/>
          </p:cNvSpPr>
          <p:nvPr/>
        </p:nvSpPr>
        <p:spPr bwMode="auto">
          <a:xfrm>
            <a:off x="7388525" y="2360612"/>
            <a:ext cx="171072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smtClean="0">
                <a:solidFill>
                  <a:srgbClr val="0033CC"/>
                </a:solidFill>
                <a:cs typeface="Arial" charset="0"/>
              </a:rPr>
              <a:t>Target-space </a:t>
            </a:r>
          </a:p>
          <a:p>
            <a:pPr>
              <a:defRPr/>
            </a:pPr>
            <a:r>
              <a:rPr lang="en-GB" sz="1800" b="1" dirty="0" err="1" smtClean="0">
                <a:solidFill>
                  <a:srgbClr val="0033CC"/>
                </a:solidFill>
                <a:cs typeface="Arial" charset="0"/>
              </a:rPr>
              <a:t>Supersymmetry</a:t>
            </a:r>
            <a:endParaRPr lang="en-GB" sz="1800" b="1" dirty="0">
              <a:solidFill>
                <a:srgbClr val="0033CC"/>
              </a:solidFill>
              <a:cs typeface="Arial" charset="0"/>
            </a:endParaRPr>
          </a:p>
          <a:p>
            <a:pPr>
              <a:defRPr/>
            </a:pPr>
            <a:r>
              <a:rPr lang="en-GB" sz="1800" b="1" dirty="0">
                <a:solidFill>
                  <a:srgbClr val="0033CC"/>
                </a:solidFill>
                <a:cs typeface="Arial" charset="0"/>
              </a:rPr>
              <a:t>Breaking,</a:t>
            </a:r>
          </a:p>
          <a:p>
            <a:pPr>
              <a:defRPr/>
            </a:pPr>
            <a:endParaRPr lang="en-GB" sz="1800" dirty="0">
              <a:cs typeface="Arial" charset="0"/>
            </a:endParaRPr>
          </a:p>
          <a:p>
            <a:pPr>
              <a:defRPr/>
            </a:pPr>
            <a:endParaRPr lang="en-GB" sz="1800" dirty="0">
              <a:cs typeface="Arial" charset="0"/>
            </a:endParaRPr>
          </a:p>
        </p:txBody>
      </p:sp>
      <p:sp>
        <p:nvSpPr>
          <p:cNvPr id="461845" name="Freeform 21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6" name="Freeform 22"/>
          <p:cNvSpPr>
            <a:spLocks/>
          </p:cNvSpPr>
          <p:nvPr/>
        </p:nvSpPr>
        <p:spPr bwMode="auto">
          <a:xfrm>
            <a:off x="4427538" y="201295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8" name="AutoShape 24"/>
          <p:cNvSpPr>
            <a:spLocks noChangeArrowheads="1"/>
          </p:cNvSpPr>
          <p:nvPr/>
        </p:nvSpPr>
        <p:spPr bwMode="auto">
          <a:xfrm>
            <a:off x="7872820" y="3302071"/>
            <a:ext cx="431800" cy="571500"/>
          </a:xfrm>
          <a:prstGeom prst="downArrow">
            <a:avLst>
              <a:gd name="adj1" fmla="val 50000"/>
              <a:gd name="adj2" fmla="val 33088"/>
            </a:avLst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9" name="Text Box 25"/>
          <p:cNvSpPr txBox="1">
            <a:spLocks noChangeArrowheads="1"/>
          </p:cNvSpPr>
          <p:nvPr/>
        </p:nvSpPr>
        <p:spPr bwMode="auto">
          <a:xfrm>
            <a:off x="6369793" y="3958499"/>
            <a:ext cx="275674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err="1" smtClean="0">
                <a:solidFill>
                  <a:srgbClr val="0033CC"/>
                </a:solidFill>
                <a:cs typeface="Arial" charset="0"/>
              </a:rPr>
              <a:t>Brane</a:t>
            </a:r>
            <a:r>
              <a:rPr lang="en-GB" sz="1800" b="1" dirty="0" smtClean="0">
                <a:solidFill>
                  <a:srgbClr val="0033CC"/>
                </a:solidFill>
                <a:cs typeface="Arial" charset="0"/>
              </a:rPr>
              <a:t> Collision (Bounce) 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World-</a:t>
            </a:r>
            <a:r>
              <a:rPr lang="en-GB" dirty="0" smtClean="0">
                <a:cs typeface="Arial" charset="0"/>
              </a:rPr>
              <a:t>sheet Conformal</a:t>
            </a:r>
            <a:endParaRPr lang="en-GB" dirty="0">
              <a:cs typeface="Arial" charset="0"/>
            </a:endParaRPr>
          </a:p>
          <a:p>
            <a:pPr>
              <a:defRPr/>
            </a:pPr>
            <a:r>
              <a:rPr lang="en-GB" dirty="0">
                <a:cs typeface="Arial" charset="0"/>
              </a:rPr>
              <a:t>Invariance violation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0000"/>
                </a:solidFill>
                <a:cs typeface="Arial" charset="0"/>
              </a:rPr>
              <a:t>Restoration by</a:t>
            </a:r>
            <a:r>
              <a:rPr lang="en-GB" dirty="0" smtClean="0">
                <a:solidFill>
                  <a:srgbClr val="FF0000"/>
                </a:solidFill>
                <a:cs typeface="Arial" charset="0"/>
              </a:rPr>
              <a:t>: </a:t>
            </a:r>
            <a:endParaRPr lang="en-GB" sz="1800" b="1" dirty="0" smtClean="0">
              <a:solidFill>
                <a:srgbClr val="FF0000"/>
              </a:solidFill>
              <a:cs typeface="Arial" charset="0"/>
            </a:endParaRPr>
          </a:p>
          <a:p>
            <a:pPr>
              <a:defRPr/>
            </a:pPr>
            <a:r>
              <a:rPr lang="en-GB" sz="1800" b="1" dirty="0" err="1" smtClean="0">
                <a:solidFill>
                  <a:srgbClr val="0033CC"/>
                </a:solidFill>
                <a:cs typeface="Arial" charset="0"/>
              </a:rPr>
              <a:t>Liouville</a:t>
            </a:r>
            <a:r>
              <a:rPr lang="en-GB" sz="1800" b="1" dirty="0" smtClean="0">
                <a:solidFill>
                  <a:srgbClr val="0033CC"/>
                </a:solidFill>
                <a:cs typeface="Arial" charset="0"/>
              </a:rPr>
              <a:t> </a:t>
            </a:r>
            <a:r>
              <a:rPr lang="en-GB" sz="1800" b="1" dirty="0">
                <a:solidFill>
                  <a:srgbClr val="0033CC"/>
                </a:solidFill>
                <a:cs typeface="Arial" charset="0"/>
              </a:rPr>
              <a:t>Dressing</a:t>
            </a:r>
            <a:r>
              <a:rPr lang="en-GB" sz="1800" dirty="0">
                <a:cs typeface="Arial" charset="0"/>
              </a:rPr>
              <a:t>,</a:t>
            </a:r>
          </a:p>
          <a:p>
            <a:pPr>
              <a:defRPr/>
            </a:pPr>
            <a:r>
              <a:rPr lang="en-GB" sz="1800" b="1" dirty="0">
                <a:solidFill>
                  <a:srgbClr val="008000"/>
                </a:solidFill>
                <a:cs typeface="Arial" charset="0"/>
              </a:rPr>
              <a:t>Non-equilibrium</a:t>
            </a:r>
            <a:r>
              <a:rPr lang="en-GB" sz="1800" dirty="0">
                <a:cs typeface="Arial" charset="0"/>
              </a:rPr>
              <a:t> strings</a:t>
            </a:r>
          </a:p>
          <a:p>
            <a:pPr>
              <a:defRPr/>
            </a:pPr>
            <a:r>
              <a:rPr lang="en-GB" sz="1800" dirty="0">
                <a:cs typeface="Arial" charset="0"/>
              </a:rPr>
              <a:t>Non-trivial time dependent</a:t>
            </a:r>
          </a:p>
          <a:p>
            <a:pPr>
              <a:defRPr/>
            </a:pPr>
            <a:r>
              <a:rPr lang="en-GB" sz="1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(non-stabilized) DILATONS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during RELAXATION</a:t>
            </a:r>
            <a:endParaRPr lang="en-GB" sz="1800" b="1" i="1" dirty="0">
              <a:solidFill>
                <a:srgbClr val="FF33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461850" name="AutoShape 26"/>
          <p:cNvSpPr>
            <a:spLocks noChangeArrowheads="1"/>
          </p:cNvSpPr>
          <p:nvPr/>
        </p:nvSpPr>
        <p:spPr bwMode="auto">
          <a:xfrm>
            <a:off x="2268538" y="439737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1" name="AutoShape 27"/>
          <p:cNvSpPr>
            <a:spLocks noChangeArrowheads="1"/>
          </p:cNvSpPr>
          <p:nvPr/>
        </p:nvSpPr>
        <p:spPr bwMode="auto">
          <a:xfrm>
            <a:off x="2268538" y="20605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557" name="WordArt 28"/>
          <p:cNvSpPr>
            <a:spLocks noChangeArrowheads="1" noChangeShapeType="1" noTextEdit="1"/>
          </p:cNvSpPr>
          <p:nvPr/>
        </p:nvSpPr>
        <p:spPr bwMode="auto">
          <a:xfrm>
            <a:off x="34925" y="1125538"/>
            <a:ext cx="3124200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Colliding Worlds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22766" y="1157886"/>
            <a:ext cx="2267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Moving </a:t>
            </a:r>
            <a:r>
              <a:rPr lang="en-US" b="1" dirty="0" err="1" smtClean="0"/>
              <a:t>Brane</a:t>
            </a:r>
            <a:r>
              <a:rPr lang="en-US" b="1" dirty="0" smtClean="0"/>
              <a:t> Worlds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7938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093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VERSION: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COLLIDING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 WORLDS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pic>
        <p:nvPicPr>
          <p:cNvPr id="4618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73038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43" name="AutoShape 19"/>
          <p:cNvSpPr>
            <a:spLocks noChangeArrowheads="1"/>
          </p:cNvSpPr>
          <p:nvPr/>
        </p:nvSpPr>
        <p:spPr bwMode="auto">
          <a:xfrm>
            <a:off x="7885113" y="1639887"/>
            <a:ext cx="358775" cy="720725"/>
          </a:xfrm>
          <a:prstGeom prst="downArrow">
            <a:avLst>
              <a:gd name="adj1" fmla="val 50000"/>
              <a:gd name="adj2" fmla="val 502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4" name="Text Box 20"/>
          <p:cNvSpPr txBox="1">
            <a:spLocks noChangeArrowheads="1"/>
          </p:cNvSpPr>
          <p:nvPr/>
        </p:nvSpPr>
        <p:spPr bwMode="auto">
          <a:xfrm>
            <a:off x="7388525" y="2360612"/>
            <a:ext cx="171072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smtClean="0">
                <a:solidFill>
                  <a:srgbClr val="0033CC"/>
                </a:solidFill>
                <a:cs typeface="Arial" charset="0"/>
              </a:rPr>
              <a:t>Target-space </a:t>
            </a:r>
          </a:p>
          <a:p>
            <a:pPr>
              <a:defRPr/>
            </a:pPr>
            <a:r>
              <a:rPr lang="en-GB" sz="1800" b="1" dirty="0" err="1" smtClean="0">
                <a:solidFill>
                  <a:srgbClr val="0033CC"/>
                </a:solidFill>
                <a:cs typeface="Arial" charset="0"/>
              </a:rPr>
              <a:t>Supersymmetry</a:t>
            </a:r>
            <a:endParaRPr lang="en-GB" sz="1800" b="1" dirty="0">
              <a:solidFill>
                <a:srgbClr val="0033CC"/>
              </a:solidFill>
              <a:cs typeface="Arial" charset="0"/>
            </a:endParaRPr>
          </a:p>
          <a:p>
            <a:pPr>
              <a:defRPr/>
            </a:pPr>
            <a:r>
              <a:rPr lang="en-GB" sz="1800" b="1" dirty="0">
                <a:solidFill>
                  <a:srgbClr val="0033CC"/>
                </a:solidFill>
                <a:cs typeface="Arial" charset="0"/>
              </a:rPr>
              <a:t>Breaking,</a:t>
            </a:r>
          </a:p>
          <a:p>
            <a:pPr>
              <a:defRPr/>
            </a:pPr>
            <a:endParaRPr lang="en-GB" sz="1800" dirty="0">
              <a:cs typeface="Arial" charset="0"/>
            </a:endParaRPr>
          </a:p>
          <a:p>
            <a:pPr>
              <a:defRPr/>
            </a:pPr>
            <a:endParaRPr lang="en-GB" sz="1800" dirty="0">
              <a:cs typeface="Arial" charset="0"/>
            </a:endParaRPr>
          </a:p>
        </p:txBody>
      </p:sp>
      <p:sp>
        <p:nvSpPr>
          <p:cNvPr id="461845" name="Freeform 21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6" name="Freeform 22"/>
          <p:cNvSpPr>
            <a:spLocks/>
          </p:cNvSpPr>
          <p:nvPr/>
        </p:nvSpPr>
        <p:spPr bwMode="auto">
          <a:xfrm>
            <a:off x="4427538" y="201295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8" name="AutoShape 24"/>
          <p:cNvSpPr>
            <a:spLocks noChangeArrowheads="1"/>
          </p:cNvSpPr>
          <p:nvPr/>
        </p:nvSpPr>
        <p:spPr bwMode="auto">
          <a:xfrm>
            <a:off x="7872820" y="3302071"/>
            <a:ext cx="431800" cy="571500"/>
          </a:xfrm>
          <a:prstGeom prst="downArrow">
            <a:avLst>
              <a:gd name="adj1" fmla="val 50000"/>
              <a:gd name="adj2" fmla="val 33088"/>
            </a:avLst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9" name="Text Box 25"/>
          <p:cNvSpPr txBox="1">
            <a:spLocks noChangeArrowheads="1"/>
          </p:cNvSpPr>
          <p:nvPr/>
        </p:nvSpPr>
        <p:spPr bwMode="auto">
          <a:xfrm>
            <a:off x="6369793" y="3958499"/>
            <a:ext cx="275674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err="1" smtClean="0">
                <a:solidFill>
                  <a:srgbClr val="0033CC"/>
                </a:solidFill>
                <a:cs typeface="Arial" charset="0"/>
              </a:rPr>
              <a:t>Brane</a:t>
            </a:r>
            <a:r>
              <a:rPr lang="en-GB" sz="1800" b="1" dirty="0" smtClean="0">
                <a:solidFill>
                  <a:srgbClr val="0033CC"/>
                </a:solidFill>
                <a:cs typeface="Arial" charset="0"/>
              </a:rPr>
              <a:t> Collision (Bounce) 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World-</a:t>
            </a:r>
            <a:r>
              <a:rPr lang="en-GB" dirty="0" smtClean="0">
                <a:cs typeface="Arial" charset="0"/>
              </a:rPr>
              <a:t>sheet Conformal</a:t>
            </a:r>
            <a:endParaRPr lang="en-GB" dirty="0">
              <a:cs typeface="Arial" charset="0"/>
            </a:endParaRPr>
          </a:p>
          <a:p>
            <a:pPr>
              <a:defRPr/>
            </a:pPr>
            <a:r>
              <a:rPr lang="en-GB" dirty="0">
                <a:cs typeface="Arial" charset="0"/>
              </a:rPr>
              <a:t>Invariance violation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0000"/>
                </a:solidFill>
                <a:cs typeface="Arial" charset="0"/>
              </a:rPr>
              <a:t>Restoration by</a:t>
            </a:r>
            <a:r>
              <a:rPr lang="en-GB" dirty="0" smtClean="0">
                <a:solidFill>
                  <a:srgbClr val="FF0000"/>
                </a:solidFill>
                <a:cs typeface="Arial" charset="0"/>
              </a:rPr>
              <a:t>: </a:t>
            </a:r>
            <a:endParaRPr lang="en-GB" sz="1800" b="1" dirty="0" smtClean="0">
              <a:solidFill>
                <a:srgbClr val="FF0000"/>
              </a:solidFill>
              <a:cs typeface="Arial" charset="0"/>
            </a:endParaRPr>
          </a:p>
          <a:p>
            <a:pPr>
              <a:defRPr/>
            </a:pPr>
            <a:r>
              <a:rPr lang="en-GB" sz="1800" b="1" dirty="0" err="1" smtClean="0">
                <a:solidFill>
                  <a:srgbClr val="0033CC"/>
                </a:solidFill>
                <a:cs typeface="Arial" charset="0"/>
              </a:rPr>
              <a:t>Liouville</a:t>
            </a:r>
            <a:r>
              <a:rPr lang="en-GB" sz="1800" b="1" dirty="0" smtClean="0">
                <a:solidFill>
                  <a:srgbClr val="0033CC"/>
                </a:solidFill>
                <a:cs typeface="Arial" charset="0"/>
              </a:rPr>
              <a:t> </a:t>
            </a:r>
            <a:r>
              <a:rPr lang="en-GB" sz="1800" b="1" dirty="0">
                <a:solidFill>
                  <a:srgbClr val="0033CC"/>
                </a:solidFill>
                <a:cs typeface="Arial" charset="0"/>
              </a:rPr>
              <a:t>Dressing</a:t>
            </a:r>
            <a:r>
              <a:rPr lang="en-GB" sz="1800" dirty="0">
                <a:cs typeface="Arial" charset="0"/>
              </a:rPr>
              <a:t>,</a:t>
            </a:r>
          </a:p>
          <a:p>
            <a:pPr>
              <a:defRPr/>
            </a:pPr>
            <a:r>
              <a:rPr lang="en-GB" sz="1800" b="1" dirty="0">
                <a:solidFill>
                  <a:srgbClr val="008000"/>
                </a:solidFill>
                <a:cs typeface="Arial" charset="0"/>
              </a:rPr>
              <a:t>Non-equilibrium</a:t>
            </a:r>
            <a:r>
              <a:rPr lang="en-GB" sz="1800" dirty="0">
                <a:cs typeface="Arial" charset="0"/>
              </a:rPr>
              <a:t> strings</a:t>
            </a:r>
          </a:p>
          <a:p>
            <a:pPr>
              <a:defRPr/>
            </a:pPr>
            <a:r>
              <a:rPr lang="en-GB" sz="1800" dirty="0">
                <a:cs typeface="Arial" charset="0"/>
              </a:rPr>
              <a:t>Non-trivial time dependent</a:t>
            </a:r>
          </a:p>
          <a:p>
            <a:pPr>
              <a:defRPr/>
            </a:pPr>
            <a:r>
              <a:rPr lang="en-GB" sz="1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(non-stabilized) DILATONS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during RELAXATION</a:t>
            </a:r>
            <a:endParaRPr lang="en-GB" sz="1800" b="1" i="1" dirty="0">
              <a:solidFill>
                <a:srgbClr val="FF33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461850" name="AutoShape 26"/>
          <p:cNvSpPr>
            <a:spLocks noChangeArrowheads="1"/>
          </p:cNvSpPr>
          <p:nvPr/>
        </p:nvSpPr>
        <p:spPr bwMode="auto">
          <a:xfrm>
            <a:off x="2268538" y="439737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1" name="AutoShape 27"/>
          <p:cNvSpPr>
            <a:spLocks noChangeArrowheads="1"/>
          </p:cNvSpPr>
          <p:nvPr/>
        </p:nvSpPr>
        <p:spPr bwMode="auto">
          <a:xfrm>
            <a:off x="2268538" y="20605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557" name="WordArt 28"/>
          <p:cNvSpPr>
            <a:spLocks noChangeArrowheads="1" noChangeShapeType="1" noTextEdit="1"/>
          </p:cNvSpPr>
          <p:nvPr/>
        </p:nvSpPr>
        <p:spPr bwMode="auto">
          <a:xfrm>
            <a:off x="34925" y="1125538"/>
            <a:ext cx="3124200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Colliding Worlds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22766" y="1157886"/>
            <a:ext cx="2267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Moving </a:t>
            </a:r>
            <a:r>
              <a:rPr lang="en-US" b="1" dirty="0" err="1" smtClean="0"/>
              <a:t>Brane</a:t>
            </a:r>
            <a:r>
              <a:rPr lang="en-US" b="1" dirty="0" smtClean="0"/>
              <a:t> Worlds</a:t>
            </a:r>
            <a:endParaRPr lang="en-US" b="1" dirty="0"/>
          </a:p>
        </p:txBody>
      </p:sp>
      <p:sp>
        <p:nvSpPr>
          <p:cNvPr id="19" name="Oval 18"/>
          <p:cNvSpPr/>
          <p:nvPr/>
        </p:nvSpPr>
        <p:spPr>
          <a:xfrm>
            <a:off x="5839151" y="4843981"/>
            <a:ext cx="3260100" cy="187749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32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8" name="Text Box 4"/>
          <p:cNvSpPr txBox="1">
            <a:spLocks noChangeArrowheads="1"/>
          </p:cNvSpPr>
          <p:nvPr/>
        </p:nvSpPr>
        <p:spPr bwMode="auto">
          <a:xfrm>
            <a:off x="592138" y="159671"/>
            <a:ext cx="502132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FF3300"/>
                </a:solidFill>
                <a:cs typeface="Arial" charset="0"/>
              </a:rPr>
              <a:t>COLLIDING BRANE WORLDS: </a:t>
            </a:r>
          </a:p>
          <a:p>
            <a:pPr>
              <a:defRPr/>
            </a:pPr>
            <a:r>
              <a:rPr lang="en-GB" b="1" dirty="0" smtClean="0">
                <a:cs typeface="Arial" charset="0"/>
              </a:rPr>
              <a:t>BRANE </a:t>
            </a:r>
            <a:r>
              <a:rPr lang="en-GB" sz="1800" b="1" dirty="0" smtClean="0">
                <a:cs typeface="Arial" charset="0"/>
              </a:rPr>
              <a:t>RECOIL (BOUNCE)-</a:t>
            </a:r>
            <a:r>
              <a:rPr lang="en-GB" sz="1800" b="1" dirty="0">
                <a:cs typeface="Arial" charset="0"/>
              </a:rPr>
              <a:t>INDUCED </a:t>
            </a:r>
          </a:p>
          <a:p>
            <a:pPr>
              <a:defRPr/>
            </a:pPr>
            <a:r>
              <a:rPr lang="en-GB" sz="1800" b="1" dirty="0">
                <a:cs typeface="Arial" charset="0"/>
              </a:rPr>
              <a:t>DEPARTURES FROM CONFORMAL INVARIANCE</a:t>
            </a:r>
          </a:p>
          <a:p>
            <a:pPr>
              <a:defRPr/>
            </a:pPr>
            <a:r>
              <a:rPr lang="en-GB" sz="1800" b="1" dirty="0">
                <a:cs typeface="Arial" charset="0"/>
              </a:rPr>
              <a:t>DUE TO RECOILING BRANE WORLDS</a:t>
            </a:r>
          </a:p>
        </p:txBody>
      </p:sp>
      <p:pic>
        <p:nvPicPr>
          <p:cNvPr id="35845" name="Picture 5" descr="branes_max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61856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2072" name="Picture 8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80" y="1662302"/>
            <a:ext cx="4065588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72074" name="Text Box 10"/>
          <p:cNvSpPr txBox="1">
            <a:spLocks noChangeArrowheads="1"/>
          </p:cNvSpPr>
          <p:nvPr/>
        </p:nvSpPr>
        <p:spPr bwMode="auto">
          <a:xfrm>
            <a:off x="250825" y="4652963"/>
            <a:ext cx="4387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cs typeface="Arial" charset="0"/>
              </a:rPr>
              <a:t>``Running</a:t>
            </a:r>
            <a:r>
              <a:rPr lang="ja-JP" altLang="en-GB" sz="1800" b="1">
                <a:latin typeface="Arial"/>
                <a:cs typeface="Arial" charset="0"/>
              </a:rPr>
              <a:t>’’</a:t>
            </a:r>
            <a:r>
              <a:rPr lang="en-GB" sz="1800" b="1">
                <a:cs typeface="Arial" charset="0"/>
              </a:rPr>
              <a:t> Central charge deficit</a:t>
            </a:r>
          </a:p>
          <a:p>
            <a:pPr>
              <a:defRPr/>
            </a:pPr>
            <a:r>
              <a:rPr lang="en-GB" sz="1800" b="1">
                <a:cs typeface="Arial" charset="0"/>
              </a:rPr>
              <a:t>  in identical Brane-Worlds recoil case:</a:t>
            </a:r>
          </a:p>
        </p:txBody>
      </p:sp>
      <p:sp>
        <p:nvSpPr>
          <p:cNvPr id="472079" name="Text Box 15"/>
          <p:cNvSpPr txBox="1">
            <a:spLocks noChangeArrowheads="1"/>
          </p:cNvSpPr>
          <p:nvPr/>
        </p:nvSpPr>
        <p:spPr bwMode="auto">
          <a:xfrm>
            <a:off x="393518" y="2699048"/>
            <a:ext cx="454483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rgbClr val="0000FF"/>
                </a:solidFill>
                <a:cs typeface="Arial" charset="0"/>
              </a:rPr>
              <a:t>DILATON IN THIS </a:t>
            </a:r>
            <a:r>
              <a:rPr lang="en-GB" sz="2000" b="1" dirty="0" smtClean="0">
                <a:solidFill>
                  <a:srgbClr val="0000FF"/>
                </a:solidFill>
                <a:cs typeface="Arial" charset="0"/>
              </a:rPr>
              <a:t>CASE:</a:t>
            </a:r>
          </a:p>
          <a:p>
            <a:pPr>
              <a:defRPr/>
            </a:pPr>
            <a:r>
              <a:rPr lang="en-GB" dirty="0" err="1" smtClean="0">
                <a:cs typeface="Arial" charset="0"/>
              </a:rPr>
              <a:t>Liouville</a:t>
            </a:r>
            <a:r>
              <a:rPr lang="en-GB" dirty="0" smtClean="0">
                <a:cs typeface="Arial" charset="0"/>
              </a:rPr>
              <a:t> –</a:t>
            </a:r>
            <a:r>
              <a:rPr lang="el-GR" dirty="0" smtClean="0">
                <a:cs typeface="Arial" charset="0"/>
              </a:rPr>
              <a:t> </a:t>
            </a:r>
            <a:r>
              <a:rPr lang="en-GB" dirty="0" smtClean="0">
                <a:cs typeface="Arial" charset="0"/>
              </a:rPr>
              <a:t>mode        dressing </a:t>
            </a:r>
            <a:r>
              <a:rPr lang="en-GB" dirty="0" smtClean="0">
                <a:cs typeface="Arial" charset="0"/>
                <a:sym typeface="Wingdings"/>
              </a:rPr>
              <a:t> </a:t>
            </a:r>
            <a:r>
              <a:rPr lang="en-GB" dirty="0" smtClean="0">
                <a:cs typeface="Arial" charset="0"/>
              </a:rPr>
              <a:t>restoration of </a:t>
            </a:r>
          </a:p>
          <a:p>
            <a:pPr>
              <a:defRPr/>
            </a:pPr>
            <a:r>
              <a:rPr lang="en-GB" sz="1800" dirty="0" smtClean="0">
                <a:cs typeface="Arial" charset="0"/>
              </a:rPr>
              <a:t>world-sheet conformal invariance : </a:t>
            </a:r>
            <a:endParaRPr lang="en-GB" sz="1800" dirty="0">
              <a:cs typeface="Arial" charset="0"/>
            </a:endParaRPr>
          </a:p>
        </p:txBody>
      </p:sp>
      <p:sp>
        <p:nvSpPr>
          <p:cNvPr id="472080" name="Text Box 16"/>
          <p:cNvSpPr txBox="1">
            <a:spLocks noChangeArrowheads="1"/>
          </p:cNvSpPr>
          <p:nvPr/>
        </p:nvSpPr>
        <p:spPr bwMode="auto">
          <a:xfrm>
            <a:off x="519113" y="5753100"/>
            <a:ext cx="1601670" cy="369332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err="1">
                <a:cs typeface="Arial" charset="0"/>
              </a:rPr>
              <a:t>Gravanis</a:t>
            </a:r>
            <a:r>
              <a:rPr lang="en-GB" sz="1800" b="1" dirty="0">
                <a:cs typeface="Arial" charset="0"/>
              </a:rPr>
              <a:t>, </a:t>
            </a:r>
            <a:r>
              <a:rPr lang="en-GB" sz="1800" b="1" dirty="0" smtClean="0">
                <a:cs typeface="Arial" charset="0"/>
              </a:rPr>
              <a:t>NEM</a:t>
            </a:r>
            <a:endParaRPr lang="en-GB" sz="1800" b="1" dirty="0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7748" y="3775406"/>
            <a:ext cx="348112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GLOBALLY DESTABILIZED DILATON</a:t>
            </a:r>
          </a:p>
          <a:p>
            <a:r>
              <a:rPr lang="en-US" b="1" dirty="0" smtClean="0"/>
              <a:t>….Relevant for Cosmology </a:t>
            </a:r>
            <a:endParaRPr lang="en-US" b="1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22" y="3154226"/>
            <a:ext cx="169202" cy="184584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03" y="3847506"/>
            <a:ext cx="2946400" cy="469900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67" y="4652963"/>
            <a:ext cx="2745711" cy="1765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15095" y="4971147"/>
            <a:ext cx="1948821" cy="156966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2400" dirty="0" smtClean="0"/>
              <a:t>Φ </a:t>
            </a:r>
            <a:r>
              <a:rPr lang="el-GR" sz="2400" dirty="0" smtClean="0">
                <a:sym typeface="Wingdings"/>
              </a:rPr>
              <a:t> </a:t>
            </a:r>
            <a:r>
              <a:rPr lang="en-GB" sz="2400" dirty="0" smtClean="0">
                <a:sym typeface="Wingdings"/>
              </a:rPr>
              <a:t>constant</a:t>
            </a:r>
          </a:p>
          <a:p>
            <a:r>
              <a:rPr lang="en-GB" sz="2400" dirty="0" smtClean="0">
                <a:sym typeface="Wingdings"/>
              </a:rPr>
              <a:t>     t  &gt;&gt; </a:t>
            </a:r>
            <a:r>
              <a:rPr lang="en-GB" sz="2400" dirty="0" err="1" smtClean="0">
                <a:sym typeface="Wingdings"/>
              </a:rPr>
              <a:t>t</a:t>
            </a:r>
            <a:r>
              <a:rPr lang="en-GB" sz="2400" baseline="-25000" dirty="0" err="1" smtClean="0">
                <a:sym typeface="Wingdings"/>
              </a:rPr>
              <a:t>P</a:t>
            </a:r>
            <a:endParaRPr lang="en-GB" sz="2400" baseline="-25000" dirty="0" smtClean="0">
              <a:sym typeface="Wingdings"/>
            </a:endParaRPr>
          </a:p>
          <a:p>
            <a:r>
              <a:rPr lang="en-GB" sz="2400" dirty="0" smtClean="0">
                <a:sym typeface="Wingdings"/>
              </a:rPr>
              <a:t>relaxation </a:t>
            </a:r>
          </a:p>
          <a:p>
            <a:r>
              <a:rPr lang="en-GB" sz="2400" dirty="0" smtClean="0">
                <a:sym typeface="Wingdings"/>
              </a:rPr>
              <a:t>process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820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8" name="Text Box 4"/>
          <p:cNvSpPr txBox="1">
            <a:spLocks noChangeArrowheads="1"/>
          </p:cNvSpPr>
          <p:nvPr/>
        </p:nvSpPr>
        <p:spPr bwMode="auto">
          <a:xfrm>
            <a:off x="592138" y="159671"/>
            <a:ext cx="502132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FF3300"/>
                </a:solidFill>
                <a:cs typeface="Arial" charset="0"/>
              </a:rPr>
              <a:t>COLLIDING BRANE WORLDS: </a:t>
            </a:r>
          </a:p>
          <a:p>
            <a:pPr>
              <a:defRPr/>
            </a:pPr>
            <a:r>
              <a:rPr lang="en-GB" b="1" dirty="0" smtClean="0">
                <a:cs typeface="Arial" charset="0"/>
              </a:rPr>
              <a:t>BRANE </a:t>
            </a:r>
            <a:r>
              <a:rPr lang="en-GB" sz="1800" b="1" dirty="0" smtClean="0">
                <a:cs typeface="Arial" charset="0"/>
              </a:rPr>
              <a:t>RECOIL (BOUNCE)-</a:t>
            </a:r>
            <a:r>
              <a:rPr lang="en-GB" sz="1800" b="1" dirty="0">
                <a:cs typeface="Arial" charset="0"/>
              </a:rPr>
              <a:t>INDUCED </a:t>
            </a:r>
          </a:p>
          <a:p>
            <a:pPr>
              <a:defRPr/>
            </a:pPr>
            <a:r>
              <a:rPr lang="en-GB" sz="1800" b="1" dirty="0">
                <a:cs typeface="Arial" charset="0"/>
              </a:rPr>
              <a:t>DEPARTURES FROM CONFORMAL INVARIANCE</a:t>
            </a:r>
          </a:p>
          <a:p>
            <a:pPr>
              <a:defRPr/>
            </a:pPr>
            <a:r>
              <a:rPr lang="en-GB" sz="1800" b="1" dirty="0">
                <a:cs typeface="Arial" charset="0"/>
              </a:rPr>
              <a:t>DUE TO RECOILING BRANE WORLDS</a:t>
            </a:r>
          </a:p>
        </p:txBody>
      </p:sp>
      <p:pic>
        <p:nvPicPr>
          <p:cNvPr id="35845" name="Picture 5" descr="branes_max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61856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2072" name="Picture 8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80" y="1662302"/>
            <a:ext cx="4065588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72074" name="Text Box 10"/>
          <p:cNvSpPr txBox="1">
            <a:spLocks noChangeArrowheads="1"/>
          </p:cNvSpPr>
          <p:nvPr/>
        </p:nvSpPr>
        <p:spPr bwMode="auto">
          <a:xfrm>
            <a:off x="250825" y="4652963"/>
            <a:ext cx="4387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cs typeface="Arial" charset="0"/>
              </a:rPr>
              <a:t>``Running</a:t>
            </a:r>
            <a:r>
              <a:rPr lang="ja-JP" altLang="en-GB" sz="1800" b="1">
                <a:latin typeface="Arial"/>
                <a:cs typeface="Arial" charset="0"/>
              </a:rPr>
              <a:t>’’</a:t>
            </a:r>
            <a:r>
              <a:rPr lang="en-GB" sz="1800" b="1">
                <a:cs typeface="Arial" charset="0"/>
              </a:rPr>
              <a:t> Central charge deficit</a:t>
            </a:r>
          </a:p>
          <a:p>
            <a:pPr>
              <a:defRPr/>
            </a:pPr>
            <a:r>
              <a:rPr lang="en-GB" sz="1800" b="1">
                <a:cs typeface="Arial" charset="0"/>
              </a:rPr>
              <a:t>  in identical Brane-Worlds recoil case:</a:t>
            </a:r>
          </a:p>
        </p:txBody>
      </p:sp>
      <p:sp>
        <p:nvSpPr>
          <p:cNvPr id="472079" name="Text Box 15"/>
          <p:cNvSpPr txBox="1">
            <a:spLocks noChangeArrowheads="1"/>
          </p:cNvSpPr>
          <p:nvPr/>
        </p:nvSpPr>
        <p:spPr bwMode="auto">
          <a:xfrm>
            <a:off x="393518" y="2699048"/>
            <a:ext cx="454483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rgbClr val="0000FF"/>
                </a:solidFill>
                <a:cs typeface="Arial" charset="0"/>
              </a:rPr>
              <a:t>DILATON IN THIS </a:t>
            </a:r>
            <a:r>
              <a:rPr lang="en-GB" sz="2000" b="1" dirty="0" smtClean="0">
                <a:solidFill>
                  <a:srgbClr val="0000FF"/>
                </a:solidFill>
                <a:cs typeface="Arial" charset="0"/>
              </a:rPr>
              <a:t>CASE:</a:t>
            </a:r>
          </a:p>
          <a:p>
            <a:pPr>
              <a:defRPr/>
            </a:pPr>
            <a:r>
              <a:rPr lang="en-GB" dirty="0" err="1" smtClean="0">
                <a:cs typeface="Arial" charset="0"/>
              </a:rPr>
              <a:t>Liouville</a:t>
            </a:r>
            <a:r>
              <a:rPr lang="en-GB" dirty="0" smtClean="0">
                <a:cs typeface="Arial" charset="0"/>
              </a:rPr>
              <a:t> –</a:t>
            </a:r>
            <a:r>
              <a:rPr lang="el-GR" dirty="0" smtClean="0">
                <a:cs typeface="Arial" charset="0"/>
              </a:rPr>
              <a:t> </a:t>
            </a:r>
            <a:r>
              <a:rPr lang="en-GB" dirty="0" smtClean="0">
                <a:cs typeface="Arial" charset="0"/>
              </a:rPr>
              <a:t>mode        dressing </a:t>
            </a:r>
            <a:r>
              <a:rPr lang="en-GB" dirty="0" smtClean="0">
                <a:cs typeface="Arial" charset="0"/>
                <a:sym typeface="Wingdings"/>
              </a:rPr>
              <a:t> </a:t>
            </a:r>
            <a:r>
              <a:rPr lang="en-GB" dirty="0" smtClean="0">
                <a:cs typeface="Arial" charset="0"/>
              </a:rPr>
              <a:t>restoration of </a:t>
            </a:r>
          </a:p>
          <a:p>
            <a:pPr>
              <a:defRPr/>
            </a:pPr>
            <a:r>
              <a:rPr lang="en-GB" sz="1800" dirty="0" smtClean="0">
                <a:cs typeface="Arial" charset="0"/>
              </a:rPr>
              <a:t>world-sheet conformal invariance : </a:t>
            </a:r>
            <a:endParaRPr lang="en-GB" sz="1800" dirty="0">
              <a:cs typeface="Arial" charset="0"/>
            </a:endParaRPr>
          </a:p>
        </p:txBody>
      </p:sp>
      <p:sp>
        <p:nvSpPr>
          <p:cNvPr id="472080" name="Text Box 16"/>
          <p:cNvSpPr txBox="1">
            <a:spLocks noChangeArrowheads="1"/>
          </p:cNvSpPr>
          <p:nvPr/>
        </p:nvSpPr>
        <p:spPr bwMode="auto">
          <a:xfrm>
            <a:off x="519113" y="5753100"/>
            <a:ext cx="1601670" cy="369332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 err="1">
                <a:cs typeface="Arial" charset="0"/>
              </a:rPr>
              <a:t>Gravanis</a:t>
            </a:r>
            <a:r>
              <a:rPr lang="en-GB" sz="1800" b="1" dirty="0">
                <a:cs typeface="Arial" charset="0"/>
              </a:rPr>
              <a:t>, </a:t>
            </a:r>
            <a:r>
              <a:rPr lang="en-GB" sz="1800" b="1" dirty="0" smtClean="0">
                <a:cs typeface="Arial" charset="0"/>
              </a:rPr>
              <a:t>NEM</a:t>
            </a:r>
            <a:endParaRPr lang="en-GB" sz="1800" b="1" dirty="0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7748" y="3775406"/>
            <a:ext cx="348112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GLOBALLY DESTABILIZED DILATON</a:t>
            </a:r>
          </a:p>
          <a:p>
            <a:r>
              <a:rPr lang="en-US" b="1" dirty="0" smtClean="0"/>
              <a:t>….Relevant for Cosmology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23297" y="2277981"/>
            <a:ext cx="4449330" cy="646331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Bulk Recoil velocity of </a:t>
            </a:r>
            <a:r>
              <a:rPr lang="en-US" b="1" i="1" dirty="0" err="1" smtClean="0"/>
              <a:t>Brane</a:t>
            </a:r>
            <a:r>
              <a:rPr lang="en-US" b="1" i="1" dirty="0" smtClean="0"/>
              <a:t> World,  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non-conformal</a:t>
            </a:r>
            <a:r>
              <a:rPr lang="en-US" b="1" i="1" dirty="0" smtClean="0"/>
              <a:t>, anomalous dimension </a:t>
            </a:r>
            <a:r>
              <a:rPr lang="el-GR" b="1" i="1" dirty="0" smtClean="0"/>
              <a:t>- ε</a:t>
            </a:r>
            <a:r>
              <a:rPr lang="el-GR" b="1" i="1" baseline="30000" dirty="0" smtClean="0"/>
              <a:t>2</a:t>
            </a:r>
            <a:r>
              <a:rPr lang="el-GR" b="1" i="1" dirty="0" smtClean="0"/>
              <a:t>/2</a:t>
            </a:r>
            <a:r>
              <a:rPr lang="en-US" b="1" i="1" dirty="0" smtClean="0"/>
              <a:t> </a:t>
            </a:r>
            <a:endParaRPr lang="en-US" b="1" i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685391" y="2040716"/>
            <a:ext cx="637906" cy="237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22" y="3154226"/>
            <a:ext cx="169202" cy="184584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03" y="3847506"/>
            <a:ext cx="2946400" cy="469900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67" y="4652963"/>
            <a:ext cx="2745711" cy="1765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15095" y="4971147"/>
            <a:ext cx="1948821" cy="156966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2400" dirty="0" smtClean="0"/>
              <a:t>Φ </a:t>
            </a:r>
            <a:r>
              <a:rPr lang="el-GR" sz="2400" dirty="0" smtClean="0">
                <a:sym typeface="Wingdings"/>
              </a:rPr>
              <a:t> </a:t>
            </a:r>
            <a:r>
              <a:rPr lang="en-GB" sz="2400" dirty="0" smtClean="0">
                <a:sym typeface="Wingdings"/>
              </a:rPr>
              <a:t>constant</a:t>
            </a:r>
          </a:p>
          <a:p>
            <a:r>
              <a:rPr lang="en-GB" sz="2400" dirty="0" smtClean="0">
                <a:sym typeface="Wingdings"/>
              </a:rPr>
              <a:t>     t  &gt;&gt; </a:t>
            </a:r>
            <a:r>
              <a:rPr lang="en-GB" sz="2400" dirty="0" err="1" smtClean="0">
                <a:sym typeface="Wingdings"/>
              </a:rPr>
              <a:t>t</a:t>
            </a:r>
            <a:r>
              <a:rPr lang="en-GB" sz="2400" baseline="-25000" dirty="0" err="1" smtClean="0">
                <a:sym typeface="Wingdings"/>
              </a:rPr>
              <a:t>P</a:t>
            </a:r>
            <a:endParaRPr lang="en-GB" sz="2400" baseline="-25000" dirty="0" smtClean="0">
              <a:sym typeface="Wingdings"/>
            </a:endParaRPr>
          </a:p>
          <a:p>
            <a:r>
              <a:rPr lang="en-GB" sz="2400" dirty="0" smtClean="0">
                <a:sym typeface="Wingdings"/>
              </a:rPr>
              <a:t>relaxation </a:t>
            </a:r>
          </a:p>
          <a:p>
            <a:r>
              <a:rPr lang="en-GB" sz="2400" dirty="0" smtClean="0">
                <a:sym typeface="Wingdings"/>
              </a:rPr>
              <a:t>process</a:t>
            </a:r>
            <a:endParaRPr lang="en-US" sz="2400" dirty="0"/>
          </a:p>
        </p:txBody>
      </p:sp>
      <p:cxnSp>
        <p:nvCxnSpPr>
          <p:cNvPr id="10" name="Curved Connector 9"/>
          <p:cNvCxnSpPr/>
          <p:nvPr/>
        </p:nvCxnSpPr>
        <p:spPr>
          <a:xfrm rot="10800000">
            <a:off x="3649803" y="2040717"/>
            <a:ext cx="1963662" cy="23726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86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8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rgbClr val="FF990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Basic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Liouville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Equation-Relaxation</a:t>
            </a:r>
          </a:p>
        </p:txBody>
      </p:sp>
      <p:pic>
        <p:nvPicPr>
          <p:cNvPr id="477189" name="Picture 5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44675"/>
            <a:ext cx="6832600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77190" name="AutoShape 6"/>
          <p:cNvSpPr>
            <a:spLocks noChangeArrowheads="1"/>
          </p:cNvSpPr>
          <p:nvPr/>
        </p:nvSpPr>
        <p:spPr bwMode="auto">
          <a:xfrm>
            <a:off x="2051050" y="2878999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77191" name="Text Box 7"/>
          <p:cNvSpPr txBox="1">
            <a:spLocks noChangeArrowheads="1"/>
          </p:cNvSpPr>
          <p:nvPr/>
        </p:nvSpPr>
        <p:spPr bwMode="auto">
          <a:xfrm>
            <a:off x="808038" y="3829050"/>
            <a:ext cx="287402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>
                <a:cs typeface="Arial" charset="0"/>
              </a:rPr>
              <a:t>Background fields:</a:t>
            </a:r>
          </a:p>
          <a:p>
            <a:pPr>
              <a:defRPr/>
            </a:pPr>
            <a:r>
              <a:rPr lang="en-GB" sz="2800" dirty="0">
                <a:cs typeface="Arial" charset="0"/>
              </a:rPr>
              <a:t>G</a:t>
            </a:r>
            <a:r>
              <a:rPr lang="el-GR" sz="2800" baseline="-25000" dirty="0">
                <a:cs typeface="Arial" charset="0"/>
              </a:rPr>
              <a:t>μν</a:t>
            </a:r>
            <a:r>
              <a:rPr lang="en-GB" sz="2800" baseline="-25000" dirty="0">
                <a:cs typeface="Arial" charset="0"/>
              </a:rPr>
              <a:t> </a:t>
            </a:r>
            <a:r>
              <a:rPr lang="en-GB" sz="2800" dirty="0">
                <a:cs typeface="Arial" charset="0"/>
              </a:rPr>
              <a:t>, A</a:t>
            </a:r>
            <a:r>
              <a:rPr lang="el-GR" sz="2800" baseline="-25000" dirty="0">
                <a:cs typeface="Arial" charset="0"/>
              </a:rPr>
              <a:t>μ</a:t>
            </a:r>
            <a:r>
              <a:rPr lang="en-GB" sz="2800" dirty="0">
                <a:cs typeface="Arial" charset="0"/>
              </a:rPr>
              <a:t> , </a:t>
            </a:r>
            <a:r>
              <a:rPr lang="el-GR" sz="2800" dirty="0">
                <a:cs typeface="Arial" charset="0"/>
              </a:rPr>
              <a:t>Ψ</a:t>
            </a:r>
            <a:r>
              <a:rPr lang="en-GB" sz="2800" dirty="0">
                <a:cs typeface="Arial" charset="0"/>
              </a:rPr>
              <a:t> …</a:t>
            </a:r>
            <a:endParaRPr lang="el-GR" sz="2800" dirty="0">
              <a:cs typeface="Arial" charset="0"/>
            </a:endParaRPr>
          </a:p>
        </p:txBody>
      </p:sp>
      <p:sp>
        <p:nvSpPr>
          <p:cNvPr id="477192" name="AutoShape 8"/>
          <p:cNvSpPr>
            <a:spLocks noChangeArrowheads="1"/>
          </p:cNvSpPr>
          <p:nvPr/>
        </p:nvSpPr>
        <p:spPr bwMode="auto">
          <a:xfrm>
            <a:off x="6328698" y="263518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77193" name="Text Box 9"/>
          <p:cNvSpPr txBox="1">
            <a:spLocks noChangeArrowheads="1"/>
          </p:cNvSpPr>
          <p:nvPr/>
        </p:nvSpPr>
        <p:spPr bwMode="auto">
          <a:xfrm>
            <a:off x="5148263" y="3639412"/>
            <a:ext cx="357657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>
                <a:cs typeface="Arial" charset="0"/>
              </a:rPr>
              <a:t>World-Sheet </a:t>
            </a:r>
          </a:p>
          <a:p>
            <a:pPr>
              <a:defRPr/>
            </a:pPr>
            <a:r>
              <a:rPr lang="en-GB" sz="2800" dirty="0">
                <a:cs typeface="Arial" charset="0"/>
              </a:rPr>
              <a:t>Renormalization Group</a:t>
            </a:r>
          </a:p>
          <a:p>
            <a:pPr>
              <a:defRPr/>
            </a:pPr>
            <a:r>
              <a:rPr lang="en-GB" sz="2800" dirty="0">
                <a:cs typeface="Arial" charset="0"/>
              </a:rPr>
              <a:t>(</a:t>
            </a:r>
            <a:r>
              <a:rPr lang="en-GB" sz="2800" dirty="0" err="1">
                <a:cs typeface="Arial" charset="0"/>
              </a:rPr>
              <a:t>wsRG</a:t>
            </a:r>
            <a:r>
              <a:rPr lang="en-GB" sz="2800" dirty="0">
                <a:cs typeface="Arial" charset="0"/>
              </a:rPr>
              <a:t>) of </a:t>
            </a:r>
            <a:r>
              <a:rPr lang="en-GB" sz="2800" dirty="0" err="1">
                <a:cs typeface="Arial" charset="0"/>
              </a:rPr>
              <a:t>g</a:t>
            </a:r>
            <a:r>
              <a:rPr lang="en-GB" sz="2800" baseline="30000" dirty="0" err="1">
                <a:cs typeface="Arial" charset="0"/>
              </a:rPr>
              <a:t>i</a:t>
            </a:r>
            <a:endParaRPr lang="en-GB" sz="2800" dirty="0">
              <a:cs typeface="Arial" charset="0"/>
            </a:endParaRPr>
          </a:p>
        </p:txBody>
      </p:sp>
      <p:sp>
        <p:nvSpPr>
          <p:cNvPr id="477194" name="Text Box 10"/>
          <p:cNvSpPr txBox="1">
            <a:spLocks noChangeArrowheads="1"/>
          </p:cNvSpPr>
          <p:nvPr/>
        </p:nvSpPr>
        <p:spPr bwMode="auto">
          <a:xfrm>
            <a:off x="581025" y="5229225"/>
            <a:ext cx="8321659" cy="95410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cs typeface="Arial" charset="0"/>
              </a:rPr>
              <a:t>NEAR A </a:t>
            </a:r>
            <a:r>
              <a:rPr lang="en-GB" sz="2800" b="1" dirty="0" smtClean="0">
                <a:cs typeface="Arial" charset="0"/>
              </a:rPr>
              <a:t>world sheet RG </a:t>
            </a:r>
            <a:r>
              <a:rPr lang="en-GB" sz="2800" b="1" dirty="0">
                <a:cs typeface="Arial" charset="0"/>
              </a:rPr>
              <a:t>FIXED POINT: </a:t>
            </a:r>
            <a:r>
              <a:rPr lang="en-GB" sz="2800" b="1" dirty="0">
                <a:solidFill>
                  <a:srgbClr val="FF3300"/>
                </a:solidFill>
                <a:cs typeface="Arial" charset="0"/>
              </a:rPr>
              <a:t>near equilibrium</a:t>
            </a:r>
            <a:r>
              <a:rPr lang="en-GB" sz="2800" b="1" dirty="0">
                <a:cs typeface="Arial" charset="0"/>
              </a:rPr>
              <a:t>,</a:t>
            </a:r>
          </a:p>
          <a:p>
            <a:pPr>
              <a:defRPr/>
            </a:pPr>
            <a:r>
              <a:rPr lang="en-GB" sz="2800" b="1" dirty="0">
                <a:cs typeface="Arial" charset="0"/>
              </a:rPr>
              <a:t>e.g. </a:t>
            </a:r>
            <a:r>
              <a:rPr lang="en-GB" sz="2800" b="1" dirty="0">
                <a:solidFill>
                  <a:srgbClr val="FF3300"/>
                </a:solidFill>
                <a:cs typeface="Arial" charset="0"/>
              </a:rPr>
              <a:t>late</a:t>
            </a:r>
            <a:r>
              <a:rPr lang="en-GB" sz="2800" b="1" dirty="0">
                <a:cs typeface="Arial" charset="0"/>
              </a:rPr>
              <a:t> Universe</a:t>
            </a: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478" y="2840303"/>
            <a:ext cx="3444544" cy="38977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68649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267822" y="153893"/>
            <a:ext cx="8549436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TIME-DEPENDENT DILATONS IN ADIABATICALLY MOVING </a:t>
            </a:r>
            <a:r>
              <a:rPr lang="en-GB" sz="1600" b="1" dirty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6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(BOUNCED) BRANES:</a:t>
            </a:r>
            <a:endParaRPr lang="en-GB" sz="16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6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8" y="66146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61845" name="Freeform 21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6" name="Freeform 22"/>
          <p:cNvSpPr>
            <a:spLocks/>
          </p:cNvSpPr>
          <p:nvPr/>
        </p:nvSpPr>
        <p:spPr bwMode="auto">
          <a:xfrm>
            <a:off x="4086802" y="188903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0" name="AutoShape 26"/>
          <p:cNvSpPr>
            <a:spLocks noChangeArrowheads="1"/>
          </p:cNvSpPr>
          <p:nvPr/>
        </p:nvSpPr>
        <p:spPr bwMode="auto">
          <a:xfrm rot="10800000">
            <a:off x="1788410" y="566755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1" name="AutoShape 27"/>
          <p:cNvSpPr>
            <a:spLocks noChangeArrowheads="1"/>
          </p:cNvSpPr>
          <p:nvPr/>
        </p:nvSpPr>
        <p:spPr bwMode="auto">
          <a:xfrm rot="10800000">
            <a:off x="1834874" y="142548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557" name="WordArt 28"/>
          <p:cNvSpPr>
            <a:spLocks noChangeArrowheads="1" noChangeShapeType="1" noTextEdit="1"/>
          </p:cNvSpPr>
          <p:nvPr/>
        </p:nvSpPr>
        <p:spPr bwMode="auto">
          <a:xfrm>
            <a:off x="34925" y="691818"/>
            <a:ext cx="3124200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Bounced </a:t>
            </a:r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Worlds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84792" y="3284590"/>
            <a:ext cx="40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Z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62128" y="931636"/>
            <a:ext cx="280836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FOR FIXED Z WARPED E.D.: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EXACT SOLUTIONS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OF TARGET SPACE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EQS. OF MOTION = </a:t>
            </a:r>
          </a:p>
          <a:p>
            <a:r>
              <a:rPr lang="en-US" b="1" i="1" dirty="0" smtClean="0">
                <a:solidFill>
                  <a:srgbClr val="008000"/>
                </a:solidFill>
              </a:rPr>
              <a:t>WORLD-SHEET </a:t>
            </a:r>
          </a:p>
          <a:p>
            <a:r>
              <a:rPr lang="en-US" b="1" i="1" dirty="0" smtClean="0">
                <a:solidFill>
                  <a:srgbClr val="008000"/>
                </a:solidFill>
              </a:rPr>
              <a:t>CONFORMAL INVARIANCE</a:t>
            </a:r>
          </a:p>
          <a:p>
            <a:endParaRPr lang="en-US" b="1" i="1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10599" y="5373240"/>
            <a:ext cx="1045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  Z = 0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48" y="2808257"/>
            <a:ext cx="2126606" cy="754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82237" y="554003"/>
            <a:ext cx="12573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Rizos</a:t>
            </a:r>
            <a:r>
              <a:rPr lang="en-US" b="1" dirty="0" smtClean="0"/>
              <a:t>, NEM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39412" y="4244138"/>
            <a:ext cx="2539039" cy="166968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Moving </a:t>
            </a:r>
            <a:r>
              <a:rPr lang="en-US" b="1" i="1" dirty="0" err="1" smtClean="0">
                <a:solidFill>
                  <a:srgbClr val="0000FF"/>
                </a:solidFill>
              </a:rPr>
              <a:t>Branes</a:t>
            </a:r>
            <a:r>
              <a:rPr lang="en-US" b="1" i="1" dirty="0">
                <a:solidFill>
                  <a:srgbClr val="0000FF"/>
                </a:solidFill>
              </a:rPr>
              <a:t>:</a:t>
            </a:r>
            <a:endParaRPr lang="en-US" b="1" i="1" dirty="0" smtClean="0">
              <a:solidFill>
                <a:srgbClr val="0000FF"/>
              </a:solidFill>
            </a:endParaRPr>
          </a:p>
          <a:p>
            <a:endParaRPr lang="en-US" sz="1400" b="1" i="1" dirty="0" smtClean="0">
              <a:solidFill>
                <a:srgbClr val="0000FF"/>
              </a:solidFill>
            </a:endParaRPr>
          </a:p>
          <a:p>
            <a:r>
              <a:rPr lang="en-US" sz="2400" b="1" dirty="0" smtClean="0"/>
              <a:t>Z = U t </a:t>
            </a:r>
            <a:r>
              <a:rPr lang="en-US" sz="2400" b="1" dirty="0" smtClean="0">
                <a:sym typeface="Wingdings"/>
              </a:rPr>
              <a:t> </a:t>
            </a:r>
            <a:r>
              <a:rPr lang="el-GR" sz="2400" b="1" dirty="0" smtClean="0">
                <a:sym typeface="Wingdings"/>
              </a:rPr>
              <a:t>Φ = Φ(</a:t>
            </a:r>
            <a:r>
              <a:rPr lang="en-GB" sz="2400" b="1" dirty="0" smtClean="0">
                <a:sym typeface="Wingdings"/>
              </a:rPr>
              <a:t>t)</a:t>
            </a:r>
          </a:p>
          <a:p>
            <a:endParaRPr lang="en-GB" sz="1050" b="1" dirty="0">
              <a:sym typeface="Wingdings"/>
            </a:endParaRPr>
          </a:p>
          <a:p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Time-dependent</a:t>
            </a:r>
          </a:p>
          <a:p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backgrounds</a:t>
            </a:r>
            <a:endParaRPr lang="en-US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6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267822" y="153893"/>
            <a:ext cx="8549436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TIME-DEPENDENT DILATONS IN ADIABATICALLY MOVING </a:t>
            </a:r>
            <a:r>
              <a:rPr lang="en-GB" sz="1600" b="1" dirty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6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(BOUNCED) BRANES:</a:t>
            </a:r>
            <a:endParaRPr lang="en-GB" sz="16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6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8" y="66146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61845" name="Freeform 21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6" name="Freeform 22"/>
          <p:cNvSpPr>
            <a:spLocks/>
          </p:cNvSpPr>
          <p:nvPr/>
        </p:nvSpPr>
        <p:spPr bwMode="auto">
          <a:xfrm>
            <a:off x="4086802" y="188903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0" name="AutoShape 26"/>
          <p:cNvSpPr>
            <a:spLocks noChangeArrowheads="1"/>
          </p:cNvSpPr>
          <p:nvPr/>
        </p:nvSpPr>
        <p:spPr bwMode="auto">
          <a:xfrm rot="10800000">
            <a:off x="1788410" y="566755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1" name="AutoShape 27"/>
          <p:cNvSpPr>
            <a:spLocks noChangeArrowheads="1"/>
          </p:cNvSpPr>
          <p:nvPr/>
        </p:nvSpPr>
        <p:spPr bwMode="auto">
          <a:xfrm rot="10800000">
            <a:off x="1834874" y="142548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557" name="WordArt 28"/>
          <p:cNvSpPr>
            <a:spLocks noChangeArrowheads="1" noChangeShapeType="1" noTextEdit="1"/>
          </p:cNvSpPr>
          <p:nvPr/>
        </p:nvSpPr>
        <p:spPr bwMode="auto">
          <a:xfrm>
            <a:off x="34925" y="691818"/>
            <a:ext cx="3124200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Bounced </a:t>
            </a:r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Worlds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84792" y="3284590"/>
            <a:ext cx="40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Z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62128" y="931636"/>
            <a:ext cx="280836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FOR FIXED Z WARPED E.D.: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EXACT SOLUTIONS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OF TARGET SPACE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EQS. OF MOTION = </a:t>
            </a:r>
          </a:p>
          <a:p>
            <a:r>
              <a:rPr lang="en-US" b="1" i="1" dirty="0" smtClean="0">
                <a:solidFill>
                  <a:srgbClr val="008000"/>
                </a:solidFill>
              </a:rPr>
              <a:t>WORLD-SHEET </a:t>
            </a:r>
          </a:p>
          <a:p>
            <a:r>
              <a:rPr lang="en-US" b="1" i="1" dirty="0" smtClean="0">
                <a:solidFill>
                  <a:srgbClr val="008000"/>
                </a:solidFill>
              </a:rPr>
              <a:t>CONFORMAL INVARIANCE</a:t>
            </a:r>
          </a:p>
          <a:p>
            <a:endParaRPr lang="en-US" b="1" i="1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10599" y="5373240"/>
            <a:ext cx="1045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  Z = 0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48" y="2808257"/>
            <a:ext cx="2126606" cy="754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82237" y="554003"/>
            <a:ext cx="12573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Rizos</a:t>
            </a:r>
            <a:r>
              <a:rPr lang="en-US" b="1" dirty="0" smtClean="0"/>
              <a:t>, NEM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39412" y="4244138"/>
            <a:ext cx="2539039" cy="166968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Moving </a:t>
            </a:r>
            <a:r>
              <a:rPr lang="en-US" b="1" i="1" dirty="0" err="1" smtClean="0">
                <a:solidFill>
                  <a:srgbClr val="0000FF"/>
                </a:solidFill>
              </a:rPr>
              <a:t>Branes</a:t>
            </a:r>
            <a:r>
              <a:rPr lang="en-US" b="1" i="1" dirty="0">
                <a:solidFill>
                  <a:srgbClr val="0000FF"/>
                </a:solidFill>
              </a:rPr>
              <a:t>:</a:t>
            </a:r>
            <a:endParaRPr lang="en-US" b="1" i="1" dirty="0" smtClean="0">
              <a:solidFill>
                <a:srgbClr val="0000FF"/>
              </a:solidFill>
            </a:endParaRPr>
          </a:p>
          <a:p>
            <a:endParaRPr lang="en-US" sz="1400" b="1" i="1" dirty="0" smtClean="0">
              <a:solidFill>
                <a:srgbClr val="0000FF"/>
              </a:solidFill>
            </a:endParaRPr>
          </a:p>
          <a:p>
            <a:r>
              <a:rPr lang="en-US" sz="2400" b="1" dirty="0" smtClean="0"/>
              <a:t>Z = U t </a:t>
            </a:r>
            <a:r>
              <a:rPr lang="en-US" sz="2400" b="1" dirty="0" smtClean="0">
                <a:sym typeface="Wingdings"/>
              </a:rPr>
              <a:t> </a:t>
            </a:r>
            <a:r>
              <a:rPr lang="el-GR" sz="2400" b="1" dirty="0" smtClean="0">
                <a:sym typeface="Wingdings"/>
              </a:rPr>
              <a:t>Φ = Φ(</a:t>
            </a:r>
            <a:r>
              <a:rPr lang="en-GB" sz="2400" b="1" dirty="0" smtClean="0">
                <a:sym typeface="Wingdings"/>
              </a:rPr>
              <a:t>t)</a:t>
            </a:r>
          </a:p>
          <a:p>
            <a:endParaRPr lang="en-GB" sz="1050" b="1" dirty="0">
              <a:sym typeface="Wingdings"/>
            </a:endParaRPr>
          </a:p>
          <a:p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Time-dependent</a:t>
            </a:r>
          </a:p>
          <a:p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backgrounds</a:t>
            </a:r>
            <a:endParaRPr lang="en-US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539412" y="2193925"/>
            <a:ext cx="2539038" cy="1906588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04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267822" y="153893"/>
            <a:ext cx="8549436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TIME-DEPENDENT DILATONS IN ADIABATICALLY MOVING </a:t>
            </a:r>
            <a:r>
              <a:rPr lang="en-GB" sz="1600" b="1" dirty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6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(BOUNCED) BRANES:</a:t>
            </a:r>
            <a:endParaRPr lang="en-GB" sz="16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6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8" y="66146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61845" name="Freeform 21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46" name="Freeform 22"/>
          <p:cNvSpPr>
            <a:spLocks/>
          </p:cNvSpPr>
          <p:nvPr/>
        </p:nvSpPr>
        <p:spPr bwMode="auto">
          <a:xfrm>
            <a:off x="4086802" y="188903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0" name="AutoShape 26"/>
          <p:cNvSpPr>
            <a:spLocks noChangeArrowheads="1"/>
          </p:cNvSpPr>
          <p:nvPr/>
        </p:nvSpPr>
        <p:spPr bwMode="auto">
          <a:xfrm rot="10800000">
            <a:off x="1788410" y="566755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1851" name="AutoShape 27"/>
          <p:cNvSpPr>
            <a:spLocks noChangeArrowheads="1"/>
          </p:cNvSpPr>
          <p:nvPr/>
        </p:nvSpPr>
        <p:spPr bwMode="auto">
          <a:xfrm rot="10800000">
            <a:off x="1834874" y="142548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557" name="WordArt 28"/>
          <p:cNvSpPr>
            <a:spLocks noChangeArrowheads="1" noChangeShapeType="1" noTextEdit="1"/>
          </p:cNvSpPr>
          <p:nvPr/>
        </p:nvSpPr>
        <p:spPr bwMode="auto">
          <a:xfrm>
            <a:off x="34925" y="691818"/>
            <a:ext cx="3124200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Bounced </a:t>
            </a:r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Worlds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84792" y="3284590"/>
            <a:ext cx="40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Z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62128" y="931636"/>
            <a:ext cx="280836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FOR FIXED Z WARPED E.D.: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EXACT SOLUTIONS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OF TARGET SPACE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EQS. OF MOTION = </a:t>
            </a:r>
          </a:p>
          <a:p>
            <a:r>
              <a:rPr lang="en-US" b="1" i="1" dirty="0" smtClean="0">
                <a:solidFill>
                  <a:srgbClr val="008000"/>
                </a:solidFill>
              </a:rPr>
              <a:t>WORLD-SHEET </a:t>
            </a:r>
          </a:p>
          <a:p>
            <a:r>
              <a:rPr lang="en-US" b="1" i="1" dirty="0" smtClean="0">
                <a:solidFill>
                  <a:srgbClr val="008000"/>
                </a:solidFill>
              </a:rPr>
              <a:t>CONFORMAL INVARIANCE</a:t>
            </a:r>
          </a:p>
          <a:p>
            <a:endParaRPr lang="en-US" b="1" i="1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10599" y="5373240"/>
            <a:ext cx="1045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  Z = 0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48" y="2808257"/>
            <a:ext cx="2126606" cy="754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82237" y="554003"/>
            <a:ext cx="12573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Rizos</a:t>
            </a:r>
            <a:r>
              <a:rPr lang="en-US" b="1" dirty="0" smtClean="0"/>
              <a:t>, NEM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39412" y="4244138"/>
            <a:ext cx="2539039" cy="166968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Moving </a:t>
            </a:r>
            <a:r>
              <a:rPr lang="en-US" b="1" i="1" dirty="0" err="1" smtClean="0">
                <a:solidFill>
                  <a:srgbClr val="0000FF"/>
                </a:solidFill>
              </a:rPr>
              <a:t>Branes</a:t>
            </a:r>
            <a:r>
              <a:rPr lang="en-US" b="1" i="1" dirty="0">
                <a:solidFill>
                  <a:srgbClr val="0000FF"/>
                </a:solidFill>
              </a:rPr>
              <a:t>:</a:t>
            </a:r>
            <a:endParaRPr lang="en-US" b="1" i="1" dirty="0" smtClean="0">
              <a:solidFill>
                <a:srgbClr val="0000FF"/>
              </a:solidFill>
            </a:endParaRPr>
          </a:p>
          <a:p>
            <a:endParaRPr lang="en-US" sz="1400" b="1" i="1" dirty="0" smtClean="0">
              <a:solidFill>
                <a:srgbClr val="0000FF"/>
              </a:solidFill>
            </a:endParaRPr>
          </a:p>
          <a:p>
            <a:r>
              <a:rPr lang="en-US" sz="2400" b="1" dirty="0" smtClean="0"/>
              <a:t>Z = U t </a:t>
            </a:r>
            <a:r>
              <a:rPr lang="en-US" sz="2400" b="1" dirty="0" smtClean="0">
                <a:sym typeface="Wingdings"/>
              </a:rPr>
              <a:t> </a:t>
            </a:r>
            <a:r>
              <a:rPr lang="el-GR" sz="2400" b="1" dirty="0" smtClean="0">
                <a:sym typeface="Wingdings"/>
              </a:rPr>
              <a:t>Φ = Φ(</a:t>
            </a:r>
            <a:r>
              <a:rPr lang="en-GB" sz="2400" b="1" dirty="0" smtClean="0">
                <a:sym typeface="Wingdings"/>
              </a:rPr>
              <a:t>t)</a:t>
            </a:r>
          </a:p>
          <a:p>
            <a:endParaRPr lang="en-GB" sz="1050" b="1" dirty="0">
              <a:sym typeface="Wingdings"/>
            </a:endParaRPr>
          </a:p>
          <a:p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Time-dependent</a:t>
            </a:r>
          </a:p>
          <a:p>
            <a:r>
              <a:rPr lang="en-GB" b="1" i="1" dirty="0" err="1" smtClean="0">
                <a:solidFill>
                  <a:srgbClr val="FF0000"/>
                </a:solidFill>
                <a:sym typeface="Wingdings"/>
              </a:rPr>
              <a:t>Dilaton</a:t>
            </a:r>
            <a:r>
              <a:rPr lang="en-GB" b="1" i="1" dirty="0" smtClean="0">
                <a:solidFill>
                  <a:srgbClr val="FF0000"/>
                </a:solidFill>
                <a:sym typeface="Wingdings"/>
              </a:rPr>
              <a:t> backgrounds</a:t>
            </a:r>
            <a:endParaRPr lang="en-US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056003" y="4037234"/>
            <a:ext cx="3022447" cy="23191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107154"/>
            <a:ext cx="8229600" cy="548813"/>
          </a:xfrm>
          <a:prstGeom prst="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GENERIC ASPECTS OF DILATON COSMOLOGIES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235" y="2843950"/>
            <a:ext cx="2352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Including String Loops: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5399" y="784420"/>
            <a:ext cx="756691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NON-TRIVIAL DILATON EFFECTIVE 4-d ACTIONS IN STRING FRAME</a:t>
            </a:r>
            <a:endParaRPr lang="en-US" sz="2000" b="1" i="1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670" y="2870176"/>
            <a:ext cx="6526961" cy="343105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824" y="3432600"/>
            <a:ext cx="6593499" cy="4202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9100" y="4093601"/>
            <a:ext cx="743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Canonically Normalize Einstein term by redefining graviton (Einstein Frame) 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57" y="4647599"/>
            <a:ext cx="3146520" cy="2902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9100" y="5094212"/>
            <a:ext cx="5564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Assume FRW Cosmic backgrounds, and define FRW time 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65" y="5693988"/>
            <a:ext cx="7713347" cy="360283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877" y="4532718"/>
            <a:ext cx="4611708" cy="57914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65" y="6108345"/>
            <a:ext cx="6963535" cy="331973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18" y="1212444"/>
            <a:ext cx="7707665" cy="128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5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3000">
                <a:schemeClr val="tx1">
                  <a:lumMod val="85000"/>
                  <a:lumOff val="15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THE DARK SECTOR OF THE UNIVERSE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9933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8175"/>
            <a:ext cx="5867400" cy="428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TextBox 3"/>
          <p:cNvSpPr txBox="1">
            <a:spLocks noChangeArrowheads="1"/>
          </p:cNvSpPr>
          <p:nvPr/>
        </p:nvSpPr>
        <p:spPr bwMode="auto">
          <a:xfrm>
            <a:off x="395288" y="1557338"/>
            <a:ext cx="277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Current Energy Budget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of the Cosmos</a:t>
            </a:r>
          </a:p>
        </p:txBody>
      </p:sp>
      <p:sp>
        <p:nvSpPr>
          <p:cNvPr id="99332" name="TextBox 4"/>
          <p:cNvSpPr txBox="1">
            <a:spLocks noChangeArrowheads="1"/>
          </p:cNvSpPr>
          <p:nvPr/>
        </p:nvSpPr>
        <p:spPr bwMode="auto">
          <a:xfrm>
            <a:off x="7956550" y="2420938"/>
            <a:ext cx="1017588" cy="3698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Active </a:t>
            </a:r>
            <a:r>
              <a:rPr lang="el-GR" sz="1800"/>
              <a:t>ν</a:t>
            </a: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107950" y="2205038"/>
            <a:ext cx="3311525" cy="45545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/>
              <a:t>Observations from: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Supernovae </a:t>
            </a:r>
            <a:r>
              <a:rPr lang="en-US" dirty="0" err="1"/>
              <a:t>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CMB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Baryon Acoustic Oscillations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Galaxy Surveys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Structure Formation data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Strong &amp; Weak </a:t>
            </a:r>
          </a:p>
          <a:p>
            <a:pPr>
              <a:defRPr/>
            </a:pPr>
            <a:r>
              <a:rPr lang="en-US" dirty="0"/>
              <a:t>lensing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9933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63"/>
            <a:ext cx="11414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78263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Picture 3" descr="supernova_ani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1019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1088"/>
            <a:ext cx="539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300663"/>
            <a:ext cx="9366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7019925" y="4905375"/>
            <a:ext cx="1296988" cy="79057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273927" y="5670547"/>
            <a:ext cx="116696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HOT</a:t>
            </a:r>
          </a:p>
          <a:p>
            <a:r>
              <a:rPr lang="en-US" sz="2400" b="1" i="1" dirty="0" smtClean="0">
                <a:solidFill>
                  <a:srgbClr val="FF6600"/>
                </a:solidFill>
              </a:rPr>
              <a:t>WARM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COLD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5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107154"/>
            <a:ext cx="8229600" cy="548813"/>
          </a:xfrm>
          <a:prstGeom prst="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GENERIC ASPECTS OF DILATON COSMOLOGIES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235" y="2843950"/>
            <a:ext cx="2352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Including String Loops: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5399" y="784420"/>
            <a:ext cx="756691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NON-TRIVIAL DILATON EFFECTIVE 4-d ACTIONS IN STRING FRAME</a:t>
            </a:r>
            <a:endParaRPr lang="en-US" sz="2000" b="1" i="1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670" y="2870176"/>
            <a:ext cx="6526961" cy="343105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824" y="3432600"/>
            <a:ext cx="6593499" cy="4202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9100" y="4093601"/>
            <a:ext cx="743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Canonically Normalize Einstein term by redefining graviton (Einstein Frame) 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57" y="4647599"/>
            <a:ext cx="3146520" cy="2902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9100" y="5094212"/>
            <a:ext cx="5564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Assume FRW Cosmic backgrounds, and define FRW time 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65" y="5693988"/>
            <a:ext cx="7713347" cy="360283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877" y="4532718"/>
            <a:ext cx="4611708" cy="57914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65" y="6108345"/>
            <a:ext cx="6963535" cy="331973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18" y="1212444"/>
            <a:ext cx="7707665" cy="128581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366261" y="3200250"/>
            <a:ext cx="914400" cy="91440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804203" y="5729326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2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4" b="1280"/>
          <a:stretch/>
        </p:blipFill>
        <p:spPr bwMode="auto">
          <a:xfrm>
            <a:off x="0" y="1506360"/>
            <a:ext cx="9144000" cy="4238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860" y="6084514"/>
            <a:ext cx="3446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 our bouncing Universe case: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7001" y="346990"/>
            <a:ext cx="7075525" cy="461665"/>
          </a:xfrm>
          <a:prstGeom prst="rect">
            <a:avLst/>
          </a:prstGeom>
          <a:solidFill>
            <a:srgbClr val="FF00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EQUATIONS OF MOTION FOR THE DILATON UNIVERSE 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16" y="5932500"/>
            <a:ext cx="4102747" cy="72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2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2195513" y="3357563"/>
            <a:ext cx="1728787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9001125" cy="629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1835150" y="5876925"/>
            <a:ext cx="1311275" cy="3667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Arial" charset="0"/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235399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2195513" y="3357563"/>
            <a:ext cx="1728787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9001125" cy="629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1835150" y="5876925"/>
            <a:ext cx="1311275" cy="3667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Arial" charset="0"/>
              </a:rPr>
              <a:t>Not to scale</a:t>
            </a:r>
          </a:p>
        </p:txBody>
      </p:sp>
      <p:sp>
        <p:nvSpPr>
          <p:cNvPr id="2" name="Oval 1"/>
          <p:cNvSpPr/>
          <p:nvPr/>
        </p:nvSpPr>
        <p:spPr>
          <a:xfrm>
            <a:off x="4680901" y="1802340"/>
            <a:ext cx="4463099" cy="914400"/>
          </a:xfrm>
          <a:prstGeom prst="ellipse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037742" y="2495832"/>
            <a:ext cx="2790822" cy="28207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51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457200" y="135068"/>
            <a:ext cx="8229600" cy="1143000"/>
          </a:xfr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DILATON EFFECTS ON DM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9740" y="1814378"/>
            <a:ext cx="876240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pple Casual"/>
                <a:cs typeface="Apple Casual"/>
              </a:rPr>
              <a:t>ASSUME DILATON DOMINANCE DURING DM DECOUPLING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ASSUME DILATON POTENTIAL IS EXPONENTIAL WITH </a:t>
            </a:r>
            <a:r>
              <a:rPr lang="el-GR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Φ ≈ </a:t>
            </a:r>
            <a:r>
              <a:rPr lang="en-GB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Ln (a(t))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BUT SUCH THAT DILATON MASS VERY LOW SO DECAY IS PROHIBITED </a:t>
            </a:r>
            <a:endParaRPr lang="en-US" b="1" dirty="0" smtClean="0">
              <a:solidFill>
                <a:srgbClr val="FF0000"/>
              </a:solidFill>
              <a:latin typeface="American Typewriter"/>
              <a:cs typeface="American Typewriter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9740" y="3568705"/>
            <a:ext cx="80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FEATURES GUARANTEED IN LIOUVILLE MODEL OF COLLIDING BRANE WORLDS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178" y="3987067"/>
            <a:ext cx="6007100" cy="533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4918" y="4870902"/>
            <a:ext cx="4295241" cy="1754327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Sufficiently small (time-dependent) </a:t>
            </a:r>
            <a:r>
              <a:rPr lang="en-US" b="1" dirty="0" err="1" smtClean="0"/>
              <a:t>dilaton</a:t>
            </a:r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mass terms  O(Q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l-GR" b="1" dirty="0" smtClean="0">
                <a:solidFill>
                  <a:srgbClr val="FF0000"/>
                </a:solidFill>
              </a:rPr>
              <a:t>Φ</a:t>
            </a:r>
            <a:r>
              <a:rPr lang="en-GB" b="1" baseline="30000" dirty="0" smtClean="0">
                <a:solidFill>
                  <a:srgbClr val="FF0000"/>
                </a:solidFill>
              </a:rPr>
              <a:t>2</a:t>
            </a:r>
            <a:r>
              <a:rPr lang="en-GB" b="1" dirty="0" smtClean="0">
                <a:solidFill>
                  <a:srgbClr val="FF0000"/>
                </a:solidFill>
              </a:rPr>
              <a:t> ) </a:t>
            </a:r>
            <a:r>
              <a:rPr lang="en-US" b="1" dirty="0"/>
              <a:t>f</a:t>
            </a:r>
            <a:r>
              <a:rPr lang="en-US" b="1" dirty="0" smtClean="0"/>
              <a:t>or sufficiently </a:t>
            </a:r>
          </a:p>
          <a:p>
            <a:r>
              <a:rPr lang="en-US" b="1" dirty="0" smtClean="0"/>
              <a:t>low </a:t>
            </a:r>
            <a:r>
              <a:rPr lang="en-US" b="1" dirty="0" err="1" smtClean="0"/>
              <a:t>brane</a:t>
            </a:r>
            <a:r>
              <a:rPr lang="en-US" b="1" dirty="0" smtClean="0"/>
              <a:t>-world  bounce velocities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</a:t>
            </a:r>
            <a:r>
              <a:rPr lang="en-US" b="1" dirty="0" err="1" smtClean="0">
                <a:solidFill>
                  <a:srgbClr val="FF0000"/>
                </a:solidFill>
              </a:rPr>
              <a:t>dilaton</a:t>
            </a:r>
            <a:r>
              <a:rPr lang="en-US" b="1" dirty="0" smtClean="0">
                <a:solidFill>
                  <a:srgbClr val="FF0000"/>
                </a:solidFill>
              </a:rPr>
              <a:t> decays to SM particles,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except massless ones, photons, </a:t>
            </a:r>
          </a:p>
          <a:p>
            <a:r>
              <a:rPr lang="en-US" b="1" dirty="0" smtClean="0"/>
              <a:t>during  </a:t>
            </a:r>
            <a:r>
              <a:rPr lang="en-US" b="1" dirty="0" err="1" smtClean="0"/>
              <a:t>dilaton</a:t>
            </a:r>
            <a:r>
              <a:rPr lang="en-US" b="1" dirty="0" smtClean="0"/>
              <a:t> dominance period. </a:t>
            </a:r>
            <a:endParaRPr lang="en-US" b="1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96" y="4911031"/>
            <a:ext cx="3568700" cy="12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6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" t="13049" r="58740" b="47065"/>
          <a:stretch/>
        </p:blipFill>
        <p:spPr bwMode="auto">
          <a:xfrm>
            <a:off x="84530" y="283322"/>
            <a:ext cx="8851644" cy="631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81622" y="494993"/>
            <a:ext cx="885504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Dilaton</a:t>
            </a:r>
            <a:r>
              <a:rPr lang="en-US" b="1" dirty="0" smtClean="0"/>
              <a:t> </a:t>
            </a:r>
          </a:p>
          <a:p>
            <a:r>
              <a:rPr lang="en-US" b="1" dirty="0" err="1" smtClean="0"/>
              <a:t>Domi</a:t>
            </a:r>
            <a:r>
              <a:rPr lang="en-US" b="1" dirty="0" smtClean="0"/>
              <a:t>-</a:t>
            </a:r>
          </a:p>
          <a:p>
            <a:r>
              <a:rPr lang="en-US" b="1" dirty="0" err="1" smtClean="0"/>
              <a:t>nance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67126" y="496659"/>
            <a:ext cx="1094908" cy="1200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DM </a:t>
            </a:r>
          </a:p>
          <a:p>
            <a:r>
              <a:rPr lang="en-US" sz="1400" b="1" dirty="0" smtClean="0"/>
              <a:t>Decouples Radiation </a:t>
            </a:r>
          </a:p>
          <a:p>
            <a:r>
              <a:rPr lang="en-US" sz="1400" b="1" dirty="0" smtClean="0"/>
              <a:t>era </a:t>
            </a:r>
          </a:p>
          <a:p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06405" y="496659"/>
            <a:ext cx="87716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Matter</a:t>
            </a:r>
          </a:p>
          <a:p>
            <a:r>
              <a:rPr lang="en-US" b="1" dirty="0" err="1" smtClean="0"/>
              <a:t>Domi</a:t>
            </a:r>
            <a:r>
              <a:rPr lang="en-US" b="1" dirty="0" smtClean="0"/>
              <a:t>-</a:t>
            </a:r>
          </a:p>
          <a:p>
            <a:r>
              <a:rPr lang="en-US" b="1" dirty="0" err="1"/>
              <a:t>n</a:t>
            </a:r>
            <a:r>
              <a:rPr lang="en-US" b="1" dirty="0" err="1" smtClean="0"/>
              <a:t>ance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8" name="Right Arrow 7"/>
          <p:cNvSpPr/>
          <p:nvPr/>
        </p:nvSpPr>
        <p:spPr>
          <a:xfrm flipV="1">
            <a:off x="2540226" y="6188878"/>
            <a:ext cx="5305528" cy="145068"/>
          </a:xfrm>
          <a:prstGeom prst="rightArrow">
            <a:avLst>
              <a:gd name="adj1" fmla="val 6990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13266" y="5722703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35892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" t="13049" r="58740" b="47065"/>
          <a:stretch/>
        </p:blipFill>
        <p:spPr bwMode="auto">
          <a:xfrm>
            <a:off x="84530" y="283322"/>
            <a:ext cx="8851644" cy="631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81622" y="494993"/>
            <a:ext cx="885504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Dilaton</a:t>
            </a:r>
            <a:r>
              <a:rPr lang="en-US" b="1" dirty="0" smtClean="0"/>
              <a:t> </a:t>
            </a:r>
          </a:p>
          <a:p>
            <a:r>
              <a:rPr lang="en-US" b="1" dirty="0" err="1" smtClean="0"/>
              <a:t>Domi</a:t>
            </a:r>
            <a:r>
              <a:rPr lang="en-US" b="1" dirty="0" smtClean="0"/>
              <a:t>-</a:t>
            </a:r>
          </a:p>
          <a:p>
            <a:r>
              <a:rPr lang="en-US" b="1" dirty="0" err="1" smtClean="0"/>
              <a:t>nance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67126" y="496659"/>
            <a:ext cx="1094908" cy="1200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DM </a:t>
            </a:r>
          </a:p>
          <a:p>
            <a:r>
              <a:rPr lang="en-US" sz="1400" b="1" dirty="0" smtClean="0"/>
              <a:t>Decouples Radiation </a:t>
            </a:r>
          </a:p>
          <a:p>
            <a:r>
              <a:rPr lang="en-US" sz="1400" b="1" dirty="0" smtClean="0"/>
              <a:t>era </a:t>
            </a:r>
          </a:p>
          <a:p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7008" y="496659"/>
            <a:ext cx="1414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Matter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Domi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r>
              <a:rPr lang="en-US" dirty="0" err="1">
                <a:solidFill>
                  <a:schemeClr val="bg1"/>
                </a:solidFill>
              </a:rPr>
              <a:t>n</a:t>
            </a:r>
            <a:r>
              <a:rPr lang="en-US" dirty="0" err="1" smtClean="0">
                <a:solidFill>
                  <a:schemeClr val="bg1"/>
                </a:solidFill>
              </a:rPr>
              <a:t>ance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flipV="1">
            <a:off x="2540226" y="6188878"/>
            <a:ext cx="5305528" cy="145068"/>
          </a:xfrm>
          <a:prstGeom prst="rightArrow">
            <a:avLst>
              <a:gd name="adj1" fmla="val 6990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13266" y="5722703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44374" y="1418323"/>
            <a:ext cx="4188316" cy="415498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COSMOLOGY TESTS</a:t>
            </a:r>
          </a:p>
          <a:p>
            <a:r>
              <a:rPr lang="en-US" sz="2400" b="1" dirty="0" smtClean="0"/>
              <a:t>CONSISTENT WITH CURRENT </a:t>
            </a:r>
          </a:p>
          <a:p>
            <a:r>
              <a:rPr lang="en-US" sz="2400" b="1" dirty="0" smtClean="0"/>
              <a:t>DATA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GROWTH OF GALAXIES </a:t>
            </a:r>
          </a:p>
          <a:p>
            <a:r>
              <a:rPr lang="en-US" sz="2400" b="1" dirty="0" smtClean="0"/>
              <a:t>CAN </a:t>
            </a:r>
            <a:r>
              <a:rPr lang="en-US" sz="2400" b="1" dirty="0" smtClean="0">
                <a:solidFill>
                  <a:srgbClr val="FF0000"/>
                </a:solidFill>
              </a:rPr>
              <a:t>DIFFERENTIATE</a:t>
            </a:r>
          </a:p>
          <a:p>
            <a:r>
              <a:rPr lang="en-US" sz="2400" b="1" dirty="0" smtClean="0"/>
              <a:t>DILATON COSMOLOGIES</a:t>
            </a:r>
          </a:p>
          <a:p>
            <a:r>
              <a:rPr lang="en-US" sz="2400" b="1" dirty="0" smtClean="0"/>
              <a:t>FROM STANDARD </a:t>
            </a:r>
            <a:r>
              <a:rPr lang="el-GR" sz="2400" b="1" dirty="0" smtClean="0"/>
              <a:t>Λ</a:t>
            </a:r>
            <a:r>
              <a:rPr lang="en-GB" sz="2400" b="1" dirty="0" smtClean="0"/>
              <a:t>CDM</a:t>
            </a:r>
          </a:p>
          <a:p>
            <a:endParaRPr lang="en-GB" sz="2400" b="1" dirty="0"/>
          </a:p>
          <a:p>
            <a:r>
              <a:rPr lang="en-GB" sz="2400" b="1" dirty="0" err="1" smtClean="0">
                <a:solidFill>
                  <a:srgbClr val="0000FF"/>
                </a:solidFill>
              </a:rPr>
              <a:t>Basilakos</a:t>
            </a:r>
            <a:r>
              <a:rPr lang="en-GB" sz="2400" b="1" dirty="0" smtClean="0">
                <a:solidFill>
                  <a:srgbClr val="0000FF"/>
                </a:solidFill>
              </a:rPr>
              <a:t>, NEM, </a:t>
            </a:r>
            <a:r>
              <a:rPr lang="en-GB" sz="2400" b="1" dirty="0" err="1" smtClean="0">
                <a:solidFill>
                  <a:srgbClr val="0000FF"/>
                </a:solidFill>
              </a:rPr>
              <a:t>Mitsou</a:t>
            </a:r>
            <a:r>
              <a:rPr lang="en-GB" sz="2400" b="1" dirty="0" smtClean="0">
                <a:solidFill>
                  <a:srgbClr val="0000FF"/>
                </a:solidFill>
              </a:rPr>
              <a:t>, </a:t>
            </a:r>
            <a:r>
              <a:rPr lang="en-GB" sz="2400" b="1" dirty="0" err="1" smtClean="0">
                <a:solidFill>
                  <a:srgbClr val="0000FF"/>
                </a:solidFill>
              </a:rPr>
              <a:t>Plionis</a:t>
            </a:r>
            <a:endParaRPr lang="en-GB" sz="2400" b="1" dirty="0" smtClean="0">
              <a:solidFill>
                <a:srgbClr val="0000FF"/>
              </a:solidFill>
            </a:endParaRPr>
          </a:p>
          <a:p>
            <a:r>
              <a:rPr lang="en-GB" sz="2400" b="1" dirty="0" smtClean="0">
                <a:solidFill>
                  <a:srgbClr val="0000FF"/>
                </a:solidFill>
              </a:rPr>
              <a:t>1107.3532, AP (2012)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22" y="452640"/>
            <a:ext cx="4089566" cy="25368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575" y="3206338"/>
            <a:ext cx="4164219" cy="270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7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913" y="1582970"/>
            <a:ext cx="3619500" cy="165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483" y="3378345"/>
            <a:ext cx="4318000" cy="90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7469" y="464390"/>
            <a:ext cx="7255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Equations of Motion, under the assumption of </a:t>
            </a:r>
            <a:r>
              <a:rPr lang="en-US" sz="2000" b="1" dirty="0" err="1" smtClean="0">
                <a:solidFill>
                  <a:srgbClr val="0000FF"/>
                </a:solidFill>
              </a:rPr>
              <a:t>Dilaton</a:t>
            </a:r>
            <a:r>
              <a:rPr lang="en-US" sz="2000" b="1" dirty="0" smtClean="0">
                <a:solidFill>
                  <a:srgbClr val="0000FF"/>
                </a:solidFill>
              </a:rPr>
              <a:t> dominance,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ignore non-critical (non-equilibrium)  terms  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92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913" y="1582970"/>
            <a:ext cx="3619500" cy="165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483" y="3378345"/>
            <a:ext cx="4318000" cy="90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7469" y="464390"/>
            <a:ext cx="7255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Equations of Motion, under the assumption of </a:t>
            </a:r>
            <a:r>
              <a:rPr lang="en-US" sz="2000" b="1" dirty="0" err="1" smtClean="0">
                <a:solidFill>
                  <a:srgbClr val="0000FF"/>
                </a:solidFill>
              </a:rPr>
              <a:t>Dilaton</a:t>
            </a:r>
            <a:r>
              <a:rPr lang="en-US" sz="2000" b="1" dirty="0" smtClean="0">
                <a:solidFill>
                  <a:srgbClr val="0000FF"/>
                </a:solidFill>
              </a:rPr>
              <a:t> dominance,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ignore non-critical (non-equilibrium)  terms  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297532" y="3378345"/>
            <a:ext cx="914400" cy="9144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02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913" y="1582970"/>
            <a:ext cx="3619500" cy="165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483" y="3378345"/>
            <a:ext cx="4318000" cy="90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7469" y="464390"/>
            <a:ext cx="7255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Equations of Motion, under the assumption of </a:t>
            </a:r>
            <a:r>
              <a:rPr lang="en-US" sz="2000" b="1" dirty="0" err="1" smtClean="0">
                <a:solidFill>
                  <a:srgbClr val="0000FF"/>
                </a:solidFill>
              </a:rPr>
              <a:t>Dilaton</a:t>
            </a:r>
            <a:r>
              <a:rPr lang="en-US" sz="2000" b="1" dirty="0" smtClean="0">
                <a:solidFill>
                  <a:srgbClr val="0000FF"/>
                </a:solidFill>
              </a:rPr>
              <a:t> dominance,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ignore non-critical (non-equilibrium)  terms  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3824459" y="4280045"/>
            <a:ext cx="324857" cy="6968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6355" y="5021075"/>
            <a:ext cx="8289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pperplate Gothic Bold"/>
                <a:cs typeface="Copperplate Gothic Bold"/>
              </a:rPr>
              <a:t>BOLTZMANN EQUATION FOR THERMAL DM SPECIES AFFECTED</a:t>
            </a:r>
            <a:endParaRPr lang="en-US" dirty="0">
              <a:latin typeface="Copperplate Gothic Bold"/>
              <a:cs typeface="Copperplate Gothic Bol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1768" y="3943366"/>
            <a:ext cx="1073801" cy="107770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4868"/>
            <a:ext cx="8569325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5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5" y="6250414"/>
            <a:ext cx="1087100" cy="36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126383" y="4628222"/>
            <a:ext cx="2965385" cy="37151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74" y="5638899"/>
            <a:ext cx="4441999" cy="632470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93" y="5795485"/>
            <a:ext cx="3942452" cy="34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4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3000">
                <a:schemeClr val="tx1">
                  <a:lumMod val="85000"/>
                  <a:lumOff val="15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THE DARK SECTOR OF THE UNIVERSE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9933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8175"/>
            <a:ext cx="5867400" cy="428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TextBox 3"/>
          <p:cNvSpPr txBox="1">
            <a:spLocks noChangeArrowheads="1"/>
          </p:cNvSpPr>
          <p:nvPr/>
        </p:nvSpPr>
        <p:spPr bwMode="auto">
          <a:xfrm>
            <a:off x="395288" y="1557338"/>
            <a:ext cx="277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Current Energy Budget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of the Cosmos</a:t>
            </a:r>
          </a:p>
        </p:txBody>
      </p:sp>
      <p:sp>
        <p:nvSpPr>
          <p:cNvPr id="99332" name="TextBox 4"/>
          <p:cNvSpPr txBox="1">
            <a:spLocks noChangeArrowheads="1"/>
          </p:cNvSpPr>
          <p:nvPr/>
        </p:nvSpPr>
        <p:spPr bwMode="auto">
          <a:xfrm>
            <a:off x="7956550" y="2420938"/>
            <a:ext cx="1017588" cy="3698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Active </a:t>
            </a:r>
            <a:r>
              <a:rPr lang="el-GR" sz="1800"/>
              <a:t>ν</a:t>
            </a: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107950" y="2205038"/>
            <a:ext cx="3311525" cy="45545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/>
              <a:t>Observations from: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Supernovae </a:t>
            </a:r>
            <a:r>
              <a:rPr lang="en-US" dirty="0" err="1"/>
              <a:t>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CMB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Baryon Acoustic Oscillations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Galaxy Surveys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Structure Formation data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Strong &amp; Weak </a:t>
            </a:r>
          </a:p>
          <a:p>
            <a:pPr>
              <a:defRPr/>
            </a:pPr>
            <a:r>
              <a:rPr lang="en-US" dirty="0"/>
              <a:t>lensing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9933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63"/>
            <a:ext cx="11414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78263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Picture 3" descr="supernova_ani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1019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1088"/>
            <a:ext cx="539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300663"/>
            <a:ext cx="9366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7019925" y="4905375"/>
            <a:ext cx="1296988" cy="79057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273927" y="5670547"/>
            <a:ext cx="116696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HOT</a:t>
            </a:r>
          </a:p>
          <a:p>
            <a:r>
              <a:rPr lang="en-US" sz="2400" b="1" i="1" dirty="0" smtClean="0">
                <a:solidFill>
                  <a:srgbClr val="FF6600"/>
                </a:solidFill>
              </a:rPr>
              <a:t>WARM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COLD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088595" y="6475933"/>
            <a:ext cx="1296988" cy="33544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955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9" name="Text Box 3"/>
          <p:cNvSpPr txBox="1">
            <a:spLocks noChangeArrowheads="1"/>
          </p:cNvSpPr>
          <p:nvPr/>
        </p:nvSpPr>
        <p:spPr bwMode="auto">
          <a:xfrm>
            <a:off x="827088" y="333375"/>
            <a:ext cx="72009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Arial" charset="0"/>
              </a:rPr>
              <a:t>Boltzmann equation Modifications for Thermal Dark matter Relics, e.g. Neutralinos </a:t>
            </a:r>
          </a:p>
        </p:txBody>
      </p:sp>
      <p:sp>
        <p:nvSpPr>
          <p:cNvPr id="54278" name="WordArt 4"/>
          <p:cNvSpPr>
            <a:spLocks noChangeArrowheads="1" noChangeShapeType="1" noTextEdit="1"/>
          </p:cNvSpPr>
          <p:nvPr/>
        </p:nvSpPr>
        <p:spPr bwMode="auto">
          <a:xfrm>
            <a:off x="7238935" y="1945043"/>
            <a:ext cx="1666875" cy="4968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Off-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Krungthep"/>
                <a:ea typeface="Impact"/>
                <a:cs typeface="Impact"/>
              </a:rPr>
              <a:t>Shell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 Terms </a:t>
            </a:r>
          </a:p>
        </p:txBody>
      </p:sp>
      <p:sp>
        <p:nvSpPr>
          <p:cNvPr id="423942" name="AutoShape 6"/>
          <p:cNvSpPr>
            <a:spLocks noChangeArrowheads="1"/>
          </p:cNvSpPr>
          <p:nvPr/>
        </p:nvSpPr>
        <p:spPr bwMode="auto">
          <a:xfrm>
            <a:off x="5845187" y="1918579"/>
            <a:ext cx="287337" cy="831850"/>
          </a:xfrm>
          <a:prstGeom prst="upArrow">
            <a:avLst>
              <a:gd name="adj1" fmla="val 50000"/>
              <a:gd name="adj2" fmla="val 72376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940425" y="974725"/>
            <a:ext cx="2965385" cy="37151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6" y="1483535"/>
            <a:ext cx="4359927" cy="620785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358" y="1571190"/>
            <a:ext cx="3942452" cy="347389"/>
          </a:xfrm>
          <a:prstGeom prst="rect">
            <a:avLst/>
          </a:prstGeom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13482" y="2915712"/>
            <a:ext cx="1733550" cy="7445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Time-dependent</a:t>
            </a:r>
          </a:p>
          <a:p>
            <a:pPr algn="ctr"/>
            <a:r>
              <a:rPr lang="en-US" sz="2000" kern="10" spc="-20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Dilaton</a:t>
            </a:r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 Source</a:t>
            </a:r>
          </a:p>
        </p:txBody>
      </p:sp>
    </p:spTree>
    <p:extLst>
      <p:ext uri="{BB962C8B-B14F-4D97-AF65-F5344CB8AC3E}">
        <p14:creationId xmlns:p14="http://schemas.microsoft.com/office/powerpoint/2010/main" val="152476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9" name="Text Box 3"/>
          <p:cNvSpPr txBox="1">
            <a:spLocks noChangeArrowheads="1"/>
          </p:cNvSpPr>
          <p:nvPr/>
        </p:nvSpPr>
        <p:spPr bwMode="auto">
          <a:xfrm>
            <a:off x="827088" y="333375"/>
            <a:ext cx="72009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Arial" charset="0"/>
              </a:rPr>
              <a:t>Boltzmann equation Modifications for Thermal Dark matter Relics, e.g. Neutralinos </a:t>
            </a:r>
          </a:p>
        </p:txBody>
      </p:sp>
      <p:sp>
        <p:nvSpPr>
          <p:cNvPr id="54278" name="WordArt 4"/>
          <p:cNvSpPr>
            <a:spLocks noChangeArrowheads="1" noChangeShapeType="1" noTextEdit="1"/>
          </p:cNvSpPr>
          <p:nvPr/>
        </p:nvSpPr>
        <p:spPr bwMode="auto">
          <a:xfrm>
            <a:off x="7238935" y="1945043"/>
            <a:ext cx="1666875" cy="4968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Off-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Krungthep"/>
                <a:ea typeface="Impact"/>
                <a:cs typeface="Impact"/>
              </a:rPr>
              <a:t>Shell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 Terms </a:t>
            </a:r>
          </a:p>
        </p:txBody>
      </p:sp>
      <p:sp>
        <p:nvSpPr>
          <p:cNvPr id="54279" name="WordArt 5"/>
          <p:cNvSpPr>
            <a:spLocks noChangeArrowheads="1" noChangeShapeType="1" noTextEdit="1"/>
          </p:cNvSpPr>
          <p:nvPr/>
        </p:nvSpPr>
        <p:spPr bwMode="auto">
          <a:xfrm>
            <a:off x="4713482" y="2915712"/>
            <a:ext cx="1733550" cy="7445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Time-dependent</a:t>
            </a:r>
          </a:p>
          <a:p>
            <a:pPr algn="ctr"/>
            <a:r>
              <a:rPr lang="en-US" sz="2000" kern="10" spc="-20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Dilaton</a:t>
            </a:r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 Source</a:t>
            </a:r>
          </a:p>
        </p:txBody>
      </p:sp>
      <p:sp>
        <p:nvSpPr>
          <p:cNvPr id="423942" name="AutoShape 6"/>
          <p:cNvSpPr>
            <a:spLocks noChangeArrowheads="1"/>
          </p:cNvSpPr>
          <p:nvPr/>
        </p:nvSpPr>
        <p:spPr bwMode="auto">
          <a:xfrm>
            <a:off x="5845187" y="1918579"/>
            <a:ext cx="287337" cy="831850"/>
          </a:xfrm>
          <a:prstGeom prst="upArrow">
            <a:avLst>
              <a:gd name="adj1" fmla="val 50000"/>
              <a:gd name="adj2" fmla="val 72376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940425" y="974725"/>
            <a:ext cx="2965385" cy="37151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6" y="1483535"/>
            <a:ext cx="4359927" cy="620785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358" y="1571190"/>
            <a:ext cx="3942452" cy="3473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0329" y="2690375"/>
            <a:ext cx="25004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important</a:t>
            </a:r>
          </a:p>
          <a:p>
            <a:r>
              <a:rPr lang="en-US" dirty="0" smtClean="0"/>
              <a:t>for near-equilibrium</a:t>
            </a:r>
          </a:p>
          <a:p>
            <a:r>
              <a:rPr lang="en-US" dirty="0" smtClean="0"/>
              <a:t>systems</a:t>
            </a:r>
          </a:p>
          <a:p>
            <a:r>
              <a:rPr lang="en-US" dirty="0" smtClean="0"/>
              <a:t>(e.g. DM decoupling era)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1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9" name="Text Box 3"/>
          <p:cNvSpPr txBox="1">
            <a:spLocks noChangeArrowheads="1"/>
          </p:cNvSpPr>
          <p:nvPr/>
        </p:nvSpPr>
        <p:spPr bwMode="auto">
          <a:xfrm>
            <a:off x="827088" y="333375"/>
            <a:ext cx="72009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Arial" charset="0"/>
              </a:rPr>
              <a:t>Boltzmann equation Modifications for Thermal Dark matter Relics, e.g. Neutralinos </a:t>
            </a:r>
          </a:p>
        </p:txBody>
      </p:sp>
      <p:sp>
        <p:nvSpPr>
          <p:cNvPr id="54278" name="WordArt 4"/>
          <p:cNvSpPr>
            <a:spLocks noChangeArrowheads="1" noChangeShapeType="1" noTextEdit="1"/>
          </p:cNvSpPr>
          <p:nvPr/>
        </p:nvSpPr>
        <p:spPr bwMode="auto">
          <a:xfrm>
            <a:off x="7238935" y="1945043"/>
            <a:ext cx="1666875" cy="4968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Off-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Krungthep"/>
                <a:ea typeface="Impact"/>
                <a:cs typeface="Impact"/>
              </a:rPr>
              <a:t>Shell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 Terms </a:t>
            </a:r>
          </a:p>
        </p:txBody>
      </p:sp>
      <p:sp>
        <p:nvSpPr>
          <p:cNvPr id="54279" name="WordArt 5"/>
          <p:cNvSpPr>
            <a:spLocks noChangeArrowheads="1" noChangeShapeType="1" noTextEdit="1"/>
          </p:cNvSpPr>
          <p:nvPr/>
        </p:nvSpPr>
        <p:spPr bwMode="auto">
          <a:xfrm>
            <a:off x="4713482" y="2915712"/>
            <a:ext cx="1733550" cy="7445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Time-dependent</a:t>
            </a:r>
          </a:p>
          <a:p>
            <a:pPr algn="ctr"/>
            <a:r>
              <a:rPr lang="en-US" sz="2000" kern="10" spc="-20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Dilaton</a:t>
            </a:r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 Source</a:t>
            </a:r>
          </a:p>
        </p:txBody>
      </p:sp>
      <p:sp>
        <p:nvSpPr>
          <p:cNvPr id="423942" name="AutoShape 6"/>
          <p:cNvSpPr>
            <a:spLocks noChangeArrowheads="1"/>
          </p:cNvSpPr>
          <p:nvPr/>
        </p:nvSpPr>
        <p:spPr bwMode="auto">
          <a:xfrm>
            <a:off x="5845187" y="1918579"/>
            <a:ext cx="287337" cy="831850"/>
          </a:xfrm>
          <a:prstGeom prst="upArrow">
            <a:avLst>
              <a:gd name="adj1" fmla="val 50000"/>
              <a:gd name="adj2" fmla="val 72376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940425" y="974725"/>
            <a:ext cx="2965385" cy="37151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6" y="1483535"/>
            <a:ext cx="4359927" cy="620785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358" y="1571190"/>
            <a:ext cx="3942452" cy="3473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0329" y="2690375"/>
            <a:ext cx="25004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important</a:t>
            </a:r>
          </a:p>
          <a:p>
            <a:r>
              <a:rPr lang="en-US" dirty="0" smtClean="0"/>
              <a:t>for near-equilibrium</a:t>
            </a:r>
          </a:p>
          <a:p>
            <a:r>
              <a:rPr lang="en-US" dirty="0" smtClean="0"/>
              <a:t>systems</a:t>
            </a:r>
          </a:p>
          <a:p>
            <a:r>
              <a:rPr lang="en-US" dirty="0" smtClean="0"/>
              <a:t>(e.g. DM decoupling era)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56913" y="4313989"/>
            <a:ext cx="2005677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Dilaton</a:t>
            </a:r>
            <a:r>
              <a:rPr lang="en-US" b="1" dirty="0" smtClean="0"/>
              <a:t> dominance </a:t>
            </a:r>
          </a:p>
          <a:p>
            <a:r>
              <a:rPr lang="en-US" b="1" dirty="0" smtClean="0"/>
              <a:t>in early Universe</a:t>
            </a:r>
          </a:p>
          <a:p>
            <a:r>
              <a:rPr lang="en-US" b="1" dirty="0" smtClean="0"/>
              <a:t>affects generically</a:t>
            </a:r>
          </a:p>
          <a:p>
            <a:r>
              <a:rPr lang="en-US" b="1" dirty="0" smtClean="0"/>
              <a:t>DM abundance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44522" y="5806200"/>
            <a:ext cx="96693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L</a:t>
            </a:r>
            <a:r>
              <a:rPr lang="en-US" b="1" dirty="0" err="1" smtClean="0"/>
              <a:t>ahanas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1501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9" name="Text Box 3"/>
          <p:cNvSpPr txBox="1">
            <a:spLocks noChangeArrowheads="1"/>
          </p:cNvSpPr>
          <p:nvPr/>
        </p:nvSpPr>
        <p:spPr bwMode="auto">
          <a:xfrm>
            <a:off x="827088" y="333375"/>
            <a:ext cx="72009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Arial" charset="0"/>
              </a:rPr>
              <a:t>Boltzmann equation Modifications for Thermal Dark matter Relics, e.g. Neutralinos </a:t>
            </a:r>
          </a:p>
        </p:txBody>
      </p:sp>
      <p:sp>
        <p:nvSpPr>
          <p:cNvPr id="54278" name="WordArt 4"/>
          <p:cNvSpPr>
            <a:spLocks noChangeArrowheads="1" noChangeShapeType="1" noTextEdit="1"/>
          </p:cNvSpPr>
          <p:nvPr/>
        </p:nvSpPr>
        <p:spPr bwMode="auto">
          <a:xfrm>
            <a:off x="7238935" y="1945043"/>
            <a:ext cx="1666875" cy="4968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Off-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Krungthep"/>
                <a:ea typeface="Impact"/>
                <a:cs typeface="Impact"/>
              </a:rPr>
              <a:t>Shell</a:t>
            </a:r>
            <a:r>
              <a:rPr lang="en-US" sz="2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 Terms </a:t>
            </a:r>
          </a:p>
        </p:txBody>
      </p:sp>
      <p:sp>
        <p:nvSpPr>
          <p:cNvPr id="54279" name="WordArt 5"/>
          <p:cNvSpPr>
            <a:spLocks noChangeArrowheads="1" noChangeShapeType="1" noTextEdit="1"/>
          </p:cNvSpPr>
          <p:nvPr/>
        </p:nvSpPr>
        <p:spPr bwMode="auto">
          <a:xfrm>
            <a:off x="4713482" y="2915712"/>
            <a:ext cx="1733550" cy="7445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Time-dependent</a:t>
            </a:r>
          </a:p>
          <a:p>
            <a:pPr algn="ctr"/>
            <a:r>
              <a:rPr lang="en-US" sz="2000" kern="10" spc="-20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Dilaton</a:t>
            </a:r>
            <a:r>
              <a:rPr lang="en-US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blurRad="63500"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Perpetua Titling MT Light"/>
                <a:ea typeface="Impact"/>
                <a:cs typeface="Impact"/>
              </a:rPr>
              <a:t> Source</a:t>
            </a:r>
          </a:p>
        </p:txBody>
      </p:sp>
      <p:sp>
        <p:nvSpPr>
          <p:cNvPr id="423942" name="AutoShape 6"/>
          <p:cNvSpPr>
            <a:spLocks noChangeArrowheads="1"/>
          </p:cNvSpPr>
          <p:nvPr/>
        </p:nvSpPr>
        <p:spPr bwMode="auto">
          <a:xfrm>
            <a:off x="5845187" y="1918579"/>
            <a:ext cx="287337" cy="831850"/>
          </a:xfrm>
          <a:prstGeom prst="upArrow">
            <a:avLst>
              <a:gd name="adj1" fmla="val 50000"/>
              <a:gd name="adj2" fmla="val 72376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940425" y="974725"/>
            <a:ext cx="2965385" cy="37151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6" y="1483535"/>
            <a:ext cx="4359927" cy="620785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358" y="1571190"/>
            <a:ext cx="3942452" cy="3473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0329" y="2690375"/>
            <a:ext cx="25004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important</a:t>
            </a:r>
          </a:p>
          <a:p>
            <a:r>
              <a:rPr lang="en-US" dirty="0" smtClean="0"/>
              <a:t>for near-equilibrium</a:t>
            </a:r>
          </a:p>
          <a:p>
            <a:r>
              <a:rPr lang="en-US" dirty="0" smtClean="0"/>
              <a:t>systems</a:t>
            </a:r>
          </a:p>
          <a:p>
            <a:r>
              <a:rPr lang="en-US" dirty="0" smtClean="0"/>
              <a:t>(e.g. DM decoupling era)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575" y="4020469"/>
            <a:ext cx="2882900" cy="4699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370" y="4695573"/>
            <a:ext cx="2514600" cy="444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56913" y="4313989"/>
            <a:ext cx="2005677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Dilaton</a:t>
            </a:r>
            <a:r>
              <a:rPr lang="en-US" b="1" dirty="0" smtClean="0"/>
              <a:t> dominance </a:t>
            </a:r>
          </a:p>
          <a:p>
            <a:r>
              <a:rPr lang="en-US" b="1" dirty="0" smtClean="0"/>
              <a:t>in early Universe</a:t>
            </a:r>
          </a:p>
          <a:p>
            <a:r>
              <a:rPr lang="en-US" b="1" dirty="0" smtClean="0"/>
              <a:t>affects generically</a:t>
            </a:r>
          </a:p>
          <a:p>
            <a:r>
              <a:rPr lang="en-US" b="1" dirty="0" smtClean="0"/>
              <a:t>DM abundance 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544522" y="5806200"/>
            <a:ext cx="96693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L</a:t>
            </a:r>
            <a:r>
              <a:rPr lang="en-US" b="1" dirty="0" err="1" smtClean="0"/>
              <a:t>ahanas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1501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82588"/>
            <a:ext cx="9144000" cy="283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5301" name="WordArt 3"/>
          <p:cNvSpPr>
            <a:spLocks noChangeArrowheads="1" noChangeShapeType="1" noTextEdit="1"/>
          </p:cNvSpPr>
          <p:nvPr/>
        </p:nvSpPr>
        <p:spPr bwMode="auto">
          <a:xfrm>
            <a:off x="228600" y="3500438"/>
            <a:ext cx="8686800" cy="1143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solidFill>
                  <a:srgbClr val="3366FF"/>
                </a:solidFill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ea typeface="Impact"/>
                <a:cs typeface="Impact"/>
              </a:rPr>
              <a:t>O(10) Dilution for Dark matter (e.g. </a:t>
            </a:r>
            <a:r>
              <a:rPr lang="en-US" sz="3600" kern="10" dirty="0" err="1">
                <a:solidFill>
                  <a:srgbClr val="3366FF"/>
                </a:solidFill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ea typeface="Impact"/>
                <a:cs typeface="Impact"/>
              </a:rPr>
              <a:t>neutralinos</a:t>
            </a:r>
            <a:r>
              <a:rPr lang="en-US" sz="3600" kern="10" dirty="0">
                <a:solidFill>
                  <a:srgbClr val="3366FF"/>
                </a:solidFill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ea typeface="Impact"/>
                <a:cs typeface="Impact"/>
              </a:rPr>
              <a:t>)</a:t>
            </a:r>
          </a:p>
          <a:p>
            <a:pPr algn="ctr"/>
            <a:r>
              <a:rPr lang="en-US" sz="3600" kern="10" dirty="0">
                <a:solidFill>
                  <a:srgbClr val="3366FF"/>
                </a:solidFill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ea typeface="Impact"/>
                <a:cs typeface="Impact"/>
              </a:rPr>
              <a:t>Baryon Density unchanged</a:t>
            </a:r>
          </a:p>
        </p:txBody>
      </p:sp>
      <p:sp>
        <p:nvSpPr>
          <p:cNvPr id="424964" name="Text Box 4"/>
          <p:cNvSpPr txBox="1">
            <a:spLocks noChangeArrowheads="1"/>
          </p:cNvSpPr>
          <p:nvPr/>
        </p:nvSpPr>
        <p:spPr bwMode="auto">
          <a:xfrm>
            <a:off x="5651500" y="188913"/>
            <a:ext cx="3384550" cy="37151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  <p:pic>
        <p:nvPicPr>
          <p:cNvPr id="55303" name="Picture 5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437063"/>
            <a:ext cx="16700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2212" y="5109810"/>
            <a:ext cx="4146700" cy="646331"/>
          </a:xfrm>
          <a:prstGeom prst="rect">
            <a:avLst/>
          </a:prstGeom>
          <a:solidFill>
            <a:srgbClr val="F7F7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r>
              <a:rPr lang="en-US" b="1" i="1" dirty="0" smtClean="0"/>
              <a:t>OR MORE </a:t>
            </a:r>
            <a:r>
              <a:rPr lang="en-US" b="1" i="1" dirty="0" smtClean="0">
                <a:sym typeface="Wingdings"/>
              </a:rPr>
              <a:t> CAN PUSH SUSY PARTNER</a:t>
            </a:r>
          </a:p>
          <a:p>
            <a:r>
              <a:rPr lang="en-US" b="1" i="1" dirty="0" smtClean="0">
                <a:sym typeface="Wingdings"/>
              </a:rPr>
              <a:t>    MASSES OUT OF REACH OF LHC !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457809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7200" y="-72058"/>
            <a:ext cx="8229600" cy="516888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LHC signatures of </a:t>
            </a:r>
            <a:r>
              <a:rPr lang="en-GB" sz="2400" b="1" i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Dilaton</a:t>
            </a:r>
            <a:r>
              <a:rPr lang="en-GB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DM Dilution – More room for SUSY</a:t>
            </a:r>
          </a:p>
        </p:txBody>
      </p:sp>
      <p:sp>
        <p:nvSpPr>
          <p:cNvPr id="37891" name="Content Placeholder 6"/>
          <p:cNvSpPr>
            <a:spLocks noGrp="1"/>
          </p:cNvSpPr>
          <p:nvPr>
            <p:ph sz="half" idx="4294967295"/>
          </p:nvPr>
        </p:nvSpPr>
        <p:spPr>
          <a:xfrm>
            <a:off x="609600" y="722695"/>
            <a:ext cx="8229600" cy="446246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The presence of the time-dependent </a:t>
            </a:r>
            <a:r>
              <a:rPr lang="en-GB" sz="28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dilaton</a:t>
            </a:r>
            <a:r>
              <a:rPr lang="en-GB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affects the relic density calculation, since it modifies the Boltzmann equation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O(10) dilution for dark matter (</a:t>
            </a:r>
            <a:r>
              <a:rPr lang="en-US" sz="28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neutralinos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) </a:t>
            </a:r>
            <a:b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➱ </a:t>
            </a:r>
            <a:r>
              <a:rPr lang="en-GB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more room for </a:t>
            </a:r>
            <a:r>
              <a:rPr lang="en-GB" sz="24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Supersymmetry</a:t>
            </a:r>
            <a:r>
              <a:rPr lang="en-GB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at colliders …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e.g. </a:t>
            </a:r>
            <a:r>
              <a:rPr lang="en-US" sz="2000" dirty="0" err="1" smtClean="0"/>
              <a:t>Lahanas</a:t>
            </a:r>
            <a:r>
              <a:rPr lang="en-US" sz="2000" dirty="0" smtClean="0"/>
              <a:t>, NM, </a:t>
            </a:r>
            <a:r>
              <a:rPr lang="en-US" sz="2000" dirty="0" err="1" smtClean="0"/>
              <a:t>Nanopoulos</a:t>
            </a:r>
            <a:r>
              <a:rPr lang="en-US" sz="2000" dirty="0" smtClean="0"/>
              <a:t>, PLB 649 (2007) 83</a:t>
            </a:r>
            <a:endParaRPr lang="es-E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400" dirty="0" smtClean="0"/>
              <a:t>LHC signatures also affected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Higgs + jets + MET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Z + jets + MET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2</a:t>
            </a:r>
            <a:r>
              <a:rPr lang="el-GR" sz="2000" dirty="0" smtClean="0"/>
              <a:t>τ</a:t>
            </a:r>
            <a:r>
              <a:rPr lang="es-ES_tradnl" sz="2000" dirty="0" smtClean="0"/>
              <a:t> + jets + MET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err="1" smtClean="0"/>
              <a:t>Dutta</a:t>
            </a:r>
            <a:r>
              <a:rPr lang="en-GB" sz="2000" dirty="0" smtClean="0"/>
              <a:t> et al, </a:t>
            </a:r>
            <a:r>
              <a:rPr lang="en-US" sz="2000" dirty="0" smtClean="0"/>
              <a:t>PRD 79 (2009) 055002 </a:t>
            </a:r>
            <a:br>
              <a:rPr lang="en-US" sz="2000" dirty="0" smtClean="0"/>
            </a:br>
            <a:r>
              <a:rPr lang="en-US" sz="2000" dirty="0" smtClean="0"/>
              <a:t>[0808.1372 [</a:t>
            </a:r>
            <a:r>
              <a:rPr lang="en-US" sz="2000" dirty="0" err="1" smtClean="0"/>
              <a:t>hep-ph</a:t>
            </a:r>
            <a:r>
              <a:rPr lang="en-US" sz="2000" dirty="0" smtClean="0"/>
              <a:t>]]</a:t>
            </a:r>
            <a:endParaRPr lang="en-GB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400" dirty="0" smtClean="0"/>
          </a:p>
        </p:txBody>
      </p:sp>
      <p:pic>
        <p:nvPicPr>
          <p:cNvPr id="10240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48000"/>
            <a:ext cx="3836988" cy="33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 rot="539427">
            <a:off x="5489575" y="5248275"/>
            <a:ext cx="1550988" cy="271463"/>
          </a:xfrm>
          <a:prstGeom prst="ellipse">
            <a:avLst/>
          </a:prstGeom>
          <a:noFill/>
          <a:ln w="190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latin typeface="Arial Rounded MT Bold" charset="0"/>
              <a:ea typeface="MS PGothic" charset="0"/>
              <a:cs typeface="MS PGothic" charset="0"/>
            </a:endParaRP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10800000" flipV="1">
            <a:off x="3352800" y="5262563"/>
            <a:ext cx="2146300" cy="147637"/>
          </a:xfrm>
          <a:prstGeom prst="straightConnector1">
            <a:avLst/>
          </a:prstGeom>
          <a:ln w="190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07" name="TextBox 12"/>
          <p:cNvSpPr txBox="1">
            <a:spLocks noChangeArrowheads="1"/>
          </p:cNvSpPr>
          <p:nvPr/>
        </p:nvSpPr>
        <p:spPr bwMode="auto">
          <a:xfrm>
            <a:off x="1676400" y="5257800"/>
            <a:ext cx="1676400" cy="36988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ea typeface="MS PGothic" charset="0"/>
                <a:cs typeface="MS PGothic" charset="0"/>
              </a:rPr>
              <a:t>SSC-allowed</a:t>
            </a:r>
          </a:p>
        </p:txBody>
      </p:sp>
      <p:sp>
        <p:nvSpPr>
          <p:cNvPr id="15" name="Oval 14"/>
          <p:cNvSpPr/>
          <p:nvPr/>
        </p:nvSpPr>
        <p:spPr>
          <a:xfrm rot="20715762">
            <a:off x="5429250" y="5599113"/>
            <a:ext cx="1657350" cy="192087"/>
          </a:xfrm>
          <a:prstGeom prst="ellipse">
            <a:avLst/>
          </a:prstGeom>
          <a:noFill/>
          <a:ln w="19050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latin typeface="Arial Rounded MT Bold" charset="0"/>
              <a:ea typeface="MS PGothic" charset="0"/>
              <a:cs typeface="MS PGothic" charset="0"/>
            </a:endParaRPr>
          </a:p>
        </p:txBody>
      </p:sp>
      <p:cxnSp>
        <p:nvCxnSpPr>
          <p:cNvPr id="16" name="Straight Arrow Connector 15"/>
          <p:cNvCxnSpPr>
            <a:stCxn id="15" idx="2"/>
            <a:endCxn id="17" idx="3"/>
          </p:cNvCxnSpPr>
          <p:nvPr/>
        </p:nvCxnSpPr>
        <p:spPr>
          <a:xfrm rot="10800000" flipV="1">
            <a:off x="3200400" y="5905500"/>
            <a:ext cx="2255838" cy="133350"/>
          </a:xfrm>
          <a:prstGeom prst="straightConnector1">
            <a:avLst/>
          </a:prstGeom>
          <a:ln w="19050" cmpd="sng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" y="5715000"/>
            <a:ext cx="2590800" cy="64611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800" smtClean="0">
                <a:ea typeface="MS PGothic" charset="0"/>
                <a:cs typeface="MS PGothic" charset="0"/>
              </a:rPr>
              <a:t>ordinary cosmology-allowed</a:t>
            </a:r>
          </a:p>
        </p:txBody>
      </p:sp>
      <p:sp>
        <p:nvSpPr>
          <p:cNvPr id="102411" name="TextBox 22"/>
          <p:cNvSpPr txBox="1">
            <a:spLocks noChangeArrowheads="1"/>
          </p:cNvSpPr>
          <p:nvPr/>
        </p:nvSpPr>
        <p:spPr bwMode="auto">
          <a:xfrm>
            <a:off x="6477000" y="3581400"/>
            <a:ext cx="2362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FF6600"/>
                </a:solidFill>
                <a:ea typeface="MS PGothic" charset="0"/>
                <a:cs typeface="MS PGothic" charset="0"/>
              </a:rPr>
              <a:t>WMAP3 constraint on neutralino relic density</a:t>
            </a:r>
          </a:p>
        </p:txBody>
      </p:sp>
      <p:sp>
        <p:nvSpPr>
          <p:cNvPr id="24" name="Oval 23"/>
          <p:cNvSpPr/>
          <p:nvPr/>
        </p:nvSpPr>
        <p:spPr>
          <a:xfrm>
            <a:off x="7086600" y="3352800"/>
            <a:ext cx="1600200" cy="304800"/>
          </a:xfrm>
          <a:prstGeom prst="ellipse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latin typeface="Arial Rounded MT Bold" charset="0"/>
              <a:ea typeface="MS PGothic" charset="0"/>
              <a:cs typeface="MS PGothic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750943" y="397528"/>
            <a:ext cx="3384550" cy="37151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latin typeface="Times New Roman" charset="0"/>
                <a:cs typeface="Arial" charset="0"/>
              </a:rPr>
              <a:t>Lahanas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smtClean="0">
                <a:latin typeface="Times New Roman" charset="0"/>
                <a:cs typeface="Arial" charset="0"/>
              </a:rPr>
              <a:t>NEM</a:t>
            </a:r>
            <a:r>
              <a:rPr lang="en-GB" sz="1800" b="1" dirty="0">
                <a:latin typeface="Times New Roman" charset="0"/>
                <a:cs typeface="Arial" charset="0"/>
              </a:rPr>
              <a:t>, </a:t>
            </a:r>
            <a:r>
              <a:rPr lang="en-GB" sz="1800" b="1" dirty="0" err="1">
                <a:latin typeface="Times New Roman" charset="0"/>
                <a:cs typeface="Arial" charset="0"/>
              </a:rPr>
              <a:t>Nanopoulos</a:t>
            </a:r>
            <a:endParaRPr lang="en-GB" sz="1800" b="1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231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7402" y="2102348"/>
            <a:ext cx="2236510" cy="646331"/>
          </a:xfrm>
          <a:prstGeom prst="rect">
            <a:avLst/>
          </a:prstGeom>
          <a:solidFill>
            <a:srgbClr val="15FF22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N</a:t>
            </a:r>
            <a:r>
              <a:rPr lang="en-US" b="1" dirty="0" err="1" smtClean="0"/>
              <a:t>eutralino</a:t>
            </a:r>
            <a:r>
              <a:rPr lang="en-US" b="1" dirty="0" smtClean="0"/>
              <a:t> lighter </a:t>
            </a:r>
          </a:p>
          <a:p>
            <a:r>
              <a:rPr lang="en-US" b="1" dirty="0" smtClean="0"/>
              <a:t>than WMAP7 bounds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97402" y="1456017"/>
            <a:ext cx="2236510" cy="646331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WMAP7 DM bounds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allowed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4" y="-29"/>
            <a:ext cx="6552830" cy="54516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58528" y="110839"/>
            <a:ext cx="258826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Post LHC 7TeV Run 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83776" y="615771"/>
            <a:ext cx="22827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Lahanas</a:t>
            </a:r>
            <a:r>
              <a:rPr lang="en-US" b="1" dirty="0" smtClean="0"/>
              <a:t>, </a:t>
            </a:r>
            <a:r>
              <a:rPr lang="en-US" b="1" dirty="0" err="1" smtClean="0"/>
              <a:t>Spanos</a:t>
            </a:r>
            <a:r>
              <a:rPr lang="en-US" b="1" dirty="0" smtClean="0"/>
              <a:t> 2012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04474" y="3686505"/>
            <a:ext cx="236586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PHENOMENOLOGICAL</a:t>
            </a:r>
          </a:p>
          <a:p>
            <a:r>
              <a:rPr lang="en-US" b="1" i="1" dirty="0" smtClean="0"/>
              <a:t>DILATON-DEFORMED</a:t>
            </a:r>
          </a:p>
          <a:p>
            <a:r>
              <a:rPr lang="en-US" b="1" i="1" dirty="0" smtClean="0"/>
              <a:t>MODELS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7558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7402" y="2102348"/>
            <a:ext cx="2236510" cy="646331"/>
          </a:xfrm>
          <a:prstGeom prst="rect">
            <a:avLst/>
          </a:prstGeom>
          <a:solidFill>
            <a:srgbClr val="15FF22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N</a:t>
            </a:r>
            <a:r>
              <a:rPr lang="en-US" b="1" dirty="0" err="1" smtClean="0"/>
              <a:t>eutralino</a:t>
            </a:r>
            <a:r>
              <a:rPr lang="en-US" b="1" dirty="0" smtClean="0"/>
              <a:t> lighter </a:t>
            </a:r>
          </a:p>
          <a:p>
            <a:r>
              <a:rPr lang="en-US" b="1" dirty="0" smtClean="0"/>
              <a:t>than WMAP7 bounds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97402" y="1456017"/>
            <a:ext cx="2236510" cy="646331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WMAP7 DM bounds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allowed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4" y="-29"/>
            <a:ext cx="6552830" cy="54516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58528" y="110839"/>
            <a:ext cx="258826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Post LHC 7TeV Run 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83776" y="615771"/>
            <a:ext cx="22827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Lahanas</a:t>
            </a:r>
            <a:r>
              <a:rPr lang="en-US" b="1" dirty="0" smtClean="0"/>
              <a:t>, </a:t>
            </a:r>
            <a:r>
              <a:rPr lang="en-US" b="1" dirty="0" err="1" smtClean="0"/>
              <a:t>Spanos</a:t>
            </a:r>
            <a:r>
              <a:rPr lang="en-US" b="1" dirty="0" smtClean="0"/>
              <a:t> 2012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04474" y="3686505"/>
            <a:ext cx="236586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PHENOMENOLOGICAL</a:t>
            </a:r>
          </a:p>
          <a:p>
            <a:r>
              <a:rPr lang="en-US" b="1" i="1" dirty="0" smtClean="0"/>
              <a:t>DILATON-DEFORMED</a:t>
            </a:r>
          </a:p>
          <a:p>
            <a:r>
              <a:rPr lang="en-US" b="1" i="1" dirty="0" smtClean="0"/>
              <a:t>MODELS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66004" y="5746625"/>
            <a:ext cx="2958374" cy="646331"/>
          </a:xfrm>
          <a:prstGeom prst="rect">
            <a:avLst/>
          </a:prstGeom>
          <a:solidFill>
            <a:srgbClr val="BAFF1A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NO-DILATON DEFORMATION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WMAP7 ALLOWED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008516" y="4306096"/>
            <a:ext cx="153121" cy="14405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68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7402" y="2102348"/>
            <a:ext cx="2236510" cy="646331"/>
          </a:xfrm>
          <a:prstGeom prst="rect">
            <a:avLst/>
          </a:prstGeom>
          <a:solidFill>
            <a:srgbClr val="15FF22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N</a:t>
            </a:r>
            <a:r>
              <a:rPr lang="en-US" b="1" dirty="0" err="1" smtClean="0"/>
              <a:t>eutralino</a:t>
            </a:r>
            <a:r>
              <a:rPr lang="en-US" b="1" dirty="0" smtClean="0"/>
              <a:t> lighter </a:t>
            </a:r>
          </a:p>
          <a:p>
            <a:r>
              <a:rPr lang="en-US" b="1" dirty="0" smtClean="0"/>
              <a:t>than WMAP7 bounds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97402" y="1456017"/>
            <a:ext cx="2236510" cy="646331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WMAP7 DM bounds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allowed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4" y="-29"/>
            <a:ext cx="6552830" cy="54516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654" y="5451577"/>
            <a:ext cx="3576933" cy="120032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XENON 100 exclusion</a:t>
            </a:r>
          </a:p>
          <a:p>
            <a:r>
              <a:rPr lang="en-US" dirty="0" smtClean="0"/>
              <a:t>(caution: re-analysis</a:t>
            </a:r>
          </a:p>
          <a:p>
            <a:r>
              <a:rPr lang="en-US" dirty="0" smtClean="0"/>
              <a:t>in presence of </a:t>
            </a:r>
            <a:r>
              <a:rPr lang="en-US" dirty="0" err="1" smtClean="0"/>
              <a:t>dilaton</a:t>
            </a:r>
            <a:endParaRPr lang="en-US" dirty="0" smtClean="0"/>
          </a:p>
          <a:p>
            <a:r>
              <a:rPr lang="en-US" dirty="0" smtClean="0"/>
              <a:t>dominance should be made though)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83776" y="615771"/>
            <a:ext cx="22827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Lahanas</a:t>
            </a:r>
            <a:r>
              <a:rPr lang="en-US" b="1" dirty="0" smtClean="0"/>
              <a:t>, </a:t>
            </a:r>
            <a:r>
              <a:rPr lang="en-US" b="1" dirty="0" err="1" smtClean="0"/>
              <a:t>Spanos</a:t>
            </a:r>
            <a:r>
              <a:rPr lang="en-US" b="1" dirty="0" smtClean="0"/>
              <a:t> 2012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05399" y="3593568"/>
            <a:ext cx="526611" cy="1858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58528" y="110839"/>
            <a:ext cx="258826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Post LHC 7TeV Run 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04474" y="3686505"/>
            <a:ext cx="236586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PHENOMENOLOGICAL</a:t>
            </a:r>
          </a:p>
          <a:p>
            <a:r>
              <a:rPr lang="en-US" b="1" i="1" dirty="0" smtClean="0"/>
              <a:t>DILATON-DEFORMED</a:t>
            </a:r>
          </a:p>
          <a:p>
            <a:r>
              <a:rPr lang="en-US" b="1" i="1" dirty="0" smtClean="0"/>
              <a:t>MODELS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2189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83" y="487034"/>
            <a:ext cx="7725974" cy="3227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883" y="117702"/>
            <a:ext cx="22827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Lahanas</a:t>
            </a:r>
            <a:r>
              <a:rPr lang="en-US" b="1" dirty="0" smtClean="0"/>
              <a:t>, </a:t>
            </a:r>
            <a:r>
              <a:rPr lang="en-US" b="1" dirty="0" err="1" smtClean="0"/>
              <a:t>Spanos</a:t>
            </a:r>
            <a:r>
              <a:rPr lang="en-US" b="1" dirty="0" smtClean="0"/>
              <a:t> 2012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82" y="3567375"/>
            <a:ext cx="7857185" cy="3114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6670" y="1006815"/>
            <a:ext cx="13661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Incompatble</a:t>
            </a:r>
            <a:endParaRPr lang="en-US" dirty="0" smtClean="0"/>
          </a:p>
          <a:p>
            <a:r>
              <a:rPr lang="en-US" dirty="0" smtClean="0"/>
              <a:t>with Light</a:t>
            </a:r>
          </a:p>
          <a:p>
            <a:r>
              <a:rPr lang="en-US" dirty="0" smtClean="0"/>
              <a:t>Higgs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9835" y="1006815"/>
            <a:ext cx="13661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Incompatble</a:t>
            </a:r>
            <a:endParaRPr lang="en-US" dirty="0" smtClean="0"/>
          </a:p>
          <a:p>
            <a:r>
              <a:rPr lang="en-US" dirty="0" smtClean="0"/>
              <a:t>with Light</a:t>
            </a:r>
          </a:p>
          <a:p>
            <a:r>
              <a:rPr lang="en-US" dirty="0" smtClean="0"/>
              <a:t>Higgs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24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3000">
                <a:schemeClr val="tx1">
                  <a:lumMod val="85000"/>
                  <a:lumOff val="15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THE DARK SECTOR OF THE UNIVERSE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9933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8175"/>
            <a:ext cx="5867400" cy="428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TextBox 3"/>
          <p:cNvSpPr txBox="1">
            <a:spLocks noChangeArrowheads="1"/>
          </p:cNvSpPr>
          <p:nvPr/>
        </p:nvSpPr>
        <p:spPr bwMode="auto">
          <a:xfrm>
            <a:off x="395288" y="1557338"/>
            <a:ext cx="277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Current Energy Budget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of the Cosmos</a:t>
            </a:r>
          </a:p>
        </p:txBody>
      </p:sp>
      <p:sp>
        <p:nvSpPr>
          <p:cNvPr id="99332" name="TextBox 4"/>
          <p:cNvSpPr txBox="1">
            <a:spLocks noChangeArrowheads="1"/>
          </p:cNvSpPr>
          <p:nvPr/>
        </p:nvSpPr>
        <p:spPr bwMode="auto">
          <a:xfrm>
            <a:off x="7956550" y="2420938"/>
            <a:ext cx="1017588" cy="3698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Active </a:t>
            </a:r>
            <a:r>
              <a:rPr lang="el-GR" sz="1800"/>
              <a:t>ν</a:t>
            </a: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107950" y="2205038"/>
            <a:ext cx="3311525" cy="45545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/>
              <a:t>Observations from: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Supernovae </a:t>
            </a:r>
            <a:r>
              <a:rPr lang="en-US" dirty="0" err="1"/>
              <a:t>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CMB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Baryon Acoustic Oscillations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Galaxy Surveys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Structure Formation data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Strong &amp; Weak </a:t>
            </a:r>
          </a:p>
          <a:p>
            <a:pPr>
              <a:defRPr/>
            </a:pPr>
            <a:r>
              <a:rPr lang="en-US" dirty="0"/>
              <a:t>lensing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9933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63"/>
            <a:ext cx="11414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78263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Picture 3" descr="supernova_ani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1019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1088"/>
            <a:ext cx="539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300663"/>
            <a:ext cx="9366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7019925" y="4905375"/>
            <a:ext cx="1296988" cy="79057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213326" y="5782586"/>
            <a:ext cx="133882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pple Casual"/>
                <a:cs typeface="Apple Casual"/>
              </a:rPr>
              <a:t>Alternative </a:t>
            </a:r>
          </a:p>
          <a:p>
            <a:r>
              <a:rPr lang="en-US" b="1" dirty="0" smtClean="0">
                <a:latin typeface="Apple Casual"/>
                <a:cs typeface="Apple Casual"/>
              </a:rPr>
              <a:t>theories of </a:t>
            </a:r>
          </a:p>
          <a:p>
            <a:r>
              <a:rPr lang="en-US" b="1" dirty="0" smtClean="0">
                <a:latin typeface="Apple Casual"/>
                <a:cs typeface="Apple Casual"/>
              </a:rPr>
              <a:t>Gravity? </a:t>
            </a:r>
          </a:p>
        </p:txBody>
      </p:sp>
    </p:spTree>
    <p:extLst>
      <p:ext uri="{BB962C8B-B14F-4D97-AF65-F5344CB8AC3E}">
        <p14:creationId xmlns:p14="http://schemas.microsoft.com/office/powerpoint/2010/main" val="398513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034"/>
            <a:ext cx="91440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883" y="117702"/>
            <a:ext cx="22827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Lahanas</a:t>
            </a:r>
            <a:r>
              <a:rPr lang="en-US" b="1" dirty="0" smtClean="0"/>
              <a:t>, </a:t>
            </a:r>
            <a:r>
              <a:rPr lang="en-US" b="1" dirty="0" err="1" smtClean="0"/>
              <a:t>Spanos</a:t>
            </a:r>
            <a:r>
              <a:rPr lang="en-US" b="1" dirty="0" smtClean="0"/>
              <a:t> 2012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0970" y="4462721"/>
            <a:ext cx="7200935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Conclusion: </a:t>
            </a:r>
          </a:p>
          <a:p>
            <a:r>
              <a:rPr lang="en-US" sz="2000" b="1" dirty="0" smtClean="0"/>
              <a:t>Due to </a:t>
            </a:r>
            <a:r>
              <a:rPr lang="en-US" sz="2000" b="1" dirty="0" err="1" smtClean="0"/>
              <a:t>dilaton</a:t>
            </a:r>
            <a:r>
              <a:rPr lang="en-US" sz="2000" b="1" dirty="0" smtClean="0"/>
              <a:t> DM dilution, SUSY models, e.g. CMSSM, </a:t>
            </a:r>
          </a:p>
          <a:p>
            <a:r>
              <a:rPr lang="en-US" sz="2000" b="1" dirty="0" smtClean="0"/>
              <a:t>can become compatible with WMAP data and Higgs masses larger </a:t>
            </a:r>
          </a:p>
          <a:p>
            <a:r>
              <a:rPr lang="en-US" sz="2000" b="1" dirty="0" smtClean="0"/>
              <a:t>than 123 </a:t>
            </a:r>
            <a:r>
              <a:rPr lang="en-US" sz="2000" b="1" dirty="0" err="1" smtClean="0"/>
              <a:t>GeV</a:t>
            </a:r>
            <a:r>
              <a:rPr lang="en-US" sz="2000" b="1" dirty="0" smtClean="0"/>
              <a:t>, for tan </a:t>
            </a:r>
            <a:r>
              <a:rPr lang="el-GR" sz="2000" b="1" dirty="0" smtClean="0"/>
              <a:t>β</a:t>
            </a:r>
            <a:r>
              <a:rPr lang="en-GB" sz="2000" b="1" dirty="0" smtClean="0"/>
              <a:t> &gt; 25 </a:t>
            </a:r>
            <a:r>
              <a:rPr lang="en-GB" sz="2000" b="1" dirty="0"/>
              <a:t>.</a:t>
            </a:r>
            <a:r>
              <a:rPr lang="en-GB" sz="2000" b="1" dirty="0" smtClean="0"/>
              <a:t> </a:t>
            </a:r>
            <a:endParaRPr lang="en-US" sz="2000" b="1" dirty="0">
              <a:solidFill>
                <a:srgbClr val="008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115" y="4913419"/>
            <a:ext cx="1489711" cy="148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3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034"/>
            <a:ext cx="91440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883" y="117702"/>
            <a:ext cx="22827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Lahanas</a:t>
            </a:r>
            <a:r>
              <a:rPr lang="en-US" b="1" dirty="0" smtClean="0"/>
              <a:t>, </a:t>
            </a:r>
            <a:r>
              <a:rPr lang="en-US" b="1" dirty="0" err="1" smtClean="0"/>
              <a:t>Spanos</a:t>
            </a:r>
            <a:r>
              <a:rPr lang="en-US" b="1" dirty="0" smtClean="0"/>
              <a:t> 2012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0970" y="4462721"/>
            <a:ext cx="7200935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Conclusion: </a:t>
            </a:r>
          </a:p>
          <a:p>
            <a:r>
              <a:rPr lang="en-US" sz="2000" b="1" dirty="0" smtClean="0"/>
              <a:t>Due to </a:t>
            </a:r>
            <a:r>
              <a:rPr lang="en-US" sz="2000" b="1" dirty="0" err="1" smtClean="0"/>
              <a:t>dilaton</a:t>
            </a:r>
            <a:r>
              <a:rPr lang="en-US" sz="2000" b="1" dirty="0" smtClean="0"/>
              <a:t> DM dilution, SUSY models, e.g. CMSSM, </a:t>
            </a:r>
          </a:p>
          <a:p>
            <a:r>
              <a:rPr lang="en-US" sz="2000" b="1" dirty="0" smtClean="0"/>
              <a:t>can become compatible with WMAP data and Higgs masses larger </a:t>
            </a:r>
          </a:p>
          <a:p>
            <a:r>
              <a:rPr lang="en-US" sz="2000" b="1" dirty="0" smtClean="0"/>
              <a:t>than 123 </a:t>
            </a:r>
            <a:r>
              <a:rPr lang="en-US" sz="2000" b="1" dirty="0" err="1" smtClean="0"/>
              <a:t>GeV</a:t>
            </a:r>
            <a:r>
              <a:rPr lang="en-US" sz="2000" b="1" dirty="0" smtClean="0"/>
              <a:t>, for tan </a:t>
            </a:r>
            <a:r>
              <a:rPr lang="el-GR" sz="2000" b="1" dirty="0" smtClean="0"/>
              <a:t>β</a:t>
            </a:r>
            <a:r>
              <a:rPr lang="en-GB" sz="2000" b="1" dirty="0" smtClean="0"/>
              <a:t> &gt; 25 </a:t>
            </a:r>
            <a:r>
              <a:rPr lang="en-GB" sz="2000" b="1" dirty="0"/>
              <a:t>.</a:t>
            </a:r>
            <a:r>
              <a:rPr lang="en-GB" sz="2000" b="1" dirty="0" smtClean="0"/>
              <a:t> There are </a:t>
            </a:r>
            <a:r>
              <a:rPr lang="en-GB" sz="2000" b="1" i="1" dirty="0" smtClean="0">
                <a:solidFill>
                  <a:srgbClr val="FF0000"/>
                </a:solidFill>
              </a:rPr>
              <a:t>allowed </a:t>
            </a:r>
            <a:r>
              <a:rPr lang="en-GB" sz="2000" b="1" dirty="0" smtClean="0"/>
              <a:t>regions of SUSY</a:t>
            </a:r>
          </a:p>
          <a:p>
            <a:r>
              <a:rPr lang="en-GB" sz="2000" b="1" i="1" dirty="0" smtClean="0">
                <a:solidFill>
                  <a:srgbClr val="FF0000"/>
                </a:solidFill>
              </a:rPr>
              <a:t>BEYOND LHC </a:t>
            </a:r>
            <a:r>
              <a:rPr lang="en-GB" sz="2000" b="1" dirty="0" smtClean="0"/>
              <a:t>reach, </a:t>
            </a:r>
            <a:r>
              <a:rPr lang="en-GB" sz="2000" b="1" dirty="0" smtClean="0">
                <a:solidFill>
                  <a:srgbClr val="008000"/>
                </a:solidFill>
              </a:rPr>
              <a:t>e.g. (m</a:t>
            </a:r>
            <a:r>
              <a:rPr lang="en-GB" sz="2000" b="1" baseline="-25000" dirty="0" smtClean="0">
                <a:solidFill>
                  <a:srgbClr val="008000"/>
                </a:solidFill>
              </a:rPr>
              <a:t>0</a:t>
            </a:r>
            <a:r>
              <a:rPr lang="en-GB" sz="2000" b="1" dirty="0" smtClean="0">
                <a:solidFill>
                  <a:srgbClr val="008000"/>
                </a:solidFill>
              </a:rPr>
              <a:t>, M</a:t>
            </a:r>
            <a:r>
              <a:rPr lang="en-GB" sz="2000" b="1" baseline="-25000" dirty="0" smtClean="0">
                <a:solidFill>
                  <a:srgbClr val="008000"/>
                </a:solidFill>
              </a:rPr>
              <a:t>1/2</a:t>
            </a:r>
            <a:r>
              <a:rPr lang="en-GB" sz="2000" b="1" dirty="0" smtClean="0">
                <a:solidFill>
                  <a:srgbClr val="008000"/>
                </a:solidFill>
              </a:rPr>
              <a:t>) = (2500, 2600) </a:t>
            </a:r>
            <a:r>
              <a:rPr lang="en-GB" sz="2000" b="1" dirty="0" err="1" smtClean="0">
                <a:solidFill>
                  <a:srgbClr val="008000"/>
                </a:solidFill>
              </a:rPr>
              <a:t>GeV</a:t>
            </a:r>
            <a:r>
              <a:rPr lang="en-GB" sz="2000" b="1" dirty="0" smtClean="0">
                <a:solidFill>
                  <a:srgbClr val="008000"/>
                </a:solidFill>
              </a:rPr>
              <a:t>, tan</a:t>
            </a:r>
            <a:r>
              <a:rPr lang="el-GR" sz="2000" b="1" dirty="0" smtClean="0">
                <a:solidFill>
                  <a:srgbClr val="008000"/>
                </a:solidFill>
              </a:rPr>
              <a:t>β</a:t>
            </a:r>
            <a:r>
              <a:rPr lang="en-GB" sz="2000" b="1" dirty="0" smtClean="0">
                <a:solidFill>
                  <a:srgbClr val="008000"/>
                </a:solidFill>
              </a:rPr>
              <a:t> = 48</a:t>
            </a:r>
            <a:endParaRPr lang="en-US" sz="2000" b="1" dirty="0">
              <a:solidFill>
                <a:srgbClr val="008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115" y="4913419"/>
            <a:ext cx="1489711" cy="148971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399427" y="781964"/>
            <a:ext cx="914400" cy="9144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2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471" y="1934639"/>
            <a:ext cx="7802136" cy="2062103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Arial Black"/>
                <a:cs typeface="Arial Black"/>
              </a:rPr>
              <a:t>LORENTZ &amp; CPT VIOLATION </a:t>
            </a:r>
          </a:p>
          <a:p>
            <a:pPr algn="ctr"/>
            <a:r>
              <a:rPr lang="en-US" sz="3200" b="1" dirty="0" smtClean="0">
                <a:latin typeface="Arial Black"/>
                <a:cs typeface="Arial Black"/>
              </a:rPr>
              <a:t>IN STRING UNIVERSE</a:t>
            </a:r>
          </a:p>
          <a:p>
            <a:pPr algn="ctr"/>
            <a:r>
              <a:rPr lang="en-US" sz="3200" b="1" dirty="0" smtClean="0">
                <a:latin typeface="Arial Black"/>
                <a:cs typeface="Arial Black"/>
              </a:rPr>
              <a:t>AND THE </a:t>
            </a:r>
          </a:p>
          <a:p>
            <a:pPr algn="ctr"/>
            <a:r>
              <a:rPr lang="en-US" sz="3200" b="1" dirty="0" smtClean="0">
                <a:latin typeface="Arial Black"/>
                <a:cs typeface="Arial Black"/>
              </a:rPr>
              <a:t>OBSERVED BARYON ASYMMETRY </a:t>
            </a:r>
            <a:endParaRPr lang="en-US" sz="3200" b="1" dirty="0"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480" y="734297"/>
            <a:ext cx="4801314" cy="523220"/>
          </a:xfrm>
          <a:prstGeom prst="rect">
            <a:avLst/>
          </a:prstGeom>
          <a:solidFill>
            <a:srgbClr val="CCFFCC"/>
          </a:solid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Handwriting - Dakota"/>
                <a:cs typeface="Handwriting - Dakota"/>
              </a:rPr>
              <a:t>…Now something different </a:t>
            </a:r>
            <a:endParaRPr lang="en-US" sz="2800" b="1" dirty="0">
              <a:latin typeface="Handwriting - Dakota"/>
              <a:cs typeface="Handwriting - Dakota"/>
            </a:endParaRPr>
          </a:p>
        </p:txBody>
      </p:sp>
    </p:spTree>
    <p:extLst>
      <p:ext uri="{BB962C8B-B14F-4D97-AF65-F5344CB8AC3E}">
        <p14:creationId xmlns:p14="http://schemas.microsoft.com/office/powerpoint/2010/main" val="208894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Generic Concepts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CC0000"/>
                </a:solidFill>
              </a:rPr>
              <a:t>Leptogenesis</a:t>
            </a:r>
            <a:r>
              <a:rPr lang="en-GB" sz="2800" dirty="0" smtClean="0"/>
              <a:t>: physical </a:t>
            </a:r>
            <a:r>
              <a:rPr lang="en-GB" sz="2800" b="1" i="1" dirty="0" smtClean="0">
                <a:solidFill>
                  <a:srgbClr val="3366FF"/>
                </a:solidFill>
              </a:rPr>
              <a:t>out of thermal equilibrium </a:t>
            </a:r>
            <a:r>
              <a:rPr lang="en-GB" sz="2800" dirty="0" smtClean="0"/>
              <a:t>processes in the (</a:t>
            </a:r>
            <a:r>
              <a:rPr lang="en-GB" sz="2800" b="1" i="1" dirty="0" smtClean="0">
                <a:solidFill>
                  <a:srgbClr val="FF0000"/>
                </a:solidFill>
              </a:rPr>
              <a:t>expanding)</a:t>
            </a:r>
            <a:r>
              <a:rPr lang="en-GB" sz="2800" dirty="0" smtClean="0"/>
              <a:t>  Early Universe that produce an asymmetry between leptons &amp; antileptons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0000FF"/>
                </a:solidFill>
              </a:rPr>
              <a:t>Baryogenesis</a:t>
            </a:r>
            <a:r>
              <a:rPr lang="en-GB" sz="2800" dirty="0" smtClean="0"/>
              <a:t>: The corresponding processes that produce an asymmetry between baryons and antibaryons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smtClean="0">
                <a:solidFill>
                  <a:srgbClr val="CC0000"/>
                </a:solidFill>
              </a:rPr>
              <a:t>Ultimate question: why is the Universe made only of matter?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b="1" i="1" dirty="0" smtClean="0">
              <a:solidFill>
                <a:srgbClr val="CC0000"/>
              </a:solidFill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92138" y="58975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241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Generic Concepts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CC0000"/>
                </a:solidFill>
              </a:rPr>
              <a:t>Leptogenesis</a:t>
            </a:r>
            <a:r>
              <a:rPr lang="en-GB" sz="2800" dirty="0" smtClean="0"/>
              <a:t>: physical </a:t>
            </a:r>
            <a:r>
              <a:rPr lang="en-GB" sz="2800" b="1" i="1" dirty="0" smtClean="0">
                <a:solidFill>
                  <a:srgbClr val="3366FF"/>
                </a:solidFill>
              </a:rPr>
              <a:t>out of thermal equilibrium </a:t>
            </a:r>
            <a:r>
              <a:rPr lang="en-GB" sz="2800" dirty="0" smtClean="0"/>
              <a:t>processes in the (</a:t>
            </a:r>
            <a:r>
              <a:rPr lang="en-GB" sz="2800" b="1" i="1" dirty="0" smtClean="0">
                <a:solidFill>
                  <a:srgbClr val="FF0000"/>
                </a:solidFill>
              </a:rPr>
              <a:t>expanding)</a:t>
            </a:r>
            <a:r>
              <a:rPr lang="en-GB" sz="2800" dirty="0" smtClean="0"/>
              <a:t>  Early Universe that produce an asymmetry between leptons &amp; antileptons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err="1" smtClean="0">
                <a:solidFill>
                  <a:srgbClr val="0000FF"/>
                </a:solidFill>
              </a:rPr>
              <a:t>Baryogenesis</a:t>
            </a:r>
            <a:r>
              <a:rPr lang="en-GB" sz="2800" dirty="0" smtClean="0"/>
              <a:t>: The corresponding processes that produce an asymmetry between baryons and antibaryons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b="1" i="1" dirty="0" smtClean="0">
                <a:solidFill>
                  <a:srgbClr val="CC0000"/>
                </a:solidFill>
              </a:rPr>
              <a:t>Ultimate question: why is the Universe made only of matter?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800" b="1" i="1" dirty="0" smtClean="0">
              <a:solidFill>
                <a:srgbClr val="CC0000"/>
              </a:solidFill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92138" y="58975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2560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349500"/>
            <a:ext cx="29464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7019925" y="5084763"/>
            <a:ext cx="828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badi MT Condensed Extra Bold" charset="0"/>
                <a:cs typeface="Abadi MT Condensed Extra Bold" charset="0"/>
              </a:rPr>
              <a:t>escher </a:t>
            </a:r>
          </a:p>
        </p:txBody>
      </p:sp>
    </p:spTree>
    <p:extLst>
      <p:ext uri="{BB962C8B-B14F-4D97-AF65-F5344CB8AC3E}">
        <p14:creationId xmlns:p14="http://schemas.microsoft.com/office/powerpoint/2010/main" val="290752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CP VIOLATION &amp; BARYON ASYMMETRY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Anomalous </a:t>
            </a:r>
            <a:r>
              <a:rPr lang="en-GB" sz="2800" dirty="0" smtClean="0"/>
              <a:t>Violation of Baryon # (B), C &amp; CP in SM</a:t>
            </a:r>
            <a:endParaRPr lang="en-GB" sz="2800" dirty="0"/>
          </a:p>
          <a:p>
            <a:pPr eaLnBrk="1" hangingPunct="1"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2800" dirty="0" smtClean="0"/>
              <a:t>Tiny CP violation (O(10</a:t>
            </a:r>
            <a:r>
              <a:rPr lang="en-GB" sz="2800" baseline="30000" dirty="0" smtClean="0"/>
              <a:t>-3</a:t>
            </a:r>
            <a:r>
              <a:rPr lang="en-GB" sz="2800" dirty="0" smtClean="0"/>
              <a:t>)) in Labs:     e.g.                    </a:t>
            </a:r>
          </a:p>
          <a:p>
            <a:pPr eaLnBrk="1" hangingPunct="1">
              <a:buFontTx/>
              <a:buNone/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2800" dirty="0" smtClean="0"/>
              <a:t>But Universe consists only of matter                  </a:t>
            </a:r>
          </a:p>
        </p:txBody>
      </p:sp>
      <p:graphicFrame>
        <p:nvGraphicFramePr>
          <p:cNvPr id="2662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6369450"/>
              </p:ext>
            </p:extLst>
          </p:nvPr>
        </p:nvGraphicFramePr>
        <p:xfrm>
          <a:off x="6853040" y="2320065"/>
          <a:ext cx="129698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39" name="Equation" r:id="rId3" imgW="419100" imgH="228600" progId="Equation.3">
                  <p:embed/>
                </p:oleObj>
              </mc:Choice>
              <mc:Fallback>
                <p:oleObj name="Equation" r:id="rId3" imgW="419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3040" y="2320065"/>
                        <a:ext cx="129698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581525"/>
            <a:ext cx="5529262" cy="673100"/>
          </a:xfrm>
          <a:prstGeom prst="rect">
            <a:avLst/>
          </a:prstGeom>
          <a:solidFill>
            <a:srgbClr val="CCFFFF">
              <a:alpha val="78000"/>
            </a:srgbClr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732588" y="4581525"/>
            <a:ext cx="1231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>
                <a:cs typeface="Arial" charset="0"/>
              </a:rPr>
              <a:t>T &gt; 1 GeV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84213" y="5516563"/>
            <a:ext cx="6924680" cy="1200329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CC0000"/>
                </a:solidFill>
                <a:cs typeface="Arial" charset="0"/>
              </a:rPr>
              <a:t>Sakharov </a:t>
            </a:r>
            <a:r>
              <a:rPr lang="en-GB" dirty="0">
                <a:cs typeface="Arial" charset="0"/>
              </a:rPr>
              <a:t>: Non-equilibrium physics of early Universe, </a:t>
            </a:r>
            <a:r>
              <a:rPr lang="en-GB" b="1" dirty="0">
                <a:solidFill>
                  <a:srgbClr val="CC0000"/>
                </a:solidFill>
                <a:cs typeface="Arial" charset="0"/>
              </a:rPr>
              <a:t>B,  C, CP violation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                                          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                                          but </a:t>
            </a:r>
            <a:r>
              <a:rPr lang="en-GB" dirty="0" smtClean="0">
                <a:cs typeface="Arial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cs typeface="Arial" charset="0"/>
              </a:rPr>
              <a:t>CPV</a:t>
            </a:r>
            <a:r>
              <a:rPr lang="en-GB" dirty="0" smtClean="0">
                <a:cs typeface="Arial" charset="0"/>
              </a:rPr>
              <a:t> </a:t>
            </a:r>
            <a:r>
              <a:rPr lang="en-GB" dirty="0">
                <a:cs typeface="Arial" charset="0"/>
              </a:rPr>
              <a:t> </a:t>
            </a:r>
            <a:r>
              <a:rPr lang="en-GB" dirty="0" smtClean="0">
                <a:cs typeface="Arial" charset="0"/>
              </a:rPr>
              <a:t>in SM does </a:t>
            </a:r>
            <a:r>
              <a:rPr lang="en-GB" b="1" dirty="0" smtClean="0">
                <a:solidFill>
                  <a:srgbClr val="FF0000"/>
                </a:solidFill>
                <a:cs typeface="Arial" charset="0"/>
              </a:rPr>
              <a:t>not</a:t>
            </a:r>
            <a:r>
              <a:rPr lang="en-GB" dirty="0" smtClean="0">
                <a:cs typeface="Arial" charset="0"/>
              </a:rPr>
              <a:t> reproduce </a:t>
            </a:r>
          </a:p>
          <a:p>
            <a:pPr>
              <a:defRPr/>
            </a:pPr>
            <a:r>
              <a:rPr lang="en-GB" dirty="0">
                <a:cs typeface="Arial" charset="0"/>
              </a:rPr>
              <a:t> </a:t>
            </a:r>
            <a:r>
              <a:rPr lang="en-GB" dirty="0" smtClean="0">
                <a:cs typeface="Arial" charset="0"/>
              </a:rPr>
              <a:t>                                          the observed Baryon Asymmetry (assuming </a:t>
            </a:r>
            <a:r>
              <a:rPr lang="en-GB" b="1" i="1" dirty="0" smtClean="0">
                <a:cs typeface="Arial" charset="0"/>
              </a:rPr>
              <a:t>CPT</a:t>
            </a:r>
            <a:r>
              <a:rPr lang="en-GB" dirty="0" smtClean="0">
                <a:cs typeface="Arial" charset="0"/>
              </a:rPr>
              <a:t>)</a:t>
            </a:r>
            <a:endParaRPr lang="en-GB" dirty="0">
              <a:cs typeface="Arial" charset="0"/>
            </a:endParaRP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827088" y="5876925"/>
            <a:ext cx="576262" cy="503238"/>
          </a:xfrm>
          <a:prstGeom prst="rightArrow">
            <a:avLst>
              <a:gd name="adj1" fmla="val 50000"/>
              <a:gd name="adj2" fmla="val 286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995" y="6006620"/>
            <a:ext cx="1208087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2887" y="5516563"/>
            <a:ext cx="1073801" cy="10777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79998" y="3859949"/>
            <a:ext cx="190182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Kuzmin</a:t>
            </a:r>
            <a:r>
              <a:rPr lang="en-US" b="1" dirty="0" smtClean="0"/>
              <a:t>, </a:t>
            </a:r>
            <a:r>
              <a:rPr lang="en-US" b="1" dirty="0" err="1" smtClean="0"/>
              <a:t>Rubakov</a:t>
            </a:r>
            <a:r>
              <a:rPr lang="en-US" b="1" dirty="0" smtClean="0"/>
              <a:t>,</a:t>
            </a:r>
          </a:p>
          <a:p>
            <a:r>
              <a:rPr lang="en-US" b="1" dirty="0" err="1" smtClean="0"/>
              <a:t>Shaposhnikov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594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36" y="548680"/>
            <a:ext cx="9155008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IF CPT IS VIOLATED </a:t>
            </a: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THE EARLY </a:t>
            </a:r>
            <a:r>
              <a:rPr lang="en-US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UNIVERSE ? </a:t>
            </a:r>
            <a:endParaRPr lang="en-US" sz="3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6582727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</a:t>
            </a:r>
            <a:r>
              <a:rPr lang="en-US" b="1" i="1" dirty="0" smtClean="0"/>
              <a:t>without need for extra CPV sources, e.g.  </a:t>
            </a:r>
            <a:r>
              <a:rPr lang="en-US" b="1" i="1" dirty="0"/>
              <a:t>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135172" name="TextBox 7"/>
          <p:cNvSpPr txBox="1">
            <a:spLocks noChangeArrowheads="1"/>
          </p:cNvSpPr>
          <p:nvPr/>
        </p:nvSpPr>
        <p:spPr bwMode="auto">
          <a:xfrm>
            <a:off x="6732588" y="2636838"/>
            <a:ext cx="2105025" cy="1754187"/>
          </a:xfrm>
          <a:prstGeom prst="rect">
            <a:avLst/>
          </a:prstGeom>
          <a:solidFill>
            <a:srgbClr val="F0FF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Schwinger, Pauli,</a:t>
            </a:r>
          </a:p>
          <a:p>
            <a:pPr eaLnBrk="1" hangingPunct="1"/>
            <a:r>
              <a:rPr lang="en-US" sz="1800" b="1"/>
              <a:t>Luders, Jost, Bell</a:t>
            </a:r>
          </a:p>
          <a:p>
            <a:pPr eaLnBrk="1" hangingPunct="1"/>
            <a:r>
              <a:rPr lang="en-US" sz="1800" b="1">
                <a:solidFill>
                  <a:srgbClr val="0000FF"/>
                </a:solidFill>
              </a:rPr>
              <a:t>revisited by:</a:t>
            </a:r>
          </a:p>
          <a:p>
            <a:pPr eaLnBrk="1" hangingPunct="1"/>
            <a:r>
              <a:rPr lang="en-US" sz="1800"/>
              <a:t>Greenberg,</a:t>
            </a:r>
          </a:p>
          <a:p>
            <a:pPr eaLnBrk="1" hangingPunct="1"/>
            <a:r>
              <a:rPr lang="en-US" sz="1800"/>
              <a:t>Chaichian, Dolgov,</a:t>
            </a:r>
          </a:p>
          <a:p>
            <a:pPr eaLnBrk="1" hangingPunct="1"/>
            <a:r>
              <a:rPr lang="en-US" sz="1800"/>
              <a:t>Novikov…</a:t>
            </a:r>
          </a:p>
        </p:txBody>
      </p:sp>
    </p:spTree>
    <p:extLst>
      <p:ext uri="{BB962C8B-B14F-4D97-AF65-F5344CB8AC3E}">
        <p14:creationId xmlns:p14="http://schemas.microsoft.com/office/powerpoint/2010/main" val="69932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36" y="548680"/>
            <a:ext cx="9155008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IF CPT IS VIOLATED </a:t>
            </a: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THE EARLY </a:t>
            </a:r>
            <a:r>
              <a:rPr lang="en-US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UNIVERSE ? </a:t>
            </a:r>
            <a:endParaRPr lang="en-US" sz="3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6582727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</a:t>
            </a:r>
            <a:r>
              <a:rPr lang="en-US" b="1" i="1" dirty="0" smtClean="0"/>
              <a:t>without need for extra CPV sources</a:t>
            </a:r>
            <a:r>
              <a:rPr lang="en-US" b="1" i="1" smtClean="0"/>
              <a:t>, e.g.  </a:t>
            </a:r>
            <a:r>
              <a:rPr lang="en-US" b="1" i="1" dirty="0"/>
              <a:t>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0099" y="5763823"/>
            <a:ext cx="1793768" cy="954107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If CPTV @</a:t>
            </a:r>
          </a:p>
          <a:p>
            <a:r>
              <a:rPr lang="en-US" sz="2800" b="1" i="1" dirty="0" err="1" smtClean="0"/>
              <a:t>freezeout</a:t>
            </a:r>
            <a:r>
              <a:rPr lang="en-US" sz="2800" b="1" i="1" dirty="0" smtClean="0"/>
              <a:t>: </a:t>
            </a:r>
            <a:endParaRPr lang="en-US" sz="2800" b="1" i="1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05" y="4673001"/>
            <a:ext cx="8275002" cy="836150"/>
          </a:xfrm>
          <a:prstGeom prst="rect">
            <a:avLst/>
          </a:prstGeom>
          <a:ln w="44450">
            <a:solidFill>
              <a:srgbClr val="0000FF"/>
            </a:solidFill>
          </a:ln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940" y="6010901"/>
            <a:ext cx="4813300" cy="431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35857" y="2853720"/>
            <a:ext cx="2519139" cy="1200329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CPT MAY be </a:t>
            </a:r>
            <a:r>
              <a:rPr lang="en-US" b="1" dirty="0" err="1" smtClean="0"/>
              <a:t>Vilolated</a:t>
            </a:r>
            <a:endParaRPr lang="en-US" b="1" dirty="0" smtClean="0"/>
          </a:p>
          <a:p>
            <a:r>
              <a:rPr lang="en-US" b="1" dirty="0" smtClean="0"/>
              <a:t>if at least one of (</a:t>
            </a:r>
            <a:r>
              <a:rPr lang="en-US" b="1" dirty="0" err="1" smtClean="0"/>
              <a:t>i</a:t>
            </a:r>
            <a:r>
              <a:rPr lang="en-US" b="1" dirty="0" smtClean="0"/>
              <a:t>) – (iv) </a:t>
            </a:r>
          </a:p>
          <a:p>
            <a:r>
              <a:rPr lang="en-US" b="1" dirty="0" smtClean="0"/>
              <a:t>relaxed (e.g. in Early </a:t>
            </a:r>
          </a:p>
          <a:p>
            <a:r>
              <a:rPr lang="en-US" b="1" dirty="0" smtClean="0"/>
              <a:t>Universe geometries …)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96530" y="2441345"/>
            <a:ext cx="2015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27088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35" y="548680"/>
            <a:ext cx="9155008" cy="584776"/>
          </a:xfrm>
          <a:prstGeom prst="rect">
            <a:avLst/>
          </a:prstGeom>
          <a:gradFill flip="none" rotWithShape="1">
            <a:gsLst>
              <a:gs pos="85000">
                <a:srgbClr val="FF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IF CPT IS VIOLATED </a:t>
            </a:r>
            <a:r>
              <a:rPr lang="en-US" sz="32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THE EARLY </a:t>
            </a:r>
            <a:r>
              <a:rPr lang="en-US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UNIVERSE ? </a:t>
            </a:r>
            <a:endParaRPr lang="en-US" sz="3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2275" y="1557338"/>
            <a:ext cx="6582727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GENERATE Baryon and/or Lepton ASYMMETRY </a:t>
            </a:r>
          </a:p>
          <a:p>
            <a:pPr>
              <a:defRPr/>
            </a:pPr>
            <a:r>
              <a:rPr lang="en-US" b="1" i="1" dirty="0"/>
              <a:t> </a:t>
            </a:r>
            <a:r>
              <a:rPr lang="en-US" b="1" i="1" dirty="0" smtClean="0"/>
              <a:t>without need for extra CPV sources</a:t>
            </a:r>
            <a:r>
              <a:rPr lang="en-US" b="1" i="1" smtClean="0"/>
              <a:t>, e.g.  </a:t>
            </a:r>
            <a:r>
              <a:rPr lang="en-US" b="1" i="1" dirty="0"/>
              <a:t>Heavy Sterile Neutrinos?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150" y="2636838"/>
            <a:ext cx="3024188" cy="1477962"/>
          </a:xfrm>
          <a:prstGeom prst="rect">
            <a:avLst/>
          </a:prstGeom>
          <a:solidFill>
            <a:srgbClr val="CCFFCC"/>
          </a:solidFill>
          <a:effectLst>
            <a:outerShdw blurRad="63500" dir="13920000" kx="2700000" rotWithShape="0">
              <a:srgbClr val="FF0000">
                <a:alpha val="15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</a:rPr>
              <a:t>CPT Invariance Theorem :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Flat space-times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Lorentz invariance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/>
              <a:t>Locality</a:t>
            </a:r>
          </a:p>
          <a:p>
            <a:pPr marL="400050" indent="-400050">
              <a:buFontTx/>
              <a:buAutoNum type="romanLcParenBoth"/>
              <a:defRPr/>
            </a:pPr>
            <a:r>
              <a:rPr lang="en-US" dirty="0" err="1"/>
              <a:t>Unitarity</a:t>
            </a:r>
            <a:r>
              <a:rPr lang="en-US" dirty="0"/>
              <a:t> </a:t>
            </a:r>
          </a:p>
        </p:txBody>
      </p:sp>
      <p:sp>
        <p:nvSpPr>
          <p:cNvPr id="3" name="Oval 2"/>
          <p:cNvSpPr/>
          <p:nvPr/>
        </p:nvSpPr>
        <p:spPr>
          <a:xfrm>
            <a:off x="1550456" y="3130866"/>
            <a:ext cx="3308882" cy="457816"/>
          </a:xfrm>
          <a:prstGeom prst="ellipse">
            <a:avLst/>
          </a:prstGeom>
          <a:noFill/>
          <a:ln w="3492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4481" y="5035969"/>
            <a:ext cx="8314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Lorentz Violating Backgrounds in Stringy Cosmologies?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96530" y="2441345"/>
            <a:ext cx="2015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204726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3191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 of BRANE WORLDS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with </a:t>
            </a:r>
            <a:r>
              <a:rPr lang="en-GB" sz="1800" b="1" dirty="0">
                <a:solidFill>
                  <a:srgbClr val="FF3300"/>
                </a:solidFill>
                <a:latin typeface="Tahoma" charset="0"/>
                <a:cs typeface="Arial" charset="0"/>
              </a:rPr>
              <a:t>D-PARTICLE </a:t>
            </a:r>
          </a:p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(POINT-LIKE BRANE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)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DEFECTS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58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8758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58759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58762" name="AutoShape 10"/>
          <p:cNvSpPr>
            <a:spLocks noChangeArrowheads="1"/>
          </p:cNvSpPr>
          <p:nvPr/>
        </p:nvSpPr>
        <p:spPr bwMode="auto">
          <a:xfrm>
            <a:off x="5364163" y="4508500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3" name="Text Box 11"/>
          <p:cNvSpPr txBox="1">
            <a:spLocks noChangeArrowheads="1"/>
          </p:cNvSpPr>
          <p:nvPr/>
        </p:nvSpPr>
        <p:spPr bwMode="auto">
          <a:xfrm>
            <a:off x="5549900" y="4652963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rgbClr val="FF3300"/>
                </a:solidFill>
                <a:cs typeface="Arial" charset="0"/>
              </a:rPr>
              <a:t>D-particle defect</a:t>
            </a:r>
          </a:p>
        </p:txBody>
      </p:sp>
      <p:sp>
        <p:nvSpPr>
          <p:cNvPr id="458764" name="AutoShape 12"/>
          <p:cNvSpPr>
            <a:spLocks noChangeArrowheads="1"/>
          </p:cNvSpPr>
          <p:nvPr/>
        </p:nvSpPr>
        <p:spPr bwMode="auto">
          <a:xfrm>
            <a:off x="4859338" y="2060575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5" name="AutoShape 13"/>
          <p:cNvSpPr>
            <a:spLocks noChangeArrowheads="1"/>
          </p:cNvSpPr>
          <p:nvPr/>
        </p:nvSpPr>
        <p:spPr bwMode="auto">
          <a:xfrm>
            <a:off x="3348038" y="22050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6" name="AutoShape 14"/>
          <p:cNvSpPr>
            <a:spLocks noChangeArrowheads="1"/>
          </p:cNvSpPr>
          <p:nvPr/>
        </p:nvSpPr>
        <p:spPr bwMode="auto">
          <a:xfrm>
            <a:off x="5435600" y="3068638"/>
            <a:ext cx="287338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7" name="AutoShape 15"/>
          <p:cNvSpPr>
            <a:spLocks noChangeArrowheads="1"/>
          </p:cNvSpPr>
          <p:nvPr/>
        </p:nvSpPr>
        <p:spPr bwMode="auto">
          <a:xfrm>
            <a:off x="3276600" y="34290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8" name="AutoShape 16"/>
          <p:cNvSpPr>
            <a:spLocks noChangeArrowheads="1"/>
          </p:cNvSpPr>
          <p:nvPr/>
        </p:nvSpPr>
        <p:spPr bwMode="auto">
          <a:xfrm>
            <a:off x="2843213" y="5300663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9" name="AutoShape 17"/>
          <p:cNvSpPr>
            <a:spLocks noChangeArrowheads="1"/>
          </p:cNvSpPr>
          <p:nvPr/>
        </p:nvSpPr>
        <p:spPr bwMode="auto">
          <a:xfrm>
            <a:off x="4140200" y="21336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70" name="AutoShape 18"/>
          <p:cNvSpPr>
            <a:spLocks noChangeArrowheads="1"/>
          </p:cNvSpPr>
          <p:nvPr/>
        </p:nvSpPr>
        <p:spPr bwMode="auto">
          <a:xfrm>
            <a:off x="4211638" y="26368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71" name="AutoShape 19"/>
          <p:cNvSpPr>
            <a:spLocks noChangeArrowheads="1"/>
          </p:cNvSpPr>
          <p:nvPr/>
        </p:nvSpPr>
        <p:spPr bwMode="auto">
          <a:xfrm>
            <a:off x="4211638" y="558958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78636" y="5750183"/>
            <a:ext cx="291599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J Ellis, NEM, M </a:t>
            </a:r>
            <a:r>
              <a:rPr lang="en-US" b="1" dirty="0" err="1" smtClean="0"/>
              <a:t>Westmuckett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751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8175"/>
            <a:ext cx="5867400" cy="428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129" y="5388354"/>
            <a:ext cx="1126443" cy="1115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3000">
                <a:schemeClr val="tx1">
                  <a:lumMod val="85000"/>
                  <a:lumOff val="15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THE DARK SECTOR OF THE UNIVERSE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99331" name="TextBox 3"/>
          <p:cNvSpPr txBox="1">
            <a:spLocks noChangeArrowheads="1"/>
          </p:cNvSpPr>
          <p:nvPr/>
        </p:nvSpPr>
        <p:spPr bwMode="auto">
          <a:xfrm>
            <a:off x="395288" y="1557338"/>
            <a:ext cx="277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Current Energy Budget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of the Cosmos</a:t>
            </a:r>
          </a:p>
        </p:txBody>
      </p:sp>
      <p:sp>
        <p:nvSpPr>
          <p:cNvPr id="99332" name="TextBox 4"/>
          <p:cNvSpPr txBox="1">
            <a:spLocks noChangeArrowheads="1"/>
          </p:cNvSpPr>
          <p:nvPr/>
        </p:nvSpPr>
        <p:spPr bwMode="auto">
          <a:xfrm>
            <a:off x="7956550" y="2420938"/>
            <a:ext cx="1017588" cy="3698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Active </a:t>
            </a:r>
            <a:r>
              <a:rPr lang="el-GR" sz="1800"/>
              <a:t>ν</a:t>
            </a: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107950" y="2205038"/>
            <a:ext cx="3311525" cy="45545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/>
              <a:t>Observations from: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Supernovae </a:t>
            </a:r>
            <a:r>
              <a:rPr lang="en-US" dirty="0" err="1"/>
              <a:t>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CMB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Baryon Acoustic Oscillations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Galaxy Surveys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Structure Formation data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Strong &amp; Weak </a:t>
            </a:r>
          </a:p>
          <a:p>
            <a:pPr>
              <a:defRPr/>
            </a:pPr>
            <a:r>
              <a:rPr lang="en-US" dirty="0"/>
              <a:t>lensing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99334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63"/>
            <a:ext cx="11414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78263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Picture 3" descr="supernova_anim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1019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1088"/>
            <a:ext cx="539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7019925" y="4905375"/>
            <a:ext cx="1296988" cy="79057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213326" y="5782586"/>
            <a:ext cx="133882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pple Casual"/>
                <a:cs typeface="Apple Casual"/>
              </a:rPr>
              <a:t>Alternative </a:t>
            </a:r>
          </a:p>
          <a:p>
            <a:r>
              <a:rPr lang="en-US" b="1" dirty="0" smtClean="0">
                <a:latin typeface="Apple Casual"/>
                <a:cs typeface="Apple Casual"/>
              </a:rPr>
              <a:t>theories of </a:t>
            </a:r>
          </a:p>
          <a:p>
            <a:r>
              <a:rPr lang="en-US" b="1" dirty="0" smtClean="0">
                <a:latin typeface="Apple Casual"/>
                <a:cs typeface="Apple Casual"/>
              </a:rPr>
              <a:t>Gravity</a:t>
            </a:r>
            <a:r>
              <a:rPr lang="en-US" b="1" smtClean="0">
                <a:latin typeface="Apple Casual"/>
                <a:cs typeface="Apple Casual"/>
              </a:rPr>
              <a:t>? </a:t>
            </a:r>
            <a:endParaRPr lang="en-US" b="1" dirty="0" smtClean="0">
              <a:latin typeface="Apple Casual"/>
              <a:cs typeface="Apple Casu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84400" y="6336584"/>
            <a:ext cx="4684332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Rule out simplest Alternative Gravity Models ?</a:t>
            </a:r>
            <a:endParaRPr lang="en-US" b="1" i="1" dirty="0"/>
          </a:p>
        </p:txBody>
      </p:sp>
      <p:sp>
        <p:nvSpPr>
          <p:cNvPr id="15" name="Oval 14"/>
          <p:cNvSpPr/>
          <p:nvPr/>
        </p:nvSpPr>
        <p:spPr>
          <a:xfrm>
            <a:off x="-1" y="5533571"/>
            <a:ext cx="2339975" cy="120854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9338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300663"/>
            <a:ext cx="9366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730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3191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</a:t>
            </a:r>
            <a:r>
              <a:rPr lang="en-GB" b="1" dirty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BRANE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WORLDS with </a:t>
            </a:r>
            <a:r>
              <a:rPr lang="en-GB" sz="1800" b="1" dirty="0">
                <a:solidFill>
                  <a:srgbClr val="FF3300"/>
                </a:solidFill>
                <a:latin typeface="Tahoma" charset="0"/>
                <a:cs typeface="Arial" charset="0"/>
              </a:rPr>
              <a:t>D-PARTICLE </a:t>
            </a:r>
          </a:p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(POINT-LIKE BRANE)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DEFECTS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597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1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solidFill>
                  <a:srgbClr val="FF3300"/>
                </a:solidFill>
                <a:latin typeface="Tahoma" charset="0"/>
                <a:cs typeface="Arial" charset="0"/>
              </a:rPr>
              <a:t>NO LONGER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459782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59783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pic>
        <p:nvPicPr>
          <p:cNvPr id="4597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836613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9785" name="AutoShape 9"/>
          <p:cNvSpPr>
            <a:spLocks noChangeArrowheads="1"/>
          </p:cNvSpPr>
          <p:nvPr/>
        </p:nvSpPr>
        <p:spPr bwMode="auto">
          <a:xfrm>
            <a:off x="5364163" y="4508500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6" name="Text Box 10"/>
          <p:cNvSpPr txBox="1">
            <a:spLocks noChangeArrowheads="1"/>
          </p:cNvSpPr>
          <p:nvPr/>
        </p:nvSpPr>
        <p:spPr bwMode="auto">
          <a:xfrm>
            <a:off x="827088" y="5373688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rgbClr val="FF3300"/>
                </a:solidFill>
                <a:cs typeface="Arial" charset="0"/>
              </a:rPr>
              <a:t>D-particle defect</a:t>
            </a:r>
          </a:p>
        </p:txBody>
      </p:sp>
      <p:sp>
        <p:nvSpPr>
          <p:cNvPr id="459787" name="AutoShape 11"/>
          <p:cNvSpPr>
            <a:spLocks noChangeArrowheads="1"/>
          </p:cNvSpPr>
          <p:nvPr/>
        </p:nvSpPr>
        <p:spPr bwMode="auto">
          <a:xfrm>
            <a:off x="4859338" y="2060575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8" name="AutoShape 12"/>
          <p:cNvSpPr>
            <a:spLocks noChangeArrowheads="1"/>
          </p:cNvSpPr>
          <p:nvPr/>
        </p:nvSpPr>
        <p:spPr bwMode="auto">
          <a:xfrm>
            <a:off x="3348038" y="22050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9" name="AutoShape 13"/>
          <p:cNvSpPr>
            <a:spLocks noChangeArrowheads="1"/>
          </p:cNvSpPr>
          <p:nvPr/>
        </p:nvSpPr>
        <p:spPr bwMode="auto">
          <a:xfrm>
            <a:off x="5435600" y="3068638"/>
            <a:ext cx="287338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0" name="AutoShape 14"/>
          <p:cNvSpPr>
            <a:spLocks noChangeArrowheads="1"/>
          </p:cNvSpPr>
          <p:nvPr/>
        </p:nvSpPr>
        <p:spPr bwMode="auto">
          <a:xfrm>
            <a:off x="3276600" y="34290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1" name="AutoShape 15"/>
          <p:cNvSpPr>
            <a:spLocks noChangeArrowheads="1"/>
          </p:cNvSpPr>
          <p:nvPr/>
        </p:nvSpPr>
        <p:spPr bwMode="auto">
          <a:xfrm>
            <a:off x="2843213" y="5300663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2" name="AutoShape 16"/>
          <p:cNvSpPr>
            <a:spLocks noChangeArrowheads="1"/>
          </p:cNvSpPr>
          <p:nvPr/>
        </p:nvSpPr>
        <p:spPr bwMode="auto">
          <a:xfrm>
            <a:off x="4140200" y="21336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3" name="AutoShape 17"/>
          <p:cNvSpPr>
            <a:spLocks noChangeArrowheads="1"/>
          </p:cNvSpPr>
          <p:nvPr/>
        </p:nvSpPr>
        <p:spPr bwMode="auto">
          <a:xfrm>
            <a:off x="4211638" y="26368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4" name="AutoShape 18"/>
          <p:cNvSpPr>
            <a:spLocks noChangeArrowheads="1"/>
          </p:cNvSpPr>
          <p:nvPr/>
        </p:nvSpPr>
        <p:spPr bwMode="auto">
          <a:xfrm>
            <a:off x="4211638" y="558958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8" name="Freeform 22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800" name="Freeform 24"/>
          <p:cNvSpPr>
            <a:spLocks/>
          </p:cNvSpPr>
          <p:nvPr/>
        </p:nvSpPr>
        <p:spPr bwMode="auto">
          <a:xfrm>
            <a:off x="4427538" y="201295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801" name="Text Box 25"/>
          <p:cNvSpPr txBox="1">
            <a:spLocks noChangeArrowheads="1"/>
          </p:cNvSpPr>
          <p:nvPr/>
        </p:nvSpPr>
        <p:spPr bwMode="auto">
          <a:xfrm>
            <a:off x="5127625" y="2439988"/>
            <a:ext cx="17589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Recoil of defect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78636" y="5750183"/>
            <a:ext cx="291599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J Ellis, NEM, M </a:t>
            </a:r>
            <a:r>
              <a:rPr lang="en-US" b="1" dirty="0" err="1" smtClean="0"/>
              <a:t>Westmuckett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230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branes_max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80645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47" name="AutoShape 3"/>
          <p:cNvSpPr>
            <a:spLocks noChangeArrowheads="1"/>
          </p:cNvSpPr>
          <p:nvPr/>
        </p:nvSpPr>
        <p:spPr bwMode="auto">
          <a:xfrm>
            <a:off x="1042988" y="2276475"/>
            <a:ext cx="287337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48" name="AutoShape 4"/>
          <p:cNvSpPr>
            <a:spLocks noChangeArrowheads="1"/>
          </p:cNvSpPr>
          <p:nvPr/>
        </p:nvSpPr>
        <p:spPr bwMode="auto">
          <a:xfrm>
            <a:off x="1403350" y="2205038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49" name="AutoShape 5"/>
          <p:cNvSpPr>
            <a:spLocks noChangeArrowheads="1"/>
          </p:cNvSpPr>
          <p:nvPr/>
        </p:nvSpPr>
        <p:spPr bwMode="auto">
          <a:xfrm>
            <a:off x="1908175" y="2205038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0" name="AutoShape 6"/>
          <p:cNvSpPr>
            <a:spLocks noChangeArrowheads="1"/>
          </p:cNvSpPr>
          <p:nvPr/>
        </p:nvSpPr>
        <p:spPr bwMode="auto">
          <a:xfrm>
            <a:off x="1116013" y="2852738"/>
            <a:ext cx="287337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1" name="AutoShape 7"/>
          <p:cNvSpPr>
            <a:spLocks noChangeArrowheads="1"/>
          </p:cNvSpPr>
          <p:nvPr/>
        </p:nvSpPr>
        <p:spPr bwMode="auto">
          <a:xfrm>
            <a:off x="3635375" y="2276475"/>
            <a:ext cx="287338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2" name="AutoShape 8"/>
          <p:cNvSpPr>
            <a:spLocks noChangeArrowheads="1"/>
          </p:cNvSpPr>
          <p:nvPr/>
        </p:nvSpPr>
        <p:spPr bwMode="auto">
          <a:xfrm>
            <a:off x="3132138" y="836613"/>
            <a:ext cx="287337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3" name="AutoShape 9"/>
          <p:cNvSpPr>
            <a:spLocks noChangeArrowheads="1"/>
          </p:cNvSpPr>
          <p:nvPr/>
        </p:nvSpPr>
        <p:spPr bwMode="auto">
          <a:xfrm>
            <a:off x="2843213" y="3860800"/>
            <a:ext cx="287337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4" name="AutoShape 10"/>
          <p:cNvSpPr>
            <a:spLocks noChangeArrowheads="1"/>
          </p:cNvSpPr>
          <p:nvPr/>
        </p:nvSpPr>
        <p:spPr bwMode="auto">
          <a:xfrm>
            <a:off x="2555875" y="5013325"/>
            <a:ext cx="287338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5" name="AutoShape 11"/>
          <p:cNvSpPr>
            <a:spLocks noChangeArrowheads="1"/>
          </p:cNvSpPr>
          <p:nvPr/>
        </p:nvSpPr>
        <p:spPr bwMode="auto">
          <a:xfrm>
            <a:off x="3275013" y="4292600"/>
            <a:ext cx="287337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6" name="AutoShape 12"/>
          <p:cNvSpPr>
            <a:spLocks noChangeArrowheads="1"/>
          </p:cNvSpPr>
          <p:nvPr/>
        </p:nvSpPr>
        <p:spPr bwMode="auto">
          <a:xfrm>
            <a:off x="4284663" y="3716338"/>
            <a:ext cx="287337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latin typeface="Tahoma" charset="0"/>
              <a:cs typeface="Arial" charset="0"/>
            </a:endParaRPr>
          </a:p>
        </p:txBody>
      </p:sp>
      <p:sp>
        <p:nvSpPr>
          <p:cNvPr id="210957" name="AutoShape 13"/>
          <p:cNvSpPr>
            <a:spLocks noChangeArrowheads="1"/>
          </p:cNvSpPr>
          <p:nvPr/>
        </p:nvSpPr>
        <p:spPr bwMode="auto">
          <a:xfrm>
            <a:off x="6516688" y="2708275"/>
            <a:ext cx="287337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8" name="AutoShape 14"/>
          <p:cNvSpPr>
            <a:spLocks noChangeArrowheads="1"/>
          </p:cNvSpPr>
          <p:nvPr/>
        </p:nvSpPr>
        <p:spPr bwMode="auto">
          <a:xfrm>
            <a:off x="5508625" y="1125538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59" name="AutoShape 15"/>
          <p:cNvSpPr>
            <a:spLocks noChangeArrowheads="1"/>
          </p:cNvSpPr>
          <p:nvPr/>
        </p:nvSpPr>
        <p:spPr bwMode="auto">
          <a:xfrm>
            <a:off x="5003800" y="1700213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0" name="AutoShape 16"/>
          <p:cNvSpPr>
            <a:spLocks noChangeArrowheads="1"/>
          </p:cNvSpPr>
          <p:nvPr/>
        </p:nvSpPr>
        <p:spPr bwMode="auto">
          <a:xfrm>
            <a:off x="1258888" y="1700213"/>
            <a:ext cx="287337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1" name="AutoShape 17"/>
          <p:cNvSpPr>
            <a:spLocks noChangeArrowheads="1"/>
          </p:cNvSpPr>
          <p:nvPr/>
        </p:nvSpPr>
        <p:spPr bwMode="auto">
          <a:xfrm>
            <a:off x="3708400" y="1628775"/>
            <a:ext cx="287338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2" name="AutoShape 18"/>
          <p:cNvSpPr>
            <a:spLocks noChangeArrowheads="1"/>
          </p:cNvSpPr>
          <p:nvPr/>
        </p:nvSpPr>
        <p:spPr bwMode="auto">
          <a:xfrm>
            <a:off x="3708400" y="620713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3" name="Text Box 19"/>
          <p:cNvSpPr txBox="1">
            <a:spLocks noChangeArrowheads="1"/>
          </p:cNvSpPr>
          <p:nvPr/>
        </p:nvSpPr>
        <p:spPr bwMode="auto">
          <a:xfrm>
            <a:off x="20638" y="5949950"/>
            <a:ext cx="9123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Colliding Brane world model of Space-Time with point-like space-time defects</a:t>
            </a:r>
          </a:p>
        </p:txBody>
      </p:sp>
      <p:sp>
        <p:nvSpPr>
          <p:cNvPr id="210964" name="Text Box 20"/>
          <p:cNvSpPr txBox="1">
            <a:spLocks noChangeArrowheads="1"/>
          </p:cNvSpPr>
          <p:nvPr/>
        </p:nvSpPr>
        <p:spPr bwMode="auto">
          <a:xfrm>
            <a:off x="5795963" y="188913"/>
            <a:ext cx="25955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Defect Distribution</a:t>
            </a:r>
          </a:p>
          <a:p>
            <a:pPr>
              <a:defRPr/>
            </a:pPr>
            <a:r>
              <a:rPr lang="en-GB" sz="18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may be inhomogeneous</a:t>
            </a:r>
          </a:p>
        </p:txBody>
      </p:sp>
      <p:sp>
        <p:nvSpPr>
          <p:cNvPr id="210965" name="AutoShape 21"/>
          <p:cNvSpPr>
            <a:spLocks noChangeArrowheads="1"/>
          </p:cNvSpPr>
          <p:nvPr/>
        </p:nvSpPr>
        <p:spPr bwMode="auto">
          <a:xfrm>
            <a:off x="1763713" y="1484313"/>
            <a:ext cx="287337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6" name="AutoShape 22"/>
          <p:cNvSpPr>
            <a:spLocks noChangeArrowheads="1"/>
          </p:cNvSpPr>
          <p:nvPr/>
        </p:nvSpPr>
        <p:spPr bwMode="auto">
          <a:xfrm>
            <a:off x="2771775" y="1700213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7" name="AutoShape 23"/>
          <p:cNvSpPr>
            <a:spLocks noChangeArrowheads="1"/>
          </p:cNvSpPr>
          <p:nvPr/>
        </p:nvSpPr>
        <p:spPr bwMode="auto">
          <a:xfrm>
            <a:off x="2843213" y="1341438"/>
            <a:ext cx="287337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8" name="AutoShape 24"/>
          <p:cNvSpPr>
            <a:spLocks noChangeArrowheads="1"/>
          </p:cNvSpPr>
          <p:nvPr/>
        </p:nvSpPr>
        <p:spPr bwMode="auto">
          <a:xfrm>
            <a:off x="3203575" y="1700213"/>
            <a:ext cx="287338" cy="265112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69" name="AutoShape 25"/>
          <p:cNvSpPr>
            <a:spLocks noChangeArrowheads="1"/>
          </p:cNvSpPr>
          <p:nvPr/>
        </p:nvSpPr>
        <p:spPr bwMode="auto">
          <a:xfrm>
            <a:off x="2268538" y="1628775"/>
            <a:ext cx="287337" cy="265113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70" name="Text Box 26"/>
          <p:cNvSpPr txBox="1">
            <a:spLocks noChangeArrowheads="1"/>
          </p:cNvSpPr>
          <p:nvPr/>
        </p:nvSpPr>
        <p:spPr bwMode="auto">
          <a:xfrm>
            <a:off x="4572001" y="5276850"/>
            <a:ext cx="4103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D-FOAM 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METAUNIVERSE</a:t>
            </a:r>
          </a:p>
        </p:txBody>
      </p:sp>
      <p:sp>
        <p:nvSpPr>
          <p:cNvPr id="210971" name="Text Box 27"/>
          <p:cNvSpPr txBox="1">
            <a:spLocks noChangeArrowheads="1"/>
          </p:cNvSpPr>
          <p:nvPr/>
        </p:nvSpPr>
        <p:spPr bwMode="auto">
          <a:xfrm>
            <a:off x="7019925" y="1862138"/>
            <a:ext cx="1730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latin typeface="Tahoma" charset="0"/>
                <a:cs typeface="Arial" charset="0"/>
              </a:rPr>
              <a:t>Brane Worlds</a:t>
            </a:r>
          </a:p>
        </p:txBody>
      </p:sp>
      <p:sp>
        <p:nvSpPr>
          <p:cNvPr id="210972" name="Text Box 28"/>
          <p:cNvSpPr txBox="1">
            <a:spLocks noChangeArrowheads="1"/>
          </p:cNvSpPr>
          <p:nvPr/>
        </p:nvSpPr>
        <p:spPr bwMode="auto">
          <a:xfrm>
            <a:off x="4427538" y="3933825"/>
            <a:ext cx="2824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latin typeface="Tahoma" charset="0"/>
                <a:cs typeface="Arial" charset="0"/>
              </a:rPr>
              <a:t>Point-like Brane defect</a:t>
            </a:r>
          </a:p>
        </p:txBody>
      </p:sp>
      <p:sp>
        <p:nvSpPr>
          <p:cNvPr id="210973" name="Freeform 29"/>
          <p:cNvSpPr>
            <a:spLocks/>
          </p:cNvSpPr>
          <p:nvPr/>
        </p:nvSpPr>
        <p:spPr bwMode="auto">
          <a:xfrm>
            <a:off x="4427538" y="2446338"/>
            <a:ext cx="1585912" cy="1487487"/>
          </a:xfrm>
          <a:custGeom>
            <a:avLst/>
            <a:gdLst>
              <a:gd name="T0" fmla="*/ 0 w 999"/>
              <a:gd name="T1" fmla="*/ 635 h 937"/>
              <a:gd name="T2" fmla="*/ 726 w 999"/>
              <a:gd name="T3" fmla="*/ 907 h 937"/>
              <a:gd name="T4" fmla="*/ 544 w 999"/>
              <a:gd name="T5" fmla="*/ 453 h 937"/>
              <a:gd name="T6" fmla="*/ 953 w 999"/>
              <a:gd name="T7" fmla="*/ 272 h 937"/>
              <a:gd name="T8" fmla="*/ 817 w 999"/>
              <a:gd name="T9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9" h="937">
                <a:moveTo>
                  <a:pt x="0" y="635"/>
                </a:moveTo>
                <a:cubicBezTo>
                  <a:pt x="317" y="786"/>
                  <a:pt x="635" y="937"/>
                  <a:pt x="726" y="907"/>
                </a:cubicBezTo>
                <a:cubicBezTo>
                  <a:pt x="817" y="877"/>
                  <a:pt x="506" y="559"/>
                  <a:pt x="544" y="453"/>
                </a:cubicBezTo>
                <a:cubicBezTo>
                  <a:pt x="582" y="347"/>
                  <a:pt x="907" y="348"/>
                  <a:pt x="953" y="272"/>
                </a:cubicBezTo>
                <a:cubicBezTo>
                  <a:pt x="999" y="196"/>
                  <a:pt x="847" y="45"/>
                  <a:pt x="817" y="0"/>
                </a:cubicBezTo>
              </a:path>
            </a:pathLst>
          </a:custGeom>
          <a:noFill/>
          <a:ln w="19050" cap="flat" cmpd="sng">
            <a:solidFill>
              <a:srgbClr val="FFFF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70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10975" name="Freeform 31"/>
          <p:cNvSpPr>
            <a:spLocks/>
          </p:cNvSpPr>
          <p:nvPr/>
        </p:nvSpPr>
        <p:spPr bwMode="auto">
          <a:xfrm>
            <a:off x="3779838" y="1268413"/>
            <a:ext cx="1031875" cy="1211262"/>
          </a:xfrm>
          <a:custGeom>
            <a:avLst/>
            <a:gdLst>
              <a:gd name="T0" fmla="*/ 0 w 650"/>
              <a:gd name="T1" fmla="*/ 680 h 763"/>
              <a:gd name="T2" fmla="*/ 499 w 650"/>
              <a:gd name="T3" fmla="*/ 725 h 763"/>
              <a:gd name="T4" fmla="*/ 409 w 650"/>
              <a:gd name="T5" fmla="*/ 453 h 763"/>
              <a:gd name="T6" fmla="*/ 635 w 650"/>
              <a:gd name="T7" fmla="*/ 181 h 763"/>
              <a:gd name="T8" fmla="*/ 499 w 650"/>
              <a:gd name="T9" fmla="*/ 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763">
                <a:moveTo>
                  <a:pt x="0" y="680"/>
                </a:moveTo>
                <a:cubicBezTo>
                  <a:pt x="215" y="721"/>
                  <a:pt x="431" y="763"/>
                  <a:pt x="499" y="725"/>
                </a:cubicBezTo>
                <a:cubicBezTo>
                  <a:pt x="567" y="687"/>
                  <a:pt x="386" y="544"/>
                  <a:pt x="409" y="453"/>
                </a:cubicBezTo>
                <a:cubicBezTo>
                  <a:pt x="432" y="362"/>
                  <a:pt x="620" y="256"/>
                  <a:pt x="635" y="181"/>
                </a:cubicBezTo>
                <a:cubicBezTo>
                  <a:pt x="650" y="106"/>
                  <a:pt x="574" y="53"/>
                  <a:pt x="499" y="0"/>
                </a:cubicBezTo>
              </a:path>
            </a:pathLst>
          </a:custGeom>
          <a:noFill/>
          <a:ln w="22225" cap="flat" cmpd="sng">
            <a:solidFill>
              <a:srgbClr val="FFFF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70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889000" y="213521"/>
            <a:ext cx="2038350" cy="9159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Recoil-induced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Lorentz Violation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(locally)</a:t>
            </a:r>
          </a:p>
        </p:txBody>
      </p:sp>
    </p:spTree>
    <p:extLst>
      <p:ext uri="{BB962C8B-B14F-4D97-AF65-F5344CB8AC3E}">
        <p14:creationId xmlns:p14="http://schemas.microsoft.com/office/powerpoint/2010/main" val="1398446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2821 L 0.24219 0.028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109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3298" name="TextBox 2"/>
          <p:cNvSpPr txBox="1">
            <a:spLocks noChangeArrowheads="1"/>
          </p:cNvSpPr>
          <p:nvPr/>
        </p:nvSpPr>
        <p:spPr bwMode="auto">
          <a:xfrm>
            <a:off x="4968875" y="111125"/>
            <a:ext cx="424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Matter/D-foam  Interactions</a:t>
            </a:r>
          </a:p>
        </p:txBody>
      </p:sp>
    </p:spTree>
    <p:extLst>
      <p:ext uri="{BB962C8B-B14F-4D97-AF65-F5344CB8AC3E}">
        <p14:creationId xmlns:p14="http://schemas.microsoft.com/office/powerpoint/2010/main" val="236348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4322" name="TextBox 1"/>
          <p:cNvSpPr txBox="1">
            <a:spLocks noChangeArrowheads="1"/>
          </p:cNvSpPr>
          <p:nvPr/>
        </p:nvSpPr>
        <p:spPr bwMode="auto">
          <a:xfrm>
            <a:off x="5653088" y="1392238"/>
            <a:ext cx="3332162" cy="1200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String </a:t>
            </a:r>
            <a:r>
              <a:rPr lang="en-US" b="1" i="1">
                <a:solidFill>
                  <a:srgbClr val="FF0000"/>
                </a:solidFill>
              </a:rPr>
              <a:t>Splitting</a:t>
            </a:r>
            <a:r>
              <a:rPr lang="en-US">
                <a:solidFill>
                  <a:srgbClr val="FF0000"/>
                </a:solidFill>
              </a:rPr>
              <a:t> &amp;</a:t>
            </a:r>
            <a:r>
              <a:rPr lang="en-US"/>
              <a:t> </a:t>
            </a:r>
          </a:p>
          <a:p>
            <a:pPr eaLnBrk="1" hangingPunct="1"/>
            <a:r>
              <a:rPr lang="en-US"/>
              <a:t>(``momentary’’</a:t>
            </a:r>
            <a:r>
              <a:rPr lang="en-US" altLang="ja-JP" b="1">
                <a:solidFill>
                  <a:srgbClr val="FF0000"/>
                </a:solidFill>
              </a:rPr>
              <a:t>) Capture </a:t>
            </a:r>
            <a:r>
              <a:rPr lang="en-US" altLang="ja-JP"/>
              <a:t>by the defects </a:t>
            </a:r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5" name="TextBox 3"/>
          <p:cNvSpPr txBox="1">
            <a:spLocks noChangeArrowheads="1"/>
          </p:cNvSpPr>
          <p:nvPr/>
        </p:nvSpPr>
        <p:spPr bwMode="auto">
          <a:xfrm>
            <a:off x="5651500" y="3068638"/>
            <a:ext cx="2803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INTEMEDIATE STRING</a:t>
            </a:r>
          </a:p>
          <a:p>
            <a:pPr eaLnBrk="1" hangingPunct="1"/>
            <a:r>
              <a:rPr lang="en-US" sz="1800"/>
              <a:t>CREATION/EXCHANGE</a:t>
            </a:r>
          </a:p>
          <a:p>
            <a:pPr eaLnBrk="1" hangingPunct="1"/>
            <a:r>
              <a:rPr lang="en-US" sz="1800"/>
              <a:t>PURELY NON-LOCAL EFFECT</a:t>
            </a:r>
          </a:p>
        </p:txBody>
      </p:sp>
      <p:pic>
        <p:nvPicPr>
          <p:cNvPr id="18432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8" name="TextBox 2"/>
          <p:cNvSpPr txBox="1">
            <a:spLocks noChangeArrowheads="1"/>
          </p:cNvSpPr>
          <p:nvPr/>
        </p:nvSpPr>
        <p:spPr bwMode="auto">
          <a:xfrm>
            <a:off x="4968875" y="111125"/>
            <a:ext cx="424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Matter/D-foam  Interactions</a:t>
            </a:r>
          </a:p>
        </p:txBody>
      </p:sp>
    </p:spTree>
    <p:extLst>
      <p:ext uri="{BB962C8B-B14F-4D97-AF65-F5344CB8AC3E}">
        <p14:creationId xmlns:p14="http://schemas.microsoft.com/office/powerpoint/2010/main" val="234587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6538" y="139700"/>
            <a:ext cx="3827462" cy="2482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CHARGE CONSERVATION</a:t>
            </a:r>
          </a:p>
          <a:p>
            <a:pPr>
              <a:defRPr/>
            </a:pPr>
            <a:r>
              <a:rPr lang="en-US" sz="2000" dirty="0"/>
              <a:t>MUST BE RESPECTED </a:t>
            </a:r>
          </a:p>
          <a:p>
            <a:pPr>
              <a:defRPr/>
            </a:pPr>
            <a:r>
              <a:rPr lang="en-US" sz="2000" dirty="0"/>
              <a:t>DURING STRING </a:t>
            </a:r>
          </a:p>
          <a:p>
            <a:pPr>
              <a:defRPr/>
            </a:pPr>
            <a:r>
              <a:rPr lang="en-US" sz="2000" dirty="0"/>
              <a:t>SPLITTING, INTERNEDIATE</a:t>
            </a:r>
          </a:p>
          <a:p>
            <a:pPr>
              <a:defRPr/>
            </a:pPr>
            <a:r>
              <a:rPr lang="en-US" sz="2000" dirty="0"/>
              <a:t>CREATION AND STRETCHING: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8535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89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6538" y="139700"/>
            <a:ext cx="3827462" cy="2482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CHARGE CONSERVATION</a:t>
            </a:r>
          </a:p>
          <a:p>
            <a:pPr>
              <a:defRPr/>
            </a:pPr>
            <a:r>
              <a:rPr lang="en-US" sz="2000" dirty="0"/>
              <a:t>MUST BE RESPECTED </a:t>
            </a:r>
          </a:p>
          <a:p>
            <a:pPr>
              <a:defRPr/>
            </a:pPr>
            <a:r>
              <a:rPr lang="en-US" sz="2000" dirty="0"/>
              <a:t>DURING STRING </a:t>
            </a:r>
          </a:p>
          <a:p>
            <a:pPr>
              <a:defRPr/>
            </a:pPr>
            <a:r>
              <a:rPr lang="en-US" sz="2000" dirty="0"/>
              <a:t>SPLITTING, INTERNEDIATE</a:t>
            </a:r>
          </a:p>
          <a:p>
            <a:pPr>
              <a:defRPr/>
            </a:pPr>
            <a:r>
              <a:rPr lang="en-US" sz="2000" dirty="0"/>
              <a:t>CREATION AND STRETCHING: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0422" name="TextBox 9"/>
          <p:cNvSpPr txBox="1">
            <a:spLocks noChangeArrowheads="1"/>
          </p:cNvSpPr>
          <p:nvPr/>
        </p:nvSpPr>
        <p:spPr bwMode="auto">
          <a:xfrm>
            <a:off x="5316538" y="2222500"/>
            <a:ext cx="3576637" cy="16319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ONLY ELECTRICALLY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NEUTRAL </a:t>
            </a:r>
            <a:r>
              <a:rPr lang="en-US" sz="2000" i="1" dirty="0" smtClean="0">
                <a:latin typeface="+mj-lt"/>
              </a:rPr>
              <a:t>EXCITATIONS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(e.g. Photons, </a:t>
            </a:r>
            <a:r>
              <a:rPr lang="en-US" sz="2000" i="1" dirty="0" smtClean="0">
                <a:solidFill>
                  <a:srgbClr val="FF0000"/>
                </a:solidFill>
                <a:latin typeface="+mj-lt"/>
              </a:rPr>
              <a:t>Neutrinos</a:t>
            </a:r>
            <a:r>
              <a:rPr lang="en-US" sz="2000" i="1" dirty="0" smtClean="0">
                <a:latin typeface="+mj-lt"/>
              </a:rPr>
              <a:t>)</a:t>
            </a:r>
            <a:endParaRPr lang="en-US" sz="2000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INTERACT VIA CAPTURE 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DOMINANTLY</a:t>
            </a:r>
            <a:r>
              <a:rPr lang="en-US" sz="2000" i="1" dirty="0">
                <a:latin typeface="+mj-lt"/>
              </a:rPr>
              <a:t> </a:t>
            </a:r>
            <a:r>
              <a:rPr lang="en-US" sz="2000" i="1" dirty="0" smtClean="0">
                <a:latin typeface="+mj-lt"/>
              </a:rPr>
              <a:t>WITH </a:t>
            </a:r>
            <a:r>
              <a:rPr lang="en-US" sz="2000" i="1" dirty="0">
                <a:latin typeface="+mj-lt"/>
              </a:rPr>
              <a:t>FOAM</a:t>
            </a:r>
          </a:p>
        </p:txBody>
      </p:sp>
      <p:sp>
        <p:nvSpPr>
          <p:cNvPr id="186375" name="TextBox 2"/>
          <p:cNvSpPr txBox="1">
            <a:spLocks noChangeArrowheads="1"/>
          </p:cNvSpPr>
          <p:nvPr/>
        </p:nvSpPr>
        <p:spPr bwMode="auto">
          <a:xfrm>
            <a:off x="34925" y="6402388"/>
            <a:ext cx="4191000" cy="3397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/>
              <a:t>ELLIS, NEM, SAKHAROV, NANOPOULOS </a:t>
            </a:r>
          </a:p>
        </p:txBody>
      </p:sp>
      <p:pic>
        <p:nvPicPr>
          <p:cNvPr id="18637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04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76103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3563938" y="2060575"/>
            <a:ext cx="5762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40200" y="2852738"/>
            <a:ext cx="1390650" cy="1425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6538" y="139700"/>
            <a:ext cx="3827462" cy="2482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CHARGE CONSERVATION</a:t>
            </a:r>
          </a:p>
          <a:p>
            <a:pPr>
              <a:defRPr/>
            </a:pPr>
            <a:r>
              <a:rPr lang="en-US" sz="2000" dirty="0"/>
              <a:t>MUST BE RESPECTED </a:t>
            </a:r>
          </a:p>
          <a:p>
            <a:pPr>
              <a:defRPr/>
            </a:pPr>
            <a:r>
              <a:rPr lang="en-US" sz="2000" dirty="0"/>
              <a:t>DURING STRING </a:t>
            </a:r>
          </a:p>
          <a:p>
            <a:pPr>
              <a:defRPr/>
            </a:pPr>
            <a:r>
              <a:rPr lang="en-US" sz="2000" dirty="0"/>
              <a:t>SPLITTING, INTERNEDIATE</a:t>
            </a:r>
          </a:p>
          <a:p>
            <a:pPr>
              <a:defRPr/>
            </a:pPr>
            <a:r>
              <a:rPr lang="en-US" sz="2000" dirty="0"/>
              <a:t>CREATION AND STRETCHING: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16538" y="2222500"/>
            <a:ext cx="3648075" cy="19383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ONLY ELECTRICALLY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NEUTRAL </a:t>
            </a:r>
            <a:r>
              <a:rPr lang="en-US" sz="2000" i="1" dirty="0" smtClean="0">
                <a:latin typeface="+mj-lt"/>
              </a:rPr>
              <a:t>EXCITATIONS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(e.g. Photons, </a:t>
            </a:r>
            <a:r>
              <a:rPr lang="en-US" sz="2000" i="1" dirty="0" smtClean="0">
                <a:solidFill>
                  <a:srgbClr val="FF0000"/>
                </a:solidFill>
                <a:latin typeface="+mj-lt"/>
              </a:rPr>
              <a:t>Neutrinos</a:t>
            </a:r>
            <a:r>
              <a:rPr lang="en-US" sz="2000" i="1" dirty="0" smtClean="0">
                <a:latin typeface="+mj-lt"/>
              </a:rPr>
              <a:t>)</a:t>
            </a:r>
            <a:endParaRPr lang="en-US" sz="2000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INTERACT VIA CAPTURE </a:t>
            </a:r>
          </a:p>
          <a:p>
            <a:pPr eaLnBrk="1" hangingPunct="1">
              <a:defRPr/>
            </a:pPr>
            <a:r>
              <a:rPr lang="en-US" sz="2000" i="1" dirty="0" smtClean="0">
                <a:latin typeface="+mj-lt"/>
              </a:rPr>
              <a:t>DOMINANTLY</a:t>
            </a:r>
            <a:r>
              <a:rPr lang="en-US" sz="2000" i="1" dirty="0">
                <a:latin typeface="+mj-lt"/>
              </a:rPr>
              <a:t> </a:t>
            </a:r>
            <a:r>
              <a:rPr lang="en-US" sz="2000" i="1" dirty="0" smtClean="0">
                <a:latin typeface="+mj-lt"/>
              </a:rPr>
              <a:t>WITH FOAM</a:t>
            </a:r>
          </a:p>
          <a:p>
            <a:pPr eaLnBrk="1" hangingPunct="1">
              <a:defRPr/>
            </a:pPr>
            <a:r>
              <a:rPr lang="en-US" sz="2000" i="1" dirty="0" smtClean="0">
                <a:solidFill>
                  <a:srgbClr val="FF0000"/>
                </a:solidFill>
                <a:latin typeface="+mj-lt"/>
              </a:rPr>
              <a:t>DEFECT RECOIL OCCURS </a:t>
            </a:r>
            <a:endParaRPr lang="en-US" sz="20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7398" name="TextBox 1"/>
          <p:cNvSpPr txBox="1">
            <a:spLocks noChangeArrowheads="1"/>
          </p:cNvSpPr>
          <p:nvPr/>
        </p:nvSpPr>
        <p:spPr bwMode="auto">
          <a:xfrm>
            <a:off x="250825" y="4765675"/>
            <a:ext cx="4033838" cy="1323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i="1">
                <a:solidFill>
                  <a:srgbClr val="0000FF"/>
                </a:solidFill>
              </a:rPr>
              <a:t>Time Delays</a:t>
            </a:r>
            <a:r>
              <a:rPr lang="en-US" sz="2000"/>
              <a:t> due to </a:t>
            </a:r>
          </a:p>
          <a:p>
            <a:pPr eaLnBrk="1" hangingPunct="1"/>
            <a:r>
              <a:rPr lang="en-US" sz="2000"/>
              <a:t>Intermediate String Creation </a:t>
            </a:r>
          </a:p>
          <a:p>
            <a:pPr eaLnBrk="1" hangingPunct="1"/>
            <a:r>
              <a:rPr lang="en-US" sz="2000"/>
              <a:t>&amp; Oscillations – </a:t>
            </a:r>
            <a:r>
              <a:rPr lang="en-US" sz="2000" b="1" i="1">
                <a:solidFill>
                  <a:srgbClr val="0000FF"/>
                </a:solidFill>
              </a:rPr>
              <a:t>Subluminal Vacuum Refractive Index </a:t>
            </a:r>
          </a:p>
        </p:txBody>
      </p:sp>
      <p:sp>
        <p:nvSpPr>
          <p:cNvPr id="187400" name="TextBox 10"/>
          <p:cNvSpPr txBox="1">
            <a:spLocks noChangeArrowheads="1"/>
          </p:cNvSpPr>
          <p:nvPr/>
        </p:nvSpPr>
        <p:spPr bwMode="auto">
          <a:xfrm>
            <a:off x="417513" y="6172200"/>
            <a:ext cx="3722687" cy="368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J ELLIS, NEM, NANOPOULOS</a:t>
            </a:r>
          </a:p>
        </p:txBody>
      </p:sp>
      <p:pic>
        <p:nvPicPr>
          <p:cNvPr id="18740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4411663"/>
            <a:ext cx="4551362" cy="1962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664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7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995863"/>
            <a:ext cx="3175000" cy="4699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0" name="TextBox 6"/>
          <p:cNvSpPr txBox="1">
            <a:spLocks noChangeArrowheads="1"/>
          </p:cNvSpPr>
          <p:nvPr/>
        </p:nvSpPr>
        <p:spPr bwMode="auto">
          <a:xfrm>
            <a:off x="349250" y="5659438"/>
            <a:ext cx="3830638" cy="923925"/>
          </a:xfrm>
          <a:prstGeom prst="rect">
            <a:avLst/>
          </a:prstGeom>
          <a:solidFill>
            <a:srgbClr val="40FF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i="1" dirty="0">
                <a:latin typeface="+mj-lt"/>
              </a:rPr>
              <a:t>Explicit </a:t>
            </a:r>
            <a:r>
              <a:rPr lang="en-US" sz="1800" i="1" dirty="0">
                <a:solidFill>
                  <a:srgbClr val="FF0000"/>
                </a:solidFill>
                <a:latin typeface="+mj-lt"/>
              </a:rPr>
              <a:t>local</a:t>
            </a:r>
            <a:r>
              <a:rPr lang="en-US" sz="1800" i="1" dirty="0">
                <a:latin typeface="+mj-lt"/>
              </a:rPr>
              <a:t> breaking of SO(3,1) </a:t>
            </a:r>
          </a:p>
          <a:p>
            <a:pPr eaLnBrk="1" hangingPunct="1">
              <a:defRPr/>
            </a:pPr>
            <a:r>
              <a:rPr lang="en-US" sz="1800" i="1" dirty="0">
                <a:latin typeface="+mj-lt"/>
              </a:rPr>
              <a:t>down  to SO(2,1) </a:t>
            </a:r>
            <a:r>
              <a:rPr lang="en-US" sz="1800" i="1" dirty="0" smtClean="0">
                <a:latin typeface="+mj-lt"/>
              </a:rPr>
              <a:t>rotation </a:t>
            </a:r>
            <a:r>
              <a:rPr lang="en-US" sz="1800" i="1" dirty="0">
                <a:latin typeface="+mj-lt"/>
              </a:rPr>
              <a:t>and </a:t>
            </a:r>
            <a:endParaRPr lang="en-US" sz="1800" i="1" dirty="0" smtClean="0">
              <a:latin typeface="+mj-lt"/>
            </a:endParaRPr>
          </a:p>
          <a:p>
            <a:pPr eaLnBrk="1" hangingPunct="1">
              <a:defRPr/>
            </a:pPr>
            <a:r>
              <a:rPr lang="en-US" sz="1800" i="1" dirty="0" smtClean="0">
                <a:latin typeface="+mj-lt"/>
              </a:rPr>
              <a:t>boosts </a:t>
            </a:r>
            <a:r>
              <a:rPr lang="en-US" sz="1800" i="1" dirty="0">
                <a:latin typeface="+mj-lt"/>
              </a:rPr>
              <a:t>in transverse </a:t>
            </a:r>
            <a:r>
              <a:rPr lang="en-US" sz="1800" i="1" dirty="0" smtClean="0">
                <a:latin typeface="+mj-lt"/>
              </a:rPr>
              <a:t> directions</a:t>
            </a:r>
            <a:endParaRPr lang="en-US" sz="1800" i="1" dirty="0">
              <a:latin typeface="+mj-lt"/>
            </a:endParaRPr>
          </a:p>
        </p:txBody>
      </p:sp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4962525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9059" name="Oval 3"/>
          <p:cNvSpPr>
            <a:spLocks noChangeArrowheads="1"/>
          </p:cNvSpPr>
          <p:nvPr/>
        </p:nvSpPr>
        <p:spPr bwMode="auto">
          <a:xfrm>
            <a:off x="2916238" y="1773238"/>
            <a:ext cx="576262" cy="7921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3494" name="TextBox 1"/>
          <p:cNvSpPr txBox="1">
            <a:spLocks noChangeArrowheads="1"/>
          </p:cNvSpPr>
          <p:nvPr/>
        </p:nvSpPr>
        <p:spPr bwMode="auto">
          <a:xfrm>
            <a:off x="4500563" y="2276475"/>
            <a:ext cx="4516437" cy="1816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sz="2000" i="1" dirty="0"/>
          </a:p>
          <a:p>
            <a:pPr eaLnBrk="1" hangingPunct="1">
              <a:defRPr/>
            </a:pPr>
            <a:r>
              <a:rPr lang="en-US" sz="2000" i="1" dirty="0">
                <a:solidFill>
                  <a:srgbClr val="FF0000"/>
                </a:solidFill>
                <a:latin typeface="+mj-lt"/>
              </a:rPr>
              <a:t>Induced metric </a:t>
            </a:r>
            <a:r>
              <a:rPr lang="en-US" sz="2000" dirty="0">
                <a:latin typeface="+mj-lt"/>
              </a:rPr>
              <a:t>depends</a:t>
            </a:r>
          </a:p>
          <a:p>
            <a:pPr eaLnBrk="1" hangingPunct="1">
              <a:defRPr/>
            </a:pPr>
            <a:r>
              <a:rPr lang="en-US" sz="2000" dirty="0">
                <a:latin typeface="+mj-lt"/>
              </a:rPr>
              <a:t>on momenta as well as coordinates</a:t>
            </a:r>
          </a:p>
          <a:p>
            <a:pPr eaLnBrk="1" hangingPunct="1">
              <a:defRPr/>
            </a:pPr>
            <a:r>
              <a:rPr lang="en-US" sz="2000" dirty="0">
                <a:latin typeface="+mj-lt"/>
              </a:rPr>
              <a:t>(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Finsler</a:t>
            </a:r>
            <a:r>
              <a:rPr lang="en-US" sz="2000" dirty="0">
                <a:latin typeface="+mj-lt"/>
              </a:rPr>
              <a:t> type</a:t>
            </a:r>
            <a:r>
              <a:rPr lang="en-US" sz="2000" dirty="0" smtClean="0">
                <a:latin typeface="+mj-lt"/>
              </a:rPr>
              <a:t>) :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e.g.  u  ||  X</a:t>
            </a:r>
            <a:r>
              <a:rPr lang="en-US" sz="2000" baseline="-25000" dirty="0" smtClean="0">
                <a:solidFill>
                  <a:srgbClr val="FF0000"/>
                </a:solidFill>
                <a:latin typeface="+mj-lt"/>
              </a:rPr>
              <a:t>1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00875" y="4183063"/>
            <a:ext cx="185738" cy="474662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842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88" y="4816475"/>
            <a:ext cx="240982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Box 11"/>
          <p:cNvSpPr txBox="1">
            <a:spLocks noChangeArrowheads="1"/>
          </p:cNvSpPr>
          <p:nvPr/>
        </p:nvSpPr>
        <p:spPr bwMode="auto">
          <a:xfrm>
            <a:off x="4560888" y="1196975"/>
            <a:ext cx="4572000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solidFill>
                  <a:srgbClr val="FF0000"/>
                </a:solidFill>
                <a:latin typeface="+mj-lt"/>
              </a:rPr>
              <a:t>Local Lorentz Violation</a:t>
            </a:r>
            <a:r>
              <a:rPr lang="en-US" sz="2000" i="1" dirty="0">
                <a:solidFill>
                  <a:schemeClr val="tx1"/>
                </a:solidFill>
                <a:latin typeface="+mj-lt"/>
              </a:rPr>
              <a:t> due to  </a:t>
            </a:r>
          </a:p>
          <a:p>
            <a:pPr eaLnBrk="1" hangingPunct="1">
              <a:defRPr/>
            </a:pPr>
            <a:r>
              <a:rPr lang="en-US" sz="2000" i="1" dirty="0">
                <a:solidFill>
                  <a:schemeClr val="tx1"/>
                </a:solidFill>
                <a:latin typeface="+mj-lt"/>
              </a:rPr>
              <a:t>direction of Defect recoil velocities</a:t>
            </a:r>
          </a:p>
        </p:txBody>
      </p:sp>
    </p:spTree>
    <p:extLst>
      <p:ext uri="{BB962C8B-B14F-4D97-AF65-F5344CB8AC3E}">
        <p14:creationId xmlns:p14="http://schemas.microsoft.com/office/powerpoint/2010/main" val="217234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Box 5"/>
          <p:cNvSpPr txBox="1">
            <a:spLocks noChangeArrowheads="1"/>
          </p:cNvSpPr>
          <p:nvPr/>
        </p:nvSpPr>
        <p:spPr bwMode="auto">
          <a:xfrm>
            <a:off x="530225" y="277813"/>
            <a:ext cx="8218488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i="1" dirty="0">
                <a:latin typeface="+mj-lt"/>
              </a:rPr>
              <a:t>Space time Foam </a:t>
            </a:r>
            <a:r>
              <a:rPr lang="en-US" sz="2000" dirty="0">
                <a:latin typeface="+mj-lt"/>
              </a:rPr>
              <a:t>situations – </a:t>
            </a:r>
          </a:p>
          <a:p>
            <a:pPr algn="ctr" eaLnBrk="1" hangingPunct="1">
              <a:defRPr/>
            </a:pPr>
            <a:r>
              <a:rPr lang="en-US" sz="2000" dirty="0">
                <a:latin typeface="+mj-lt"/>
              </a:rPr>
              <a:t>Average over both populations of defects &amp; quantum fluctuations</a:t>
            </a:r>
          </a:p>
        </p:txBody>
      </p:sp>
      <p:sp>
        <p:nvSpPr>
          <p:cNvPr id="65538" name="TextBox 6"/>
          <p:cNvSpPr txBox="1">
            <a:spLocks noChangeArrowheads="1"/>
          </p:cNvSpPr>
          <p:nvPr/>
        </p:nvSpPr>
        <p:spPr bwMode="auto">
          <a:xfrm>
            <a:off x="100013" y="981075"/>
            <a:ext cx="4430712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Isotropic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&amp;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(in)homogeneous foam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for a 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brane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observer</a:t>
            </a:r>
            <a:r>
              <a:rPr lang="en-US" sz="2800" dirty="0">
                <a:latin typeface="+mj-lt"/>
              </a:rPr>
              <a:t>: </a:t>
            </a:r>
          </a:p>
        </p:txBody>
      </p:sp>
      <p:pic>
        <p:nvPicPr>
          <p:cNvPr id="189443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2466975"/>
            <a:ext cx="2962275" cy="7858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1" name="TextBox 9"/>
          <p:cNvSpPr txBox="1">
            <a:spLocks noChangeArrowheads="1"/>
          </p:cNvSpPr>
          <p:nvPr/>
        </p:nvSpPr>
        <p:spPr bwMode="auto">
          <a:xfrm>
            <a:off x="6432550" y="1589088"/>
            <a:ext cx="2422525" cy="15081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Lorentz Invariance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 Average</a:t>
            </a:r>
          </a:p>
          <a:p>
            <a:pPr eaLnBrk="1" hangingPunct="1">
              <a:defRPr/>
            </a:pPr>
            <a:endParaRPr lang="en-US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Violated in </a:t>
            </a:r>
            <a:r>
              <a:rPr lang="en-US" sz="2000" i="1" dirty="0" err="1">
                <a:latin typeface="+mj-lt"/>
              </a:rPr>
              <a:t>flcts</a:t>
            </a:r>
            <a:endParaRPr lang="en-US" sz="2000" i="1" dirty="0">
              <a:latin typeface="+mj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155825"/>
            <a:ext cx="3052763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944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519238"/>
            <a:ext cx="2855912" cy="649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12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7" name="TextBox 15"/>
          <p:cNvSpPr txBox="1">
            <a:spLocks noChangeArrowheads="1"/>
          </p:cNvSpPr>
          <p:nvPr/>
        </p:nvSpPr>
        <p:spPr bwMode="auto">
          <a:xfrm>
            <a:off x="298450" y="6057900"/>
            <a:ext cx="4202113" cy="584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latin typeface="+mj-lt"/>
              </a:rPr>
              <a:t>leading</a:t>
            </a:r>
            <a:r>
              <a:rPr lang="en-US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to light cone fluctuations </a:t>
            </a:r>
          </a:p>
        </p:txBody>
      </p:sp>
      <p:sp>
        <p:nvSpPr>
          <p:cNvPr id="65538" name="TextBox 6"/>
          <p:cNvSpPr txBox="1">
            <a:spLocks noChangeArrowheads="1"/>
          </p:cNvSpPr>
          <p:nvPr/>
        </p:nvSpPr>
        <p:spPr bwMode="auto">
          <a:xfrm>
            <a:off x="100013" y="981075"/>
            <a:ext cx="4430712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Isotropic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&amp;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(in)homogeneous foam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for a 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brane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observer</a:t>
            </a:r>
            <a:r>
              <a:rPr lang="en-US" sz="2800" dirty="0">
                <a:latin typeface="+mj-lt"/>
              </a:rPr>
              <a:t>: </a:t>
            </a:r>
          </a:p>
        </p:txBody>
      </p:sp>
      <p:pic>
        <p:nvPicPr>
          <p:cNvPr id="190467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2466975"/>
            <a:ext cx="2962275" cy="7858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1" name="TextBox 9"/>
          <p:cNvSpPr txBox="1">
            <a:spLocks noChangeArrowheads="1"/>
          </p:cNvSpPr>
          <p:nvPr/>
        </p:nvSpPr>
        <p:spPr bwMode="auto">
          <a:xfrm>
            <a:off x="6432550" y="1589088"/>
            <a:ext cx="2422525" cy="15081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Lorentz Invariance</a:t>
            </a: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on Average</a:t>
            </a:r>
          </a:p>
          <a:p>
            <a:pPr eaLnBrk="1" hangingPunct="1">
              <a:defRPr/>
            </a:pPr>
            <a:endParaRPr lang="en-US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i="1" dirty="0">
                <a:latin typeface="+mj-lt"/>
              </a:rPr>
              <a:t>Violated in </a:t>
            </a:r>
            <a:r>
              <a:rPr lang="en-US" sz="2000" i="1" dirty="0" err="1">
                <a:latin typeface="+mj-lt"/>
              </a:rPr>
              <a:t>flcts</a:t>
            </a:r>
            <a:endParaRPr lang="en-US" sz="2000" i="1" dirty="0">
              <a:latin typeface="+mj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155825"/>
            <a:ext cx="3052763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0470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5803900"/>
            <a:ext cx="18224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4" name="TextBox 2"/>
          <p:cNvSpPr txBox="1">
            <a:spLocks noChangeArrowheads="1"/>
          </p:cNvSpPr>
          <p:nvPr/>
        </p:nvSpPr>
        <p:spPr bwMode="auto">
          <a:xfrm>
            <a:off x="298450" y="5341938"/>
            <a:ext cx="5576888" cy="830262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800" i="1" dirty="0">
                <a:solidFill>
                  <a:srgbClr val="FF0000"/>
                </a:solidFill>
                <a:latin typeface="+mj-lt"/>
              </a:rPr>
              <a:t>c.f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.</a:t>
            </a:r>
            <a:r>
              <a:rPr lang="en-US" sz="2000" dirty="0">
                <a:latin typeface="+mj-lt"/>
              </a:rPr>
              <a:t> Stochastic Foam, through coherent graviton states  </a:t>
            </a:r>
          </a:p>
        </p:txBody>
      </p:sp>
      <p:sp>
        <p:nvSpPr>
          <p:cNvPr id="65545" name="TextBox 13"/>
          <p:cNvSpPr txBox="1">
            <a:spLocks noChangeArrowheads="1"/>
          </p:cNvSpPr>
          <p:nvPr/>
        </p:nvSpPr>
        <p:spPr bwMode="auto">
          <a:xfrm>
            <a:off x="4706938" y="6064250"/>
            <a:ext cx="1146175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latin typeface="+mj-lt"/>
              </a:rPr>
              <a:t>Ford (95) </a:t>
            </a:r>
          </a:p>
        </p:txBody>
      </p:sp>
      <p:pic>
        <p:nvPicPr>
          <p:cNvPr id="190473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5341938"/>
            <a:ext cx="23336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4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519238"/>
            <a:ext cx="2855912" cy="649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475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76700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530225" y="277813"/>
            <a:ext cx="8218488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CC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i="1" dirty="0">
                <a:latin typeface="+mj-lt"/>
              </a:rPr>
              <a:t>Space time Foam </a:t>
            </a:r>
            <a:r>
              <a:rPr lang="en-US" sz="2000" dirty="0">
                <a:latin typeface="+mj-lt"/>
              </a:rPr>
              <a:t>situations – </a:t>
            </a:r>
          </a:p>
          <a:p>
            <a:pPr algn="ctr" eaLnBrk="1" hangingPunct="1">
              <a:defRPr/>
            </a:pPr>
            <a:r>
              <a:rPr lang="en-US" sz="2000" dirty="0">
                <a:latin typeface="+mj-lt"/>
              </a:rPr>
              <a:t>Average over both populations of defects &amp; quantum fluctuations</a:t>
            </a:r>
          </a:p>
        </p:txBody>
      </p:sp>
    </p:spTree>
    <p:extLst>
      <p:ext uri="{BB962C8B-B14F-4D97-AF65-F5344CB8AC3E}">
        <p14:creationId xmlns:p14="http://schemas.microsoft.com/office/powerpoint/2010/main" val="53986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34" y="160925"/>
            <a:ext cx="9051966" cy="461665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Several Candidates for Dark Matter (DM)  – </a:t>
            </a:r>
            <a:r>
              <a:rPr lang="en-US" b="1" dirty="0" smtClean="0">
                <a:solidFill>
                  <a:srgbClr val="FF0000"/>
                </a:solidFill>
              </a:rPr>
              <a:t>NO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CONCRETE</a:t>
            </a:r>
            <a:r>
              <a:rPr lang="en-US" b="1" dirty="0" smtClean="0"/>
              <a:t> EXPLANATION YET!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70857" y="862763"/>
            <a:ext cx="2572551" cy="830997"/>
          </a:xfrm>
          <a:prstGeom prst="rect">
            <a:avLst/>
          </a:prstGeom>
          <a:solidFill>
            <a:schemeClr val="bg2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PARTICLE PHYSICS 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CANDIDATES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47640" y="826477"/>
            <a:ext cx="55038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SUSY PARTNERS </a:t>
            </a:r>
            <a:r>
              <a:rPr lang="en-US" sz="2400" dirty="0" smtClean="0"/>
              <a:t>– MODEL DEPENDENT</a:t>
            </a:r>
          </a:p>
          <a:p>
            <a:r>
              <a:rPr lang="en-US" sz="2400" dirty="0" smtClean="0"/>
              <a:t>(LSP: </a:t>
            </a:r>
            <a:r>
              <a:rPr lang="en-US" sz="2400" b="1" dirty="0" err="1" smtClean="0">
                <a:solidFill>
                  <a:srgbClr val="FF0000"/>
                </a:solidFill>
              </a:rPr>
              <a:t>Neutralinos</a:t>
            </a:r>
            <a:r>
              <a:rPr lang="en-US" sz="2400" dirty="0" smtClean="0"/>
              <a:t>, </a:t>
            </a:r>
            <a:r>
              <a:rPr lang="en-US" sz="2400" dirty="0" err="1" smtClean="0"/>
              <a:t>Gravitinos</a:t>
            </a:r>
            <a:r>
              <a:rPr lang="en-US" sz="2400" dirty="0" smtClean="0"/>
              <a:t> …)</a:t>
            </a:r>
          </a:p>
          <a:p>
            <a:r>
              <a:rPr lang="en-US" sz="2400" dirty="0" smtClean="0"/>
              <a:t>AXIONS</a:t>
            </a:r>
          </a:p>
          <a:p>
            <a:r>
              <a:rPr lang="en-US" sz="2400" dirty="0" smtClean="0"/>
              <a:t>STERILE (LIGHT </a:t>
            </a:r>
            <a:r>
              <a:rPr lang="en-US" sz="2400" dirty="0" err="1" smtClean="0"/>
              <a:t>keV</a:t>
            </a:r>
            <a:r>
              <a:rPr lang="en-US" sz="2400" dirty="0" smtClean="0"/>
              <a:t>) NEUTRINOS in </a:t>
            </a:r>
            <a:r>
              <a:rPr lang="el-GR" sz="2400" dirty="0" smtClean="0"/>
              <a:t>ν</a:t>
            </a:r>
            <a:r>
              <a:rPr lang="en-GB" sz="2400" dirty="0" smtClean="0"/>
              <a:t>MSM</a:t>
            </a:r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D-MATTER (STRINGY) …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859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850" y="188913"/>
            <a:ext cx="8634413" cy="400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Modified Neutrino dispersion relations due to locally induced metric</a:t>
            </a:r>
          </a:p>
        </p:txBody>
      </p:sp>
      <p:pic>
        <p:nvPicPr>
          <p:cNvPr id="191491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836613"/>
            <a:ext cx="39608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2" name="TextBox 12"/>
          <p:cNvSpPr txBox="1">
            <a:spLocks noChangeArrowheads="1"/>
          </p:cNvSpPr>
          <p:nvPr/>
        </p:nvSpPr>
        <p:spPr bwMode="auto">
          <a:xfrm>
            <a:off x="522288" y="1341438"/>
            <a:ext cx="8621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Interpret (Dirac)  negative energies  as corresponding to anti-particles </a:t>
            </a:r>
          </a:p>
        </p:txBody>
      </p:sp>
      <p:pic>
        <p:nvPicPr>
          <p:cNvPr id="191493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2797175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4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989138"/>
            <a:ext cx="5580063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5" name="TextBox 13"/>
          <p:cNvSpPr txBox="1">
            <a:spLocks noChangeArrowheads="1"/>
          </p:cNvSpPr>
          <p:nvPr/>
        </p:nvSpPr>
        <p:spPr bwMode="auto">
          <a:xfrm>
            <a:off x="684213" y="3284538"/>
            <a:ext cx="8537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Momentum-Energy conservation during </a:t>
            </a:r>
            <a:r>
              <a:rPr lang="el-GR" sz="2000" b="1">
                <a:solidFill>
                  <a:srgbClr val="FF0000"/>
                </a:solidFill>
              </a:rPr>
              <a:t>ν </a:t>
            </a:r>
            <a:r>
              <a:rPr lang="en-US" sz="2000" b="1">
                <a:solidFill>
                  <a:srgbClr val="FF0000"/>
                </a:solidFill>
              </a:rPr>
              <a:t>scattering with D-particles</a:t>
            </a:r>
          </a:p>
        </p:txBody>
      </p:sp>
      <p:pic>
        <p:nvPicPr>
          <p:cNvPr id="191496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789363"/>
            <a:ext cx="44640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4581525"/>
            <a:ext cx="6372225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7950" y="6165850"/>
            <a:ext cx="2951163" cy="36830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NEM, </a:t>
            </a:r>
            <a:r>
              <a:rPr lang="en-US" b="1" dirty="0" err="1"/>
              <a:t>Sarkar</a:t>
            </a:r>
            <a:r>
              <a:rPr lang="en-US" b="1" dirty="0"/>
              <a:t>, Tarantino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7950" y="6488113"/>
            <a:ext cx="2963863" cy="33972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err="1"/>
              <a:t>Phys.Rev</a:t>
            </a:r>
            <a:r>
              <a:rPr lang="en-US" sz="1600" b="1" dirty="0"/>
              <a:t>. D84 (2011) 044050</a:t>
            </a:r>
          </a:p>
        </p:txBody>
      </p:sp>
    </p:spTree>
    <p:extLst>
      <p:ext uri="{BB962C8B-B14F-4D97-AF65-F5344CB8AC3E}">
        <p14:creationId xmlns:p14="http://schemas.microsoft.com/office/powerpoint/2010/main" val="1667559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192516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517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732463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912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193540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1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732463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5940425" y="1412875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867400" y="2349500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4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194564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732463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66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3113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Lepton asymmetry and, then  through </a:t>
            </a:r>
          </a:p>
          <a:p>
            <a:pPr eaLnBrk="1" hangingPunct="1"/>
            <a:r>
              <a:rPr lang="en-US" sz="1800" dirty="0" smtClean="0"/>
              <a:t>B-L </a:t>
            </a:r>
            <a:r>
              <a:rPr lang="en-US" sz="1800" dirty="0"/>
              <a:t>conserving processes in the Early Universe a Baryon asymmetry. </a:t>
            </a:r>
          </a:p>
        </p:txBody>
      </p:sp>
    </p:spTree>
    <p:extLst>
      <p:ext uri="{BB962C8B-B14F-4D97-AF65-F5344CB8AC3E}">
        <p14:creationId xmlns:p14="http://schemas.microsoft.com/office/powerpoint/2010/main" val="16869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196612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3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732463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084888" y="1341438"/>
            <a:ext cx="1943100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84888" y="2349500"/>
            <a:ext cx="1943100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6616" name="TextBox 4"/>
          <p:cNvSpPr txBox="1">
            <a:spLocks noChangeArrowheads="1"/>
          </p:cNvSpPr>
          <p:nvPr/>
        </p:nvSpPr>
        <p:spPr bwMode="auto">
          <a:xfrm>
            <a:off x="7956550" y="1989138"/>
            <a:ext cx="1171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i="1"/>
              <a:t>± B</a:t>
            </a:r>
            <a:r>
              <a:rPr lang="en-US" sz="3600" b="1" i="1" baseline="-25000"/>
              <a:t>0</a:t>
            </a:r>
            <a:endParaRPr lang="en-US" sz="3600" b="1" i="1"/>
          </a:p>
        </p:txBody>
      </p:sp>
    </p:spTree>
    <p:extLst>
      <p:ext uri="{BB962C8B-B14F-4D97-AF65-F5344CB8AC3E}">
        <p14:creationId xmlns:p14="http://schemas.microsoft.com/office/powerpoint/2010/main" val="324892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198660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1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732463"/>
            <a:ext cx="12747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2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3861593"/>
            <a:ext cx="7245350" cy="100806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6084888" y="1341438"/>
            <a:ext cx="1943100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84888" y="2349500"/>
            <a:ext cx="1943100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8665" name="TextBox 4"/>
          <p:cNvSpPr txBox="1">
            <a:spLocks noChangeArrowheads="1"/>
          </p:cNvSpPr>
          <p:nvPr/>
        </p:nvSpPr>
        <p:spPr bwMode="auto">
          <a:xfrm>
            <a:off x="7956550" y="1989138"/>
            <a:ext cx="1171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i="1"/>
              <a:t>± B</a:t>
            </a:r>
            <a:r>
              <a:rPr lang="en-US" sz="3600" b="1" i="1" baseline="-25000"/>
              <a:t>0</a:t>
            </a:r>
            <a:endParaRPr lang="en-US" sz="3600" b="1" i="1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1450" y="5192713"/>
            <a:ext cx="4659313" cy="1079500"/>
          </a:xfrm>
          <a:prstGeom prst="rect">
            <a:avLst/>
          </a:prstGeom>
          <a:ln w="50800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924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713" y="1196975"/>
            <a:ext cx="5422900" cy="1257300"/>
          </a:xfrm>
          <a:prstGeom prst="rect">
            <a:avLst/>
          </a:prstGeom>
          <a:ln w="50800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sp>
        <p:nvSpPr>
          <p:cNvPr id="199682" name="TextBox 5"/>
          <p:cNvSpPr txBox="1">
            <a:spLocks noChangeArrowheads="1"/>
          </p:cNvSpPr>
          <p:nvPr/>
        </p:nvSpPr>
        <p:spPr bwMode="auto">
          <a:xfrm>
            <a:off x="2627313" y="476250"/>
            <a:ext cx="4332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BARYOGENESIS VIA LEPTOGENESIS</a:t>
            </a:r>
          </a:p>
        </p:txBody>
      </p:sp>
      <p:sp>
        <p:nvSpPr>
          <p:cNvPr id="199683" name="TextBox 6"/>
          <p:cNvSpPr txBox="1">
            <a:spLocks noChangeArrowheads="1"/>
          </p:cNvSpPr>
          <p:nvPr/>
        </p:nvSpPr>
        <p:spPr bwMode="auto">
          <a:xfrm>
            <a:off x="179388" y="2636838"/>
            <a:ext cx="8818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@ T = T</a:t>
            </a:r>
            <a:r>
              <a:rPr lang="en-US" sz="1800" baseline="-25000"/>
              <a:t>d</a:t>
            </a:r>
            <a:r>
              <a:rPr lang="en-US" sz="1800"/>
              <a:t> (decoupling Temp. of Lepton number (L) Violating processes) there is a 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constant ratio </a:t>
            </a:r>
            <a:r>
              <a:rPr lang="en-US" sz="1800"/>
              <a:t>of  net neutrino/antineutrino asymmetry (</a:t>
            </a:r>
            <a:r>
              <a:rPr lang="el-GR" sz="1800"/>
              <a:t>Δ</a:t>
            </a:r>
            <a:r>
              <a:rPr lang="en-GB" sz="1800"/>
              <a:t>L) to entropy density ( ~T</a:t>
            </a:r>
            <a:r>
              <a:rPr lang="en-GB" sz="1800" baseline="30000"/>
              <a:t>3</a:t>
            </a:r>
            <a:r>
              <a:rPr lang="en-GB" sz="1800"/>
              <a:t>)</a:t>
            </a:r>
            <a:endParaRPr lang="en-US" sz="1800"/>
          </a:p>
        </p:txBody>
      </p:sp>
      <p:pic>
        <p:nvPicPr>
          <p:cNvPr id="19968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500438"/>
            <a:ext cx="36449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5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5054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6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013325"/>
            <a:ext cx="5918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7" name="TextBox 12"/>
          <p:cNvSpPr txBox="1">
            <a:spLocks noChangeArrowheads="1"/>
          </p:cNvSpPr>
          <p:nvPr/>
        </p:nvSpPr>
        <p:spPr bwMode="auto">
          <a:xfrm>
            <a:off x="395288" y="5661025"/>
            <a:ext cx="7661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Communicated to Baryon sector, and thus generates BAU either </a:t>
            </a:r>
          </a:p>
          <a:p>
            <a:pPr eaLnBrk="1" hangingPunct="1"/>
            <a:r>
              <a:rPr lang="en-US" sz="1800" dirty="0"/>
              <a:t>via a B-L conserving symmetry as in GUT models or via B </a:t>
            </a:r>
            <a:r>
              <a:rPr lang="en-US" sz="1800" dirty="0" smtClean="0"/>
              <a:t>- </a:t>
            </a:r>
            <a:r>
              <a:rPr lang="en-US" sz="1800" dirty="0"/>
              <a:t>L conserving </a:t>
            </a:r>
          </a:p>
          <a:p>
            <a:pPr eaLnBrk="1" hangingPunct="1"/>
            <a:r>
              <a:rPr lang="en-US" sz="1800" dirty="0" err="1"/>
              <a:t>sphaleron</a:t>
            </a:r>
            <a:r>
              <a:rPr lang="en-US" sz="1800" dirty="0"/>
              <a:t> </a:t>
            </a:r>
            <a:r>
              <a:rPr lang="en-US" sz="1800" dirty="0" smtClean="0"/>
              <a:t>processes  </a:t>
            </a:r>
            <a:r>
              <a:rPr lang="en-US" sz="1800" dirty="0">
                <a:sym typeface="Wingdings" charset="0"/>
              </a:rPr>
              <a:t> </a:t>
            </a:r>
            <a:r>
              <a:rPr lang="en-US" sz="1800" b="1" i="1" dirty="0">
                <a:sym typeface="Wingdings" charset="0"/>
              </a:rPr>
              <a:t>BARYOGENESIS</a:t>
            </a:r>
            <a:endParaRPr lang="en-US" sz="1800" b="1" i="1" dirty="0"/>
          </a:p>
        </p:txBody>
      </p:sp>
      <p:sp>
        <p:nvSpPr>
          <p:cNvPr id="199688" name="TextBox 13"/>
          <p:cNvSpPr txBox="1">
            <a:spLocks noChangeArrowheads="1"/>
          </p:cNvSpPr>
          <p:nvPr/>
        </p:nvSpPr>
        <p:spPr bwMode="auto">
          <a:xfrm>
            <a:off x="6659563" y="5013325"/>
            <a:ext cx="1827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(</a:t>
            </a:r>
            <a:r>
              <a:rPr lang="en-US" sz="1800" b="1" i="1">
                <a:solidFill>
                  <a:srgbClr val="0000FF"/>
                </a:solidFill>
              </a:rPr>
              <a:t>Leptogenesis</a:t>
            </a:r>
            <a:r>
              <a:rPr lang="en-US" sz="18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2773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713" y="1196975"/>
            <a:ext cx="5422900" cy="1257300"/>
          </a:xfrm>
          <a:prstGeom prst="rect">
            <a:avLst/>
          </a:prstGeom>
          <a:ln w="50800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sp>
        <p:nvSpPr>
          <p:cNvPr id="200706" name="TextBox 5"/>
          <p:cNvSpPr txBox="1">
            <a:spLocks noChangeArrowheads="1"/>
          </p:cNvSpPr>
          <p:nvPr/>
        </p:nvSpPr>
        <p:spPr bwMode="auto">
          <a:xfrm>
            <a:off x="2627313" y="476250"/>
            <a:ext cx="4332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BARYOGENESIS VIA LEPTOGENESIS</a:t>
            </a:r>
          </a:p>
        </p:txBody>
      </p:sp>
      <p:sp>
        <p:nvSpPr>
          <p:cNvPr id="200707" name="TextBox 6"/>
          <p:cNvSpPr txBox="1">
            <a:spLocks noChangeArrowheads="1"/>
          </p:cNvSpPr>
          <p:nvPr/>
        </p:nvSpPr>
        <p:spPr bwMode="auto">
          <a:xfrm>
            <a:off x="179388" y="2636838"/>
            <a:ext cx="8818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@ T = T</a:t>
            </a:r>
            <a:r>
              <a:rPr lang="en-US" sz="1800" baseline="-25000"/>
              <a:t>d</a:t>
            </a:r>
            <a:r>
              <a:rPr lang="en-US" sz="1800"/>
              <a:t> (decoupling Temp. of Lepton number (L) Violating processes) there is a 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</a:rPr>
              <a:t>constant ratio </a:t>
            </a:r>
            <a:r>
              <a:rPr lang="en-US" sz="1800"/>
              <a:t>of  net neutrino/antineutrino asymmetry (</a:t>
            </a:r>
            <a:r>
              <a:rPr lang="el-GR" sz="1800"/>
              <a:t>Δ</a:t>
            </a:r>
            <a:r>
              <a:rPr lang="en-GB" sz="1800"/>
              <a:t>L) to entropy density ( ~T</a:t>
            </a:r>
            <a:r>
              <a:rPr lang="en-GB" sz="1800" baseline="30000"/>
              <a:t>3</a:t>
            </a:r>
            <a:r>
              <a:rPr lang="en-GB" sz="1800"/>
              <a:t>)</a:t>
            </a:r>
            <a:endParaRPr lang="en-US" sz="1800"/>
          </a:p>
        </p:txBody>
      </p:sp>
      <p:pic>
        <p:nvPicPr>
          <p:cNvPr id="200708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500438"/>
            <a:ext cx="36449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09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5054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0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013325"/>
            <a:ext cx="5918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11" name="TextBox 12"/>
          <p:cNvSpPr txBox="1">
            <a:spLocks noChangeArrowheads="1"/>
          </p:cNvSpPr>
          <p:nvPr/>
        </p:nvSpPr>
        <p:spPr bwMode="auto">
          <a:xfrm>
            <a:off x="395288" y="5661025"/>
            <a:ext cx="2281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 dirty="0" smtClean="0"/>
          </a:p>
          <a:p>
            <a:pPr eaLnBrk="1" hangingPunct="1"/>
            <a:endParaRPr lang="en-US" sz="1800" b="1" i="1" dirty="0"/>
          </a:p>
        </p:txBody>
      </p:sp>
      <p:sp>
        <p:nvSpPr>
          <p:cNvPr id="200712" name="TextBox 13"/>
          <p:cNvSpPr txBox="1">
            <a:spLocks noChangeArrowheads="1"/>
          </p:cNvSpPr>
          <p:nvPr/>
        </p:nvSpPr>
        <p:spPr bwMode="auto">
          <a:xfrm>
            <a:off x="6659563" y="5013325"/>
            <a:ext cx="1827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(</a:t>
            </a:r>
            <a:r>
              <a:rPr lang="en-US" sz="1800" b="1" i="1">
                <a:solidFill>
                  <a:srgbClr val="0000FF"/>
                </a:solidFill>
              </a:rPr>
              <a:t>Leptogenesis</a:t>
            </a:r>
            <a:r>
              <a:rPr lang="en-US" sz="1800"/>
              <a:t>)</a:t>
            </a:r>
          </a:p>
        </p:txBody>
      </p:sp>
      <p:sp>
        <p:nvSpPr>
          <p:cNvPr id="10" name="Oval 9"/>
          <p:cNvSpPr/>
          <p:nvPr/>
        </p:nvSpPr>
        <p:spPr>
          <a:xfrm>
            <a:off x="3708400" y="4292600"/>
            <a:ext cx="2376488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395288" y="5661025"/>
            <a:ext cx="7661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Communicated to Baryon sector, and thus generates BAU either </a:t>
            </a:r>
          </a:p>
          <a:p>
            <a:pPr eaLnBrk="1" hangingPunct="1"/>
            <a:r>
              <a:rPr lang="en-US" sz="1800" dirty="0"/>
              <a:t>via a B-L conserving symmetry as in GUT models or via B </a:t>
            </a:r>
            <a:r>
              <a:rPr lang="en-US" sz="1800" dirty="0" smtClean="0"/>
              <a:t>- </a:t>
            </a:r>
            <a:r>
              <a:rPr lang="en-US" sz="1800" dirty="0"/>
              <a:t>L conserving </a:t>
            </a:r>
          </a:p>
          <a:p>
            <a:pPr eaLnBrk="1" hangingPunct="1"/>
            <a:r>
              <a:rPr lang="en-US" sz="1800" dirty="0" err="1"/>
              <a:t>sphaleron</a:t>
            </a:r>
            <a:r>
              <a:rPr lang="en-US" sz="1800" dirty="0"/>
              <a:t> </a:t>
            </a:r>
            <a:r>
              <a:rPr lang="en-US" sz="1800" dirty="0" smtClean="0"/>
              <a:t>processes  </a:t>
            </a:r>
            <a:r>
              <a:rPr lang="en-US" sz="1800" dirty="0">
                <a:sym typeface="Wingdings" charset="0"/>
              </a:rPr>
              <a:t> </a:t>
            </a:r>
            <a:r>
              <a:rPr lang="en-US" sz="1800" b="1" i="1" dirty="0">
                <a:sym typeface="Wingdings" charset="0"/>
              </a:rPr>
              <a:t>BARYOGENESIS</a:t>
            </a:r>
            <a:endParaRPr lang="en-US" sz="1800" b="1" i="1" dirty="0"/>
          </a:p>
        </p:txBody>
      </p:sp>
    </p:spTree>
    <p:extLst>
      <p:ext uri="{BB962C8B-B14F-4D97-AF65-F5344CB8AC3E}">
        <p14:creationId xmlns:p14="http://schemas.microsoft.com/office/powerpoint/2010/main" val="2333627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2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732463"/>
            <a:ext cx="124301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201733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4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6379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</a:t>
            </a:r>
            <a:r>
              <a:rPr lang="en-US" sz="1800" dirty="0" smtClean="0"/>
              <a:t>Lepton asymmetry </a:t>
            </a:r>
            <a:r>
              <a:rPr lang="en-US" sz="1800" dirty="0"/>
              <a:t>and through B+L conserving 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processes </a:t>
            </a:r>
            <a:r>
              <a:rPr lang="en-US" sz="1800" dirty="0"/>
              <a:t>in the Early </a:t>
            </a:r>
            <a:r>
              <a:rPr lang="en-US" sz="1800" dirty="0" smtClean="0"/>
              <a:t>Universe a </a:t>
            </a:r>
            <a:r>
              <a:rPr lang="en-US" sz="1800" dirty="0"/>
              <a:t>Baryon asymmetry. </a:t>
            </a:r>
            <a:endParaRPr lang="en-US" sz="1800" dirty="0" smtClean="0"/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</a:rPr>
              <a:t>correct value (observed) for BAU is reproduced for </a:t>
            </a:r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2725738" cy="755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6" name="TextBox 7"/>
          <p:cNvSpPr txBox="1">
            <a:spLocks noChangeArrowheads="1"/>
          </p:cNvSpPr>
          <p:nvPr/>
        </p:nvSpPr>
        <p:spPr bwMode="auto">
          <a:xfrm>
            <a:off x="755650" y="522922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implying that in these scenarios, for </a:t>
            </a:r>
            <a:r>
              <a:rPr lang="el-GR" sz="1800"/>
              <a:t>σ</a:t>
            </a:r>
            <a:r>
              <a:rPr lang="en-GB" sz="1800" baseline="30000"/>
              <a:t>2</a:t>
            </a:r>
            <a:r>
              <a:rPr lang="en-GB" sz="1800"/>
              <a:t> &lt; 1, one must have M</a:t>
            </a:r>
            <a:r>
              <a:rPr lang="en-GB" sz="1800" baseline="-25000"/>
              <a:t>s</a:t>
            </a:r>
            <a:r>
              <a:rPr lang="en-GB" sz="1800"/>
              <a:t>/g</a:t>
            </a:r>
            <a:r>
              <a:rPr lang="en-GB" sz="1800" baseline="-25000"/>
              <a:t>s</a:t>
            </a:r>
            <a:r>
              <a:rPr lang="en-GB" sz="1800"/>
              <a:t> &gt; 200 TeV</a:t>
            </a:r>
            <a:endParaRPr lang="en-US" sz="1800"/>
          </a:p>
        </p:txBody>
      </p:sp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4859338" y="4437063"/>
            <a:ext cx="301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for D-foam at T</a:t>
            </a:r>
            <a:r>
              <a:rPr lang="en-US" sz="1800" baseline="-25000"/>
              <a:t>d </a:t>
            </a:r>
            <a:r>
              <a:rPr lang="en-US" sz="1800"/>
              <a:t>~ 10</a:t>
            </a:r>
            <a:r>
              <a:rPr lang="en-US" sz="1800" baseline="30000"/>
              <a:t>15</a:t>
            </a:r>
            <a:r>
              <a:rPr lang="en-US" sz="1800"/>
              <a:t> GeV</a:t>
            </a:r>
          </a:p>
        </p:txBody>
      </p:sp>
    </p:spTree>
    <p:extLst>
      <p:ext uri="{BB962C8B-B14F-4D97-AF65-F5344CB8AC3E}">
        <p14:creationId xmlns:p14="http://schemas.microsoft.com/office/powerpoint/2010/main" val="3696003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2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732463"/>
            <a:ext cx="124301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201733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4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6379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</a:t>
            </a:r>
            <a:r>
              <a:rPr lang="en-US" sz="1800" dirty="0" smtClean="0"/>
              <a:t>Lepton asymmetry </a:t>
            </a:r>
            <a:r>
              <a:rPr lang="en-US" sz="1800" dirty="0"/>
              <a:t>and through B+L conserving 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processes </a:t>
            </a:r>
            <a:r>
              <a:rPr lang="en-US" sz="1800" dirty="0"/>
              <a:t>in the Early </a:t>
            </a:r>
            <a:r>
              <a:rPr lang="en-US" sz="1800" dirty="0" smtClean="0"/>
              <a:t>Universe a </a:t>
            </a:r>
            <a:r>
              <a:rPr lang="en-US" sz="1800" dirty="0"/>
              <a:t>Baryon asymmetry. </a:t>
            </a:r>
            <a:endParaRPr lang="en-US" sz="1800" dirty="0" smtClean="0"/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</a:rPr>
              <a:t>correct value (observed) for BAU is reproduced for </a:t>
            </a:r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2725738" cy="755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6" name="TextBox 7"/>
          <p:cNvSpPr txBox="1">
            <a:spLocks noChangeArrowheads="1"/>
          </p:cNvSpPr>
          <p:nvPr/>
        </p:nvSpPr>
        <p:spPr bwMode="auto">
          <a:xfrm>
            <a:off x="755650" y="522922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implying that in these scenarios, for </a:t>
            </a:r>
            <a:r>
              <a:rPr lang="el-GR" sz="1800"/>
              <a:t>σ</a:t>
            </a:r>
            <a:r>
              <a:rPr lang="en-GB" sz="1800" baseline="30000"/>
              <a:t>2</a:t>
            </a:r>
            <a:r>
              <a:rPr lang="en-GB" sz="1800"/>
              <a:t> &lt; 1, one must have M</a:t>
            </a:r>
            <a:r>
              <a:rPr lang="en-GB" sz="1800" baseline="-25000"/>
              <a:t>s</a:t>
            </a:r>
            <a:r>
              <a:rPr lang="en-GB" sz="1800"/>
              <a:t>/g</a:t>
            </a:r>
            <a:r>
              <a:rPr lang="en-GB" sz="1800" baseline="-25000"/>
              <a:t>s</a:t>
            </a:r>
            <a:r>
              <a:rPr lang="en-GB" sz="1800"/>
              <a:t> &gt; 200 TeV</a:t>
            </a:r>
            <a:endParaRPr lang="en-US" sz="1800"/>
          </a:p>
        </p:txBody>
      </p:sp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4859338" y="4437063"/>
            <a:ext cx="301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for D-foam at T</a:t>
            </a:r>
            <a:r>
              <a:rPr lang="en-US" sz="1800" baseline="-25000"/>
              <a:t>d </a:t>
            </a:r>
            <a:r>
              <a:rPr lang="en-US" sz="1800"/>
              <a:t>~ 10</a:t>
            </a:r>
            <a:r>
              <a:rPr lang="en-US" sz="1800" baseline="30000"/>
              <a:t>15</a:t>
            </a:r>
            <a:r>
              <a:rPr lang="en-US" sz="1800"/>
              <a:t> GeV</a:t>
            </a:r>
          </a:p>
        </p:txBody>
      </p:sp>
      <p:sp>
        <p:nvSpPr>
          <p:cNvPr id="11" name="Oval 10"/>
          <p:cNvSpPr/>
          <p:nvPr/>
        </p:nvSpPr>
        <p:spPr>
          <a:xfrm>
            <a:off x="6516688" y="4868863"/>
            <a:ext cx="2376487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2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0857" y="862763"/>
            <a:ext cx="2572551" cy="830997"/>
          </a:xfrm>
          <a:prstGeom prst="rect">
            <a:avLst/>
          </a:prstGeom>
          <a:solidFill>
            <a:schemeClr val="bg2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PARTICLE PHYSICS 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CANDIDATES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47640" y="826477"/>
            <a:ext cx="55038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SUSY PARTNERS </a:t>
            </a:r>
            <a:r>
              <a:rPr lang="en-US" sz="2400" dirty="0" smtClean="0"/>
              <a:t>– MODEL DEPENDENT</a:t>
            </a:r>
          </a:p>
          <a:p>
            <a:r>
              <a:rPr lang="en-US" sz="2400" dirty="0" smtClean="0"/>
              <a:t>(LSP: </a:t>
            </a:r>
            <a:r>
              <a:rPr lang="en-US" sz="2400" b="1" dirty="0" err="1" smtClean="0">
                <a:solidFill>
                  <a:srgbClr val="FF0000"/>
                </a:solidFill>
              </a:rPr>
              <a:t>Neutralinos</a:t>
            </a:r>
            <a:r>
              <a:rPr lang="en-US" sz="2400" dirty="0" smtClean="0"/>
              <a:t>, </a:t>
            </a:r>
            <a:r>
              <a:rPr lang="en-US" sz="2400" dirty="0" err="1" smtClean="0"/>
              <a:t>Gravitinos</a:t>
            </a:r>
            <a:r>
              <a:rPr lang="en-US" sz="2400" dirty="0" smtClean="0"/>
              <a:t> …)</a:t>
            </a:r>
          </a:p>
          <a:p>
            <a:r>
              <a:rPr lang="en-US" sz="2400" dirty="0" smtClean="0"/>
              <a:t>AXIONS</a:t>
            </a:r>
          </a:p>
          <a:p>
            <a:r>
              <a:rPr lang="en-US" sz="2400" dirty="0" smtClean="0"/>
              <a:t>STERILE (LIGHT </a:t>
            </a:r>
            <a:r>
              <a:rPr lang="en-US" sz="2400" dirty="0" err="1" smtClean="0"/>
              <a:t>keV</a:t>
            </a:r>
            <a:r>
              <a:rPr lang="en-US" sz="2400" dirty="0" smtClean="0"/>
              <a:t>) NEUTRINOS in </a:t>
            </a:r>
            <a:r>
              <a:rPr lang="el-GR" sz="2400" dirty="0" smtClean="0"/>
              <a:t>ν</a:t>
            </a:r>
            <a:r>
              <a:rPr lang="en-GB" sz="2400" dirty="0" smtClean="0"/>
              <a:t>MSM</a:t>
            </a:r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D-MATTER (STRINGY) …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993571" y="653142"/>
            <a:ext cx="5769429" cy="13062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034" y="160925"/>
            <a:ext cx="9051966" cy="461665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Several Candidates for Dark Matter (DM)  – </a:t>
            </a:r>
            <a:r>
              <a:rPr lang="en-US" b="1" dirty="0" smtClean="0">
                <a:solidFill>
                  <a:srgbClr val="FF0000"/>
                </a:solidFill>
              </a:rPr>
              <a:t>NO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CONCRETE</a:t>
            </a:r>
            <a:r>
              <a:rPr lang="en-US" b="1" dirty="0" smtClean="0"/>
              <a:t> EXPLANATION YET!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276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2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732463"/>
            <a:ext cx="124301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rotWithShape="1">
            <a:blip r:embed="rId3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Induced CPTV for Neutrinos</a:t>
            </a:r>
            <a:endParaRPr lang="en-US" sz="3600" b="1" dirty="0"/>
          </a:p>
        </p:txBody>
      </p:sp>
      <p:pic>
        <p:nvPicPr>
          <p:cNvPr id="201733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49605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4" name="TextBox 5"/>
          <p:cNvSpPr txBox="1">
            <a:spLocks noChangeArrowheads="1"/>
          </p:cNvSpPr>
          <p:nvPr/>
        </p:nvSpPr>
        <p:spPr bwMode="auto">
          <a:xfrm>
            <a:off x="827088" y="3284538"/>
            <a:ext cx="76379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can thus generate a </a:t>
            </a:r>
            <a:r>
              <a:rPr lang="en-US" sz="1800" dirty="0" smtClean="0"/>
              <a:t>Lepton asymmetry </a:t>
            </a:r>
            <a:r>
              <a:rPr lang="en-US" sz="1800" dirty="0"/>
              <a:t>and through B+L conserving 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processes </a:t>
            </a:r>
            <a:r>
              <a:rPr lang="en-US" sz="1800" dirty="0"/>
              <a:t>in the Early </a:t>
            </a:r>
            <a:r>
              <a:rPr lang="en-US" sz="1800" dirty="0" smtClean="0"/>
              <a:t>Universe a </a:t>
            </a:r>
            <a:r>
              <a:rPr lang="en-US" sz="1800" dirty="0"/>
              <a:t>Baryon asymmetry. </a:t>
            </a:r>
            <a:endParaRPr lang="en-US" sz="1800" dirty="0" smtClean="0"/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</a:rPr>
              <a:t>correct value (observed) for BAU is reproduced for </a:t>
            </a:r>
          </a:p>
        </p:txBody>
      </p:sp>
      <p:pic>
        <p:nvPicPr>
          <p:cNvPr id="201735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2725738" cy="755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6" name="TextBox 7"/>
          <p:cNvSpPr txBox="1">
            <a:spLocks noChangeArrowheads="1"/>
          </p:cNvSpPr>
          <p:nvPr/>
        </p:nvSpPr>
        <p:spPr bwMode="auto">
          <a:xfrm>
            <a:off x="755650" y="522922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implying that in these scenarios, for </a:t>
            </a:r>
            <a:r>
              <a:rPr lang="el-GR" sz="1800"/>
              <a:t>σ</a:t>
            </a:r>
            <a:r>
              <a:rPr lang="en-GB" sz="1800" baseline="30000"/>
              <a:t>2</a:t>
            </a:r>
            <a:r>
              <a:rPr lang="en-GB" sz="1800"/>
              <a:t> &lt; 1, one must have M</a:t>
            </a:r>
            <a:r>
              <a:rPr lang="en-GB" sz="1800" baseline="-25000"/>
              <a:t>s</a:t>
            </a:r>
            <a:r>
              <a:rPr lang="en-GB" sz="1800"/>
              <a:t>/g</a:t>
            </a:r>
            <a:r>
              <a:rPr lang="en-GB" sz="1800" baseline="-25000"/>
              <a:t>s</a:t>
            </a:r>
            <a:r>
              <a:rPr lang="en-GB" sz="1800"/>
              <a:t> &gt; 200 TeV</a:t>
            </a:r>
            <a:endParaRPr lang="en-US" sz="1800"/>
          </a:p>
        </p:txBody>
      </p:sp>
      <p:sp>
        <p:nvSpPr>
          <p:cNvPr id="201737" name="TextBox 9"/>
          <p:cNvSpPr txBox="1">
            <a:spLocks noChangeArrowheads="1"/>
          </p:cNvSpPr>
          <p:nvPr/>
        </p:nvSpPr>
        <p:spPr bwMode="auto">
          <a:xfrm>
            <a:off x="4859338" y="4437063"/>
            <a:ext cx="301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for D-foam at T</a:t>
            </a:r>
            <a:r>
              <a:rPr lang="en-US" sz="1800" baseline="-25000"/>
              <a:t>d </a:t>
            </a:r>
            <a:r>
              <a:rPr lang="en-US" sz="1800"/>
              <a:t>~ 10</a:t>
            </a:r>
            <a:r>
              <a:rPr lang="en-US" sz="1800" baseline="30000"/>
              <a:t>15</a:t>
            </a:r>
            <a:r>
              <a:rPr lang="en-US" sz="1800"/>
              <a:t> GeV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827088" y="5876925"/>
            <a:ext cx="6430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PHENOMENOLOGY OF EARLY UNIVERSE NEEDS 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TO BE CHECKED FOR COMPATIBILITY…. IN PROGRESS</a:t>
            </a:r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82708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6516688" y="4868863"/>
            <a:ext cx="2376487" cy="10795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7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&amp; Cosmology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2424" y="2006482"/>
            <a:ext cx="7951176" cy="4524316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Baskerville Old Face"/>
                <a:cs typeface="Baskerville Old Face"/>
              </a:rPr>
              <a:t>Due to </a:t>
            </a:r>
            <a:r>
              <a:rPr lang="en-US" sz="3600" b="1" dirty="0" smtClean="0">
                <a:solidFill>
                  <a:srgbClr val="0000FF"/>
                </a:solidFill>
                <a:latin typeface="Baskerville Old Face"/>
                <a:cs typeface="Baskerville Old Face"/>
              </a:rPr>
              <a:t>Bulk</a:t>
            </a:r>
            <a:r>
              <a:rPr lang="en-US" sz="3600" b="1" dirty="0" smtClean="0">
                <a:latin typeface="Baskerville Old Face"/>
                <a:cs typeface="Baskerville Old Face"/>
              </a:rPr>
              <a:t>, populations of </a:t>
            </a:r>
            <a:r>
              <a:rPr lang="en-US" sz="3600" b="1" dirty="0" smtClean="0">
                <a:solidFill>
                  <a:srgbClr val="FF0000"/>
                </a:solidFill>
                <a:latin typeface="Baskerville Old Face"/>
                <a:cs typeface="Baskerville Old Face"/>
              </a:rPr>
              <a:t>D-particles  </a:t>
            </a:r>
            <a:r>
              <a:rPr lang="en-US" sz="3600" b="1" dirty="0" smtClean="0">
                <a:latin typeface="Baskerville Old Face"/>
                <a:cs typeface="Baskerville Old Face"/>
              </a:rPr>
              <a:t>do </a:t>
            </a:r>
            <a:r>
              <a:rPr lang="en-US" sz="3600" b="1" dirty="0" smtClean="0">
                <a:solidFill>
                  <a:srgbClr val="FF0000"/>
                </a:solidFill>
                <a:latin typeface="Baskerville Old Face"/>
                <a:cs typeface="Baskerville Old Face"/>
              </a:rPr>
              <a:t>not</a:t>
            </a:r>
            <a:r>
              <a:rPr lang="en-US" sz="3600" b="1" dirty="0" smtClean="0">
                <a:latin typeface="Baskerville Old Face"/>
                <a:cs typeface="Baskerville Old Face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Baskerville Old Face"/>
                <a:cs typeface="Baskerville Old Face"/>
              </a:rPr>
              <a:t>overclose</a:t>
            </a:r>
            <a:r>
              <a:rPr lang="en-US" sz="3600" b="1" dirty="0">
                <a:latin typeface="Baskerville Old Face"/>
                <a:cs typeface="Baskerville Old Face"/>
              </a:rPr>
              <a:t> </a:t>
            </a:r>
            <a:r>
              <a:rPr lang="en-US" sz="3600" b="1" dirty="0" smtClean="0">
                <a:latin typeface="Baskerville Old Face"/>
                <a:cs typeface="Baskerville Old Face"/>
              </a:rPr>
              <a:t>the Universe – there are +, -  contributions (depending on the relative distance) to </a:t>
            </a:r>
            <a:r>
              <a:rPr lang="en-US" sz="3600" b="1" dirty="0" err="1" smtClean="0">
                <a:latin typeface="Baskerville Old Face"/>
                <a:cs typeface="Baskerville Old Face"/>
              </a:rPr>
              <a:t>brane</a:t>
            </a:r>
            <a:r>
              <a:rPr lang="en-US" sz="3600" b="1" dirty="0" smtClean="0">
                <a:latin typeface="Baskerville Old Face"/>
                <a:cs typeface="Baskerville Old Face"/>
              </a:rPr>
              <a:t> vacuum</a:t>
            </a:r>
          </a:p>
          <a:p>
            <a:r>
              <a:rPr lang="en-US" sz="3600" b="1" dirty="0" smtClean="0">
                <a:latin typeface="Baskerville Old Face"/>
                <a:cs typeface="Baskerville Old Face"/>
              </a:rPr>
              <a:t>energy from bulk D-particles, due to </a:t>
            </a:r>
            <a:r>
              <a:rPr lang="en-US" sz="3600" b="1" i="1" dirty="0" smtClean="0">
                <a:solidFill>
                  <a:srgbClr val="0000FF"/>
                </a:solidFill>
                <a:latin typeface="Baskerville Old Face"/>
                <a:cs typeface="Baskerville Old Face"/>
              </a:rPr>
              <a:t>stretched strings</a:t>
            </a:r>
            <a:r>
              <a:rPr lang="en-US" sz="3600" b="1" dirty="0" smtClean="0">
                <a:latin typeface="Baskerville Old Face"/>
                <a:cs typeface="Baskerville Old Face"/>
              </a:rPr>
              <a:t> between D-particles &amp; the </a:t>
            </a:r>
            <a:r>
              <a:rPr lang="en-US" sz="3600" b="1" dirty="0" err="1" smtClean="0">
                <a:latin typeface="Baskerville Old Face"/>
                <a:cs typeface="Baskerville Old Face"/>
              </a:rPr>
              <a:t>Brane</a:t>
            </a:r>
            <a:r>
              <a:rPr lang="en-US" sz="3600" b="1" dirty="0">
                <a:latin typeface="Baskerville Old Face"/>
                <a:cs typeface="Baskerville Old Face"/>
              </a:rPr>
              <a:t> </a:t>
            </a:r>
            <a:r>
              <a:rPr lang="en-US" sz="3600" b="1" dirty="0" smtClean="0">
                <a:latin typeface="Baskerville Old Face"/>
                <a:cs typeface="Baskerville Old Face"/>
              </a:rPr>
              <a:t>Universe. They can </a:t>
            </a:r>
            <a:r>
              <a:rPr lang="en-US" sz="3600" b="1" i="1" dirty="0" smtClean="0">
                <a:solidFill>
                  <a:srgbClr val="0000FF"/>
                </a:solidFill>
                <a:latin typeface="Baskerville Old Face"/>
                <a:cs typeface="Baskerville Old Face"/>
              </a:rPr>
              <a:t>cancel out (average)</a:t>
            </a:r>
            <a:r>
              <a:rPr lang="en-US" sz="3600" b="1" i="1" dirty="0" smtClean="0">
                <a:solidFill>
                  <a:srgbClr val="000090"/>
                </a:solidFill>
                <a:latin typeface="Baskerville Old Face"/>
                <a:cs typeface="Baskerville Old Face"/>
              </a:rPr>
              <a:t> </a:t>
            </a:r>
            <a:r>
              <a:rPr lang="en-US" sz="3600" b="1" i="1" dirty="0" smtClean="0">
                <a:solidFill>
                  <a:srgbClr val="0000FF"/>
                </a:solidFill>
                <a:latin typeface="Baskerville Old Face"/>
                <a:cs typeface="Baskerville Old Face"/>
              </a:rPr>
              <a:t>D-mass </a:t>
            </a:r>
            <a:r>
              <a:rPr lang="en-US" sz="3600" b="1" dirty="0" smtClean="0">
                <a:latin typeface="Baskerville Old Face"/>
                <a:cs typeface="Baskerville Old Face"/>
              </a:rPr>
              <a:t>contributions on </a:t>
            </a:r>
            <a:r>
              <a:rPr lang="en-US" sz="3600" b="1" dirty="0" err="1" smtClean="0">
                <a:latin typeface="Baskerville Old Face"/>
                <a:cs typeface="Baskerville Old Face"/>
              </a:rPr>
              <a:t>brane</a:t>
            </a:r>
            <a:r>
              <a:rPr lang="en-US" sz="3600" b="1" dirty="0" smtClean="0">
                <a:latin typeface="Baskerville Old Face"/>
                <a:cs typeface="Baskerville Old Face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5514" y="1425727"/>
            <a:ext cx="3278086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NEM, </a:t>
            </a:r>
            <a:r>
              <a:rPr lang="en-US" sz="2000" b="1" dirty="0" err="1" smtClean="0"/>
              <a:t>Mitsou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Sarkar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Vergou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6003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981075"/>
            <a:ext cx="4033837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43450"/>
            <a:ext cx="3313113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33131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24400"/>
            <a:ext cx="3879850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527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589588"/>
            <a:ext cx="294005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5274" name="Text Box 10"/>
          <p:cNvSpPr txBox="1">
            <a:spLocks noChangeArrowheads="1"/>
          </p:cNvSpPr>
          <p:nvPr/>
        </p:nvSpPr>
        <p:spPr bwMode="auto">
          <a:xfrm>
            <a:off x="179388" y="3070905"/>
            <a:ext cx="4929555" cy="147732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Negative</a:t>
            </a:r>
            <a:r>
              <a:rPr lang="en-GB" dirty="0" smtClean="0">
                <a:solidFill>
                  <a:srgbClr val="000000"/>
                </a:solidFill>
              </a:rPr>
              <a:t> Contributions from nearby bulk 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D-particles may also </a:t>
            </a:r>
            <a:r>
              <a:rPr lang="en-GB" b="1" i="1" dirty="0" smtClean="0">
                <a:solidFill>
                  <a:srgbClr val="FF0000"/>
                </a:solidFill>
              </a:rPr>
              <a:t>cancel out</a:t>
            </a:r>
            <a:r>
              <a:rPr lang="en-GB" dirty="0" smtClean="0">
                <a:solidFill>
                  <a:srgbClr val="000000"/>
                </a:solidFill>
              </a:rPr>
              <a:t> mass contributions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of D-particles on the </a:t>
            </a:r>
            <a:r>
              <a:rPr lang="en-GB" dirty="0" err="1" smtClean="0">
                <a:solidFill>
                  <a:srgbClr val="000000"/>
                </a:solidFill>
              </a:rPr>
              <a:t>brane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GB" b="1" dirty="0" smtClean="0">
                <a:solidFill>
                  <a:srgbClr val="0000FF"/>
                </a:solidFill>
                <a:sym typeface="Wingdings"/>
              </a:rPr>
              <a:t>avoid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Universe </a:t>
            </a:r>
          </a:p>
          <a:p>
            <a:r>
              <a:rPr lang="en-GB" b="1" dirty="0" err="1" smtClean="0">
                <a:solidFill>
                  <a:srgbClr val="0000FF"/>
                </a:solidFill>
                <a:sym typeface="Wingdings"/>
              </a:rPr>
              <a:t>overclosure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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no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significant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restriction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 of D-foam</a:t>
            </a:r>
          </a:p>
          <a:p>
            <a:r>
              <a:rPr lang="en-GB" dirty="0" smtClean="0">
                <a:solidFill>
                  <a:srgbClr val="000000"/>
                </a:solidFill>
                <a:sym typeface="Wingdings"/>
              </a:rPr>
              <a:t>populations… e.g. in eras for induced CPT Violation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5276" name="Text Box 12"/>
          <p:cNvSpPr txBox="1">
            <a:spLocks noChangeArrowheads="1"/>
          </p:cNvSpPr>
          <p:nvPr/>
        </p:nvSpPr>
        <p:spPr bwMode="auto">
          <a:xfrm>
            <a:off x="5148263" y="13414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5277" name="Text Box 13"/>
          <p:cNvSpPr txBox="1">
            <a:spLocks noChangeArrowheads="1"/>
          </p:cNvSpPr>
          <p:nvPr/>
        </p:nvSpPr>
        <p:spPr bwMode="auto">
          <a:xfrm>
            <a:off x="8459788" y="4076700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</a:rPr>
              <a:t>O8</a:t>
            </a:r>
          </a:p>
        </p:txBody>
      </p:sp>
      <p:sp>
        <p:nvSpPr>
          <p:cNvPr id="1035279" name="Oval 15"/>
          <p:cNvSpPr>
            <a:spLocks noChangeArrowheads="1"/>
          </p:cNvSpPr>
          <p:nvPr/>
        </p:nvSpPr>
        <p:spPr bwMode="auto">
          <a:xfrm>
            <a:off x="2032640" y="4927119"/>
            <a:ext cx="865188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82" y="1563258"/>
            <a:ext cx="1164752" cy="100800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6588125" y="2276475"/>
            <a:ext cx="12954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81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blipFill rotWithShape="1">
            <a:blip r:embed="rId2"/>
            <a:tile tx="0" ty="0" sx="100000" sy="100000" flip="none" algn="tl"/>
          </a:blipFill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D-foam &amp; DM Abundances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2424" y="2145892"/>
            <a:ext cx="7674847" cy="4154983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Baskerville Old Face"/>
                <a:cs typeface="Baskerville Old Face"/>
              </a:rPr>
              <a:t>The presence of </a:t>
            </a:r>
            <a:r>
              <a:rPr lang="en-US" sz="4400" b="1" dirty="0" smtClean="0">
                <a:solidFill>
                  <a:srgbClr val="FF0000"/>
                </a:solidFill>
                <a:latin typeface="Baskerville Old Face"/>
                <a:cs typeface="Baskerville Old Face"/>
              </a:rPr>
              <a:t>D-foam </a:t>
            </a:r>
            <a:r>
              <a:rPr lang="en-US" sz="4400" b="1" dirty="0" smtClean="0">
                <a:latin typeface="Baskerville Old Face"/>
                <a:cs typeface="Baskerville Old Face"/>
              </a:rPr>
              <a:t>induced </a:t>
            </a:r>
          </a:p>
          <a:p>
            <a:r>
              <a:rPr lang="en-US" sz="4400" b="1" dirty="0" smtClean="0">
                <a:solidFill>
                  <a:srgbClr val="FF0000"/>
                </a:solidFill>
                <a:latin typeface="Baskerville Old Face"/>
                <a:cs typeface="Baskerville Old Face"/>
              </a:rPr>
              <a:t>momentum-dependent metric </a:t>
            </a:r>
          </a:p>
          <a:p>
            <a:r>
              <a:rPr lang="en-US" sz="4400" b="1" dirty="0" smtClean="0">
                <a:solidFill>
                  <a:srgbClr val="FF0000"/>
                </a:solidFill>
                <a:latin typeface="Baskerville Old Face"/>
                <a:cs typeface="Baskerville Old Face"/>
              </a:rPr>
              <a:t>fluctuations </a:t>
            </a:r>
            <a:r>
              <a:rPr lang="en-US" sz="4400" b="1" dirty="0" smtClean="0">
                <a:latin typeface="Baskerville Old Face"/>
                <a:cs typeface="Baskerville Old Face"/>
              </a:rPr>
              <a:t>due to  interaction </a:t>
            </a:r>
          </a:p>
          <a:p>
            <a:r>
              <a:rPr lang="en-US" sz="4400" b="1" dirty="0" smtClean="0">
                <a:latin typeface="Baskerville Old Face"/>
                <a:cs typeface="Baskerville Old Face"/>
              </a:rPr>
              <a:t>of neutral DM with the D-particle </a:t>
            </a:r>
          </a:p>
          <a:p>
            <a:r>
              <a:rPr lang="en-US" sz="4400" b="1" dirty="0" smtClean="0">
                <a:latin typeface="Baskerville Old Face"/>
                <a:cs typeface="Baskerville Old Face"/>
              </a:rPr>
              <a:t>defects </a:t>
            </a:r>
            <a:r>
              <a:rPr lang="en-US" sz="4400" b="1" dirty="0" smtClean="0">
                <a:latin typeface="Baskerville Old Face"/>
                <a:cs typeface="Baskerville Old Face"/>
                <a:sym typeface="Wingdings"/>
              </a:rPr>
              <a:t> </a:t>
            </a:r>
          </a:p>
          <a:p>
            <a:r>
              <a:rPr lang="en-US" sz="4400" b="1" dirty="0" smtClean="0">
                <a:solidFill>
                  <a:srgbClr val="FF0000"/>
                </a:solidFill>
                <a:latin typeface="Baskerville Old Face"/>
                <a:cs typeface="Baskerville Old Face"/>
                <a:sym typeface="Wingdings"/>
              </a:rPr>
              <a:t>modification of Boltzmann Eq</a:t>
            </a:r>
            <a:r>
              <a:rPr lang="en-US" sz="4400" b="1" dirty="0">
                <a:latin typeface="Baskerville Old Face"/>
                <a:cs typeface="Baskerville Old Face"/>
                <a:sym typeface="Wingdings"/>
              </a:rPr>
              <a:t>.</a:t>
            </a:r>
            <a:endParaRPr lang="en-US" sz="4400" b="1" dirty="0">
              <a:latin typeface="Baskerville Old Face"/>
              <a:cs typeface="Baskerville Old Fac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5514" y="1425727"/>
            <a:ext cx="3278086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NEM, </a:t>
            </a:r>
            <a:r>
              <a:rPr lang="en-US" sz="2000" b="1" dirty="0" err="1" smtClean="0"/>
              <a:t>Mitsou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Sarkar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Vergou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5963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603487" y="120075"/>
            <a:ext cx="7906832" cy="52322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BOTZMANN EQUATION FOR HEAVY SPECIES, m &gt;&gt; 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 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4331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4310063" cy="812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4970463" cy="7493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63" name="Picture 11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8" y="2822575"/>
            <a:ext cx="23574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73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603487" y="120075"/>
            <a:ext cx="7906832" cy="52322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BOTZMANN EQUATION FOR HEAVY SPECIES, m &gt;&gt; 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 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4331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4310063" cy="812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5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4970463" cy="7493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5364163" y="1792288"/>
            <a:ext cx="3727450" cy="91598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Foam leads to vacuum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Particle production 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(non-trivial vacuum fluctuations)</a:t>
            </a:r>
          </a:p>
        </p:txBody>
      </p:sp>
      <p:pic>
        <p:nvPicPr>
          <p:cNvPr id="433160" name="Picture 8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3098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63" name="Picture 11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8" y="2822575"/>
            <a:ext cx="23574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750196" y="939755"/>
            <a:ext cx="914400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44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603487" y="120075"/>
            <a:ext cx="7906832" cy="52322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BOTZMANN EQUATION FOR HEAVY SPECIES, m &gt;&gt; 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 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4331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4310063" cy="812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5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4970463" cy="7493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5364163" y="1792288"/>
            <a:ext cx="3727450" cy="91598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Foam leads to vacuum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Particle production 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(non-trivial vacuum fluctuations)</a:t>
            </a:r>
          </a:p>
        </p:txBody>
      </p:sp>
      <p:sp>
        <p:nvSpPr>
          <p:cNvPr id="433158" name="Text Box 6"/>
          <p:cNvSpPr txBox="1">
            <a:spLocks noChangeArrowheads="1"/>
          </p:cNvSpPr>
          <p:nvPr/>
        </p:nvSpPr>
        <p:spPr bwMode="auto">
          <a:xfrm>
            <a:off x="303213" y="3824288"/>
            <a:ext cx="6230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i="1">
                <a:solidFill>
                  <a:srgbClr val="FF3300"/>
                </a:solidFill>
                <a:cs typeface="Arial" charset="0"/>
              </a:rPr>
              <a:t>Opposing</a:t>
            </a:r>
            <a:r>
              <a:rPr lang="en-GB" sz="2000" b="1">
                <a:cs typeface="Arial" charset="0"/>
              </a:rPr>
              <a:t> effect to Dilaton non-equilibrium effects</a:t>
            </a:r>
          </a:p>
        </p:txBody>
      </p:sp>
      <p:pic>
        <p:nvPicPr>
          <p:cNvPr id="433159" name="Picture 7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357688"/>
            <a:ext cx="4724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60" name="Picture 8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3098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3161" name="Text Box 9"/>
          <p:cNvSpPr txBox="1">
            <a:spLocks noChangeArrowheads="1"/>
          </p:cNvSpPr>
          <p:nvPr/>
        </p:nvSpPr>
        <p:spPr bwMode="auto">
          <a:xfrm>
            <a:off x="395288" y="5270500"/>
            <a:ext cx="6554787" cy="8223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Foam dominance restricts available </a:t>
            </a:r>
          </a:p>
          <a:p>
            <a:pPr>
              <a:defRPr/>
            </a:pPr>
            <a:r>
              <a: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parameter space,  e.g. for SUSY Dark Matter</a:t>
            </a:r>
          </a:p>
        </p:txBody>
      </p:sp>
      <p:pic>
        <p:nvPicPr>
          <p:cNvPr id="43316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373688"/>
            <a:ext cx="684213" cy="592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63" name="Picture 11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8" y="2822575"/>
            <a:ext cx="23574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750196" y="939755"/>
            <a:ext cx="914400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0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603487" y="120075"/>
            <a:ext cx="7906832" cy="52322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BOTZMANN EQUATION FOR HEAVY SPECIES, m &gt;&gt; 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 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4331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4310063" cy="812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5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4970463" cy="7493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5364163" y="1792288"/>
            <a:ext cx="3727450" cy="91598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Foam leads to vacuum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Particle production 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(non-trivial vacuum fluctuations)</a:t>
            </a:r>
          </a:p>
        </p:txBody>
      </p:sp>
      <p:sp>
        <p:nvSpPr>
          <p:cNvPr id="433158" name="Text Box 6"/>
          <p:cNvSpPr txBox="1">
            <a:spLocks noChangeArrowheads="1"/>
          </p:cNvSpPr>
          <p:nvPr/>
        </p:nvSpPr>
        <p:spPr bwMode="auto">
          <a:xfrm>
            <a:off x="303213" y="3824288"/>
            <a:ext cx="6230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i="1">
                <a:solidFill>
                  <a:srgbClr val="FF3300"/>
                </a:solidFill>
                <a:cs typeface="Arial" charset="0"/>
              </a:rPr>
              <a:t>Opposing</a:t>
            </a:r>
            <a:r>
              <a:rPr lang="en-GB" sz="2000" b="1">
                <a:cs typeface="Arial" charset="0"/>
              </a:rPr>
              <a:t> effect to Dilaton non-equilibrium effects</a:t>
            </a:r>
          </a:p>
        </p:txBody>
      </p:sp>
      <p:pic>
        <p:nvPicPr>
          <p:cNvPr id="433159" name="Picture 7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357688"/>
            <a:ext cx="4724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60" name="Picture 8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3098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3161" name="Text Box 9"/>
          <p:cNvSpPr txBox="1">
            <a:spLocks noChangeArrowheads="1"/>
          </p:cNvSpPr>
          <p:nvPr/>
        </p:nvSpPr>
        <p:spPr bwMode="auto">
          <a:xfrm>
            <a:off x="395288" y="5270500"/>
            <a:ext cx="6554787" cy="8223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Foam dominance restricts available </a:t>
            </a:r>
          </a:p>
          <a:p>
            <a:pPr>
              <a:defRPr/>
            </a:pPr>
            <a:r>
              <a: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parameter space,  e.g. for SUSY Dark Matter</a:t>
            </a:r>
          </a:p>
        </p:txBody>
      </p:sp>
      <p:pic>
        <p:nvPicPr>
          <p:cNvPr id="43316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373688"/>
            <a:ext cx="684213" cy="592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3163" name="Picture 11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353" y="2708275"/>
            <a:ext cx="23574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3164" name="Text Box 12"/>
          <p:cNvSpPr txBox="1">
            <a:spLocks noChangeArrowheads="1"/>
          </p:cNvSpPr>
          <p:nvPr/>
        </p:nvSpPr>
        <p:spPr bwMode="auto">
          <a:xfrm>
            <a:off x="4624388" y="2873375"/>
            <a:ext cx="3892550" cy="64135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Significant effects only for low (TeV) 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String scales</a:t>
            </a:r>
          </a:p>
        </p:txBody>
      </p:sp>
      <p:sp>
        <p:nvSpPr>
          <p:cNvPr id="16" name="Oval 15"/>
          <p:cNvSpPr/>
          <p:nvPr/>
        </p:nvSpPr>
        <p:spPr>
          <a:xfrm>
            <a:off x="1479124" y="2683165"/>
            <a:ext cx="2702762" cy="720725"/>
          </a:xfrm>
          <a:prstGeom prst="ellipse">
            <a:avLst/>
          </a:prstGeom>
          <a:noFill/>
          <a:ln w="539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7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829550" cy="404812"/>
          </a:xfrm>
          <a:prstGeom prst="rect">
            <a:avLst/>
          </a:prstGeom>
          <a:solidFill>
            <a:srgbClr val="993366"/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Weakly Interacting Dark Matter Phenomenology and Space-time Foam</a:t>
            </a:r>
          </a:p>
        </p:txBody>
      </p:sp>
      <p:sp>
        <p:nvSpPr>
          <p:cNvPr id="435203" name="Text Box 3"/>
          <p:cNvSpPr txBox="1">
            <a:spLocks noChangeArrowheads="1"/>
          </p:cNvSpPr>
          <p:nvPr/>
        </p:nvSpPr>
        <p:spPr bwMode="auto">
          <a:xfrm>
            <a:off x="6469063" y="2852738"/>
            <a:ext cx="163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1800">
                <a:cs typeface="Arial" charset="0"/>
              </a:rPr>
              <a:t>Δ</a:t>
            </a:r>
            <a:r>
              <a:rPr lang="en-GB" sz="1800">
                <a:cs typeface="Arial" charset="0"/>
              </a:rPr>
              <a:t> = O(1) 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dimensionless</a:t>
            </a:r>
            <a:endParaRPr lang="el-GR" sz="1800">
              <a:cs typeface="Arial" charset="0"/>
            </a:endParaRPr>
          </a:p>
        </p:txBody>
      </p:sp>
      <p:sp>
        <p:nvSpPr>
          <p:cNvPr id="435204" name="Text Box 4"/>
          <p:cNvSpPr txBox="1">
            <a:spLocks noChangeArrowheads="1"/>
          </p:cNvSpPr>
          <p:nvPr/>
        </p:nvSpPr>
        <p:spPr bwMode="auto">
          <a:xfrm>
            <a:off x="5724525" y="715963"/>
            <a:ext cx="3336925" cy="33655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>
                <a:cs typeface="Arial" charset="0"/>
              </a:rPr>
              <a:t>NM, Mitsou, Vergou, Sarkar 2010</a:t>
            </a:r>
          </a:p>
        </p:txBody>
      </p:sp>
      <p:pic>
        <p:nvPicPr>
          <p:cNvPr id="4352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486025"/>
            <a:ext cx="8885237" cy="1890713"/>
          </a:xfrm>
          <a:prstGeom prst="rect">
            <a:avLst/>
          </a:prstGeom>
          <a:noFill/>
          <a:ln w="57150">
            <a:solidFill>
              <a:srgbClr val="33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856" y="1564435"/>
            <a:ext cx="878958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IF D-FOAM DOMINANCE: INCREASE OF RELIC ABUNDANCE </a:t>
            </a:r>
            <a:r>
              <a:rPr lang="en-US" b="1" dirty="0" err="1" smtClean="0"/>
              <a:t>w.r.t</a:t>
            </a:r>
            <a:r>
              <a:rPr lang="en-US" b="1" dirty="0" smtClean="0"/>
              <a:t>. STANDARD COSMOLOGY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8210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829550" cy="404812"/>
          </a:xfrm>
          <a:prstGeom prst="rect">
            <a:avLst/>
          </a:prstGeom>
          <a:solidFill>
            <a:srgbClr val="993366"/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Weakly Interacting Dark Matter Phenomenology and Space-time Foam</a:t>
            </a:r>
          </a:p>
        </p:txBody>
      </p:sp>
      <p:sp>
        <p:nvSpPr>
          <p:cNvPr id="436227" name="Text Box 3"/>
          <p:cNvSpPr txBox="1">
            <a:spLocks noChangeArrowheads="1"/>
          </p:cNvSpPr>
          <p:nvPr/>
        </p:nvSpPr>
        <p:spPr bwMode="auto">
          <a:xfrm>
            <a:off x="971550" y="5661025"/>
            <a:ext cx="7727950" cy="404813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cs typeface="Arial" charset="0"/>
              </a:rPr>
              <a:t>Cosmologically (WMAP_CMB) allowed regions for WIMP Dark Matter</a:t>
            </a:r>
            <a:r>
              <a:rPr lang="en-GB" sz="1800">
                <a:cs typeface="Arial" charset="0"/>
              </a:rPr>
              <a:t> </a:t>
            </a:r>
          </a:p>
        </p:txBody>
      </p:sp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6227763" y="1268413"/>
            <a:ext cx="198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Foam fluctuations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of order:</a:t>
            </a:r>
          </a:p>
        </p:txBody>
      </p:sp>
      <p:pic>
        <p:nvPicPr>
          <p:cNvPr id="436229" name="Picture 5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989138"/>
            <a:ext cx="20193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6230" name="Text Box 6"/>
          <p:cNvSpPr txBox="1">
            <a:spLocks noChangeArrowheads="1"/>
          </p:cNvSpPr>
          <p:nvPr/>
        </p:nvSpPr>
        <p:spPr bwMode="auto">
          <a:xfrm>
            <a:off x="6469063" y="2852738"/>
            <a:ext cx="163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1800">
                <a:cs typeface="Arial" charset="0"/>
              </a:rPr>
              <a:t>Δ</a:t>
            </a:r>
            <a:r>
              <a:rPr lang="en-GB" sz="1800">
                <a:cs typeface="Arial" charset="0"/>
              </a:rPr>
              <a:t> = O(1) </a:t>
            </a:r>
          </a:p>
          <a:p>
            <a:pPr>
              <a:defRPr/>
            </a:pPr>
            <a:r>
              <a:rPr lang="en-GB" sz="1800">
                <a:cs typeface="Arial" charset="0"/>
              </a:rPr>
              <a:t>dimensionless</a:t>
            </a:r>
            <a:endParaRPr lang="el-GR" sz="1800">
              <a:cs typeface="Arial" charset="0"/>
            </a:endParaRPr>
          </a:p>
        </p:txBody>
      </p:sp>
      <p:sp>
        <p:nvSpPr>
          <p:cNvPr id="436231" name="Text Box 7"/>
          <p:cNvSpPr txBox="1">
            <a:spLocks noChangeArrowheads="1"/>
          </p:cNvSpPr>
          <p:nvPr/>
        </p:nvSpPr>
        <p:spPr bwMode="auto">
          <a:xfrm>
            <a:off x="5867400" y="3952875"/>
            <a:ext cx="3103563" cy="120015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Measurable effects</a:t>
            </a:r>
          </a:p>
          <a:p>
            <a:pPr>
              <a:defRPr/>
            </a:pPr>
            <a:r>
              <a:rPr lang="en-GB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For current or next</a:t>
            </a:r>
          </a:p>
          <a:p>
            <a:pPr>
              <a:defRPr/>
            </a:pPr>
            <a:r>
              <a:rPr lang="en-GB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Generation expts only if Low  String scale O(1-10 TeV)</a:t>
            </a:r>
          </a:p>
        </p:txBody>
      </p:sp>
      <p:pic>
        <p:nvPicPr>
          <p:cNvPr id="71690" name="Picture 8" descr="omegaxh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836613"/>
            <a:ext cx="554513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6233" name="Text Box 9"/>
          <p:cNvSpPr txBox="1">
            <a:spLocks noChangeArrowheads="1"/>
          </p:cNvSpPr>
          <p:nvPr/>
        </p:nvSpPr>
        <p:spPr bwMode="auto">
          <a:xfrm>
            <a:off x="5724525" y="715963"/>
            <a:ext cx="3336925" cy="33655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>
                <a:cs typeface="Arial" charset="0"/>
              </a:rPr>
              <a:t>NM, Mitsou, Vergou, Sarkar 2010</a:t>
            </a:r>
          </a:p>
        </p:txBody>
      </p:sp>
    </p:spTree>
    <p:extLst>
      <p:ext uri="{BB962C8B-B14F-4D97-AF65-F5344CB8AC3E}">
        <p14:creationId xmlns:p14="http://schemas.microsoft.com/office/powerpoint/2010/main" val="1653674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\begin{eqnarray} &amp;&amp; \mathcal{V}_{\rm recoil} = \int _{\partial \Sigma} U_J  X^0 \Theta_\varepsilon (X^0) \partial_n X^J ~, &#10;\nonumber \\&#10;&amp;&amp; J = {\rm  BULK~index} , \nonumber \\ &amp;&amp; &#10;\nonumber  \end{eqnarray}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326"/>
  <p:tag name="PICTUREFILESIZE" val="2854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sum_{i} \sigma_{oi}^2 = \frac{g_s^2}{M_s^2} \sum_{i} \Delta_i^2 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78"/>
  <p:tag name="PICTUREFILESIZE" val="1367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Gamma _{\rm dilaton} (t) = \dot \Phi &lt; 0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86"/>
  <p:tag name="PICTUREFILESIZE" val="80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Gamma_{\rm foam} (t)  &gt; 0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2"/>
  <p:tag name="PICTUREFILESIZE" val="58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sum_{i} \sigma_{oi}^2 = \frac{g_s^2}{M_s^2} \sum_{i} \Delta_i^2 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78"/>
  <p:tag name="PICTUREFILESIZE" val="136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WIDTH" val="105"/>
  <p:tag name="PICTUREFILESIZE" val="8129"/>
  <p:tag name="SOURCE" val="\documentclass{slides}\usepackage[usenames]{color}&#10;\pagestyle{empty}&#10;\begin{document}&#10;&#10;\color[rgb]{0,0,0}&#10;$\sigma^2 = g_s^2 \frac{\Delta^2 }{M^2_s}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\begin{eqnarray} &amp;&amp; \mathcal{V}_{\rm recoil} = \int _{\partial \Sigma} U_J  X^0 \Theta_\varepsilon (X^0) \partial_n X^J ~, &#10;\nonumber \\&#10;&amp;&amp; J = {\rm  BULK~index} , \nonumber \\ &amp;&amp; &#10;\nonumber  \end{eqnarray}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326"/>
  <p:tag name="PICTUREFILESIZE" val="285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frac{d^2}{d\varphi^2} g^i + Q(\varphi) \frac{d}{d\varphi} g^i = \beta^i + \dots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69"/>
  <p:tag name="PICTUREFILESIZE" val="172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dot \Phi &lt; 0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57"/>
  <p:tag name="PICTUREFILESIZE" val="256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sum_{i} \sigma_{oi}^2 = \frac{g_s^2}{M_s^2} \sum_{i} \Delta_i^2 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78"/>
  <p:tag name="PICTUREFILESIZE" val="1367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Gamma_{\rm foam} (t)  &gt; 0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2"/>
  <p:tag name="PICTUREFILESIZE" val="58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sum_{i} \sigma_{oi}^2 = \frac{g_s^2}{M_s^2} \sum_{i} \Delta_i^2 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78"/>
  <p:tag name="PICTUREFILESIZE" val="1367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Gamma _{\rm dilaton} (t) = \dot \Phi &lt; 0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86"/>
  <p:tag name="PICTUREFILESIZE" val="80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\Gamma_{\rm foam} (t)  &gt; 0 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2"/>
  <p:tag name="PICTUREFILESIZE" val="58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5209</Words>
  <Application>Microsoft Macintosh PowerPoint</Application>
  <PresentationFormat>On-screen Show (4:3)</PresentationFormat>
  <Paragraphs>1099</Paragraphs>
  <Slides>116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116</vt:i4>
      </vt:variant>
    </vt:vector>
  </HeadingPairs>
  <TitlesOfParts>
    <vt:vector size="118" baseType="lpstr">
      <vt:lpstr>Office Theme</vt:lpstr>
      <vt:lpstr>Equation</vt:lpstr>
      <vt:lpstr>STRINGY COSMOLOGY  &amp; THE LHC</vt:lpstr>
      <vt:lpstr>OUTLINE</vt:lpstr>
      <vt:lpstr>THE DARK SECTOR OF THE UNIVERSE</vt:lpstr>
      <vt:lpstr>THE DARK SECTOR OF THE UNIVERSE</vt:lpstr>
      <vt:lpstr>THE DARK SECTOR OF THE UNIVERSE</vt:lpstr>
      <vt:lpstr>THE DARK SECTOR OF THE UNIVERSE</vt:lpstr>
      <vt:lpstr>THE DARK SECTOR OF THE UNIVERSE</vt:lpstr>
      <vt:lpstr>PowerPoint Presentation</vt:lpstr>
      <vt:lpstr>PowerPoint Presentation</vt:lpstr>
      <vt:lpstr>PowerPoint Presentation</vt:lpstr>
      <vt:lpstr>PowerPoint Presentation</vt:lpstr>
      <vt:lpstr>SUSY model framework</vt:lpstr>
      <vt:lpstr>COSMOLOGICALLY-ALLOWED MSSM REGIONS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String Theory?</vt:lpstr>
      <vt:lpstr>What is String Theory?</vt:lpstr>
      <vt:lpstr>What is String Theory?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Basic Liouville Equation-Relaxation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DILATON EFFECTS ON DM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LHC signatures of Dilaton DM Dilution – More room for SUSY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Generic Concepts</vt:lpstr>
      <vt:lpstr>Generic Concepts</vt:lpstr>
      <vt:lpstr>CP VIOLATION &amp; BARYON ASYMMETRY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D-foam Induced CPTV for Neutrinos</vt:lpstr>
      <vt:lpstr>D-foam Induced CPTV for Neutrinos</vt:lpstr>
      <vt:lpstr>D-foam Induced CPTV for Neutrinos</vt:lpstr>
      <vt:lpstr>D-foam Induced CPTV for Neutrinos</vt:lpstr>
      <vt:lpstr>D-foam Induced CPTV for Neutrinos</vt:lpstr>
      <vt:lpstr>PowerPoint Presentation</vt:lpstr>
      <vt:lpstr>PowerPoint Presentation</vt:lpstr>
      <vt:lpstr>D-foam Induced CPTV for Neutrinos</vt:lpstr>
      <vt:lpstr>D-foam Induced CPTV for Neutrinos</vt:lpstr>
      <vt:lpstr>D-foam Induced CPTV for Neutrinos</vt:lpstr>
      <vt:lpstr>D-foam &amp; Cosmology</vt:lpstr>
      <vt:lpstr>PowerPoint Presentation</vt:lpstr>
      <vt:lpstr>D-foam &amp; DM Abundances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CONCLUSIONS</vt:lpstr>
      <vt:lpstr>PowerPoint Presentation</vt:lpstr>
      <vt:lpstr>A (non-critical) string theory time Arrow </vt:lpstr>
      <vt:lpstr>A (non-critical) string theory time Arrow </vt:lpstr>
      <vt:lpstr>A (non-critical) string theory time Arrow </vt:lpstr>
      <vt:lpstr>D-FOAM &amp; THE DARK SECTOR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king's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STRINGY COSMOLOGY &amp; THE LHC</dc:title>
  <dc:creator>nikolaos mavromatos</dc:creator>
  <cp:lastModifiedBy>nikolaos mavromatos</cp:lastModifiedBy>
  <cp:revision>198</cp:revision>
  <cp:lastPrinted>2012-06-15T06:55:46Z</cp:lastPrinted>
  <dcterms:created xsi:type="dcterms:W3CDTF">2012-06-06T12:18:32Z</dcterms:created>
  <dcterms:modified xsi:type="dcterms:W3CDTF">2012-06-16T03:42:33Z</dcterms:modified>
</cp:coreProperties>
</file>