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0"/>
  </p:notesMasterIdLst>
  <p:sldIdLst>
    <p:sldId id="537" r:id="rId2"/>
    <p:sldId id="538" r:id="rId3"/>
    <p:sldId id="431" r:id="rId4"/>
    <p:sldId id="513" r:id="rId5"/>
    <p:sldId id="547" r:id="rId6"/>
    <p:sldId id="515" r:id="rId7"/>
    <p:sldId id="510" r:id="rId8"/>
    <p:sldId id="357" r:id="rId9"/>
    <p:sldId id="511" r:id="rId10"/>
    <p:sldId id="533" r:id="rId11"/>
    <p:sldId id="541" r:id="rId12"/>
    <p:sldId id="504" r:id="rId13"/>
    <p:sldId id="498" r:id="rId14"/>
    <p:sldId id="502" r:id="rId15"/>
    <p:sldId id="501" r:id="rId16"/>
    <p:sldId id="546" r:id="rId17"/>
    <p:sldId id="475" r:id="rId18"/>
    <p:sldId id="476" r:id="rId19"/>
    <p:sldId id="489" r:id="rId20"/>
    <p:sldId id="477" r:id="rId21"/>
    <p:sldId id="478" r:id="rId22"/>
    <p:sldId id="536" r:id="rId23"/>
    <p:sldId id="480" r:id="rId24"/>
    <p:sldId id="549" r:id="rId25"/>
    <p:sldId id="548" r:id="rId26"/>
    <p:sldId id="534" r:id="rId27"/>
    <p:sldId id="543" r:id="rId28"/>
    <p:sldId id="545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8000"/>
    <a:srgbClr val="00FF00"/>
    <a:srgbClr val="CC3399"/>
    <a:srgbClr val="0000FF"/>
    <a:srgbClr val="000099"/>
    <a:srgbClr val="0099FF"/>
    <a:srgbClr val="FF00FF"/>
    <a:srgbClr val="FF66CC"/>
    <a:srgbClr val="99FF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89" autoAdjust="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8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87E4EB-EA1C-49CA-9713-583A7AA59E0B}" type="datetimeFigureOut">
              <a:rPr lang="en-US" smtClean="0"/>
              <a:pPr/>
              <a:t>8/29/2013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29F2F6-0815-4A32-8031-131914CACB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9F2F6-0815-4A32-8031-131914CACB9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9F2F6-0815-4A32-8031-131914CACB9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9F2F6-0815-4A32-8031-131914CACB9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9F2F6-0815-4A32-8031-131914CACB9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9F2F6-0815-4A32-8031-131914CACB9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9F2F6-0815-4A32-8031-131914CACB9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9F2F6-0815-4A32-8031-131914CACB9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9F2F6-0815-4A32-8031-131914CACB9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9F2F6-0815-4A32-8031-131914CACB9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9F2F6-0815-4A32-8031-131914CACB98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9F2F6-0815-4A32-8031-131914CACB9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9F2F6-0815-4A32-8031-131914CACB9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9F2F6-0815-4A32-8031-131914CACB98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9F2F6-0815-4A32-8031-131914CACB98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9F2F6-0815-4A32-8031-131914CACB98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9F2F6-0815-4A32-8031-131914CACB98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9F2F6-0815-4A32-8031-131914CACB98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9F2F6-0815-4A32-8031-131914CACB98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9F2F6-0815-4A32-8031-131914CACB9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9F2F6-0815-4A32-8031-131914CACB9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88D376-D29D-4B97-BFA9-B124C2AA435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9F2F6-0815-4A32-8031-131914CACB9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288D376-D29D-4B97-BFA9-B124C2AA435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1280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AF9396C-C949-4F05-AD7F-412326F572D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9F2F6-0815-4A32-8031-131914CACB9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FCD55E0-D98B-402B-B23A-D25A169D98AE}" type="datetimeFigureOut">
              <a:rPr lang="en-US" smtClean="0"/>
              <a:pPr>
                <a:defRPr/>
              </a:pPr>
              <a:t>8/29/2013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4C5B304-E8F7-4706-8225-BD5328289DB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2D1733D-14AC-4CBE-83CE-E0E8C0352300}" type="datetimeFigureOut">
              <a:rPr lang="en-US" smtClean="0"/>
              <a:pPr>
                <a:defRPr/>
              </a:pPr>
              <a:t>8/29/2013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51751CC-1735-4029-8FFE-885B568C979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0B46999-7A19-47D7-A443-5151FD241E89}" type="datetimeFigureOut">
              <a:rPr lang="en-US" smtClean="0"/>
              <a:pPr>
                <a:defRPr/>
              </a:pPr>
              <a:t>8/29/2013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6452AE7-4C1D-4F57-A4D7-D698C15F7BF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29EDAF5-E442-42DB-B034-85D2847CAF04}" type="datetimeFigureOut">
              <a:rPr lang="en-US" smtClean="0"/>
              <a:pPr>
                <a:defRPr/>
              </a:pPr>
              <a:t>8/29/2013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2BD0D69-E1B9-4FAA-A071-C441795D069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D348920-B979-4E98-92DA-56596E4CEA30}" type="datetimeFigureOut">
              <a:rPr lang="en-US" smtClean="0"/>
              <a:pPr>
                <a:defRPr/>
              </a:pPr>
              <a:t>8/29/2013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C945A82-10A0-4400-A25A-0FB0411973E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A2A4777-EC8C-4611-AC0D-FCE66A68ECB3}" type="datetimeFigureOut">
              <a:rPr lang="en-US" smtClean="0"/>
              <a:pPr>
                <a:defRPr/>
              </a:pPr>
              <a:t>8/29/2013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1D30932-D15F-4C45-8277-84E30D3C078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D69732B-0420-434F-94ED-8963962F715B}" type="datetimeFigureOut">
              <a:rPr lang="en-US" smtClean="0"/>
              <a:pPr>
                <a:defRPr/>
              </a:pPr>
              <a:t>8/29/2013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D10B720-C43F-4195-A75F-C3F769939B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ECC6330-5023-4210-A082-FD1768B8BAF1}" type="datetimeFigureOut">
              <a:rPr lang="en-US" smtClean="0"/>
              <a:pPr>
                <a:defRPr/>
              </a:pPr>
              <a:t>8/29/2013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7F1638D-57A9-4C52-A0CF-293A355D731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930939E-C597-4F4E-A939-DD49D68924E9}" type="datetimeFigureOut">
              <a:rPr lang="en-US" smtClean="0"/>
              <a:pPr>
                <a:defRPr/>
              </a:pPr>
              <a:t>8/29/2013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04C6502-CE45-498D-BF72-30B351787CC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90D3544-E3B5-47AA-BA58-E09CA92273B7}" type="datetimeFigureOut">
              <a:rPr lang="en-US" smtClean="0"/>
              <a:pPr>
                <a:defRPr/>
              </a:pPr>
              <a:t>8/29/2013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C2B12B4-F90D-4E41-93B3-43299BE4729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8883A8E-A47E-4280-8353-51C43D1D2B15}" type="datetimeFigureOut">
              <a:rPr lang="en-US" smtClean="0"/>
              <a:pPr>
                <a:defRPr/>
              </a:pPr>
              <a:t>8/29/2013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EE778A5-E4EB-45DF-9A84-10C1195B86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251E91AF-DFB7-44E1-97DF-7712C9C4BAF3}" type="datetimeFigureOut">
              <a:rPr lang="en-US" smtClean="0"/>
              <a:pPr>
                <a:defRPr/>
              </a:pPr>
              <a:t>8/29/2013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AC98907B-AFCE-4BD6-B9CB-6BC44A5D2F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0.png"/><Relationship Id="rId4" Type="http://schemas.openxmlformats.org/officeDocument/2006/relationships/image" Target="../media/image7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jpeg"/><Relationship Id="rId5" Type="http://schemas.openxmlformats.org/officeDocument/2006/relationships/oleObject" Target="../embeddings/oleObject1.bin"/><Relationship Id="rId10" Type="http://schemas.openxmlformats.org/officeDocument/2006/relationships/image" Target="../media/image10.jpeg"/><Relationship Id="rId4" Type="http://schemas.openxmlformats.org/officeDocument/2006/relationships/image" Target="../media/image6.jpe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49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066800" y="1447800"/>
            <a:ext cx="6934201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Facets of </a:t>
            </a:r>
            <a:r>
              <a:rPr lang="en-US" sz="4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Decoherence</a:t>
            </a:r>
            <a:r>
              <a:rPr lang="en-US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: </a:t>
            </a:r>
          </a:p>
          <a:p>
            <a:pPr algn="ctr"/>
            <a:r>
              <a:rPr lang="en-US" sz="4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Chiral</a:t>
            </a:r>
            <a:r>
              <a:rPr lang="en-US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Magnetic Effect </a:t>
            </a:r>
          </a:p>
          <a:p>
            <a:pPr algn="ctr"/>
            <a:r>
              <a:rPr lang="en-US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 Heavy Ion Collisions</a:t>
            </a:r>
            <a:r>
              <a:rPr lang="en-US" sz="4400" b="1" dirty="0" smtClean="0"/>
              <a:t>.</a:t>
            </a:r>
            <a:endParaRPr lang="en-US" sz="4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467257" y="4191000"/>
            <a:ext cx="4039888" cy="138499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2800" b="1" dirty="0" err="1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V.I.Shevchenko</a:t>
            </a:r>
            <a:r>
              <a:rPr lang="en-US" sz="2800" b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endParaRPr lang="en-US" sz="2800" b="1" dirty="0" smtClean="0">
              <a:solidFill>
                <a:srgbClr val="FF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8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NRC </a:t>
            </a:r>
            <a:r>
              <a:rPr lang="en-US" sz="2800" i="1" dirty="0" err="1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Kurchatov</a:t>
            </a:r>
            <a:r>
              <a:rPr lang="en-US" sz="2800" i="1" dirty="0" smtClean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Institute</a:t>
            </a:r>
            <a:endParaRPr lang="en-US" sz="2800" i="1" dirty="0">
              <a:solidFill>
                <a:srgbClr val="FF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6"/>
          <p:cNvSpPr txBox="1">
            <a:spLocks noChangeArrowheads="1"/>
          </p:cNvSpPr>
          <p:nvPr/>
        </p:nvSpPr>
        <p:spPr bwMode="auto">
          <a:xfrm>
            <a:off x="2697131" y="5950803"/>
            <a:ext cx="370203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ICNFP, </a:t>
            </a:r>
            <a:r>
              <a:rPr lang="en-US" sz="2400" b="1" dirty="0" err="1" smtClean="0">
                <a:solidFill>
                  <a:schemeClr val="bg1"/>
                </a:solidFill>
              </a:rPr>
              <a:t>Kolymbari</a:t>
            </a:r>
            <a:r>
              <a:rPr lang="en-US" sz="2400" b="1" dirty="0" smtClean="0">
                <a:solidFill>
                  <a:schemeClr val="bg1"/>
                </a:solidFill>
              </a:rPr>
              <a:t>, Crete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30 / </a:t>
            </a:r>
            <a:r>
              <a:rPr lang="ru-RU" sz="2400" b="1" dirty="0" smtClean="0">
                <a:solidFill>
                  <a:schemeClr val="bg1"/>
                </a:solidFill>
              </a:rPr>
              <a:t>0</a:t>
            </a:r>
            <a:r>
              <a:rPr lang="en-US" sz="2400" b="1" dirty="0" smtClean="0">
                <a:solidFill>
                  <a:schemeClr val="bg1"/>
                </a:solidFill>
              </a:rPr>
              <a:t>8 / 201</a:t>
            </a:r>
            <a:r>
              <a:rPr lang="ru-RU" sz="2400" b="1" dirty="0" smtClean="0">
                <a:solidFill>
                  <a:schemeClr val="bg1"/>
                </a:solidFill>
              </a:rPr>
              <a:t>3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1066800"/>
            <a:ext cx="245659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1066800"/>
            <a:ext cx="2286000" cy="710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972700" y="457200"/>
            <a:ext cx="51139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This CME current is </a:t>
            </a:r>
            <a:r>
              <a:rPr lang="en-US" sz="2400" dirty="0" smtClean="0">
                <a:solidFill>
                  <a:srgbClr val="FF0000"/>
                </a:solidFill>
              </a:rPr>
              <a:t>non-dissipative 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09600" y="2057400"/>
          <a:ext cx="3810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2500"/>
                <a:gridCol w="952500"/>
                <a:gridCol w="952500"/>
                <a:gridCol w="9525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j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σ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P</a:t>
                      </a:r>
                      <a:endParaRPr lang="ru-RU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ru-RU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ru-RU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ru-RU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  <a:endParaRPr lang="ru-RU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ru-RU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ru-RU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ru-RU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724400" y="2057400"/>
          <a:ext cx="3810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2500"/>
                <a:gridCol w="952500"/>
                <a:gridCol w="952500"/>
                <a:gridCol w="9525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j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σ</a:t>
                      </a:r>
                      <a:r>
                        <a:rPr lang="el-GR" b="1" baseline="-250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χ</a:t>
                      </a:r>
                      <a:endParaRPr lang="ru-RU" b="1" baseline="-250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B</a:t>
                      </a:r>
                      <a:endParaRPr lang="ru-RU" b="1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P</a:t>
                      </a:r>
                      <a:endParaRPr lang="ru-RU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ru-RU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ru-RU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ru-RU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  <a:endParaRPr lang="ru-RU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ru-RU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C00000"/>
                          </a:solidFill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ru-RU" b="1" dirty="0">
                        <a:solidFill>
                          <a:srgbClr val="C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ru-RU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lin ang="54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85800" y="3352800"/>
            <a:ext cx="77332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No arrow of time, no dissipation, no entropy production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63451" y="3810000"/>
            <a:ext cx="5451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C00000"/>
                </a:solidFill>
              </a:rPr>
              <a:t>Clear similarity with superconductivity.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09600" y="4876800"/>
            <a:ext cx="7848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Vacuum expectation value of any local </a:t>
            </a:r>
            <a:r>
              <a:rPr lang="en-US" sz="2400" b="1" dirty="0" smtClean="0">
                <a:solidFill>
                  <a:srgbClr val="FF0000"/>
                </a:solidFill>
              </a:rPr>
              <a:t>P</a:t>
            </a:r>
            <a:r>
              <a:rPr lang="en-US" sz="2400" dirty="0" smtClean="0">
                <a:solidFill>
                  <a:srgbClr val="0000FF"/>
                </a:solidFill>
              </a:rPr>
              <a:t>-odd observable has to vanish in vector-like theories such as QCD  </a:t>
            </a:r>
            <a:r>
              <a:rPr lang="en-US" sz="2400" i="1" dirty="0" smtClean="0">
                <a:solidFill>
                  <a:srgbClr val="008000"/>
                </a:solidFill>
              </a:rPr>
              <a:t>(</a:t>
            </a:r>
            <a:r>
              <a:rPr lang="en-US" sz="2400" i="1" dirty="0" err="1" smtClean="0">
                <a:solidFill>
                  <a:srgbClr val="008000"/>
                </a:solidFill>
              </a:rPr>
              <a:t>C.Vafa</a:t>
            </a:r>
            <a:r>
              <a:rPr lang="en-US" sz="2400" i="1" dirty="0" smtClean="0">
                <a:solidFill>
                  <a:srgbClr val="008000"/>
                </a:solidFill>
              </a:rPr>
              <a:t>, </a:t>
            </a:r>
            <a:r>
              <a:rPr lang="en-US" sz="2400" i="1" dirty="0" err="1" smtClean="0">
                <a:solidFill>
                  <a:srgbClr val="008000"/>
                </a:solidFill>
              </a:rPr>
              <a:t>E.Witten</a:t>
            </a:r>
            <a:r>
              <a:rPr lang="en-US" sz="2400" i="1" dirty="0" smtClean="0">
                <a:solidFill>
                  <a:srgbClr val="008000"/>
                </a:solidFill>
              </a:rPr>
              <a:t>, ’84). </a:t>
            </a:r>
            <a:endParaRPr lang="ru-RU" sz="2400" i="1" dirty="0" smtClean="0">
              <a:solidFill>
                <a:srgbClr val="008000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5690896"/>
            <a:ext cx="1676400" cy="709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62400" y="5779714"/>
            <a:ext cx="2362200" cy="668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583959" y="4343400"/>
            <a:ext cx="41216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But what about P-parity?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1905000"/>
            <a:ext cx="7253674" cy="206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533400" y="528935"/>
            <a:ext cx="8077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solidFill>
                  <a:srgbClr val="0000FF"/>
                </a:solidFill>
              </a:rPr>
              <a:t>For the period 2008-2013 </a:t>
            </a:r>
            <a:r>
              <a:rPr lang="en-US" sz="2400" dirty="0" err="1" smtClean="0">
                <a:solidFill>
                  <a:srgbClr val="0000FF"/>
                </a:solidFill>
              </a:rPr>
              <a:t>M.I.Polikarpov’s</a:t>
            </a:r>
            <a:r>
              <a:rPr lang="en-US" sz="2400" dirty="0" smtClean="0">
                <a:solidFill>
                  <a:srgbClr val="0000FF"/>
                </a:solidFill>
              </a:rPr>
              <a:t> lattice group sent to </a:t>
            </a:r>
            <a:r>
              <a:rPr lang="en-US" sz="2400" dirty="0" err="1" smtClean="0"/>
              <a:t>arXiv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19</a:t>
            </a:r>
            <a:r>
              <a:rPr lang="en-US" sz="2400" dirty="0" smtClean="0">
                <a:solidFill>
                  <a:srgbClr val="0000FF"/>
                </a:solidFill>
              </a:rPr>
              <a:t> papers about various aspects of QCD in magnetic field. First ever CME-related lattice results were presented in</a:t>
            </a:r>
            <a:endParaRPr lang="ru-RU" sz="2000" i="1" dirty="0" smtClean="0">
              <a:solidFill>
                <a:srgbClr val="008000"/>
              </a:solidFill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3962400"/>
            <a:ext cx="3352800" cy="2466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4038600"/>
            <a:ext cx="3264581" cy="2353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838200"/>
            <a:ext cx="3149656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181600" y="6031468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8000"/>
                </a:solidFill>
              </a:rPr>
              <a:t>ALICE, </a:t>
            </a:r>
            <a:r>
              <a:rPr lang="en-US" i="1" dirty="0" err="1" smtClean="0">
                <a:solidFill>
                  <a:srgbClr val="008000"/>
                </a:solidFill>
              </a:rPr>
              <a:t>arXiv</a:t>
            </a:r>
            <a:r>
              <a:rPr lang="en-US" i="1" dirty="0" smtClean="0">
                <a:solidFill>
                  <a:srgbClr val="008000"/>
                </a:solidFill>
              </a:rPr>
              <a:t>: 1207.0900</a:t>
            </a:r>
            <a:endParaRPr lang="ru-RU" i="1" dirty="0">
              <a:solidFill>
                <a:srgbClr val="008000"/>
              </a:solidFill>
            </a:endParaRPr>
          </a:p>
        </p:txBody>
      </p:sp>
      <p:pic>
        <p:nvPicPr>
          <p:cNvPr id="10137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48150" y="942975"/>
            <a:ext cx="428625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7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1821418"/>
            <a:ext cx="35242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8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67200" y="2631043"/>
            <a:ext cx="4339121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2365436" y="381000"/>
            <a:ext cx="47211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en-US" sz="2400" dirty="0" smtClean="0">
                <a:solidFill>
                  <a:srgbClr val="0000FF"/>
                </a:solidFill>
              </a:rPr>
              <a:t>Charge asymmetry in experiment</a:t>
            </a:r>
            <a:endParaRPr lang="ru-RU" sz="2000" i="1" dirty="0" smtClean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5664" y="695980"/>
            <a:ext cx="6947736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C00000"/>
                </a:solidFill>
              </a:rPr>
              <a:t>Questions worth to think about:</a:t>
            </a:r>
          </a:p>
          <a:p>
            <a:pPr algn="ctr"/>
            <a:r>
              <a:rPr lang="en-US" sz="2400" dirty="0" smtClean="0">
                <a:solidFill>
                  <a:srgbClr val="C00000"/>
                </a:solidFill>
              </a:rPr>
              <a:t>(the list is by definition subjective and incomplete)</a:t>
            </a:r>
            <a:endParaRPr lang="ru-RU" sz="2400" dirty="0" smtClean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1876485"/>
            <a:ext cx="7924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AutoNum type="arabicPeriod"/>
            </a:pPr>
            <a:r>
              <a:rPr lang="en-US" sz="2400" dirty="0" smtClean="0">
                <a:solidFill>
                  <a:srgbClr val="0000FF"/>
                </a:solidFill>
              </a:rPr>
              <a:t>How to proceed in a reliable way from nice qualitative  picture of CME to quantitative predictions for charge  particle correlations measured in experiments?</a:t>
            </a:r>
          </a:p>
          <a:p>
            <a:pPr marL="457200" indent="-457200" algn="just">
              <a:buFontTx/>
              <a:buAutoNum type="arabicPeriod"/>
            </a:pPr>
            <a:r>
              <a:rPr lang="en-US" sz="2400" dirty="0" smtClean="0">
                <a:solidFill>
                  <a:srgbClr val="002060"/>
                </a:solidFill>
              </a:rPr>
              <a:t>What is quantum physics behind </a:t>
            </a:r>
            <a:r>
              <a:rPr lang="en-US" sz="2400" b="1" dirty="0" smtClean="0">
                <a:solidFill>
                  <a:srgbClr val="FF0000"/>
                </a:solidFill>
              </a:rPr>
              <a:t>µ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5</a:t>
            </a:r>
            <a:r>
              <a:rPr lang="en-US" sz="2400" baseline="-25000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?</a:t>
            </a:r>
          </a:p>
          <a:p>
            <a:pPr marL="457200" indent="-457200" algn="just">
              <a:buAutoNum type="arabicPeriod"/>
            </a:pPr>
            <a:r>
              <a:rPr lang="en-US" sz="2400" dirty="0" smtClean="0">
                <a:solidFill>
                  <a:srgbClr val="0000FF"/>
                </a:solidFill>
              </a:rPr>
              <a:t>How to disentangle the genuine </a:t>
            </a:r>
            <a:r>
              <a:rPr lang="en-US" sz="2400" dirty="0" err="1" smtClean="0">
                <a:solidFill>
                  <a:srgbClr val="0000FF"/>
                </a:solidFill>
              </a:rPr>
              <a:t>nonabelian</a:t>
            </a:r>
            <a:r>
              <a:rPr lang="en-US" sz="2400" dirty="0" smtClean="0">
                <a:solidFill>
                  <a:srgbClr val="0000FF"/>
                </a:solidFill>
              </a:rPr>
              <a:t> physics from dynamics of free </a:t>
            </a:r>
            <a:r>
              <a:rPr lang="en-US" sz="2400" dirty="0" err="1" smtClean="0">
                <a:solidFill>
                  <a:srgbClr val="0000FF"/>
                </a:solidFill>
              </a:rPr>
              <a:t>massless</a:t>
            </a:r>
            <a:r>
              <a:rPr lang="en-US" sz="2400" dirty="0" smtClean="0">
                <a:solidFill>
                  <a:srgbClr val="0000FF"/>
                </a:solidFill>
              </a:rPr>
              <a:t> fermions in magnetic field?</a:t>
            </a:r>
          </a:p>
          <a:p>
            <a:pPr marL="457200" indent="-457200" algn="just">
              <a:buAutoNum type="arabicPeriod"/>
            </a:pPr>
            <a:r>
              <a:rPr lang="en-US" sz="2400" dirty="0" smtClean="0">
                <a:solidFill>
                  <a:srgbClr val="002060"/>
                </a:solidFill>
              </a:rPr>
              <a:t>How is quantum anomaly in microscopic current encoded in dynamics for macroscopic, effective currents (anomalous hydrodynamics)? </a:t>
            </a:r>
          </a:p>
          <a:p>
            <a:pPr marL="457200" indent="-457200" algn="just">
              <a:buAutoNum type="arabicPeriod"/>
            </a:pPr>
            <a:r>
              <a:rPr lang="en-US" sz="2400" dirty="0" smtClean="0">
                <a:solidFill>
                  <a:srgbClr val="0000FF"/>
                </a:solidFill>
              </a:rPr>
              <a:t>…</a:t>
            </a:r>
          </a:p>
          <a:p>
            <a:pPr marL="457200" indent="-457200" algn="just">
              <a:buAutoNum type="arabicPeriod"/>
            </a:pPr>
            <a:endParaRPr lang="en-US" sz="2400" dirty="0" smtClean="0">
              <a:solidFill>
                <a:srgbClr val="0000FF"/>
              </a:solidFill>
            </a:endParaRPr>
          </a:p>
          <a:p>
            <a:pPr algn="just">
              <a:buFont typeface="Arial" pitchFamily="34" charset="0"/>
              <a:buChar char="•"/>
            </a:pPr>
            <a:endParaRPr lang="ru-RU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0600" y="457200"/>
            <a:ext cx="8458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Key message              one should carefully distinguish symmetry breaking caused by</a:t>
            </a:r>
          </a:p>
          <a:p>
            <a:r>
              <a:rPr lang="en-US" sz="2800" dirty="0" smtClean="0">
                <a:solidFill>
                  <a:srgbClr val="C00000"/>
                </a:solidFill>
              </a:rPr>
              <a:t>dynamics from event-by-event fluctuations 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3389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1905000"/>
            <a:ext cx="1955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9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978" y="4852988"/>
            <a:ext cx="3847822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9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3048000"/>
            <a:ext cx="3401391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962400" y="3352800"/>
            <a:ext cx="48768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Event-by-event  </a:t>
            </a:r>
            <a:r>
              <a:rPr lang="en-US" sz="2400" b="1" dirty="0" smtClean="0">
                <a:solidFill>
                  <a:srgbClr val="FF0000"/>
                </a:solidFill>
              </a:rPr>
              <a:t>P</a:t>
            </a:r>
            <a:r>
              <a:rPr lang="en-US" sz="2400" dirty="0" smtClean="0">
                <a:solidFill>
                  <a:srgbClr val="0000FF"/>
                </a:solidFill>
              </a:rPr>
              <a:t>-parity violation?</a:t>
            </a:r>
            <a:endParaRPr lang="ru-RU" sz="2400" dirty="0">
              <a:solidFill>
                <a:srgbClr val="0000FF"/>
              </a:solidFill>
            </a:endParaRPr>
          </a:p>
        </p:txBody>
      </p:sp>
      <p:pic>
        <p:nvPicPr>
          <p:cNvPr id="33894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8200" y="4800600"/>
            <a:ext cx="3897923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649045" y="1907738"/>
            <a:ext cx="59803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Let’s take 1D system with </a:t>
            </a:r>
            <a:r>
              <a:rPr lang="en-US" sz="2400" b="1" dirty="0" smtClean="0">
                <a:solidFill>
                  <a:srgbClr val="FF0000"/>
                </a:solidFill>
              </a:rPr>
              <a:t>P</a:t>
            </a:r>
            <a:r>
              <a:rPr lang="en-US" sz="2400" dirty="0" smtClean="0">
                <a:solidFill>
                  <a:srgbClr val="0000FF"/>
                </a:solidFill>
              </a:rPr>
              <a:t>-even potential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3400" y="2369403"/>
            <a:ext cx="83006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Measuring coordinate in a single experiment (“event”) one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gets sequence of generally nonzero values with zero mean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41226" y="5786735"/>
            <a:ext cx="66311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Law of Nature, not inefficiency of our apparatus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4" name="Стрелка влево 13"/>
          <p:cNvSpPr/>
          <p:nvPr/>
        </p:nvSpPr>
        <p:spPr>
          <a:xfrm rot="10800000">
            <a:off x="3581400" y="533401"/>
            <a:ext cx="762000" cy="381000"/>
          </a:xfrm>
          <a:prstGeom prst="leftArrow">
            <a:avLst/>
          </a:prstGeom>
          <a:solidFill>
            <a:srgbClr val="00FF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752600" y="4114800"/>
            <a:ext cx="9906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524000" y="4110335"/>
            <a:ext cx="61430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In QM individual outcome has no meaning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276600" y="3352800"/>
            <a:ext cx="5334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лево 19"/>
          <p:cNvSpPr/>
          <p:nvPr/>
        </p:nvSpPr>
        <p:spPr>
          <a:xfrm>
            <a:off x="3352800" y="3429000"/>
            <a:ext cx="533400" cy="304800"/>
          </a:xfrm>
          <a:prstGeom prst="leftArrow">
            <a:avLst/>
          </a:prstGeom>
          <a:solidFill>
            <a:srgbClr val="00FF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8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38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38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38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17" grpId="0"/>
      <p:bldP spid="18" grpId="0"/>
      <p:bldP spid="15" grpId="0" animBg="1"/>
      <p:bldP spid="11" grpId="0"/>
      <p:bldP spid="19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58676"/>
            <a:ext cx="81948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Common lore – a measurement is a story about interaction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between two quantum systems when one has a few 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degrees of freedom while another one a lot.  </a:t>
            </a:r>
          </a:p>
        </p:txBody>
      </p:sp>
      <p:sp>
        <p:nvSpPr>
          <p:cNvPr id="4" name="Полилиния 3"/>
          <p:cNvSpPr/>
          <p:nvPr/>
        </p:nvSpPr>
        <p:spPr>
          <a:xfrm>
            <a:off x="914400" y="1863805"/>
            <a:ext cx="2600960" cy="289269"/>
          </a:xfrm>
          <a:custGeom>
            <a:avLst/>
            <a:gdLst>
              <a:gd name="connsiteX0" fmla="*/ 0 w 2600960"/>
              <a:gd name="connsiteY0" fmla="*/ 284480 h 289269"/>
              <a:gd name="connsiteX1" fmla="*/ 20320 w 2600960"/>
              <a:gd name="connsiteY1" fmla="*/ 223520 h 289269"/>
              <a:gd name="connsiteX2" fmla="*/ 142240 w 2600960"/>
              <a:gd name="connsiteY2" fmla="*/ 182880 h 289269"/>
              <a:gd name="connsiteX3" fmla="*/ 284480 w 2600960"/>
              <a:gd name="connsiteY3" fmla="*/ 142240 h 289269"/>
              <a:gd name="connsiteX4" fmla="*/ 447040 w 2600960"/>
              <a:gd name="connsiteY4" fmla="*/ 101600 h 289269"/>
              <a:gd name="connsiteX5" fmla="*/ 508000 w 2600960"/>
              <a:gd name="connsiteY5" fmla="*/ 40640 h 289269"/>
              <a:gd name="connsiteX6" fmla="*/ 650240 w 2600960"/>
              <a:gd name="connsiteY6" fmla="*/ 0 h 289269"/>
              <a:gd name="connsiteX7" fmla="*/ 1016000 w 2600960"/>
              <a:gd name="connsiteY7" fmla="*/ 20320 h 289269"/>
              <a:gd name="connsiteX8" fmla="*/ 1076960 w 2600960"/>
              <a:gd name="connsiteY8" fmla="*/ 40640 h 289269"/>
              <a:gd name="connsiteX9" fmla="*/ 1503680 w 2600960"/>
              <a:gd name="connsiteY9" fmla="*/ 0 h 289269"/>
              <a:gd name="connsiteX10" fmla="*/ 1991360 w 2600960"/>
              <a:gd name="connsiteY10" fmla="*/ 20320 h 289269"/>
              <a:gd name="connsiteX11" fmla="*/ 2052320 w 2600960"/>
              <a:gd name="connsiteY11" fmla="*/ 40640 h 289269"/>
              <a:gd name="connsiteX12" fmla="*/ 2214880 w 2600960"/>
              <a:gd name="connsiteY12" fmla="*/ 81280 h 289269"/>
              <a:gd name="connsiteX13" fmla="*/ 2275840 w 2600960"/>
              <a:gd name="connsiteY13" fmla="*/ 142240 h 289269"/>
              <a:gd name="connsiteX14" fmla="*/ 2458720 w 2600960"/>
              <a:gd name="connsiteY14" fmla="*/ 182880 h 289269"/>
              <a:gd name="connsiteX15" fmla="*/ 2519680 w 2600960"/>
              <a:gd name="connsiteY15" fmla="*/ 223520 h 289269"/>
              <a:gd name="connsiteX16" fmla="*/ 2600960 w 2600960"/>
              <a:gd name="connsiteY16" fmla="*/ 284480 h 289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600960" h="289269">
                <a:moveTo>
                  <a:pt x="0" y="284480"/>
                </a:moveTo>
                <a:cubicBezTo>
                  <a:pt x="6773" y="264160"/>
                  <a:pt x="2891" y="235970"/>
                  <a:pt x="20320" y="223520"/>
                </a:cubicBezTo>
                <a:cubicBezTo>
                  <a:pt x="55179" y="198621"/>
                  <a:pt x="101600" y="196427"/>
                  <a:pt x="142240" y="182880"/>
                </a:cubicBezTo>
                <a:cubicBezTo>
                  <a:pt x="210125" y="160252"/>
                  <a:pt x="207935" y="159250"/>
                  <a:pt x="284480" y="142240"/>
                </a:cubicBezTo>
                <a:cubicBezTo>
                  <a:pt x="431604" y="109546"/>
                  <a:pt x="338108" y="137911"/>
                  <a:pt x="447040" y="101600"/>
                </a:cubicBezTo>
                <a:cubicBezTo>
                  <a:pt x="467360" y="81280"/>
                  <a:pt x="484090" y="56580"/>
                  <a:pt x="508000" y="40640"/>
                </a:cubicBezTo>
                <a:cubicBezTo>
                  <a:pt x="525491" y="28979"/>
                  <a:pt x="639401" y="2710"/>
                  <a:pt x="650240" y="0"/>
                </a:cubicBezTo>
                <a:cubicBezTo>
                  <a:pt x="772160" y="6773"/>
                  <a:pt x="894442" y="8743"/>
                  <a:pt x="1016000" y="20320"/>
                </a:cubicBezTo>
                <a:cubicBezTo>
                  <a:pt x="1037323" y="22351"/>
                  <a:pt x="1055541" y="40640"/>
                  <a:pt x="1076960" y="40640"/>
                </a:cubicBezTo>
                <a:cubicBezTo>
                  <a:pt x="1243086" y="40640"/>
                  <a:pt x="1351021" y="21808"/>
                  <a:pt x="1503680" y="0"/>
                </a:cubicBezTo>
                <a:cubicBezTo>
                  <a:pt x="1666240" y="6773"/>
                  <a:pt x="1829103" y="8301"/>
                  <a:pt x="1991360" y="20320"/>
                </a:cubicBezTo>
                <a:cubicBezTo>
                  <a:pt x="2012721" y="21902"/>
                  <a:pt x="2031540" y="35445"/>
                  <a:pt x="2052320" y="40640"/>
                </a:cubicBezTo>
                <a:lnTo>
                  <a:pt x="2214880" y="81280"/>
                </a:lnTo>
                <a:cubicBezTo>
                  <a:pt x="2235200" y="101600"/>
                  <a:pt x="2250889" y="127983"/>
                  <a:pt x="2275840" y="142240"/>
                </a:cubicBezTo>
                <a:cubicBezTo>
                  <a:pt x="2291292" y="151070"/>
                  <a:pt x="2452581" y="181652"/>
                  <a:pt x="2458720" y="182880"/>
                </a:cubicBezTo>
                <a:cubicBezTo>
                  <a:pt x="2479040" y="196427"/>
                  <a:pt x="2500919" y="207886"/>
                  <a:pt x="2519680" y="223520"/>
                </a:cubicBezTo>
                <a:cubicBezTo>
                  <a:pt x="2598579" y="289269"/>
                  <a:pt x="2548804" y="284480"/>
                  <a:pt x="2600960" y="284480"/>
                </a:cubicBezTo>
              </a:path>
            </a:pathLst>
          </a:cu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934720" y="2127965"/>
            <a:ext cx="2560320" cy="498070"/>
          </a:xfrm>
          <a:custGeom>
            <a:avLst/>
            <a:gdLst>
              <a:gd name="connsiteX0" fmla="*/ 0 w 2560320"/>
              <a:gd name="connsiteY0" fmla="*/ 0 h 498070"/>
              <a:gd name="connsiteX1" fmla="*/ 142240 w 2560320"/>
              <a:gd name="connsiteY1" fmla="*/ 162560 h 498070"/>
              <a:gd name="connsiteX2" fmla="*/ 264160 w 2560320"/>
              <a:gd name="connsiteY2" fmla="*/ 304800 h 498070"/>
              <a:gd name="connsiteX3" fmla="*/ 325120 w 2560320"/>
              <a:gd name="connsiteY3" fmla="*/ 345440 h 498070"/>
              <a:gd name="connsiteX4" fmla="*/ 386080 w 2560320"/>
              <a:gd name="connsiteY4" fmla="*/ 406400 h 498070"/>
              <a:gd name="connsiteX5" fmla="*/ 467360 w 2560320"/>
              <a:gd name="connsiteY5" fmla="*/ 426720 h 498070"/>
              <a:gd name="connsiteX6" fmla="*/ 528320 w 2560320"/>
              <a:gd name="connsiteY6" fmla="*/ 447040 h 498070"/>
              <a:gd name="connsiteX7" fmla="*/ 670560 w 2560320"/>
              <a:gd name="connsiteY7" fmla="*/ 487680 h 498070"/>
              <a:gd name="connsiteX8" fmla="*/ 995680 w 2560320"/>
              <a:gd name="connsiteY8" fmla="*/ 467360 h 498070"/>
              <a:gd name="connsiteX9" fmla="*/ 1076960 w 2560320"/>
              <a:gd name="connsiteY9" fmla="*/ 447040 h 498070"/>
              <a:gd name="connsiteX10" fmla="*/ 1605280 w 2560320"/>
              <a:gd name="connsiteY10" fmla="*/ 406400 h 498070"/>
              <a:gd name="connsiteX11" fmla="*/ 1747520 w 2560320"/>
              <a:gd name="connsiteY11" fmla="*/ 325120 h 498070"/>
              <a:gd name="connsiteX12" fmla="*/ 1849120 w 2560320"/>
              <a:gd name="connsiteY12" fmla="*/ 284480 h 498070"/>
              <a:gd name="connsiteX13" fmla="*/ 1910080 w 2560320"/>
              <a:gd name="connsiteY13" fmla="*/ 243840 h 498070"/>
              <a:gd name="connsiteX14" fmla="*/ 1991360 w 2560320"/>
              <a:gd name="connsiteY14" fmla="*/ 203200 h 498070"/>
              <a:gd name="connsiteX15" fmla="*/ 2052320 w 2560320"/>
              <a:gd name="connsiteY15" fmla="*/ 162560 h 498070"/>
              <a:gd name="connsiteX16" fmla="*/ 2133600 w 2560320"/>
              <a:gd name="connsiteY16" fmla="*/ 142240 h 498070"/>
              <a:gd name="connsiteX17" fmla="*/ 2255520 w 2560320"/>
              <a:gd name="connsiteY17" fmla="*/ 101600 h 498070"/>
              <a:gd name="connsiteX18" fmla="*/ 2560320 w 2560320"/>
              <a:gd name="connsiteY18" fmla="*/ 40640 h 498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560320" h="498070">
                <a:moveTo>
                  <a:pt x="0" y="0"/>
                </a:moveTo>
                <a:cubicBezTo>
                  <a:pt x="38523" y="115570"/>
                  <a:pt x="224" y="36323"/>
                  <a:pt x="142240" y="162560"/>
                </a:cubicBezTo>
                <a:cubicBezTo>
                  <a:pt x="341310" y="339511"/>
                  <a:pt x="51416" y="92056"/>
                  <a:pt x="264160" y="304800"/>
                </a:cubicBezTo>
                <a:cubicBezTo>
                  <a:pt x="281429" y="322069"/>
                  <a:pt x="306359" y="329806"/>
                  <a:pt x="325120" y="345440"/>
                </a:cubicBezTo>
                <a:cubicBezTo>
                  <a:pt x="347196" y="363837"/>
                  <a:pt x="361129" y="392143"/>
                  <a:pt x="386080" y="406400"/>
                </a:cubicBezTo>
                <a:cubicBezTo>
                  <a:pt x="410328" y="420256"/>
                  <a:pt x="440507" y="419048"/>
                  <a:pt x="467360" y="426720"/>
                </a:cubicBezTo>
                <a:cubicBezTo>
                  <a:pt x="487955" y="432604"/>
                  <a:pt x="507725" y="441156"/>
                  <a:pt x="528320" y="447040"/>
                </a:cubicBezTo>
                <a:cubicBezTo>
                  <a:pt x="706924" y="498070"/>
                  <a:pt x="524399" y="438960"/>
                  <a:pt x="670560" y="487680"/>
                </a:cubicBezTo>
                <a:cubicBezTo>
                  <a:pt x="778933" y="480907"/>
                  <a:pt x="887634" y="478165"/>
                  <a:pt x="995680" y="467360"/>
                </a:cubicBezTo>
                <a:cubicBezTo>
                  <a:pt x="1023469" y="464581"/>
                  <a:pt x="1049171" y="449819"/>
                  <a:pt x="1076960" y="447040"/>
                </a:cubicBezTo>
                <a:cubicBezTo>
                  <a:pt x="1252710" y="429465"/>
                  <a:pt x="1429173" y="419947"/>
                  <a:pt x="1605280" y="406400"/>
                </a:cubicBezTo>
                <a:cubicBezTo>
                  <a:pt x="1752832" y="357216"/>
                  <a:pt x="1562991" y="427636"/>
                  <a:pt x="1747520" y="325120"/>
                </a:cubicBezTo>
                <a:cubicBezTo>
                  <a:pt x="1779405" y="307406"/>
                  <a:pt x="1816495" y="300792"/>
                  <a:pt x="1849120" y="284480"/>
                </a:cubicBezTo>
                <a:cubicBezTo>
                  <a:pt x="1870963" y="273558"/>
                  <a:pt x="1888876" y="255957"/>
                  <a:pt x="1910080" y="243840"/>
                </a:cubicBezTo>
                <a:cubicBezTo>
                  <a:pt x="1936380" y="228811"/>
                  <a:pt x="1965060" y="218229"/>
                  <a:pt x="1991360" y="203200"/>
                </a:cubicBezTo>
                <a:cubicBezTo>
                  <a:pt x="2012564" y="191083"/>
                  <a:pt x="2029873" y="172180"/>
                  <a:pt x="2052320" y="162560"/>
                </a:cubicBezTo>
                <a:cubicBezTo>
                  <a:pt x="2077989" y="151559"/>
                  <a:pt x="2106851" y="150265"/>
                  <a:pt x="2133600" y="142240"/>
                </a:cubicBezTo>
                <a:cubicBezTo>
                  <a:pt x="2174632" y="129930"/>
                  <a:pt x="2212808" y="104886"/>
                  <a:pt x="2255520" y="101600"/>
                </a:cubicBezTo>
                <a:cubicBezTo>
                  <a:pt x="2538781" y="79811"/>
                  <a:pt x="2457233" y="143727"/>
                  <a:pt x="2560320" y="40640"/>
                </a:cubicBezTo>
              </a:path>
            </a:pathLst>
          </a:cu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934720" y="1800593"/>
            <a:ext cx="2580640" cy="428972"/>
          </a:xfrm>
          <a:custGeom>
            <a:avLst/>
            <a:gdLst>
              <a:gd name="connsiteX0" fmla="*/ 0 w 2580640"/>
              <a:gd name="connsiteY0" fmla="*/ 286732 h 428972"/>
              <a:gd name="connsiteX1" fmla="*/ 40640 w 2580640"/>
              <a:gd name="connsiteY1" fmla="*/ 205452 h 428972"/>
              <a:gd name="connsiteX2" fmla="*/ 182880 w 2580640"/>
              <a:gd name="connsiteY2" fmla="*/ 103852 h 428972"/>
              <a:gd name="connsiteX3" fmla="*/ 304800 w 2580640"/>
              <a:gd name="connsiteY3" fmla="*/ 63212 h 428972"/>
              <a:gd name="connsiteX4" fmla="*/ 548640 w 2580640"/>
              <a:gd name="connsiteY4" fmla="*/ 83532 h 428972"/>
              <a:gd name="connsiteX5" fmla="*/ 609600 w 2580640"/>
              <a:gd name="connsiteY5" fmla="*/ 103852 h 428972"/>
              <a:gd name="connsiteX6" fmla="*/ 670560 w 2580640"/>
              <a:gd name="connsiteY6" fmla="*/ 225772 h 428972"/>
              <a:gd name="connsiteX7" fmla="*/ 711200 w 2580640"/>
              <a:gd name="connsiteY7" fmla="*/ 286732 h 428972"/>
              <a:gd name="connsiteX8" fmla="*/ 833120 w 2580640"/>
              <a:gd name="connsiteY8" fmla="*/ 368012 h 428972"/>
              <a:gd name="connsiteX9" fmla="*/ 1036320 w 2580640"/>
              <a:gd name="connsiteY9" fmla="*/ 428972 h 428972"/>
              <a:gd name="connsiteX10" fmla="*/ 1341120 w 2580640"/>
              <a:gd name="connsiteY10" fmla="*/ 408652 h 428972"/>
              <a:gd name="connsiteX11" fmla="*/ 1463040 w 2580640"/>
              <a:gd name="connsiteY11" fmla="*/ 368012 h 428972"/>
              <a:gd name="connsiteX12" fmla="*/ 1544320 w 2580640"/>
              <a:gd name="connsiteY12" fmla="*/ 246092 h 428972"/>
              <a:gd name="connsiteX13" fmla="*/ 1584960 w 2580640"/>
              <a:gd name="connsiteY13" fmla="*/ 185132 h 428972"/>
              <a:gd name="connsiteX14" fmla="*/ 1625600 w 2580640"/>
              <a:gd name="connsiteY14" fmla="*/ 124172 h 428972"/>
              <a:gd name="connsiteX15" fmla="*/ 1686560 w 2580640"/>
              <a:gd name="connsiteY15" fmla="*/ 103852 h 428972"/>
              <a:gd name="connsiteX16" fmla="*/ 1849120 w 2580640"/>
              <a:gd name="connsiteY16" fmla="*/ 83532 h 428972"/>
              <a:gd name="connsiteX17" fmla="*/ 2377440 w 2580640"/>
              <a:gd name="connsiteY17" fmla="*/ 63212 h 428972"/>
              <a:gd name="connsiteX18" fmla="*/ 2458720 w 2580640"/>
              <a:gd name="connsiteY18" fmla="*/ 144492 h 428972"/>
              <a:gd name="connsiteX19" fmla="*/ 2540000 w 2580640"/>
              <a:gd name="connsiteY19" fmla="*/ 266412 h 428972"/>
              <a:gd name="connsiteX20" fmla="*/ 2580640 w 2580640"/>
              <a:gd name="connsiteY20" fmla="*/ 368012 h 428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580640" h="428972">
                <a:moveTo>
                  <a:pt x="0" y="286732"/>
                </a:moveTo>
                <a:cubicBezTo>
                  <a:pt x="13547" y="259639"/>
                  <a:pt x="20927" y="228451"/>
                  <a:pt x="40640" y="205452"/>
                </a:cubicBezTo>
                <a:cubicBezTo>
                  <a:pt x="45259" y="200064"/>
                  <a:pt x="163111" y="112638"/>
                  <a:pt x="182880" y="103852"/>
                </a:cubicBezTo>
                <a:cubicBezTo>
                  <a:pt x="222026" y="86454"/>
                  <a:pt x="304800" y="63212"/>
                  <a:pt x="304800" y="63212"/>
                </a:cubicBezTo>
                <a:cubicBezTo>
                  <a:pt x="386080" y="69985"/>
                  <a:pt x="467794" y="72752"/>
                  <a:pt x="548640" y="83532"/>
                </a:cubicBezTo>
                <a:cubicBezTo>
                  <a:pt x="569871" y="86363"/>
                  <a:pt x="592874" y="90472"/>
                  <a:pt x="609600" y="103852"/>
                </a:cubicBezTo>
                <a:cubicBezTo>
                  <a:pt x="658129" y="142675"/>
                  <a:pt x="646019" y="176690"/>
                  <a:pt x="670560" y="225772"/>
                </a:cubicBezTo>
                <a:cubicBezTo>
                  <a:pt x="681482" y="247615"/>
                  <a:pt x="692821" y="270650"/>
                  <a:pt x="711200" y="286732"/>
                </a:cubicBezTo>
                <a:cubicBezTo>
                  <a:pt x="747958" y="318895"/>
                  <a:pt x="786783" y="352566"/>
                  <a:pt x="833120" y="368012"/>
                </a:cubicBezTo>
                <a:cubicBezTo>
                  <a:pt x="981534" y="417483"/>
                  <a:pt x="913481" y="398262"/>
                  <a:pt x="1036320" y="428972"/>
                </a:cubicBezTo>
                <a:cubicBezTo>
                  <a:pt x="1137920" y="422199"/>
                  <a:pt x="1240318" y="423052"/>
                  <a:pt x="1341120" y="408652"/>
                </a:cubicBezTo>
                <a:cubicBezTo>
                  <a:pt x="1383528" y="402594"/>
                  <a:pt x="1463040" y="368012"/>
                  <a:pt x="1463040" y="368012"/>
                </a:cubicBezTo>
                <a:lnTo>
                  <a:pt x="1544320" y="246092"/>
                </a:lnTo>
                <a:lnTo>
                  <a:pt x="1584960" y="185132"/>
                </a:lnTo>
                <a:cubicBezTo>
                  <a:pt x="1598507" y="164812"/>
                  <a:pt x="1602432" y="131895"/>
                  <a:pt x="1625600" y="124172"/>
                </a:cubicBezTo>
                <a:cubicBezTo>
                  <a:pt x="1645920" y="117399"/>
                  <a:pt x="1665486" y="107684"/>
                  <a:pt x="1686560" y="103852"/>
                </a:cubicBezTo>
                <a:cubicBezTo>
                  <a:pt x="1740288" y="94083"/>
                  <a:pt x="1794933" y="90305"/>
                  <a:pt x="1849120" y="83532"/>
                </a:cubicBezTo>
                <a:cubicBezTo>
                  <a:pt x="2099716" y="0"/>
                  <a:pt x="1928255" y="40753"/>
                  <a:pt x="2377440" y="63212"/>
                </a:cubicBezTo>
                <a:cubicBezTo>
                  <a:pt x="2480887" y="97694"/>
                  <a:pt x="2409459" y="55823"/>
                  <a:pt x="2458720" y="144492"/>
                </a:cubicBezTo>
                <a:cubicBezTo>
                  <a:pt x="2482440" y="187189"/>
                  <a:pt x="2524554" y="220075"/>
                  <a:pt x="2540000" y="266412"/>
                </a:cubicBezTo>
                <a:cubicBezTo>
                  <a:pt x="2565109" y="341740"/>
                  <a:pt x="2550741" y="308214"/>
                  <a:pt x="2580640" y="368012"/>
                </a:cubicBezTo>
              </a:path>
            </a:pathLst>
          </a:cu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975360" y="1559005"/>
            <a:ext cx="2531489" cy="1219200"/>
          </a:xfrm>
          <a:custGeom>
            <a:avLst/>
            <a:gdLst>
              <a:gd name="connsiteX0" fmla="*/ 0 w 2531489"/>
              <a:gd name="connsiteY0" fmla="*/ 487680 h 1219200"/>
              <a:gd name="connsiteX1" fmla="*/ 182880 w 2531489"/>
              <a:gd name="connsiteY1" fmla="*/ 548640 h 1219200"/>
              <a:gd name="connsiteX2" fmla="*/ 243840 w 2531489"/>
              <a:gd name="connsiteY2" fmla="*/ 568960 h 1219200"/>
              <a:gd name="connsiteX3" fmla="*/ 304800 w 2531489"/>
              <a:gd name="connsiteY3" fmla="*/ 609600 h 1219200"/>
              <a:gd name="connsiteX4" fmla="*/ 426720 w 2531489"/>
              <a:gd name="connsiteY4" fmla="*/ 650240 h 1219200"/>
              <a:gd name="connsiteX5" fmla="*/ 548640 w 2531489"/>
              <a:gd name="connsiteY5" fmla="*/ 629920 h 1219200"/>
              <a:gd name="connsiteX6" fmla="*/ 609600 w 2531489"/>
              <a:gd name="connsiteY6" fmla="*/ 609600 h 1219200"/>
              <a:gd name="connsiteX7" fmla="*/ 711200 w 2531489"/>
              <a:gd name="connsiteY7" fmla="*/ 426720 h 1219200"/>
              <a:gd name="connsiteX8" fmla="*/ 772160 w 2531489"/>
              <a:gd name="connsiteY8" fmla="*/ 203200 h 1219200"/>
              <a:gd name="connsiteX9" fmla="*/ 853440 w 2531489"/>
              <a:gd name="connsiteY9" fmla="*/ 40640 h 1219200"/>
              <a:gd name="connsiteX10" fmla="*/ 914400 w 2531489"/>
              <a:gd name="connsiteY10" fmla="*/ 0 h 1219200"/>
              <a:gd name="connsiteX11" fmla="*/ 975360 w 2531489"/>
              <a:gd name="connsiteY11" fmla="*/ 40640 h 1219200"/>
              <a:gd name="connsiteX12" fmla="*/ 1076960 w 2531489"/>
              <a:gd name="connsiteY12" fmla="*/ 690880 h 1219200"/>
              <a:gd name="connsiteX13" fmla="*/ 1117600 w 2531489"/>
              <a:gd name="connsiteY13" fmla="*/ 629920 h 1219200"/>
              <a:gd name="connsiteX14" fmla="*/ 1137920 w 2531489"/>
              <a:gd name="connsiteY14" fmla="*/ 548640 h 1219200"/>
              <a:gd name="connsiteX15" fmla="*/ 1219200 w 2531489"/>
              <a:gd name="connsiteY15" fmla="*/ 406400 h 1219200"/>
              <a:gd name="connsiteX16" fmla="*/ 1259840 w 2531489"/>
              <a:gd name="connsiteY16" fmla="*/ 264160 h 1219200"/>
              <a:gd name="connsiteX17" fmla="*/ 1280160 w 2531489"/>
              <a:gd name="connsiteY17" fmla="*/ 203200 h 1219200"/>
              <a:gd name="connsiteX18" fmla="*/ 1320800 w 2531489"/>
              <a:gd name="connsiteY18" fmla="*/ 142240 h 1219200"/>
              <a:gd name="connsiteX19" fmla="*/ 1402080 w 2531489"/>
              <a:gd name="connsiteY19" fmla="*/ 121920 h 1219200"/>
              <a:gd name="connsiteX20" fmla="*/ 1503680 w 2531489"/>
              <a:gd name="connsiteY20" fmla="*/ 284480 h 1219200"/>
              <a:gd name="connsiteX21" fmla="*/ 1524000 w 2531489"/>
              <a:gd name="connsiteY21" fmla="*/ 345440 h 1219200"/>
              <a:gd name="connsiteX22" fmla="*/ 1706880 w 2531489"/>
              <a:gd name="connsiteY22" fmla="*/ 487680 h 1219200"/>
              <a:gd name="connsiteX23" fmla="*/ 1747520 w 2531489"/>
              <a:gd name="connsiteY23" fmla="*/ 548640 h 1219200"/>
              <a:gd name="connsiteX24" fmla="*/ 1767840 w 2531489"/>
              <a:gd name="connsiteY24" fmla="*/ 609600 h 1219200"/>
              <a:gd name="connsiteX25" fmla="*/ 1788160 w 2531489"/>
              <a:gd name="connsiteY25" fmla="*/ 751840 h 1219200"/>
              <a:gd name="connsiteX26" fmla="*/ 1828800 w 2531489"/>
              <a:gd name="connsiteY26" fmla="*/ 873760 h 1219200"/>
              <a:gd name="connsiteX27" fmla="*/ 1849120 w 2531489"/>
              <a:gd name="connsiteY27" fmla="*/ 934720 h 1219200"/>
              <a:gd name="connsiteX28" fmla="*/ 1869440 w 2531489"/>
              <a:gd name="connsiteY28" fmla="*/ 1036320 h 1219200"/>
              <a:gd name="connsiteX29" fmla="*/ 1889760 w 2531489"/>
              <a:gd name="connsiteY29" fmla="*/ 1097280 h 1219200"/>
              <a:gd name="connsiteX30" fmla="*/ 1971040 w 2531489"/>
              <a:gd name="connsiteY30" fmla="*/ 1219200 h 1219200"/>
              <a:gd name="connsiteX31" fmla="*/ 2255520 w 2531489"/>
              <a:gd name="connsiteY31" fmla="*/ 1198880 h 1219200"/>
              <a:gd name="connsiteX32" fmla="*/ 2316480 w 2531489"/>
              <a:gd name="connsiteY32" fmla="*/ 1178560 h 1219200"/>
              <a:gd name="connsiteX33" fmla="*/ 2438400 w 2531489"/>
              <a:gd name="connsiteY33" fmla="*/ 1097280 h 1219200"/>
              <a:gd name="connsiteX34" fmla="*/ 2479040 w 2531489"/>
              <a:gd name="connsiteY34" fmla="*/ 1016000 h 1219200"/>
              <a:gd name="connsiteX35" fmla="*/ 2499360 w 2531489"/>
              <a:gd name="connsiteY35" fmla="*/ 650240 h 1219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531489" h="1219200">
                <a:moveTo>
                  <a:pt x="0" y="487680"/>
                </a:moveTo>
                <a:lnTo>
                  <a:pt x="182880" y="548640"/>
                </a:lnTo>
                <a:cubicBezTo>
                  <a:pt x="203200" y="555413"/>
                  <a:pt x="226018" y="557079"/>
                  <a:pt x="243840" y="568960"/>
                </a:cubicBezTo>
                <a:cubicBezTo>
                  <a:pt x="264160" y="582507"/>
                  <a:pt x="282483" y="599681"/>
                  <a:pt x="304800" y="609600"/>
                </a:cubicBezTo>
                <a:cubicBezTo>
                  <a:pt x="343946" y="626998"/>
                  <a:pt x="426720" y="650240"/>
                  <a:pt x="426720" y="650240"/>
                </a:cubicBezTo>
                <a:cubicBezTo>
                  <a:pt x="467360" y="643467"/>
                  <a:pt x="508421" y="638858"/>
                  <a:pt x="548640" y="629920"/>
                </a:cubicBezTo>
                <a:cubicBezTo>
                  <a:pt x="569549" y="625274"/>
                  <a:pt x="594454" y="624746"/>
                  <a:pt x="609600" y="609600"/>
                </a:cubicBezTo>
                <a:cubicBezTo>
                  <a:pt x="660048" y="559152"/>
                  <a:pt x="694165" y="494859"/>
                  <a:pt x="711200" y="426720"/>
                </a:cubicBezTo>
                <a:cubicBezTo>
                  <a:pt x="733497" y="337533"/>
                  <a:pt x="728567" y="290386"/>
                  <a:pt x="772160" y="203200"/>
                </a:cubicBezTo>
                <a:cubicBezTo>
                  <a:pt x="799253" y="149013"/>
                  <a:pt x="803032" y="74245"/>
                  <a:pt x="853440" y="40640"/>
                </a:cubicBezTo>
                <a:lnTo>
                  <a:pt x="914400" y="0"/>
                </a:lnTo>
                <a:cubicBezTo>
                  <a:pt x="934720" y="13547"/>
                  <a:pt x="972174" y="16427"/>
                  <a:pt x="975360" y="40640"/>
                </a:cubicBezTo>
                <a:cubicBezTo>
                  <a:pt x="1055928" y="652957"/>
                  <a:pt x="864194" y="988753"/>
                  <a:pt x="1076960" y="690880"/>
                </a:cubicBezTo>
                <a:cubicBezTo>
                  <a:pt x="1091155" y="671007"/>
                  <a:pt x="1104053" y="650240"/>
                  <a:pt x="1117600" y="629920"/>
                </a:cubicBezTo>
                <a:cubicBezTo>
                  <a:pt x="1124373" y="602827"/>
                  <a:pt x="1128114" y="574789"/>
                  <a:pt x="1137920" y="548640"/>
                </a:cubicBezTo>
                <a:cubicBezTo>
                  <a:pt x="1191357" y="406143"/>
                  <a:pt x="1160246" y="524308"/>
                  <a:pt x="1219200" y="406400"/>
                </a:cubicBezTo>
                <a:cubicBezTo>
                  <a:pt x="1235440" y="373920"/>
                  <a:pt x="1251159" y="294543"/>
                  <a:pt x="1259840" y="264160"/>
                </a:cubicBezTo>
                <a:cubicBezTo>
                  <a:pt x="1265724" y="243565"/>
                  <a:pt x="1270581" y="222358"/>
                  <a:pt x="1280160" y="203200"/>
                </a:cubicBezTo>
                <a:cubicBezTo>
                  <a:pt x="1291082" y="181357"/>
                  <a:pt x="1300480" y="155787"/>
                  <a:pt x="1320800" y="142240"/>
                </a:cubicBezTo>
                <a:cubicBezTo>
                  <a:pt x="1344037" y="126749"/>
                  <a:pt x="1374987" y="128693"/>
                  <a:pt x="1402080" y="121920"/>
                </a:cubicBezTo>
                <a:cubicBezTo>
                  <a:pt x="1498684" y="186322"/>
                  <a:pt x="1455317" y="139392"/>
                  <a:pt x="1503680" y="284480"/>
                </a:cubicBezTo>
                <a:cubicBezTo>
                  <a:pt x="1510453" y="304800"/>
                  <a:pt x="1506178" y="333559"/>
                  <a:pt x="1524000" y="345440"/>
                </a:cubicBezTo>
                <a:cubicBezTo>
                  <a:pt x="1608963" y="402082"/>
                  <a:pt x="1647194" y="416057"/>
                  <a:pt x="1706880" y="487680"/>
                </a:cubicBezTo>
                <a:cubicBezTo>
                  <a:pt x="1722514" y="506441"/>
                  <a:pt x="1736598" y="526797"/>
                  <a:pt x="1747520" y="548640"/>
                </a:cubicBezTo>
                <a:cubicBezTo>
                  <a:pt x="1757099" y="567798"/>
                  <a:pt x="1761067" y="589280"/>
                  <a:pt x="1767840" y="609600"/>
                </a:cubicBezTo>
                <a:cubicBezTo>
                  <a:pt x="1774613" y="657013"/>
                  <a:pt x="1777390" y="705172"/>
                  <a:pt x="1788160" y="751840"/>
                </a:cubicBezTo>
                <a:cubicBezTo>
                  <a:pt x="1797793" y="793581"/>
                  <a:pt x="1815253" y="833120"/>
                  <a:pt x="1828800" y="873760"/>
                </a:cubicBezTo>
                <a:cubicBezTo>
                  <a:pt x="1835573" y="894080"/>
                  <a:pt x="1844919" y="913717"/>
                  <a:pt x="1849120" y="934720"/>
                </a:cubicBezTo>
                <a:cubicBezTo>
                  <a:pt x="1855893" y="968587"/>
                  <a:pt x="1861063" y="1002814"/>
                  <a:pt x="1869440" y="1036320"/>
                </a:cubicBezTo>
                <a:cubicBezTo>
                  <a:pt x="1874635" y="1057100"/>
                  <a:pt x="1879358" y="1078556"/>
                  <a:pt x="1889760" y="1097280"/>
                </a:cubicBezTo>
                <a:cubicBezTo>
                  <a:pt x="1913480" y="1139977"/>
                  <a:pt x="1971040" y="1219200"/>
                  <a:pt x="1971040" y="1219200"/>
                </a:cubicBezTo>
                <a:cubicBezTo>
                  <a:pt x="2065867" y="1212427"/>
                  <a:pt x="2161103" y="1209988"/>
                  <a:pt x="2255520" y="1198880"/>
                </a:cubicBezTo>
                <a:cubicBezTo>
                  <a:pt x="2276792" y="1196377"/>
                  <a:pt x="2297756" y="1188962"/>
                  <a:pt x="2316480" y="1178560"/>
                </a:cubicBezTo>
                <a:cubicBezTo>
                  <a:pt x="2359177" y="1154840"/>
                  <a:pt x="2438400" y="1097280"/>
                  <a:pt x="2438400" y="1097280"/>
                </a:cubicBezTo>
                <a:cubicBezTo>
                  <a:pt x="2451947" y="1070187"/>
                  <a:pt x="2467108" y="1043842"/>
                  <a:pt x="2479040" y="1016000"/>
                </a:cubicBezTo>
                <a:cubicBezTo>
                  <a:pt x="2531489" y="893620"/>
                  <a:pt x="2499360" y="810602"/>
                  <a:pt x="2499360" y="650240"/>
                </a:cubicBezTo>
              </a:path>
            </a:pathLst>
          </a:cu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838200" y="2000965"/>
            <a:ext cx="304800" cy="3048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772400" y="2036525"/>
            <a:ext cx="304800" cy="304800"/>
          </a:xfrm>
          <a:prstGeom prst="ellipse">
            <a:avLst/>
          </a:prstGeom>
          <a:solidFill>
            <a:srgbClr val="00FF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5699760" y="2000965"/>
            <a:ext cx="2153920" cy="264160"/>
          </a:xfrm>
          <a:custGeom>
            <a:avLst/>
            <a:gdLst>
              <a:gd name="connsiteX0" fmla="*/ 0 w 2153920"/>
              <a:gd name="connsiteY0" fmla="*/ 264160 h 264160"/>
              <a:gd name="connsiteX1" fmla="*/ 60960 w 2153920"/>
              <a:gd name="connsiteY1" fmla="*/ 243840 h 264160"/>
              <a:gd name="connsiteX2" fmla="*/ 203200 w 2153920"/>
              <a:gd name="connsiteY2" fmla="*/ 101600 h 264160"/>
              <a:gd name="connsiteX3" fmla="*/ 264160 w 2153920"/>
              <a:gd name="connsiteY3" fmla="*/ 40640 h 264160"/>
              <a:gd name="connsiteX4" fmla="*/ 386080 w 2153920"/>
              <a:gd name="connsiteY4" fmla="*/ 0 h 264160"/>
              <a:gd name="connsiteX5" fmla="*/ 629920 w 2153920"/>
              <a:gd name="connsiteY5" fmla="*/ 20320 h 264160"/>
              <a:gd name="connsiteX6" fmla="*/ 690880 w 2153920"/>
              <a:gd name="connsiteY6" fmla="*/ 40640 h 264160"/>
              <a:gd name="connsiteX7" fmla="*/ 711200 w 2153920"/>
              <a:gd name="connsiteY7" fmla="*/ 101600 h 264160"/>
              <a:gd name="connsiteX8" fmla="*/ 853440 w 2153920"/>
              <a:gd name="connsiteY8" fmla="*/ 142240 h 264160"/>
              <a:gd name="connsiteX9" fmla="*/ 975360 w 2153920"/>
              <a:gd name="connsiteY9" fmla="*/ 182880 h 264160"/>
              <a:gd name="connsiteX10" fmla="*/ 1117600 w 2153920"/>
              <a:gd name="connsiteY10" fmla="*/ 223520 h 264160"/>
              <a:gd name="connsiteX11" fmla="*/ 1706880 w 2153920"/>
              <a:gd name="connsiteY11" fmla="*/ 203200 h 264160"/>
              <a:gd name="connsiteX12" fmla="*/ 1828800 w 2153920"/>
              <a:gd name="connsiteY12" fmla="*/ 142240 h 264160"/>
              <a:gd name="connsiteX13" fmla="*/ 1930400 w 2153920"/>
              <a:gd name="connsiteY13" fmla="*/ 121920 h 264160"/>
              <a:gd name="connsiteX14" fmla="*/ 1991360 w 2153920"/>
              <a:gd name="connsiteY14" fmla="*/ 81280 h 264160"/>
              <a:gd name="connsiteX15" fmla="*/ 2153920 w 2153920"/>
              <a:gd name="connsiteY15" fmla="*/ 40640 h 264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53920" h="264160">
                <a:moveTo>
                  <a:pt x="0" y="264160"/>
                </a:moveTo>
                <a:cubicBezTo>
                  <a:pt x="20320" y="257387"/>
                  <a:pt x="45814" y="258986"/>
                  <a:pt x="60960" y="243840"/>
                </a:cubicBezTo>
                <a:cubicBezTo>
                  <a:pt x="223992" y="80808"/>
                  <a:pt x="65263" y="147579"/>
                  <a:pt x="203200" y="101600"/>
                </a:cubicBezTo>
                <a:cubicBezTo>
                  <a:pt x="223520" y="81280"/>
                  <a:pt x="239040" y="54596"/>
                  <a:pt x="264160" y="40640"/>
                </a:cubicBezTo>
                <a:cubicBezTo>
                  <a:pt x="301607" y="19836"/>
                  <a:pt x="386080" y="0"/>
                  <a:pt x="386080" y="0"/>
                </a:cubicBezTo>
                <a:cubicBezTo>
                  <a:pt x="467360" y="6773"/>
                  <a:pt x="549074" y="9540"/>
                  <a:pt x="629920" y="20320"/>
                </a:cubicBezTo>
                <a:cubicBezTo>
                  <a:pt x="651151" y="23151"/>
                  <a:pt x="675734" y="25494"/>
                  <a:pt x="690880" y="40640"/>
                </a:cubicBezTo>
                <a:cubicBezTo>
                  <a:pt x="706026" y="55786"/>
                  <a:pt x="696054" y="86454"/>
                  <a:pt x="711200" y="101600"/>
                </a:cubicBezTo>
                <a:cubicBezTo>
                  <a:pt x="720956" y="111356"/>
                  <a:pt x="852687" y="142014"/>
                  <a:pt x="853440" y="142240"/>
                </a:cubicBezTo>
                <a:cubicBezTo>
                  <a:pt x="894472" y="154550"/>
                  <a:pt x="933801" y="172490"/>
                  <a:pt x="975360" y="182880"/>
                </a:cubicBezTo>
                <a:cubicBezTo>
                  <a:pt x="1077420" y="208395"/>
                  <a:pt x="1030146" y="194369"/>
                  <a:pt x="1117600" y="223520"/>
                </a:cubicBezTo>
                <a:cubicBezTo>
                  <a:pt x="1314027" y="216747"/>
                  <a:pt x="1510719" y="215460"/>
                  <a:pt x="1706880" y="203200"/>
                </a:cubicBezTo>
                <a:cubicBezTo>
                  <a:pt x="1782587" y="198468"/>
                  <a:pt x="1759620" y="168182"/>
                  <a:pt x="1828800" y="142240"/>
                </a:cubicBezTo>
                <a:cubicBezTo>
                  <a:pt x="1861138" y="130113"/>
                  <a:pt x="1896533" y="128693"/>
                  <a:pt x="1930400" y="121920"/>
                </a:cubicBezTo>
                <a:cubicBezTo>
                  <a:pt x="1950720" y="108373"/>
                  <a:pt x="1969043" y="91199"/>
                  <a:pt x="1991360" y="81280"/>
                </a:cubicBezTo>
                <a:cubicBezTo>
                  <a:pt x="2092439" y="36356"/>
                  <a:pt x="2081096" y="40640"/>
                  <a:pt x="2153920" y="40640"/>
                </a:cubicBezTo>
              </a:path>
            </a:pathLst>
          </a:custGeom>
          <a:ln w="19050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5562600" y="2036525"/>
            <a:ext cx="304800" cy="304800"/>
          </a:xfrm>
          <a:prstGeom prst="ellipse">
            <a:avLst/>
          </a:prstGeom>
          <a:solidFill>
            <a:srgbClr val="00FF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609915" y="4016276"/>
            <a:ext cx="353814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Quantum fluctuations: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all histories (field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configurations in QFT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context) coexist together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and simultaneously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76647" y="4016276"/>
            <a:ext cx="343395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Classical fluctuations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(statistical, thermal etc):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one random coordinate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at any given moment 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of time</a:t>
            </a:r>
          </a:p>
          <a:p>
            <a:endParaRPr lang="en-US" sz="2400" dirty="0" smtClean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9600" y="2873276"/>
            <a:ext cx="76674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Interactions with the medium lead to </a:t>
            </a:r>
            <a:r>
              <a:rPr lang="en-US" sz="2400" dirty="0" err="1" smtClean="0"/>
              <a:t>decoherence</a:t>
            </a:r>
            <a:r>
              <a:rPr lang="en-US" sz="2400" dirty="0" smtClean="0"/>
              <a:t> and</a:t>
            </a:r>
          </a:p>
          <a:p>
            <a:r>
              <a:rPr lang="en-US" sz="2400" dirty="0" smtClean="0"/>
              <a:t>transition from quantum to classical fluctuations in the </a:t>
            </a:r>
          </a:p>
          <a:p>
            <a:r>
              <a:rPr lang="en-US" sz="2400" dirty="0" smtClean="0"/>
              <a:t>process of continuous measurement.</a:t>
            </a:r>
          </a:p>
        </p:txBody>
      </p:sp>
      <p:sp>
        <p:nvSpPr>
          <p:cNvPr id="21" name="Овал 20"/>
          <p:cNvSpPr/>
          <p:nvPr/>
        </p:nvSpPr>
        <p:spPr>
          <a:xfrm>
            <a:off x="5334000" y="1600200"/>
            <a:ext cx="3124200" cy="1143000"/>
          </a:xfrm>
          <a:prstGeom prst="ellipse">
            <a:avLst/>
          </a:prstGeom>
          <a:solidFill>
            <a:srgbClr val="FF66CC">
              <a:alpha val="51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8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5943600"/>
            <a:ext cx="12192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88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19647" y="5953125"/>
            <a:ext cx="104775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Стрелка влево 21"/>
          <p:cNvSpPr/>
          <p:nvPr/>
        </p:nvSpPr>
        <p:spPr>
          <a:xfrm rot="10800000">
            <a:off x="4114800" y="1981200"/>
            <a:ext cx="762000" cy="381000"/>
          </a:xfrm>
          <a:prstGeom prst="leftArrow">
            <a:avLst/>
          </a:prstGeom>
          <a:solidFill>
            <a:srgbClr val="00FF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лево 22"/>
          <p:cNvSpPr/>
          <p:nvPr/>
        </p:nvSpPr>
        <p:spPr>
          <a:xfrm rot="10800000">
            <a:off x="4114800" y="4191000"/>
            <a:ext cx="762000" cy="381000"/>
          </a:xfrm>
          <a:prstGeom prst="leftArrow">
            <a:avLst/>
          </a:prstGeom>
          <a:solidFill>
            <a:srgbClr val="00FF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3352800" y="1981200"/>
            <a:ext cx="304800" cy="3048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5562600" y="2057400"/>
            <a:ext cx="304800" cy="3048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7772400" y="2057400"/>
            <a:ext cx="304800" cy="304800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22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22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9" grpId="0" animBg="1"/>
      <p:bldP spid="10" grpId="0" animBg="1"/>
      <p:bldP spid="13" grpId="0" animBg="1"/>
      <p:bldP spid="14" grpId="0" animBg="1"/>
      <p:bldP spid="12" grpId="0" animBg="1"/>
      <p:bldP spid="15" grpId="0"/>
      <p:bldP spid="17" grpId="0"/>
      <p:bldP spid="19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1434405"/>
            <a:ext cx="7924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dirty="0" smtClean="0">
                <a:solidFill>
                  <a:srgbClr val="C00000"/>
                </a:solidFill>
              </a:rPr>
              <a:t>There exist various theoretical frameworks to describe quantum measurements in relativistic setting. We have considered two</a:t>
            </a:r>
            <a:r>
              <a:rPr lang="ru-RU" sz="2800" dirty="0" smtClean="0">
                <a:solidFill>
                  <a:srgbClr val="C00000"/>
                </a:solidFill>
              </a:rPr>
              <a:t>: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3581400"/>
            <a:ext cx="608532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3333FF"/>
                </a:solidFill>
              </a:rPr>
              <a:t> Point-like detectors (Unruh-DeWitt)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solidFill>
                <a:srgbClr val="3333FF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3333FF"/>
                </a:solidFill>
              </a:rPr>
              <a:t> Filter functions (quantum corridors)</a:t>
            </a:r>
            <a:endParaRPr lang="ru-RU" sz="2800" dirty="0">
              <a:solidFill>
                <a:srgbClr val="3333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1" y="1447800"/>
            <a:ext cx="830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Standard Unruh – DeWitt detector coupled to vector current: 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7453" y="3124200"/>
            <a:ext cx="52148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Amplitude for this detector to </a:t>
            </a:r>
            <a:r>
              <a:rPr lang="ru-RU" sz="2400" dirty="0" smtClean="0">
                <a:solidFill>
                  <a:srgbClr val="0000FF"/>
                </a:solidFill>
              </a:rPr>
              <a:t>«</a:t>
            </a:r>
            <a:r>
              <a:rPr lang="en-US" sz="2400" dirty="0" smtClean="0">
                <a:solidFill>
                  <a:srgbClr val="0000FF"/>
                </a:solidFill>
              </a:rPr>
              <a:t>click</a:t>
            </a:r>
            <a:r>
              <a:rPr lang="ru-RU" sz="2400" dirty="0" smtClean="0">
                <a:solidFill>
                  <a:srgbClr val="0000FF"/>
                </a:solidFill>
              </a:rPr>
              <a:t>»</a:t>
            </a:r>
            <a:r>
              <a:rPr lang="en-US" sz="2400" dirty="0" smtClean="0">
                <a:solidFill>
                  <a:srgbClr val="0000FF"/>
                </a:solidFill>
              </a:rPr>
              <a:t>:</a:t>
            </a:r>
            <a:endParaRPr lang="ru-RU" sz="2400" dirty="0" smtClean="0">
              <a:solidFill>
                <a:srgbClr val="0000FF"/>
              </a:solidFill>
            </a:endParaRPr>
          </a:p>
        </p:txBody>
      </p:sp>
      <p:pic>
        <p:nvPicPr>
          <p:cNvPr id="1259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05025" y="1905000"/>
            <a:ext cx="49339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595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09738" y="3581400"/>
            <a:ext cx="572452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595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388" y="5257800"/>
            <a:ext cx="8329612" cy="1187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33400" y="4872335"/>
            <a:ext cx="45656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Key object – response function:</a:t>
            </a:r>
            <a:endParaRPr lang="ru-RU" sz="2400" dirty="0" smtClean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34066" y="609600"/>
            <a:ext cx="5985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 Point-like detectors (Unruh-DeWitt)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33400"/>
            <a:ext cx="85026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Usually one is interested in detector excitation rate in unit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 time. For infinite observation time range it is determined by 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the power spectrum of the corresponding Wightman function:</a:t>
            </a:r>
            <a:endParaRPr lang="ru-RU" sz="2400" dirty="0" smtClean="0">
              <a:solidFill>
                <a:srgbClr val="0000FF"/>
              </a:solidFill>
            </a:endParaRPr>
          </a:p>
        </p:txBody>
      </p:sp>
      <p:pic>
        <p:nvPicPr>
          <p:cNvPr id="1269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1752600"/>
            <a:ext cx="38195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7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2971800"/>
            <a:ext cx="5600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80361" y="2971800"/>
            <a:ext cx="10246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where</a:t>
            </a:r>
            <a:endParaRPr lang="ru-RU" sz="2400" dirty="0" smtClean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4118" y="3581400"/>
            <a:ext cx="79864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The detector is supposed to be at rest. Explicitly one gets</a:t>
            </a:r>
            <a:endParaRPr lang="ru-RU" sz="2400" dirty="0" smtClean="0">
              <a:solidFill>
                <a:srgbClr val="0000FF"/>
              </a:solidFill>
            </a:endParaRPr>
          </a:p>
        </p:txBody>
      </p:sp>
      <p:pic>
        <p:nvPicPr>
          <p:cNvPr id="12698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66825" y="4038600"/>
            <a:ext cx="6505575" cy="1210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8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19201" y="5181601"/>
            <a:ext cx="6629400" cy="1164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33400"/>
            <a:ext cx="85026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Usually one is interested in detector excitation rate in unit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 time. For infinite observation time range it is determined by 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the power spectrum of the corresponding Wightman function:</a:t>
            </a:r>
            <a:endParaRPr lang="ru-RU" sz="2400" dirty="0" smtClean="0">
              <a:solidFill>
                <a:srgbClr val="0000FF"/>
              </a:solidFill>
            </a:endParaRPr>
          </a:p>
        </p:txBody>
      </p:sp>
      <p:pic>
        <p:nvPicPr>
          <p:cNvPr id="1269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1752600"/>
            <a:ext cx="38195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7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2971800"/>
            <a:ext cx="5600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80361" y="2971800"/>
            <a:ext cx="10246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where</a:t>
            </a:r>
            <a:endParaRPr lang="ru-RU" sz="2400" dirty="0" smtClean="0">
              <a:solidFill>
                <a:srgbClr val="0000FF"/>
              </a:solidFill>
            </a:endParaRPr>
          </a:p>
        </p:txBody>
      </p:sp>
      <p:pic>
        <p:nvPicPr>
          <p:cNvPr id="12698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66825" y="4038600"/>
            <a:ext cx="6505575" cy="1210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98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19201" y="5181601"/>
            <a:ext cx="6629400" cy="1164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Овал 10"/>
          <p:cNvSpPr/>
          <p:nvPr/>
        </p:nvSpPr>
        <p:spPr>
          <a:xfrm>
            <a:off x="6477000" y="5562600"/>
            <a:ext cx="457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477000" y="4419600"/>
            <a:ext cx="457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24118" y="3581400"/>
            <a:ext cx="79864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The detector is supposed to be at rest. Explicitly one gets</a:t>
            </a:r>
            <a:endParaRPr lang="ru-RU" sz="2400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81000"/>
            <a:ext cx="8534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In memory of </a:t>
            </a:r>
          </a:p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Mikhail </a:t>
            </a:r>
            <a:r>
              <a:rPr lang="en-US" sz="3200" dirty="0" err="1" smtClean="0">
                <a:solidFill>
                  <a:srgbClr val="FF0000"/>
                </a:solidFill>
              </a:rPr>
              <a:t>Igorevich</a:t>
            </a:r>
            <a:r>
              <a:rPr lang="en-US" sz="3200" dirty="0" smtClean="0">
                <a:solidFill>
                  <a:srgbClr val="FF0000"/>
                </a:solidFill>
              </a:rPr>
              <a:t> Polikarpov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7006" y="5739825"/>
            <a:ext cx="47371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28.12.1952 – 18.07.2013</a:t>
            </a:r>
            <a:endParaRPr lang="ru-RU" sz="3200" dirty="0"/>
          </a:p>
        </p:txBody>
      </p:sp>
      <p:pic>
        <p:nvPicPr>
          <p:cNvPr id="4" name="Рисунок 3" descr="mi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199" y="1626988"/>
            <a:ext cx="3505201" cy="39356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0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2057400"/>
            <a:ext cx="38100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00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1975" y="914400"/>
            <a:ext cx="8048625" cy="973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33400" y="2281535"/>
            <a:ext cx="16385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The result:</a:t>
            </a:r>
            <a:endParaRPr lang="ru-RU" sz="2400" dirty="0" smtClean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457200"/>
            <a:ext cx="1808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Asymmetry:</a:t>
            </a:r>
            <a:endParaRPr lang="ru-RU" sz="2400" dirty="0" smtClean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2656344"/>
            <a:ext cx="857279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 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  positive</a:t>
            </a:r>
            <a:r>
              <a:rPr lang="en-US" sz="2400" dirty="0" smtClean="0">
                <a:solidFill>
                  <a:srgbClr val="0000FF"/>
                </a:solidFill>
              </a:rPr>
              <a:t>, i.e. detector measuring currents along the field</a:t>
            </a:r>
          </a:p>
          <a:p>
            <a:pPr>
              <a:buClr>
                <a:schemeClr val="tx1"/>
              </a:buClr>
            </a:pPr>
            <a:r>
              <a:rPr lang="en-US" sz="2400" dirty="0" smtClean="0">
                <a:solidFill>
                  <a:srgbClr val="0000FF"/>
                </a:solidFill>
              </a:rPr>
              <a:t>  clicks more often than the one in perpendicular direction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  </a:t>
            </a:r>
            <a:r>
              <a:rPr lang="en-US" sz="2400" dirty="0" smtClean="0">
                <a:solidFill>
                  <a:srgbClr val="FF0000"/>
                </a:solidFill>
              </a:rPr>
              <a:t>caused by</a:t>
            </a:r>
            <a:r>
              <a:rPr lang="en-US" sz="2400" dirty="0" smtClean="0">
                <a:solidFill>
                  <a:srgbClr val="0000FF"/>
                </a:solidFill>
              </a:rPr>
              <a:t> the same term in the Green’s function which is</a:t>
            </a:r>
          </a:p>
          <a:p>
            <a:pPr>
              <a:buClr>
                <a:schemeClr val="tx1"/>
              </a:buClr>
            </a:pPr>
            <a:r>
              <a:rPr lang="en-US" sz="2400" dirty="0" smtClean="0">
                <a:solidFill>
                  <a:srgbClr val="0000FF"/>
                </a:solidFill>
              </a:rPr>
              <a:t>  responsible for triangle </a:t>
            </a:r>
            <a:r>
              <a:rPr lang="en-US" sz="2400" dirty="0" smtClean="0">
                <a:solidFill>
                  <a:srgbClr val="FF0000"/>
                </a:solidFill>
              </a:rPr>
              <a:t>anomaly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  </a:t>
            </a:r>
            <a:r>
              <a:rPr lang="en-US" sz="2400" dirty="0" smtClean="0">
                <a:solidFill>
                  <a:srgbClr val="FF0000"/>
                </a:solidFill>
              </a:rPr>
              <a:t>no higher orders </a:t>
            </a:r>
            <a:r>
              <a:rPr lang="en-US" sz="2400" dirty="0" smtClean="0">
                <a:solidFill>
                  <a:srgbClr val="0000FF"/>
                </a:solidFill>
              </a:rPr>
              <a:t>in magnetic field, the asymmetry is </a:t>
            </a:r>
          </a:p>
          <a:p>
            <a:pPr>
              <a:buClr>
                <a:schemeClr val="tx1"/>
              </a:buClr>
            </a:pPr>
            <a:r>
              <a:rPr lang="en-US" sz="2400" dirty="0" smtClean="0">
                <a:solidFill>
                  <a:srgbClr val="0000FF"/>
                </a:solidFill>
              </a:rPr>
              <a:t>  quadratic in </a:t>
            </a:r>
            <a:r>
              <a:rPr lang="ru-RU" sz="2400" b="1" i="1" dirty="0" smtClean="0"/>
              <a:t>В</a:t>
            </a:r>
            <a:r>
              <a:rPr lang="ru-RU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smtClean="0">
                <a:solidFill>
                  <a:srgbClr val="0000FF"/>
                </a:solidFill>
              </a:rPr>
              <a:t>for whatever field, weak or strong 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 inversion of statistics </a:t>
            </a:r>
            <a:r>
              <a:rPr lang="en-US" sz="2400" dirty="0" smtClean="0">
                <a:solidFill>
                  <a:srgbClr val="0000FF"/>
                </a:solidFill>
              </a:rPr>
              <a:t>from FD for elementary excitations to</a:t>
            </a:r>
          </a:p>
          <a:p>
            <a:pPr>
              <a:buClr>
                <a:schemeClr val="tx1"/>
              </a:buClr>
            </a:pPr>
            <a:r>
              <a:rPr lang="en-US" sz="2400" dirty="0" smtClean="0">
                <a:solidFill>
                  <a:srgbClr val="0000FF"/>
                </a:solidFill>
              </a:rPr>
              <a:t>  BE for the observable being measured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endParaRPr lang="ru-RU" sz="2400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вал 10"/>
          <p:cNvSpPr/>
          <p:nvPr/>
        </p:nvSpPr>
        <p:spPr>
          <a:xfrm>
            <a:off x="5848164" y="2971800"/>
            <a:ext cx="1485900" cy="137160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1028700" y="2971800"/>
            <a:ext cx="1485900" cy="137160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1752600" y="2971800"/>
            <a:ext cx="0" cy="1371600"/>
          </a:xfrm>
          <a:prstGeom prst="straightConnector1">
            <a:avLst/>
          </a:prstGeom>
          <a:ln w="50800">
            <a:solidFill>
              <a:srgbClr val="00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6610164" y="2514600"/>
            <a:ext cx="0" cy="2286000"/>
          </a:xfrm>
          <a:prstGeom prst="straightConnector1">
            <a:avLst/>
          </a:prstGeom>
          <a:ln w="50800">
            <a:solidFill>
              <a:srgbClr val="00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990600" y="3657600"/>
            <a:ext cx="1524000" cy="0"/>
          </a:xfrm>
          <a:prstGeom prst="straightConnector1">
            <a:avLst/>
          </a:prstGeom>
          <a:ln w="50800">
            <a:solidFill>
              <a:srgbClr val="00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152964" y="3657600"/>
            <a:ext cx="914400" cy="0"/>
          </a:xfrm>
          <a:prstGeom prst="straightConnector1">
            <a:avLst/>
          </a:prstGeom>
          <a:ln w="50800">
            <a:solidFill>
              <a:srgbClr val="00FF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770177" y="3429000"/>
            <a:ext cx="8018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T≠0</a:t>
            </a:r>
            <a:endParaRPr lang="ru-RU" sz="28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7600764" y="2971800"/>
            <a:ext cx="0" cy="1143000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713341" y="3352800"/>
            <a:ext cx="8210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B≠0</a:t>
            </a:r>
            <a:endParaRPr lang="ru-RU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794781" y="4876800"/>
            <a:ext cx="77396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Fluctuations </a:t>
            </a:r>
            <a:r>
              <a:rPr lang="en-US" sz="2400" b="1" dirty="0" smtClean="0">
                <a:solidFill>
                  <a:srgbClr val="FF0000"/>
                </a:solidFill>
              </a:rPr>
              <a:t>enhancement along the field </a:t>
            </a:r>
            <a:r>
              <a:rPr lang="en-US" sz="2400" dirty="0" smtClean="0">
                <a:solidFill>
                  <a:srgbClr val="0000FF"/>
                </a:solidFill>
              </a:rPr>
              <a:t>and </a:t>
            </a:r>
          </a:p>
          <a:p>
            <a:r>
              <a:rPr lang="en-US" sz="2400" b="1" dirty="0" smtClean="0"/>
              <a:t>suppression perpendicular to it </a:t>
            </a:r>
            <a:r>
              <a:rPr lang="en-US" sz="2400" dirty="0" smtClean="0">
                <a:solidFill>
                  <a:srgbClr val="0000FF"/>
                </a:solidFill>
              </a:rPr>
              <a:t>by the same amount</a:t>
            </a:r>
            <a:endParaRPr lang="ru-RU" sz="2400" dirty="0" smtClean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9600" y="1519535"/>
            <a:ext cx="35557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At large magnetic fields </a:t>
            </a:r>
            <a:endParaRPr lang="ru-RU" sz="2400" dirty="0" smtClean="0">
              <a:solidFill>
                <a:srgbClr val="0000FF"/>
              </a:solidFill>
            </a:endParaRPr>
          </a:p>
        </p:txBody>
      </p:sp>
      <p:pic>
        <p:nvPicPr>
          <p:cNvPr id="1136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295400"/>
            <a:ext cx="30956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3810000"/>
            <a:ext cx="4958867" cy="123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48967" y="533400"/>
            <a:ext cx="80113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Effects of finite time: detector is in operation for the time </a:t>
            </a:r>
            <a:r>
              <a:rPr lang="el-GR" sz="2400" b="1" dirty="0" smtClean="0"/>
              <a:t>λ</a:t>
            </a:r>
            <a:endParaRPr lang="ru-RU" sz="2400" b="1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9800" y="1066800"/>
            <a:ext cx="4191000" cy="1213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19933" y="2209800"/>
            <a:ext cx="84954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Physically, forced by, e.g. finite life time of the magnetic field:</a:t>
            </a:r>
            <a:endParaRPr lang="ru-RU" sz="2400" b="1" dirty="0" smtClean="0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4724400"/>
            <a:ext cx="1752600" cy="7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96200" y="4114800"/>
            <a:ext cx="9525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533400" y="5569803"/>
            <a:ext cx="81083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Due to the energy-time uncertainty relation the asymmetry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shows up even in </a:t>
            </a:r>
            <a:r>
              <a:rPr lang="en-US" sz="2400" dirty="0" err="1" smtClean="0">
                <a:solidFill>
                  <a:srgbClr val="0000FF"/>
                </a:solidFill>
              </a:rPr>
              <a:t>chirally</a:t>
            </a:r>
            <a:r>
              <a:rPr lang="en-US" sz="2400" dirty="0" smtClean="0">
                <a:solidFill>
                  <a:srgbClr val="0000FF"/>
                </a:solidFill>
              </a:rPr>
              <a:t> symmetric case.</a:t>
            </a:r>
            <a:endParaRPr lang="ru-RU" sz="2400" b="1" dirty="0" smtClean="0"/>
          </a:p>
        </p:txBody>
      </p:sp>
      <p:sp>
        <p:nvSpPr>
          <p:cNvPr id="11" name="Овал 10"/>
          <p:cNvSpPr/>
          <p:nvPr/>
        </p:nvSpPr>
        <p:spPr>
          <a:xfrm>
            <a:off x="4876800" y="3886200"/>
            <a:ext cx="2133600" cy="1143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16200000">
            <a:off x="7200900" y="4152901"/>
            <a:ext cx="342900" cy="571500"/>
          </a:xfrm>
          <a:prstGeom prst="downArrow">
            <a:avLst/>
          </a:prstGeom>
          <a:solidFill>
            <a:srgbClr val="00FF00"/>
          </a:solidFill>
          <a:ln w="38100"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09600" y="3886200"/>
            <a:ext cx="16385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The result:</a:t>
            </a:r>
            <a:endParaRPr lang="ru-RU" sz="2400" b="1" dirty="0" smtClean="0"/>
          </a:p>
        </p:txBody>
      </p:sp>
      <p:pic>
        <p:nvPicPr>
          <p:cNvPr id="12288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67000" y="2667000"/>
            <a:ext cx="3277959" cy="104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1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3" grpId="0" animBg="1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552324"/>
            <a:ext cx="5748337" cy="118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09600" y="2205335"/>
            <a:ext cx="61574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Let us monitor some </a:t>
            </a:r>
            <a:r>
              <a:rPr lang="en-US" sz="2400" b="1" dirty="0" smtClean="0">
                <a:solidFill>
                  <a:srgbClr val="FF0000"/>
                </a:solidFill>
              </a:rPr>
              <a:t>P</a:t>
            </a:r>
            <a:r>
              <a:rPr lang="en-US" sz="2400" dirty="0" smtClean="0">
                <a:solidFill>
                  <a:srgbClr val="0000FF"/>
                </a:solidFill>
              </a:rPr>
              <a:t>-odd observable, e.g.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3653135"/>
            <a:ext cx="82814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where the corridor width is given by</a:t>
            </a:r>
          </a:p>
          <a:p>
            <a:endParaRPr lang="en-US" sz="2400" dirty="0" smtClean="0">
              <a:solidFill>
                <a:srgbClr val="0000FF"/>
              </a:solidFill>
            </a:endParaRPr>
          </a:p>
          <a:p>
            <a:r>
              <a:rPr lang="en-US" sz="2400" dirty="0" smtClean="0">
                <a:solidFill>
                  <a:srgbClr val="0000FF"/>
                </a:solidFill>
              </a:rPr>
              <a:t>Then the result for another (correlated) </a:t>
            </a:r>
            <a:r>
              <a:rPr lang="en-US" sz="2400" b="1" dirty="0" smtClean="0">
                <a:solidFill>
                  <a:srgbClr val="FF0000"/>
                </a:solidFill>
              </a:rPr>
              <a:t>P</a:t>
            </a:r>
            <a:r>
              <a:rPr lang="en-US" sz="2400" dirty="0" smtClean="0">
                <a:solidFill>
                  <a:srgbClr val="0000FF"/>
                </a:solidFill>
              </a:rPr>
              <a:t>-odd observable is</a:t>
            </a:r>
            <a:endParaRPr lang="ru-RU" sz="2400" dirty="0">
              <a:solidFill>
                <a:srgbClr val="0000FF"/>
              </a:solidFill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1371600"/>
            <a:ext cx="2286000" cy="436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33400" y="1009471"/>
            <a:ext cx="73228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Consider 3D quantum system with the potential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                            for                         but not invariant 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under reflections of only one coordinate.</a:t>
            </a:r>
            <a:endParaRPr lang="ru-RU" sz="2400" dirty="0">
              <a:solidFill>
                <a:srgbClr val="0000FF"/>
              </a:solidFill>
            </a:endParaRPr>
          </a:p>
        </p:txBody>
      </p:sp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1390650"/>
            <a:ext cx="1876425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62600" y="3667125"/>
            <a:ext cx="21240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0400" y="51054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96000" y="5762625"/>
            <a:ext cx="188595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685800" y="5715000"/>
            <a:ext cx="54657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If the measuring device is switched off 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30860" y="457200"/>
            <a:ext cx="59891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Filter functions (quantum corridors)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2362200"/>
            <a:ext cx="4037867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8275" y="1447800"/>
            <a:ext cx="58769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33400" y="533400"/>
            <a:ext cx="83720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In QFT context the formalism of closed time path </a:t>
            </a:r>
            <a:r>
              <a:rPr lang="en-US" sz="2400" dirty="0" err="1" smtClean="0">
                <a:solidFill>
                  <a:srgbClr val="0000FF"/>
                </a:solidFill>
              </a:rPr>
              <a:t>functionals</a:t>
            </a:r>
            <a:endParaRPr lang="en-US" sz="2400" dirty="0" smtClean="0">
              <a:solidFill>
                <a:srgbClr val="0000FF"/>
              </a:solidFill>
            </a:endParaRPr>
          </a:p>
          <a:p>
            <a:r>
              <a:rPr lang="en-US" sz="2400" dirty="0" smtClean="0">
                <a:solidFill>
                  <a:srgbClr val="0000FF"/>
                </a:solidFill>
              </a:rPr>
              <a:t>is suitable: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4524375"/>
            <a:ext cx="65532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09600" y="3267075"/>
            <a:ext cx="76145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For example, one can define distribution amplitude for 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quantum vector current and some </a:t>
            </a:r>
            <a:r>
              <a:rPr lang="en-US" sz="2400" dirty="0" err="1" smtClean="0">
                <a:solidFill>
                  <a:srgbClr val="0000FF"/>
                </a:solidFill>
              </a:rPr>
              <a:t>pseudoscalar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classical </a:t>
            </a:r>
            <a:r>
              <a:rPr lang="en-US" sz="2400" b="1" dirty="0" smtClean="0">
                <a:solidFill>
                  <a:srgbClr val="0000FF"/>
                </a:solidFill>
              </a:rPr>
              <a:t>filter field </a:t>
            </a:r>
            <a:r>
              <a:rPr lang="el-GR" sz="2400" b="1" i="1" dirty="0" smtClean="0"/>
              <a:t>κ</a:t>
            </a:r>
            <a:r>
              <a:rPr lang="en-US" sz="2400" b="1" i="1" dirty="0" smtClean="0"/>
              <a:t>(x)</a:t>
            </a:r>
            <a:endParaRPr lang="en-US" sz="2400" dirty="0" smtClean="0">
              <a:solidFill>
                <a:srgbClr val="0000FF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775" y="5476875"/>
            <a:ext cx="484822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642361" y="5629275"/>
            <a:ext cx="1024639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where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990600"/>
            <a:ext cx="28194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93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2463" y="2057400"/>
            <a:ext cx="78390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81000" y="457200"/>
            <a:ext cx="8610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Due to triangle anomaly vector and axial currents fluctuations are correlated in external field: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9600" y="1524000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Mean field current is given by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3400" y="2971800"/>
            <a:ext cx="815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The field </a:t>
            </a:r>
            <a:r>
              <a:rPr lang="el-GR" sz="2400" b="1" i="1" dirty="0" smtClean="0"/>
              <a:t>κ</a:t>
            </a:r>
            <a:r>
              <a:rPr lang="en-US" sz="2400" b="1" i="1" dirty="0" smtClean="0"/>
              <a:t>(x) </a:t>
            </a:r>
            <a:r>
              <a:rPr lang="en-US" sz="2400" dirty="0" smtClean="0">
                <a:solidFill>
                  <a:srgbClr val="3333FF"/>
                </a:solidFill>
              </a:rPr>
              <a:t>is similar to dynamical </a:t>
            </a:r>
            <a:r>
              <a:rPr lang="en-US" sz="2400" dirty="0" err="1" smtClean="0">
                <a:solidFill>
                  <a:srgbClr val="3333FF"/>
                </a:solidFill>
              </a:rPr>
              <a:t>axion</a:t>
            </a:r>
            <a:r>
              <a:rPr lang="en-US" sz="2400" dirty="0" smtClean="0">
                <a:solidFill>
                  <a:srgbClr val="3333FF"/>
                </a:solidFill>
              </a:rPr>
              <a:t> field but has </a:t>
            </a:r>
          </a:p>
          <a:p>
            <a:r>
              <a:rPr lang="en-US" sz="2400" dirty="0" smtClean="0">
                <a:solidFill>
                  <a:srgbClr val="3333FF"/>
                </a:solidFill>
              </a:rPr>
              <a:t>a different meaning here – it describes the classical detector sensitive to </a:t>
            </a:r>
            <a:r>
              <a:rPr lang="en-US" sz="2400" b="1" dirty="0" smtClean="0">
                <a:solidFill>
                  <a:srgbClr val="FF0000"/>
                </a:solidFill>
              </a:rPr>
              <a:t>P</a:t>
            </a:r>
            <a:r>
              <a:rPr lang="en-US" sz="2400" dirty="0" smtClean="0">
                <a:solidFill>
                  <a:srgbClr val="3333FF"/>
                </a:solidFill>
              </a:rPr>
              <a:t>-odd excitations.</a:t>
            </a:r>
            <a:endParaRPr lang="en-US" sz="2400" b="1" baseline="30000" dirty="0" smtClean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4114800"/>
            <a:ext cx="8077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 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  the current flows only </a:t>
            </a:r>
            <a:r>
              <a:rPr lang="en-US" sz="2400" dirty="0" smtClean="0">
                <a:solidFill>
                  <a:srgbClr val="FF0000"/>
                </a:solidFill>
              </a:rPr>
              <a:t>inside </a:t>
            </a:r>
            <a:r>
              <a:rPr lang="en-US" sz="2400" dirty="0" err="1" smtClean="0">
                <a:solidFill>
                  <a:srgbClr val="FF0000"/>
                </a:solidFill>
              </a:rPr>
              <a:t>decoherence</a:t>
            </a:r>
            <a:r>
              <a:rPr lang="en-US" sz="2400" dirty="0" smtClean="0">
                <a:solidFill>
                  <a:srgbClr val="FF0000"/>
                </a:solidFill>
              </a:rPr>
              <a:t> volume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  </a:t>
            </a:r>
            <a:r>
              <a:rPr lang="en-US" sz="2400" dirty="0" smtClean="0">
                <a:solidFill>
                  <a:srgbClr val="0000FF"/>
                </a:solidFill>
              </a:rPr>
              <a:t>it is </a:t>
            </a:r>
            <a:r>
              <a:rPr lang="en-US" sz="2400" dirty="0" smtClean="0">
                <a:solidFill>
                  <a:srgbClr val="FF0000"/>
                </a:solidFill>
              </a:rPr>
              <a:t>odd in </a:t>
            </a:r>
            <a:r>
              <a:rPr lang="el-GR" sz="2400" b="1" i="1" dirty="0" smtClean="0"/>
              <a:t>κ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0000FF"/>
                </a:solidFill>
              </a:rPr>
              <a:t>and</a:t>
            </a:r>
            <a:r>
              <a:rPr lang="en-US" sz="2400" dirty="0" smtClean="0">
                <a:solidFill>
                  <a:srgbClr val="FF0000"/>
                </a:solidFill>
              </a:rPr>
              <a:t> linear in </a:t>
            </a:r>
            <a:r>
              <a:rPr lang="en-US" sz="2400" b="1" i="1" dirty="0" smtClean="0"/>
              <a:t>B</a:t>
            </a: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  it has a </a:t>
            </a:r>
            <a:r>
              <a:rPr lang="en-US" sz="2400" dirty="0" smtClean="0">
                <a:solidFill>
                  <a:srgbClr val="FF0000"/>
                </a:solidFill>
              </a:rPr>
              <a:t>maximum value </a:t>
            </a:r>
            <a:r>
              <a:rPr lang="en-US" sz="2400" dirty="0" smtClean="0">
                <a:solidFill>
                  <a:srgbClr val="0000FF"/>
                </a:solidFill>
              </a:rPr>
              <a:t>(as a function of </a:t>
            </a:r>
            <a:r>
              <a:rPr lang="el-GR" sz="2400" b="1" i="1" dirty="0" smtClean="0"/>
              <a:t>κ</a:t>
            </a:r>
            <a:r>
              <a:rPr lang="en-US" sz="2400" i="1" dirty="0" smtClean="0">
                <a:solidFill>
                  <a:srgbClr val="0000FF"/>
                </a:solidFill>
              </a:rPr>
              <a:t>)</a:t>
            </a:r>
            <a:endParaRPr lang="en-US" sz="2400" dirty="0" smtClean="0">
              <a:solidFill>
                <a:srgbClr val="0000FF"/>
              </a:solidFill>
            </a:endParaRPr>
          </a:p>
          <a:p>
            <a:pPr>
              <a:buClr>
                <a:schemeClr val="tx1"/>
              </a:buCl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  </a:t>
            </a:r>
            <a:r>
              <a:rPr lang="en-US" sz="2400" dirty="0" smtClean="0">
                <a:solidFill>
                  <a:srgbClr val="0000FF"/>
                </a:solidFill>
              </a:rPr>
              <a:t>subtle </a:t>
            </a:r>
            <a:r>
              <a:rPr lang="en-US" sz="2400" dirty="0" smtClean="0">
                <a:solidFill>
                  <a:srgbClr val="FF0000"/>
                </a:solidFill>
              </a:rPr>
              <a:t>interplay</a:t>
            </a:r>
            <a:r>
              <a:rPr lang="en-US" sz="2400" dirty="0" smtClean="0">
                <a:solidFill>
                  <a:srgbClr val="0000FF"/>
                </a:solidFill>
              </a:rPr>
              <a:t> of </a:t>
            </a:r>
            <a:r>
              <a:rPr lang="en-US" sz="2400" dirty="0" err="1" smtClean="0">
                <a:solidFill>
                  <a:srgbClr val="0000FF"/>
                </a:solidFill>
              </a:rPr>
              <a:t>abelian</a:t>
            </a:r>
            <a:r>
              <a:rPr lang="en-US" sz="2400" dirty="0" smtClean="0">
                <a:solidFill>
                  <a:srgbClr val="0000FF"/>
                </a:solidFill>
              </a:rPr>
              <a:t> and </a:t>
            </a:r>
            <a:r>
              <a:rPr lang="en-US" sz="2400" dirty="0" err="1" smtClean="0">
                <a:solidFill>
                  <a:srgbClr val="0000FF"/>
                </a:solidFill>
              </a:rPr>
              <a:t>nonabelian</a:t>
            </a:r>
            <a:r>
              <a:rPr lang="en-US" sz="2400" dirty="0" smtClean="0">
                <a:solidFill>
                  <a:srgbClr val="0000FF"/>
                </a:solidFill>
              </a:rPr>
              <a:t> anomalies  </a:t>
            </a:r>
            <a:endParaRPr lang="ru-RU" sz="2400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19200" y="533400"/>
            <a:ext cx="65838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Are there traces of CME at </a:t>
            </a:r>
            <a:r>
              <a:rPr lang="en-US" sz="2400" b="1" dirty="0" smtClean="0">
                <a:solidFill>
                  <a:srgbClr val="FF0000"/>
                </a:solidFill>
              </a:rPr>
              <a:t>central</a:t>
            </a:r>
            <a:r>
              <a:rPr lang="en-US" sz="2400" dirty="0" smtClean="0">
                <a:solidFill>
                  <a:srgbClr val="C00000"/>
                </a:solidFill>
              </a:rPr>
              <a:t> collisions?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0" y="990600"/>
            <a:ext cx="7494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3333FF"/>
                </a:solidFill>
              </a:rPr>
              <a:t>Fluctuation-dissipation theorem: yes, they should be.</a:t>
            </a:r>
            <a:endParaRPr lang="ru-RU" sz="2400" dirty="0">
              <a:solidFill>
                <a:srgbClr val="3333FF"/>
              </a:solidFill>
            </a:endParaRPr>
          </a:p>
        </p:txBody>
      </p:sp>
      <p:pic>
        <p:nvPicPr>
          <p:cNvPr id="131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1371600"/>
            <a:ext cx="481965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1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0550" y="2286000"/>
            <a:ext cx="42862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1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2362200"/>
            <a:ext cx="2619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1078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14725" y="2952750"/>
            <a:ext cx="250507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620271" y="3500735"/>
            <a:ext cx="79903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Two ways to measure conductivity (in LR-approximation):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9222" y="4013854"/>
            <a:ext cx="2699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according to Ohm: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" y="4565015"/>
            <a:ext cx="2762250" cy="482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4767822" y="4018319"/>
            <a:ext cx="3060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according to </a:t>
            </a:r>
            <a:r>
              <a:rPr lang="en-US" sz="2400" dirty="0" err="1" smtClean="0">
                <a:solidFill>
                  <a:srgbClr val="C00000"/>
                </a:solidFill>
              </a:rPr>
              <a:t>Nyquist</a:t>
            </a:r>
            <a:r>
              <a:rPr lang="en-US" sz="2400" dirty="0" smtClean="0">
                <a:solidFill>
                  <a:srgbClr val="C00000"/>
                </a:solidFill>
              </a:rPr>
              <a:t>: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67200" y="4475519"/>
            <a:ext cx="4143375" cy="706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1000" y="5355615"/>
            <a:ext cx="8382000" cy="816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ene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2889849"/>
            <a:ext cx="3420410" cy="34347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90800" y="381000"/>
            <a:ext cx="403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Instead of conclusion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1" y="838200"/>
            <a:ext cx="815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solidFill>
                  <a:srgbClr val="0000FF"/>
                </a:solidFill>
              </a:rPr>
              <a:t>Mikhail </a:t>
            </a:r>
            <a:r>
              <a:rPr lang="en-US" sz="2400" dirty="0" err="1" smtClean="0">
                <a:solidFill>
                  <a:srgbClr val="0000FF"/>
                </a:solidFill>
              </a:rPr>
              <a:t>Igorevich</a:t>
            </a:r>
            <a:r>
              <a:rPr lang="en-US" sz="2400" dirty="0" smtClean="0">
                <a:solidFill>
                  <a:srgbClr val="0000FF"/>
                </a:solidFill>
              </a:rPr>
              <a:t> had great sense of humor. In particular, he was fond of photos by René </a:t>
            </a:r>
            <a:r>
              <a:rPr lang="en-US" sz="2400" dirty="0" err="1" smtClean="0">
                <a:solidFill>
                  <a:srgbClr val="0000FF"/>
                </a:solidFill>
              </a:rPr>
              <a:t>Maltête</a:t>
            </a:r>
            <a:r>
              <a:rPr lang="en-US" sz="2400" dirty="0" smtClean="0">
                <a:solidFill>
                  <a:srgbClr val="0000FF"/>
                </a:solidFill>
              </a:rPr>
              <a:t> (1930–2000) and often used them in his scientific or pedagogical talks to illustrate various physical ideas.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86400" y="2444317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Another was this one:</a:t>
            </a:r>
          </a:p>
        </p:txBody>
      </p:sp>
      <p:pic>
        <p:nvPicPr>
          <p:cNvPr id="8" name="Рисунок 7" descr="rene maltete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2889849"/>
            <a:ext cx="3429000" cy="3429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14400" y="2444317"/>
            <a:ext cx="3018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One of his favorite was this: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ene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2889849"/>
            <a:ext cx="3420410" cy="34347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90800" y="381000"/>
            <a:ext cx="403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Instead of conclusion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1" y="838200"/>
            <a:ext cx="815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>
                <a:solidFill>
                  <a:srgbClr val="0000FF"/>
                </a:solidFill>
              </a:rPr>
              <a:t>Mikhail </a:t>
            </a:r>
            <a:r>
              <a:rPr lang="en-US" sz="2400" dirty="0" err="1" smtClean="0">
                <a:solidFill>
                  <a:srgbClr val="0000FF"/>
                </a:solidFill>
              </a:rPr>
              <a:t>Igorevich</a:t>
            </a:r>
            <a:r>
              <a:rPr lang="en-US" sz="2400" dirty="0" smtClean="0">
                <a:solidFill>
                  <a:srgbClr val="0000FF"/>
                </a:solidFill>
              </a:rPr>
              <a:t> had great sense of humor. In particular, he was fond of photos by René </a:t>
            </a:r>
            <a:r>
              <a:rPr lang="en-US" sz="2400" dirty="0" err="1" smtClean="0">
                <a:solidFill>
                  <a:srgbClr val="0000FF"/>
                </a:solidFill>
              </a:rPr>
              <a:t>Maltête</a:t>
            </a:r>
            <a:r>
              <a:rPr lang="en-US" sz="2400" dirty="0" smtClean="0">
                <a:solidFill>
                  <a:srgbClr val="0000FF"/>
                </a:solidFill>
              </a:rPr>
              <a:t> (1930–2000) and often used them in his scientific or pedagogical talks to illustrate various physical ideas.</a:t>
            </a:r>
          </a:p>
        </p:txBody>
      </p:sp>
      <p:pic>
        <p:nvPicPr>
          <p:cNvPr id="9" name="Рисунок 8" descr="mip_3_in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90019" y="2861310"/>
            <a:ext cx="2234381" cy="346329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43000" y="1066800"/>
            <a:ext cx="72635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/>
              <a:t>Requiescat in </a:t>
            </a:r>
            <a:r>
              <a:rPr lang="en-US" sz="5400" b="1" dirty="0" err="1" smtClean="0"/>
              <a:t>pacem</a:t>
            </a:r>
            <a:endParaRPr lang="ru-RU" sz="5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00" y="2590800"/>
            <a:ext cx="61408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Покойся с миром</a:t>
            </a:r>
            <a:endParaRPr lang="ru-RU" sz="5400" b="1" dirty="0"/>
          </a:p>
        </p:txBody>
      </p:sp>
      <p:pic>
        <p:nvPicPr>
          <p:cNvPr id="13" name="Рисунок 12" descr="OrthodoxCross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00129" y="4038600"/>
            <a:ext cx="1433871" cy="21336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4876800" y="2667000"/>
            <a:ext cx="457200" cy="381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0" grpId="0"/>
      <p:bldP spid="12" grpId="0"/>
      <p:bldP spid="12" grpId="1"/>
      <p:bldP spid="14" grpId="0" animBg="1"/>
      <p:bldP spid="14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2763" y="693003"/>
            <a:ext cx="767165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ctr"/>
            <a:r>
              <a:rPr lang="en-US" sz="2800" b="1" dirty="0" smtClean="0">
                <a:solidFill>
                  <a:srgbClr val="FF0000"/>
                </a:solidFill>
              </a:rPr>
              <a:t>Vacuum</a:t>
            </a:r>
            <a:r>
              <a:rPr lang="en-US" sz="2800" dirty="0" smtClean="0">
                <a:solidFill>
                  <a:srgbClr val="0000FF"/>
                </a:solidFill>
              </a:rPr>
              <a:t> of any QFT (and the SM in particular)</a:t>
            </a:r>
          </a:p>
          <a:p>
            <a:pPr marL="457200" indent="-457200" algn="ctr"/>
            <a:r>
              <a:rPr lang="en-US" sz="2800" b="1" dirty="0" smtClean="0">
                <a:solidFill>
                  <a:srgbClr val="FF0000"/>
                </a:solidFill>
              </a:rPr>
              <a:t> is </a:t>
            </a:r>
          </a:p>
          <a:p>
            <a:pPr marL="457200" indent="-457200" algn="ctr"/>
            <a:r>
              <a:rPr lang="en-US" sz="2800" dirty="0" smtClean="0">
                <a:solidFill>
                  <a:srgbClr val="0000FF"/>
                </a:solidFill>
              </a:rPr>
              <a:t>often described as a special (relativistic etc) </a:t>
            </a:r>
          </a:p>
          <a:p>
            <a:pPr marL="457200" indent="-457200" algn="ctr"/>
            <a:r>
              <a:rPr lang="en-US" sz="2800" b="1" dirty="0" smtClean="0">
                <a:solidFill>
                  <a:srgbClr val="FF0000"/>
                </a:solidFill>
              </a:rPr>
              <a:t>medium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2590800"/>
            <a:ext cx="827983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/>
            <a:r>
              <a:rPr lang="en-US" sz="2400" dirty="0" smtClean="0">
                <a:solidFill>
                  <a:srgbClr val="0000FF"/>
                </a:solidFill>
              </a:rPr>
              <a:t>There are two main approaches to study properties </a:t>
            </a:r>
          </a:p>
          <a:p>
            <a:pPr marL="457200" indent="-457200"/>
            <a:r>
              <a:rPr lang="en-US" sz="2400" dirty="0" smtClean="0">
                <a:solidFill>
                  <a:srgbClr val="0000FF"/>
                </a:solidFill>
              </a:rPr>
              <a:t>of this (and actually of any) media: </a:t>
            </a:r>
          </a:p>
          <a:p>
            <a:pPr marL="457200" indent="-457200"/>
            <a:endParaRPr lang="en-US" sz="2400" dirty="0" smtClean="0">
              <a:solidFill>
                <a:srgbClr val="0000FF"/>
              </a:solidFill>
            </a:endParaRPr>
          </a:p>
          <a:p>
            <a:pPr marL="457200" indent="-457200">
              <a:buClr>
                <a:srgbClr val="FF0000"/>
              </a:buCl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Send test particles and look how they move and interact</a:t>
            </a:r>
          </a:p>
          <a:p>
            <a:pPr marL="457200" indent="-457200">
              <a:buClr>
                <a:srgbClr val="FF0000"/>
              </a:buClr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Put external conditions and study response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8787" y="4863405"/>
            <a:ext cx="752321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ctr"/>
            <a:r>
              <a:rPr lang="en-US" sz="2800" dirty="0" smtClean="0">
                <a:solidFill>
                  <a:srgbClr val="0000FF"/>
                </a:solidFill>
              </a:rPr>
              <a:t>Of particular interest is a question about </a:t>
            </a:r>
          </a:p>
          <a:p>
            <a:pPr marL="457200" indent="-457200" algn="ctr"/>
            <a:r>
              <a:rPr lang="en-US" sz="2800" dirty="0" smtClean="0">
                <a:solidFill>
                  <a:srgbClr val="FF0000"/>
                </a:solidFill>
              </a:rPr>
              <a:t>the fate of symmetries</a:t>
            </a:r>
          </a:p>
          <a:p>
            <a:pPr marL="457200" indent="-457200" algn="ctr"/>
            <a:r>
              <a:rPr lang="en-US" sz="2800" dirty="0" smtClean="0">
                <a:solidFill>
                  <a:srgbClr val="0000FF"/>
                </a:solidFill>
              </a:rPr>
              <a:t>under this or that choice of external conditions</a:t>
            </a:r>
            <a:endParaRPr lang="ru-RU" sz="2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57200" y="762000"/>
          <a:ext cx="8305800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1723"/>
                <a:gridCol w="3790277"/>
                <a:gridCol w="3733800"/>
              </a:tblGrid>
              <a:tr h="691816"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0000FF"/>
                          </a:solidFill>
                          <a:latin typeface="Arial" pitchFamily="34" charset="0"/>
                          <a:cs typeface="Arial" pitchFamily="34" charset="0"/>
                        </a:rPr>
                        <a:t>Macro</a:t>
                      </a:r>
                      <a:endParaRPr lang="ru-RU" sz="2800" dirty="0">
                        <a:solidFill>
                          <a:srgbClr val="0000FF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008000"/>
                          </a:solidFill>
                          <a:latin typeface="Arial" pitchFamily="34" charset="0"/>
                          <a:cs typeface="Arial" pitchFamily="34" charset="0"/>
                        </a:rPr>
                        <a:t>Micro</a:t>
                      </a:r>
                      <a:endParaRPr lang="ru-RU" sz="2800" dirty="0">
                        <a:solidFill>
                          <a:srgbClr val="008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  <a:tr h="1498934">
                <a:tc>
                  <a:txBody>
                    <a:bodyPr/>
                    <a:lstStyle/>
                    <a:p>
                      <a:pPr algn="ctr"/>
                      <a:endParaRPr lang="en-US" sz="3200" b="1" dirty="0" smtClean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en-US" sz="32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C</a:t>
                      </a:r>
                      <a:endParaRPr lang="ru-RU" sz="32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n-US" sz="3200" b="1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            </a:t>
                      </a:r>
                      <a:endParaRPr kumimoji="0" lang="en-US" sz="28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algn="l" rtl="0" eaLnBrk="1" latinLnBrk="0" hangingPunct="1"/>
                      <a:r>
                        <a:rPr kumimoji="0" lang="en-US" sz="3200" b="1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</a:t>
                      </a:r>
                      <a:endParaRPr kumimoji="0" lang="en-US" sz="28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  <a:tr h="1498934"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en-US" sz="3200" b="1" kern="1200" dirty="0" smtClean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algn="ctr" rtl="0" eaLnBrk="1" latinLnBrk="0" hangingPunct="1"/>
                      <a:r>
                        <a:rPr kumimoji="0" lang="en-US" sz="3200" b="1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</a:t>
                      </a:r>
                      <a:endParaRPr kumimoji="0" lang="ru-RU" sz="3200" b="1" kern="1200" dirty="0" smtClean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3200" b="1" kern="1200" dirty="0" smtClean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200" b="1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</a:t>
                      </a:r>
                      <a:endParaRPr kumimoji="0" lang="ru-RU" sz="2800" b="0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  <a:tr h="1568116"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en-US" sz="3200" b="1" kern="1200" dirty="0" smtClean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algn="ctr" rtl="0" eaLnBrk="1" latinLnBrk="0" hangingPunct="1"/>
                      <a:r>
                        <a:rPr kumimoji="0" lang="en-US" sz="3200" b="1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</a:t>
                      </a:r>
                      <a:endParaRPr kumimoji="0" lang="ru-RU" sz="3200" b="1" kern="1200" dirty="0" smtClean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en-US" sz="3200" b="1" kern="1200" dirty="0" smtClean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algn="l" rtl="0" eaLnBrk="1" latinLnBrk="0" hangingPunct="1"/>
                      <a:r>
                        <a:rPr kumimoji="0" lang="en-US" sz="3200" b="1" kern="12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</a:t>
                      </a:r>
                      <a:endParaRPr kumimoji="0" lang="ru-RU" sz="3200" b="1" kern="1200" dirty="0" smtClean="0">
                        <a:solidFill>
                          <a:srgbClr val="FF00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dirty="0" smtClean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graphicFrame>
        <p:nvGraphicFramePr>
          <p:cNvPr id="92163" name="Object 2"/>
          <p:cNvGraphicFramePr>
            <a:graphicFrameLocks noChangeAspect="1"/>
          </p:cNvGraphicFramePr>
          <p:nvPr/>
        </p:nvGraphicFramePr>
        <p:xfrm>
          <a:off x="1752600" y="3017624"/>
          <a:ext cx="1676400" cy="1325776"/>
        </p:xfrm>
        <a:graphic>
          <a:graphicData uri="http://schemas.openxmlformats.org/presentationml/2006/ole">
            <p:oleObj spid="_x0000_s97282" name="Image" r:id="rId5" imgW="6196825" imgH="4901587" progId="">
              <p:embed/>
            </p:oleObj>
          </a:graphicData>
        </a:graphic>
      </p:graphicFrame>
      <p:pic>
        <p:nvPicPr>
          <p:cNvPr id="5" name="Рисунок 4" descr="arrow-of-tim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87654" y="4572000"/>
            <a:ext cx="2322346" cy="1295400"/>
          </a:xfrm>
          <a:prstGeom prst="rect">
            <a:avLst/>
          </a:prstGeom>
        </p:spPr>
      </p:pic>
      <p:graphicFrame>
        <p:nvGraphicFramePr>
          <p:cNvPr id="92164" name="Object 4"/>
          <p:cNvGraphicFramePr>
            <a:graphicFrameLocks noChangeAspect="1"/>
          </p:cNvGraphicFramePr>
          <p:nvPr/>
        </p:nvGraphicFramePr>
        <p:xfrm>
          <a:off x="6324600" y="3124200"/>
          <a:ext cx="1676400" cy="1145873"/>
        </p:xfrm>
        <a:graphic>
          <a:graphicData uri="http://schemas.openxmlformats.org/presentationml/2006/ole">
            <p:oleObj spid="_x0000_s97283" name="Image" r:id="rId7" imgW="4774603" imgH="3263492" progId="">
              <p:embed/>
            </p:oleObj>
          </a:graphicData>
        </a:graphic>
      </p:graphicFrame>
      <p:pic>
        <p:nvPicPr>
          <p:cNvPr id="7" name="Рисунок 6" descr="rhoeta_large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553200" y="4572000"/>
            <a:ext cx="1297689" cy="12954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70473" y="1676400"/>
            <a:ext cx="208262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Matter</a:t>
            </a:r>
          </a:p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dominance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267200" y="4684693"/>
            <a:ext cx="152157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Arrows </a:t>
            </a:r>
          </a:p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of time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069254" y="3362980"/>
            <a:ext cx="17219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err="1" smtClean="0">
                <a:latin typeface="Arial" pitchFamily="34" charset="0"/>
                <a:cs typeface="Arial" pitchFamily="34" charset="0"/>
              </a:rPr>
              <a:t>Chirality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15" name="Рисунок 14" descr="man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950720" y="1600200"/>
            <a:ext cx="1249680" cy="1249680"/>
          </a:xfrm>
          <a:prstGeom prst="rect">
            <a:avLst/>
          </a:prstGeom>
        </p:spPr>
      </p:pic>
      <p:pic>
        <p:nvPicPr>
          <p:cNvPr id="12" name="Picture 3" descr="kdecay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77000" y="1524000"/>
            <a:ext cx="137436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482025"/>
            <a:ext cx="853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LHC as a tester of symmetries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3400" y="1447800"/>
            <a:ext cx="8153400" cy="46482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endCxn id="4" idx="2"/>
          </p:cNvCxnSpPr>
          <p:nvPr/>
        </p:nvCxnSpPr>
        <p:spPr>
          <a:xfrm>
            <a:off x="4572000" y="3581400"/>
            <a:ext cx="38100" cy="251460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33400" y="3581400"/>
            <a:ext cx="8153400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 descr="alice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3657600"/>
            <a:ext cx="1257818" cy="1219200"/>
          </a:xfrm>
          <a:prstGeom prst="rect">
            <a:avLst/>
          </a:prstGeom>
        </p:spPr>
      </p:pic>
      <p:pic>
        <p:nvPicPr>
          <p:cNvPr id="11" name="Рисунок 10" descr="lhc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5800" y="3733800"/>
            <a:ext cx="1456450" cy="990600"/>
          </a:xfrm>
          <a:prstGeom prst="rect">
            <a:avLst/>
          </a:prstGeom>
        </p:spPr>
      </p:pic>
      <p:pic>
        <p:nvPicPr>
          <p:cNvPr id="12" name="Рисунок 11" descr="atla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2000" y="1600200"/>
            <a:ext cx="1619596" cy="533400"/>
          </a:xfrm>
          <a:prstGeom prst="rect">
            <a:avLst/>
          </a:prstGeom>
        </p:spPr>
      </p:pic>
      <p:pic>
        <p:nvPicPr>
          <p:cNvPr id="13" name="Рисунок 12" descr="cm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91400" y="1600200"/>
            <a:ext cx="1071563" cy="10668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09600" y="2175808"/>
            <a:ext cx="815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Electroweak gauge symmetry breaking pattern</a:t>
            </a:r>
            <a:r>
              <a:rPr lang="ru-RU" sz="2000" dirty="0" smtClean="0">
                <a:solidFill>
                  <a:srgbClr val="0000FF"/>
                </a:solidFill>
              </a:rPr>
              <a:t>: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Higgs boson and New Physics?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Space-time symmetries: </a:t>
            </a:r>
            <a:r>
              <a:rPr lang="en-US" sz="2000" dirty="0" smtClean="0">
                <a:solidFill>
                  <a:srgbClr val="C00000"/>
                </a:solidFill>
              </a:rPr>
              <a:t>extra dimensions, black holes?</a:t>
            </a:r>
          </a:p>
          <a:p>
            <a:r>
              <a:rPr lang="en-US" sz="2000" dirty="0" err="1" smtClean="0">
                <a:solidFill>
                  <a:srgbClr val="0000FF"/>
                </a:solidFill>
              </a:rPr>
              <a:t>Supersymmetry</a:t>
            </a:r>
            <a:r>
              <a:rPr lang="ru-RU" sz="2000" dirty="0" smtClean="0">
                <a:solidFill>
                  <a:srgbClr val="0000FF"/>
                </a:solidFill>
              </a:rPr>
              <a:t>:</a:t>
            </a:r>
            <a:r>
              <a:rPr lang="ru-RU" sz="2000" dirty="0" smtClean="0"/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particles – </a:t>
            </a:r>
            <a:r>
              <a:rPr lang="en-US" sz="2000" dirty="0" err="1" smtClean="0">
                <a:solidFill>
                  <a:srgbClr val="C00000"/>
                </a:solidFill>
              </a:rPr>
              <a:t>superpartners</a:t>
            </a:r>
            <a:r>
              <a:rPr lang="en-US" sz="2000" dirty="0" smtClean="0">
                <a:solidFill>
                  <a:srgbClr val="C00000"/>
                </a:solidFill>
              </a:rPr>
              <a:t>? Dark matter?</a:t>
            </a:r>
            <a:r>
              <a:rPr lang="en-US" sz="2000" dirty="0" smtClean="0"/>
              <a:t> </a:t>
            </a:r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36" name="TextBox 35"/>
          <p:cNvSpPr txBox="1"/>
          <p:nvPr/>
        </p:nvSpPr>
        <p:spPr>
          <a:xfrm>
            <a:off x="2133600" y="401949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ea typeface="Adobe Gothic Std B" pitchFamily="34" charset="-128"/>
                <a:cs typeface="Arial" pitchFamily="34" charset="0"/>
              </a:rPr>
              <a:t>Enigma of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ea typeface="Adobe Gothic Std B" pitchFamily="34" charset="-128"/>
                <a:cs typeface="Arial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ea typeface="Adobe Gothic Std B" pitchFamily="34" charset="-128"/>
                <a:cs typeface="Arial" pitchFamily="34" charset="0"/>
              </a:rPr>
              <a:t>flavor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ea typeface="Adobe Gothic Std B" pitchFamily="34" charset="-128"/>
                <a:cs typeface="Arial" pitchFamily="34" charset="0"/>
              </a:rPr>
              <a:t>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33400" y="4924961"/>
            <a:ext cx="4267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CP-violation: new sources?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Baryon asymmetry.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Indirect search of </a:t>
            </a:r>
            <a:r>
              <a:rPr lang="en-US" sz="2000" dirty="0" err="1" smtClean="0">
                <a:solidFill>
                  <a:srgbClr val="0000FF"/>
                </a:solidFill>
              </a:rPr>
              <a:t>superpartners</a:t>
            </a:r>
            <a:r>
              <a:rPr lang="en-US" sz="2000" dirty="0" smtClean="0">
                <a:solidFill>
                  <a:srgbClr val="0000FF"/>
                </a:solidFill>
              </a:rPr>
              <a:t>.</a:t>
            </a:r>
          </a:p>
          <a:p>
            <a:r>
              <a:rPr lang="ru-RU" sz="2000" dirty="0" smtClean="0"/>
              <a:t> </a:t>
            </a:r>
            <a:endParaRPr lang="ru-RU" sz="2000" dirty="0"/>
          </a:p>
        </p:txBody>
      </p:sp>
      <p:sp>
        <p:nvSpPr>
          <p:cNvPr id="38" name="TextBox 37"/>
          <p:cNvSpPr txBox="1"/>
          <p:nvPr/>
        </p:nvSpPr>
        <p:spPr>
          <a:xfrm>
            <a:off x="4572000" y="4927937"/>
            <a:ext cx="4267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0000FF"/>
                </a:solidFill>
              </a:rPr>
              <a:t>Chiral</a:t>
            </a:r>
            <a:r>
              <a:rPr lang="en-US" sz="2000" dirty="0" smtClean="0">
                <a:solidFill>
                  <a:srgbClr val="0000FF"/>
                </a:solidFill>
              </a:rPr>
              <a:t> symmetry of strong interactions: pattern of restoration? </a:t>
            </a:r>
            <a:r>
              <a:rPr lang="en-US" sz="2000" dirty="0" err="1" smtClean="0">
                <a:solidFill>
                  <a:srgbClr val="0000FF"/>
                </a:solidFill>
              </a:rPr>
              <a:t>Deconfinement</a:t>
            </a:r>
            <a:r>
              <a:rPr lang="en-US" sz="2000" dirty="0" smtClean="0">
                <a:solidFill>
                  <a:srgbClr val="0000FF"/>
                </a:solidFill>
              </a:rPr>
              <a:t>.</a:t>
            </a:r>
            <a:r>
              <a:rPr lang="ru-RU" sz="2000" dirty="0" smtClean="0">
                <a:solidFill>
                  <a:srgbClr val="0000FF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P</a:t>
            </a:r>
            <a:r>
              <a:rPr lang="en-US" sz="2000" dirty="0" smtClean="0">
                <a:solidFill>
                  <a:srgbClr val="0000FF"/>
                </a:solidFill>
              </a:rPr>
              <a:t>-parity violation?</a:t>
            </a:r>
            <a:endParaRPr lang="ru-RU" sz="2000" dirty="0">
              <a:solidFill>
                <a:srgbClr val="0000FF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867400" y="4034135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ea typeface="Adobe Gothic Std B" pitchFamily="34" charset="-128"/>
                <a:cs typeface="Arial" pitchFamily="34" charset="0"/>
              </a:rPr>
              <a:t>New state of matter</a:t>
            </a:r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ea typeface="Adobe Gothic Std B" pitchFamily="34" charset="-128"/>
                <a:cs typeface="Arial" pitchFamily="34" charset="0"/>
              </a:rPr>
              <a:t>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819400" y="1657290"/>
            <a:ext cx="426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ea typeface="Adobe Gothic Std B" pitchFamily="34" charset="-128"/>
                <a:cs typeface="Arial" pitchFamily="34" charset="0"/>
              </a:rPr>
              <a:t>General purpose experiments </a:t>
            </a:r>
            <a:endParaRPr lang="ru-RU" sz="2400" dirty="0">
              <a:solidFill>
                <a:srgbClr val="FF0000"/>
              </a:solidFill>
              <a:latin typeface="Arial" pitchFamily="34" charset="0"/>
              <a:ea typeface="Adobe Gothic Std B" pitchFamily="34" charset="-128"/>
              <a:cs typeface="Arial" pitchFamily="34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248400" y="5486400"/>
            <a:ext cx="24384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84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667000"/>
            <a:ext cx="4086225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876800" y="2526268"/>
            <a:ext cx="3890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>
                <a:solidFill>
                  <a:srgbClr val="008000"/>
                </a:solidFill>
              </a:rPr>
              <a:t>Voronyuk</a:t>
            </a:r>
            <a:r>
              <a:rPr lang="en-US" i="1" dirty="0" smtClean="0">
                <a:solidFill>
                  <a:srgbClr val="008000"/>
                </a:solidFill>
              </a:rPr>
              <a:t>, </a:t>
            </a:r>
            <a:r>
              <a:rPr lang="en-US" i="1" dirty="0" err="1" smtClean="0">
                <a:solidFill>
                  <a:srgbClr val="008000"/>
                </a:solidFill>
              </a:rPr>
              <a:t>Toneev</a:t>
            </a:r>
            <a:r>
              <a:rPr lang="en-US" i="1" dirty="0" smtClean="0">
                <a:solidFill>
                  <a:srgbClr val="008000"/>
                </a:solidFill>
              </a:rPr>
              <a:t>, </a:t>
            </a:r>
            <a:r>
              <a:rPr lang="en-US" i="1" dirty="0" err="1" smtClean="0">
                <a:solidFill>
                  <a:srgbClr val="008000"/>
                </a:solidFill>
              </a:rPr>
              <a:t>Cassing</a:t>
            </a:r>
            <a:r>
              <a:rPr lang="en-US" i="1" dirty="0" smtClean="0">
                <a:solidFill>
                  <a:srgbClr val="008000"/>
                </a:solidFill>
              </a:rPr>
              <a:t> et al, ‘11</a:t>
            </a:r>
            <a:endParaRPr lang="ru-RU" i="1" dirty="0">
              <a:solidFill>
                <a:srgbClr val="008000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 flipH="1" flipV="1">
            <a:off x="2133600" y="2819400"/>
            <a:ext cx="10668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167286" y="198120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B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04800" y="381000"/>
            <a:ext cx="8153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en-US" sz="2400" dirty="0" smtClean="0">
                <a:solidFill>
                  <a:srgbClr val="0000FF"/>
                </a:solidFill>
              </a:rPr>
              <a:t>     Heavy ions collision experiments → the matter created after collision of electrically charged ions is hot (</a:t>
            </a:r>
            <a:r>
              <a:rPr lang="en-US" sz="2400" dirty="0" smtClean="0"/>
              <a:t>T ≠ 0</a:t>
            </a:r>
            <a:r>
              <a:rPr lang="en-US" sz="2400" dirty="0" smtClean="0">
                <a:solidFill>
                  <a:srgbClr val="0000FF"/>
                </a:solidFill>
              </a:rPr>
              <a:t>), dense (</a:t>
            </a:r>
            <a:r>
              <a:rPr lang="en-US" sz="2400" dirty="0" smtClean="0"/>
              <a:t>µ ≠ 0</a:t>
            </a:r>
            <a:r>
              <a:rPr lang="en-US" sz="2400" dirty="0" smtClean="0">
                <a:solidFill>
                  <a:srgbClr val="0000FF"/>
                </a:solidFill>
              </a:rPr>
              <a:t>) and experience strong </a:t>
            </a:r>
            <a:r>
              <a:rPr lang="en-US" sz="2400" dirty="0" err="1" smtClean="0">
                <a:solidFill>
                  <a:srgbClr val="0000FF"/>
                </a:solidFill>
              </a:rPr>
              <a:t>abelian</a:t>
            </a:r>
            <a:r>
              <a:rPr lang="en-US" sz="2400" dirty="0" smtClean="0">
                <a:solidFill>
                  <a:srgbClr val="0000FF"/>
                </a:solidFill>
              </a:rPr>
              <a:t> fields in the collision region (</a:t>
            </a:r>
            <a:r>
              <a:rPr lang="en-US" sz="2400" dirty="0" smtClean="0"/>
              <a:t>B ≠ 0</a:t>
            </a:r>
            <a:r>
              <a:rPr lang="en-US" sz="2400" dirty="0" smtClean="0">
                <a:solidFill>
                  <a:srgbClr val="0000FF"/>
                </a:solidFill>
              </a:rPr>
              <a:t>) (and all is time-dependent!)</a:t>
            </a:r>
          </a:p>
        </p:txBody>
      </p:sp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124200"/>
            <a:ext cx="4343400" cy="3099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4141" y="381000"/>
            <a:ext cx="7670259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078394" y="6096000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B050"/>
                </a:solidFill>
              </a:rPr>
              <a:t>(slide from </a:t>
            </a:r>
            <a:r>
              <a:rPr lang="en-US" i="1" dirty="0" err="1" smtClean="0">
                <a:solidFill>
                  <a:srgbClr val="00B050"/>
                </a:solidFill>
              </a:rPr>
              <a:t>D.Kharzeev</a:t>
            </a:r>
            <a:r>
              <a:rPr lang="en-US" i="1" dirty="0" smtClean="0">
                <a:solidFill>
                  <a:srgbClr val="00B050"/>
                </a:solidFill>
              </a:rPr>
              <a:t>)</a:t>
            </a:r>
            <a:endParaRPr lang="ru-RU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381000"/>
            <a:ext cx="555331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err="1" smtClean="0">
                <a:solidFill>
                  <a:srgbClr val="008000"/>
                </a:solidFill>
              </a:rPr>
              <a:t>Vilenkin</a:t>
            </a:r>
            <a:r>
              <a:rPr lang="en-US" sz="2000" i="1" dirty="0" smtClean="0">
                <a:solidFill>
                  <a:srgbClr val="008000"/>
                </a:solidFill>
              </a:rPr>
              <a:t>, ‘80 (not in heavy ion collision context);</a:t>
            </a:r>
          </a:p>
          <a:p>
            <a:r>
              <a:rPr lang="en-US" sz="2000" i="1" dirty="0" err="1" smtClean="0">
                <a:solidFill>
                  <a:srgbClr val="008000"/>
                </a:solidFill>
              </a:rPr>
              <a:t>Kharzeev</a:t>
            </a:r>
            <a:r>
              <a:rPr lang="en-US" sz="2000" i="1" dirty="0" smtClean="0">
                <a:solidFill>
                  <a:srgbClr val="008000"/>
                </a:solidFill>
              </a:rPr>
              <a:t>, </a:t>
            </a:r>
            <a:r>
              <a:rPr lang="en-US" sz="2000" i="1" dirty="0" err="1" smtClean="0">
                <a:solidFill>
                  <a:srgbClr val="008000"/>
                </a:solidFill>
              </a:rPr>
              <a:t>Pisarski</a:t>
            </a:r>
            <a:r>
              <a:rPr lang="en-US" sz="2000" i="1" dirty="0" smtClean="0">
                <a:solidFill>
                  <a:srgbClr val="008000"/>
                </a:solidFill>
              </a:rPr>
              <a:t>, </a:t>
            </a:r>
            <a:r>
              <a:rPr lang="en-US" sz="2000" i="1" dirty="0" err="1" smtClean="0">
                <a:solidFill>
                  <a:srgbClr val="008000"/>
                </a:solidFill>
              </a:rPr>
              <a:t>Tytgat</a:t>
            </a:r>
            <a:r>
              <a:rPr lang="en-US" sz="2000" i="1" dirty="0" smtClean="0">
                <a:solidFill>
                  <a:srgbClr val="008000"/>
                </a:solidFill>
              </a:rPr>
              <a:t>, ’98; </a:t>
            </a:r>
          </a:p>
          <a:p>
            <a:r>
              <a:rPr lang="en-US" sz="2000" i="1" dirty="0" err="1" smtClean="0">
                <a:solidFill>
                  <a:srgbClr val="008000"/>
                </a:solidFill>
              </a:rPr>
              <a:t>Halperin</a:t>
            </a:r>
            <a:r>
              <a:rPr lang="en-US" sz="2000" i="1" dirty="0" smtClean="0">
                <a:solidFill>
                  <a:srgbClr val="008000"/>
                </a:solidFill>
              </a:rPr>
              <a:t>, </a:t>
            </a:r>
            <a:r>
              <a:rPr lang="en-US" sz="2000" i="1" dirty="0" err="1" smtClean="0">
                <a:solidFill>
                  <a:srgbClr val="008000"/>
                </a:solidFill>
              </a:rPr>
              <a:t>Zhitnitsky</a:t>
            </a:r>
            <a:r>
              <a:rPr lang="en-US" sz="2000" i="1" dirty="0" smtClean="0">
                <a:solidFill>
                  <a:srgbClr val="008000"/>
                </a:solidFill>
              </a:rPr>
              <a:t>, ‘98;</a:t>
            </a:r>
          </a:p>
          <a:p>
            <a:r>
              <a:rPr lang="en-US" sz="2000" i="1" dirty="0" smtClean="0">
                <a:solidFill>
                  <a:srgbClr val="008000"/>
                </a:solidFill>
              </a:rPr>
              <a:t>Alekseev, </a:t>
            </a:r>
            <a:r>
              <a:rPr lang="en-US" sz="2000" i="1" dirty="0" err="1" smtClean="0">
                <a:solidFill>
                  <a:srgbClr val="008000"/>
                </a:solidFill>
              </a:rPr>
              <a:t>Cheianov</a:t>
            </a:r>
            <a:r>
              <a:rPr lang="en-US" sz="2000" i="1" dirty="0" smtClean="0">
                <a:solidFill>
                  <a:srgbClr val="008000"/>
                </a:solidFill>
              </a:rPr>
              <a:t>, </a:t>
            </a:r>
            <a:r>
              <a:rPr lang="en-US" sz="2000" i="1" dirty="0" err="1" smtClean="0">
                <a:solidFill>
                  <a:srgbClr val="008000"/>
                </a:solidFill>
              </a:rPr>
              <a:t>Fröhlich</a:t>
            </a:r>
            <a:r>
              <a:rPr lang="en-US" sz="2000" i="1" dirty="0" smtClean="0">
                <a:solidFill>
                  <a:srgbClr val="008000"/>
                </a:solidFill>
              </a:rPr>
              <a:t>, ’98; </a:t>
            </a:r>
          </a:p>
          <a:p>
            <a:r>
              <a:rPr lang="en-US" sz="2000" i="1" dirty="0" err="1" smtClean="0">
                <a:solidFill>
                  <a:srgbClr val="008000"/>
                </a:solidFill>
              </a:rPr>
              <a:t>Kharzeev</a:t>
            </a:r>
            <a:r>
              <a:rPr lang="en-US" sz="2000" i="1" dirty="0" smtClean="0">
                <a:solidFill>
                  <a:srgbClr val="008000"/>
                </a:solidFill>
              </a:rPr>
              <a:t>, </a:t>
            </a:r>
            <a:r>
              <a:rPr lang="en-US" sz="2000" i="1" dirty="0" err="1" smtClean="0">
                <a:solidFill>
                  <a:srgbClr val="008000"/>
                </a:solidFill>
              </a:rPr>
              <a:t>McLerran</a:t>
            </a:r>
            <a:r>
              <a:rPr lang="en-US" sz="2000" i="1" dirty="0" smtClean="0">
                <a:solidFill>
                  <a:srgbClr val="008000"/>
                </a:solidFill>
              </a:rPr>
              <a:t>, </a:t>
            </a:r>
            <a:r>
              <a:rPr lang="en-US" sz="2000" i="1" dirty="0" err="1" smtClean="0">
                <a:solidFill>
                  <a:srgbClr val="008000"/>
                </a:solidFill>
              </a:rPr>
              <a:t>Warringa</a:t>
            </a:r>
            <a:r>
              <a:rPr lang="en-US" sz="2000" i="1" dirty="0" smtClean="0">
                <a:solidFill>
                  <a:srgbClr val="008000"/>
                </a:solidFill>
              </a:rPr>
              <a:t> ’07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5800" y="5862935"/>
            <a:ext cx="8000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Possible experimental manifestations?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 flipH="1" flipV="1">
            <a:off x="-342106" y="4075906"/>
            <a:ext cx="28194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33400" y="4114800"/>
            <a:ext cx="4495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1600200" y="3810000"/>
            <a:ext cx="1447800" cy="1676400"/>
          </a:xfrm>
          <a:prstGeom prst="rect">
            <a:avLst/>
          </a:prstGeom>
          <a:solidFill>
            <a:srgbClr val="FFFF00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flipV="1">
            <a:off x="3352800" y="3429000"/>
            <a:ext cx="1447800" cy="2057400"/>
          </a:xfrm>
          <a:prstGeom prst="rect">
            <a:avLst/>
          </a:prstGeom>
          <a:solidFill>
            <a:srgbClr val="00FF00">
              <a:alpha val="6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066800" y="3810000"/>
            <a:ext cx="304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066800" y="3429000"/>
            <a:ext cx="3048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80524" y="3124200"/>
            <a:ext cx="510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400" dirty="0" smtClean="0"/>
              <a:t>µ</a:t>
            </a:r>
            <a:r>
              <a:rPr lang="en-US" sz="2400" baseline="-25000" dirty="0" smtClean="0"/>
              <a:t>R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14188" y="3576935"/>
            <a:ext cx="4764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400" dirty="0" smtClean="0"/>
              <a:t>µ</a:t>
            </a:r>
            <a:r>
              <a:rPr lang="en-US" sz="2400" baseline="-25000" dirty="0" smtClean="0"/>
              <a:t>L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609600" y="2209800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Energy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76600" y="450746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Right-handed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00200" y="4507468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Left-handed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28979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19275" y="2390775"/>
            <a:ext cx="15335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979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5200" y="2209800"/>
            <a:ext cx="19907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5257800" y="3249811"/>
            <a:ext cx="354776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Many complementary ways 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to derive (</a:t>
            </a:r>
            <a:r>
              <a:rPr lang="en-US" sz="2000" dirty="0" err="1" smtClean="0">
                <a:solidFill>
                  <a:srgbClr val="0000FF"/>
                </a:solidFill>
              </a:rPr>
              <a:t>Chern</a:t>
            </a:r>
            <a:r>
              <a:rPr lang="en-US" sz="2000" dirty="0" smtClean="0">
                <a:solidFill>
                  <a:srgbClr val="0000FF"/>
                </a:solidFill>
              </a:rPr>
              <a:t>-Simons,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linear response, triangle loop,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current algebra, etc). At 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effective </a:t>
            </a:r>
            <a:r>
              <a:rPr lang="en-US" sz="2000" dirty="0" err="1" smtClean="0">
                <a:solidFill>
                  <a:srgbClr val="0000FF"/>
                </a:solidFill>
              </a:rPr>
              <a:t>Lagrangian</a:t>
            </a:r>
            <a:r>
              <a:rPr lang="en-US" sz="2000" dirty="0" smtClean="0">
                <a:solidFill>
                  <a:srgbClr val="0000FF"/>
                </a:solidFill>
              </a:rPr>
              <a:t> level</a:t>
            </a:r>
            <a:endParaRPr lang="ru-RU" sz="2000" dirty="0" smtClean="0">
              <a:solidFill>
                <a:srgbClr val="0000FF"/>
              </a:solidFill>
            </a:endParaRPr>
          </a:p>
          <a:p>
            <a:endParaRPr lang="ru-RU" sz="2000" dirty="0">
              <a:solidFill>
                <a:srgbClr val="0000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81600" y="5329535"/>
            <a:ext cx="35060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Robust theoretical result</a:t>
            </a:r>
            <a:endParaRPr lang="ru-RU" sz="2400" dirty="0">
              <a:solidFill>
                <a:srgbClr val="FF0000"/>
              </a:solidFill>
            </a:endParaRPr>
          </a:p>
        </p:txBody>
      </p:sp>
      <p:graphicFrame>
        <p:nvGraphicFramePr>
          <p:cNvPr id="19" name="Объект 18"/>
          <p:cNvGraphicFramePr>
            <a:graphicFrameLocks noChangeAspect="1"/>
          </p:cNvGraphicFramePr>
          <p:nvPr/>
        </p:nvGraphicFramePr>
        <p:xfrm>
          <a:off x="6452870" y="4794250"/>
          <a:ext cx="862330" cy="615950"/>
        </p:xfrm>
        <a:graphic>
          <a:graphicData uri="http://schemas.openxmlformats.org/presentationml/2006/ole">
            <p:oleObj spid="_x0000_s70657" name="Формула" r:id="rId6" imgW="444240" imgH="317160" progId="Equation.3">
              <p:embed/>
            </p:oleObj>
          </a:graphicData>
        </a:graphic>
      </p:graphicFrame>
      <p:sp>
        <p:nvSpPr>
          <p:cNvPr id="21" name="Скругленный прямоугольник 20"/>
          <p:cNvSpPr/>
          <p:nvPr/>
        </p:nvSpPr>
        <p:spPr>
          <a:xfrm>
            <a:off x="3514725" y="2209800"/>
            <a:ext cx="1981200" cy="9906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 rot="16200000">
            <a:off x="6478107" y="1600200"/>
            <a:ext cx="1295400" cy="990600"/>
          </a:xfrm>
          <a:prstGeom prst="triangle">
            <a:avLst/>
          </a:prstGeom>
          <a:noFill/>
          <a:ln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flipH="1">
            <a:off x="7621107" y="1447800"/>
            <a:ext cx="762000" cy="0"/>
          </a:xfrm>
          <a:prstGeom prst="line">
            <a:avLst/>
          </a:prstGeom>
          <a:ln w="2540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12741" y="1524000"/>
            <a:ext cx="394166" cy="31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77000" y="2386013"/>
            <a:ext cx="382107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Умножение 39"/>
          <p:cNvSpPr/>
          <p:nvPr/>
        </p:nvSpPr>
        <p:spPr>
          <a:xfrm>
            <a:off x="6478107" y="1981200"/>
            <a:ext cx="304800" cy="304800"/>
          </a:xfrm>
          <a:prstGeom prst="mathMultiply">
            <a:avLst/>
          </a:prstGeom>
          <a:solidFill>
            <a:schemeClr val="tx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2" name="Прямая соединительная линия 41"/>
          <p:cNvCxnSpPr/>
          <p:nvPr/>
        </p:nvCxnSpPr>
        <p:spPr>
          <a:xfrm flipH="1">
            <a:off x="7621107" y="2743200"/>
            <a:ext cx="762000" cy="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802082" y="2362200"/>
            <a:ext cx="65722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457200"/>
            <a:ext cx="64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Electric current along the magnetic field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2654" y="1600200"/>
            <a:ext cx="79896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final particles charge distribution asymmetry with respect 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to reaction plane for </a:t>
            </a:r>
            <a:r>
              <a:rPr lang="en-US" sz="2400" dirty="0" err="1" smtClean="0">
                <a:solidFill>
                  <a:srgbClr val="0000FF"/>
                </a:solidFill>
              </a:rPr>
              <a:t>noncentral</a:t>
            </a:r>
            <a:r>
              <a:rPr lang="en-US" sz="2400" dirty="0" smtClean="0">
                <a:solidFill>
                  <a:srgbClr val="0000FF"/>
                </a:solidFill>
              </a:rPr>
              <a:t> collisions </a:t>
            </a:r>
            <a:endParaRPr lang="ru-RU" sz="2400" dirty="0">
              <a:solidFill>
                <a:srgbClr val="0000FF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191000" y="1066800"/>
            <a:ext cx="381000" cy="457200"/>
          </a:xfrm>
          <a:prstGeom prst="downArrow">
            <a:avLst/>
          </a:prstGeom>
          <a:solidFill>
            <a:srgbClr val="00FF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67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276600"/>
            <a:ext cx="3886200" cy="303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98045" y="3212068"/>
            <a:ext cx="383635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246358" y="6031468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B050"/>
                </a:solidFill>
              </a:rPr>
              <a:t>(picture from </a:t>
            </a:r>
            <a:r>
              <a:rPr lang="en-US" i="1" dirty="0" err="1" smtClean="0">
                <a:solidFill>
                  <a:srgbClr val="00B050"/>
                </a:solidFill>
              </a:rPr>
              <a:t>I.Seluzhenkov</a:t>
            </a:r>
            <a:r>
              <a:rPr lang="en-US" i="1" dirty="0" smtClean="0">
                <a:solidFill>
                  <a:srgbClr val="00B050"/>
                </a:solidFill>
              </a:rPr>
              <a:t>)</a:t>
            </a:r>
            <a:endParaRPr lang="ru-RU" i="1" dirty="0">
              <a:solidFill>
                <a:srgbClr val="00B05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67000" y="2524780"/>
            <a:ext cx="35765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chiral</a:t>
            </a:r>
            <a:r>
              <a:rPr lang="en-US" sz="2800" dirty="0" smtClean="0">
                <a:solidFill>
                  <a:srgbClr val="FF0000"/>
                </a:solidFill>
              </a:rPr>
              <a:t> magnetic effect</a:t>
            </a:r>
            <a:endParaRPr lang="ru-RU" sz="28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667000" y="2514600"/>
            <a:ext cx="3581400" cy="53340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9055</TotalTime>
  <Words>1318</Words>
  <Application>Microsoft Office PowerPoint</Application>
  <PresentationFormat>Экран (4:3)</PresentationFormat>
  <Paragraphs>244</Paragraphs>
  <Slides>28</Slides>
  <Notes>25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31" baseType="lpstr">
      <vt:lpstr>Aspect</vt:lpstr>
      <vt:lpstr>Image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Shevchenko</dc:creator>
  <cp:lastModifiedBy>Acer</cp:lastModifiedBy>
  <cp:revision>473</cp:revision>
  <dcterms:created xsi:type="dcterms:W3CDTF">2009-06-27T20:42:52Z</dcterms:created>
  <dcterms:modified xsi:type="dcterms:W3CDTF">2013-08-29T18:49:44Z</dcterms:modified>
</cp:coreProperties>
</file>