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129" r:id="rId1"/>
  </p:sldMasterIdLst>
  <p:notesMasterIdLst>
    <p:notesMasterId r:id="rId37"/>
  </p:notesMasterIdLst>
  <p:handoutMasterIdLst>
    <p:handoutMasterId r:id="rId38"/>
  </p:handoutMasterIdLst>
  <p:sldIdLst>
    <p:sldId id="521" r:id="rId2"/>
    <p:sldId id="475" r:id="rId3"/>
    <p:sldId id="522" r:id="rId4"/>
    <p:sldId id="524" r:id="rId5"/>
    <p:sldId id="528" r:id="rId6"/>
    <p:sldId id="525" r:id="rId7"/>
    <p:sldId id="526" r:id="rId8"/>
    <p:sldId id="531" r:id="rId9"/>
    <p:sldId id="529" r:id="rId10"/>
    <p:sldId id="530" r:id="rId11"/>
    <p:sldId id="549" r:id="rId12"/>
    <p:sldId id="418" r:id="rId13"/>
    <p:sldId id="499" r:id="rId14"/>
    <p:sldId id="500" r:id="rId15"/>
    <p:sldId id="491" r:id="rId16"/>
    <p:sldId id="492" r:id="rId17"/>
    <p:sldId id="514" r:id="rId18"/>
    <p:sldId id="515" r:id="rId19"/>
    <p:sldId id="470" r:id="rId20"/>
    <p:sldId id="518" r:id="rId21"/>
    <p:sldId id="551" r:id="rId22"/>
    <p:sldId id="520" r:id="rId23"/>
    <p:sldId id="550" r:id="rId24"/>
    <p:sldId id="552" r:id="rId25"/>
    <p:sldId id="554" r:id="rId26"/>
    <p:sldId id="553" r:id="rId27"/>
    <p:sldId id="464" r:id="rId28"/>
    <p:sldId id="533" r:id="rId29"/>
    <p:sldId id="536" r:id="rId30"/>
    <p:sldId id="540" r:id="rId31"/>
    <p:sldId id="542" r:id="rId32"/>
    <p:sldId id="383" r:id="rId33"/>
    <p:sldId id="425" r:id="rId34"/>
    <p:sldId id="311" r:id="rId35"/>
    <p:sldId id="483" r:id="rId36"/>
  </p:sldIdLst>
  <p:sldSz cx="9144000" cy="6858000" type="screen4x3"/>
  <p:notesSz cx="7099300" cy="102346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FFCC"/>
    <a:srgbClr val="C111B9"/>
    <a:srgbClr val="FF66FF"/>
    <a:srgbClr val="FF0000"/>
    <a:srgbClr val="8917DF"/>
    <a:srgbClr val="009900"/>
    <a:srgbClr val="249C3B"/>
    <a:srgbClr val="580854"/>
    <a:srgbClr val="CC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3549" autoAdjust="0"/>
    <p:restoredTop sz="94667" autoAdjust="0"/>
  </p:normalViewPr>
  <p:slideViewPr>
    <p:cSldViewPr>
      <p:cViewPr varScale="1">
        <p:scale>
          <a:sx n="75" d="100"/>
          <a:sy n="75" d="100"/>
        </p:scale>
        <p:origin x="-7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7" d="100"/>
        <a:sy n="77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4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7" Type="http://schemas.openxmlformats.org/officeDocument/2006/relationships/image" Target="../media/image66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6" Type="http://schemas.openxmlformats.org/officeDocument/2006/relationships/image" Target="../media/image65.wmf"/><Relationship Id="rId5" Type="http://schemas.openxmlformats.org/officeDocument/2006/relationships/image" Target="../media/image64.wmf"/><Relationship Id="rId4" Type="http://schemas.openxmlformats.org/officeDocument/2006/relationships/image" Target="../media/image6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91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r>
              <a:rPr lang="nb-NO"/>
              <a:t>PANIC 2008 November</a:t>
            </a:r>
            <a:endParaRPr lang="ru-RU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0725" y="0"/>
            <a:ext cx="307691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243"/>
            <a:ext cx="307691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0725" y="9721243"/>
            <a:ext cx="307691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1F4BCF2D-65AE-4605-A792-29CCC4AFAA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91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r>
              <a:rPr lang="nb-NO"/>
              <a:t>PANIC 2008 November</a:t>
            </a: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725" y="0"/>
            <a:ext cx="307691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243"/>
            <a:ext cx="307691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725" y="9721243"/>
            <a:ext cx="307691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7E407DC2-73FD-44D6-96BE-D47C371082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6AE49C-E64D-45A1-893A-954F9BEF15CF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1"/>
          <p:cNvSpPr txBox="1">
            <a:spLocks noChangeArrowheads="1"/>
          </p:cNvSpPr>
          <p:nvPr/>
        </p:nvSpPr>
        <p:spPr bwMode="auto">
          <a:xfrm>
            <a:off x="1182665" y="767596"/>
            <a:ext cx="4733972" cy="383798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4906" tIns="47453" rIns="94906" bIns="47453" anchor="ctr"/>
          <a:lstStyle/>
          <a:p>
            <a:endParaRPr lang="nb-NO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/>
          </p:nvPr>
        </p:nvSpPr>
        <p:spPr>
          <a:xfrm>
            <a:off x="520837" y="4831918"/>
            <a:ext cx="6060944" cy="4541610"/>
          </a:xfrm>
          <a:noFill/>
          <a:ln/>
        </p:spPr>
        <p:txBody>
          <a:bodyPr wrap="none" anchor="ctr"/>
          <a:lstStyle/>
          <a:p>
            <a:endParaRPr lang="nb-NO" smtClean="0">
              <a:latin typeface="Arial" pitchFamily="34" charset="0"/>
            </a:endParaRPr>
          </a:p>
        </p:txBody>
      </p:sp>
      <p:sp>
        <p:nvSpPr>
          <p:cNvPr id="37892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ALICE WEEK October 2008</a:t>
            </a:r>
            <a:endParaRPr lang="ru-RU"/>
          </a:p>
        </p:txBody>
      </p:sp>
      <p:sp>
        <p:nvSpPr>
          <p:cNvPr id="37893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50DCDF-BD89-4225-942A-2A46812668E3}" type="slidenum">
              <a:rPr lang="ru-RU" smtClean="0"/>
              <a:pPr>
                <a:defRPr/>
              </a:pPr>
              <a:t>13</a:t>
            </a:fld>
            <a:endParaRPr lang="ru-RU" smtClean="0"/>
          </a:p>
        </p:txBody>
      </p:sp>
      <p:sp>
        <p:nvSpPr>
          <p:cNvPr id="37894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ALICE WEEK October 2008</a:t>
            </a:r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1"/>
          <p:cNvSpPr txBox="1">
            <a:spLocks noChangeArrowheads="1"/>
          </p:cNvSpPr>
          <p:nvPr/>
        </p:nvSpPr>
        <p:spPr bwMode="auto">
          <a:xfrm>
            <a:off x="1182665" y="779078"/>
            <a:ext cx="4733972" cy="38379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4906" tIns="47453" rIns="94906" bIns="47453" anchor="ctr"/>
          <a:lstStyle/>
          <a:p>
            <a:endParaRPr lang="nb-NO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body"/>
          </p:nvPr>
        </p:nvSpPr>
        <p:spPr>
          <a:xfrm>
            <a:off x="520837" y="4831918"/>
            <a:ext cx="6060944" cy="4541610"/>
          </a:xfrm>
          <a:noFill/>
          <a:ln/>
        </p:spPr>
        <p:txBody>
          <a:bodyPr wrap="none" anchor="ctr"/>
          <a:lstStyle/>
          <a:p>
            <a:endParaRPr lang="nb-NO" smtClean="0">
              <a:latin typeface="Arial" pitchFamily="34" charset="0"/>
            </a:endParaRPr>
          </a:p>
        </p:txBody>
      </p:sp>
      <p:sp>
        <p:nvSpPr>
          <p:cNvPr id="38916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ALICE WEEK October 2008</a:t>
            </a:r>
            <a:endParaRPr lang="ru-RU"/>
          </a:p>
        </p:txBody>
      </p:sp>
      <p:sp>
        <p:nvSpPr>
          <p:cNvPr id="38917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EDC137-D314-413D-B73A-DE1EA2FC4189}" type="slidenum">
              <a:rPr lang="ru-RU" smtClean="0"/>
              <a:pPr>
                <a:defRPr/>
              </a:pPr>
              <a:t>14</a:t>
            </a:fld>
            <a:endParaRPr lang="ru-RU" smtClean="0"/>
          </a:p>
        </p:txBody>
      </p:sp>
      <p:sp>
        <p:nvSpPr>
          <p:cNvPr id="38918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ALICE WEEK October 2008</a:t>
            </a:r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fld id="{87F2A832-2E74-496F-A81C-0837103736F4}" type="slidenum">
              <a:rPr lang="en-GB">
                <a:latin typeface="Times New Roman" pitchFamily="18" charset="0"/>
              </a:rPr>
              <a:pPr>
                <a:buFont typeface="Wingdings" pitchFamily="2" charset="2"/>
                <a:buNone/>
                <a:defRPr/>
              </a:pPr>
              <a:t>16</a:t>
            </a:fld>
            <a:endParaRPr lang="en-GB">
              <a:latin typeface="Times New Roman" pitchFamily="18" charset="0"/>
            </a:endParaRPr>
          </a:p>
        </p:txBody>
      </p:sp>
      <p:sp>
        <p:nvSpPr>
          <p:cNvPr id="34819" name="Text Box 1"/>
          <p:cNvSpPr txBox="1">
            <a:spLocks noChangeArrowheads="1"/>
          </p:cNvSpPr>
          <p:nvPr/>
        </p:nvSpPr>
        <p:spPr bwMode="auto">
          <a:xfrm>
            <a:off x="1038356" y="777437"/>
            <a:ext cx="4994391" cy="38117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6839" tIns="43420" rIns="86839" bIns="43420" anchor="ctr"/>
          <a:lstStyle/>
          <a:p>
            <a:endParaRPr lang="ru-RU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body"/>
          </p:nvPr>
        </p:nvSpPr>
        <p:spPr>
          <a:xfrm>
            <a:off x="709930" y="4861441"/>
            <a:ext cx="5652901" cy="4577694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A621D2-F51B-4DCA-B24B-6871A2C3EF00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00D10A-8F53-46A0-9AD1-659E123CDFDF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E7FBAF-574B-462B-85B3-00ADFB29112A}" type="slidenum">
              <a:rPr lang="ru-RU" smtClean="0">
                <a:latin typeface="Arial" charset="0"/>
              </a:rPr>
              <a:pPr>
                <a:defRPr/>
              </a:pPr>
              <a:t>34</a:t>
            </a:fld>
            <a:endParaRPr lang="ru-RU" smtClean="0">
              <a:latin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2560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latin typeface="Arial" charset="0"/>
            </a:endParaRPr>
          </a:p>
        </p:txBody>
      </p:sp>
      <p:sp>
        <p:nvSpPr>
          <p:cNvPr id="2560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nb-NO" smtClean="0">
                <a:latin typeface="Arial" charset="0"/>
              </a:rPr>
              <a:t>PANIC 2008 November</a:t>
            </a:r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ALICE WEEK, June '09</a:t>
            </a:r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5209234C-EE7C-4949-BD6F-E35B0167FA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ALICE WEEK, June '09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C34F49-4EE4-4AB4-B4A2-D316B54857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ALICE WEEK, June '09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821911-3C43-4145-AAA0-E9EAE76E1C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ALICE WEEK, June '09</a:t>
            </a: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C71BA-E7FF-4887-9E30-DD560A8064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61963"/>
            <a:ext cx="776605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r>
              <a:rPr lang="en-US" smtClean="0"/>
              <a:t>ALICE WEEK, June '09</a:t>
            </a:r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FD44BBA0-FD30-4BDA-B98B-70BF91BA4F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ALICE WEEK, June '09</a:t>
            </a:r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9520D8-31B4-4FE9-819A-4AA57BB916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ALICE WEEK, June '09</a:t>
            </a:r>
            <a:endParaRPr lang="ru-RU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675FC0-63FD-4525-889B-2CC0FED7E7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ALICE WEEK, June '09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818CEBC6-5148-4D5C-BCFE-327339683F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ALICE WEEK, June '09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32302A-4322-41DC-A2C9-7668363DF8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ALICE WEEK, June '09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E8C54-6CF1-4803-AC13-3CE8E8CAEE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ALICE WEEK, June '09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52ED72-8CA9-4861-A6D7-6FFA29FD81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ALICE WEEK, June '09</a:t>
            </a:r>
            <a:endParaRPr lang="ru-RU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21942F-16C8-4D01-AAE0-D129663D57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ALICE WEEK, June '09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357EE81-F72D-416B-B2E5-FA8C33C967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0" r:id="rId1"/>
    <p:sldLayoutId id="2147485131" r:id="rId2"/>
    <p:sldLayoutId id="2147485132" r:id="rId3"/>
    <p:sldLayoutId id="2147485133" r:id="rId4"/>
    <p:sldLayoutId id="2147485134" r:id="rId5"/>
    <p:sldLayoutId id="2147485135" r:id="rId6"/>
    <p:sldLayoutId id="2147485136" r:id="rId7"/>
    <p:sldLayoutId id="2147485137" r:id="rId8"/>
    <p:sldLayoutId id="2147485138" r:id="rId9"/>
    <p:sldLayoutId id="2147485139" r:id="rId10"/>
    <p:sldLayoutId id="2147485140" r:id="rId11"/>
    <p:sldLayoutId id="2147485141" r:id="rId12"/>
    <p:sldLayoutId id="2147485142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oleObject" Target="../embeddings/oleObject11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10" Type="http://schemas.openxmlformats.org/officeDocument/2006/relationships/oleObject" Target="../embeddings/oleObject21.bin"/><Relationship Id="rId4" Type="http://schemas.openxmlformats.org/officeDocument/2006/relationships/oleObject" Target="../embeddings/oleObject15.bin"/><Relationship Id="rId9" Type="http://schemas.openxmlformats.org/officeDocument/2006/relationships/oleObject" Target="../embeddings/oleObject20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288032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nb-NO" sz="4400" b="1" i="1" dirty="0" smtClean="0">
                <a:solidFill>
                  <a:srgbClr val="0C00F8"/>
                </a:solidFill>
                <a:latin typeface="Berlin Sans FB Demi" pitchFamily="34" charset="0"/>
              </a:rPr>
              <a:t> </a:t>
            </a:r>
            <a:br>
              <a:rPr lang="nb-NO" sz="4400" b="1" i="1" dirty="0" smtClean="0">
                <a:solidFill>
                  <a:srgbClr val="0C00F8"/>
                </a:solidFill>
                <a:latin typeface="Berlin Sans FB Demi" pitchFamily="34" charset="0"/>
              </a:rPr>
            </a:br>
            <a:r>
              <a:rPr lang="nb-NO" sz="4400" b="1" i="1" dirty="0" err="1" smtClean="0">
                <a:solidFill>
                  <a:srgbClr val="0C00F8"/>
                </a:solidFill>
                <a:latin typeface="Berlin Sans FB Demi" pitchFamily="34" charset="0"/>
              </a:rPr>
              <a:t>Hexagonal</a:t>
            </a:r>
            <a:r>
              <a:rPr lang="nb-NO" sz="4400" b="1" i="1" dirty="0" smtClean="0">
                <a:solidFill>
                  <a:srgbClr val="0C00F8"/>
                </a:solidFill>
                <a:latin typeface="Berlin Sans FB Demi" pitchFamily="34" charset="0"/>
              </a:rPr>
              <a:t> </a:t>
            </a:r>
            <a:r>
              <a:rPr lang="nb-NO" sz="4400" b="1" i="1" dirty="0" err="1" smtClean="0">
                <a:solidFill>
                  <a:srgbClr val="0C00F8"/>
                </a:solidFill>
                <a:latin typeface="Berlin Sans FB Demi" pitchFamily="34" charset="0"/>
              </a:rPr>
              <a:t>flow</a:t>
            </a:r>
            <a:r>
              <a:rPr lang="nb-NO" sz="4400" b="1" i="1" dirty="0" smtClean="0">
                <a:solidFill>
                  <a:srgbClr val="0C00F8"/>
                </a:solidFill>
                <a:latin typeface="Berlin Sans FB Demi" pitchFamily="34" charset="0"/>
              </a:rPr>
              <a:t> as </a:t>
            </a:r>
            <a:r>
              <a:rPr lang="nb-NO" sz="4400" b="1" i="1" dirty="0" err="1" smtClean="0">
                <a:solidFill>
                  <a:srgbClr val="0C00F8"/>
                </a:solidFill>
                <a:latin typeface="Berlin Sans FB Demi" pitchFamily="34" charset="0"/>
              </a:rPr>
              <a:t>interplay</a:t>
            </a:r>
            <a:r>
              <a:rPr lang="nb-NO" sz="4400" b="1" i="1" dirty="0" smtClean="0">
                <a:solidFill>
                  <a:srgbClr val="0C00F8"/>
                </a:solidFill>
                <a:latin typeface="Berlin Sans FB Demi" pitchFamily="34" charset="0"/>
              </a:rPr>
              <a:t> </a:t>
            </a:r>
            <a:r>
              <a:rPr lang="nb-NO" sz="4400" b="1" i="1" dirty="0" err="1" smtClean="0">
                <a:solidFill>
                  <a:srgbClr val="0C00F8"/>
                </a:solidFill>
                <a:latin typeface="Berlin Sans FB Demi" pitchFamily="34" charset="0"/>
              </a:rPr>
              <a:t>of</a:t>
            </a:r>
            <a:r>
              <a:rPr lang="nb-NO" sz="4400" b="1" i="1" dirty="0" smtClean="0">
                <a:solidFill>
                  <a:srgbClr val="0C00F8"/>
                </a:solidFill>
                <a:latin typeface="Berlin Sans FB Demi" pitchFamily="34" charset="0"/>
              </a:rPr>
              <a:t> </a:t>
            </a:r>
            <a:r>
              <a:rPr lang="nb-NO" sz="4400" b="1" i="1" dirty="0" err="1" smtClean="0">
                <a:solidFill>
                  <a:srgbClr val="0C00F8"/>
                </a:solidFill>
                <a:latin typeface="Berlin Sans FB Demi" pitchFamily="34" charset="0"/>
              </a:rPr>
              <a:t>elliptic</a:t>
            </a:r>
            <a:r>
              <a:rPr lang="nb-NO" sz="4400" b="1" i="1" dirty="0" smtClean="0">
                <a:solidFill>
                  <a:srgbClr val="0C00F8"/>
                </a:solidFill>
                <a:latin typeface="Berlin Sans FB Demi" pitchFamily="34" charset="0"/>
              </a:rPr>
              <a:t> and </a:t>
            </a:r>
            <a:r>
              <a:rPr lang="nb-NO" sz="4400" b="1" i="1" dirty="0" err="1" smtClean="0">
                <a:solidFill>
                  <a:srgbClr val="0C00F8"/>
                </a:solidFill>
                <a:latin typeface="Berlin Sans FB Demi" pitchFamily="34" charset="0"/>
              </a:rPr>
              <a:t>triangular</a:t>
            </a:r>
            <a:r>
              <a:rPr lang="nb-NO" sz="4400" b="1" i="1" dirty="0" smtClean="0">
                <a:solidFill>
                  <a:srgbClr val="0C00F8"/>
                </a:solidFill>
                <a:latin typeface="Berlin Sans FB Demi" pitchFamily="34" charset="0"/>
              </a:rPr>
              <a:t> </a:t>
            </a:r>
            <a:r>
              <a:rPr lang="nb-NO" sz="4400" b="1" i="1" dirty="0" err="1" smtClean="0">
                <a:solidFill>
                  <a:srgbClr val="0C00F8"/>
                </a:solidFill>
                <a:latin typeface="Berlin Sans FB Demi" pitchFamily="34" charset="0"/>
              </a:rPr>
              <a:t>flows</a:t>
            </a:r>
            <a:r>
              <a:rPr lang="nb-NO" sz="4400" b="1" i="1" dirty="0" smtClean="0">
                <a:solidFill>
                  <a:srgbClr val="FFFF00"/>
                </a:solidFill>
                <a:latin typeface="Berlin Sans FB Demi" pitchFamily="34" charset="0"/>
              </a:rPr>
              <a:t>  </a:t>
            </a:r>
            <a:endParaRPr lang="de-DE" sz="4400" b="1" i="1" dirty="0" smtClean="0">
              <a:solidFill>
                <a:srgbClr val="FFFF00"/>
              </a:solidFill>
              <a:latin typeface="Berlin Sans FB Demi" pitchFamily="34" charset="0"/>
            </a:endParaRPr>
          </a:p>
        </p:txBody>
      </p:sp>
      <p:sp>
        <p:nvSpPr>
          <p:cNvPr id="11267" name="Content Placeholder 7"/>
          <p:cNvSpPr>
            <a:spLocks noGrp="1"/>
          </p:cNvSpPr>
          <p:nvPr>
            <p:ph idx="1"/>
          </p:nvPr>
        </p:nvSpPr>
        <p:spPr>
          <a:xfrm>
            <a:off x="0" y="2875384"/>
            <a:ext cx="9144000" cy="300188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nb-NO" sz="2800" b="1" dirty="0" smtClean="0">
                <a:solidFill>
                  <a:srgbClr val="C111B9"/>
                </a:solidFill>
                <a:latin typeface="Times New Roman" pitchFamily="18" charset="0"/>
                <a:cs typeface="Times New Roman" pitchFamily="18" charset="0"/>
              </a:rPr>
              <a:t>E. </a:t>
            </a:r>
            <a:r>
              <a:rPr lang="nb-NO" sz="2800" b="1" dirty="0" err="1" smtClean="0">
                <a:solidFill>
                  <a:srgbClr val="C111B9"/>
                </a:solidFill>
                <a:latin typeface="Times New Roman" pitchFamily="18" charset="0"/>
                <a:cs typeface="Times New Roman" pitchFamily="18" charset="0"/>
              </a:rPr>
              <a:t>Zabrodin</a:t>
            </a:r>
            <a:r>
              <a:rPr lang="nb-NO" sz="2800" b="1" dirty="0" smtClean="0">
                <a:solidFill>
                  <a:srgbClr val="C111B9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algn="ctr">
              <a:buNone/>
            </a:pPr>
            <a:r>
              <a:rPr lang="nb-NO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nb-NO" sz="2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collaboration</a:t>
            </a:r>
            <a:r>
              <a:rPr lang="nb-NO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b-NO" sz="2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endParaRPr lang="nb-NO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nb-NO" sz="2800" b="1" dirty="0" smtClean="0">
                <a:solidFill>
                  <a:srgbClr val="C111B9"/>
                </a:solidFill>
                <a:latin typeface="Times New Roman" pitchFamily="18" charset="0"/>
                <a:cs typeface="Times New Roman" pitchFamily="18" charset="0"/>
              </a:rPr>
              <a:t>L. </a:t>
            </a:r>
            <a:r>
              <a:rPr lang="nb-NO" sz="2800" b="1" dirty="0" err="1" smtClean="0">
                <a:solidFill>
                  <a:srgbClr val="C111B9"/>
                </a:solidFill>
                <a:latin typeface="Times New Roman" pitchFamily="18" charset="0"/>
                <a:cs typeface="Times New Roman" pitchFamily="18" charset="0"/>
              </a:rPr>
              <a:t>Bravina</a:t>
            </a:r>
            <a:r>
              <a:rPr lang="nb-NO" sz="2800" b="1" dirty="0" smtClean="0">
                <a:solidFill>
                  <a:srgbClr val="C111B9"/>
                </a:solidFill>
                <a:latin typeface="Times New Roman" pitchFamily="18" charset="0"/>
                <a:cs typeface="Times New Roman" pitchFamily="18" charset="0"/>
              </a:rPr>
              <a:t>, H. Brusheim </a:t>
            </a:r>
            <a:r>
              <a:rPr lang="nb-NO" sz="2800" b="1" dirty="0" err="1" smtClean="0">
                <a:solidFill>
                  <a:srgbClr val="C111B9"/>
                </a:solidFill>
                <a:latin typeface="Times New Roman" pitchFamily="18" charset="0"/>
                <a:cs typeface="Times New Roman" pitchFamily="18" charset="0"/>
              </a:rPr>
              <a:t>Johansson</a:t>
            </a:r>
            <a:r>
              <a:rPr lang="nb-NO" sz="2800" b="1" dirty="0" smtClean="0">
                <a:solidFill>
                  <a:srgbClr val="C111B9"/>
                </a:solidFill>
                <a:latin typeface="Times New Roman" pitchFamily="18" charset="0"/>
                <a:cs typeface="Times New Roman" pitchFamily="18" charset="0"/>
              </a:rPr>
              <a:t>, G. </a:t>
            </a:r>
            <a:r>
              <a:rPr lang="nb-NO" sz="2800" b="1" dirty="0" err="1" smtClean="0">
                <a:solidFill>
                  <a:srgbClr val="C111B9"/>
                </a:solidFill>
                <a:latin typeface="Times New Roman" pitchFamily="18" charset="0"/>
                <a:cs typeface="Times New Roman" pitchFamily="18" charset="0"/>
              </a:rPr>
              <a:t>Eyyubova</a:t>
            </a:r>
            <a:r>
              <a:rPr lang="nb-NO" sz="2800" b="1" dirty="0" smtClean="0">
                <a:solidFill>
                  <a:srgbClr val="C111B9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nb-NO" sz="2800" b="1" dirty="0" smtClean="0">
                <a:solidFill>
                  <a:srgbClr val="C111B9"/>
                </a:solidFill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nb-NO" sz="2800" b="1" dirty="0" err="1" smtClean="0">
                <a:solidFill>
                  <a:srgbClr val="C111B9"/>
                </a:solidFill>
                <a:latin typeface="Times New Roman" pitchFamily="18" charset="0"/>
                <a:cs typeface="Times New Roman" pitchFamily="18" charset="0"/>
              </a:rPr>
              <a:t>Korotkikh</a:t>
            </a:r>
            <a:r>
              <a:rPr lang="nb-NO" sz="2800" b="1" dirty="0" smtClean="0">
                <a:solidFill>
                  <a:srgbClr val="C111B9"/>
                </a:solidFill>
                <a:latin typeface="Times New Roman" pitchFamily="18" charset="0"/>
                <a:cs typeface="Times New Roman" pitchFamily="18" charset="0"/>
              </a:rPr>
              <a:t>, I. </a:t>
            </a:r>
            <a:r>
              <a:rPr lang="nb-NO" sz="2800" b="1" dirty="0" err="1" smtClean="0">
                <a:solidFill>
                  <a:srgbClr val="C111B9"/>
                </a:solidFill>
                <a:latin typeface="Times New Roman" pitchFamily="18" charset="0"/>
                <a:cs typeface="Times New Roman" pitchFamily="18" charset="0"/>
              </a:rPr>
              <a:t>Lokhtin</a:t>
            </a:r>
            <a:r>
              <a:rPr lang="nb-NO" sz="2800" b="1" dirty="0" smtClean="0">
                <a:solidFill>
                  <a:srgbClr val="C111B9"/>
                </a:solidFill>
                <a:latin typeface="Times New Roman" pitchFamily="18" charset="0"/>
                <a:cs typeface="Times New Roman" pitchFamily="18" charset="0"/>
              </a:rPr>
              <a:t>, L. </a:t>
            </a:r>
            <a:r>
              <a:rPr lang="nb-NO" sz="2800" b="1" dirty="0" err="1" smtClean="0">
                <a:solidFill>
                  <a:srgbClr val="C111B9"/>
                </a:solidFill>
                <a:latin typeface="Times New Roman" pitchFamily="18" charset="0"/>
                <a:cs typeface="Times New Roman" pitchFamily="18" charset="0"/>
              </a:rPr>
              <a:t>Malinina</a:t>
            </a:r>
            <a:r>
              <a:rPr lang="nb-NO" sz="2800" b="1" dirty="0" smtClean="0">
                <a:solidFill>
                  <a:srgbClr val="C111B9"/>
                </a:solidFill>
                <a:latin typeface="Times New Roman" pitchFamily="18" charset="0"/>
                <a:cs typeface="Times New Roman" pitchFamily="18" charset="0"/>
              </a:rPr>
              <a:t>, S. </a:t>
            </a:r>
            <a:r>
              <a:rPr lang="nb-NO" sz="2800" b="1" dirty="0" err="1" smtClean="0">
                <a:solidFill>
                  <a:srgbClr val="C111B9"/>
                </a:solidFill>
                <a:latin typeface="Times New Roman" pitchFamily="18" charset="0"/>
                <a:cs typeface="Times New Roman" pitchFamily="18" charset="0"/>
              </a:rPr>
              <a:t>Petrushanko</a:t>
            </a:r>
            <a:r>
              <a:rPr lang="nb-NO" sz="2800" b="1" dirty="0" smtClean="0">
                <a:solidFill>
                  <a:srgbClr val="C111B9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nb-NO" sz="2800" b="1" dirty="0" smtClean="0">
                <a:solidFill>
                  <a:srgbClr val="C111B9"/>
                </a:solidFill>
                <a:latin typeface="Times New Roman" pitchFamily="18" charset="0"/>
                <a:cs typeface="Times New Roman" pitchFamily="18" charset="0"/>
              </a:rPr>
              <a:t>and A. </a:t>
            </a:r>
            <a:r>
              <a:rPr lang="nb-NO" sz="2800" b="1" dirty="0" err="1" smtClean="0">
                <a:solidFill>
                  <a:srgbClr val="C111B9"/>
                </a:solidFill>
                <a:latin typeface="Times New Roman" pitchFamily="18" charset="0"/>
                <a:cs typeface="Times New Roman" pitchFamily="18" charset="0"/>
              </a:rPr>
              <a:t>Snigirev</a:t>
            </a:r>
            <a:r>
              <a:rPr lang="nb-NO" sz="2800" b="1" dirty="0" smtClean="0">
                <a:solidFill>
                  <a:srgbClr val="C111B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b-NO" b="1" dirty="0" smtClean="0">
                <a:solidFill>
                  <a:srgbClr val="C111B9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nb-NO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nb-NO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University </a:t>
            </a:r>
            <a:r>
              <a:rPr lang="nb-NO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nb-NO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Oslo and Moscow State University</a:t>
            </a: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6400800" y="1066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  </a:t>
            </a:r>
            <a:r>
              <a:rPr lang="de-DE" sz="2000" b="0">
                <a:solidFill>
                  <a:schemeClr val="tx1"/>
                </a:solidFill>
                <a:latin typeface="Trebuchet MS" pitchFamily="34" charset="0"/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0" y="5971927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2000" i="1" dirty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nb-NO" sz="2000" i="1" dirty="0" smtClean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I</a:t>
            </a:r>
            <a:r>
              <a:rPr lang="nb-NO" sz="1600" b="1" i="1" dirty="0" smtClean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nternational </a:t>
            </a:r>
            <a:r>
              <a:rPr lang="nb-NO" sz="1600" b="1" i="1" dirty="0" err="1" smtClean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Conference</a:t>
            </a:r>
            <a:r>
              <a:rPr lang="nb-NO" sz="1600" b="1" i="1" dirty="0" smtClean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nb-NO" sz="1600" b="1" i="1" dirty="0" err="1" smtClean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</a:t>
            </a:r>
            <a:r>
              <a:rPr lang="nb-NO" sz="1600" b="1" i="1" dirty="0" smtClean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New </a:t>
            </a:r>
            <a:r>
              <a:rPr lang="nb-NO" sz="1600" b="1" i="1" dirty="0" err="1" smtClean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Frontiers</a:t>
            </a:r>
            <a:r>
              <a:rPr lang="nb-NO" sz="1600" b="1" i="1" dirty="0" smtClean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</a:t>
            </a:r>
            <a:r>
              <a:rPr lang="nb-NO" sz="1600" b="1" i="1" dirty="0" err="1" smtClean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Physics</a:t>
            </a:r>
            <a:r>
              <a:rPr lang="nb-NO" sz="1600" b="1" i="1" dirty="0" smtClean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ICNFP 2013 </a:t>
            </a:r>
            <a:endParaRPr lang="nb-NO" sz="2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0" hangingPunct="0">
              <a:spcBef>
                <a:spcPct val="50000"/>
              </a:spcBef>
              <a:defRPr/>
            </a:pPr>
            <a:r>
              <a:rPr lang="nb-NO" sz="1600" b="1" i="1" dirty="0" smtClean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</a:t>
            </a:r>
            <a:r>
              <a:rPr lang="nb-NO" sz="1600" b="1" i="1" dirty="0" err="1" smtClean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Kolumbari</a:t>
            </a:r>
            <a:r>
              <a:rPr lang="nb-NO" sz="1600" b="1" i="1" dirty="0" smtClean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nb-NO" sz="1600" b="1" i="1" dirty="0" err="1" smtClean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Crete</a:t>
            </a:r>
            <a:r>
              <a:rPr lang="nb-NO" sz="1600" b="1" i="1" dirty="0" smtClean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nb-NO" sz="1600" b="1" i="1" dirty="0" err="1" smtClean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Greece</a:t>
            </a:r>
            <a:r>
              <a:rPr lang="nb-NO" sz="1600" b="1" i="1" dirty="0" smtClean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31.08.2013</a:t>
            </a:r>
            <a:endParaRPr lang="en-US" sz="1600" b="1" i="1" dirty="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60648"/>
            <a:ext cx="9144000" cy="57619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82945" tIns="41473" rIns="82945" bIns="41473" anchor="t" anchorCtr="1" compatLnSpc="1">
            <a:spAutoFit/>
          </a:bodyPr>
          <a:lstStyle/>
          <a:p>
            <a:pPr algn="ctr" defTabSz="829452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b-NO" sz="3200" b="1" dirty="0" smtClean="0">
                <a:solidFill>
                  <a:srgbClr val="C111B9"/>
                </a:solidFill>
                <a:latin typeface="Times New Roman" pitchFamily="18"/>
                <a:cs typeface="Times New Roman" pitchFamily="18"/>
              </a:rPr>
              <a:t>CROSS-TALK BETWEEN FLOW HARMONICS </a:t>
            </a:r>
            <a:endParaRPr lang="nb-NO" sz="3200" b="1" dirty="0">
              <a:solidFill>
                <a:srgbClr val="C111B9"/>
              </a:solidFill>
              <a:latin typeface="Times New Roman" pitchFamily="18"/>
              <a:cs typeface="Times New Roman" pitchFamily="18"/>
            </a:endParaRPr>
          </a:p>
        </p:txBody>
      </p:sp>
      <p:cxnSp>
        <p:nvCxnSpPr>
          <p:cNvPr id="6" name="Straight Connector 6"/>
          <p:cNvCxnSpPr/>
          <p:nvPr/>
        </p:nvCxnSpPr>
        <p:spPr>
          <a:xfrm>
            <a:off x="323528" y="4365104"/>
            <a:ext cx="9144004" cy="65325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sp>
        <p:nvSpPr>
          <p:cNvPr id="7" name="Slide Number Placeholder 6"/>
          <p:cNvSpPr txBox="1"/>
          <p:nvPr/>
        </p:nvSpPr>
        <p:spPr>
          <a:xfrm>
            <a:off x="6555844" y="6247907"/>
            <a:ext cx="2130092" cy="4728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algn="r" defTabSz="829452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300" dirty="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95936" y="764704"/>
            <a:ext cx="5148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>
                <a:latin typeface="+mj-lt"/>
              </a:rPr>
              <a:t>           Z. </a:t>
            </a:r>
            <a:r>
              <a:rPr lang="nb-NO" dirty="0" err="1" smtClean="0">
                <a:latin typeface="+mj-lt"/>
              </a:rPr>
              <a:t>Qiu</a:t>
            </a:r>
            <a:r>
              <a:rPr lang="nb-NO" dirty="0" smtClean="0">
                <a:latin typeface="+mj-lt"/>
              </a:rPr>
              <a:t> and U. Heinz, PRC 84 (2011) 024911 </a:t>
            </a:r>
            <a:endParaRPr lang="nb-NO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5903893"/>
            <a:ext cx="82125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arenBoth"/>
            </a:pPr>
            <a:r>
              <a:rPr lang="nb-NO" b="1" dirty="0" smtClean="0">
                <a:solidFill>
                  <a:srgbClr val="3333CC"/>
                </a:solidFill>
              </a:rPr>
              <a:t>The </a:t>
            </a:r>
            <a:r>
              <a:rPr lang="nb-NO" b="1" dirty="0" err="1" smtClean="0">
                <a:solidFill>
                  <a:srgbClr val="3333CC"/>
                </a:solidFill>
              </a:rPr>
              <a:t>basic</a:t>
            </a:r>
            <a:r>
              <a:rPr lang="nb-NO" b="1" dirty="0" smtClean="0">
                <a:solidFill>
                  <a:srgbClr val="3333CC"/>
                </a:solidFill>
              </a:rPr>
              <a:t> </a:t>
            </a:r>
            <a:r>
              <a:rPr lang="nb-NO" b="1" dirty="0" err="1" smtClean="0">
                <a:solidFill>
                  <a:srgbClr val="3333CC"/>
                </a:solidFill>
              </a:rPr>
              <a:t>response</a:t>
            </a:r>
            <a:r>
              <a:rPr lang="nb-NO" b="1" dirty="0" smtClean="0">
                <a:solidFill>
                  <a:srgbClr val="3333CC"/>
                </a:solidFill>
              </a:rPr>
              <a:t> </a:t>
            </a:r>
            <a:r>
              <a:rPr lang="nb-NO" b="1" dirty="0" err="1" smtClean="0">
                <a:solidFill>
                  <a:srgbClr val="3333CC"/>
                </a:solidFill>
              </a:rPr>
              <a:t>of</a:t>
            </a:r>
            <a:r>
              <a:rPr lang="nb-NO" b="1" dirty="0" smtClean="0">
                <a:solidFill>
                  <a:srgbClr val="3333CC"/>
                </a:solidFill>
              </a:rPr>
              <a:t> v2 and v3 to </a:t>
            </a:r>
            <a:r>
              <a:rPr lang="nb-NO" b="1" dirty="0" err="1" smtClean="0">
                <a:solidFill>
                  <a:srgbClr val="3333CC"/>
                </a:solidFill>
              </a:rPr>
              <a:t>eccentricities</a:t>
            </a:r>
            <a:r>
              <a:rPr lang="nb-NO" b="1" dirty="0" smtClean="0">
                <a:solidFill>
                  <a:srgbClr val="3333CC"/>
                </a:solidFill>
              </a:rPr>
              <a:t> is </a:t>
            </a:r>
            <a:r>
              <a:rPr lang="nb-NO" b="1" dirty="0" err="1" smtClean="0">
                <a:solidFill>
                  <a:srgbClr val="3333CC"/>
                </a:solidFill>
              </a:rPr>
              <a:t>approx</a:t>
            </a:r>
            <a:r>
              <a:rPr lang="nb-NO" b="1" dirty="0" smtClean="0">
                <a:solidFill>
                  <a:srgbClr val="3333CC"/>
                </a:solidFill>
              </a:rPr>
              <a:t>. </a:t>
            </a:r>
            <a:r>
              <a:rPr lang="nb-NO" b="1" dirty="0" smtClean="0">
                <a:solidFill>
                  <a:srgbClr val="FF0000"/>
                </a:solidFill>
              </a:rPr>
              <a:t>linear</a:t>
            </a:r>
          </a:p>
          <a:p>
            <a:pPr marL="457200" indent="-457200">
              <a:buAutoNum type="arabicParenBoth"/>
            </a:pPr>
            <a:r>
              <a:rPr lang="nb-NO" b="1" dirty="0" err="1" smtClean="0">
                <a:solidFill>
                  <a:srgbClr val="3333CC"/>
                </a:solidFill>
              </a:rPr>
              <a:t>Higher</a:t>
            </a:r>
            <a:r>
              <a:rPr lang="nb-NO" b="1" dirty="0" smtClean="0">
                <a:solidFill>
                  <a:srgbClr val="3333CC"/>
                </a:solidFill>
              </a:rPr>
              <a:t> </a:t>
            </a:r>
            <a:r>
              <a:rPr lang="nb-NO" b="1" dirty="0" err="1" smtClean="0">
                <a:solidFill>
                  <a:srgbClr val="3333CC"/>
                </a:solidFill>
              </a:rPr>
              <a:t>flow</a:t>
            </a:r>
            <a:r>
              <a:rPr lang="nb-NO" b="1" dirty="0" smtClean="0">
                <a:solidFill>
                  <a:srgbClr val="3333CC"/>
                </a:solidFill>
              </a:rPr>
              <a:t> </a:t>
            </a:r>
            <a:r>
              <a:rPr lang="nb-NO" b="1" dirty="0" err="1" smtClean="0">
                <a:solidFill>
                  <a:srgbClr val="3333CC"/>
                </a:solidFill>
              </a:rPr>
              <a:t>coefficients</a:t>
            </a:r>
            <a:r>
              <a:rPr lang="nb-NO" b="1" dirty="0" smtClean="0">
                <a:solidFill>
                  <a:srgbClr val="3333CC"/>
                </a:solidFill>
              </a:rPr>
              <a:t> show </a:t>
            </a:r>
            <a:r>
              <a:rPr lang="nb-NO" b="1" dirty="0" err="1" smtClean="0">
                <a:solidFill>
                  <a:srgbClr val="FF0000"/>
                </a:solidFill>
              </a:rPr>
              <a:t>poor</a:t>
            </a:r>
            <a:r>
              <a:rPr lang="nb-NO" b="1" dirty="0" smtClean="0">
                <a:solidFill>
                  <a:srgbClr val="FF0000"/>
                </a:solidFill>
              </a:rPr>
              <a:t> </a:t>
            </a:r>
            <a:r>
              <a:rPr lang="nb-NO" b="1" dirty="0" err="1" smtClean="0">
                <a:solidFill>
                  <a:srgbClr val="FF0000"/>
                </a:solidFill>
              </a:rPr>
              <a:t>correlation</a:t>
            </a:r>
            <a:r>
              <a:rPr lang="nb-NO" b="1" dirty="0" smtClean="0">
                <a:solidFill>
                  <a:srgbClr val="FF0000"/>
                </a:solidFill>
              </a:rPr>
              <a:t> </a:t>
            </a:r>
            <a:r>
              <a:rPr lang="nb-NO" b="1" dirty="0" err="1" smtClean="0">
                <a:solidFill>
                  <a:srgbClr val="3333CC"/>
                </a:solidFill>
              </a:rPr>
              <a:t>with</a:t>
            </a:r>
            <a:r>
              <a:rPr lang="nb-NO" b="1" dirty="0" smtClean="0">
                <a:solidFill>
                  <a:srgbClr val="3333CC"/>
                </a:solidFill>
              </a:rPr>
              <a:t> </a:t>
            </a:r>
            <a:r>
              <a:rPr lang="nb-NO" b="1" dirty="0" err="1" smtClean="0">
                <a:solidFill>
                  <a:srgbClr val="3333CC"/>
                </a:solidFill>
              </a:rPr>
              <a:t>the</a:t>
            </a:r>
            <a:r>
              <a:rPr lang="nb-NO" b="1" dirty="0" smtClean="0">
                <a:solidFill>
                  <a:srgbClr val="3333CC"/>
                </a:solidFill>
              </a:rPr>
              <a:t> </a:t>
            </a:r>
            <a:r>
              <a:rPr lang="nb-NO" b="1" dirty="0" err="1" smtClean="0">
                <a:solidFill>
                  <a:srgbClr val="3333CC"/>
                </a:solidFill>
              </a:rPr>
              <a:t>eccentricities</a:t>
            </a:r>
            <a:endParaRPr lang="nb-NO" b="1" dirty="0" smtClean="0">
              <a:solidFill>
                <a:srgbClr val="3333CC"/>
              </a:solidFill>
            </a:endParaRPr>
          </a:p>
          <a:p>
            <a:pPr marL="457200" indent="-457200"/>
            <a:r>
              <a:rPr lang="nb-NO" b="1" dirty="0" smtClean="0">
                <a:solidFill>
                  <a:srgbClr val="3333CC"/>
                </a:solidFill>
              </a:rPr>
              <a:t>       </a:t>
            </a:r>
            <a:r>
              <a:rPr lang="nb-NO" b="1" dirty="0" err="1" smtClean="0">
                <a:solidFill>
                  <a:srgbClr val="3333CC"/>
                </a:solidFill>
              </a:rPr>
              <a:t>of</a:t>
            </a:r>
            <a:r>
              <a:rPr lang="nb-NO" b="1" dirty="0" smtClean="0">
                <a:solidFill>
                  <a:srgbClr val="3333CC"/>
                </a:solidFill>
              </a:rPr>
              <a:t> </a:t>
            </a:r>
            <a:r>
              <a:rPr lang="nb-NO" b="1" dirty="0" err="1" smtClean="0">
                <a:solidFill>
                  <a:srgbClr val="3333CC"/>
                </a:solidFill>
              </a:rPr>
              <a:t>the</a:t>
            </a:r>
            <a:r>
              <a:rPr lang="nb-NO" b="1" dirty="0" smtClean="0">
                <a:solidFill>
                  <a:srgbClr val="3333CC"/>
                </a:solidFill>
              </a:rPr>
              <a:t> same order</a:t>
            </a:r>
            <a:r>
              <a:rPr lang="nb-NO" sz="2000" b="1" dirty="0" smtClean="0">
                <a:solidFill>
                  <a:srgbClr val="3333CC"/>
                </a:solidFill>
              </a:rPr>
              <a:t> </a:t>
            </a:r>
            <a:endParaRPr lang="nb-NO" sz="2000" b="1" dirty="0">
              <a:solidFill>
                <a:srgbClr val="3333CC"/>
              </a:solidFill>
            </a:endParaRPr>
          </a:p>
        </p:txBody>
      </p:sp>
      <p:pic>
        <p:nvPicPr>
          <p:cNvPr id="3440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4067944" cy="82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40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5508" y="1124744"/>
            <a:ext cx="4428492" cy="805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40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988840"/>
            <a:ext cx="669674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urved Up Arrow 13"/>
          <p:cNvSpPr/>
          <p:nvPr/>
        </p:nvSpPr>
        <p:spPr>
          <a:xfrm rot="15860008">
            <a:off x="6444074" y="3680148"/>
            <a:ext cx="4012186" cy="99637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6876256" y="1916832"/>
            <a:ext cx="2016224" cy="9144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" name="Rectangle 2"/>
          <p:cNvSpPr/>
          <p:nvPr/>
        </p:nvSpPr>
        <p:spPr>
          <a:xfrm>
            <a:off x="0" y="260648"/>
            <a:ext cx="9144000" cy="1068641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82945" tIns="41473" rIns="82945" bIns="41473" anchor="t" anchorCtr="1" compatLnSpc="1">
            <a:spAutoFit/>
          </a:bodyPr>
          <a:lstStyle/>
          <a:p>
            <a:pPr algn="ctr" defTabSz="829452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b-NO" sz="3200" b="1" dirty="0" smtClean="0">
                <a:solidFill>
                  <a:srgbClr val="C111B9"/>
                </a:solidFill>
                <a:latin typeface="Times New Roman" pitchFamily="18"/>
                <a:cs typeface="Times New Roman" pitchFamily="18"/>
              </a:rPr>
              <a:t>SCALING OF HIGHER ORDER FLOW HARMONICS </a:t>
            </a:r>
            <a:endParaRPr lang="nb-NO" sz="3200" b="1" dirty="0">
              <a:solidFill>
                <a:srgbClr val="C111B9"/>
              </a:solidFill>
              <a:latin typeface="Times New Roman" pitchFamily="18"/>
              <a:cs typeface="Times New Roman" pitchFamily="18"/>
            </a:endParaRPr>
          </a:p>
        </p:txBody>
      </p:sp>
      <p:cxnSp>
        <p:nvCxnSpPr>
          <p:cNvPr id="6" name="Straight Connector 6"/>
          <p:cNvCxnSpPr/>
          <p:nvPr/>
        </p:nvCxnSpPr>
        <p:spPr>
          <a:xfrm>
            <a:off x="323528" y="4365104"/>
            <a:ext cx="9144004" cy="65325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sp>
        <p:nvSpPr>
          <p:cNvPr id="7" name="Slide Number Placeholder 6"/>
          <p:cNvSpPr txBox="1"/>
          <p:nvPr/>
        </p:nvSpPr>
        <p:spPr>
          <a:xfrm>
            <a:off x="6555844" y="6247907"/>
            <a:ext cx="2130092" cy="4728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algn="r" defTabSz="829452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300" dirty="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67736" y="1340768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>
                <a:latin typeface="+mj-lt"/>
              </a:rPr>
              <a:t> </a:t>
            </a:r>
            <a:r>
              <a:rPr lang="nb-NO" sz="2400" dirty="0" smtClean="0">
                <a:latin typeface="+mj-lt"/>
              </a:rPr>
              <a:t>J.-Y. </a:t>
            </a:r>
            <a:r>
              <a:rPr lang="nb-NO" sz="2400" dirty="0" err="1" smtClean="0">
                <a:latin typeface="+mj-lt"/>
              </a:rPr>
              <a:t>Ollitrault</a:t>
            </a:r>
            <a:r>
              <a:rPr lang="nb-NO" sz="2400" dirty="0" smtClean="0">
                <a:latin typeface="+mj-lt"/>
              </a:rPr>
              <a:t> : </a:t>
            </a:r>
            <a:endParaRPr lang="nb-NO" sz="2400" dirty="0">
              <a:latin typeface="+mj-lt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6876256" y="1988840"/>
          <a:ext cx="1970745" cy="720080"/>
        </p:xfrm>
        <a:graphic>
          <a:graphicData uri="http://schemas.openxmlformats.org/presentationml/2006/ole">
            <p:oleObj spid="_x0000_s347138" name="Equation" r:id="rId3" imgW="660240" imgH="241200" progId="Equation.DSMT4">
              <p:embed/>
            </p:oleObj>
          </a:graphicData>
        </a:graphic>
      </p:graphicFrame>
      <p:sp>
        <p:nvSpPr>
          <p:cNvPr id="12" name="Rectangle 11"/>
          <p:cNvSpPr/>
          <p:nvPr/>
        </p:nvSpPr>
        <p:spPr>
          <a:xfrm>
            <a:off x="2987824" y="6488668"/>
            <a:ext cx="3399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 smtClean="0"/>
              <a:t>ATLAS, PRC 86 (2012) 014907</a:t>
            </a:r>
            <a:endParaRPr lang="nb-NO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81" y="1556792"/>
            <a:ext cx="6704359" cy="489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357188" y="1143000"/>
            <a:ext cx="8786812" cy="571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nb-NO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nb-NO" sz="1600" b="1" dirty="0" err="1" smtClean="0">
                <a:latin typeface="Times New Roman" pitchFamily="18" charset="0"/>
                <a:cs typeface="Times New Roman" pitchFamily="18" charset="0"/>
              </a:rPr>
              <a:t>I.Lokhtin</a:t>
            </a:r>
            <a:r>
              <a:rPr lang="nb-NO" sz="1600" b="1" dirty="0">
                <a:latin typeface="Times New Roman" pitchFamily="18" charset="0"/>
                <a:cs typeface="Times New Roman" pitchFamily="18" charset="0"/>
              </a:rPr>
              <a:t>, L.Malinina, S.Petrushanko, A.Snigirev, </a:t>
            </a:r>
            <a:r>
              <a:rPr lang="nb-NO" sz="1600" b="1" dirty="0" err="1">
                <a:latin typeface="Times New Roman" pitchFamily="18" charset="0"/>
                <a:cs typeface="Times New Roman" pitchFamily="18" charset="0"/>
              </a:rPr>
              <a:t>I.Arsene</a:t>
            </a:r>
            <a:r>
              <a:rPr lang="nb-NO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K.Tywoniuk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,  </a:t>
            </a:r>
          </a:p>
          <a:p>
            <a:pPr eaLnBrk="0" hangingPunct="0">
              <a:defRPr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Comp. Phys. Commun.180 (2009) 779-799 (arXiv:0809.2708[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hep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-ph])</a:t>
            </a:r>
            <a:endParaRPr lang="nb-NO" sz="1600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nb-NO" sz="1600" b="1" dirty="0">
              <a:latin typeface="Arial" charset="0"/>
              <a:cs typeface="Arial" charset="0"/>
            </a:endParaRPr>
          </a:p>
          <a:p>
            <a:pPr eaLnBrk="0" hangingPunct="0">
              <a:defRPr/>
            </a:pPr>
            <a:endParaRPr lang="en-US" sz="1600" b="1" dirty="0">
              <a:solidFill>
                <a:srgbClr val="3333CC"/>
              </a:solidFill>
              <a:latin typeface="Arial Rounded MT Bold" pitchFamily="34" charset="0"/>
              <a:cs typeface="Arial" charset="0"/>
            </a:endParaRPr>
          </a:p>
          <a:p>
            <a:pPr eaLnBrk="0" hangingPunct="0">
              <a:defRPr/>
            </a:pPr>
            <a:r>
              <a:rPr lang="en-US" sz="1600" b="1" dirty="0">
                <a:solidFill>
                  <a:srgbClr val="3333CC"/>
                </a:solidFill>
                <a:latin typeface="Arial Rounded MT Bold" pitchFamily="34" charset="0"/>
                <a:cs typeface="Arial" charset="0"/>
              </a:rPr>
              <a:t>● </a:t>
            </a:r>
            <a:r>
              <a:rPr lang="en-US" sz="1600" b="1" u="sng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Arial" charset="0"/>
              </a:rPr>
              <a:t>The soft part </a:t>
            </a:r>
            <a:r>
              <a:rPr lang="en-US" sz="1600" b="1" dirty="0">
                <a:solidFill>
                  <a:srgbClr val="3333CC"/>
                </a:solidFill>
                <a:latin typeface="Arial Rounded MT Bold" pitchFamily="34" charset="0"/>
                <a:cs typeface="Arial" charset="0"/>
              </a:rPr>
              <a:t>of HYDJET++ event represents the "thermal" </a:t>
            </a:r>
            <a:r>
              <a:rPr lang="en-US" sz="1600" b="1" dirty="0" err="1">
                <a:solidFill>
                  <a:srgbClr val="3333CC"/>
                </a:solidFill>
                <a:latin typeface="Arial Rounded MT Bold" pitchFamily="34" charset="0"/>
                <a:cs typeface="Arial" charset="0"/>
              </a:rPr>
              <a:t>hadronic</a:t>
            </a:r>
            <a:r>
              <a:rPr lang="en-US" sz="1600" b="1" dirty="0">
                <a:solidFill>
                  <a:srgbClr val="3333CC"/>
                </a:solidFill>
                <a:latin typeface="Arial Rounded MT Bold" pitchFamily="34" charset="0"/>
                <a:cs typeface="Arial" charset="0"/>
              </a:rPr>
              <a:t> state.</a:t>
            </a:r>
          </a:p>
          <a:p>
            <a:pPr eaLnBrk="0" hangingPunct="0">
              <a:buFont typeface="Wingdings" pitchFamily="2" charset="2"/>
              <a:buChar char="ü"/>
              <a:defRPr/>
            </a:pPr>
            <a:r>
              <a:rPr lang="en-US" sz="1600" b="1" dirty="0">
                <a:solidFill>
                  <a:srgbClr val="3333CC"/>
                </a:solidFill>
                <a:latin typeface="Arial Rounded MT Bold" pitchFamily="34" charset="0"/>
                <a:cs typeface="Arial" charset="0"/>
              </a:rPr>
              <a:t> multiplicities are determined assuming thermal equilibrium</a:t>
            </a:r>
          </a:p>
          <a:p>
            <a:pPr eaLnBrk="0" hangingPunct="0">
              <a:buFont typeface="Wingdings" pitchFamily="2" charset="2"/>
              <a:buChar char="ü"/>
              <a:defRPr/>
            </a:pPr>
            <a:r>
              <a:rPr lang="en-US" sz="1600" b="1" dirty="0">
                <a:solidFill>
                  <a:srgbClr val="3333CC"/>
                </a:solidFill>
                <a:latin typeface="Arial Rounded MT Bold" pitchFamily="34" charset="0"/>
                <a:cs typeface="Arial" charset="0"/>
              </a:rPr>
              <a:t> hadrons are produced on the </a:t>
            </a:r>
            <a:r>
              <a:rPr lang="en-US" sz="1600" b="1" dirty="0" err="1">
                <a:solidFill>
                  <a:srgbClr val="3333CC"/>
                </a:solidFill>
                <a:latin typeface="Arial Rounded MT Bold" pitchFamily="34" charset="0"/>
                <a:cs typeface="Arial" charset="0"/>
              </a:rPr>
              <a:t>hypersurface</a:t>
            </a:r>
            <a:r>
              <a:rPr lang="en-US" sz="1600" b="1" dirty="0">
                <a:solidFill>
                  <a:srgbClr val="3333CC"/>
                </a:solidFill>
                <a:latin typeface="Arial Rounded MT Bold" pitchFamily="34" charset="0"/>
                <a:cs typeface="Arial" charset="0"/>
              </a:rPr>
              <a:t> represented by a parameterization of           relativistic hydrodynamics with given freeze-out conditions</a:t>
            </a:r>
          </a:p>
          <a:p>
            <a:pPr eaLnBrk="0" hangingPunct="0">
              <a:buFont typeface="Wingdings" pitchFamily="2" charset="2"/>
              <a:buChar char="ü"/>
              <a:defRPr/>
            </a:pPr>
            <a:r>
              <a:rPr lang="en-US" sz="1600" b="1" dirty="0">
                <a:solidFill>
                  <a:srgbClr val="3333CC"/>
                </a:solidFill>
                <a:latin typeface="Arial Rounded MT Bold" pitchFamily="34" charset="0"/>
                <a:cs typeface="Arial" charset="0"/>
              </a:rPr>
              <a:t> chemical and kinetic freeze-outs are separated</a:t>
            </a:r>
          </a:p>
          <a:p>
            <a:pPr eaLnBrk="0" hangingPunct="0">
              <a:buFont typeface="Wingdings" pitchFamily="2" charset="2"/>
              <a:buChar char="ü"/>
              <a:defRPr/>
            </a:pPr>
            <a:r>
              <a:rPr lang="en-US" sz="1600" b="1" dirty="0">
                <a:solidFill>
                  <a:srgbClr val="3333CC"/>
                </a:solidFill>
                <a:latin typeface="Arial Rounded MT Bold" pitchFamily="34" charset="0"/>
                <a:cs typeface="Arial" charset="0"/>
              </a:rPr>
              <a:t> decays of </a:t>
            </a:r>
            <a:r>
              <a:rPr lang="en-US" sz="1600" b="1" dirty="0" err="1">
                <a:solidFill>
                  <a:srgbClr val="3333CC"/>
                </a:solidFill>
                <a:latin typeface="Arial Rounded MT Bold" pitchFamily="34" charset="0"/>
                <a:cs typeface="Arial" charset="0"/>
              </a:rPr>
              <a:t>hadronic</a:t>
            </a:r>
            <a:r>
              <a:rPr lang="en-US" sz="1600" b="1" dirty="0">
                <a:solidFill>
                  <a:srgbClr val="3333CC"/>
                </a:solidFill>
                <a:latin typeface="Arial Rounded MT Bold" pitchFamily="34" charset="0"/>
                <a:cs typeface="Arial" charset="0"/>
              </a:rPr>
              <a:t> resonances are taken into account (360 particles from  </a:t>
            </a:r>
            <a:r>
              <a:rPr lang="en-US" sz="1600" b="1" dirty="0" smtClean="0">
                <a:solidFill>
                  <a:srgbClr val="FF0000"/>
                </a:solidFill>
                <a:latin typeface="Arial Rounded MT Bold" pitchFamily="34" charset="0"/>
                <a:cs typeface="Arial" charset="0"/>
              </a:rPr>
              <a:t>SHARE</a:t>
            </a:r>
            <a:r>
              <a:rPr lang="en-US" sz="1600" b="1" dirty="0" smtClean="0">
                <a:solidFill>
                  <a:srgbClr val="3333CC"/>
                </a:solidFill>
                <a:latin typeface="Arial Rounded MT Bold" pitchFamily="34" charset="0"/>
                <a:cs typeface="Arial" charset="0"/>
              </a:rPr>
              <a:t> </a:t>
            </a:r>
            <a:r>
              <a:rPr lang="en-US" sz="1600" b="1" dirty="0">
                <a:solidFill>
                  <a:srgbClr val="3333CC"/>
                </a:solidFill>
                <a:latin typeface="Arial Rounded MT Bold" pitchFamily="34" charset="0"/>
                <a:cs typeface="Arial" charset="0"/>
              </a:rPr>
              <a:t>data table) with “home-made'' </a:t>
            </a:r>
            <a:r>
              <a:rPr lang="en-US" sz="1600" b="1" dirty="0" err="1">
                <a:solidFill>
                  <a:srgbClr val="3333CC"/>
                </a:solidFill>
                <a:latin typeface="Arial Rounded MT Bold" pitchFamily="34" charset="0"/>
                <a:cs typeface="Arial" charset="0"/>
              </a:rPr>
              <a:t>decayer</a:t>
            </a:r>
            <a:endParaRPr lang="en-US" sz="1600" b="1" dirty="0">
              <a:solidFill>
                <a:srgbClr val="3333CC"/>
              </a:solidFill>
              <a:latin typeface="Arial Rounded MT Bold" pitchFamily="34" charset="0"/>
              <a:cs typeface="Arial" charset="0"/>
            </a:endParaRPr>
          </a:p>
          <a:p>
            <a:pPr eaLnBrk="0" hangingPunct="0">
              <a:defRPr/>
            </a:pPr>
            <a:r>
              <a:rPr lang="en-US" sz="1600" b="1" dirty="0">
                <a:solidFill>
                  <a:srgbClr val="3333CC"/>
                </a:solidFill>
                <a:latin typeface="Arial Rounded MT Bold" pitchFamily="34" charset="0"/>
                <a:cs typeface="Arial" charset="0"/>
              </a:rPr>
              <a:t>   </a:t>
            </a:r>
            <a:r>
              <a:rPr lang="en-US" b="1" i="1" u="sng" dirty="0">
                <a:solidFill>
                  <a:srgbClr val="C111B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charset="0"/>
              </a:rPr>
              <a:t>the model reproduces soft </a:t>
            </a:r>
            <a:r>
              <a:rPr lang="en-US" b="1" i="1" u="sng" dirty="0" err="1">
                <a:solidFill>
                  <a:srgbClr val="C111B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charset="0"/>
              </a:rPr>
              <a:t>hadroproduction</a:t>
            </a:r>
            <a:r>
              <a:rPr lang="en-US" b="1" i="1" u="sng" dirty="0">
                <a:solidFill>
                  <a:srgbClr val="C111B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charset="0"/>
              </a:rPr>
              <a:t> features at </a:t>
            </a:r>
            <a:r>
              <a:rPr lang="en-US" b="1" i="1" u="sng" dirty="0" smtClean="0">
                <a:solidFill>
                  <a:srgbClr val="C111B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charset="0"/>
              </a:rPr>
              <a:t>RHIC and  LHC </a:t>
            </a:r>
            <a:endParaRPr lang="en-US" b="1" i="1" u="sng" dirty="0" smtClean="0">
              <a:solidFill>
                <a:srgbClr val="C111B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  <a:cs typeface="Arial" charset="0"/>
            </a:endParaRPr>
          </a:p>
          <a:p>
            <a:pPr eaLnBrk="0" hangingPunct="0">
              <a:defRPr/>
            </a:pPr>
            <a:r>
              <a:rPr lang="en-US" b="1" i="1" u="sng" dirty="0" smtClean="0">
                <a:solidFill>
                  <a:srgbClr val="C111B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charset="0"/>
              </a:rPr>
              <a:t>(particle  spectra, elliptic flow, </a:t>
            </a:r>
            <a:r>
              <a:rPr lang="en-US" b="1" i="1" u="sng" dirty="0">
                <a:solidFill>
                  <a:srgbClr val="C111B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charset="0"/>
              </a:rPr>
              <a:t>HBT)</a:t>
            </a:r>
          </a:p>
          <a:p>
            <a:pPr eaLnBrk="0" hangingPunct="0">
              <a:defRPr/>
            </a:pPr>
            <a:r>
              <a:rPr lang="en-US" sz="1600" b="1" dirty="0">
                <a:solidFill>
                  <a:srgbClr val="3333CC"/>
                </a:solidFill>
                <a:latin typeface="Arial Rounded MT Bold" pitchFamily="34" charset="0"/>
                <a:cs typeface="Arial" charset="0"/>
              </a:rPr>
              <a:t> 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3333CC"/>
                </a:solidFill>
                <a:latin typeface="Arial" charset="0"/>
                <a:cs typeface="Arial" charset="0"/>
              </a:rPr>
              <a:t>●</a:t>
            </a:r>
            <a:r>
              <a:rPr lang="en-US" sz="1600" dirty="0">
                <a:latin typeface="Arial" charset="0"/>
                <a:cs typeface="Arial" charset="0"/>
              </a:rPr>
              <a:t> </a:t>
            </a:r>
            <a:r>
              <a:rPr lang="en-US" sz="1600" b="1" u="sng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Arial" charset="0"/>
              </a:rPr>
              <a:t>The hard</a:t>
            </a:r>
            <a:r>
              <a:rPr lang="en-US" sz="1600" b="1" dirty="0">
                <a:solidFill>
                  <a:srgbClr val="3333CC"/>
                </a:solidFill>
                <a:latin typeface="Arial Rounded MT Bold" pitchFamily="34" charset="0"/>
                <a:cs typeface="Arial" charset="0"/>
              </a:rPr>
              <a:t>, multi-</a:t>
            </a:r>
            <a:r>
              <a:rPr lang="en-US" sz="1600" b="1" dirty="0" err="1">
                <a:solidFill>
                  <a:srgbClr val="3333CC"/>
                </a:solidFill>
                <a:latin typeface="Arial Rounded MT Bold" pitchFamily="34" charset="0"/>
                <a:cs typeface="Arial" charset="0"/>
              </a:rPr>
              <a:t>partonic</a:t>
            </a:r>
            <a:r>
              <a:rPr lang="en-US" sz="1600" b="1" dirty="0">
                <a:solidFill>
                  <a:srgbClr val="3333CC"/>
                </a:solidFill>
                <a:latin typeface="Arial Rounded MT Bold" pitchFamily="34" charset="0"/>
                <a:cs typeface="Arial" charset="0"/>
              </a:rPr>
              <a:t> part of HYDJET++ event is identical to the hard part of    Fortran written HYDJET (PYTHIA6.4xx + PYQUEN1.5</a:t>
            </a:r>
            <a:r>
              <a:rPr lang="en-US" sz="1600" b="1" dirty="0" smtClean="0">
                <a:solidFill>
                  <a:srgbClr val="3333CC"/>
                </a:solidFill>
                <a:latin typeface="Arial Rounded MT Bold" pitchFamily="34" charset="0"/>
                <a:cs typeface="Arial" charset="0"/>
              </a:rPr>
              <a:t>) </a:t>
            </a:r>
            <a:r>
              <a:rPr lang="en-US" sz="1600" b="1" dirty="0" smtClean="0">
                <a:solidFill>
                  <a:srgbClr val="FF0000"/>
                </a:solidFill>
                <a:latin typeface="Arial Rounded MT Bold" pitchFamily="34" charset="0"/>
                <a:cs typeface="Arial" charset="0"/>
              </a:rPr>
              <a:t>=&gt; now PYTHIA Pro-Q20 tune </a:t>
            </a:r>
            <a:r>
              <a:rPr lang="en-US" sz="1600" b="1" dirty="0" smtClean="0">
                <a:solidFill>
                  <a:srgbClr val="3333CC"/>
                </a:solidFill>
                <a:latin typeface="Arial Rounded MT Bold" pitchFamily="34" charset="0"/>
                <a:cs typeface="Arial" charset="0"/>
              </a:rPr>
              <a:t>!!  </a:t>
            </a:r>
            <a:endParaRPr lang="en-US" sz="1600" b="1" dirty="0">
              <a:solidFill>
                <a:srgbClr val="3333CC"/>
              </a:solidFill>
              <a:latin typeface="Arial Rounded MT Bold" pitchFamily="34" charset="0"/>
              <a:cs typeface="Arial" charset="0"/>
            </a:endParaRPr>
          </a:p>
          <a:p>
            <a:pPr>
              <a:lnSpc>
                <a:spcPct val="93000"/>
              </a:lnSpc>
              <a:defRPr/>
            </a:pPr>
            <a:r>
              <a:rPr lang="en-GB" sz="1600" b="1" dirty="0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PYQUEN event generator is used for simulation of </a:t>
            </a:r>
            <a:r>
              <a:rPr lang="en-GB" sz="1600" b="1" dirty="0" err="1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rescattering</a:t>
            </a:r>
            <a:r>
              <a:rPr lang="en-GB" sz="1600" b="1" dirty="0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, </a:t>
            </a:r>
            <a:r>
              <a:rPr lang="en-GB" sz="1600" b="1" dirty="0" err="1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radiative</a:t>
            </a:r>
            <a:r>
              <a:rPr lang="en-GB" sz="1600" b="1" dirty="0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 and                       </a:t>
            </a:r>
            <a:r>
              <a:rPr lang="en-GB" sz="1600" b="1" dirty="0" err="1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collisional</a:t>
            </a:r>
            <a:r>
              <a:rPr lang="en-GB" sz="1600" b="1" dirty="0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 energy loss of hard </a:t>
            </a:r>
            <a:r>
              <a:rPr lang="en-GB" sz="1600" b="1" dirty="0" err="1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partons</a:t>
            </a:r>
            <a:r>
              <a:rPr lang="en-GB" sz="1600" b="1" dirty="0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 in expanding quark-gluon plasma                created in </a:t>
            </a:r>
            <a:r>
              <a:rPr lang="en-GB" sz="1600" b="1" dirty="0" err="1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ultrarelativistic</a:t>
            </a:r>
            <a:r>
              <a:rPr lang="en-GB" sz="1600" b="1" dirty="0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 heavy ion AA collisions. HYDJET++ includes nuclear shadowing correction for </a:t>
            </a:r>
            <a:r>
              <a:rPr lang="en-GB" sz="1600" b="1" dirty="0" err="1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parton</a:t>
            </a:r>
            <a:r>
              <a:rPr lang="en-GB" sz="1600" b="1" dirty="0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 distributions (important at LHC!) </a:t>
            </a:r>
          </a:p>
          <a:p>
            <a:pPr>
              <a:lnSpc>
                <a:spcPct val="93000"/>
              </a:lnSpc>
              <a:defRPr/>
            </a:pPr>
            <a:r>
              <a:rPr lang="en-GB" sz="1600" b="1" dirty="0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Impact-parameter dependent parameterization of </a:t>
            </a:r>
            <a:r>
              <a:rPr lang="en-GB" sz="1600" b="1" i="1" dirty="0" smtClean="0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nuclear shadowing (</a:t>
            </a:r>
            <a:r>
              <a:rPr lang="en-GB" sz="1600" b="1" i="1" dirty="0" err="1" smtClean="0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K.Tywoniuk</a:t>
            </a:r>
            <a:r>
              <a:rPr lang="en-GB" sz="1600" b="1" i="1" dirty="0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, </a:t>
            </a:r>
            <a:r>
              <a:rPr lang="en-GB" sz="1600" b="1" i="1" dirty="0" err="1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I.Arsene</a:t>
            </a:r>
            <a:r>
              <a:rPr lang="en-GB" sz="1600" b="1" i="1" dirty="0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, </a:t>
            </a:r>
            <a:r>
              <a:rPr lang="en-GB" sz="1600" b="1" i="1" dirty="0" err="1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L.Bravina</a:t>
            </a:r>
            <a:r>
              <a:rPr lang="en-GB" sz="1600" b="1" i="1" dirty="0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, </a:t>
            </a:r>
            <a:r>
              <a:rPr lang="en-GB" sz="1600" b="1" i="1" dirty="0" err="1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A.Kaidalov</a:t>
            </a:r>
            <a:r>
              <a:rPr lang="en-GB" sz="1600" b="1" i="1" dirty="0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 and </a:t>
            </a:r>
            <a:r>
              <a:rPr lang="en-GB" sz="1600" b="1" i="1" dirty="0" err="1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E.Zabrodin</a:t>
            </a:r>
            <a:r>
              <a:rPr lang="en-GB" sz="1600" b="1" i="1" dirty="0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, Phys. </a:t>
            </a:r>
            <a:r>
              <a:rPr lang="en-GB" sz="1600" b="1" i="1" dirty="0" err="1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Lett</a:t>
            </a:r>
            <a:r>
              <a:rPr lang="en-GB" sz="1600" b="1" i="1" dirty="0">
                <a:solidFill>
                  <a:srgbClr val="3333CC"/>
                </a:solidFill>
                <a:latin typeface="Arial Rounded MT Bold" pitchFamily="34" charset="0"/>
                <a:ea typeface="MS Gothic" pitchFamily="49" charset="0"/>
                <a:cs typeface="MS Gothic" pitchFamily="49" charset="0"/>
              </a:rPr>
              <a:t>. B 657 (2007) 170)</a:t>
            </a:r>
            <a:endParaRPr lang="nb-NO" sz="1600" b="1" dirty="0">
              <a:solidFill>
                <a:srgbClr val="3333CC"/>
              </a:solidFill>
              <a:latin typeface="Arial Rounded MT Bold" pitchFamily="34" charset="0"/>
              <a:cs typeface="Arial" charset="0"/>
            </a:endParaRPr>
          </a:p>
          <a:p>
            <a:pPr eaLnBrk="0" hangingPunct="0">
              <a:defRPr/>
            </a:pPr>
            <a:endParaRPr lang="nb-NO" sz="1600" b="1" dirty="0">
              <a:solidFill>
                <a:srgbClr val="3333CC"/>
              </a:solidFill>
              <a:latin typeface="Arial Rounded MT Bold" pitchFamily="34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625" y="214313"/>
            <a:ext cx="8429625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nb-NO" sz="3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HYDJET</a:t>
            </a:r>
            <a:r>
              <a:rPr lang="nb-NO" sz="3600" b="1" dirty="0">
                <a:solidFill>
                  <a:srgbClr val="FF0000"/>
                </a:solidFill>
                <a:latin typeface="Arial" charset="0"/>
                <a:cs typeface="Arial" charset="0"/>
              </a:rPr>
              <a:t>++ </a:t>
            </a:r>
            <a:r>
              <a:rPr lang="nb-NO" sz="3600" b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event</a:t>
            </a:r>
            <a:r>
              <a:rPr lang="nb-NO" sz="36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nb-NO" sz="3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generator</a:t>
            </a:r>
            <a:endParaRPr lang="en-US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0" y="0"/>
            <a:ext cx="8532813" cy="357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>
                <a:solidFill>
                  <a:srgbClr val="990000"/>
                </a:solidFill>
                <a:ea typeface="MS Gothic" pitchFamily="49" charset="-128"/>
              </a:rPr>
              <a:t>             Model parameters.</a:t>
            </a:r>
          </a:p>
        </p:txBody>
      </p:sp>
      <p:sp>
        <p:nvSpPr>
          <p:cNvPr id="2053" name="Rectangle 2"/>
          <p:cNvSpPr>
            <a:spLocks noChangeArrowheads="1"/>
          </p:cNvSpPr>
          <p:nvPr/>
        </p:nvSpPr>
        <p:spPr bwMode="auto">
          <a:xfrm>
            <a:off x="0" y="404813"/>
            <a:ext cx="9144000" cy="2900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457200" indent="-457200">
              <a:lnSpc>
                <a:spcPct val="95000"/>
              </a:lnSpc>
              <a:buClr>
                <a:srgbClr val="003399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1. Thermodynamic parameters at chemical freeze-out: </a:t>
            </a:r>
            <a:r>
              <a:rPr lang="en-GB" sz="2000" b="1">
                <a:solidFill>
                  <a:srgbClr val="003399"/>
                </a:solidFill>
                <a:ea typeface="MS Gothic" pitchFamily="49" charset="-128"/>
              </a:rPr>
              <a:t>T</a:t>
            </a:r>
            <a:r>
              <a:rPr lang="en-GB" sz="1600" b="1">
                <a:solidFill>
                  <a:srgbClr val="003399"/>
                </a:solidFill>
                <a:ea typeface="MS Gothic" pitchFamily="49" charset="-128"/>
              </a:rPr>
              <a:t>ch</a:t>
            </a:r>
            <a:r>
              <a:rPr lang="en-GB" sz="2000" b="1">
                <a:solidFill>
                  <a:srgbClr val="003399"/>
                </a:solidFill>
                <a:ea typeface="MS Gothic" pitchFamily="49" charset="-128"/>
              </a:rPr>
              <a:t> </a:t>
            </a: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, </a:t>
            </a:r>
            <a:r>
              <a:rPr lang="en-GB" sz="2000" b="1">
                <a:solidFill>
                  <a:srgbClr val="003399"/>
                </a:solidFill>
                <a:ea typeface="MS Gothic" pitchFamily="49" charset="-128"/>
              </a:rPr>
              <a:t>{</a:t>
            </a:r>
            <a:r>
              <a:rPr lang="en-GB" sz="2800" b="1">
                <a:solidFill>
                  <a:srgbClr val="003399"/>
                </a:solidFill>
                <a:cs typeface="Times New Roman" pitchFamily="18" charset="0"/>
              </a:rPr>
              <a:t>µ</a:t>
            </a:r>
            <a:r>
              <a:rPr lang="en-GB" sz="1200" b="1">
                <a:solidFill>
                  <a:srgbClr val="003399"/>
                </a:solidFill>
                <a:cs typeface="Times New Roman" pitchFamily="18" charset="0"/>
              </a:rPr>
              <a:t>B</a:t>
            </a:r>
            <a:r>
              <a:rPr lang="en-GB" sz="2000" b="1">
                <a:solidFill>
                  <a:srgbClr val="003399"/>
                </a:solidFill>
                <a:cs typeface="Times New Roman" pitchFamily="18" charset="0"/>
              </a:rPr>
              <a:t>, </a:t>
            </a:r>
            <a:r>
              <a:rPr lang="en-GB" sz="2800" b="1">
                <a:solidFill>
                  <a:srgbClr val="003399"/>
                </a:solidFill>
                <a:cs typeface="Times New Roman" pitchFamily="18" charset="0"/>
              </a:rPr>
              <a:t>µ</a:t>
            </a:r>
            <a:r>
              <a:rPr lang="en-GB" sz="1400" b="1">
                <a:solidFill>
                  <a:srgbClr val="003399"/>
                </a:solidFill>
                <a:cs typeface="Times New Roman" pitchFamily="18" charset="0"/>
              </a:rPr>
              <a:t>S</a:t>
            </a:r>
            <a:r>
              <a:rPr lang="en-GB" sz="2000" b="1">
                <a:solidFill>
                  <a:srgbClr val="003399"/>
                </a:solidFill>
                <a:cs typeface="Times New Roman" pitchFamily="18" charset="0"/>
              </a:rPr>
              <a:t>, </a:t>
            </a:r>
            <a:r>
              <a:rPr lang="en-GB" sz="2800" b="1">
                <a:solidFill>
                  <a:srgbClr val="003399"/>
                </a:solidFill>
                <a:cs typeface="Times New Roman" pitchFamily="18" charset="0"/>
              </a:rPr>
              <a:t>µ</a:t>
            </a:r>
            <a:r>
              <a:rPr lang="en-GB" sz="1200" b="1">
                <a:solidFill>
                  <a:srgbClr val="003399"/>
                </a:solidFill>
                <a:cs typeface="Times New Roman" pitchFamily="18" charset="0"/>
              </a:rPr>
              <a:t>Q</a:t>
            </a:r>
            <a:r>
              <a:rPr lang="en-GB" sz="2000" b="1">
                <a:solidFill>
                  <a:srgbClr val="003399"/>
                </a:solidFill>
                <a:ea typeface="MS Gothic" pitchFamily="49" charset="-128"/>
              </a:rPr>
              <a:t>}</a:t>
            </a: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 </a:t>
            </a:r>
          </a:p>
          <a:p>
            <a:pPr marL="457200" indent="-457200">
              <a:lnSpc>
                <a:spcPct val="95000"/>
              </a:lnSpc>
              <a:buClr>
                <a:srgbClr val="003399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GB" sz="2000" b="1">
                <a:solidFill>
                  <a:srgbClr val="003399"/>
                </a:solidFill>
                <a:ea typeface="MS Gothic" pitchFamily="49" charset="-128"/>
              </a:rPr>
              <a:t>2</a:t>
            </a: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.  If thermal freeze-out is considered:  </a:t>
            </a:r>
            <a:r>
              <a:rPr lang="en-GB" sz="2000" b="1">
                <a:solidFill>
                  <a:srgbClr val="003399"/>
                </a:solidFill>
                <a:ea typeface="MS Gothic" pitchFamily="49" charset="-128"/>
              </a:rPr>
              <a:t>T</a:t>
            </a:r>
            <a:r>
              <a:rPr lang="en-GB" sz="1600" b="1">
                <a:solidFill>
                  <a:srgbClr val="003399"/>
                </a:solidFill>
                <a:ea typeface="MS Gothic" pitchFamily="49" charset="-128"/>
              </a:rPr>
              <a:t>th </a:t>
            </a:r>
            <a:r>
              <a:rPr lang="en-GB">
                <a:solidFill>
                  <a:srgbClr val="003399"/>
                </a:solidFill>
                <a:ea typeface="MS Gothic" pitchFamily="49" charset="-128"/>
              </a:rPr>
              <a:t>, </a:t>
            </a:r>
            <a:r>
              <a:rPr lang="en-GB" b="1">
                <a:solidFill>
                  <a:srgbClr val="003399"/>
                </a:solidFill>
                <a:ea typeface="MS Gothic" pitchFamily="49" charset="-128"/>
              </a:rPr>
              <a:t>µπ</a:t>
            </a: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-normalisation constant</a:t>
            </a:r>
            <a:r>
              <a:rPr lang="en-GB">
                <a:solidFill>
                  <a:srgbClr val="003399"/>
                </a:solidFill>
                <a:ea typeface="MS Gothic" pitchFamily="49" charset="-128"/>
              </a:rPr>
              <a:t> </a:t>
            </a:r>
          </a:p>
          <a:p>
            <a:pPr marL="457200" indent="-457200">
              <a:lnSpc>
                <a:spcPct val="95000"/>
              </a:lnSpc>
              <a:buClr>
                <a:srgbClr val="003399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GB" sz="2000" b="1">
                <a:solidFill>
                  <a:srgbClr val="003399"/>
                </a:solidFill>
                <a:ea typeface="MS Gothic" pitchFamily="49" charset="-128"/>
              </a:rPr>
              <a:t>3</a:t>
            </a: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. Volume parameters:  </a:t>
            </a:r>
            <a:r>
              <a:rPr lang="en-GB" sz="2800" b="1">
                <a:solidFill>
                  <a:srgbClr val="003399"/>
                </a:solidFill>
                <a:cs typeface="Times New Roman" pitchFamily="18" charset="0"/>
              </a:rPr>
              <a:t>τ</a:t>
            </a:r>
            <a:r>
              <a:rPr lang="en-GB" sz="2000" b="1">
                <a:solidFill>
                  <a:srgbClr val="003399"/>
                </a:solidFill>
                <a:cs typeface="Times New Roman" pitchFamily="18" charset="0"/>
              </a:rPr>
              <a:t>, </a:t>
            </a:r>
            <a:r>
              <a:rPr lang="en-GB" sz="2800">
                <a:solidFill>
                  <a:srgbClr val="003399"/>
                </a:solidFill>
                <a:cs typeface="Times New Roman" pitchFamily="18" charset="0"/>
              </a:rPr>
              <a:t>Δ</a:t>
            </a:r>
            <a:r>
              <a:rPr lang="en-GB" sz="2800" b="1">
                <a:solidFill>
                  <a:srgbClr val="003399"/>
                </a:solidFill>
                <a:ea typeface="MS Gothic" pitchFamily="49" charset="-128"/>
              </a:rPr>
              <a:t>τ</a:t>
            </a:r>
            <a:r>
              <a:rPr lang="en-GB">
                <a:solidFill>
                  <a:srgbClr val="003399"/>
                </a:solidFill>
                <a:ea typeface="MS Gothic" pitchFamily="49" charset="-128"/>
              </a:rPr>
              <a:t>, </a:t>
            </a:r>
            <a:r>
              <a:rPr lang="en-GB" b="1">
                <a:solidFill>
                  <a:srgbClr val="003399"/>
                </a:solidFill>
                <a:ea typeface="MS Gothic" pitchFamily="49" charset="-128"/>
              </a:rPr>
              <a:t>R</a:t>
            </a: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       </a:t>
            </a:r>
          </a:p>
          <a:p>
            <a:pPr marL="457200" indent="-457200">
              <a:lnSpc>
                <a:spcPct val="95000"/>
              </a:lnSpc>
              <a:buClr>
                <a:srgbClr val="003399"/>
              </a:buClr>
              <a:buFont typeface="StarSymbol" charset="2"/>
              <a:buAutoNum type="arabicPeriod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       -maximal transverse flow rapidity for Bjorken-like parametrization</a:t>
            </a:r>
          </a:p>
          <a:p>
            <a:pPr marL="457200" indent="-457200">
              <a:lnSpc>
                <a:spcPct val="95000"/>
              </a:lnSpc>
              <a:buClr>
                <a:srgbClr val="003399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GB" sz="2000">
                <a:solidFill>
                  <a:srgbClr val="003399"/>
                </a:solidFill>
                <a:cs typeface="Times New Roman" pitchFamily="18" charset="0"/>
              </a:rPr>
              <a:t>5.</a:t>
            </a:r>
            <a:r>
              <a:rPr lang="en-GB" b="1">
                <a:solidFill>
                  <a:srgbClr val="003399"/>
                </a:solidFill>
                <a:cs typeface="Times New Roman" pitchFamily="18" charset="0"/>
              </a:rPr>
              <a:t> η</a:t>
            </a:r>
            <a:r>
              <a:rPr lang="en-GB" sz="1600" b="1">
                <a:solidFill>
                  <a:srgbClr val="003399"/>
                </a:solidFill>
                <a:cs typeface="Times New Roman" pitchFamily="18" charset="0"/>
              </a:rPr>
              <a:t>max</a:t>
            </a:r>
            <a:r>
              <a:rPr lang="en-GB" sz="2000">
                <a:solidFill>
                  <a:srgbClr val="003399"/>
                </a:solidFill>
                <a:cs typeface="Times New Roman" pitchFamily="18" charset="0"/>
              </a:rPr>
              <a:t> -</a:t>
            </a: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maximal space-time longitudinal rapidity  which determines the rapidity interval </a:t>
            </a:r>
            <a:r>
              <a:rPr lang="en-GB" sz="2000" b="1">
                <a:solidFill>
                  <a:srgbClr val="003399"/>
                </a:solidFill>
                <a:ea typeface="MS Gothic" pitchFamily="49" charset="-128"/>
              </a:rPr>
              <a:t>[</a:t>
            </a: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- </a:t>
            </a:r>
            <a:r>
              <a:rPr lang="en-GB" sz="2000" b="1">
                <a:solidFill>
                  <a:srgbClr val="003399"/>
                </a:solidFill>
                <a:ea typeface="MS Gothic" pitchFamily="49" charset="-128"/>
              </a:rPr>
              <a:t>η</a:t>
            </a:r>
            <a:r>
              <a:rPr lang="en-GB" sz="2000" b="1" baseline="-25000">
                <a:solidFill>
                  <a:srgbClr val="003399"/>
                </a:solidFill>
                <a:ea typeface="MS Gothic" pitchFamily="49" charset="-128"/>
              </a:rPr>
              <a:t>max</a:t>
            </a: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, </a:t>
            </a:r>
            <a:r>
              <a:rPr lang="en-GB" sz="2000" b="1">
                <a:solidFill>
                  <a:srgbClr val="003399"/>
                </a:solidFill>
                <a:ea typeface="MS Gothic" pitchFamily="49" charset="-128"/>
              </a:rPr>
              <a:t>η</a:t>
            </a:r>
            <a:r>
              <a:rPr lang="en-GB" sz="2000" b="1" baseline="-25000">
                <a:solidFill>
                  <a:srgbClr val="003399"/>
                </a:solidFill>
                <a:ea typeface="MS Gothic" pitchFamily="49" charset="-128"/>
              </a:rPr>
              <a:t>max</a:t>
            </a:r>
            <a:r>
              <a:rPr lang="en-GB" sz="2000" b="1">
                <a:solidFill>
                  <a:srgbClr val="003399"/>
                </a:solidFill>
                <a:ea typeface="MS Gothic" pitchFamily="49" charset="-128"/>
              </a:rPr>
              <a:t>]  </a:t>
            </a: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in the collision center-of-mass system.</a:t>
            </a:r>
          </a:p>
          <a:p>
            <a:pPr marL="457200" indent="-457200">
              <a:lnSpc>
                <a:spcPct val="95000"/>
              </a:lnSpc>
              <a:buClr>
                <a:srgbClr val="003399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6. Impact parameter range: minimal </a:t>
            </a:r>
            <a:r>
              <a:rPr lang="en-GB" sz="2000" b="1">
                <a:solidFill>
                  <a:srgbClr val="003399"/>
                </a:solidFill>
                <a:ea typeface="MS Gothic" pitchFamily="49" charset="-128"/>
              </a:rPr>
              <a:t>b</a:t>
            </a:r>
            <a:r>
              <a:rPr lang="en-GB" sz="1600" b="1">
                <a:solidFill>
                  <a:srgbClr val="003399"/>
                </a:solidFill>
                <a:ea typeface="MS Gothic" pitchFamily="49" charset="-128"/>
              </a:rPr>
              <a:t>mi</a:t>
            </a:r>
            <a:r>
              <a:rPr lang="en-GB" sz="1600">
                <a:solidFill>
                  <a:srgbClr val="003399"/>
                </a:solidFill>
                <a:ea typeface="MS Gothic" pitchFamily="49" charset="-128"/>
              </a:rPr>
              <a:t>n</a:t>
            </a: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 and maximal </a:t>
            </a:r>
            <a:r>
              <a:rPr lang="en-GB" sz="2000" b="1">
                <a:solidFill>
                  <a:srgbClr val="003399"/>
                </a:solidFill>
                <a:ea typeface="MS Gothic" pitchFamily="49" charset="-128"/>
              </a:rPr>
              <a:t>b</a:t>
            </a:r>
            <a:r>
              <a:rPr lang="en-GB" sz="1400" b="1">
                <a:solidFill>
                  <a:srgbClr val="003399"/>
                </a:solidFill>
                <a:ea typeface="MS Gothic" pitchFamily="49" charset="-128"/>
              </a:rPr>
              <a:t>max</a:t>
            </a: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 impact parameters</a:t>
            </a:r>
          </a:p>
          <a:p>
            <a:pPr marL="457200" indent="-457200">
              <a:lnSpc>
                <a:spcPct val="95000"/>
              </a:lnSpc>
              <a:buClr>
                <a:srgbClr val="003399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7. Flow anisotropy parameters </a:t>
            </a:r>
            <a:r>
              <a:rPr lang="en-GB" sz="2800" b="1">
                <a:solidFill>
                  <a:srgbClr val="003399"/>
                </a:solidFill>
                <a:cs typeface="Times New Roman" pitchFamily="18" charset="0"/>
              </a:rPr>
              <a:t>δ</a:t>
            </a:r>
            <a:r>
              <a:rPr lang="en-GB">
                <a:solidFill>
                  <a:srgbClr val="003399"/>
                </a:solidFill>
                <a:cs typeface="Times New Roman" pitchFamily="18" charset="0"/>
              </a:rPr>
              <a:t>(b),</a:t>
            </a:r>
            <a:r>
              <a:rPr lang="en-GB" sz="2800">
                <a:solidFill>
                  <a:srgbClr val="003399"/>
                </a:solidFill>
                <a:cs typeface="Times New Roman" pitchFamily="18" charset="0"/>
              </a:rPr>
              <a:t> </a:t>
            </a:r>
            <a:r>
              <a:rPr lang="en-GB" sz="2800" b="1">
                <a:solidFill>
                  <a:srgbClr val="003399"/>
                </a:solidFill>
                <a:cs typeface="Times New Roman" pitchFamily="18" charset="0"/>
              </a:rPr>
              <a:t>ε</a:t>
            </a:r>
            <a:r>
              <a:rPr lang="en-GB" sz="2000">
                <a:solidFill>
                  <a:srgbClr val="003399"/>
                </a:solidFill>
                <a:cs typeface="Times New Roman" pitchFamily="18" charset="0"/>
              </a:rPr>
              <a:t>(b)‏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50825" y="1557338"/>
          <a:ext cx="647700" cy="492125"/>
        </p:xfrm>
        <a:graphic>
          <a:graphicData uri="http://schemas.openxmlformats.org/presentationml/2006/ole">
            <p:oleObj spid="_x0000_s181250" r:id="rId4" imgW="7619760" imgH="5790960" progId="Equation.3">
              <p:embed/>
            </p:oleObj>
          </a:graphicData>
        </a:graphic>
      </p:graphicFrame>
      <p:sp>
        <p:nvSpPr>
          <p:cNvPr id="2054" name="Line 4"/>
          <p:cNvSpPr>
            <a:spLocks noChangeShapeType="1"/>
          </p:cNvSpPr>
          <p:nvPr/>
        </p:nvSpPr>
        <p:spPr bwMode="auto">
          <a:xfrm>
            <a:off x="179388" y="476250"/>
            <a:ext cx="8137525" cy="1588"/>
          </a:xfrm>
          <a:prstGeom prst="line">
            <a:avLst/>
          </a:prstGeom>
          <a:noFill/>
          <a:ln w="28440">
            <a:solidFill>
              <a:srgbClr val="8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5" name="Line 5"/>
          <p:cNvSpPr>
            <a:spLocks noChangeShapeType="1"/>
          </p:cNvSpPr>
          <p:nvPr/>
        </p:nvSpPr>
        <p:spPr bwMode="auto">
          <a:xfrm>
            <a:off x="0" y="3573463"/>
            <a:ext cx="8137525" cy="1587"/>
          </a:xfrm>
          <a:prstGeom prst="line">
            <a:avLst/>
          </a:prstGeom>
          <a:noFill/>
          <a:ln w="28440">
            <a:solidFill>
              <a:srgbClr val="8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6" name="Rectangle 6"/>
          <p:cNvSpPr>
            <a:spLocks noChangeArrowheads="1"/>
          </p:cNvSpPr>
          <p:nvPr/>
        </p:nvSpPr>
        <p:spPr bwMode="auto">
          <a:xfrm>
            <a:off x="1619250" y="3644900"/>
            <a:ext cx="4537075" cy="352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3399"/>
                </a:solidFill>
                <a:ea typeface="MS Gothic" pitchFamily="49" charset="-128"/>
              </a:rPr>
              <a:t>PYTHYA+PYQUEN obligatory parameters</a:t>
            </a:r>
          </a:p>
        </p:txBody>
      </p:sp>
      <p:sp>
        <p:nvSpPr>
          <p:cNvPr id="2057" name="Line 7"/>
          <p:cNvSpPr>
            <a:spLocks noChangeShapeType="1"/>
          </p:cNvSpPr>
          <p:nvPr/>
        </p:nvSpPr>
        <p:spPr bwMode="auto">
          <a:xfrm>
            <a:off x="0" y="4005263"/>
            <a:ext cx="8137525" cy="1587"/>
          </a:xfrm>
          <a:prstGeom prst="line">
            <a:avLst/>
          </a:prstGeom>
          <a:noFill/>
          <a:ln w="28440">
            <a:solidFill>
              <a:srgbClr val="8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" name="Rectangle 8"/>
          <p:cNvSpPr>
            <a:spLocks noChangeArrowheads="1"/>
          </p:cNvSpPr>
          <p:nvPr/>
        </p:nvSpPr>
        <p:spPr bwMode="auto">
          <a:xfrm>
            <a:off x="-39688" y="4005263"/>
            <a:ext cx="9155113" cy="1404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3399"/>
                </a:solidFill>
                <a:ea typeface="MS Gothic" pitchFamily="49" charset="-128"/>
              </a:rPr>
              <a:t>9. Beam and target nuclear atomic weight </a:t>
            </a:r>
            <a:r>
              <a:rPr lang="en-GB" b="1">
                <a:solidFill>
                  <a:srgbClr val="003399"/>
                </a:solidFill>
                <a:ea typeface="MS Gothic" pitchFamily="49" charset="-128"/>
              </a:rPr>
              <a:t>A</a:t>
            </a:r>
          </a:p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3399"/>
                </a:solidFill>
                <a:ea typeface="MS Gothic" pitchFamily="49" charset="-128"/>
              </a:rPr>
              <a:t>10.                   –c.m.s. energy per nucleon pair (PYTHIA initialization at given energy)</a:t>
            </a:r>
            <a:r>
              <a:rPr lang="ar-SA">
                <a:solidFill>
                  <a:srgbClr val="003399"/>
                </a:solidFill>
                <a:cs typeface="Times New Roman" pitchFamily="18" charset="0"/>
              </a:rPr>
              <a:t>‏</a:t>
            </a:r>
            <a:endParaRPr lang="en-GB">
              <a:solidFill>
                <a:srgbClr val="003399"/>
              </a:solidFill>
              <a:cs typeface="Times New Roman" pitchFamily="18" charset="0"/>
            </a:endParaRPr>
          </a:p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3399"/>
                </a:solidFill>
                <a:ea typeface="MS Gothic" pitchFamily="49" charset="-128"/>
              </a:rPr>
              <a:t>11. </a:t>
            </a:r>
            <a:r>
              <a:rPr lang="en-GB" b="1">
                <a:solidFill>
                  <a:srgbClr val="003399"/>
                </a:solidFill>
                <a:ea typeface="MS Gothic" pitchFamily="49" charset="-128"/>
              </a:rPr>
              <a:t>ptmin</a:t>
            </a:r>
            <a:r>
              <a:rPr lang="en-GB">
                <a:solidFill>
                  <a:srgbClr val="003399"/>
                </a:solidFill>
                <a:ea typeface="MS Gothic" pitchFamily="49" charset="-128"/>
              </a:rPr>
              <a:t> – minimal pt of parton-parton scattering in PYTHIA event (ckin(3) in /pysubs/) </a:t>
            </a:r>
          </a:p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3399"/>
                </a:solidFill>
                <a:ea typeface="MS Gothic" pitchFamily="49" charset="-128"/>
              </a:rPr>
              <a:t>12.</a:t>
            </a:r>
            <a:r>
              <a:rPr lang="en-GB" b="1">
                <a:solidFill>
                  <a:srgbClr val="003399"/>
                </a:solidFill>
                <a:ea typeface="MS Gothic" pitchFamily="49" charset="-128"/>
              </a:rPr>
              <a:t> nhsel </a:t>
            </a:r>
            <a:r>
              <a:rPr lang="en-GB">
                <a:solidFill>
                  <a:srgbClr val="003399"/>
                </a:solidFill>
                <a:ea typeface="MS Gothic" pitchFamily="49" charset="-128"/>
              </a:rPr>
              <a:t>flag to include jet production in hydro-type event:</a:t>
            </a:r>
            <a:r>
              <a:rPr lang="en-GB">
                <a:solidFill>
                  <a:srgbClr val="003399"/>
                </a:solidFill>
                <a:latin typeface="Verdana" pitchFamily="34" charset="0"/>
                <a:ea typeface="MS Gothic" pitchFamily="49" charset="-128"/>
              </a:rPr>
              <a:t> </a:t>
            </a:r>
          </a:p>
          <a:p>
            <a:pPr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>
              <a:solidFill>
                <a:srgbClr val="003399"/>
              </a:solidFill>
              <a:latin typeface="Verdana" pitchFamily="34" charset="0"/>
              <a:ea typeface="MS Gothic" pitchFamily="49" charset="-128"/>
            </a:endParaRP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539750" y="4365625"/>
          <a:ext cx="792163" cy="341313"/>
        </p:xfrm>
        <a:graphic>
          <a:graphicData uri="http://schemas.openxmlformats.org/presentationml/2006/ole">
            <p:oleObj spid="_x0000_s181251" r:id="rId5" imgW="9143640" imgH="6400440" progId="Equation.3">
              <p:embed/>
            </p:oleObj>
          </a:graphicData>
        </a:graphic>
      </p:graphicFrame>
      <p:sp>
        <p:nvSpPr>
          <p:cNvPr id="2059" name="Rectangle 10"/>
          <p:cNvSpPr>
            <a:spLocks noChangeArrowheads="1"/>
          </p:cNvSpPr>
          <p:nvPr/>
        </p:nvSpPr>
        <p:spPr bwMode="auto">
          <a:xfrm>
            <a:off x="0" y="5292725"/>
            <a:ext cx="7019925" cy="1784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3399"/>
                </a:solidFill>
                <a:latin typeface="Verdana" pitchFamily="34" charset="0"/>
                <a:ea typeface="MS Gothic" pitchFamily="49" charset="-128"/>
              </a:rPr>
              <a:t>0 - jet production off (pure FASTMC event), </a:t>
            </a:r>
          </a:p>
          <a:p>
            <a:pPr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3399"/>
                </a:solidFill>
                <a:latin typeface="Verdana" pitchFamily="34" charset="0"/>
                <a:ea typeface="MS Gothic" pitchFamily="49" charset="-128"/>
              </a:rPr>
              <a:t>1 - jet production on, jet quenching off (FASTMC+njet*PYTHIA events), </a:t>
            </a:r>
          </a:p>
          <a:p>
            <a:pPr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3399"/>
                </a:solidFill>
                <a:latin typeface="Verdana" pitchFamily="34" charset="0"/>
                <a:ea typeface="MS Gothic" pitchFamily="49" charset="-128"/>
              </a:rPr>
              <a:t>2 - jet production &amp; jet quenching on (FASTMC+njet*PYQUEN events), </a:t>
            </a:r>
          </a:p>
          <a:p>
            <a:pPr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3399"/>
                </a:solidFill>
                <a:latin typeface="Verdana" pitchFamily="34" charset="0"/>
                <a:ea typeface="MS Gothic" pitchFamily="49" charset="-128"/>
              </a:rPr>
              <a:t>3 - jet production on, jet quenching off, FASTMC off (njet*PYTHIA events), </a:t>
            </a:r>
          </a:p>
          <a:p>
            <a:pPr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3399"/>
                </a:solidFill>
                <a:latin typeface="Verdana" pitchFamily="34" charset="0"/>
                <a:ea typeface="MS Gothic" pitchFamily="49" charset="-128"/>
              </a:rPr>
              <a:t>4 - jet production &amp; jet quenching on, FASTMC off (njet*PYQUEN events);</a:t>
            </a:r>
            <a:r>
              <a:rPr lang="en-GB" sz="1400">
                <a:solidFill>
                  <a:srgbClr val="003399"/>
                </a:solidFill>
                <a:latin typeface="Verdana" pitchFamily="34" charset="0"/>
                <a:ea typeface="MS Gothic" pitchFamily="49" charset="-128"/>
              </a:rPr>
              <a:t> </a:t>
            </a:r>
          </a:p>
          <a:p>
            <a:pPr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600">
              <a:solidFill>
                <a:srgbClr val="003399"/>
              </a:solidFill>
              <a:latin typeface="Verdana" pitchFamily="34" charset="0"/>
              <a:ea typeface="MS Gothic" pitchFamily="49" charset="-128"/>
            </a:endParaRPr>
          </a:p>
          <a:p>
            <a:pPr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3399"/>
                </a:solidFill>
                <a:latin typeface="Verdana" pitchFamily="34" charset="0"/>
                <a:ea typeface="MS Gothic" pitchFamily="49" charset="-128"/>
              </a:rPr>
              <a:t>13.</a:t>
            </a:r>
            <a:r>
              <a:rPr lang="en-GB" sz="1600" b="1">
                <a:solidFill>
                  <a:srgbClr val="003399"/>
                </a:solidFill>
                <a:latin typeface="Verdana" pitchFamily="34" charset="0"/>
                <a:ea typeface="MS Gothic" pitchFamily="49" charset="-128"/>
              </a:rPr>
              <a:t> ishad </a:t>
            </a:r>
            <a:r>
              <a:rPr lang="en-GB" sz="1600">
                <a:solidFill>
                  <a:srgbClr val="003399"/>
                </a:solidFill>
                <a:latin typeface="Verdana" pitchFamily="34" charset="0"/>
                <a:ea typeface="MS Gothic" pitchFamily="49" charset="-128"/>
              </a:rPr>
              <a:t>flag to switch on/off nuclear shadowing </a:t>
            </a:r>
          </a:p>
          <a:p>
            <a:pPr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600">
              <a:solidFill>
                <a:srgbClr val="003399"/>
              </a:solidFill>
              <a:latin typeface="Verdana" pitchFamily="34" charset="0"/>
              <a:ea typeface="MS Gothic" pitchFamily="49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130175" y="1090613"/>
            <a:ext cx="8785225" cy="5538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990000"/>
                </a:solidFill>
                <a:ea typeface="MS Gothic" pitchFamily="49" charset="-128"/>
              </a:rPr>
              <a:t>1. T0</a:t>
            </a: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 - initial temparature of quark-gluon plasma for central</a:t>
            </a:r>
          </a:p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 Pb+Pb collisions at mid-rapidity (initial temperature </a:t>
            </a:r>
          </a:p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for other centralities and atomic numbers will be calculated automatically)</a:t>
            </a:r>
            <a:r>
              <a:rPr lang="ar-SA" sz="2000">
                <a:solidFill>
                  <a:srgbClr val="003399"/>
                </a:solidFill>
              </a:rPr>
              <a:t>‏</a:t>
            </a:r>
            <a:endParaRPr lang="en-GB" sz="2000">
              <a:solidFill>
                <a:srgbClr val="003399"/>
              </a:solidFill>
            </a:endParaRPr>
          </a:p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 at LHC: </a:t>
            </a:r>
            <a:r>
              <a:rPr lang="en-GB" sz="2000">
                <a:solidFill>
                  <a:srgbClr val="990000"/>
                </a:solidFill>
                <a:ea typeface="MS Gothic" pitchFamily="49" charset="-128"/>
              </a:rPr>
              <a:t>T0=1 GeV, at RHIC(200 AGeV) T0=0.300 GeV</a:t>
            </a:r>
          </a:p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000">
              <a:solidFill>
                <a:srgbClr val="003399"/>
              </a:solidFill>
              <a:ea typeface="MS Gothic" pitchFamily="49" charset="-128"/>
            </a:endParaRPr>
          </a:p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990000"/>
                </a:solidFill>
                <a:ea typeface="MS Gothic" pitchFamily="49" charset="-128"/>
              </a:rPr>
              <a:t>2. tau0</a:t>
            </a: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 - proper time of quark-gluon plasma formation </a:t>
            </a:r>
          </a:p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at LHC: </a:t>
            </a:r>
            <a:r>
              <a:rPr lang="en-GB" sz="2000">
                <a:solidFill>
                  <a:srgbClr val="990000"/>
                </a:solidFill>
                <a:ea typeface="MS Gothic" pitchFamily="49" charset="-128"/>
              </a:rPr>
              <a:t>tau0=0.1 fm/c, at RHIC(200 AGeV) tau0=0.4 fm/c</a:t>
            </a:r>
          </a:p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000">
              <a:solidFill>
                <a:srgbClr val="990000"/>
              </a:solidFill>
              <a:ea typeface="MS Gothic" pitchFamily="49" charset="-128"/>
            </a:endParaRPr>
          </a:p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C5000B"/>
                </a:solidFill>
                <a:ea typeface="MS Gothic" pitchFamily="49" charset="-128"/>
              </a:rPr>
              <a:t>3.</a:t>
            </a: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 </a:t>
            </a:r>
            <a:r>
              <a:rPr lang="en-GB" sz="2000">
                <a:solidFill>
                  <a:srgbClr val="990000"/>
                </a:solidFill>
                <a:ea typeface="MS Gothic" pitchFamily="49" charset="-128"/>
              </a:rPr>
              <a:t>nf</a:t>
            </a: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 - number of active quark flavours in quark-gluon plasma </a:t>
            </a:r>
          </a:p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(nf=0, 1, 2 or 3) at LHC: </a:t>
            </a:r>
            <a:r>
              <a:rPr lang="en-GB" sz="2000">
                <a:solidFill>
                  <a:srgbClr val="990000"/>
                </a:solidFill>
                <a:ea typeface="MS Gothic" pitchFamily="49" charset="-128"/>
              </a:rPr>
              <a:t>nf=0, at RHIC(200 AGeV) nf=2 </a:t>
            </a:r>
          </a:p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000">
              <a:solidFill>
                <a:srgbClr val="003399"/>
              </a:solidFill>
              <a:ea typeface="MS Gothic" pitchFamily="49" charset="-128"/>
            </a:endParaRPr>
          </a:p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990000"/>
                </a:solidFill>
                <a:ea typeface="MS Gothic" pitchFamily="49" charset="-128"/>
              </a:rPr>
              <a:t>4. ienglu</a:t>
            </a: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 - flag to fix type of medium-induced partonic energy loss </a:t>
            </a:r>
          </a:p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    (ienglu=0 - radiative and collisional loss, ienglu=1 - radiative loss only, </a:t>
            </a:r>
          </a:p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    ienglu=2 - collisional loss only, default value is ienglu=0); </a:t>
            </a:r>
          </a:p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    ianglu - flag to fix type of angular distribution of emitted gluons </a:t>
            </a:r>
          </a:p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    (ianglu=0 - small-angular, ianglu=1 - wide-angular, </a:t>
            </a:r>
          </a:p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003399"/>
                </a:solidFill>
                <a:ea typeface="MS Gothic" pitchFamily="49" charset="-128"/>
              </a:rPr>
              <a:t>    ianglu=2 - collinear, default value is ianglu-0). </a:t>
            </a:r>
          </a:p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990000"/>
                </a:solidFill>
                <a:ea typeface="MS Gothic" pitchFamily="49" charset="-128"/>
              </a:rPr>
              <a:t>    ienglu=0</a:t>
            </a:r>
          </a:p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000">
              <a:solidFill>
                <a:srgbClr val="990000"/>
              </a:solidFill>
              <a:ea typeface="MS Gothic" pitchFamily="49" charset="-128"/>
            </a:endParaRPr>
          </a:p>
        </p:txBody>
      </p:sp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323850" y="188913"/>
            <a:ext cx="8496300" cy="1117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b="1" u="sng">
                <a:solidFill>
                  <a:srgbClr val="990000"/>
                </a:solidFill>
                <a:ea typeface="MS Gothic" pitchFamily="49" charset="-128"/>
              </a:rPr>
              <a:t>Parameters of energy loss model in PYQUEN</a:t>
            </a:r>
          </a:p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>
                <a:solidFill>
                  <a:srgbClr val="003399"/>
                </a:solidFill>
                <a:ea typeface="MS Gothic" pitchFamily="49" charset="-128"/>
              </a:rPr>
              <a:t>(default, but  can be changed from the default values by the user)</a:t>
            </a:r>
            <a:r>
              <a:rPr lang="ar-SA" sz="2200">
                <a:solidFill>
                  <a:srgbClr val="003399"/>
                </a:solidFill>
              </a:rPr>
              <a:t>‏</a:t>
            </a:r>
            <a:endParaRPr lang="en-GB" sz="2200">
              <a:solidFill>
                <a:srgbClr val="003399"/>
              </a:solidFill>
            </a:endParaRPr>
          </a:p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200">
              <a:solidFill>
                <a:srgbClr val="003399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8"/>
          <p:cNvSpPr txBox="1">
            <a:spLocks noChangeArrowheads="1"/>
          </p:cNvSpPr>
          <p:nvPr/>
        </p:nvSpPr>
        <p:spPr bwMode="auto">
          <a:xfrm>
            <a:off x="0" y="142852"/>
            <a:ext cx="82153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nb-NO" b="1" u="sng" dirty="0"/>
              <a:t>V</a:t>
            </a:r>
            <a:r>
              <a:rPr lang="nb-NO" b="1" u="sng" baseline="-25000" dirty="0"/>
              <a:t>2</a:t>
            </a:r>
            <a:r>
              <a:rPr lang="nb-NO" b="1" u="sng" dirty="0"/>
              <a:t> in HYDJET</a:t>
            </a:r>
            <a:r>
              <a:rPr lang="en-US" b="1" u="sng" dirty="0"/>
              <a:t>++  for different </a:t>
            </a:r>
            <a:r>
              <a:rPr lang="en-US" b="1" u="sng" dirty="0" smtClean="0"/>
              <a:t>particles  (centrality </a:t>
            </a:r>
            <a:r>
              <a:rPr lang="en-US" b="1" u="sng" dirty="0"/>
              <a:t>30</a:t>
            </a:r>
            <a:r>
              <a:rPr lang="en-US" b="1" u="sng" dirty="0" smtClean="0"/>
              <a:t>%)</a:t>
            </a:r>
            <a:endParaRPr lang="nb-NO" b="1" u="sng" dirty="0"/>
          </a:p>
        </p:txBody>
      </p:sp>
      <p:sp>
        <p:nvSpPr>
          <p:cNvPr id="12291" name="TextBox 5"/>
          <p:cNvSpPr txBox="1">
            <a:spLocks noChangeArrowheads="1"/>
          </p:cNvSpPr>
          <p:nvPr/>
        </p:nvSpPr>
        <p:spPr bwMode="auto">
          <a:xfrm>
            <a:off x="5572132" y="2071678"/>
            <a:ext cx="314327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000" b="1" dirty="0">
                <a:solidFill>
                  <a:srgbClr val="249C3B"/>
                </a:solidFill>
                <a:latin typeface="Times New Roman" pitchFamily="18" charset="0"/>
                <a:sym typeface="Wingdings" pitchFamily="2" charset="2"/>
              </a:rPr>
              <a:t>Hydrodynamics gives 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sym typeface="Wingdings" pitchFamily="2" charset="2"/>
              </a:rPr>
              <a:t>mass ordering </a:t>
            </a:r>
            <a:r>
              <a:rPr lang="en-US" sz="2000" b="1" dirty="0">
                <a:solidFill>
                  <a:srgbClr val="249C3B"/>
                </a:solidFill>
                <a:latin typeface="Times New Roman" pitchFamily="18" charset="0"/>
                <a:sym typeface="Wingdings" pitchFamily="2" charset="2"/>
              </a:rPr>
              <a:t>of v2.</a:t>
            </a:r>
          </a:p>
          <a:p>
            <a:r>
              <a:rPr lang="en-US" sz="2000" b="1" dirty="0">
                <a:solidFill>
                  <a:srgbClr val="249C3B"/>
                </a:solidFill>
                <a:latin typeface="Times New Roman" pitchFamily="18" charset="0"/>
                <a:sym typeface="Wingdings" pitchFamily="2" charset="2"/>
              </a:rPr>
              <a:t>The model possesses 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sym typeface="Wingdings" pitchFamily="2" charset="2"/>
              </a:rPr>
              <a:t>crossing</a:t>
            </a:r>
            <a:r>
              <a:rPr lang="en-US" sz="2000" b="1" dirty="0">
                <a:solidFill>
                  <a:srgbClr val="249C3B"/>
                </a:solidFill>
                <a:latin typeface="Times New Roman" pitchFamily="18" charset="0"/>
                <a:sym typeface="Wingdings" pitchFamily="2" charset="2"/>
              </a:rPr>
              <a:t> of baryon and meson branches.</a:t>
            </a:r>
          </a:p>
        </p:txBody>
      </p:sp>
      <p:pic>
        <p:nvPicPr>
          <p:cNvPr id="12294" name="Picture 8" descr="C:\Users\Gyulnara\v2_pt_id_lhc_4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571480"/>
            <a:ext cx="46609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4" descr="C:\Users\Gyulnara\v2_hydro_lh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86256"/>
            <a:ext cx="3643313" cy="232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5" descr="C:\Users\Gyulnara\v2_jet_lhc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4286256"/>
            <a:ext cx="369252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TextBox 9"/>
          <p:cNvSpPr txBox="1">
            <a:spLocks noChangeArrowheads="1"/>
          </p:cNvSpPr>
          <p:nvPr/>
        </p:nvSpPr>
        <p:spPr bwMode="auto">
          <a:xfrm>
            <a:off x="5929322" y="1357298"/>
            <a:ext cx="22145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i="1" u="sng" dirty="0">
                <a:solidFill>
                  <a:srgbClr val="C00000"/>
                </a:solidFill>
              </a:rPr>
              <a:t>Why?</a:t>
            </a:r>
            <a:endParaRPr lang="ru-RU" sz="3200" i="1" u="sng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643570" y="642918"/>
            <a:ext cx="30718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chemeClr val="tx2">
                    <a:lumMod val="75000"/>
                  </a:schemeClr>
                </a:solidFill>
              </a:rPr>
              <a:t>Mass ordering in </a:t>
            </a: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soft </a:t>
            </a:r>
            <a:r>
              <a:rPr lang="en-US" b="1" i="1" dirty="0" err="1" smtClean="0">
                <a:solidFill>
                  <a:schemeClr val="tx2">
                    <a:lumMod val="75000"/>
                  </a:schemeClr>
                </a:solidFill>
              </a:rPr>
              <a:t>p</a:t>
            </a:r>
            <a:r>
              <a:rPr lang="en-US" b="1" i="1" baseline="-25000" dirty="0" err="1" smtClean="0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i="1" dirty="0">
                <a:solidFill>
                  <a:schemeClr val="tx2">
                    <a:lumMod val="75000"/>
                  </a:schemeClr>
                </a:solidFill>
              </a:rPr>
              <a:t>regions then breaks.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00232" y="3929066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2060"/>
                </a:solidFill>
              </a:rPr>
              <a:t>Hydrodynamics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29322" y="3929066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2060"/>
                </a:solidFill>
              </a:rPr>
              <a:t>Jet part +quenching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 rot="3739643">
            <a:off x="4100112" y="176079"/>
            <a:ext cx="102640" cy="351362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rot="10800000">
            <a:off x="8557138" y="1000108"/>
            <a:ext cx="492443" cy="52149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nb-NO" sz="2000" dirty="0" err="1" smtClean="0">
                <a:solidFill>
                  <a:srgbClr val="C111B9"/>
                </a:solidFill>
              </a:rPr>
              <a:t>Interplay</a:t>
            </a:r>
            <a:r>
              <a:rPr lang="nb-NO" sz="2000" dirty="0" smtClean="0">
                <a:solidFill>
                  <a:srgbClr val="C111B9"/>
                </a:solidFill>
              </a:rPr>
              <a:t> </a:t>
            </a:r>
            <a:r>
              <a:rPr lang="nb-NO" sz="2000" dirty="0" err="1" smtClean="0">
                <a:solidFill>
                  <a:srgbClr val="C111B9"/>
                </a:solidFill>
              </a:rPr>
              <a:t>of</a:t>
            </a:r>
            <a:r>
              <a:rPr lang="nb-NO" sz="2000" dirty="0" smtClean="0">
                <a:solidFill>
                  <a:srgbClr val="C111B9"/>
                </a:solidFill>
              </a:rPr>
              <a:t>  </a:t>
            </a:r>
            <a:r>
              <a:rPr lang="nb-NO" sz="2000" dirty="0" err="1" smtClean="0">
                <a:solidFill>
                  <a:srgbClr val="C111B9"/>
                </a:solidFill>
              </a:rPr>
              <a:t>hydrodynamics</a:t>
            </a:r>
            <a:r>
              <a:rPr lang="nb-NO" sz="2000" dirty="0" smtClean="0">
                <a:solidFill>
                  <a:srgbClr val="C111B9"/>
                </a:solidFill>
              </a:rPr>
              <a:t> and jets </a:t>
            </a:r>
            <a:endParaRPr lang="en-US" sz="2000" dirty="0">
              <a:solidFill>
                <a:srgbClr val="C111B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7" grpId="0" build="p"/>
      <p:bldP spid="10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0" y="163513"/>
            <a:ext cx="9144000" cy="696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lnSpc>
                <a:spcPct val="93000"/>
              </a:lnSpc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  <a:tab pos="8535988" algn="l"/>
              </a:tabLst>
            </a:pPr>
            <a:r>
              <a:rPr lang="en-GB" sz="2400" b="1" i="1" u="sng" dirty="0">
                <a:solidFill>
                  <a:srgbClr val="4C4C4C"/>
                </a:solidFill>
              </a:rPr>
              <a:t>The </a:t>
            </a:r>
            <a:r>
              <a:rPr lang="en-GB" sz="2400" b="1" i="1" u="sng" dirty="0" err="1">
                <a:solidFill>
                  <a:srgbClr val="4C4C4C"/>
                </a:solidFill>
              </a:rPr>
              <a:t>p</a:t>
            </a:r>
            <a:r>
              <a:rPr lang="en-GB" sz="2400" b="1" i="1" u="sng" baseline="-25000" dirty="0" err="1">
                <a:solidFill>
                  <a:srgbClr val="4C4C4C"/>
                </a:solidFill>
              </a:rPr>
              <a:t>T</a:t>
            </a:r>
            <a:r>
              <a:rPr lang="en-GB" sz="2400" b="1" i="1" u="sng" dirty="0">
                <a:solidFill>
                  <a:srgbClr val="4C4C4C"/>
                </a:solidFill>
              </a:rPr>
              <a:t> </a:t>
            </a:r>
            <a:r>
              <a:rPr lang="en-GB" sz="2400" b="1" i="1" u="sng" dirty="0" err="1">
                <a:solidFill>
                  <a:srgbClr val="4C4C4C"/>
                </a:solidFill>
              </a:rPr>
              <a:t>specta</a:t>
            </a:r>
            <a:r>
              <a:rPr lang="en-GB" sz="2400" b="1" i="1" u="sng" dirty="0">
                <a:solidFill>
                  <a:srgbClr val="4C4C4C"/>
                </a:solidFill>
              </a:rPr>
              <a:t> of π, K, </a:t>
            </a:r>
            <a:r>
              <a:rPr lang="en-GB" sz="2400" b="1" i="1" u="sng" dirty="0">
                <a:solidFill>
                  <a:srgbClr val="4C4C4C"/>
                </a:solidFill>
                <a:latin typeface="Times New Roman" pitchFamily="18" charset="0"/>
              </a:rPr>
              <a:t>p, </a:t>
            </a:r>
            <a:r>
              <a:rPr lang="en-GB" sz="2400" b="1" i="1" u="sng" dirty="0">
                <a:solidFill>
                  <a:srgbClr val="4C4C4C"/>
                </a:solidFill>
              </a:rPr>
              <a:t>Λ with </a:t>
            </a:r>
            <a:r>
              <a:rPr lang="en-GB" sz="2400" b="1" i="1" u="sng" dirty="0" smtClean="0">
                <a:solidFill>
                  <a:srgbClr val="4C4C4C"/>
                </a:solidFill>
              </a:rPr>
              <a:t>HYDJET++ </a:t>
            </a:r>
            <a:r>
              <a:rPr lang="en-GB" sz="2400" b="1" i="1" u="sng" dirty="0">
                <a:solidFill>
                  <a:srgbClr val="4C4C4C"/>
                </a:solidFill>
              </a:rPr>
              <a:t>model, </a:t>
            </a:r>
            <a:r>
              <a:rPr lang="en-GB" sz="2400" b="1" i="1" u="sng" dirty="0" smtClean="0">
                <a:solidFill>
                  <a:srgbClr val="4C4C4C"/>
                </a:solidFill>
              </a:rPr>
              <a:t>√s=200GeV</a:t>
            </a:r>
            <a:r>
              <a:rPr lang="en-GB" sz="2400" b="1" u="sng" dirty="0" smtClean="0">
                <a:solidFill>
                  <a:srgbClr val="DC2300"/>
                </a:solidFill>
              </a:rPr>
              <a:t> </a:t>
            </a:r>
            <a:endParaRPr lang="en-GB" sz="2400" b="1" u="sng" dirty="0">
              <a:solidFill>
                <a:srgbClr val="DC2300"/>
              </a:solidFill>
            </a:endParaRPr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0" y="1871663"/>
            <a:ext cx="2500298" cy="448629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lnSpc>
                <a:spcPct val="93000"/>
              </a:lnSpc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b="1" dirty="0">
                <a:solidFill>
                  <a:srgbClr val="0000FF"/>
                </a:solidFill>
              </a:rPr>
              <a:t>The slope for the hydro part depends strongly on </a:t>
            </a:r>
            <a:r>
              <a:rPr lang="en-GB" b="1" dirty="0" smtClean="0">
                <a:solidFill>
                  <a:srgbClr val="0000FF"/>
                </a:solidFill>
              </a:rPr>
              <a:t>mass</a:t>
            </a:r>
            <a:r>
              <a:rPr lang="en-GB" b="1" dirty="0">
                <a:solidFill>
                  <a:srgbClr val="3333CC"/>
                </a:solidFill>
              </a:rPr>
              <a:t>:</a:t>
            </a:r>
            <a:endParaRPr lang="en-GB" b="1" dirty="0" smtClean="0">
              <a:solidFill>
                <a:srgbClr val="3333CC"/>
              </a:solidFill>
            </a:endParaRPr>
          </a:p>
          <a:p>
            <a:pPr>
              <a:lnSpc>
                <a:spcPct val="93000"/>
              </a:lnSpc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endParaRPr lang="en-GB" b="1" dirty="0">
              <a:solidFill>
                <a:srgbClr val="000000"/>
              </a:solidFill>
            </a:endParaRPr>
          </a:p>
          <a:p>
            <a:pPr>
              <a:lnSpc>
                <a:spcPct val="93000"/>
              </a:lnSpc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endParaRPr lang="en-GB" b="1" dirty="0">
              <a:solidFill>
                <a:srgbClr val="000000"/>
              </a:solidFill>
            </a:endParaRPr>
          </a:p>
          <a:p>
            <a:pPr>
              <a:lnSpc>
                <a:spcPct val="93000"/>
              </a:lnSpc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b="1" dirty="0">
                <a:solidFill>
                  <a:srgbClr val="000000"/>
                </a:solidFill>
              </a:rPr>
              <a:t>  </a:t>
            </a:r>
            <a:r>
              <a:rPr lang="en-GB" b="1" i="1" dirty="0" smtClean="0">
                <a:solidFill>
                  <a:srgbClr val="DC2300"/>
                </a:solidFill>
              </a:rPr>
              <a:t>- </a:t>
            </a:r>
            <a:r>
              <a:rPr lang="en-GB" b="1" i="1" dirty="0">
                <a:solidFill>
                  <a:srgbClr val="DC2300"/>
                </a:solidFill>
              </a:rPr>
              <a:t>the heavier the particle  -- the harder </a:t>
            </a:r>
            <a:r>
              <a:rPr lang="en-GB" b="1" i="1" dirty="0" smtClean="0">
                <a:solidFill>
                  <a:srgbClr val="DC2300"/>
                </a:solidFill>
              </a:rPr>
              <a:t> the </a:t>
            </a:r>
            <a:r>
              <a:rPr lang="en-GB" b="1" i="1" dirty="0">
                <a:solidFill>
                  <a:srgbClr val="DC2300"/>
                </a:solidFill>
              </a:rPr>
              <a:t>spectrum </a:t>
            </a:r>
          </a:p>
          <a:p>
            <a:pPr>
              <a:lnSpc>
                <a:spcPct val="93000"/>
              </a:lnSpc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endParaRPr lang="en-GB" b="1" dirty="0">
              <a:solidFill>
                <a:srgbClr val="000000"/>
              </a:solidFill>
            </a:endParaRPr>
          </a:p>
          <a:p>
            <a:pPr>
              <a:lnSpc>
                <a:spcPct val="93000"/>
              </a:lnSpc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b="1" dirty="0">
                <a:solidFill>
                  <a:srgbClr val="000000"/>
                </a:solidFill>
              </a:rPr>
              <a:t> </a:t>
            </a:r>
          </a:p>
          <a:p>
            <a:pPr>
              <a:lnSpc>
                <a:spcPct val="93000"/>
              </a:lnSpc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endParaRPr lang="en-GB" b="1" dirty="0">
              <a:solidFill>
                <a:srgbClr val="000000"/>
              </a:solidFill>
            </a:endParaRPr>
          </a:p>
          <a:p>
            <a:pPr>
              <a:lnSpc>
                <a:spcPct val="93000"/>
              </a:lnSpc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endParaRPr lang="en-GB" b="1" dirty="0" smtClean="0">
              <a:solidFill>
                <a:srgbClr val="0000FF"/>
              </a:solidFill>
            </a:endParaRPr>
          </a:p>
          <a:p>
            <a:pPr>
              <a:lnSpc>
                <a:spcPct val="93000"/>
              </a:lnSpc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b="1" dirty="0" smtClean="0">
                <a:solidFill>
                  <a:srgbClr val="0000FF"/>
                </a:solidFill>
              </a:rPr>
              <a:t>The </a:t>
            </a:r>
            <a:r>
              <a:rPr lang="en-GB" b="1" dirty="0">
                <a:solidFill>
                  <a:srgbClr val="0000FF"/>
                </a:solidFill>
              </a:rPr>
              <a:t>hydro part dies out earlier for light particles than for heavy ones</a:t>
            </a: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983978"/>
            <a:ext cx="6786578" cy="5231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own Arrow 6"/>
          <p:cNvSpPr/>
          <p:nvPr/>
        </p:nvSpPr>
        <p:spPr>
          <a:xfrm>
            <a:off x="928662" y="4071942"/>
            <a:ext cx="484632" cy="785818"/>
          </a:xfrm>
          <a:prstGeom prst="downArrow">
            <a:avLst/>
          </a:prstGeom>
          <a:solidFill>
            <a:srgbClr val="249C3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TextBox 8"/>
          <p:cNvSpPr txBox="1">
            <a:spLocks noChangeArrowheads="1"/>
          </p:cNvSpPr>
          <p:nvPr/>
        </p:nvSpPr>
        <p:spPr bwMode="auto">
          <a:xfrm>
            <a:off x="1000100" y="285728"/>
            <a:ext cx="66436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NCQ scaling at LHC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62" name="TextBox 7"/>
          <p:cNvSpPr txBox="1">
            <a:spLocks noChangeArrowheads="1"/>
          </p:cNvSpPr>
          <p:nvPr/>
        </p:nvSpPr>
        <p:spPr bwMode="auto">
          <a:xfrm>
            <a:off x="340220" y="785813"/>
            <a:ext cx="826386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                           No scaling for                            Appearance of the approximate</a:t>
            </a:r>
          </a:p>
          <a:p>
            <a:pPr algn="ctr"/>
            <a:r>
              <a:rPr lang="en-US" dirty="0" smtClean="0"/>
              <a:t>             direct particles                            scaling for all particles </a:t>
            </a:r>
            <a:endParaRPr lang="ru-RU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12776"/>
            <a:ext cx="6929965" cy="4445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75656" y="6021288"/>
            <a:ext cx="7335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000" dirty="0" smtClean="0">
                <a:solidFill>
                  <a:srgbClr val="8917DF"/>
                </a:solidFill>
                <a:latin typeface="Berlin Sans FB Demi" pitchFamily="34" charset="0"/>
                <a:cs typeface="Times New Roman" pitchFamily="18" charset="0"/>
              </a:rPr>
              <a:t>LHC:  NCQ </a:t>
            </a:r>
            <a:r>
              <a:rPr lang="nb-NO" sz="2000" dirty="0" err="1" smtClean="0">
                <a:solidFill>
                  <a:srgbClr val="8917DF"/>
                </a:solidFill>
                <a:latin typeface="Berlin Sans FB Demi" pitchFamily="34" charset="0"/>
                <a:cs typeface="Times New Roman" pitchFamily="18" charset="0"/>
              </a:rPr>
              <a:t>scaling</a:t>
            </a:r>
            <a:r>
              <a:rPr lang="nb-NO" sz="2000" dirty="0" smtClean="0">
                <a:solidFill>
                  <a:srgbClr val="8917DF"/>
                </a:solidFill>
                <a:latin typeface="Berlin Sans FB Demi" pitchFamily="34" charset="0"/>
                <a:cs typeface="Times New Roman" pitchFamily="18" charset="0"/>
              </a:rPr>
              <a:t> </a:t>
            </a:r>
            <a:r>
              <a:rPr lang="nb-NO" sz="2000" dirty="0" err="1" smtClean="0">
                <a:solidFill>
                  <a:srgbClr val="8917DF"/>
                </a:solidFill>
                <a:latin typeface="Berlin Sans FB Demi" pitchFamily="34" charset="0"/>
                <a:cs typeface="Times New Roman" pitchFamily="18" charset="0"/>
              </a:rPr>
              <a:t>will</a:t>
            </a:r>
            <a:r>
              <a:rPr lang="nb-NO" sz="2000" dirty="0" smtClean="0">
                <a:solidFill>
                  <a:srgbClr val="8917DF"/>
                </a:solidFill>
                <a:latin typeface="Berlin Sans FB Demi" pitchFamily="34" charset="0"/>
                <a:cs typeface="Times New Roman" pitchFamily="18" charset="0"/>
              </a:rPr>
              <a:t> be </a:t>
            </a:r>
            <a:r>
              <a:rPr lang="nb-NO" sz="2000" dirty="0" err="1" smtClean="0">
                <a:solidFill>
                  <a:srgbClr val="8917DF"/>
                </a:solidFill>
                <a:latin typeface="Berlin Sans FB Demi" pitchFamily="34" charset="0"/>
                <a:cs typeface="Times New Roman" pitchFamily="18" charset="0"/>
              </a:rPr>
              <a:t>only</a:t>
            </a:r>
            <a:r>
              <a:rPr lang="nb-NO" sz="2000" dirty="0" smtClean="0">
                <a:solidFill>
                  <a:srgbClr val="8917DF"/>
                </a:solidFill>
                <a:latin typeface="Berlin Sans FB Demi" pitchFamily="34" charset="0"/>
                <a:cs typeface="Times New Roman" pitchFamily="18" charset="0"/>
              </a:rPr>
              <a:t> </a:t>
            </a:r>
            <a:r>
              <a:rPr lang="nb-NO" sz="2000" dirty="0" err="1" smtClean="0">
                <a:solidFill>
                  <a:srgbClr val="8917DF"/>
                </a:solidFill>
                <a:latin typeface="Berlin Sans FB Demi" pitchFamily="34" charset="0"/>
                <a:cs typeface="Times New Roman" pitchFamily="18" charset="0"/>
              </a:rPr>
              <a:t>approximate</a:t>
            </a:r>
            <a:r>
              <a:rPr lang="nb-NO" sz="2000" dirty="0" smtClean="0">
                <a:solidFill>
                  <a:srgbClr val="8917DF"/>
                </a:solidFill>
                <a:latin typeface="Berlin Sans FB Demi" pitchFamily="34" charset="0"/>
                <a:cs typeface="Times New Roman" pitchFamily="18" charset="0"/>
              </a:rPr>
              <a:t> (</a:t>
            </a:r>
            <a:r>
              <a:rPr lang="nb-NO" sz="2000" dirty="0" err="1" smtClean="0">
                <a:solidFill>
                  <a:srgbClr val="8917DF"/>
                </a:solidFill>
                <a:latin typeface="Berlin Sans FB Demi" pitchFamily="34" charset="0"/>
                <a:cs typeface="Times New Roman" pitchFamily="18" charset="0"/>
              </a:rPr>
              <a:t>prediction</a:t>
            </a:r>
            <a:r>
              <a:rPr lang="nb-NO" sz="2000" dirty="0" smtClean="0">
                <a:solidFill>
                  <a:srgbClr val="8917DF"/>
                </a:solidFill>
                <a:latin typeface="Berlin Sans FB Demi" pitchFamily="34" charset="0"/>
                <a:cs typeface="Times New Roman" pitchFamily="18" charset="0"/>
              </a:rPr>
              <a:t>, 2009)</a:t>
            </a:r>
            <a:endParaRPr lang="en-US" sz="2000" dirty="0">
              <a:solidFill>
                <a:srgbClr val="8917DF"/>
              </a:solidFill>
              <a:latin typeface="Berlin Sans FB Demi" pitchFamily="34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6535933" y="3553299"/>
            <a:ext cx="4506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 smtClean="0"/>
              <a:t>G.Eyyubova</a:t>
            </a:r>
            <a:r>
              <a:rPr lang="nb-NO" dirty="0" smtClean="0"/>
              <a:t> et al., PRC 80 (2009) 064907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TextBox 8"/>
          <p:cNvSpPr txBox="1">
            <a:spLocks noChangeArrowheads="1"/>
          </p:cNvSpPr>
          <p:nvPr/>
        </p:nvSpPr>
        <p:spPr bwMode="auto">
          <a:xfrm>
            <a:off x="1000100" y="285728"/>
            <a:ext cx="66436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Experimental results  (LHC)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62" name="TextBox 7"/>
          <p:cNvSpPr txBox="1">
            <a:spLocks noChangeArrowheads="1"/>
          </p:cNvSpPr>
          <p:nvPr/>
        </p:nvSpPr>
        <p:spPr bwMode="auto">
          <a:xfrm>
            <a:off x="179512" y="1196752"/>
            <a:ext cx="81542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               </a:t>
            </a:r>
            <a:r>
              <a:rPr lang="en-US" dirty="0" smtClean="0">
                <a:solidFill>
                  <a:srgbClr val="C111B9"/>
                </a:solidFill>
              </a:rPr>
              <a:t>Semi-</a:t>
            </a:r>
            <a:r>
              <a:rPr lang="en-US" dirty="0" err="1" smtClean="0">
                <a:solidFill>
                  <a:srgbClr val="C111B9"/>
                </a:solidFill>
              </a:rPr>
              <a:t>sentral</a:t>
            </a:r>
            <a:r>
              <a:rPr lang="en-US" dirty="0" smtClean="0">
                <a:solidFill>
                  <a:srgbClr val="C111B9"/>
                </a:solidFill>
              </a:rPr>
              <a:t> collisions                            Semi-peripheral collisions</a:t>
            </a:r>
          </a:p>
          <a:p>
            <a:pPr algn="ctr"/>
            <a:r>
              <a:rPr lang="en-US" dirty="0" smtClean="0"/>
              <a:t>          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75656" y="6021288"/>
            <a:ext cx="59426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000" dirty="0" smtClean="0">
                <a:solidFill>
                  <a:srgbClr val="8917DF"/>
                </a:solidFill>
                <a:latin typeface="Berlin Sans FB Demi" pitchFamily="34" charset="0"/>
                <a:cs typeface="Times New Roman" pitchFamily="18" charset="0"/>
              </a:rPr>
              <a:t>The NCQ </a:t>
            </a:r>
            <a:r>
              <a:rPr lang="nb-NO" sz="2000" dirty="0" err="1" smtClean="0">
                <a:solidFill>
                  <a:srgbClr val="8917DF"/>
                </a:solidFill>
                <a:latin typeface="Berlin Sans FB Demi" pitchFamily="34" charset="0"/>
                <a:cs typeface="Times New Roman" pitchFamily="18" charset="0"/>
              </a:rPr>
              <a:t>scaling</a:t>
            </a:r>
            <a:r>
              <a:rPr lang="nb-NO" sz="2000" dirty="0" smtClean="0">
                <a:solidFill>
                  <a:srgbClr val="8917DF"/>
                </a:solidFill>
                <a:latin typeface="Berlin Sans FB Demi" pitchFamily="34" charset="0"/>
                <a:cs typeface="Times New Roman" pitchFamily="18" charset="0"/>
              </a:rPr>
              <a:t> is </a:t>
            </a:r>
            <a:r>
              <a:rPr lang="nb-NO" sz="2000" dirty="0" err="1" smtClean="0">
                <a:solidFill>
                  <a:srgbClr val="8917DF"/>
                </a:solidFill>
                <a:latin typeface="Berlin Sans FB Demi" pitchFamily="34" charset="0"/>
                <a:cs typeface="Times New Roman" pitchFamily="18" charset="0"/>
              </a:rPr>
              <a:t>indeed</a:t>
            </a:r>
            <a:r>
              <a:rPr lang="nb-NO" sz="2000" dirty="0" smtClean="0">
                <a:solidFill>
                  <a:srgbClr val="8917DF"/>
                </a:solidFill>
                <a:latin typeface="Berlin Sans FB Demi" pitchFamily="34" charset="0"/>
                <a:cs typeface="Times New Roman" pitchFamily="18" charset="0"/>
              </a:rPr>
              <a:t> </a:t>
            </a:r>
            <a:r>
              <a:rPr lang="nb-NO" sz="2000" dirty="0" err="1" smtClean="0">
                <a:solidFill>
                  <a:srgbClr val="8917DF"/>
                </a:solidFill>
                <a:latin typeface="Berlin Sans FB Demi" pitchFamily="34" charset="0"/>
                <a:cs typeface="Times New Roman" pitchFamily="18" charset="0"/>
              </a:rPr>
              <a:t>only</a:t>
            </a:r>
            <a:r>
              <a:rPr lang="nb-NO" sz="2000" dirty="0" smtClean="0">
                <a:solidFill>
                  <a:srgbClr val="8917DF"/>
                </a:solidFill>
                <a:latin typeface="Berlin Sans FB Demi" pitchFamily="34" charset="0"/>
                <a:cs typeface="Times New Roman" pitchFamily="18" charset="0"/>
              </a:rPr>
              <a:t> </a:t>
            </a:r>
            <a:r>
              <a:rPr lang="nb-NO" sz="2000" dirty="0" err="1" smtClean="0">
                <a:solidFill>
                  <a:srgbClr val="8917DF"/>
                </a:solidFill>
                <a:latin typeface="Berlin Sans FB Demi" pitchFamily="34" charset="0"/>
                <a:cs typeface="Times New Roman" pitchFamily="18" charset="0"/>
              </a:rPr>
              <a:t>approximate</a:t>
            </a:r>
            <a:r>
              <a:rPr lang="nb-NO" sz="2000" dirty="0" smtClean="0">
                <a:solidFill>
                  <a:srgbClr val="8917DF"/>
                </a:solidFill>
                <a:latin typeface="Berlin Sans FB Demi" pitchFamily="34" charset="0"/>
                <a:cs typeface="Times New Roman" pitchFamily="18" charset="0"/>
              </a:rPr>
              <a:t> (2011)</a:t>
            </a:r>
            <a:endParaRPr lang="en-US" sz="2000" dirty="0">
              <a:solidFill>
                <a:srgbClr val="8917DF"/>
              </a:solidFill>
              <a:latin typeface="Berlin Sans FB Demi" pitchFamily="34" charset="0"/>
              <a:cs typeface="Times New Roman" pitchFamily="18" charset="0"/>
            </a:endParaRPr>
          </a:p>
        </p:txBody>
      </p:sp>
      <p:pic>
        <p:nvPicPr>
          <p:cNvPr id="177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464400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71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700808"/>
            <a:ext cx="449999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211960" y="764704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/>
              <a:t>ALICE Collaboration, M. </a:t>
            </a:r>
            <a:r>
              <a:rPr lang="nb-NO" sz="1200" b="1" dirty="0" err="1" smtClean="0"/>
              <a:t>Krzewicki</a:t>
            </a:r>
            <a:r>
              <a:rPr lang="nb-NO" sz="1200" b="1" dirty="0" smtClean="0"/>
              <a:t> et al., JPG 38 (2011) 124047</a:t>
            </a:r>
            <a:endParaRPr lang="nb-NO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/>
          <a:lstStyle/>
          <a:p>
            <a:r>
              <a:rPr lang="nb-NO" dirty="0" smtClean="0"/>
              <a:t>    HYDJET++ RESULTS for LHC</a:t>
            </a:r>
            <a:endParaRPr lang="nb-NO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6165304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b="1" dirty="0" smtClean="0">
                <a:latin typeface="Times New Roman" pitchFamily="18" charset="0"/>
                <a:cs typeface="Times New Roman" pitchFamily="18" charset="0"/>
              </a:rPr>
              <a:t>Jets </a:t>
            </a:r>
            <a:r>
              <a:rPr lang="nb-NO" sz="2400" b="1" dirty="0" err="1" smtClean="0">
                <a:latin typeface="Times New Roman" pitchFamily="18" charset="0"/>
                <a:cs typeface="Times New Roman" pitchFamily="18" charset="0"/>
              </a:rPr>
              <a:t>increase</a:t>
            </a:r>
            <a:r>
              <a:rPr lang="nb-NO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b-NO" sz="2400" b="1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nb-NO" sz="2400" b="1" dirty="0" smtClean="0">
                <a:latin typeface="Times New Roman" pitchFamily="18" charset="0"/>
                <a:cs typeface="Times New Roman" pitchFamily="18" charset="0"/>
              </a:rPr>
              <a:t> ratio and lead to rise </a:t>
            </a:r>
            <a:r>
              <a:rPr lang="nb-NO" sz="2400" b="1" dirty="0" err="1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nb-NO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b-NO" sz="2400" b="1" dirty="0" err="1" smtClean="0">
                <a:latin typeface="Times New Roman" pitchFamily="18" charset="0"/>
                <a:cs typeface="Times New Roman" pitchFamily="18" charset="0"/>
              </a:rPr>
              <a:t>high-pT</a:t>
            </a:r>
            <a:r>
              <a:rPr lang="nb-NO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b-NO" sz="2400" b="1" dirty="0" err="1" smtClean="0">
                <a:latin typeface="Times New Roman" pitchFamily="18" charset="0"/>
                <a:cs typeface="Times New Roman" pitchFamily="18" charset="0"/>
              </a:rPr>
              <a:t>tail</a:t>
            </a:r>
            <a:endParaRPr lang="nb-NO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4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4"/>
            <a:ext cx="7416824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8100392" y="3068960"/>
            <a:ext cx="918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 smtClean="0">
                <a:solidFill>
                  <a:srgbClr val="FF0000"/>
                </a:solidFill>
              </a:rPr>
              <a:t>Jets !</a:t>
            </a:r>
            <a:endParaRPr lang="nb-NO" sz="2400" dirty="0">
              <a:solidFill>
                <a:srgbClr val="FF000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 rot="4054127">
            <a:off x="7228108" y="2802305"/>
            <a:ext cx="163679" cy="18056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7" name="Rectangle 6"/>
          <p:cNvSpPr/>
          <p:nvPr/>
        </p:nvSpPr>
        <p:spPr>
          <a:xfrm rot="16200000">
            <a:off x="-1772695" y="3416652"/>
            <a:ext cx="4224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 err="1" smtClean="0"/>
              <a:t>L.Bravina</a:t>
            </a:r>
            <a:r>
              <a:rPr lang="nb-NO" dirty="0" smtClean="0"/>
              <a:t> </a:t>
            </a:r>
            <a:r>
              <a:rPr lang="nb-NO" dirty="0" smtClean="0"/>
              <a:t>et al., PRC </a:t>
            </a:r>
            <a:r>
              <a:rPr lang="nb-NO" dirty="0" smtClean="0"/>
              <a:t>87 </a:t>
            </a:r>
            <a:r>
              <a:rPr lang="nb-NO" dirty="0" smtClean="0"/>
              <a:t>(</a:t>
            </a:r>
            <a:r>
              <a:rPr lang="nb-NO" dirty="0" smtClean="0"/>
              <a:t>2013) 034901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 lIns="82945" tIns="41473" rIns="82945" bIns="41473"/>
          <a:lstStyle/>
          <a:p>
            <a:pPr lvl="0">
              <a:buNone/>
            </a:pPr>
            <a:r>
              <a:rPr lang="en-US" dirty="0" smtClean="0"/>
              <a:t>                   </a:t>
            </a:r>
            <a:r>
              <a:rPr lang="en-US" dirty="0" smtClean="0">
                <a:solidFill>
                  <a:srgbClr val="3333CC"/>
                </a:solidFill>
                <a:latin typeface="Berlin Sans FB Demi" pitchFamily="34" charset="0"/>
              </a:rPr>
              <a:t>Outline</a:t>
            </a:r>
            <a:endParaRPr lang="ru-RU" dirty="0">
              <a:solidFill>
                <a:srgbClr val="3333CC"/>
              </a:solidFill>
            </a:endParaRP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1115616" y="1412776"/>
            <a:ext cx="7776864" cy="4968552"/>
          </a:xfrm>
        </p:spPr>
        <p:txBody>
          <a:bodyPr lIns="82945" tIns="41473" rIns="82945" bIns="41473">
            <a:normAutofit/>
          </a:bodyPr>
          <a:lstStyle/>
          <a:p>
            <a:pPr marL="571500" lvl="0" indent="-571500">
              <a:buNone/>
            </a:pPr>
            <a:r>
              <a:rPr lang="en-US" b="1" dirty="0" smtClean="0">
                <a:solidFill>
                  <a:srgbClr val="7030A0"/>
                </a:solidFill>
                <a:latin typeface="Franklin Gothic Medium" pitchFamily="34" charset="0"/>
              </a:rPr>
              <a:t>I.   Description of anisotropic flow in relativistic heavy ion collisions:</a:t>
            </a:r>
          </a:p>
          <a:p>
            <a:pPr marL="571500" lvl="0" indent="-571500">
              <a:buNone/>
            </a:pPr>
            <a:r>
              <a:rPr lang="en-US" b="1" dirty="0" smtClean="0">
                <a:solidFill>
                  <a:srgbClr val="7030A0"/>
                </a:solidFill>
                <a:latin typeface="Franklin Gothic Medium" pitchFamily="34" charset="0"/>
              </a:rPr>
              <a:t>(a) elliptic and triangular flows</a:t>
            </a:r>
          </a:p>
          <a:p>
            <a:pPr marL="571500" lvl="0" indent="-571500">
              <a:buNone/>
            </a:pPr>
            <a:r>
              <a:rPr lang="en-US" b="1" dirty="0" smtClean="0">
                <a:solidFill>
                  <a:srgbClr val="7030A0"/>
                </a:solidFill>
                <a:latin typeface="Franklin Gothic Medium" pitchFamily="34" charset="0"/>
              </a:rPr>
              <a:t>(b) initial fluctuations and higher harmonics</a:t>
            </a:r>
          </a:p>
          <a:p>
            <a:pPr marL="571500" lvl="0" indent="-571500">
              <a:buNone/>
            </a:pPr>
            <a:r>
              <a:rPr lang="en-US" b="1" dirty="0" smtClean="0">
                <a:solidFill>
                  <a:srgbClr val="7030A0"/>
                </a:solidFill>
                <a:latin typeface="Franklin Gothic Medium" pitchFamily="34" charset="0"/>
              </a:rPr>
              <a:t>II.  HYDJET++ model (hydro + jets)</a:t>
            </a:r>
          </a:p>
          <a:p>
            <a:pPr marL="571500" lvl="0" indent="-571500">
              <a:buNone/>
            </a:pPr>
            <a:r>
              <a:rPr lang="en-US" b="1" dirty="0" smtClean="0">
                <a:solidFill>
                  <a:srgbClr val="7030A0"/>
                </a:solidFill>
                <a:latin typeface="Franklin Gothic Medium" pitchFamily="34" charset="0"/>
              </a:rPr>
              <a:t>III.  Jets influence on NCQ-scaling and</a:t>
            </a:r>
            <a:r>
              <a:rPr lang="en-US" b="1" dirty="0">
                <a:solidFill>
                  <a:srgbClr val="7030A0"/>
                </a:solidFill>
                <a:latin typeface="Franklin Gothic Medium" pitchFamily="34" charset="0"/>
              </a:rPr>
              <a:t> </a:t>
            </a:r>
            <a:r>
              <a:rPr lang="en-US" b="1" dirty="0" smtClean="0">
                <a:solidFill>
                  <a:srgbClr val="7030A0"/>
                </a:solidFill>
                <a:latin typeface="Franklin Gothic Medium" pitchFamily="34" charset="0"/>
              </a:rPr>
              <a:t>  </a:t>
            </a:r>
            <a:r>
              <a:rPr lang="nb-NO" b="1" dirty="0" smtClean="0">
                <a:solidFill>
                  <a:srgbClr val="7030A0"/>
                </a:solidFill>
                <a:latin typeface="Franklin Gothic Medium" pitchFamily="34" charset="0"/>
                <a:cs typeface="Andalus" pitchFamily="2"/>
              </a:rPr>
              <a:t>v4/(v2)</a:t>
            </a:r>
            <a:r>
              <a:rPr lang="nb-NO" b="1" baseline="30000" dirty="0" smtClean="0">
                <a:solidFill>
                  <a:srgbClr val="7030A0"/>
                </a:solidFill>
                <a:latin typeface="Franklin Gothic Medium" pitchFamily="34" charset="0"/>
                <a:cs typeface="Andalus" pitchFamily="2"/>
              </a:rPr>
              <a:t>2</a:t>
            </a:r>
            <a:r>
              <a:rPr lang="nb-NO" b="1" dirty="0" smtClean="0">
                <a:solidFill>
                  <a:srgbClr val="7030A0"/>
                </a:solidFill>
                <a:latin typeface="Franklin Gothic Medium" pitchFamily="34" charset="0"/>
                <a:cs typeface="Andalus" pitchFamily="2"/>
              </a:rPr>
              <a:t>  ratio </a:t>
            </a:r>
            <a:r>
              <a:rPr lang="en-US" b="1" dirty="0" smtClean="0">
                <a:solidFill>
                  <a:srgbClr val="7030A0"/>
                </a:solidFill>
                <a:latin typeface="Franklin Gothic Medium" pitchFamily="34" charset="0"/>
              </a:rPr>
              <a:t>at RHIC and LHC</a:t>
            </a:r>
          </a:p>
          <a:p>
            <a:pPr marL="571500" lvl="0" indent="-571500">
              <a:buNone/>
            </a:pPr>
            <a:r>
              <a:rPr lang="en-US" b="1" dirty="0" smtClean="0">
                <a:solidFill>
                  <a:srgbClr val="7030A0"/>
                </a:solidFill>
                <a:latin typeface="Franklin Gothic Medium" pitchFamily="34" charset="0"/>
              </a:rPr>
              <a:t>IV.  Hexagonal flow v6 </a:t>
            </a:r>
          </a:p>
          <a:p>
            <a:pPr marL="571500" lvl="0" indent="-571500">
              <a:buNone/>
            </a:pPr>
            <a:endParaRPr lang="en-US" b="1" dirty="0" smtClean="0">
              <a:solidFill>
                <a:srgbClr val="7030A0"/>
              </a:solidFill>
            </a:endParaRPr>
          </a:p>
        </p:txBody>
      </p:sp>
      <p:sp>
        <p:nvSpPr>
          <p:cNvPr id="4" name="Slide Number Placeholder 3"/>
          <p:cNvSpPr txBox="1"/>
          <p:nvPr/>
        </p:nvSpPr>
        <p:spPr>
          <a:xfrm>
            <a:off x="6555844" y="6247907"/>
            <a:ext cx="2130092" cy="4728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algn="r" defTabSz="829452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300" dirty="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/>
          <a:lstStyle/>
          <a:p>
            <a:r>
              <a:rPr lang="nb-NO" dirty="0" smtClean="0"/>
              <a:t>     </a:t>
            </a:r>
            <a:r>
              <a:rPr lang="nb-NO" dirty="0" err="1" smtClean="0"/>
              <a:t>Generation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triangular</a:t>
            </a:r>
            <a:r>
              <a:rPr lang="nb-NO" dirty="0" smtClean="0"/>
              <a:t> </a:t>
            </a:r>
            <a:r>
              <a:rPr lang="nb-NO" dirty="0" err="1" smtClean="0"/>
              <a:t>flow</a:t>
            </a:r>
            <a:endParaRPr lang="nb-NO" dirty="0"/>
          </a:p>
        </p:txBody>
      </p:sp>
      <p:pic>
        <p:nvPicPr>
          <p:cNvPr id="292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980729"/>
            <a:ext cx="6818337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51520" y="2492896"/>
            <a:ext cx="748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600" b="1" dirty="0" smtClean="0"/>
              <a:t>V2</a:t>
            </a:r>
            <a:endParaRPr lang="nb-NO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395077" y="2492896"/>
            <a:ext cx="748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600" b="1" dirty="0" smtClean="0"/>
              <a:t>V3</a:t>
            </a:r>
            <a:endParaRPr lang="nb-NO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6309320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 smtClean="0"/>
              <a:t>Hint (</a:t>
            </a:r>
            <a:r>
              <a:rPr lang="nb-NO" sz="2400" dirty="0" err="1" smtClean="0"/>
              <a:t>Teaney</a:t>
            </a:r>
            <a:r>
              <a:rPr lang="nb-NO" sz="2400" dirty="0" smtClean="0"/>
              <a:t>, </a:t>
            </a:r>
            <a:r>
              <a:rPr lang="nb-NO" sz="2400" dirty="0" err="1" smtClean="0"/>
              <a:t>Ollitrault</a:t>
            </a:r>
            <a:r>
              <a:rPr lang="nb-NO" sz="2400" dirty="0" smtClean="0"/>
              <a:t>, …)</a:t>
            </a:r>
            <a:r>
              <a:rPr lang="nb-NO" dirty="0" smtClean="0"/>
              <a:t>:</a:t>
            </a:r>
            <a:endParaRPr lang="nb-NO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139952" y="6209928"/>
          <a:ext cx="1656184" cy="648072"/>
        </p:xfrm>
        <a:graphic>
          <a:graphicData uri="http://schemas.openxmlformats.org/presentationml/2006/ole">
            <p:oleObj spid="_x0000_s324609" name="Equation" r:id="rId4" imgW="583920" imgH="228600" progId="Equation.DSMT4">
              <p:embed/>
            </p:oleObj>
          </a:graphicData>
        </a:graphic>
      </p:graphicFrame>
      <p:graphicFrame>
        <p:nvGraphicFramePr>
          <p:cNvPr id="324610" name="Object 3"/>
          <p:cNvGraphicFramePr>
            <a:graphicFrameLocks noChangeAspect="1"/>
          </p:cNvGraphicFramePr>
          <p:nvPr/>
        </p:nvGraphicFramePr>
        <p:xfrm>
          <a:off x="6156176" y="6182416"/>
          <a:ext cx="2808312" cy="675584"/>
        </p:xfrm>
        <a:graphic>
          <a:graphicData uri="http://schemas.openxmlformats.org/presentationml/2006/ole">
            <p:oleObj spid="_x0000_s324610" name="Equation" r:id="rId5" imgW="1002960" imgH="241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/>
          <a:lstStyle/>
          <a:p>
            <a:r>
              <a:rPr lang="nb-NO" dirty="0" smtClean="0"/>
              <a:t>    HEXAGONAL FLOW in HYDJET++ AT LHC</a:t>
            </a:r>
            <a:endParaRPr lang="nb-NO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5805264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Both"/>
            </a:pPr>
            <a:r>
              <a:rPr lang="nb-NO" sz="2400" b="1" dirty="0" smtClean="0">
                <a:latin typeface="Times New Roman" pitchFamily="18" charset="0"/>
                <a:cs typeface="Times New Roman" pitchFamily="18" charset="0"/>
              </a:rPr>
              <a:t>V6 is </a:t>
            </a:r>
            <a:r>
              <a:rPr lang="nb-NO" sz="2400" b="1" dirty="0" err="1" smtClean="0">
                <a:latin typeface="Times New Roman" pitchFamily="18" charset="0"/>
                <a:cs typeface="Times New Roman" pitchFamily="18" charset="0"/>
              </a:rPr>
              <a:t>weak</a:t>
            </a:r>
            <a:endParaRPr lang="nb-NO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Both"/>
            </a:pPr>
            <a:r>
              <a:rPr lang="nb-NO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b-NO" sz="2400" b="1" dirty="0" err="1" smtClean="0"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nb-NO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b-NO" sz="2400" b="1" dirty="0" err="1" smtClean="0">
                <a:latin typeface="Times New Roman" pitchFamily="18" charset="0"/>
                <a:cs typeface="Times New Roman" pitchFamily="18" charset="0"/>
              </a:rPr>
              <a:t>high-pt</a:t>
            </a:r>
            <a:r>
              <a:rPr lang="nb-NO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b-NO" sz="2400" b="1" dirty="0" err="1" smtClean="0">
                <a:latin typeface="Times New Roman" pitchFamily="18" charset="0"/>
                <a:cs typeface="Times New Roman" pitchFamily="18" charset="0"/>
              </a:rPr>
              <a:t>tail</a:t>
            </a:r>
            <a:r>
              <a:rPr lang="nb-NO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b-NO" sz="2400" b="1" dirty="0" err="1" smtClean="0">
                <a:latin typeface="Times New Roman" pitchFamily="18" charset="0"/>
                <a:cs typeface="Times New Roman" pitchFamily="18" charset="0"/>
              </a:rPr>
              <a:t>increases</a:t>
            </a:r>
            <a:r>
              <a:rPr lang="nb-NO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b-NO" sz="2400" b="1" dirty="0" err="1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nb-NO" sz="2400" b="1" dirty="0" smtClean="0">
                <a:latin typeface="Times New Roman" pitchFamily="18" charset="0"/>
                <a:cs typeface="Times New Roman" pitchFamily="18" charset="0"/>
              </a:rPr>
              <a:t> rising </a:t>
            </a:r>
            <a:r>
              <a:rPr lang="nb-NO" sz="2400" b="1" dirty="0" err="1" smtClean="0">
                <a:latin typeface="Times New Roman" pitchFamily="18" charset="0"/>
                <a:cs typeface="Times New Roman" pitchFamily="18" charset="0"/>
              </a:rPr>
              <a:t>pT</a:t>
            </a:r>
            <a:endParaRPr lang="nb-NO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91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556792"/>
            <a:ext cx="4427985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91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556792"/>
            <a:ext cx="442798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436096" y="1052736"/>
            <a:ext cx="3429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 err="1" smtClean="0"/>
              <a:t>L.Bravina</a:t>
            </a:r>
            <a:r>
              <a:rPr lang="nb-NO" dirty="0" smtClean="0"/>
              <a:t> et al., </a:t>
            </a:r>
            <a:r>
              <a:rPr lang="nb-NO" dirty="0" smtClean="0"/>
              <a:t>to be </a:t>
            </a:r>
            <a:r>
              <a:rPr lang="nb-NO" dirty="0" err="1" smtClean="0"/>
              <a:t>submitted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/>
          <a:lstStyle/>
          <a:p>
            <a:r>
              <a:rPr lang="nb-NO" dirty="0" smtClean="0"/>
              <a:t>     </a:t>
            </a:r>
            <a:endParaRPr lang="nb-NO" dirty="0"/>
          </a:p>
        </p:txBody>
      </p:sp>
      <p:graphicFrame>
        <p:nvGraphicFramePr>
          <p:cNvPr id="293891" name="Object 3"/>
          <p:cNvGraphicFramePr>
            <a:graphicFrameLocks noChangeAspect="1"/>
          </p:cNvGraphicFramePr>
          <p:nvPr/>
        </p:nvGraphicFramePr>
        <p:xfrm>
          <a:off x="4211960" y="0"/>
          <a:ext cx="4711204" cy="1133074"/>
        </p:xfrm>
        <a:graphic>
          <a:graphicData uri="http://schemas.openxmlformats.org/presentationml/2006/ole">
            <p:oleObj spid="_x0000_s294914" name="Equation" r:id="rId3" imgW="1002960" imgH="241200" progId="Equation.DSMT4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188640"/>
            <a:ext cx="4211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4000" b="1" dirty="0" err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Hexagonal</a:t>
            </a:r>
            <a:r>
              <a:rPr lang="nb-NO" sz="4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b-NO" sz="4000" b="1" dirty="0" err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flow</a:t>
            </a:r>
            <a:r>
              <a:rPr lang="nb-NO" sz="4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nb-NO" sz="4000" b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49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556792"/>
            <a:ext cx="4516294" cy="3672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491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1556792"/>
            <a:ext cx="4499992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6588125" y="5300663"/>
          <a:ext cx="679450" cy="720725"/>
        </p:xfrm>
        <a:graphic>
          <a:graphicData uri="http://schemas.openxmlformats.org/presentationml/2006/ole">
            <p:oleObj spid="_x0000_s294917" name="Equation" r:id="rId6" imgW="215640" imgH="228600" progId="Equation.DSMT4">
              <p:embed/>
            </p:oleObj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2123728" y="5301208"/>
          <a:ext cx="720080" cy="720080"/>
        </p:xfrm>
        <a:graphic>
          <a:graphicData uri="http://schemas.openxmlformats.org/presentationml/2006/ole">
            <p:oleObj spid="_x0000_s294918" name="Equation" r:id="rId7" imgW="228600" imgH="228600" progId="Equation.DSMT4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0" y="623731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b="1" dirty="0" smtClean="0"/>
              <a:t>  It </a:t>
            </a:r>
            <a:r>
              <a:rPr lang="nb-NO" sz="2000" b="1" dirty="0" err="1" smtClean="0"/>
              <a:t>would</a:t>
            </a:r>
            <a:r>
              <a:rPr lang="nb-NO" sz="2000" b="1" dirty="0" smtClean="0"/>
              <a:t> be </a:t>
            </a:r>
            <a:r>
              <a:rPr lang="nb-NO" sz="2000" b="1" dirty="0" err="1" smtClean="0"/>
              <a:t>interesting</a:t>
            </a:r>
            <a:r>
              <a:rPr lang="nb-NO" sz="2000" b="1" dirty="0" smtClean="0"/>
              <a:t> to </a:t>
            </a:r>
            <a:r>
              <a:rPr lang="nb-NO" sz="2000" b="1" dirty="0" err="1" smtClean="0"/>
              <a:t>study</a:t>
            </a:r>
            <a:r>
              <a:rPr lang="nb-NO" sz="2000" b="1" dirty="0" smtClean="0"/>
              <a:t>                   and                   in </a:t>
            </a:r>
            <a:r>
              <a:rPr lang="nb-NO" sz="2000" b="1" dirty="0" err="1" smtClean="0"/>
              <a:t>experiment</a:t>
            </a:r>
            <a:r>
              <a:rPr lang="nb-NO" sz="2000" b="1" dirty="0" smtClean="0"/>
              <a:t> </a:t>
            </a:r>
            <a:r>
              <a:rPr lang="nb-NO" b="1" dirty="0" smtClean="0"/>
              <a:t>  </a:t>
            </a:r>
            <a:r>
              <a:rPr lang="nb-NO" dirty="0" smtClean="0"/>
              <a:t>                      </a:t>
            </a:r>
            <a:endParaRPr lang="nb-NO" dirty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4139952" y="6165304"/>
          <a:ext cx="1130672" cy="535582"/>
        </p:xfrm>
        <a:graphic>
          <a:graphicData uri="http://schemas.openxmlformats.org/presentationml/2006/ole">
            <p:oleObj spid="_x0000_s294919" name="Equation" r:id="rId8" imgW="482400" imgH="228600" progId="Equation.DSMT4">
              <p:embed/>
            </p:oleObj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5868144" y="6165304"/>
          <a:ext cx="1061965" cy="516632"/>
        </p:xfrm>
        <a:graphic>
          <a:graphicData uri="http://schemas.openxmlformats.org/presentationml/2006/ole">
            <p:oleObj spid="_x0000_s294920" name="Equation" r:id="rId9" imgW="469800" imgH="228600" progId="Equation.DSMT4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923928" y="5373216"/>
            <a:ext cx="15648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800" dirty="0" err="1" smtClean="0">
                <a:solidFill>
                  <a:srgbClr val="FF0000"/>
                </a:solidFill>
              </a:rPr>
              <a:t>Scaling</a:t>
            </a:r>
            <a:r>
              <a:rPr lang="nb-NO" sz="2800" dirty="0" smtClean="0">
                <a:solidFill>
                  <a:srgbClr val="FF0000"/>
                </a:solidFill>
              </a:rPr>
              <a:t>?</a:t>
            </a:r>
            <a:endParaRPr lang="nb-NO" sz="2800" dirty="0">
              <a:solidFill>
                <a:srgbClr val="FF0000"/>
              </a:solidFill>
            </a:endParaRPr>
          </a:p>
        </p:txBody>
      </p:sp>
      <p:sp>
        <p:nvSpPr>
          <p:cNvPr id="19" name="Left Arrow 18"/>
          <p:cNvSpPr/>
          <p:nvPr/>
        </p:nvSpPr>
        <p:spPr>
          <a:xfrm rot="2040465">
            <a:off x="2461628" y="4751286"/>
            <a:ext cx="2207415" cy="17660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0" name="Rectangle 19"/>
          <p:cNvSpPr/>
          <p:nvPr/>
        </p:nvSpPr>
        <p:spPr>
          <a:xfrm>
            <a:off x="5220072" y="1124744"/>
            <a:ext cx="3429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 err="1" smtClean="0"/>
              <a:t>L.Bravina</a:t>
            </a:r>
            <a:r>
              <a:rPr lang="nb-NO" dirty="0" smtClean="0"/>
              <a:t> et al., to be </a:t>
            </a:r>
            <a:r>
              <a:rPr lang="nb-NO" dirty="0" err="1" smtClean="0"/>
              <a:t>submitted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/>
          <a:lstStyle/>
          <a:p>
            <a:r>
              <a:rPr lang="nb-NO" dirty="0" smtClean="0"/>
              <a:t>     </a:t>
            </a:r>
            <a:endParaRPr lang="nb-NO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188640"/>
            <a:ext cx="8964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4000" b="1" dirty="0" err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Hexagonal</a:t>
            </a:r>
            <a:r>
              <a:rPr lang="nb-NO" sz="4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b-NO" sz="4000" b="1" dirty="0" err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flow</a:t>
            </a:r>
            <a:r>
              <a:rPr lang="nb-NO" sz="4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nb-NO" sz="4000" b="1" dirty="0" err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centrality</a:t>
            </a:r>
            <a:r>
              <a:rPr lang="nb-NO" sz="4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b-NO" sz="4000" b="1" dirty="0" err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dependence</a:t>
            </a:r>
            <a:endParaRPr lang="nb-NO" sz="4000" b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389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052736"/>
            <a:ext cx="493204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052736"/>
            <a:ext cx="348520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789040"/>
            <a:ext cx="3491880" cy="2907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 rot="16200000">
            <a:off x="-976349" y="3720765"/>
            <a:ext cx="2681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ATLAS-CONF-2012-049</a:t>
            </a:r>
            <a:endParaRPr lang="nb-NO" dirty="0"/>
          </a:p>
        </p:txBody>
      </p:sp>
      <p:sp>
        <p:nvSpPr>
          <p:cNvPr id="14" name="TextBox 13"/>
          <p:cNvSpPr txBox="1"/>
          <p:nvPr/>
        </p:nvSpPr>
        <p:spPr>
          <a:xfrm>
            <a:off x="5436096" y="6093296"/>
            <a:ext cx="3188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b="1" dirty="0" smtClean="0">
                <a:solidFill>
                  <a:srgbClr val="3333CC"/>
                </a:solidFill>
              </a:rPr>
              <a:t>In line </a:t>
            </a:r>
            <a:r>
              <a:rPr lang="nb-NO" sz="2400" b="1" dirty="0" err="1" smtClean="0">
                <a:solidFill>
                  <a:srgbClr val="3333CC"/>
                </a:solidFill>
              </a:rPr>
              <a:t>with</a:t>
            </a:r>
            <a:r>
              <a:rPr lang="nb-NO" sz="2400" b="1" dirty="0" smtClean="0">
                <a:solidFill>
                  <a:srgbClr val="3333CC"/>
                </a:solidFill>
              </a:rPr>
              <a:t> </a:t>
            </a:r>
            <a:r>
              <a:rPr lang="nb-NO" sz="2400" b="1" dirty="0" err="1" smtClean="0">
                <a:solidFill>
                  <a:srgbClr val="3333CC"/>
                </a:solidFill>
              </a:rPr>
              <a:t>exp</a:t>
            </a:r>
            <a:r>
              <a:rPr lang="nb-NO" sz="2400" b="1" dirty="0" smtClean="0">
                <a:solidFill>
                  <a:srgbClr val="3333CC"/>
                </a:solidFill>
              </a:rPr>
              <a:t>. data</a:t>
            </a:r>
            <a:endParaRPr lang="nb-NO" sz="2400" b="1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/>
          <a:lstStyle/>
          <a:p>
            <a:r>
              <a:rPr lang="nb-NO" dirty="0" smtClean="0"/>
              <a:t>     </a:t>
            </a:r>
            <a:endParaRPr lang="nb-NO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1886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4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nb-NO" sz="4000" b="1" dirty="0" err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Extraction</a:t>
            </a:r>
            <a:r>
              <a:rPr lang="nb-NO" sz="4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b-NO" sz="4000" b="1" dirty="0" err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nb-NO" sz="4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V6 (</a:t>
            </a:r>
            <a:r>
              <a:rPr lang="nb-NO" sz="4000" b="1" dirty="0" err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Event</a:t>
            </a:r>
            <a:r>
              <a:rPr lang="nb-NO" sz="4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Plane </a:t>
            </a:r>
            <a:r>
              <a:rPr lang="nb-NO" sz="4000" b="1" dirty="0" err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method</a:t>
            </a:r>
            <a:r>
              <a:rPr lang="nb-NO" sz="4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nb-NO" sz="4000" b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02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24744"/>
            <a:ext cx="7432179" cy="5606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sz="quarter"/>
          </p:nvPr>
        </p:nvSpPr>
        <p:spPr>
          <a:xfrm>
            <a:off x="2357422" y="142852"/>
            <a:ext cx="4286252" cy="928671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Conclusions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21509" name="TextBox 8"/>
          <p:cNvSpPr txBox="1">
            <a:spLocks noChangeArrowheads="1"/>
          </p:cNvSpPr>
          <p:nvPr/>
        </p:nvSpPr>
        <p:spPr bwMode="auto">
          <a:xfrm>
            <a:off x="142875" y="1143000"/>
            <a:ext cx="8715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latin typeface="Baskerville Old Face" pitchFamily="18" charset="0"/>
              </a:rPr>
              <a:t>The HYDJET++  model allows to investigate flow of hydro and jet parts separately,  to look at reconstruction of pure hydro flow and its modification due to jet part.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2071689"/>
            <a:ext cx="9036496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endParaRPr lang="en-US" sz="24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4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endParaRPr lang="en-US" sz="24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endParaRPr lang="en-US" sz="20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defRPr/>
            </a:pPr>
            <a:endParaRPr lang="en-US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619672" y="3717032"/>
          <a:ext cx="2016224" cy="432048"/>
        </p:xfrm>
        <a:graphic>
          <a:graphicData uri="http://schemas.openxmlformats.org/presentationml/2006/ole">
            <p:oleObj spid="_x0000_s403458" name="Equation" r:id="rId3" imgW="1155600" imgH="24120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427984" y="5517232"/>
          <a:ext cx="2472275" cy="432048"/>
        </p:xfrm>
        <a:graphic>
          <a:graphicData uri="http://schemas.openxmlformats.org/presentationml/2006/ole">
            <p:oleObj spid="_x0000_s403459" name="Equation" r:id="rId4" imgW="1307880" imgH="228600" progId="Equation.DSMT4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0" y="5877272"/>
          <a:ext cx="2472275" cy="432048"/>
        </p:xfrm>
        <a:graphic>
          <a:graphicData uri="http://schemas.openxmlformats.org/presentationml/2006/ole">
            <p:oleObj spid="_x0000_s403460" name="Equation" r:id="rId5" imgW="1307880" imgH="228600" progId="Equation.DSMT4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2204864"/>
            <a:ext cx="9144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Non-</a:t>
            </a:r>
            <a:r>
              <a:rPr lang="en-US" sz="2400" dirty="0" err="1" smtClean="0">
                <a:latin typeface="+mj-lt"/>
              </a:rPr>
              <a:t>linearities</a:t>
            </a:r>
            <a:r>
              <a:rPr lang="en-US" sz="2400" dirty="0" smtClean="0">
                <a:latin typeface="+mj-lt"/>
              </a:rPr>
              <a:t> between eccentricities and flow harmonics of n-</a:t>
            </a:r>
            <a:r>
              <a:rPr lang="en-US" sz="2400" dirty="0" err="1" smtClean="0">
                <a:latin typeface="+mj-lt"/>
              </a:rPr>
              <a:t>th</a:t>
            </a:r>
            <a:r>
              <a:rPr lang="en-US" sz="2400" dirty="0" smtClean="0">
                <a:latin typeface="+mj-lt"/>
              </a:rPr>
              <a:t> order (n&gt;3) can be understood in terms of elliptic and triangular flow contributions</a:t>
            </a:r>
          </a:p>
          <a:p>
            <a:r>
              <a:rPr lang="en-US" sz="2400" dirty="0" smtClean="0">
                <a:latin typeface="+mj-lt"/>
              </a:rPr>
              <a:t> </a:t>
            </a:r>
            <a:endParaRPr lang="en-US" sz="2400" dirty="0" smtClean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Scaling of                                is observed for centralities up to 50% </a:t>
            </a:r>
          </a:p>
          <a:p>
            <a:endParaRPr lang="en-US" sz="2400" dirty="0" smtClean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Jets increase this ratio by 10-15% and lead to rise of the high-</a:t>
            </a:r>
            <a:r>
              <a:rPr lang="en-US" sz="2400" dirty="0" err="1" smtClean="0">
                <a:latin typeface="+mj-lt"/>
              </a:rPr>
              <a:t>pT</a:t>
            </a:r>
            <a:r>
              <a:rPr lang="en-US" sz="2400" dirty="0" smtClean="0">
                <a:latin typeface="+mj-lt"/>
              </a:rPr>
              <a:t> tail </a:t>
            </a:r>
          </a:p>
          <a:p>
            <a:endParaRPr lang="en-US" sz="2400" dirty="0" smtClean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Centrality dependences v6(v2) and v6(v3) are in line with the </a:t>
            </a:r>
          </a:p>
          <a:p>
            <a:r>
              <a:rPr lang="en-US" sz="2400" dirty="0" smtClean="0">
                <a:latin typeface="+mj-lt"/>
              </a:rPr>
              <a:t>behavior of the plane </a:t>
            </a:r>
            <a:r>
              <a:rPr lang="en-US" sz="2400" dirty="0" err="1" smtClean="0">
                <a:latin typeface="+mj-lt"/>
              </a:rPr>
              <a:t>correlators</a:t>
            </a:r>
            <a:r>
              <a:rPr lang="en-US" sz="2400" dirty="0" smtClean="0">
                <a:latin typeface="+mj-lt"/>
              </a:rPr>
              <a:t>                                   and</a:t>
            </a:r>
          </a:p>
          <a:p>
            <a:r>
              <a:rPr lang="en-US" sz="2400" dirty="0" smtClean="0"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                               measured experimentally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D</a:t>
            </a:r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ifficult to get genuine information about higher eccentricities !</a:t>
            </a:r>
            <a:r>
              <a:rPr lang="en-US" sz="2400" dirty="0" smtClean="0">
                <a:latin typeface="+mj-lt"/>
              </a:rPr>
              <a:t> </a:t>
            </a:r>
          </a:p>
          <a:p>
            <a:r>
              <a:rPr lang="en-US" sz="2400" dirty="0" smtClean="0">
                <a:latin typeface="+mj-lt"/>
              </a:rPr>
              <a:t>                        </a:t>
            </a:r>
            <a:endParaRPr lang="nb-NO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043608" y="0"/>
            <a:ext cx="799288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400" b="1" dirty="0" smtClean="0">
                <a:solidFill>
                  <a:srgbClr val="8917D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Many thanks to organizers! </a:t>
            </a:r>
          </a:p>
          <a:p>
            <a:pPr algn="ctr">
              <a:defRPr/>
            </a:pPr>
            <a:r>
              <a:rPr lang="en-US" sz="4400" b="1" dirty="0" smtClean="0">
                <a:solidFill>
                  <a:srgbClr val="8917D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</a:t>
            </a:r>
          </a:p>
        </p:txBody>
      </p:sp>
      <p:pic>
        <p:nvPicPr>
          <p:cNvPr id="402434" name="Picture 2" descr="http://www.theslideprojector.com/images/ancientcivilizations/cycladic/knossosfresc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22424"/>
            <a:ext cx="9177977" cy="60355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 dirty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 dirty="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9156" name="TextBox 3"/>
          <p:cNvSpPr txBox="1">
            <a:spLocks noChangeArrowheads="1"/>
          </p:cNvSpPr>
          <p:nvPr/>
        </p:nvSpPr>
        <p:spPr bwMode="auto">
          <a:xfrm>
            <a:off x="1828800" y="914400"/>
            <a:ext cx="34496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4000" dirty="0" err="1"/>
              <a:t>Back-up</a:t>
            </a:r>
            <a:r>
              <a:rPr lang="nb-NO" sz="4000" dirty="0"/>
              <a:t> Slides</a:t>
            </a: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7772400" cy="62391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b-NO" sz="4000" b="1" i="1" dirty="0" smtClean="0">
                <a:solidFill>
                  <a:srgbClr val="0C00F8"/>
                </a:solidFill>
              </a:rPr>
              <a:t> LHC data vs. HYDJET++ </a:t>
            </a:r>
            <a:r>
              <a:rPr lang="nb-NO" sz="4000" b="1" i="1" dirty="0" err="1" smtClean="0">
                <a:solidFill>
                  <a:srgbClr val="0C00F8"/>
                </a:solidFill>
              </a:rPr>
              <a:t>model</a:t>
            </a:r>
            <a:endParaRPr lang="de-DE" sz="4000" b="1" i="1" dirty="0" smtClean="0">
              <a:solidFill>
                <a:srgbClr val="0C00F8"/>
              </a:solidFill>
            </a:endParaRP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 rot="16200000">
            <a:off x="6361458" y="3295726"/>
            <a:ext cx="46805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 b="1" dirty="0" smtClean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I. </a:t>
            </a:r>
            <a:r>
              <a:rPr lang="nb-NO" sz="1600" b="1" dirty="0" err="1" smtClean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Lokhtin</a:t>
            </a:r>
            <a:r>
              <a:rPr lang="nb-NO" sz="1600" b="1" dirty="0" smtClean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et al., Eur. </a:t>
            </a:r>
            <a:r>
              <a:rPr lang="nb-NO" sz="1600" b="1" dirty="0" err="1" smtClean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Phys</a:t>
            </a:r>
            <a:r>
              <a:rPr lang="nb-NO" sz="1600" b="1" dirty="0" smtClean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J C72 (2012) 2045</a:t>
            </a:r>
            <a:r>
              <a:rPr lang="nb-NO" sz="1600" dirty="0" smtClean="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</a:t>
            </a:r>
            <a:endParaRPr lang="en-US" sz="1600" dirty="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2160" y="1124744"/>
            <a:ext cx="28985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 err="1" smtClean="0">
                <a:solidFill>
                  <a:srgbClr val="C111B9"/>
                </a:solidFill>
              </a:rPr>
              <a:t>Rapidity</a:t>
            </a:r>
            <a:endParaRPr lang="en-US" sz="2400" dirty="0">
              <a:solidFill>
                <a:srgbClr val="C111B9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980728"/>
            <a:ext cx="3314807" cy="289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613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628799"/>
            <a:ext cx="3600400" cy="3647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613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4006327"/>
            <a:ext cx="4320480" cy="2851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59632" y="620688"/>
            <a:ext cx="3339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 err="1" smtClean="0">
                <a:solidFill>
                  <a:srgbClr val="C111B9"/>
                </a:solidFill>
              </a:rPr>
              <a:t>Transverse</a:t>
            </a:r>
            <a:r>
              <a:rPr lang="nb-NO" sz="2400" dirty="0" smtClean="0">
                <a:solidFill>
                  <a:srgbClr val="C111B9"/>
                </a:solidFill>
              </a:rPr>
              <a:t> </a:t>
            </a:r>
            <a:r>
              <a:rPr lang="nb-NO" sz="2400" dirty="0" err="1" smtClean="0">
                <a:solidFill>
                  <a:srgbClr val="C111B9"/>
                </a:solidFill>
              </a:rPr>
              <a:t>momentum</a:t>
            </a:r>
            <a:endParaRPr lang="nb-NO" sz="2400" dirty="0">
              <a:solidFill>
                <a:srgbClr val="C111B9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6165304"/>
            <a:ext cx="422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 err="1" smtClean="0">
                <a:solidFill>
                  <a:srgbClr val="C111B9"/>
                </a:solidFill>
              </a:rPr>
              <a:t>Correlation</a:t>
            </a:r>
            <a:r>
              <a:rPr lang="nb-NO" sz="2400" dirty="0" smtClean="0">
                <a:solidFill>
                  <a:srgbClr val="C111B9"/>
                </a:solidFill>
              </a:rPr>
              <a:t> </a:t>
            </a:r>
            <a:r>
              <a:rPr lang="nb-NO" sz="2400" dirty="0" err="1" smtClean="0">
                <a:solidFill>
                  <a:srgbClr val="C111B9"/>
                </a:solidFill>
              </a:rPr>
              <a:t>radii</a:t>
            </a:r>
            <a:r>
              <a:rPr lang="nb-NO" sz="2400" dirty="0" smtClean="0">
                <a:solidFill>
                  <a:srgbClr val="C111B9"/>
                </a:solidFill>
              </a:rPr>
              <a:t> (</a:t>
            </a:r>
            <a:r>
              <a:rPr lang="nb-NO" sz="2400" dirty="0" err="1" smtClean="0">
                <a:solidFill>
                  <a:srgbClr val="C111B9"/>
                </a:solidFill>
              </a:rPr>
              <a:t>femtoscopy</a:t>
            </a:r>
            <a:r>
              <a:rPr lang="nb-NO" sz="2400" dirty="0" smtClean="0">
                <a:solidFill>
                  <a:srgbClr val="C111B9"/>
                </a:solidFill>
              </a:rPr>
              <a:t>)</a:t>
            </a:r>
            <a:endParaRPr lang="nb-NO" sz="2400" dirty="0">
              <a:solidFill>
                <a:srgbClr val="C111B9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72200" y="620688"/>
            <a:ext cx="2280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 smtClean="0"/>
              <a:t>Pb+Pb</a:t>
            </a:r>
            <a:r>
              <a:rPr lang="nb-NO" dirty="0" smtClean="0"/>
              <a:t> @ 2.76 </a:t>
            </a:r>
            <a:r>
              <a:rPr lang="nb-NO" dirty="0" err="1" smtClean="0"/>
              <a:t>ATeV</a:t>
            </a:r>
            <a:endParaRPr lang="nb-NO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TextBox 8"/>
          <p:cNvSpPr txBox="1">
            <a:spLocks noChangeArrowheads="1"/>
          </p:cNvSpPr>
          <p:nvPr/>
        </p:nvSpPr>
        <p:spPr bwMode="auto">
          <a:xfrm>
            <a:off x="0" y="285728"/>
            <a:ext cx="86764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Number-of-constituent-quark scaling at RHIC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61" name="Rectangle 7"/>
          <p:cNvSpPr>
            <a:spLocks noChangeArrowheads="1"/>
          </p:cNvSpPr>
          <p:nvPr/>
        </p:nvSpPr>
        <p:spPr bwMode="auto">
          <a:xfrm>
            <a:off x="357158" y="5786454"/>
            <a:ext cx="8643966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One of the explanations of KE</a:t>
            </a:r>
            <a:r>
              <a:rPr lang="en-US" baseline="-25000" dirty="0">
                <a:solidFill>
                  <a:srgbClr val="002060"/>
                </a:solidFill>
              </a:rPr>
              <a:t>T</a:t>
            </a:r>
            <a:r>
              <a:rPr lang="en-US" dirty="0">
                <a:solidFill>
                  <a:srgbClr val="002060"/>
                </a:solidFill>
              </a:rPr>
              <a:t>/</a:t>
            </a:r>
            <a:r>
              <a:rPr lang="en-US" dirty="0" err="1">
                <a:solidFill>
                  <a:srgbClr val="002060"/>
                </a:solidFill>
              </a:rPr>
              <a:t>n</a:t>
            </a:r>
            <a:r>
              <a:rPr lang="en-US" baseline="-25000" dirty="0" err="1">
                <a:solidFill>
                  <a:srgbClr val="002060"/>
                </a:solidFill>
              </a:rPr>
              <a:t>q</a:t>
            </a:r>
            <a:r>
              <a:rPr lang="en-US" dirty="0">
                <a:solidFill>
                  <a:srgbClr val="002060"/>
                </a:solidFill>
              </a:rPr>
              <a:t> scaling is </a:t>
            </a:r>
            <a:r>
              <a:rPr lang="en-US" dirty="0" err="1" smtClean="0">
                <a:solidFill>
                  <a:srgbClr val="002060"/>
                </a:solidFill>
              </a:rPr>
              <a:t>partonic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origin of </a:t>
            </a:r>
            <a:r>
              <a:rPr lang="en-US" dirty="0" smtClean="0">
                <a:solidFill>
                  <a:srgbClr val="002060"/>
                </a:solidFill>
              </a:rPr>
              <a:t>the elliptic </a:t>
            </a:r>
            <a:r>
              <a:rPr lang="en-US" dirty="0">
                <a:solidFill>
                  <a:srgbClr val="002060"/>
                </a:solidFill>
              </a:rPr>
              <a:t>flow. </a:t>
            </a:r>
          </a:p>
          <a:p>
            <a:r>
              <a:rPr lang="en-US" sz="1600" b="1" i="1" dirty="0" smtClean="0">
                <a:solidFill>
                  <a:srgbClr val="002060"/>
                </a:solidFill>
              </a:rPr>
              <a:t>However,  final  state  effects  (</a:t>
            </a:r>
            <a:r>
              <a:rPr lang="en-US" sz="1600" b="1" i="1" dirty="0">
                <a:solidFill>
                  <a:srgbClr val="002060"/>
                </a:solidFill>
              </a:rPr>
              <a:t>such </a:t>
            </a:r>
            <a:r>
              <a:rPr lang="en-US" sz="1600" b="1" i="1" dirty="0" smtClean="0">
                <a:solidFill>
                  <a:srgbClr val="002060"/>
                </a:solidFill>
              </a:rPr>
              <a:t> as  resonance  decays   and  jets)  </a:t>
            </a:r>
            <a:r>
              <a:rPr lang="en-US" sz="1600" b="1" i="1" dirty="0">
                <a:solidFill>
                  <a:srgbClr val="002060"/>
                </a:solidFill>
              </a:rPr>
              <a:t>may </a:t>
            </a:r>
            <a:r>
              <a:rPr lang="en-US" sz="1600" b="1" i="1" dirty="0" smtClean="0">
                <a:solidFill>
                  <a:srgbClr val="002060"/>
                </a:solidFill>
              </a:rPr>
              <a:t> also  lead </a:t>
            </a:r>
          </a:p>
          <a:p>
            <a:r>
              <a:rPr lang="en-US" sz="1600" b="1" i="1" dirty="0" smtClean="0">
                <a:solidFill>
                  <a:srgbClr val="002060"/>
                </a:solidFill>
              </a:rPr>
              <a:t>                                             to  appearance  of  the scaling 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9462" name="TextBox 7"/>
          <p:cNvSpPr txBox="1">
            <a:spLocks noChangeArrowheads="1"/>
          </p:cNvSpPr>
          <p:nvPr/>
        </p:nvSpPr>
        <p:spPr bwMode="auto">
          <a:xfrm>
            <a:off x="857179" y="785813"/>
            <a:ext cx="72299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/>
              <a:t>Direct </a:t>
            </a:r>
            <a:r>
              <a:rPr lang="en-US" dirty="0" smtClean="0"/>
              <a:t>particles:  scaling is not good.        </a:t>
            </a:r>
            <a:r>
              <a:rPr lang="en-US" dirty="0"/>
              <a:t>All </a:t>
            </a:r>
            <a:r>
              <a:rPr lang="en-US" dirty="0" smtClean="0"/>
              <a:t>particles: KE</a:t>
            </a:r>
            <a:r>
              <a:rPr lang="en-US" baseline="-25000" dirty="0" smtClean="0"/>
              <a:t>T</a:t>
            </a:r>
            <a:r>
              <a:rPr lang="en-US" dirty="0" smtClean="0"/>
              <a:t>/</a:t>
            </a:r>
            <a:r>
              <a:rPr lang="en-US" dirty="0" err="1" smtClean="0"/>
              <a:t>n</a:t>
            </a:r>
            <a:r>
              <a:rPr lang="en-US" baseline="-25000" dirty="0" err="1" smtClean="0"/>
              <a:t>q</a:t>
            </a:r>
            <a:r>
              <a:rPr lang="en-US" baseline="-25000" dirty="0" smtClean="0"/>
              <a:t> </a:t>
            </a:r>
            <a:r>
              <a:rPr lang="en-US" dirty="0" smtClean="0"/>
              <a:t>scaling </a:t>
            </a:r>
            <a:endParaRPr lang="ru-RU" dirty="0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96752"/>
            <a:ext cx="735811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 rot="16200000">
            <a:off x="6442347" y="3316342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 smtClean="0"/>
              <a:t>G.Eyyubova</a:t>
            </a:r>
            <a:r>
              <a:rPr lang="nb-NO" dirty="0" smtClean="0"/>
              <a:t> et al., PRC 80 (2009) 064907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755576" y="1196752"/>
          <a:ext cx="7378842" cy="1296144"/>
        </p:xfrm>
        <a:graphic>
          <a:graphicData uri="http://schemas.openxmlformats.org/presentationml/2006/ole">
            <p:oleObj spid="_x0000_s338946" r:id="rId3" imgW="2463480" imgH="431640" progId="Equation.3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1835696" y="260648"/>
            <a:ext cx="5617307" cy="57619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82945" tIns="41473" rIns="82945" bIns="41473" anchor="t" anchorCtr="1" compatLnSpc="1">
            <a:spAutoFit/>
          </a:bodyPr>
          <a:lstStyle/>
          <a:p>
            <a:pPr algn="ctr" defTabSz="829452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b-NO" sz="3200" b="1" dirty="0" smtClean="0">
                <a:solidFill>
                  <a:srgbClr val="C111B9"/>
                </a:solidFill>
                <a:latin typeface="Times New Roman" pitchFamily="18"/>
                <a:cs typeface="Times New Roman" pitchFamily="18"/>
              </a:rPr>
              <a:t>ANISOTROPIC FLOW</a:t>
            </a:r>
            <a:endParaRPr lang="nb-NO" sz="3200" b="1" dirty="0">
              <a:solidFill>
                <a:srgbClr val="C111B9"/>
              </a:solidFill>
              <a:latin typeface="Times New Roman" pitchFamily="18"/>
              <a:cs typeface="Times New Roman" pitchFamily="18"/>
            </a:endParaRPr>
          </a:p>
        </p:txBody>
      </p:sp>
      <p:pic>
        <p:nvPicPr>
          <p:cNvPr id="4" name="Picture 3" descr="denterria_react_plane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331640" y="2492896"/>
            <a:ext cx="5611527" cy="413910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Straight Connector 6"/>
          <p:cNvCxnSpPr/>
          <p:nvPr/>
        </p:nvCxnSpPr>
        <p:spPr>
          <a:xfrm>
            <a:off x="323528" y="4365104"/>
            <a:ext cx="9144004" cy="65325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sp>
        <p:nvSpPr>
          <p:cNvPr id="7" name="Slide Number Placeholder 6"/>
          <p:cNvSpPr txBox="1"/>
          <p:nvPr/>
        </p:nvSpPr>
        <p:spPr>
          <a:xfrm>
            <a:off x="6555844" y="6247907"/>
            <a:ext cx="2130092" cy="4728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algn="r" defTabSz="829452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300" dirty="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95936" y="980728"/>
            <a:ext cx="5148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 smtClean="0">
                <a:latin typeface="+mj-lt"/>
              </a:rPr>
              <a:t>S.Voloshin</a:t>
            </a:r>
            <a:r>
              <a:rPr lang="nb-NO" dirty="0" smtClean="0">
                <a:latin typeface="+mj-lt"/>
              </a:rPr>
              <a:t> and </a:t>
            </a:r>
            <a:r>
              <a:rPr lang="nb-NO" dirty="0" err="1" smtClean="0">
                <a:latin typeface="+mj-lt"/>
              </a:rPr>
              <a:t>Y.Zhang</a:t>
            </a:r>
            <a:r>
              <a:rPr lang="nb-NO" dirty="0" smtClean="0">
                <a:latin typeface="+mj-lt"/>
              </a:rPr>
              <a:t>, Z.Phys.C70 (1996) 665</a:t>
            </a:r>
            <a:endParaRPr lang="nb-NO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" y="1077323"/>
            <a:ext cx="9017795" cy="532859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5"/>
          <p:cNvSpPr txBox="1"/>
          <p:nvPr/>
        </p:nvSpPr>
        <p:spPr>
          <a:xfrm>
            <a:off x="326359" y="685380"/>
            <a:ext cx="6051636" cy="338536"/>
          </a:xfrm>
          <a:prstGeom prst="rect">
            <a:avLst/>
          </a:prstGeom>
          <a:noFill/>
          <a:ln>
            <a:noFill/>
          </a:ln>
        </p:spPr>
        <p:txBody>
          <a:bodyPr vert="horz" wrap="none" lIns="91430" tIns="45711" rIns="91430" bIns="45711" anchor="t" anchorCtr="0" compatLnSpc="1">
            <a:spAutoFit/>
          </a:bodyPr>
          <a:lstStyle/>
          <a:p>
            <a:pPr defTabSz="829452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b-NO" sz="1600" dirty="0">
                <a:solidFill>
                  <a:srgbClr val="7030A0"/>
                </a:solidFill>
                <a:latin typeface="Britannic Bold" pitchFamily="34" charset="0"/>
              </a:rPr>
              <a:t>M. </a:t>
            </a:r>
            <a:r>
              <a:rPr lang="nb-NO" sz="1600" dirty="0" err="1">
                <a:solidFill>
                  <a:srgbClr val="7030A0"/>
                </a:solidFill>
                <a:latin typeface="Britannic Bold" pitchFamily="34" charset="0"/>
              </a:rPr>
              <a:t>Luzum</a:t>
            </a:r>
            <a:r>
              <a:rPr lang="nb-NO" sz="1600" dirty="0">
                <a:solidFill>
                  <a:srgbClr val="7030A0"/>
                </a:solidFill>
                <a:latin typeface="Britannic Bold" pitchFamily="34" charset="0"/>
              </a:rPr>
              <a:t>, C. </a:t>
            </a:r>
            <a:r>
              <a:rPr lang="nb-NO" sz="1600" dirty="0" err="1">
                <a:solidFill>
                  <a:srgbClr val="7030A0"/>
                </a:solidFill>
                <a:latin typeface="Britannic Bold" pitchFamily="34" charset="0"/>
              </a:rPr>
              <a:t>Gombeaud</a:t>
            </a:r>
            <a:r>
              <a:rPr lang="nb-NO" sz="1600" dirty="0">
                <a:solidFill>
                  <a:srgbClr val="7030A0"/>
                </a:solidFill>
                <a:latin typeface="Britannic Bold" pitchFamily="34" charset="0"/>
              </a:rPr>
              <a:t>, J.-Y. </a:t>
            </a:r>
            <a:r>
              <a:rPr lang="nb-NO" sz="1600" dirty="0" err="1">
                <a:solidFill>
                  <a:srgbClr val="7030A0"/>
                </a:solidFill>
                <a:latin typeface="Britannic Bold" pitchFamily="34" charset="0"/>
              </a:rPr>
              <a:t>Ollitrault</a:t>
            </a:r>
            <a:r>
              <a:rPr lang="nb-NO" sz="1600" dirty="0">
                <a:solidFill>
                  <a:srgbClr val="7030A0"/>
                </a:solidFill>
                <a:latin typeface="Britannic Bold" pitchFamily="34" charset="0"/>
              </a:rPr>
              <a:t>, PRC 81 (2010) 054910</a:t>
            </a:r>
          </a:p>
        </p:txBody>
      </p:sp>
      <p:sp>
        <p:nvSpPr>
          <p:cNvPr id="4" name="Rectangle 3"/>
          <p:cNvSpPr/>
          <p:nvPr/>
        </p:nvSpPr>
        <p:spPr>
          <a:xfrm>
            <a:off x="5486447" y="4212894"/>
            <a:ext cx="2220792" cy="718569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square" lIns="82945" tIns="41473" rIns="82945" bIns="41473" anchor="ctr" anchorCtr="1" compatLnSpc="1"/>
          <a:lstStyle/>
          <a:p>
            <a:pPr algn="ctr" defTabSz="829452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600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37315" y="5976652"/>
            <a:ext cx="3948994" cy="329977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82945" tIns="41473" rIns="82945" bIns="41473" anchor="t" anchorCtr="0" compatLnSpc="1">
            <a:spAutoFit/>
          </a:bodyPr>
          <a:lstStyle/>
          <a:p>
            <a:pPr defTabSz="829452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kern="0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Viscosity lowers v4 /(v2 )</a:t>
            </a:r>
            <a:r>
              <a:rPr lang="en-US" sz="1600" kern="0" baseline="30000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2</a:t>
            </a:r>
            <a:r>
              <a:rPr lang="en-US" sz="1600" kern="0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 for a realistic </a:t>
            </a:r>
            <a:r>
              <a:rPr lang="en-US" sz="1600" kern="0" dirty="0" err="1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T</a:t>
            </a:r>
            <a:r>
              <a:rPr lang="en-US" sz="1600" kern="0" baseline="-25000" dirty="0" err="1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f</a:t>
            </a:r>
            <a:endParaRPr lang="en-US" sz="1600" kern="0" baseline="-25000" dirty="0"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6" name="Slide Number Placeholder 5"/>
          <p:cNvSpPr txBox="1"/>
          <p:nvPr/>
        </p:nvSpPr>
        <p:spPr>
          <a:xfrm>
            <a:off x="6555844" y="6247907"/>
            <a:ext cx="2130092" cy="4728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algn="r" defTabSz="829452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B5A755B-0C21-49FA-99F9-8CA2ABF57740}" type="slidenum">
              <a:rPr lang="en-US" sz="130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pPr algn="r" defTabSz="829452" fontAlgn="auto" hangingPunct="0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30</a:t>
            </a:fld>
            <a:endParaRPr lang="en-US" sz="1300" dirty="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306337"/>
            <a:ext cx="9144000" cy="599755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/>
          <p:cNvSpPr txBox="1"/>
          <p:nvPr/>
        </p:nvSpPr>
        <p:spPr>
          <a:xfrm>
            <a:off x="6555844" y="6247907"/>
            <a:ext cx="2130092" cy="4728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algn="r" defTabSz="829452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300" dirty="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TextBox 11"/>
          <p:cNvSpPr txBox="1">
            <a:spLocks noChangeArrowheads="1"/>
          </p:cNvSpPr>
          <p:nvPr/>
        </p:nvSpPr>
        <p:spPr bwMode="auto">
          <a:xfrm>
            <a:off x="714348" y="214290"/>
            <a:ext cx="800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b-NO" b="1" dirty="0" err="1"/>
              <a:t>Influence</a:t>
            </a:r>
            <a:r>
              <a:rPr lang="nb-NO" b="1" dirty="0"/>
              <a:t> </a:t>
            </a:r>
            <a:r>
              <a:rPr lang="nb-NO" b="1" dirty="0" err="1"/>
              <a:t>of</a:t>
            </a:r>
            <a:r>
              <a:rPr lang="nb-NO" b="1" dirty="0"/>
              <a:t> </a:t>
            </a:r>
            <a:r>
              <a:rPr lang="nb-NO" b="1" dirty="0" err="1"/>
              <a:t>resonance</a:t>
            </a:r>
            <a:r>
              <a:rPr lang="nb-NO" b="1" dirty="0"/>
              <a:t> </a:t>
            </a:r>
            <a:r>
              <a:rPr lang="nb-NO" b="1" dirty="0" err="1" smtClean="0"/>
              <a:t>decays</a:t>
            </a:r>
            <a:r>
              <a:rPr lang="nb-NO" b="1" dirty="0" smtClean="0"/>
              <a:t> </a:t>
            </a:r>
            <a:r>
              <a:rPr lang="nb-NO" b="1" dirty="0"/>
              <a:t>for </a:t>
            </a:r>
            <a:r>
              <a:rPr lang="nb-NO" b="1" dirty="0" err="1"/>
              <a:t>different</a:t>
            </a:r>
            <a:r>
              <a:rPr lang="nb-NO" b="1" dirty="0"/>
              <a:t> type </a:t>
            </a:r>
            <a:r>
              <a:rPr lang="nb-NO" b="1" dirty="0" err="1"/>
              <a:t>of</a:t>
            </a:r>
            <a:r>
              <a:rPr lang="nb-NO" b="1" dirty="0"/>
              <a:t> </a:t>
            </a:r>
            <a:r>
              <a:rPr lang="nb-NO" b="1" dirty="0" err="1"/>
              <a:t>particles</a:t>
            </a:r>
            <a:r>
              <a:rPr lang="nb-NO" b="1" dirty="0"/>
              <a:t> </a:t>
            </a:r>
            <a:r>
              <a:rPr lang="nb-NO" b="1" dirty="0" smtClean="0"/>
              <a:t>at </a:t>
            </a:r>
            <a:r>
              <a:rPr lang="nb-NO" b="1" dirty="0" smtClean="0">
                <a:solidFill>
                  <a:srgbClr val="8917DF"/>
                </a:solidFill>
              </a:rPr>
              <a:t>RHIC</a:t>
            </a:r>
            <a:endParaRPr lang="en-US" b="1" dirty="0">
              <a:solidFill>
                <a:srgbClr val="8917D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29454" y="4429132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/>
                <a:cs typeface="Arial"/>
              </a:rPr>
              <a:t>˄</a:t>
            </a:r>
            <a:endParaRPr lang="ru-RU" dirty="0"/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14356"/>
            <a:ext cx="750099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500034" y="5786454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>
                <a:solidFill>
                  <a:srgbClr val="FF0000"/>
                </a:solidFill>
              </a:rPr>
              <a:t>Pions and </a:t>
            </a:r>
            <a:r>
              <a:rPr lang="nb-NO" dirty="0" err="1" smtClean="0">
                <a:solidFill>
                  <a:srgbClr val="FF0000"/>
                </a:solidFill>
              </a:rPr>
              <a:t>kaons</a:t>
            </a:r>
            <a:r>
              <a:rPr lang="nb-NO" dirty="0" smtClean="0">
                <a:solidFill>
                  <a:srgbClr val="FF0000"/>
                </a:solidFill>
              </a:rPr>
              <a:t>: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resulting</a:t>
            </a:r>
            <a:r>
              <a:rPr lang="nb-NO" dirty="0" smtClean="0"/>
              <a:t> </a:t>
            </a:r>
            <a:r>
              <a:rPr lang="nb-NO" dirty="0" err="1" smtClean="0"/>
              <a:t>flow</a:t>
            </a:r>
            <a:r>
              <a:rPr lang="nb-NO" dirty="0" smtClean="0"/>
              <a:t> is </a:t>
            </a:r>
            <a:r>
              <a:rPr lang="nb-NO" dirty="0" err="1" smtClean="0">
                <a:solidFill>
                  <a:srgbClr val="0070C0"/>
                </a:solidFill>
              </a:rPr>
              <a:t>weaker</a:t>
            </a:r>
            <a:r>
              <a:rPr lang="nb-NO" dirty="0" smtClean="0"/>
              <a:t> at </a:t>
            </a:r>
            <a:r>
              <a:rPr lang="nb-NO" dirty="0" err="1" smtClean="0"/>
              <a:t>low-pt</a:t>
            </a:r>
            <a:r>
              <a:rPr lang="nb-NO" dirty="0" smtClean="0"/>
              <a:t> and </a:t>
            </a:r>
            <a:r>
              <a:rPr lang="nb-NO" dirty="0" err="1" smtClean="0">
                <a:solidFill>
                  <a:srgbClr val="8917DF"/>
                </a:solidFill>
              </a:rPr>
              <a:t>larger</a:t>
            </a:r>
            <a:r>
              <a:rPr lang="nb-NO" dirty="0" smtClean="0"/>
              <a:t> at </a:t>
            </a:r>
            <a:r>
              <a:rPr lang="nb-NO" dirty="0" err="1" smtClean="0"/>
              <a:t>high-pt</a:t>
            </a:r>
            <a:endParaRPr lang="nb-NO" dirty="0" smtClean="0"/>
          </a:p>
          <a:p>
            <a:r>
              <a:rPr lang="nb-NO" dirty="0" err="1" smtClean="0">
                <a:solidFill>
                  <a:srgbClr val="FF0000"/>
                </a:solidFill>
              </a:rPr>
              <a:t>Baryons</a:t>
            </a:r>
            <a:r>
              <a:rPr lang="nb-NO" dirty="0" smtClean="0">
                <a:solidFill>
                  <a:srgbClr val="FF0000"/>
                </a:solidFill>
              </a:rPr>
              <a:t>: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resulting</a:t>
            </a:r>
            <a:r>
              <a:rPr lang="nb-NO" dirty="0" smtClean="0"/>
              <a:t> </a:t>
            </a:r>
            <a:r>
              <a:rPr lang="nb-NO" dirty="0" err="1" smtClean="0"/>
              <a:t>flow</a:t>
            </a:r>
            <a:r>
              <a:rPr lang="nb-NO" dirty="0" smtClean="0"/>
              <a:t> is </a:t>
            </a:r>
            <a:r>
              <a:rPr lang="nb-NO" dirty="0" err="1" smtClean="0">
                <a:solidFill>
                  <a:srgbClr val="8917DF"/>
                </a:solidFill>
              </a:rPr>
              <a:t>stronger</a:t>
            </a:r>
            <a:r>
              <a:rPr lang="nb-NO" dirty="0" smtClean="0"/>
              <a:t> </a:t>
            </a:r>
            <a:r>
              <a:rPr lang="nb-NO" dirty="0" err="1" smtClean="0"/>
              <a:t>than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flow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direct</a:t>
            </a:r>
            <a:r>
              <a:rPr lang="nb-NO" dirty="0" smtClean="0"/>
              <a:t> </a:t>
            </a:r>
            <a:r>
              <a:rPr lang="nb-NO" dirty="0" err="1" smtClean="0"/>
              <a:t>particles</a:t>
            </a:r>
            <a:endParaRPr lang="en-US" dirty="0"/>
          </a:p>
        </p:txBody>
      </p:sp>
      <p:sp>
        <p:nvSpPr>
          <p:cNvPr id="20" name="Curved Down Arrow 19"/>
          <p:cNvSpPr/>
          <p:nvPr/>
        </p:nvSpPr>
        <p:spPr>
          <a:xfrm rot="17275277">
            <a:off x="-1174638" y="3932487"/>
            <a:ext cx="3716848" cy="513987"/>
          </a:xfrm>
          <a:prstGeom prst="curvedDownArrow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TextBox 11"/>
          <p:cNvSpPr txBox="1">
            <a:spLocks noChangeArrowheads="1"/>
          </p:cNvSpPr>
          <p:nvPr/>
        </p:nvSpPr>
        <p:spPr bwMode="auto">
          <a:xfrm>
            <a:off x="714348" y="214290"/>
            <a:ext cx="800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b-NO" b="1" dirty="0" err="1"/>
              <a:t>Influence</a:t>
            </a:r>
            <a:r>
              <a:rPr lang="nb-NO" b="1" dirty="0"/>
              <a:t> </a:t>
            </a:r>
            <a:r>
              <a:rPr lang="nb-NO" b="1" dirty="0" err="1"/>
              <a:t>of</a:t>
            </a:r>
            <a:r>
              <a:rPr lang="nb-NO" b="1" dirty="0"/>
              <a:t> </a:t>
            </a:r>
            <a:r>
              <a:rPr lang="nb-NO" b="1" dirty="0" err="1"/>
              <a:t>resonance</a:t>
            </a:r>
            <a:r>
              <a:rPr lang="nb-NO" b="1" dirty="0"/>
              <a:t> </a:t>
            </a:r>
            <a:r>
              <a:rPr lang="nb-NO" b="1" dirty="0" err="1" smtClean="0"/>
              <a:t>decays</a:t>
            </a:r>
            <a:r>
              <a:rPr lang="nb-NO" b="1" dirty="0" smtClean="0"/>
              <a:t> </a:t>
            </a:r>
            <a:r>
              <a:rPr lang="nb-NO" b="1" dirty="0"/>
              <a:t>for </a:t>
            </a:r>
            <a:r>
              <a:rPr lang="nb-NO" b="1" dirty="0" err="1"/>
              <a:t>different</a:t>
            </a:r>
            <a:r>
              <a:rPr lang="nb-NO" b="1" dirty="0"/>
              <a:t> type </a:t>
            </a:r>
            <a:r>
              <a:rPr lang="nb-NO" b="1" dirty="0" err="1"/>
              <a:t>of</a:t>
            </a:r>
            <a:r>
              <a:rPr lang="nb-NO" b="1" dirty="0"/>
              <a:t> </a:t>
            </a:r>
            <a:r>
              <a:rPr lang="nb-NO" b="1" dirty="0" err="1"/>
              <a:t>particles</a:t>
            </a:r>
            <a:r>
              <a:rPr lang="nb-NO" b="1" dirty="0"/>
              <a:t> </a:t>
            </a:r>
            <a:r>
              <a:rPr lang="nb-NO" b="1" dirty="0" smtClean="0"/>
              <a:t>at </a:t>
            </a:r>
            <a:r>
              <a:rPr lang="nb-NO" b="1" dirty="0" smtClean="0">
                <a:solidFill>
                  <a:srgbClr val="8917DF"/>
                </a:solidFill>
              </a:rPr>
              <a:t>LHC</a:t>
            </a:r>
            <a:endParaRPr lang="en-US" b="1" dirty="0">
              <a:solidFill>
                <a:srgbClr val="8917D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29454" y="4429132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/>
                <a:cs typeface="Arial"/>
              </a:rPr>
              <a:t>˄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28596" y="5643578"/>
            <a:ext cx="8286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>
                <a:solidFill>
                  <a:srgbClr val="FF0000"/>
                </a:solidFill>
              </a:rPr>
              <a:t>Pions: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resulting</a:t>
            </a:r>
            <a:r>
              <a:rPr lang="nb-NO" dirty="0" smtClean="0"/>
              <a:t> </a:t>
            </a:r>
            <a:r>
              <a:rPr lang="nb-NO" dirty="0" err="1" smtClean="0"/>
              <a:t>flow</a:t>
            </a:r>
            <a:r>
              <a:rPr lang="nb-NO" dirty="0" smtClean="0"/>
              <a:t> is </a:t>
            </a:r>
            <a:r>
              <a:rPr lang="nb-NO" dirty="0" err="1" smtClean="0">
                <a:solidFill>
                  <a:srgbClr val="0070C0"/>
                </a:solidFill>
              </a:rPr>
              <a:t>weaker</a:t>
            </a:r>
            <a:r>
              <a:rPr lang="nb-NO" dirty="0" smtClean="0"/>
              <a:t> at </a:t>
            </a:r>
            <a:r>
              <a:rPr lang="nb-NO" dirty="0" err="1" smtClean="0"/>
              <a:t>low-pt</a:t>
            </a:r>
            <a:r>
              <a:rPr lang="nb-NO" dirty="0" smtClean="0"/>
              <a:t> and </a:t>
            </a:r>
            <a:r>
              <a:rPr lang="nb-NO" dirty="0" err="1" smtClean="0">
                <a:solidFill>
                  <a:srgbClr val="8917DF"/>
                </a:solidFill>
              </a:rPr>
              <a:t>larger</a:t>
            </a:r>
            <a:r>
              <a:rPr lang="nb-NO" dirty="0" smtClean="0"/>
              <a:t> at </a:t>
            </a:r>
            <a:r>
              <a:rPr lang="nb-NO" dirty="0" err="1" smtClean="0"/>
              <a:t>high-pt</a:t>
            </a:r>
            <a:endParaRPr lang="nb-NO" dirty="0" smtClean="0"/>
          </a:p>
          <a:p>
            <a:r>
              <a:rPr lang="nb-NO" dirty="0" err="1" smtClean="0">
                <a:solidFill>
                  <a:srgbClr val="FF0000"/>
                </a:solidFill>
              </a:rPr>
              <a:t>Kaons</a:t>
            </a:r>
            <a:r>
              <a:rPr lang="nb-NO" dirty="0" smtClean="0">
                <a:solidFill>
                  <a:srgbClr val="FF0000"/>
                </a:solidFill>
              </a:rPr>
              <a:t>:</a:t>
            </a:r>
            <a:r>
              <a:rPr lang="nb-NO" dirty="0" smtClean="0"/>
              <a:t> </a:t>
            </a:r>
            <a:r>
              <a:rPr lang="nb-NO" dirty="0" err="1" smtClean="0"/>
              <a:t>both</a:t>
            </a:r>
            <a:r>
              <a:rPr lang="nb-NO" dirty="0" smtClean="0"/>
              <a:t> </a:t>
            </a:r>
            <a:r>
              <a:rPr lang="nb-NO" dirty="0" err="1" smtClean="0"/>
              <a:t>flows</a:t>
            </a:r>
            <a:r>
              <a:rPr lang="nb-NO" dirty="0" smtClean="0"/>
              <a:t> </a:t>
            </a:r>
            <a:r>
              <a:rPr lang="nb-NO" dirty="0" err="1" smtClean="0"/>
              <a:t>almost</a:t>
            </a:r>
            <a:r>
              <a:rPr lang="nb-NO" dirty="0" smtClean="0"/>
              <a:t> </a:t>
            </a:r>
            <a:r>
              <a:rPr lang="nb-NO" dirty="0" err="1" smtClean="0"/>
              <a:t>coincide</a:t>
            </a:r>
            <a:endParaRPr lang="nb-NO" dirty="0" smtClean="0"/>
          </a:p>
          <a:p>
            <a:r>
              <a:rPr lang="nb-NO" dirty="0" err="1" smtClean="0">
                <a:solidFill>
                  <a:srgbClr val="FF0000"/>
                </a:solidFill>
              </a:rPr>
              <a:t>Baryons</a:t>
            </a:r>
            <a:r>
              <a:rPr lang="nb-NO" dirty="0" smtClean="0">
                <a:solidFill>
                  <a:srgbClr val="FF0000"/>
                </a:solidFill>
              </a:rPr>
              <a:t>: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resulting</a:t>
            </a:r>
            <a:r>
              <a:rPr lang="nb-NO" dirty="0" smtClean="0"/>
              <a:t> </a:t>
            </a:r>
            <a:r>
              <a:rPr lang="nb-NO" dirty="0" err="1" smtClean="0"/>
              <a:t>flow</a:t>
            </a:r>
            <a:r>
              <a:rPr lang="nb-NO" dirty="0" smtClean="0"/>
              <a:t> is </a:t>
            </a:r>
            <a:r>
              <a:rPr lang="nb-NO" dirty="0" err="1" smtClean="0">
                <a:solidFill>
                  <a:srgbClr val="8917DF"/>
                </a:solidFill>
              </a:rPr>
              <a:t>stronger</a:t>
            </a:r>
            <a:r>
              <a:rPr lang="nb-NO" dirty="0" smtClean="0"/>
              <a:t> </a:t>
            </a:r>
            <a:r>
              <a:rPr lang="nb-NO" dirty="0" err="1" smtClean="0"/>
              <a:t>than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flow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direct</a:t>
            </a:r>
            <a:r>
              <a:rPr lang="nb-NO" dirty="0" smtClean="0"/>
              <a:t> </a:t>
            </a:r>
            <a:r>
              <a:rPr lang="nb-NO" dirty="0" err="1" smtClean="0"/>
              <a:t>particles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14356"/>
            <a:ext cx="742955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Curved Down Arrow 19"/>
          <p:cNvSpPr/>
          <p:nvPr/>
        </p:nvSpPr>
        <p:spPr>
          <a:xfrm rot="17275277">
            <a:off x="-1117983" y="3907258"/>
            <a:ext cx="3570399" cy="446016"/>
          </a:xfrm>
          <a:prstGeom prst="curvedDownArrow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4"/>
          <p:cNvGraphicFramePr>
            <a:graphicFrameLocks noChangeAspect="1"/>
          </p:cNvGraphicFramePr>
          <p:nvPr>
            <p:ph sz="quarter" idx="1"/>
          </p:nvPr>
        </p:nvGraphicFramePr>
        <p:xfrm>
          <a:off x="214313" y="1285875"/>
          <a:ext cx="3025775" cy="457200"/>
        </p:xfrm>
        <a:graphic>
          <a:graphicData uri="http://schemas.openxmlformats.org/presentationml/2006/ole">
            <p:oleObj spid="_x0000_s3074" name="Equation" r:id="rId4" imgW="1765080" imgH="266400" progId="Equation.3">
              <p:embed/>
            </p:oleObj>
          </a:graphicData>
        </a:graphic>
      </p:graphicFrame>
      <p:sp>
        <p:nvSpPr>
          <p:cNvPr id="3083" name="Text Box 7"/>
          <p:cNvSpPr txBox="1">
            <a:spLocks noChangeArrowheads="1"/>
          </p:cNvSpPr>
          <p:nvPr/>
        </p:nvSpPr>
        <p:spPr bwMode="auto">
          <a:xfrm>
            <a:off x="0" y="1000125"/>
            <a:ext cx="3714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latin typeface="Times New Roman" pitchFamily="18" charset="0"/>
              </a:rPr>
              <a:t>  (1)</a:t>
            </a:r>
            <a:r>
              <a:rPr lang="ru-RU" sz="2000" b="1">
                <a:latin typeface="Times New Roman" pitchFamily="18" charset="0"/>
              </a:rPr>
              <a:t> </a:t>
            </a:r>
            <a:r>
              <a:rPr lang="nb-NO" sz="2000" b="1">
                <a:latin typeface="Times New Roman" pitchFamily="18" charset="0"/>
              </a:rPr>
              <a:t>Event plane method</a:t>
            </a:r>
            <a:endParaRPr lang="ru-RU" sz="2000" b="1">
              <a:latin typeface="Times New Roman" pitchFamily="18" charset="0"/>
            </a:endParaRPr>
          </a:p>
        </p:txBody>
      </p:sp>
      <p:sp>
        <p:nvSpPr>
          <p:cNvPr id="3084" name="Text Box 9"/>
          <p:cNvSpPr txBox="1">
            <a:spLocks noChangeArrowheads="1"/>
          </p:cNvSpPr>
          <p:nvPr/>
        </p:nvSpPr>
        <p:spPr bwMode="auto">
          <a:xfrm>
            <a:off x="0" y="2071688"/>
            <a:ext cx="4500563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>
                <a:latin typeface="Times New Roman" pitchFamily="18" charset="0"/>
                <a:sym typeface="Symbol" pitchFamily="18" charset="2"/>
              </a:rPr>
              <a:t>	</a:t>
            </a:r>
            <a:r>
              <a:rPr lang="en-US" sz="1600">
                <a:latin typeface="Times New Roman" pitchFamily="18" charset="0"/>
                <a:sym typeface="Symbol" pitchFamily="18" charset="2"/>
              </a:rPr>
              <a:t></a:t>
            </a:r>
            <a:r>
              <a:rPr lang="en-US" sz="1600" baseline="-20000">
                <a:latin typeface="Times New Roman" pitchFamily="18" charset="0"/>
                <a:sym typeface="Symbol" pitchFamily="18" charset="2"/>
              </a:rPr>
              <a:t>2</a:t>
            </a:r>
            <a:r>
              <a:rPr lang="en-US" sz="1600">
                <a:latin typeface="Times New Roman" pitchFamily="18" charset="0"/>
              </a:rPr>
              <a:t>  is the calculated reaction plane angle:</a:t>
            </a:r>
          </a:p>
          <a:p>
            <a:pPr marL="342900" indent="-342900">
              <a:spcBef>
                <a:spcPct val="20000"/>
              </a:spcBef>
            </a:pPr>
            <a:r>
              <a:rPr lang="en-US">
                <a:latin typeface="Times New Roman" pitchFamily="18" charset="0"/>
              </a:rPr>
              <a:t>  </a:t>
            </a:r>
            <a:endParaRPr lang="ru-RU" baseline="-20000">
              <a:latin typeface="Times New Roman" pitchFamily="18" charset="0"/>
            </a:endParaRPr>
          </a:p>
        </p:txBody>
      </p:sp>
      <p:graphicFrame>
        <p:nvGraphicFramePr>
          <p:cNvPr id="3075" name="Object 7"/>
          <p:cNvGraphicFramePr>
            <a:graphicFrameLocks noChangeAspect="1"/>
          </p:cNvGraphicFramePr>
          <p:nvPr/>
        </p:nvGraphicFramePr>
        <p:xfrm>
          <a:off x="0" y="2428875"/>
          <a:ext cx="4035425" cy="777875"/>
        </p:xfrm>
        <a:graphic>
          <a:graphicData uri="http://schemas.openxmlformats.org/presentationml/2006/ole">
            <p:oleObj spid="_x0000_s3075" name="Equation" r:id="rId5" imgW="2438280" imgH="469800" progId="Equation.3">
              <p:embed/>
            </p:oleObj>
          </a:graphicData>
        </a:graphic>
      </p:graphicFrame>
      <p:graphicFrame>
        <p:nvGraphicFramePr>
          <p:cNvPr id="3076" name="Object 3"/>
          <p:cNvGraphicFramePr>
            <a:graphicFrameLocks noChangeAspect="1"/>
          </p:cNvGraphicFramePr>
          <p:nvPr/>
        </p:nvGraphicFramePr>
        <p:xfrm>
          <a:off x="4000500" y="1714500"/>
          <a:ext cx="4679950" cy="1071563"/>
        </p:xfrm>
        <a:graphic>
          <a:graphicData uri="http://schemas.openxmlformats.org/presentationml/2006/ole">
            <p:oleObj spid="_x0000_s3076" name="Equation" r:id="rId6" imgW="3149280" imgH="672840" progId="Equation.DSMT4">
              <p:embed/>
            </p:oleObj>
          </a:graphicData>
        </a:graphic>
      </p:graphicFrame>
      <p:cxnSp>
        <p:nvCxnSpPr>
          <p:cNvPr id="3085" name="Straight Arrow Connector 16"/>
          <p:cNvCxnSpPr>
            <a:cxnSpLocks noChangeShapeType="1"/>
          </p:cNvCxnSpPr>
          <p:nvPr/>
        </p:nvCxnSpPr>
        <p:spPr bwMode="auto">
          <a:xfrm flipV="1">
            <a:off x="571500" y="1643063"/>
            <a:ext cx="2214563" cy="5000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2" name="TextBox 21"/>
          <p:cNvSpPr txBox="1"/>
          <p:nvPr/>
        </p:nvSpPr>
        <p:spPr>
          <a:xfrm>
            <a:off x="2214563" y="428625"/>
            <a:ext cx="4643437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nb-NO" sz="2800" dirty="0" err="1">
                <a:solidFill>
                  <a:srgbClr val="FF0000"/>
                </a:solidFill>
                <a:cs typeface="+mn-cs"/>
              </a:rPr>
              <a:t>Methods</a:t>
            </a:r>
            <a:r>
              <a:rPr lang="nb-NO" sz="2800" dirty="0">
                <a:solidFill>
                  <a:srgbClr val="FF0000"/>
                </a:solidFill>
                <a:cs typeface="+mn-cs"/>
              </a:rPr>
              <a:t> for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v</a:t>
            </a:r>
            <a:r>
              <a:rPr lang="en-US" sz="28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2 </a:t>
            </a:r>
            <a:r>
              <a:rPr lang="nb-NO" sz="2800" dirty="0" err="1">
                <a:solidFill>
                  <a:srgbClr val="FF0000"/>
                </a:solidFill>
                <a:cs typeface="+mn-cs"/>
              </a:rPr>
              <a:t>calculation</a:t>
            </a:r>
            <a:endParaRPr lang="nb-NO" sz="2800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3087" name="Text Box 8"/>
          <p:cNvSpPr txBox="1">
            <a:spLocks noChangeArrowheads="1"/>
          </p:cNvSpPr>
          <p:nvPr/>
        </p:nvSpPr>
        <p:spPr bwMode="auto">
          <a:xfrm>
            <a:off x="142875" y="3286125"/>
            <a:ext cx="5076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(</a:t>
            </a:r>
            <a:r>
              <a:rPr lang="en-US" sz="2000" b="1">
                <a:latin typeface="Times New Roman" pitchFamily="18" charset="0"/>
              </a:rPr>
              <a:t>2)    Two particle correlation method</a:t>
            </a:r>
            <a:endParaRPr lang="ru-RU" sz="2000" b="1">
              <a:latin typeface="Times New Roman" pitchFamily="18" charset="0"/>
            </a:endParaRPr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4786313" y="3214688"/>
          <a:ext cx="2854325" cy="584200"/>
        </p:xfrm>
        <a:graphic>
          <a:graphicData uri="http://schemas.openxmlformats.org/presentationml/2006/ole">
            <p:oleObj spid="_x0000_s3077" name="Equation" r:id="rId7" imgW="1612800" imgH="330120" progId="Equation.3">
              <p:embed/>
            </p:oleObj>
          </a:graphicData>
        </a:graphic>
      </p:graphicFrame>
      <p:sp>
        <p:nvSpPr>
          <p:cNvPr id="3088" name="TextBox 20"/>
          <p:cNvSpPr txBox="1">
            <a:spLocks noChangeArrowheads="1"/>
          </p:cNvSpPr>
          <p:nvPr/>
        </p:nvSpPr>
        <p:spPr bwMode="auto">
          <a:xfrm>
            <a:off x="214313" y="4071938"/>
            <a:ext cx="3000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b="1"/>
              <a:t>(3) Lee-Yang zero method</a:t>
            </a:r>
            <a:endParaRPr lang="nb-NO" b="1"/>
          </a:p>
        </p:txBody>
      </p:sp>
      <p:graphicFrame>
        <p:nvGraphicFramePr>
          <p:cNvPr id="3078" name="Object 17"/>
          <p:cNvGraphicFramePr>
            <a:graphicFrameLocks noChangeAspect="1"/>
          </p:cNvGraphicFramePr>
          <p:nvPr/>
        </p:nvGraphicFramePr>
        <p:xfrm>
          <a:off x="3286125" y="4000500"/>
          <a:ext cx="2960688" cy="769938"/>
        </p:xfrm>
        <a:graphic>
          <a:graphicData uri="http://schemas.openxmlformats.org/presentationml/2006/ole">
            <p:oleObj spid="_x0000_s3078" name="Equation" r:id="rId8" imgW="1854000" imgH="482400" progId="Equation.DSMT4">
              <p:embed/>
            </p:oleObj>
          </a:graphicData>
        </a:graphic>
      </p:graphicFrame>
      <p:graphicFrame>
        <p:nvGraphicFramePr>
          <p:cNvPr id="3079" name="Object 18"/>
          <p:cNvGraphicFramePr>
            <a:graphicFrameLocks noChangeAspect="1"/>
          </p:cNvGraphicFramePr>
          <p:nvPr/>
        </p:nvGraphicFramePr>
        <p:xfrm>
          <a:off x="2571750" y="4929188"/>
          <a:ext cx="925513" cy="714375"/>
        </p:xfrm>
        <a:graphic>
          <a:graphicData uri="http://schemas.openxmlformats.org/presentationml/2006/ole">
            <p:oleObj spid="_x0000_s3079" name="Equation" r:id="rId9" imgW="558720" imgH="431640" progId="Equation.DSMT4">
              <p:embed/>
            </p:oleObj>
          </a:graphicData>
        </a:graphic>
      </p:graphicFrame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357188" y="4572000"/>
            <a:ext cx="6215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Integral v</a:t>
            </a:r>
            <a:r>
              <a:rPr lang="en-US" baseline="-25000" dirty="0"/>
              <a:t>2</a:t>
            </a:r>
            <a:r>
              <a:rPr lang="en-US" dirty="0"/>
              <a:t> is connected with the </a:t>
            </a:r>
            <a:r>
              <a:rPr lang="en-US" dirty="0" smtClean="0"/>
              <a:t>first </a:t>
            </a:r>
            <a:r>
              <a:rPr lang="en-US" dirty="0"/>
              <a:t>minimum r</a:t>
            </a:r>
            <a:r>
              <a:rPr lang="en-US" baseline="-25000" dirty="0"/>
              <a:t>0</a:t>
            </a:r>
            <a:r>
              <a:rPr lang="en-US" dirty="0"/>
              <a:t> of the module of the  G(</a:t>
            </a:r>
            <a:r>
              <a:rPr lang="en-US" dirty="0" err="1"/>
              <a:t>ir</a:t>
            </a:r>
            <a:r>
              <a:rPr lang="en-US" dirty="0"/>
              <a:t>):</a:t>
            </a:r>
            <a:endParaRPr lang="ru-RU" dirty="0"/>
          </a:p>
        </p:txBody>
      </p:sp>
      <p:graphicFrame>
        <p:nvGraphicFramePr>
          <p:cNvPr id="3080" name="Object 19"/>
          <p:cNvGraphicFramePr>
            <a:graphicFrameLocks noChangeAspect="1"/>
          </p:cNvGraphicFramePr>
          <p:nvPr/>
        </p:nvGraphicFramePr>
        <p:xfrm>
          <a:off x="4929188" y="5500688"/>
          <a:ext cx="3008312" cy="923925"/>
        </p:xfrm>
        <a:graphic>
          <a:graphicData uri="http://schemas.openxmlformats.org/presentationml/2006/ole">
            <p:oleObj spid="_x0000_s3080" name="Equation" r:id="rId10" imgW="1815840" imgH="558720" progId="Equation.DSMT4">
              <p:embed/>
            </p:oleObj>
          </a:graphicData>
        </a:graphic>
      </p:graphicFrame>
      <p:sp>
        <p:nvSpPr>
          <p:cNvPr id="3090" name="Rectangle 19"/>
          <p:cNvSpPr>
            <a:spLocks noChangeArrowheads="1"/>
          </p:cNvSpPr>
          <p:nvPr/>
        </p:nvSpPr>
        <p:spPr bwMode="auto">
          <a:xfrm>
            <a:off x="285750" y="5715000"/>
            <a:ext cx="5214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Differential flow is calculated by the formula: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Content Placeholder 7" descr="v2_psi.eps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428869"/>
            <a:ext cx="4692673" cy="3000396"/>
          </a:xfrm>
        </p:spPr>
      </p:pic>
      <p:pic>
        <p:nvPicPr>
          <p:cNvPr id="23555" name="Content Placeholder 10" descr="v2_lyz_all_1.eps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623998" y="1071546"/>
            <a:ext cx="4354331" cy="2786082"/>
          </a:xfrm>
        </p:spPr>
      </p:pic>
      <p:sp>
        <p:nvSpPr>
          <p:cNvPr id="23558" name="TextBox 8"/>
          <p:cNvSpPr txBox="1">
            <a:spLocks noChangeArrowheads="1"/>
          </p:cNvSpPr>
          <p:nvPr/>
        </p:nvSpPr>
        <p:spPr bwMode="auto">
          <a:xfrm>
            <a:off x="1643042" y="428604"/>
            <a:ext cx="6429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b-NO" dirty="0" err="1"/>
              <a:t>Comparison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Event</a:t>
            </a:r>
            <a:r>
              <a:rPr lang="nb-NO" dirty="0"/>
              <a:t> Plane and </a:t>
            </a:r>
            <a:r>
              <a:rPr lang="nb-NO" dirty="0" err="1" smtClean="0"/>
              <a:t>Lee-Yang</a:t>
            </a:r>
            <a:r>
              <a:rPr lang="nb-NO" dirty="0" smtClean="0"/>
              <a:t> </a:t>
            </a:r>
            <a:r>
              <a:rPr lang="nb-NO" dirty="0" err="1" smtClean="0"/>
              <a:t>zeroes</a:t>
            </a:r>
            <a:r>
              <a:rPr lang="nb-NO" dirty="0" smtClean="0"/>
              <a:t> </a:t>
            </a:r>
            <a:r>
              <a:rPr lang="nb-NO" dirty="0" err="1"/>
              <a:t>methods</a:t>
            </a:r>
            <a:r>
              <a:rPr lang="nb-NO" dirty="0"/>
              <a:t> (c=30%)</a:t>
            </a:r>
            <a:endParaRPr lang="en-US" dirty="0"/>
          </a:p>
        </p:txBody>
      </p:sp>
      <p:sp>
        <p:nvSpPr>
          <p:cNvPr id="23559" name="TextBox 9"/>
          <p:cNvSpPr txBox="1">
            <a:spLocks noChangeArrowheads="1"/>
          </p:cNvSpPr>
          <p:nvPr/>
        </p:nvSpPr>
        <p:spPr bwMode="auto">
          <a:xfrm>
            <a:off x="1428750" y="2071688"/>
            <a:ext cx="242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b-NO"/>
              <a:t>EventPlane method</a:t>
            </a:r>
            <a:endParaRPr lang="en-US"/>
          </a:p>
        </p:txBody>
      </p:sp>
      <p:sp>
        <p:nvSpPr>
          <p:cNvPr id="23560" name="TextBox 10"/>
          <p:cNvSpPr txBox="1">
            <a:spLocks noChangeArrowheads="1"/>
          </p:cNvSpPr>
          <p:nvPr/>
        </p:nvSpPr>
        <p:spPr bwMode="auto">
          <a:xfrm>
            <a:off x="5857884" y="4143380"/>
            <a:ext cx="29625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nb-NO" dirty="0" err="1" smtClean="0"/>
              <a:t>Lee-Yang</a:t>
            </a:r>
            <a:r>
              <a:rPr lang="nb-NO" dirty="0" smtClean="0"/>
              <a:t> </a:t>
            </a:r>
            <a:r>
              <a:rPr lang="nb-NO" dirty="0" err="1" smtClean="0"/>
              <a:t>zeroes</a:t>
            </a:r>
            <a:r>
              <a:rPr lang="nb-NO" dirty="0" smtClean="0"/>
              <a:t> </a:t>
            </a:r>
            <a:r>
              <a:rPr lang="nb-NO" dirty="0" err="1"/>
              <a:t>Method</a:t>
            </a:r>
            <a:endParaRPr lang="nb-NO" dirty="0"/>
          </a:p>
        </p:txBody>
      </p:sp>
      <p:sp>
        <p:nvSpPr>
          <p:cNvPr id="23561" name="TextBox 11"/>
          <p:cNvSpPr txBox="1">
            <a:spLocks noChangeArrowheads="1"/>
          </p:cNvSpPr>
          <p:nvPr/>
        </p:nvSpPr>
        <p:spPr bwMode="auto">
          <a:xfrm>
            <a:off x="7000892" y="1500174"/>
            <a:ext cx="17145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/>
              <a:t>●- true value</a:t>
            </a:r>
          </a:p>
          <a:p>
            <a:r>
              <a:rPr lang="en-US" sz="1400" dirty="0">
                <a:solidFill>
                  <a:srgbClr val="FF0000"/>
                </a:solidFill>
              </a:rPr>
              <a:t>■ - </a:t>
            </a:r>
            <a:r>
              <a:rPr lang="en-US" sz="1400" dirty="0"/>
              <a:t>L-Y-Z method</a:t>
            </a:r>
          </a:p>
        </p:txBody>
      </p:sp>
      <p:sp>
        <p:nvSpPr>
          <p:cNvPr id="23562" name="TextBox 12"/>
          <p:cNvSpPr txBox="1">
            <a:spLocks noChangeArrowheads="1"/>
          </p:cNvSpPr>
          <p:nvPr/>
        </p:nvSpPr>
        <p:spPr bwMode="auto">
          <a:xfrm>
            <a:off x="7429520" y="3571876"/>
            <a:ext cx="14287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b-NO" sz="1400" dirty="0" err="1"/>
              <a:t>p</a:t>
            </a:r>
            <a:r>
              <a:rPr lang="nb-NO" sz="1400" baseline="-25000" dirty="0" err="1"/>
              <a:t>T</a:t>
            </a:r>
            <a:r>
              <a:rPr lang="nb-NO" sz="1400" dirty="0"/>
              <a:t>, </a:t>
            </a:r>
            <a:r>
              <a:rPr lang="nb-NO" sz="1400" dirty="0" err="1"/>
              <a:t>GeV/c</a:t>
            </a:r>
            <a:endParaRPr lang="nb-NO" sz="1400" dirty="0"/>
          </a:p>
        </p:txBody>
      </p:sp>
      <p:sp>
        <p:nvSpPr>
          <p:cNvPr id="23563" name="TextBox 10"/>
          <p:cNvSpPr txBox="1">
            <a:spLocks noChangeArrowheads="1"/>
          </p:cNvSpPr>
          <p:nvPr/>
        </p:nvSpPr>
        <p:spPr bwMode="auto">
          <a:xfrm>
            <a:off x="1142976" y="5786454"/>
            <a:ext cx="69294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/>
              <a:t>Event Plane method overestimates v</a:t>
            </a:r>
            <a:r>
              <a:rPr lang="en-US" sz="2000" baseline="-25000" dirty="0"/>
              <a:t>2</a:t>
            </a:r>
            <a:r>
              <a:rPr lang="en-US" sz="2000" dirty="0"/>
              <a:t> at high p</a:t>
            </a:r>
            <a:r>
              <a:rPr lang="en-US" sz="2000" baseline="-25000" dirty="0"/>
              <a:t>t</a:t>
            </a:r>
            <a:r>
              <a:rPr lang="en-US" sz="2000" dirty="0"/>
              <a:t> due to non-flow correlation (mostly because of jets).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35696" y="260648"/>
            <a:ext cx="5617307" cy="57619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82945" tIns="41473" rIns="82945" bIns="41473" anchor="t" anchorCtr="1" compatLnSpc="1">
            <a:spAutoFit/>
          </a:bodyPr>
          <a:lstStyle/>
          <a:p>
            <a:pPr algn="ctr" defTabSz="829452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b-NO" sz="3200" b="1" dirty="0" smtClean="0">
                <a:solidFill>
                  <a:srgbClr val="C111B9"/>
                </a:solidFill>
                <a:latin typeface="Times New Roman" pitchFamily="18"/>
                <a:cs typeface="Times New Roman" pitchFamily="18"/>
              </a:rPr>
              <a:t>ELLIPTIC FLOW</a:t>
            </a:r>
            <a:endParaRPr lang="nb-NO" sz="3200" b="1" dirty="0">
              <a:solidFill>
                <a:srgbClr val="C111B9"/>
              </a:solidFill>
              <a:latin typeface="Times New Roman" pitchFamily="18"/>
              <a:cs typeface="Times New Roman" pitchFamily="18"/>
            </a:endParaRPr>
          </a:p>
        </p:txBody>
      </p:sp>
      <p:cxnSp>
        <p:nvCxnSpPr>
          <p:cNvPr id="6" name="Straight Connector 6"/>
          <p:cNvCxnSpPr/>
          <p:nvPr/>
        </p:nvCxnSpPr>
        <p:spPr>
          <a:xfrm>
            <a:off x="323528" y="4365104"/>
            <a:ext cx="9144004" cy="65325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sp>
        <p:nvSpPr>
          <p:cNvPr id="7" name="Slide Number Placeholder 6"/>
          <p:cNvSpPr txBox="1"/>
          <p:nvPr/>
        </p:nvSpPr>
        <p:spPr>
          <a:xfrm>
            <a:off x="6555844" y="6247907"/>
            <a:ext cx="2130092" cy="4728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algn="r" defTabSz="829452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300" dirty="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95936" y="980728"/>
            <a:ext cx="5148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>
                <a:latin typeface="+mj-lt"/>
              </a:rPr>
              <a:t>B. Alver, talk at </a:t>
            </a:r>
            <a:r>
              <a:rPr lang="nb-NO" dirty="0" err="1" smtClean="0">
                <a:latin typeface="+mj-lt"/>
              </a:rPr>
              <a:t>Rencontres</a:t>
            </a:r>
            <a:r>
              <a:rPr lang="nb-NO" dirty="0" smtClean="0">
                <a:latin typeface="+mj-lt"/>
              </a:rPr>
              <a:t> Ions </a:t>
            </a:r>
            <a:r>
              <a:rPr lang="nb-NO" dirty="0" err="1" smtClean="0">
                <a:latin typeface="+mj-lt"/>
              </a:rPr>
              <a:t>Lourds</a:t>
            </a:r>
            <a:r>
              <a:rPr lang="nb-NO" dirty="0" smtClean="0">
                <a:latin typeface="+mj-lt"/>
              </a:rPr>
              <a:t> (2010)</a:t>
            </a:r>
            <a:endParaRPr lang="nb-NO" dirty="0">
              <a:latin typeface="+mj-lt"/>
            </a:endParaRPr>
          </a:p>
        </p:txBody>
      </p:sp>
      <p:pic>
        <p:nvPicPr>
          <p:cNvPr id="3399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476672"/>
            <a:ext cx="9098085" cy="56166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6804248" y="188640"/>
            <a:ext cx="2150719" cy="391533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82945" tIns="41473" rIns="82945" bIns="41473" anchor="t" anchorCtr="0" compatLnSpc="1">
            <a:spAutoFit/>
          </a:bodyPr>
          <a:lstStyle/>
          <a:p>
            <a:pPr defTabSz="829452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 smtClean="0">
                <a:solidFill>
                  <a:srgbClr val="8917DF"/>
                </a:solidFill>
                <a:latin typeface="Britannic Bold" pitchFamily="34" charset="0"/>
              </a:rPr>
              <a:t>J.-Y. </a:t>
            </a:r>
            <a:r>
              <a:rPr lang="en-US" sz="2000" dirty="0" err="1" smtClean="0">
                <a:solidFill>
                  <a:srgbClr val="8917DF"/>
                </a:solidFill>
                <a:latin typeface="Britannic Bold" pitchFamily="34" charset="0"/>
              </a:rPr>
              <a:t>Ollitrault</a:t>
            </a:r>
            <a:endParaRPr lang="ru-RU" sz="20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6041977"/>
            <a:ext cx="8712967" cy="699309"/>
          </a:xfrm>
          <a:prstGeom prst="rect">
            <a:avLst/>
          </a:prstGeom>
          <a:noFill/>
          <a:ln>
            <a:noFill/>
          </a:ln>
        </p:spPr>
        <p:txBody>
          <a:bodyPr vert="horz" wrap="square" lIns="82945" tIns="41473" rIns="82945" bIns="41473" anchor="t" anchorCtr="0" compatLnSpc="1">
            <a:spAutoFit/>
          </a:bodyPr>
          <a:lstStyle/>
          <a:p>
            <a:pPr defTabSz="829452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 err="1">
                <a:solidFill>
                  <a:srgbClr val="000000"/>
                </a:solidFill>
                <a:latin typeface="Calibri"/>
              </a:rPr>
              <a:t>Eccenttricity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 fluctuation can be computed in MC </a:t>
            </a:r>
            <a:r>
              <a:rPr lang="en-US" sz="2000" dirty="0" err="1">
                <a:solidFill>
                  <a:srgbClr val="000000"/>
                </a:solidFill>
                <a:latin typeface="Calibri"/>
              </a:rPr>
              <a:t>Glauber</a:t>
            </a:r>
            <a:r>
              <a:rPr lang="en-US" sz="2000" dirty="0">
                <a:solidFill>
                  <a:srgbClr val="000000"/>
                </a:solidFill>
                <a:latin typeface="Calibri"/>
              </a:rPr>
              <a:t> model or derived from experiment by comparing different methods for flow calculation.</a:t>
            </a:r>
            <a:endParaRPr lang="ru-RU" sz="20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Slide Number Placeholder 4"/>
          <p:cNvSpPr txBox="1"/>
          <p:nvPr/>
        </p:nvSpPr>
        <p:spPr>
          <a:xfrm>
            <a:off x="6555844" y="6247907"/>
            <a:ext cx="2130092" cy="4728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algn="r" defTabSz="829452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300" dirty="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60648"/>
            <a:ext cx="8964488" cy="57619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82945" tIns="41473" rIns="82945" bIns="41473" anchor="t" anchorCtr="1" compatLnSpc="1">
            <a:spAutoFit/>
          </a:bodyPr>
          <a:lstStyle/>
          <a:p>
            <a:pPr algn="ctr" defTabSz="829452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b-NO" sz="3200" b="1" dirty="0" smtClean="0">
                <a:solidFill>
                  <a:srgbClr val="C111B9"/>
                </a:solidFill>
                <a:latin typeface="Times New Roman" pitchFamily="18"/>
                <a:cs typeface="Times New Roman" pitchFamily="18"/>
              </a:rPr>
              <a:t>ECCENTRICITY</a:t>
            </a:r>
            <a:endParaRPr lang="nb-NO" sz="3200" b="1" dirty="0">
              <a:solidFill>
                <a:srgbClr val="C111B9"/>
              </a:solidFill>
              <a:latin typeface="Times New Roman" pitchFamily="18"/>
              <a:cs typeface="Times New Roman" pitchFamily="18"/>
            </a:endParaRPr>
          </a:p>
        </p:txBody>
      </p:sp>
      <p:cxnSp>
        <p:nvCxnSpPr>
          <p:cNvPr id="6" name="Straight Connector 6"/>
          <p:cNvCxnSpPr/>
          <p:nvPr/>
        </p:nvCxnSpPr>
        <p:spPr>
          <a:xfrm>
            <a:off x="323528" y="4365104"/>
            <a:ext cx="9144004" cy="65325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sp>
        <p:nvSpPr>
          <p:cNvPr id="7" name="Slide Number Placeholder 6"/>
          <p:cNvSpPr txBox="1"/>
          <p:nvPr/>
        </p:nvSpPr>
        <p:spPr>
          <a:xfrm>
            <a:off x="6555844" y="6247907"/>
            <a:ext cx="2130092" cy="4728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algn="r" defTabSz="829452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300" dirty="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pic>
        <p:nvPicPr>
          <p:cNvPr id="3409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9143999" cy="2185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09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501008"/>
            <a:ext cx="23622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09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4601927"/>
            <a:ext cx="9144000" cy="2256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09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19829" y="3429000"/>
            <a:ext cx="322417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563888" y="836712"/>
            <a:ext cx="1875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b="1" dirty="0" smtClean="0">
                <a:latin typeface="Times New Roman" pitchFamily="18" charset="0"/>
                <a:cs typeface="Times New Roman" pitchFamily="18" charset="0"/>
              </a:rPr>
              <a:t>STANDARD</a:t>
            </a:r>
            <a:endParaRPr lang="nb-NO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19872" y="3861048"/>
            <a:ext cx="2268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2400" b="1" dirty="0" smtClean="0">
                <a:latin typeface="Times New Roman" pitchFamily="18" charset="0"/>
                <a:cs typeface="Times New Roman" pitchFamily="18" charset="0"/>
              </a:rPr>
              <a:t>PARTICIPANT</a:t>
            </a:r>
            <a:endParaRPr lang="nb-NO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35696" y="260648"/>
            <a:ext cx="5617307" cy="57619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82945" tIns="41473" rIns="82945" bIns="41473" anchor="t" anchorCtr="1" compatLnSpc="1">
            <a:spAutoFit/>
          </a:bodyPr>
          <a:lstStyle/>
          <a:p>
            <a:pPr algn="ctr" defTabSz="829452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b-NO" sz="3200" b="1" dirty="0" smtClean="0">
                <a:solidFill>
                  <a:srgbClr val="C111B9"/>
                </a:solidFill>
                <a:latin typeface="Times New Roman" pitchFamily="18"/>
                <a:cs typeface="Times New Roman" pitchFamily="18"/>
              </a:rPr>
              <a:t>TRIANGULAR FLOW</a:t>
            </a:r>
            <a:endParaRPr lang="nb-NO" sz="3200" b="1" dirty="0">
              <a:solidFill>
                <a:srgbClr val="C111B9"/>
              </a:solidFill>
              <a:latin typeface="Times New Roman" pitchFamily="18"/>
              <a:cs typeface="Times New Roman" pitchFamily="18"/>
            </a:endParaRPr>
          </a:p>
        </p:txBody>
      </p:sp>
      <p:cxnSp>
        <p:nvCxnSpPr>
          <p:cNvPr id="6" name="Straight Connector 6"/>
          <p:cNvCxnSpPr/>
          <p:nvPr/>
        </p:nvCxnSpPr>
        <p:spPr>
          <a:xfrm>
            <a:off x="323528" y="4365104"/>
            <a:ext cx="9144004" cy="65325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sp>
        <p:nvSpPr>
          <p:cNvPr id="7" name="Slide Number Placeholder 6"/>
          <p:cNvSpPr txBox="1"/>
          <p:nvPr/>
        </p:nvSpPr>
        <p:spPr>
          <a:xfrm>
            <a:off x="6555844" y="6247907"/>
            <a:ext cx="2130092" cy="4728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algn="r" defTabSz="829452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300" dirty="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95936" y="980728"/>
            <a:ext cx="5148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>
                <a:latin typeface="+mj-lt"/>
              </a:rPr>
              <a:t>B. Alver and </a:t>
            </a:r>
            <a:r>
              <a:rPr lang="nb-NO" dirty="0" err="1" smtClean="0">
                <a:latin typeface="+mj-lt"/>
              </a:rPr>
              <a:t>G.Roland</a:t>
            </a:r>
            <a:r>
              <a:rPr lang="nb-NO" dirty="0" smtClean="0">
                <a:latin typeface="+mj-lt"/>
              </a:rPr>
              <a:t>, PRC 81 (2010) 054905 </a:t>
            </a:r>
            <a:endParaRPr lang="nb-NO" dirty="0">
              <a:latin typeface="+mj-lt"/>
            </a:endParaRPr>
          </a:p>
        </p:txBody>
      </p:sp>
      <p:pic>
        <p:nvPicPr>
          <p:cNvPr id="3420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9144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79512" y="6237312"/>
            <a:ext cx="81403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000" b="1" dirty="0" smtClean="0">
                <a:solidFill>
                  <a:srgbClr val="3333CC"/>
                </a:solidFill>
              </a:rPr>
              <a:t>The </a:t>
            </a:r>
            <a:r>
              <a:rPr lang="nb-NO" sz="2000" b="1" dirty="0" err="1" smtClean="0">
                <a:solidFill>
                  <a:srgbClr val="3333CC"/>
                </a:solidFill>
              </a:rPr>
              <a:t>triangular</a:t>
            </a:r>
            <a:r>
              <a:rPr lang="nb-NO" sz="2000" b="1" dirty="0" smtClean="0">
                <a:solidFill>
                  <a:srgbClr val="3333CC"/>
                </a:solidFill>
              </a:rPr>
              <a:t> initial </a:t>
            </a:r>
            <a:r>
              <a:rPr lang="nb-NO" sz="2000" b="1" dirty="0" err="1" smtClean="0">
                <a:solidFill>
                  <a:srgbClr val="3333CC"/>
                </a:solidFill>
              </a:rPr>
              <a:t>shape</a:t>
            </a:r>
            <a:r>
              <a:rPr lang="nb-NO" sz="2000" b="1" dirty="0" smtClean="0">
                <a:solidFill>
                  <a:srgbClr val="3333CC"/>
                </a:solidFill>
              </a:rPr>
              <a:t> leads to </a:t>
            </a:r>
            <a:r>
              <a:rPr lang="nb-NO" sz="2000" b="1" dirty="0" err="1" smtClean="0">
                <a:solidFill>
                  <a:srgbClr val="3333CC"/>
                </a:solidFill>
              </a:rPr>
              <a:t>triangular</a:t>
            </a:r>
            <a:r>
              <a:rPr lang="nb-NO" sz="2000" b="1" dirty="0" smtClean="0">
                <a:solidFill>
                  <a:srgbClr val="3333CC"/>
                </a:solidFill>
              </a:rPr>
              <a:t> </a:t>
            </a:r>
            <a:r>
              <a:rPr lang="nb-NO" sz="2000" b="1" dirty="0" err="1" smtClean="0">
                <a:solidFill>
                  <a:srgbClr val="3333CC"/>
                </a:solidFill>
              </a:rPr>
              <a:t>hydrodynamic</a:t>
            </a:r>
            <a:r>
              <a:rPr lang="nb-NO" sz="2000" b="1" dirty="0" smtClean="0">
                <a:solidFill>
                  <a:srgbClr val="3333CC"/>
                </a:solidFill>
              </a:rPr>
              <a:t> </a:t>
            </a:r>
            <a:r>
              <a:rPr lang="nb-NO" sz="2000" b="1" dirty="0" err="1" smtClean="0">
                <a:solidFill>
                  <a:srgbClr val="3333CC"/>
                </a:solidFill>
              </a:rPr>
              <a:t>flow</a:t>
            </a:r>
            <a:endParaRPr lang="nb-NO" sz="2000" b="1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2" y="260648"/>
            <a:ext cx="8964488" cy="57619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82945" tIns="41473" rIns="82945" bIns="41473" anchor="t" anchorCtr="1" compatLnSpc="1">
            <a:spAutoFit/>
          </a:bodyPr>
          <a:lstStyle/>
          <a:p>
            <a:pPr algn="ctr" defTabSz="829452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b-NO" sz="3200" b="1" dirty="0" smtClean="0">
                <a:solidFill>
                  <a:srgbClr val="C111B9"/>
                </a:solidFill>
                <a:latin typeface="Times New Roman" pitchFamily="18"/>
                <a:cs typeface="Times New Roman" pitchFamily="18"/>
              </a:rPr>
              <a:t>INITAL-STATE FLUCTUATIONS (</a:t>
            </a:r>
            <a:r>
              <a:rPr lang="nb-NO" sz="3200" b="1" dirty="0" err="1" smtClean="0">
                <a:solidFill>
                  <a:srgbClr val="C111B9"/>
                </a:solidFill>
                <a:latin typeface="Times New Roman" pitchFamily="18"/>
                <a:cs typeface="Times New Roman" pitchFamily="18"/>
              </a:rPr>
              <a:t>example</a:t>
            </a:r>
            <a:r>
              <a:rPr lang="nb-NO" sz="3200" b="1" dirty="0" smtClean="0">
                <a:solidFill>
                  <a:srgbClr val="C111B9"/>
                </a:solidFill>
                <a:latin typeface="Times New Roman" pitchFamily="18"/>
                <a:cs typeface="Times New Roman" pitchFamily="18"/>
              </a:rPr>
              <a:t>)</a:t>
            </a:r>
            <a:endParaRPr lang="nb-NO" sz="3200" b="1" dirty="0">
              <a:solidFill>
                <a:srgbClr val="C111B9"/>
              </a:solidFill>
              <a:latin typeface="Times New Roman" pitchFamily="18"/>
              <a:cs typeface="Times New Roman" pitchFamily="18"/>
            </a:endParaRPr>
          </a:p>
        </p:txBody>
      </p:sp>
      <p:cxnSp>
        <p:nvCxnSpPr>
          <p:cNvPr id="6" name="Straight Connector 6"/>
          <p:cNvCxnSpPr/>
          <p:nvPr/>
        </p:nvCxnSpPr>
        <p:spPr>
          <a:xfrm>
            <a:off x="323528" y="4365104"/>
            <a:ext cx="9144004" cy="65325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sp>
        <p:nvSpPr>
          <p:cNvPr id="7" name="Slide Number Placeholder 6"/>
          <p:cNvSpPr txBox="1"/>
          <p:nvPr/>
        </p:nvSpPr>
        <p:spPr>
          <a:xfrm>
            <a:off x="6555844" y="6247907"/>
            <a:ext cx="2130092" cy="4728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algn="r" defTabSz="829452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300" dirty="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95936" y="908720"/>
            <a:ext cx="5148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>
                <a:latin typeface="+mj-lt"/>
              </a:rPr>
              <a:t>          W.-L. </a:t>
            </a:r>
            <a:r>
              <a:rPr lang="nb-NO" dirty="0" err="1" smtClean="0">
                <a:latin typeface="+mj-lt"/>
              </a:rPr>
              <a:t>Qian</a:t>
            </a:r>
            <a:r>
              <a:rPr lang="nb-NO" dirty="0" smtClean="0">
                <a:latin typeface="+mj-lt"/>
              </a:rPr>
              <a:t> et al., </a:t>
            </a:r>
            <a:r>
              <a:rPr lang="nb-NO" dirty="0" err="1" smtClean="0">
                <a:latin typeface="+mj-lt"/>
              </a:rPr>
              <a:t>arXiv</a:t>
            </a:r>
            <a:r>
              <a:rPr lang="nb-NO" dirty="0" smtClean="0">
                <a:latin typeface="+mj-lt"/>
              </a:rPr>
              <a:t>: 1305.4673 [</a:t>
            </a:r>
            <a:r>
              <a:rPr lang="nb-NO" dirty="0" err="1" smtClean="0">
                <a:latin typeface="+mj-lt"/>
              </a:rPr>
              <a:t>hep-ph</a:t>
            </a:r>
            <a:r>
              <a:rPr lang="nb-NO" dirty="0" smtClean="0">
                <a:latin typeface="+mj-lt"/>
              </a:rPr>
              <a:t>] </a:t>
            </a:r>
            <a:endParaRPr lang="nb-NO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7664" y="6237312"/>
            <a:ext cx="58528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000" b="1" dirty="0" smtClean="0">
                <a:solidFill>
                  <a:srgbClr val="3333CC"/>
                </a:solidFill>
              </a:rPr>
              <a:t>Energy </a:t>
            </a:r>
            <a:r>
              <a:rPr lang="nb-NO" sz="2000" b="1" dirty="0" err="1" smtClean="0">
                <a:solidFill>
                  <a:srgbClr val="3333CC"/>
                </a:solidFill>
              </a:rPr>
              <a:t>distribution</a:t>
            </a:r>
            <a:r>
              <a:rPr lang="nb-NO" sz="2000" b="1" dirty="0" smtClean="0">
                <a:solidFill>
                  <a:srgbClr val="3333CC"/>
                </a:solidFill>
              </a:rPr>
              <a:t> </a:t>
            </a:r>
            <a:r>
              <a:rPr lang="nb-NO" sz="2000" b="1" dirty="0" err="1" smtClean="0">
                <a:solidFill>
                  <a:srgbClr val="3333CC"/>
                </a:solidFill>
              </a:rPr>
              <a:t>of</a:t>
            </a:r>
            <a:r>
              <a:rPr lang="nb-NO" sz="2000" b="1" dirty="0" smtClean="0">
                <a:solidFill>
                  <a:srgbClr val="3333CC"/>
                </a:solidFill>
              </a:rPr>
              <a:t> a </a:t>
            </a:r>
            <a:r>
              <a:rPr lang="nb-NO" sz="2000" b="1" dirty="0" err="1" smtClean="0">
                <a:solidFill>
                  <a:srgbClr val="3333CC"/>
                </a:solidFill>
              </a:rPr>
              <a:t>random</a:t>
            </a:r>
            <a:r>
              <a:rPr lang="nb-NO" sz="2000" b="1" dirty="0" smtClean="0">
                <a:solidFill>
                  <a:srgbClr val="3333CC"/>
                </a:solidFill>
              </a:rPr>
              <a:t> </a:t>
            </a:r>
            <a:r>
              <a:rPr lang="nb-NO" sz="2000" b="1" dirty="0" err="1" smtClean="0">
                <a:solidFill>
                  <a:srgbClr val="3333CC"/>
                </a:solidFill>
              </a:rPr>
              <a:t>NeXuS</a:t>
            </a:r>
            <a:r>
              <a:rPr lang="nb-NO" sz="2000" b="1" dirty="0" smtClean="0">
                <a:solidFill>
                  <a:srgbClr val="3333CC"/>
                </a:solidFill>
              </a:rPr>
              <a:t> </a:t>
            </a:r>
            <a:r>
              <a:rPr lang="nb-NO" sz="2000" b="1" dirty="0" err="1" smtClean="0">
                <a:solidFill>
                  <a:srgbClr val="3333CC"/>
                </a:solidFill>
              </a:rPr>
              <a:t>event</a:t>
            </a:r>
            <a:r>
              <a:rPr lang="nb-NO" sz="2000" b="1" dirty="0" smtClean="0">
                <a:solidFill>
                  <a:srgbClr val="3333CC"/>
                </a:solidFill>
              </a:rPr>
              <a:t> </a:t>
            </a:r>
            <a:endParaRPr lang="nb-NO" sz="2000" b="1" dirty="0">
              <a:solidFill>
                <a:srgbClr val="3333CC"/>
              </a:solidFill>
            </a:endParaRPr>
          </a:p>
        </p:txBody>
      </p:sp>
      <p:pic>
        <p:nvPicPr>
          <p:cNvPr id="3450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3160" y="1340768"/>
            <a:ext cx="5925144" cy="4816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60648"/>
            <a:ext cx="9144000" cy="57619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82945" tIns="41473" rIns="82945" bIns="41473" anchor="t" anchorCtr="1" compatLnSpc="1">
            <a:spAutoFit/>
          </a:bodyPr>
          <a:lstStyle/>
          <a:p>
            <a:pPr algn="ctr" defTabSz="829452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b-NO" sz="3200" b="1" dirty="0" smtClean="0">
                <a:solidFill>
                  <a:srgbClr val="C111B9"/>
                </a:solidFill>
                <a:latin typeface="Times New Roman" pitchFamily="18"/>
                <a:cs typeface="Times New Roman" pitchFamily="18"/>
              </a:rPr>
              <a:t>CROSS-TALK BETWEEN FLOW HARMONICS </a:t>
            </a:r>
            <a:endParaRPr lang="nb-NO" sz="3200" b="1" dirty="0">
              <a:solidFill>
                <a:srgbClr val="C111B9"/>
              </a:solidFill>
              <a:latin typeface="Times New Roman" pitchFamily="18"/>
              <a:cs typeface="Times New Roman" pitchFamily="18"/>
            </a:endParaRPr>
          </a:p>
        </p:txBody>
      </p:sp>
      <p:cxnSp>
        <p:nvCxnSpPr>
          <p:cNvPr id="6" name="Straight Connector 6"/>
          <p:cNvCxnSpPr/>
          <p:nvPr/>
        </p:nvCxnSpPr>
        <p:spPr>
          <a:xfrm>
            <a:off x="323528" y="4365104"/>
            <a:ext cx="9144004" cy="65325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sp>
        <p:nvSpPr>
          <p:cNvPr id="7" name="Slide Number Placeholder 6"/>
          <p:cNvSpPr txBox="1"/>
          <p:nvPr/>
        </p:nvSpPr>
        <p:spPr>
          <a:xfrm>
            <a:off x="6555844" y="6247907"/>
            <a:ext cx="2130092" cy="4728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algn="r" defTabSz="829452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300" dirty="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95936" y="980728"/>
            <a:ext cx="5148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>
                <a:latin typeface="+mj-lt"/>
              </a:rPr>
              <a:t>                   G.-Y. </a:t>
            </a:r>
            <a:r>
              <a:rPr lang="nb-NO" dirty="0" err="1" smtClean="0">
                <a:latin typeface="+mj-lt"/>
              </a:rPr>
              <a:t>Qin</a:t>
            </a:r>
            <a:r>
              <a:rPr lang="nb-NO" dirty="0" smtClean="0">
                <a:latin typeface="+mj-lt"/>
              </a:rPr>
              <a:t> et al, PRC 82 (2010) 064903 </a:t>
            </a:r>
            <a:endParaRPr lang="nb-NO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6237312"/>
            <a:ext cx="79223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000" b="1" dirty="0" err="1" smtClean="0">
                <a:solidFill>
                  <a:srgbClr val="3333CC"/>
                </a:solidFill>
              </a:rPr>
              <a:t>Only</a:t>
            </a:r>
            <a:r>
              <a:rPr lang="nb-NO" sz="2000" b="1" dirty="0" smtClean="0">
                <a:solidFill>
                  <a:srgbClr val="3333CC"/>
                </a:solidFill>
              </a:rPr>
              <a:t> </a:t>
            </a:r>
            <a:r>
              <a:rPr lang="nb-NO" sz="2000" b="1" dirty="0" err="1" smtClean="0">
                <a:solidFill>
                  <a:srgbClr val="3333CC"/>
                </a:solidFill>
              </a:rPr>
              <a:t>the</a:t>
            </a:r>
            <a:r>
              <a:rPr lang="nb-NO" sz="2000" b="1" dirty="0" smtClean="0">
                <a:solidFill>
                  <a:srgbClr val="3333CC"/>
                </a:solidFill>
              </a:rPr>
              <a:t> first </a:t>
            </a:r>
            <a:r>
              <a:rPr lang="nb-NO" sz="2000" b="1" dirty="0" err="1" smtClean="0">
                <a:solidFill>
                  <a:srgbClr val="3333CC"/>
                </a:solidFill>
              </a:rPr>
              <a:t>few</a:t>
            </a:r>
            <a:r>
              <a:rPr lang="nb-NO" sz="2000" b="1" dirty="0" smtClean="0">
                <a:solidFill>
                  <a:srgbClr val="3333CC"/>
                </a:solidFill>
              </a:rPr>
              <a:t> </a:t>
            </a:r>
            <a:r>
              <a:rPr lang="nb-NO" sz="2000" b="1" dirty="0" err="1" smtClean="0">
                <a:solidFill>
                  <a:srgbClr val="3333CC"/>
                </a:solidFill>
              </a:rPr>
              <a:t>flow</a:t>
            </a:r>
            <a:r>
              <a:rPr lang="nb-NO" sz="2000" b="1" dirty="0" smtClean="0">
                <a:solidFill>
                  <a:srgbClr val="3333CC"/>
                </a:solidFill>
              </a:rPr>
              <a:t> </a:t>
            </a:r>
            <a:r>
              <a:rPr lang="nb-NO" sz="2000" b="1" dirty="0" err="1" smtClean="0">
                <a:solidFill>
                  <a:srgbClr val="3333CC"/>
                </a:solidFill>
              </a:rPr>
              <a:t>harmonics</a:t>
            </a:r>
            <a:r>
              <a:rPr lang="nb-NO" sz="2000" b="1" dirty="0" smtClean="0">
                <a:solidFill>
                  <a:srgbClr val="3333CC"/>
                </a:solidFill>
              </a:rPr>
              <a:t> </a:t>
            </a:r>
            <a:r>
              <a:rPr lang="nb-NO" sz="2000" b="1" dirty="0" err="1" smtClean="0">
                <a:solidFill>
                  <a:srgbClr val="3333CC"/>
                </a:solidFill>
              </a:rPr>
              <a:t>of</a:t>
            </a:r>
            <a:r>
              <a:rPr lang="nb-NO" sz="2000" b="1" dirty="0" smtClean="0">
                <a:solidFill>
                  <a:srgbClr val="3333CC"/>
                </a:solidFill>
              </a:rPr>
              <a:t> </a:t>
            </a:r>
            <a:r>
              <a:rPr lang="nb-NO" sz="2000" b="1" dirty="0" err="1" smtClean="0">
                <a:solidFill>
                  <a:srgbClr val="3333CC"/>
                </a:solidFill>
              </a:rPr>
              <a:t>final-state</a:t>
            </a:r>
            <a:r>
              <a:rPr lang="nb-NO" sz="2000" b="1" dirty="0" smtClean="0">
                <a:solidFill>
                  <a:srgbClr val="3333CC"/>
                </a:solidFill>
              </a:rPr>
              <a:t> </a:t>
            </a:r>
            <a:r>
              <a:rPr lang="nb-NO" sz="2000" b="1" dirty="0" err="1" smtClean="0">
                <a:solidFill>
                  <a:srgbClr val="3333CC"/>
                </a:solidFill>
              </a:rPr>
              <a:t>hadrons</a:t>
            </a:r>
            <a:r>
              <a:rPr lang="nb-NO" sz="2000" b="1" dirty="0" smtClean="0">
                <a:solidFill>
                  <a:srgbClr val="3333CC"/>
                </a:solidFill>
              </a:rPr>
              <a:t> </a:t>
            </a:r>
            <a:r>
              <a:rPr lang="nb-NO" sz="2000" b="1" dirty="0" err="1" smtClean="0">
                <a:solidFill>
                  <a:srgbClr val="3333CC"/>
                </a:solidFill>
              </a:rPr>
              <a:t>survive</a:t>
            </a:r>
            <a:r>
              <a:rPr lang="nb-NO" sz="2000" b="1" dirty="0" smtClean="0">
                <a:solidFill>
                  <a:srgbClr val="3333CC"/>
                </a:solidFill>
              </a:rPr>
              <a:t> </a:t>
            </a:r>
          </a:p>
          <a:p>
            <a:r>
              <a:rPr lang="nb-NO" sz="2000" b="1" dirty="0" err="1" smtClean="0">
                <a:solidFill>
                  <a:srgbClr val="3333CC"/>
                </a:solidFill>
              </a:rPr>
              <a:t>after</a:t>
            </a:r>
            <a:r>
              <a:rPr lang="nb-NO" sz="2000" b="1" dirty="0" smtClean="0">
                <a:solidFill>
                  <a:srgbClr val="3333CC"/>
                </a:solidFill>
              </a:rPr>
              <a:t>  </a:t>
            </a:r>
            <a:r>
              <a:rPr lang="nb-NO" sz="2000" b="1" dirty="0" err="1" smtClean="0">
                <a:solidFill>
                  <a:srgbClr val="3333CC"/>
                </a:solidFill>
              </a:rPr>
              <a:t>hydrodynamic</a:t>
            </a:r>
            <a:r>
              <a:rPr lang="nb-NO" sz="2000" b="1" dirty="0" smtClean="0">
                <a:solidFill>
                  <a:srgbClr val="3333CC"/>
                </a:solidFill>
              </a:rPr>
              <a:t> </a:t>
            </a:r>
            <a:r>
              <a:rPr lang="nb-NO" sz="2000" b="1" dirty="0" err="1" smtClean="0">
                <a:solidFill>
                  <a:srgbClr val="3333CC"/>
                </a:solidFill>
              </a:rPr>
              <a:t>evolution</a:t>
            </a:r>
            <a:r>
              <a:rPr lang="nb-NO" sz="2000" b="1" dirty="0" smtClean="0">
                <a:solidFill>
                  <a:srgbClr val="3333CC"/>
                </a:solidFill>
              </a:rPr>
              <a:t> </a:t>
            </a:r>
            <a:endParaRPr lang="nb-NO" sz="2000" b="1" dirty="0">
              <a:solidFill>
                <a:srgbClr val="3333CC"/>
              </a:solidFill>
            </a:endParaRPr>
          </a:p>
        </p:txBody>
      </p:sp>
      <p:pic>
        <p:nvPicPr>
          <p:cNvPr id="3430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301208"/>
            <a:ext cx="354639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30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36912"/>
            <a:ext cx="4139952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30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340768"/>
            <a:ext cx="4283968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304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87616" y="4077072"/>
            <a:ext cx="3456384" cy="2201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304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764704"/>
            <a:ext cx="3479279" cy="1837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19611</TotalTime>
  <Words>1736</Words>
  <Application>Microsoft Office PowerPoint</Application>
  <PresentationFormat>On-screen Show (4:3)</PresentationFormat>
  <Paragraphs>226</Paragraphs>
  <Slides>35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Trek</vt:lpstr>
      <vt:lpstr>Microsoft Formelredigering 3.0</vt:lpstr>
      <vt:lpstr>Equation</vt:lpstr>
      <vt:lpstr>MathType 6.0 Equation</vt:lpstr>
      <vt:lpstr>  Hexagonal flow as interplay of elliptic and triangular flows  </vt:lpstr>
      <vt:lpstr>                   Outline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    HYDJET++ RESULTS for LHC</vt:lpstr>
      <vt:lpstr>     Generation of triangular flow</vt:lpstr>
      <vt:lpstr>    HEXAGONAL FLOW in HYDJET++ AT LHC</vt:lpstr>
      <vt:lpstr>     </vt:lpstr>
      <vt:lpstr>     </vt:lpstr>
      <vt:lpstr>     </vt:lpstr>
      <vt:lpstr>Conclusions</vt:lpstr>
      <vt:lpstr>Slide 26</vt:lpstr>
      <vt:lpstr>Slide 27</vt:lpstr>
      <vt:lpstr> LHC data vs. HYDJET++ model</vt:lpstr>
      <vt:lpstr>Slide 29</vt:lpstr>
      <vt:lpstr>Slide 30</vt:lpstr>
      <vt:lpstr>Slide 31</vt:lpstr>
      <vt:lpstr>Slide 32</vt:lpstr>
      <vt:lpstr>Slide 33</vt:lpstr>
      <vt:lpstr>Slide 34</vt:lpstr>
      <vt:lpstr>Slide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V2 measurement with CMS Tracker</dc:title>
  <dc:creator>гюля</dc:creator>
  <cp:lastModifiedBy>larissa_adm</cp:lastModifiedBy>
  <cp:revision>1041</cp:revision>
  <dcterms:created xsi:type="dcterms:W3CDTF">2006-10-13T20:11:26Z</dcterms:created>
  <dcterms:modified xsi:type="dcterms:W3CDTF">2013-08-30T18:11:50Z</dcterms:modified>
</cp:coreProperties>
</file>