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9" r:id="rId1"/>
    <p:sldMasterId id="2147483690" r:id="rId2"/>
  </p:sldMasterIdLst>
  <p:notesMasterIdLst>
    <p:notesMasterId r:id="rId55"/>
  </p:notesMasterIdLst>
  <p:sldIdLst>
    <p:sldId id="503" r:id="rId3"/>
    <p:sldId id="531" r:id="rId4"/>
    <p:sldId id="532" r:id="rId5"/>
    <p:sldId id="537" r:id="rId6"/>
    <p:sldId id="528" r:id="rId7"/>
    <p:sldId id="515" r:id="rId8"/>
    <p:sldId id="525" r:id="rId9"/>
    <p:sldId id="518" r:id="rId10"/>
    <p:sldId id="519" r:id="rId11"/>
    <p:sldId id="521" r:id="rId12"/>
    <p:sldId id="522" r:id="rId13"/>
    <p:sldId id="529" r:id="rId14"/>
    <p:sldId id="530" r:id="rId15"/>
    <p:sldId id="568" r:id="rId16"/>
    <p:sldId id="569" r:id="rId17"/>
    <p:sldId id="538" r:id="rId18"/>
    <p:sldId id="540" r:id="rId19"/>
    <p:sldId id="545" r:id="rId20"/>
    <p:sldId id="541" r:id="rId21"/>
    <p:sldId id="547" r:id="rId22"/>
    <p:sldId id="548" r:id="rId23"/>
    <p:sldId id="546" r:id="rId24"/>
    <p:sldId id="567" r:id="rId25"/>
    <p:sldId id="527" r:id="rId26"/>
    <p:sldId id="552" r:id="rId27"/>
    <p:sldId id="553" r:id="rId28"/>
    <p:sldId id="524" r:id="rId29"/>
    <p:sldId id="555" r:id="rId30"/>
    <p:sldId id="523" r:id="rId31"/>
    <p:sldId id="556" r:id="rId32"/>
    <p:sldId id="558" r:id="rId33"/>
    <p:sldId id="554" r:id="rId34"/>
    <p:sldId id="561" r:id="rId35"/>
    <p:sldId id="557" r:id="rId36"/>
    <p:sldId id="559" r:id="rId37"/>
    <p:sldId id="566" r:id="rId38"/>
    <p:sldId id="564" r:id="rId39"/>
    <p:sldId id="563" r:id="rId40"/>
    <p:sldId id="565" r:id="rId41"/>
    <p:sldId id="562" r:id="rId42"/>
    <p:sldId id="504" r:id="rId43"/>
    <p:sldId id="507" r:id="rId44"/>
    <p:sldId id="508" r:id="rId45"/>
    <p:sldId id="509" r:id="rId46"/>
    <p:sldId id="510" r:id="rId47"/>
    <p:sldId id="511" r:id="rId48"/>
    <p:sldId id="549" r:id="rId49"/>
    <p:sldId id="542" r:id="rId50"/>
    <p:sldId id="533" r:id="rId51"/>
    <p:sldId id="534" r:id="rId52"/>
    <p:sldId id="535" r:id="rId53"/>
    <p:sldId id="536" r:id="rId54"/>
  </p:sldIdLst>
  <p:sldSz cx="9144000" cy="6858000" type="screen4x3"/>
  <p:notesSz cx="6743700" cy="9893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8A3"/>
    <a:srgbClr val="FFCCCC"/>
    <a:srgbClr val="FFFFCC"/>
    <a:srgbClr val="99FF66"/>
    <a:srgbClr val="66FF33"/>
    <a:srgbClr val="000000"/>
    <a:srgbClr val="FF0000"/>
    <a:srgbClr val="CC0000"/>
    <a:srgbClr val="FF7C8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05" autoAdjust="0"/>
    <p:restoredTop sz="87833" autoAdjust="0"/>
  </p:normalViewPr>
  <p:slideViewPr>
    <p:cSldViewPr>
      <p:cViewPr>
        <p:scale>
          <a:sx n="77" d="100"/>
          <a:sy n="77" d="100"/>
        </p:scale>
        <p:origin x="-75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4" tIns="45677" rIns="91354" bIns="45677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258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4" tIns="45677" rIns="91354" bIns="45677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42950"/>
            <a:ext cx="4946650" cy="3709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8525" y="4699000"/>
            <a:ext cx="494665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4" tIns="45677" rIns="91354" bIns="456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9588"/>
            <a:ext cx="292258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4" tIns="45677" rIns="91354" bIns="45677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99588"/>
            <a:ext cx="292258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4" tIns="45677" rIns="91354" bIns="45677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2151B728-F6FB-4871-9968-03624E42532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Wide Size range  which  physical properties</a:t>
            </a:r>
            <a:r>
              <a:rPr lang="en-US" baseline="0" dirty="0" smtClean="0"/>
              <a:t> diversity</a:t>
            </a:r>
            <a:r>
              <a:rPr lang="en-US" dirty="0" smtClean="0"/>
              <a:t> to chemical diversity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having characterized the variability : how to model</a:t>
            </a:r>
            <a:r>
              <a:rPr lang="en-US" baseline="0" dirty="0" smtClean="0"/>
              <a:t> this variability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After having characterized the variability : how to model</a:t>
            </a:r>
            <a:r>
              <a:rPr lang="en-US" baseline="0" dirty="0" smtClean="0"/>
              <a:t> this variability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Beside dust</a:t>
            </a:r>
            <a:r>
              <a:rPr lang="en-US" baseline="0" dirty="0" smtClean="0"/>
              <a:t> aerosols : fine pollution aerosols important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Challenge 2 : </a:t>
            </a:r>
          </a:p>
          <a:p>
            <a:r>
              <a:rPr lang="en-US" dirty="0" smtClean="0"/>
              <a:t>We saw the importance of dust aerosol (mass and AOD) </a:t>
            </a:r>
          </a:p>
          <a:p>
            <a:r>
              <a:rPr lang="en-US" dirty="0" smtClean="0"/>
              <a:t>But important also is the fine fraction : health perspective</a:t>
            </a:r>
          </a:p>
          <a:p>
            <a:r>
              <a:rPr lang="en-US" dirty="0" smtClean="0"/>
              <a:t>( health 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92374-EB00-41B4-A892-D47252AAB728}" type="slidenum">
              <a:rPr lang="en-US" smtClean="0">
                <a:latin typeface="Arial" pitchFamily="34" charset="0"/>
              </a:rPr>
              <a:pPr/>
              <a:t>25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7C2A3-7D5A-46A3-B26F-5BA14653DA49}" type="slidenum">
              <a:rPr lang="en-US" smtClean="0">
                <a:latin typeface="Arial" pitchFamily="34" charset="0"/>
              </a:rPr>
              <a:pPr/>
              <a:t>26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737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51711F-1736-4C2C-872E-AF02153C0A7E}" type="slidenum">
              <a:rPr lang="fr-FR">
                <a:latin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fr-FR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Med : A diversity of particles / aerosols from different</a:t>
            </a:r>
            <a:r>
              <a:rPr lang="en-US" baseline="0" dirty="0" smtClean="0"/>
              <a:t> sources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>
              <a:solidFill>
                <a:srgbClr val="333366"/>
              </a:solidFill>
              <a:latin typeface="Verdana" pitchFamily="34" charset="0"/>
            </a:endParaRPr>
          </a:p>
        </p:txBody>
      </p:sp>
      <p:sp>
        <p:nvSpPr>
          <p:cNvPr id="696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0DED1F2-2285-405B-9371-CF49D90042F0}" type="slidenum">
              <a:rPr lang="fr-FR"/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5F66D9-E51A-4F31-BFA4-195F26AA34DA}" type="slidenum">
              <a:rPr lang="en-US" smtClean="0">
                <a:latin typeface="Arial" pitchFamily="34" charset="0"/>
              </a:rPr>
              <a:pPr/>
              <a:t>41</a:t>
            </a:fld>
            <a:endParaRPr lang="en-US" smtClean="0">
              <a:latin typeface="Arial" pitchFamily="34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0AED3C-515A-4358-8CF1-E7542EAF0320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6FFB82-0F07-4B94-832A-F6DF86CF54AB}" type="slidenum">
              <a:rPr lang="fr-FR" smtClean="0"/>
              <a:pPr/>
              <a:t>43</a:t>
            </a:fld>
            <a:endParaRPr lang="fr-FR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CAA19B-FCA5-4DC2-A2E2-A4CEEEE7EC76}" type="slidenum">
              <a:rPr lang="fr-FR" smtClean="0">
                <a:latin typeface="Arial" pitchFamily="34" charset="0"/>
              </a:rPr>
              <a:pPr/>
              <a:t>48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Present day </a:t>
            </a:r>
            <a:r>
              <a:rPr lang="en-US" dirty="0" err="1" smtClean="0"/>
              <a:t>mediterranean</a:t>
            </a:r>
            <a:r>
              <a:rPr lang="en-US" baseline="0" dirty="0" smtClean="0"/>
              <a:t> atmospheric chemistry :  </a:t>
            </a:r>
            <a:r>
              <a:rPr lang="en-US" dirty="0" smtClean="0"/>
              <a:t>A taste of future </a:t>
            </a:r>
            <a:r>
              <a:rPr lang="en-US" dirty="0" err="1" smtClean="0"/>
              <a:t>european</a:t>
            </a:r>
            <a:r>
              <a:rPr lang="en-US" baseline="0" dirty="0" smtClean="0"/>
              <a:t> </a:t>
            </a:r>
            <a:r>
              <a:rPr lang="en-US" dirty="0" smtClean="0"/>
              <a:t>conditions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Seasonal variability 1:</a:t>
            </a:r>
          </a:p>
          <a:p>
            <a:r>
              <a:rPr lang="en-US" dirty="0" smtClean="0"/>
              <a:t>Corsica</a:t>
            </a:r>
            <a:r>
              <a:rPr lang="en-US" baseline="0" dirty="0" smtClean="0"/>
              <a:t> station ( remote) </a:t>
            </a:r>
            <a:r>
              <a:rPr lang="en-US" baseline="0" dirty="0" err="1" smtClean="0"/>
              <a:t>nfluenced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bth</a:t>
            </a:r>
            <a:r>
              <a:rPr lang="en-US" baseline="0" dirty="0" smtClean="0"/>
              <a:t> by </a:t>
            </a:r>
            <a:r>
              <a:rPr lang="en-US" baseline="0" dirty="0" err="1" smtClean="0"/>
              <a:t>european</a:t>
            </a:r>
            <a:r>
              <a:rPr lang="en-US" baseline="0" dirty="0" smtClean="0"/>
              <a:t> an dust air masses </a:t>
            </a:r>
          </a:p>
          <a:p>
            <a:r>
              <a:rPr lang="en-US" baseline="0" dirty="0" err="1" smtClean="0"/>
              <a:t>Decrit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charmex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illustration of this variability.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Pinatubo could be </a:t>
            </a:r>
            <a:r>
              <a:rPr lang="en-US" dirty="0" err="1" smtClean="0"/>
              <a:t>etna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</a:t>
            </a:r>
            <a:r>
              <a:rPr lang="en-US" baseline="0" dirty="0" smtClean="0"/>
              <a:t>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Control</a:t>
            </a:r>
            <a:r>
              <a:rPr lang="en-US" baseline="0" dirty="0" smtClean="0"/>
              <a:t> 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51B728-F6FB-4871-9968-03624E42532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B1EE7A-1230-48E6-B169-4C1AF76BF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CB9AD-86DC-4119-BCF7-6390DD548D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C895D8-90E8-44A1-8DAC-CAD5389CAA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46216A-8AE7-4FB9-BF63-F54526CA07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0CA12D-DE68-4220-8F75-CFCACFDA3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7EA030-829D-4D65-9331-12F87D703B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8328B-C74E-4517-8A50-97C27FBD19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E92C3A-1565-4A73-9CBD-0CACD7938F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A9979-24AB-47E1-B539-4AEBEE3F5E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FD8FAE-D620-4D9D-8A12-8CFD7549C1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77FBD-60BA-4837-B22C-A34F64A11A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53DEA1-83C2-439A-A645-9E9120AA7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4EE897-6D23-4237-9BFF-C37239FA1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51EC97-57BA-4374-8D9F-7B0FC10F82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89C1-4DF5-4548-862A-369C1BE19A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631AABB-0EB8-4590-8FF4-6F8AED4E1D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66C0706-5B11-45DB-B267-7262DADC1E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F89B84-BF08-4F13-9F31-ED4582B96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7BA5867-862D-41D8-B0B9-5911B83349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C5F1EEB-5665-4828-A27C-8ABCB2297F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B699477-3255-483B-8021-33616786DC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02377A-4A83-4816-9C7C-1BB948E3D9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07A266-9322-4C98-AAE2-85CC49E00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35ED2-BFA2-461C-BC3A-8DF64C50215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38876-098D-45B8-8355-A2F9310B1B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49094-1E31-4693-B218-7A50BAA56A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1CF7A-5035-4280-8273-35081EB639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BD9BB-D997-4FD3-847E-E23876C26B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8950A6-154C-4F3B-807E-AA083B3E8B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4316D0-A721-4422-B6CD-8091A1B2E1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29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290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290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4290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</a:defRPr>
            </a:lvl1pPr>
          </a:lstStyle>
          <a:p>
            <a:fld id="{D5ADB616-962F-47FE-964C-87629B3AA1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마스터 제목 스타일 편집</a:t>
            </a:r>
          </a:p>
        </p:txBody>
      </p:sp>
      <p:sp>
        <p:nvSpPr>
          <p:cNvPr id="502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마스터 텍스트 스타일을 편집합니다</a:t>
            </a:r>
          </a:p>
          <a:p>
            <a:pPr lvl="1"/>
            <a:r>
              <a:rPr lang="en-US" smtClean="0"/>
              <a:t>둘째 수준</a:t>
            </a:r>
          </a:p>
          <a:p>
            <a:pPr lvl="2"/>
            <a:r>
              <a:rPr lang="en-US" smtClean="0"/>
              <a:t>셋째 수준</a:t>
            </a:r>
          </a:p>
          <a:p>
            <a:pPr lvl="3"/>
            <a:r>
              <a:rPr lang="en-US" smtClean="0"/>
              <a:t>넷째 수준</a:t>
            </a:r>
          </a:p>
          <a:p>
            <a:pPr lvl="4"/>
            <a:r>
              <a:rPr lang="en-US" smtClean="0"/>
              <a:t>다섯째 수준</a:t>
            </a:r>
          </a:p>
        </p:txBody>
      </p:sp>
      <p:sp>
        <p:nvSpPr>
          <p:cNvPr id="5027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  <a:ea typeface="Gulim" pitchFamily="34" charset="-127"/>
              </a:defRPr>
            </a:lvl1pPr>
          </a:lstStyle>
          <a:p>
            <a:endParaRPr lang="en-US"/>
          </a:p>
        </p:txBody>
      </p:sp>
      <p:sp>
        <p:nvSpPr>
          <p:cNvPr id="5027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  <a:ea typeface="Gulim" pitchFamily="34" charset="-127"/>
              </a:defRPr>
            </a:lvl1pPr>
          </a:lstStyle>
          <a:p>
            <a:endParaRPr lang="en-US"/>
          </a:p>
        </p:txBody>
      </p:sp>
      <p:sp>
        <p:nvSpPr>
          <p:cNvPr id="5027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  <a:ea typeface="Gulim" pitchFamily="34" charset="-127"/>
              </a:defRPr>
            </a:lvl1pPr>
          </a:lstStyle>
          <a:p>
            <a:fld id="{08939968-DB54-4D30-84A2-79D9BC8EAE0A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02791" name="Picture 7" descr="l1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0" y="6199188"/>
            <a:ext cx="9144000" cy="6858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  <p:sldLayoutId id="2147483719" r:id="rId18"/>
    <p:sldLayoutId id="2147483720" r:id="rId19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wmf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file:///G:\rcm.gif" TargetMode="External"/><Relationship Id="rId5" Type="http://schemas.openxmlformats.org/officeDocument/2006/relationships/image" Target="../media/image55.png"/><Relationship Id="rId4" Type="http://schemas.openxmlformats.org/officeDocument/2006/relationships/image" Target="file:///G:\gcm.gi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7.png"/><Relationship Id="rId4" Type="http://schemas.openxmlformats.org/officeDocument/2006/relationships/image" Target="../media/image56.gi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9.gi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emf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0" descr="S2000200_L1A_HROM_CAN_MediterraneanDus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07125"/>
            <a:ext cx="8763000" cy="43888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28600" y="228600"/>
            <a:ext cx="861060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Aerosols and their interaction with climate </a:t>
            </a:r>
          </a:p>
          <a:p>
            <a:pPr algn="just"/>
            <a:r>
              <a:rPr lang="en-US" sz="2400" dirty="0" smtClean="0"/>
              <a:t>and biogeochemical cycles in the Mediterranean basin</a:t>
            </a:r>
          </a:p>
        </p:txBody>
      </p:sp>
      <p:sp>
        <p:nvSpPr>
          <p:cNvPr id="4" name="Rectangle 3"/>
          <p:cNvSpPr/>
          <p:nvPr/>
        </p:nvSpPr>
        <p:spPr>
          <a:xfrm>
            <a:off x="304800" y="1143000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400" dirty="0" smtClean="0"/>
              <a:t>F. </a:t>
            </a:r>
            <a:r>
              <a:rPr lang="en-US" sz="2400" dirty="0" err="1" smtClean="0"/>
              <a:t>Solmon</a:t>
            </a:r>
            <a:r>
              <a:rPr lang="en-US" sz="2400" dirty="0" smtClean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609600" y="6172200"/>
            <a:ext cx="58176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F.Dulac</a:t>
            </a:r>
            <a:r>
              <a:rPr lang="en-US" dirty="0" smtClean="0"/>
              <a:t>, M. Mallet (CNRS), The ICTP ESP group 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0" y="1230868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ICTP, ESP (solmon@ictp.it)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8737949" cy="601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t="10527" b="4971"/>
          <a:stretch>
            <a:fillRect/>
          </a:stretch>
        </p:blipFill>
        <p:spPr bwMode="auto">
          <a:xfrm>
            <a:off x="228599" y="914400"/>
            <a:ext cx="575733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2590800" y="152400"/>
            <a:ext cx="4191000" cy="4572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Temporal variability : daily scale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t="56391" b="-8582"/>
          <a:stretch>
            <a:fillRect/>
          </a:stretch>
        </p:blipFill>
        <p:spPr bwMode="auto">
          <a:xfrm>
            <a:off x="3429000" y="4038600"/>
            <a:ext cx="5715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52400" y="457200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Relevance in term of impacts </a:t>
            </a:r>
            <a:r>
              <a:rPr lang="en-US" dirty="0" smtClean="0"/>
              <a:t>(air quality)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219200"/>
            <a:ext cx="853525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057400" y="152400"/>
            <a:ext cx="48006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Temporal variability: </a:t>
            </a:r>
            <a:r>
              <a:rPr lang="en-US" dirty="0" smtClean="0"/>
              <a:t>inter-annual scale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838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 A : Climate control 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14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 : Emission control   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Anthropogenic emission evolution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09800" y="228600"/>
            <a:ext cx="51054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Temporal variability: inter-annual scale 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0" y="1524000"/>
            <a:ext cx="457200" cy="304800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4"/>
            <a:ext cx="5257800" cy="330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3" y="3461084"/>
            <a:ext cx="5176807" cy="3320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8600" y="3505200"/>
            <a:ext cx="16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RCP 4.5</a:t>
            </a:r>
          </a:p>
          <a:p>
            <a:r>
              <a:rPr lang="en-US" dirty="0" smtClean="0"/>
              <a:t>2040-2060</a:t>
            </a:r>
            <a:endParaRPr lang="en-IE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228600"/>
            <a:ext cx="1600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HIST</a:t>
            </a:r>
          </a:p>
          <a:p>
            <a:r>
              <a:rPr lang="en-US" dirty="0" smtClean="0"/>
              <a:t>1990-2010</a:t>
            </a:r>
            <a:endParaRPr lang="en-I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43479" t="18454" r="39130" b="60786"/>
          <a:stretch>
            <a:fillRect/>
          </a:stretch>
        </p:blipFill>
        <p:spPr bwMode="auto">
          <a:xfrm>
            <a:off x="5463891" y="609600"/>
            <a:ext cx="3322509" cy="2491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 l="44177" t="18373" r="38809" b="60454"/>
          <a:stretch>
            <a:fillRect/>
          </a:stretch>
        </p:blipFill>
        <p:spPr bwMode="auto">
          <a:xfrm>
            <a:off x="5562600" y="3581400"/>
            <a:ext cx="3200400" cy="255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733800" y="0"/>
            <a:ext cx="266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CMIP5 emissions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Lamarque</a:t>
            </a:r>
            <a:r>
              <a:rPr lang="en-US" dirty="0" smtClean="0"/>
              <a:t> et al.)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914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B : Emission control   </a:t>
            </a:r>
            <a:endParaRPr lang="en-US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4478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Anthropogenic emission evolution</a:t>
            </a:r>
          </a:p>
          <a:p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209800" y="228600"/>
            <a:ext cx="51054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Temporal variability: inter-annual scale 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692224"/>
            <a:ext cx="4343400" cy="29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419600" y="4724400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 MODIS observations between 2000 and 2004 show that the summer 2003 forest fire aerosol episode was the longest lasting and covered the largest area (Pace et al., 2005, JGR).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609600" y="2743200"/>
            <a:ext cx="838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Land use change - ecosystem evolution  ( partly controlled by climate)</a:t>
            </a:r>
          </a:p>
          <a:p>
            <a:r>
              <a:rPr lang="en-US" dirty="0" smtClean="0"/>
              <a:t>(dust / biomass burning / biogenic emissions )  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0" y="2819400"/>
            <a:ext cx="457200" cy="304800"/>
          </a:xfrm>
          <a:prstGeom prst="rightArrow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ustw_rcm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438400"/>
            <a:ext cx="5613400" cy="4724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28600" y="115669"/>
            <a:ext cx="853440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of atmospheric </a:t>
            </a:r>
            <a:r>
              <a:rPr lang="en-US" dirty="0" smtClean="0"/>
              <a:t>climate /chemistry</a:t>
            </a:r>
            <a:r>
              <a:rPr lang="en-US" dirty="0" smtClean="0"/>
              <a:t>/ aerosols in Mediterranean regions : a number of challenges  !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002268"/>
            <a:ext cx="3733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 1 : Dust </a:t>
            </a:r>
            <a:r>
              <a:rPr lang="en-US" dirty="0" err="1" smtClean="0"/>
              <a:t>modelling</a:t>
            </a:r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/>
        </p:nvGrpSpPr>
        <p:grpSpPr bwMode="auto">
          <a:xfrm>
            <a:off x="76200" y="2819400"/>
            <a:ext cx="4800600" cy="3581400"/>
            <a:chOff x="113" y="255"/>
            <a:chExt cx="3538" cy="2767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b="25636"/>
            <a:stretch>
              <a:fillRect/>
            </a:stretch>
          </p:blipFill>
          <p:spPr bwMode="auto">
            <a:xfrm>
              <a:off x="181" y="391"/>
              <a:ext cx="3470" cy="2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28"/>
            <p:cNvSpPr>
              <a:spLocks noChangeArrowheads="1"/>
            </p:cNvSpPr>
            <p:nvPr/>
          </p:nvSpPr>
          <p:spPr bwMode="auto">
            <a:xfrm>
              <a:off x="113" y="255"/>
              <a:ext cx="1588" cy="6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800600" y="990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e.g. </a:t>
            </a:r>
            <a:r>
              <a:rPr lang="en-US" i="1" dirty="0" err="1" smtClean="0"/>
              <a:t>RegCM</a:t>
            </a:r>
            <a:r>
              <a:rPr lang="en-US" i="1" dirty="0" smtClean="0"/>
              <a:t> : </a:t>
            </a:r>
            <a:r>
              <a:rPr lang="en-US" i="1" dirty="0" smtClean="0"/>
              <a:t>Dust module </a:t>
            </a:r>
            <a:endParaRPr lang="en-US" i="1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1447800"/>
            <a:ext cx="777240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295400" y="2133600"/>
            <a:ext cx="2438400" cy="76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724400" y="2133600"/>
            <a:ext cx="1828800" cy="952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6934200" y="2133600"/>
            <a:ext cx="1219200" cy="7461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1835150" y="2205038"/>
            <a:ext cx="1136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/>
              <a:t>Transport </a:t>
            </a:r>
            <a:endParaRPr lang="en-GB" sz="1400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5119688" y="2212975"/>
            <a:ext cx="11287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Removal terms</a:t>
            </a:r>
            <a:endParaRPr lang="en-GB" sz="140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3578225" y="2212975"/>
            <a:ext cx="14509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Primary Emissions</a:t>
            </a:r>
            <a:endParaRPr lang="en-GB" sz="1400"/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4097338" y="2122488"/>
            <a:ext cx="398462" cy="873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6783388" y="2212975"/>
            <a:ext cx="15986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Physico – chemical transformations   </a:t>
            </a:r>
            <a:endParaRPr lang="en-GB" sz="1400"/>
          </a:p>
        </p:txBody>
      </p:sp>
      <p:sp>
        <p:nvSpPr>
          <p:cNvPr id="20" name="Text Box 14"/>
          <p:cNvSpPr txBox="1">
            <a:spLocks noChangeArrowheads="1"/>
          </p:cNvSpPr>
          <p:nvPr/>
        </p:nvSpPr>
        <p:spPr bwMode="auto">
          <a:xfrm>
            <a:off x="428596" y="2857496"/>
            <a:ext cx="502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Particles and chemical species considered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r="55062"/>
          <a:stretch>
            <a:fillRect/>
          </a:stretch>
        </p:blipFill>
        <p:spPr bwMode="auto">
          <a:xfrm>
            <a:off x="0" y="1066800"/>
            <a:ext cx="3962400" cy="5541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051373"/>
            <a:ext cx="3505200" cy="4206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4800600" y="1600200"/>
            <a:ext cx="8382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Dry dep. *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029200" y="3657600"/>
            <a:ext cx="6858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Wet dep. *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52400"/>
            <a:ext cx="45720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Global dust model </a:t>
            </a:r>
            <a:r>
              <a:rPr lang="en-US" dirty="0" err="1" smtClean="0"/>
              <a:t>intercomparison</a:t>
            </a:r>
            <a:r>
              <a:rPr lang="en-US" dirty="0" smtClean="0"/>
              <a:t> 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53340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Prescribed emissions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33600" y="152400"/>
            <a:ext cx="64008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Importance of</a:t>
            </a:r>
            <a:r>
              <a:rPr lang="en-US" dirty="0" smtClean="0"/>
              <a:t> </a:t>
            </a:r>
            <a:r>
              <a:rPr lang="en-US" dirty="0" smtClean="0"/>
              <a:t>dust EMISSION size distribution: 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352800"/>
            <a:ext cx="382336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609600"/>
            <a:ext cx="9144000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approaches  …</a:t>
            </a:r>
          </a:p>
          <a:p>
            <a:endParaRPr lang="en-US" dirty="0" smtClean="0"/>
          </a:p>
          <a:p>
            <a:r>
              <a:rPr lang="en-US" b="0" dirty="0" smtClean="0">
                <a:solidFill>
                  <a:srgbClr val="FF0000"/>
                </a:solidFill>
              </a:rPr>
              <a:t>Physically based calculation : </a:t>
            </a:r>
          </a:p>
          <a:p>
            <a:endParaRPr lang="en-US" sz="1600" dirty="0" smtClean="0"/>
          </a:p>
          <a:p>
            <a:r>
              <a:rPr lang="en-US" sz="1600" dirty="0" smtClean="0"/>
              <a:t>Established from wind tunnel studies</a:t>
            </a:r>
          </a:p>
          <a:p>
            <a:endParaRPr lang="en-US" sz="1600" dirty="0" smtClean="0"/>
          </a:p>
          <a:p>
            <a:r>
              <a:rPr lang="en-US" sz="1600" dirty="0" smtClean="0"/>
              <a:t>Calculate size distribution from </a:t>
            </a:r>
            <a:r>
              <a:rPr lang="en-US" sz="1600" dirty="0" err="1" smtClean="0"/>
              <a:t>saltation</a:t>
            </a:r>
            <a:r>
              <a:rPr lang="en-US" sz="1600" dirty="0" smtClean="0"/>
              <a:t> kinetic energy flux and cohesive binding forces in soil aggregates.</a:t>
            </a:r>
          </a:p>
          <a:p>
            <a:endParaRPr lang="en-US" sz="1600" dirty="0" smtClean="0"/>
          </a:p>
          <a:p>
            <a:r>
              <a:rPr lang="en-US" sz="1600" dirty="0" smtClean="0"/>
              <a:t>Requires parameters that are not easily determined  </a:t>
            </a:r>
          </a:p>
          <a:p>
            <a:endParaRPr lang="en-US" dirty="0" smtClean="0"/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3810000"/>
            <a:ext cx="425949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Prescribed distribution :</a:t>
            </a:r>
          </a:p>
          <a:p>
            <a:endParaRPr lang="en-US" dirty="0" smtClean="0"/>
          </a:p>
          <a:p>
            <a:r>
              <a:rPr lang="en-US" dirty="0" smtClean="0"/>
              <a:t>From in situ measurements</a:t>
            </a:r>
          </a:p>
          <a:p>
            <a:endParaRPr lang="en-US" dirty="0" smtClean="0"/>
          </a:p>
          <a:p>
            <a:r>
              <a:rPr lang="en-US" dirty="0" smtClean="0"/>
              <a:t>From a scaling theory (</a:t>
            </a:r>
            <a:r>
              <a:rPr lang="en-US" dirty="0" err="1" smtClean="0"/>
              <a:t>Kok</a:t>
            </a:r>
            <a:r>
              <a:rPr lang="en-US" dirty="0" smtClean="0"/>
              <a:t> et al., 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 b="18841"/>
          <a:stretch>
            <a:fillRect/>
          </a:stretch>
        </p:blipFill>
        <p:spPr bwMode="auto">
          <a:xfrm>
            <a:off x="76199" y="2057400"/>
            <a:ext cx="7184571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773668"/>
            <a:ext cx="723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Impact on deposition (and so dust budget) 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Impact on optical properties ( extinction and AOD)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43600" y="43434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RegCM</a:t>
            </a:r>
            <a:r>
              <a:rPr lang="en-US" sz="1600" dirty="0" smtClean="0"/>
              <a:t>  </a:t>
            </a:r>
          </a:p>
          <a:p>
            <a:r>
              <a:rPr lang="en-US" sz="1600" dirty="0" err="1" smtClean="0"/>
              <a:t>Nabat</a:t>
            </a:r>
            <a:r>
              <a:rPr lang="en-US" sz="1600" dirty="0" smtClean="0"/>
              <a:t> et al., ACPD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 l="22771" b="39851"/>
          <a:stretch>
            <a:fillRect/>
          </a:stretch>
        </p:blipFill>
        <p:spPr bwMode="auto">
          <a:xfrm>
            <a:off x="114300" y="762000"/>
            <a:ext cx="918210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3810000" y="228600"/>
            <a:ext cx="1447800" cy="369888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Aerosols ?</a:t>
            </a:r>
            <a:endParaRPr lang="en-US" dirty="0"/>
          </a:p>
        </p:txBody>
      </p:sp>
      <p:pic>
        <p:nvPicPr>
          <p:cNvPr id="4" name="Picture 2" descr="47-9coarse close up NaCl ex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2743200"/>
            <a:ext cx="238108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115669"/>
            <a:ext cx="8534400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Modelling</a:t>
            </a:r>
            <a:r>
              <a:rPr lang="en-US" dirty="0" smtClean="0"/>
              <a:t> of atmospheric chemistry/ aerosols in Mediterranean regions : a number of challenges  !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143000"/>
            <a:ext cx="51816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Example 2 : Secondary aerosol formation 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b="12584"/>
          <a:stretch>
            <a:fillRect/>
          </a:stretch>
        </p:blipFill>
        <p:spPr bwMode="auto">
          <a:xfrm>
            <a:off x="304800" y="1828800"/>
            <a:ext cx="8001000" cy="356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04800" y="55626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Relevance of PM2.5 for air quality, ecosystem impact, and climate (direct and indirect effects)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 t="21519" r="36792"/>
          <a:stretch>
            <a:fillRect/>
          </a:stretch>
        </p:blipFill>
        <p:spPr bwMode="auto">
          <a:xfrm>
            <a:off x="228600" y="304800"/>
            <a:ext cx="7391400" cy="375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685800" y="4419600"/>
            <a:ext cx="7848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Importance of including photo-oxidation processes</a:t>
            </a:r>
          </a:p>
          <a:p>
            <a:r>
              <a:rPr lang="en-US" dirty="0" smtClean="0"/>
              <a:t>( ozone chemistry / simulation of organic aerosol precursors)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Biogenic emissions of gas-phase precursors </a:t>
            </a:r>
          </a:p>
          <a:p>
            <a:r>
              <a:rPr lang="en-US" dirty="0" smtClean="0"/>
              <a:t>-BVOC from forest/</a:t>
            </a:r>
          </a:p>
          <a:p>
            <a:r>
              <a:rPr lang="en-US" dirty="0" smtClean="0"/>
              <a:t>-DMS and organic from Marine   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 bwMode="auto">
          <a:xfrm>
            <a:off x="228600" y="4495800"/>
            <a:ext cx="304800" cy="3048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5" name="Right Arrow 4"/>
          <p:cNvSpPr/>
          <p:nvPr/>
        </p:nvSpPr>
        <p:spPr bwMode="auto">
          <a:xfrm>
            <a:off x="228600" y="5334000"/>
            <a:ext cx="304800" cy="3048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142999"/>
            <a:ext cx="5029200" cy="4894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838200"/>
            <a:ext cx="2438400" cy="5465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33400" y="6096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Curci</a:t>
            </a:r>
            <a:r>
              <a:rPr lang="en-US" dirty="0" smtClean="0"/>
              <a:t> et al., 2009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524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: Biogenic emissions from 2 different </a:t>
            </a:r>
            <a:r>
              <a:rPr lang="en-US" dirty="0" smtClean="0"/>
              <a:t>models</a:t>
            </a:r>
            <a:r>
              <a:rPr lang="en-US" dirty="0" smtClean="0"/>
              <a:t> </a:t>
            </a:r>
            <a:r>
              <a:rPr lang="en-US" dirty="0" smtClean="0"/>
              <a:t>and impact on ozone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47800" y="914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isoprene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038600" y="914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terpenes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04800" y="1143000"/>
            <a:ext cx="8534400" cy="4419600"/>
            <a:chOff x="251520" y="1556792"/>
            <a:chExt cx="8892480" cy="419100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556792"/>
              <a:ext cx="8467725" cy="419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6623720" y="1628800"/>
              <a:ext cx="2520280" cy="566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i="1" dirty="0" err="1"/>
                <a:t>Shalaby</a:t>
              </a:r>
              <a:r>
                <a:rPr lang="en-US" sz="1400" i="1" dirty="0"/>
                <a:t> et al., </a:t>
              </a:r>
              <a:r>
                <a:rPr lang="en-US" sz="1400" i="1" dirty="0" smtClean="0"/>
                <a:t>2012 , GMD</a:t>
              </a:r>
              <a:endParaRPr lang="en-US" sz="1400" i="1" dirty="0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28600" y="165100"/>
            <a:ext cx="739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Towards the development of climate chemistry models …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838200"/>
            <a:ext cx="723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e.g</a:t>
            </a:r>
            <a:r>
              <a:rPr lang="en-US" dirty="0" smtClean="0"/>
              <a:t> : RegCM4-CHEM ozone simulation of 2003 heat wave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" y="609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19200" y="159603"/>
            <a:ext cx="6553200" cy="830997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 : Climatic feedbacks of aerosols in the 	Mediterranean region</a:t>
            </a:r>
            <a:endParaRPr lang="en-US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2630488"/>
            <a:ext cx="306387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6300" y="1909763"/>
            <a:ext cx="53467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28600" y="1524000"/>
            <a:ext cx="6248400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A:  Aerosol/radiation interaction : DIRECT EFFECT</a:t>
            </a:r>
            <a:endParaRPr lang="en-US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60762" y="4933950"/>
            <a:ext cx="3024188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1831975" y="3997325"/>
            <a:ext cx="1152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dirty="0"/>
              <a:t>absorption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677862" y="2197100"/>
            <a:ext cx="2522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Refractive index</a:t>
            </a:r>
          </a:p>
        </p:txBody>
      </p:sp>
      <p:cxnSp>
        <p:nvCxnSpPr>
          <p:cNvPr id="14" name="Straight Connector 13"/>
          <p:cNvCxnSpPr>
            <a:endCxn id="13" idx="2"/>
          </p:cNvCxnSpPr>
          <p:nvPr/>
        </p:nvCxnSpPr>
        <p:spPr>
          <a:xfrm rot="16200000" flipV="1">
            <a:off x="1242615" y="3263504"/>
            <a:ext cx="1430338" cy="3730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Oval 2"/>
          <p:cNvSpPr>
            <a:spLocks noChangeArrowheads="1"/>
          </p:cNvSpPr>
          <p:nvPr/>
        </p:nvSpPr>
        <p:spPr bwMode="auto">
          <a:xfrm>
            <a:off x="1331913" y="2782888"/>
            <a:ext cx="2087562" cy="790575"/>
          </a:xfrm>
          <a:prstGeom prst="ellipse">
            <a:avLst/>
          </a:prstGeom>
          <a:solidFill>
            <a:srgbClr val="FF9900">
              <a:alpha val="38823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600200" y="304800"/>
            <a:ext cx="5943600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dirty="0" err="1" smtClean="0"/>
              <a:t>Aerosol</a:t>
            </a:r>
            <a:r>
              <a:rPr lang="fr-FR" sz="2400" b="1" dirty="0" smtClean="0"/>
              <a:t> </a:t>
            </a:r>
            <a:r>
              <a:rPr lang="fr-FR" sz="2400" b="1" dirty="0"/>
              <a:t>Short </a:t>
            </a:r>
            <a:r>
              <a:rPr lang="fr-FR" sz="2400" b="1" dirty="0" err="1"/>
              <a:t>Wave</a:t>
            </a:r>
            <a:r>
              <a:rPr lang="fr-FR" sz="2400" b="1" dirty="0"/>
              <a:t> radiative forcing</a:t>
            </a:r>
            <a:endParaRPr lang="en-GB" sz="2400" b="1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4925" y="2925763"/>
            <a:ext cx="14398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/>
              <a:t>absorption scattering</a:t>
            </a:r>
            <a:endParaRPr lang="en-GB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0" y="5340350"/>
            <a:ext cx="4114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>
                <a:solidFill>
                  <a:srgbClr val="FF3300"/>
                </a:solidFill>
              </a:rPr>
              <a:t>Aerosol optical depth AOD</a:t>
            </a:r>
            <a:r>
              <a:rPr lang="fr-FR" sz="1600"/>
              <a:t> describes the aerosol extinction due to the </a:t>
            </a:r>
            <a:r>
              <a:rPr lang="fr-FR" sz="1600">
                <a:solidFill>
                  <a:srgbClr val="FF3300"/>
                </a:solidFill>
              </a:rPr>
              <a:t>sum</a:t>
            </a:r>
            <a:r>
              <a:rPr lang="fr-FR" sz="1600"/>
              <a:t> of </a:t>
            </a:r>
            <a:r>
              <a:rPr lang="fr-FR" sz="1600">
                <a:solidFill>
                  <a:srgbClr val="FF3300"/>
                </a:solidFill>
              </a:rPr>
              <a:t>absorption and scattering</a:t>
            </a:r>
            <a:r>
              <a:rPr lang="fr-FR" sz="1600"/>
              <a:t> effects.</a:t>
            </a:r>
            <a:endParaRPr lang="en-GB" sz="1600"/>
          </a:p>
        </p:txBody>
      </p:sp>
      <p:sp>
        <p:nvSpPr>
          <p:cNvPr id="14342" name="Rectangle 8"/>
          <p:cNvSpPr>
            <a:spLocks noChangeArrowheads="1"/>
          </p:cNvSpPr>
          <p:nvPr/>
        </p:nvSpPr>
        <p:spPr bwMode="auto">
          <a:xfrm>
            <a:off x="1335088" y="2425700"/>
            <a:ext cx="2133600" cy="2133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AutoShape 9"/>
          <p:cNvSpPr>
            <a:spLocks noChangeArrowheads="1"/>
          </p:cNvSpPr>
          <p:nvPr/>
        </p:nvSpPr>
        <p:spPr bwMode="auto">
          <a:xfrm>
            <a:off x="1030288" y="1587500"/>
            <a:ext cx="1371600" cy="8382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AutoShape 10"/>
          <p:cNvSpPr>
            <a:spLocks noChangeArrowheads="1"/>
          </p:cNvSpPr>
          <p:nvPr/>
        </p:nvSpPr>
        <p:spPr bwMode="auto">
          <a:xfrm>
            <a:off x="1411288" y="3721100"/>
            <a:ext cx="685800" cy="838200"/>
          </a:xfrm>
          <a:prstGeom prst="downArrow">
            <a:avLst>
              <a:gd name="adj1" fmla="val 50000"/>
              <a:gd name="adj2" fmla="val 3055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5" name="AutoShape 11"/>
          <p:cNvSpPr>
            <a:spLocks noChangeArrowheads="1"/>
          </p:cNvSpPr>
          <p:nvPr/>
        </p:nvSpPr>
        <p:spPr bwMode="auto">
          <a:xfrm flipV="1">
            <a:off x="2706688" y="1587500"/>
            <a:ext cx="228600" cy="838200"/>
          </a:xfrm>
          <a:prstGeom prst="downArrow">
            <a:avLst>
              <a:gd name="adj1" fmla="val 50000"/>
              <a:gd name="adj2" fmla="val 9166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6" name="AutoShape 12"/>
          <p:cNvSpPr>
            <a:spLocks noChangeArrowheads="1"/>
          </p:cNvSpPr>
          <p:nvPr/>
        </p:nvSpPr>
        <p:spPr bwMode="auto">
          <a:xfrm flipV="1">
            <a:off x="2630488" y="3721100"/>
            <a:ext cx="457200" cy="838200"/>
          </a:xfrm>
          <a:prstGeom prst="downArrow">
            <a:avLst>
              <a:gd name="adj1" fmla="val 50000"/>
              <a:gd name="adj2" fmla="val 458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3"/>
          <p:cNvSpPr>
            <a:spLocks noChangeArrowheads="1"/>
          </p:cNvSpPr>
          <p:nvPr/>
        </p:nvSpPr>
        <p:spPr bwMode="auto">
          <a:xfrm>
            <a:off x="1335088" y="4635500"/>
            <a:ext cx="2133600" cy="381000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fr-FR" sz="2400"/>
              <a:t>surface</a:t>
            </a:r>
            <a:endParaRPr lang="en-GB" sz="2400"/>
          </a:p>
        </p:txBody>
      </p:sp>
      <p:sp>
        <p:nvSpPr>
          <p:cNvPr id="14348" name="Text Box 14"/>
          <p:cNvSpPr txBox="1">
            <a:spLocks noChangeArrowheads="1"/>
          </p:cNvSpPr>
          <p:nvPr/>
        </p:nvSpPr>
        <p:spPr bwMode="auto">
          <a:xfrm>
            <a:off x="344488" y="17399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/>
              <a:t>F</a:t>
            </a:r>
            <a:r>
              <a:rPr lang="fr-FR" sz="2400" baseline="-25000"/>
              <a:t>0</a:t>
            </a:r>
            <a:endParaRPr lang="en-GB" sz="2400"/>
          </a:p>
        </p:txBody>
      </p:sp>
      <p:sp>
        <p:nvSpPr>
          <p:cNvPr id="14349" name="Text Box 15"/>
          <p:cNvSpPr txBox="1">
            <a:spLocks noChangeArrowheads="1"/>
          </p:cNvSpPr>
          <p:nvPr/>
        </p:nvSpPr>
        <p:spPr bwMode="auto">
          <a:xfrm>
            <a:off x="0" y="42799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/>
              <a:t>F</a:t>
            </a:r>
            <a:r>
              <a:rPr lang="fr-FR" sz="2400" baseline="-25000"/>
              <a:t>0</a:t>
            </a:r>
            <a:r>
              <a:rPr lang="fr-FR" sz="2400"/>
              <a:t>.e</a:t>
            </a:r>
            <a:r>
              <a:rPr lang="fr-FR" sz="2400" baseline="30000"/>
              <a:t>-</a:t>
            </a:r>
            <a:r>
              <a:rPr lang="fr-FR" sz="2400" b="1" baseline="30000">
                <a:solidFill>
                  <a:srgbClr val="FF3300"/>
                </a:solidFill>
              </a:rPr>
              <a:t>AOD</a:t>
            </a:r>
            <a:endParaRPr lang="en-GB" sz="2400" b="1">
              <a:solidFill>
                <a:srgbClr val="FF3300"/>
              </a:solidFill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563688" y="2806700"/>
            <a:ext cx="914400" cy="533400"/>
            <a:chOff x="382" y="2352"/>
            <a:chExt cx="1250" cy="576"/>
          </a:xfrm>
        </p:grpSpPr>
        <p:sp>
          <p:nvSpPr>
            <p:cNvPr id="14374" name="Oval 18"/>
            <p:cNvSpPr>
              <a:spLocks noChangeArrowheads="1"/>
            </p:cNvSpPr>
            <p:nvPr/>
          </p:nvSpPr>
          <p:spPr bwMode="auto">
            <a:xfrm>
              <a:off x="672" y="2352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5" name="Oval 19"/>
            <p:cNvSpPr>
              <a:spLocks noChangeArrowheads="1"/>
            </p:cNvSpPr>
            <p:nvPr/>
          </p:nvSpPr>
          <p:spPr bwMode="auto">
            <a:xfrm>
              <a:off x="1392" y="2400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6" name="Oval 20"/>
            <p:cNvSpPr>
              <a:spLocks noChangeArrowheads="1"/>
            </p:cNvSpPr>
            <p:nvPr/>
          </p:nvSpPr>
          <p:spPr bwMode="auto">
            <a:xfrm>
              <a:off x="1152" y="2432"/>
              <a:ext cx="48" cy="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7" name="Oval 21"/>
            <p:cNvSpPr>
              <a:spLocks noChangeArrowheads="1"/>
            </p:cNvSpPr>
            <p:nvPr/>
          </p:nvSpPr>
          <p:spPr bwMode="auto">
            <a:xfrm>
              <a:off x="1296" y="2864"/>
              <a:ext cx="48" cy="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8" name="Oval 22"/>
            <p:cNvSpPr>
              <a:spLocks noChangeArrowheads="1"/>
            </p:cNvSpPr>
            <p:nvPr/>
          </p:nvSpPr>
          <p:spPr bwMode="auto">
            <a:xfrm>
              <a:off x="1008" y="2784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9" name="Oval 23"/>
            <p:cNvSpPr>
              <a:spLocks noChangeArrowheads="1"/>
            </p:cNvSpPr>
            <p:nvPr/>
          </p:nvSpPr>
          <p:spPr bwMode="auto">
            <a:xfrm>
              <a:off x="1536" y="2640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0" name="Oval 24"/>
            <p:cNvSpPr>
              <a:spLocks noChangeArrowheads="1"/>
            </p:cNvSpPr>
            <p:nvPr/>
          </p:nvSpPr>
          <p:spPr bwMode="auto">
            <a:xfrm rot="-10466821">
              <a:off x="1152" y="2592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1" name="Oval 25"/>
            <p:cNvSpPr>
              <a:spLocks noChangeArrowheads="1"/>
            </p:cNvSpPr>
            <p:nvPr/>
          </p:nvSpPr>
          <p:spPr bwMode="auto">
            <a:xfrm rot="-10466821">
              <a:off x="576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2" name="Oval 26"/>
            <p:cNvSpPr>
              <a:spLocks noChangeArrowheads="1"/>
            </p:cNvSpPr>
            <p:nvPr/>
          </p:nvSpPr>
          <p:spPr bwMode="auto">
            <a:xfrm rot="-10443188">
              <a:off x="382" y="2529"/>
              <a:ext cx="51" cy="6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3" name="Oval 27"/>
            <p:cNvSpPr>
              <a:spLocks noChangeArrowheads="1"/>
            </p:cNvSpPr>
            <p:nvPr/>
          </p:nvSpPr>
          <p:spPr bwMode="auto">
            <a:xfrm rot="-10443188">
              <a:off x="766" y="2673"/>
              <a:ext cx="51" cy="6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4" name="Oval 28"/>
            <p:cNvSpPr>
              <a:spLocks noChangeArrowheads="1"/>
            </p:cNvSpPr>
            <p:nvPr/>
          </p:nvSpPr>
          <p:spPr bwMode="auto">
            <a:xfrm rot="-10443188">
              <a:off x="480" y="2784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85" name="Oval 29"/>
            <p:cNvSpPr>
              <a:spLocks noChangeArrowheads="1"/>
            </p:cNvSpPr>
            <p:nvPr/>
          </p:nvSpPr>
          <p:spPr bwMode="auto">
            <a:xfrm rot="-10443188">
              <a:off x="863" y="2403"/>
              <a:ext cx="96" cy="92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2325688" y="2959100"/>
            <a:ext cx="914400" cy="533400"/>
            <a:chOff x="382" y="2352"/>
            <a:chExt cx="1250" cy="576"/>
          </a:xfrm>
        </p:grpSpPr>
        <p:sp>
          <p:nvSpPr>
            <p:cNvPr id="14362" name="Oval 31"/>
            <p:cNvSpPr>
              <a:spLocks noChangeArrowheads="1"/>
            </p:cNvSpPr>
            <p:nvPr/>
          </p:nvSpPr>
          <p:spPr bwMode="auto">
            <a:xfrm>
              <a:off x="672" y="2352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3" name="Oval 32"/>
            <p:cNvSpPr>
              <a:spLocks noChangeArrowheads="1"/>
            </p:cNvSpPr>
            <p:nvPr/>
          </p:nvSpPr>
          <p:spPr bwMode="auto">
            <a:xfrm>
              <a:off x="1392" y="2400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4" name="Oval 33"/>
            <p:cNvSpPr>
              <a:spLocks noChangeArrowheads="1"/>
            </p:cNvSpPr>
            <p:nvPr/>
          </p:nvSpPr>
          <p:spPr bwMode="auto">
            <a:xfrm>
              <a:off x="1152" y="2432"/>
              <a:ext cx="48" cy="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5" name="Oval 34"/>
            <p:cNvSpPr>
              <a:spLocks noChangeArrowheads="1"/>
            </p:cNvSpPr>
            <p:nvPr/>
          </p:nvSpPr>
          <p:spPr bwMode="auto">
            <a:xfrm>
              <a:off x="1296" y="2864"/>
              <a:ext cx="48" cy="6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6" name="Oval 35"/>
            <p:cNvSpPr>
              <a:spLocks noChangeArrowheads="1"/>
            </p:cNvSpPr>
            <p:nvPr/>
          </p:nvSpPr>
          <p:spPr bwMode="auto">
            <a:xfrm>
              <a:off x="1008" y="2784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7" name="Oval 36"/>
            <p:cNvSpPr>
              <a:spLocks noChangeArrowheads="1"/>
            </p:cNvSpPr>
            <p:nvPr/>
          </p:nvSpPr>
          <p:spPr bwMode="auto">
            <a:xfrm>
              <a:off x="1536" y="2640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8" name="Oval 37"/>
            <p:cNvSpPr>
              <a:spLocks noChangeArrowheads="1"/>
            </p:cNvSpPr>
            <p:nvPr/>
          </p:nvSpPr>
          <p:spPr bwMode="auto">
            <a:xfrm rot="-10466821">
              <a:off x="1152" y="2592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9" name="Oval 38"/>
            <p:cNvSpPr>
              <a:spLocks noChangeArrowheads="1"/>
            </p:cNvSpPr>
            <p:nvPr/>
          </p:nvSpPr>
          <p:spPr bwMode="auto">
            <a:xfrm rot="-10466821">
              <a:off x="576" y="2640"/>
              <a:ext cx="144" cy="14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0" name="Oval 39"/>
            <p:cNvSpPr>
              <a:spLocks noChangeArrowheads="1"/>
            </p:cNvSpPr>
            <p:nvPr/>
          </p:nvSpPr>
          <p:spPr bwMode="auto">
            <a:xfrm rot="-10443188">
              <a:off x="382" y="2529"/>
              <a:ext cx="51" cy="6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1" name="Oval 40"/>
            <p:cNvSpPr>
              <a:spLocks noChangeArrowheads="1"/>
            </p:cNvSpPr>
            <p:nvPr/>
          </p:nvSpPr>
          <p:spPr bwMode="auto">
            <a:xfrm rot="-10443188">
              <a:off x="766" y="2673"/>
              <a:ext cx="51" cy="6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2" name="Oval 41"/>
            <p:cNvSpPr>
              <a:spLocks noChangeArrowheads="1"/>
            </p:cNvSpPr>
            <p:nvPr/>
          </p:nvSpPr>
          <p:spPr bwMode="auto">
            <a:xfrm rot="-10443188">
              <a:off x="480" y="2784"/>
              <a:ext cx="96" cy="96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73" name="Oval 42"/>
            <p:cNvSpPr>
              <a:spLocks noChangeArrowheads="1"/>
            </p:cNvSpPr>
            <p:nvPr/>
          </p:nvSpPr>
          <p:spPr bwMode="auto">
            <a:xfrm rot="-10443188">
              <a:off x="863" y="2403"/>
              <a:ext cx="96" cy="92"/>
            </a:xfrm>
            <a:prstGeom prst="ellipse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2" name="Text Box 43"/>
          <p:cNvSpPr txBox="1">
            <a:spLocks noChangeArrowheads="1"/>
          </p:cNvSpPr>
          <p:nvPr/>
        </p:nvSpPr>
        <p:spPr bwMode="auto">
          <a:xfrm>
            <a:off x="2325688" y="1282700"/>
            <a:ext cx="1371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/>
              <a:t>Outgoing flux</a:t>
            </a:r>
            <a:endParaRPr lang="en-GB" sz="1600"/>
          </a:p>
        </p:txBody>
      </p:sp>
      <p:sp>
        <p:nvSpPr>
          <p:cNvPr id="14353" name="Text Box 44"/>
          <p:cNvSpPr txBox="1">
            <a:spLocks noChangeArrowheads="1"/>
          </p:cNvSpPr>
          <p:nvPr/>
        </p:nvSpPr>
        <p:spPr bwMode="auto">
          <a:xfrm>
            <a:off x="1106488" y="1054100"/>
            <a:ext cx="1219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/>
              <a:t>Incoming solar flux</a:t>
            </a:r>
            <a:endParaRPr lang="en-GB" sz="1600"/>
          </a:p>
        </p:txBody>
      </p:sp>
      <p:sp>
        <p:nvSpPr>
          <p:cNvPr id="14354" name="AutoShape 45"/>
          <p:cNvSpPr>
            <a:spLocks noChangeArrowheads="1"/>
          </p:cNvSpPr>
          <p:nvPr/>
        </p:nvSpPr>
        <p:spPr bwMode="auto">
          <a:xfrm flipV="1">
            <a:off x="3059113" y="2493963"/>
            <a:ext cx="144462" cy="406400"/>
          </a:xfrm>
          <a:prstGeom prst="downArrow">
            <a:avLst>
              <a:gd name="adj1" fmla="val 50000"/>
              <a:gd name="adj2" fmla="val 7033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5" name="AutoShape 46"/>
          <p:cNvSpPr>
            <a:spLocks noChangeArrowheads="1"/>
          </p:cNvSpPr>
          <p:nvPr/>
        </p:nvSpPr>
        <p:spPr bwMode="auto">
          <a:xfrm flipV="1">
            <a:off x="2411413" y="2493963"/>
            <a:ext cx="144462" cy="406400"/>
          </a:xfrm>
          <a:prstGeom prst="downArrow">
            <a:avLst>
              <a:gd name="adj1" fmla="val 50000"/>
              <a:gd name="adj2" fmla="val 7033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48"/>
          <p:cNvGrpSpPr>
            <a:grpSpLocks/>
          </p:cNvGrpSpPr>
          <p:nvPr/>
        </p:nvGrpSpPr>
        <p:grpSpPr bwMode="auto">
          <a:xfrm>
            <a:off x="4211638" y="1485900"/>
            <a:ext cx="4968875" cy="4427538"/>
            <a:chOff x="2653" y="527"/>
            <a:chExt cx="3130" cy="2789"/>
          </a:xfrm>
        </p:grpSpPr>
        <p:sp>
          <p:nvSpPr>
            <p:cNvPr id="14358" name="Text Box 49"/>
            <p:cNvSpPr txBox="1">
              <a:spLocks noChangeArrowheads="1"/>
            </p:cNvSpPr>
            <p:nvPr/>
          </p:nvSpPr>
          <p:spPr bwMode="auto">
            <a:xfrm>
              <a:off x="2835" y="527"/>
              <a:ext cx="2948" cy="1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 b="1">
                  <a:solidFill>
                    <a:srgbClr val="FF3300"/>
                  </a:solidFill>
                </a:rPr>
                <a:t>TOA SW Radiative forcing</a:t>
              </a:r>
              <a:r>
                <a:rPr lang="fr-FR" sz="2000"/>
                <a:t> : difference of outgoing fluxes without and with aerosol </a:t>
              </a:r>
            </a:p>
            <a:p>
              <a:pPr>
                <a:spcBef>
                  <a:spcPct val="50000"/>
                </a:spcBef>
              </a:pPr>
              <a:r>
                <a:rPr lang="fr-FR" sz="2000">
                  <a:solidFill>
                    <a:srgbClr val="CC0099"/>
                  </a:solidFill>
                </a:rPr>
                <a:t>All other atmospheric and surface variables being fixed.</a:t>
              </a:r>
            </a:p>
            <a:p>
              <a:pPr>
                <a:spcBef>
                  <a:spcPct val="50000"/>
                </a:spcBef>
              </a:pPr>
              <a:r>
                <a:rPr lang="fr-FR" sz="2000"/>
                <a:t>&gt; 0. = warming of the system</a:t>
              </a:r>
            </a:p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fr-FR" sz="2000"/>
                <a:t>&lt; 0. = cooling of the system </a:t>
              </a:r>
              <a:endParaRPr lang="en-GB" sz="2000"/>
            </a:p>
          </p:txBody>
        </p:sp>
        <p:sp>
          <p:nvSpPr>
            <p:cNvPr id="14359" name="Rectangle 50"/>
            <p:cNvSpPr>
              <a:spLocks noChangeArrowheads="1"/>
            </p:cNvSpPr>
            <p:nvPr/>
          </p:nvSpPr>
          <p:spPr bwMode="auto">
            <a:xfrm>
              <a:off x="2880" y="2479"/>
              <a:ext cx="2722" cy="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>
                  <a:solidFill>
                    <a:srgbClr val="FF3300"/>
                  </a:solidFill>
                </a:rPr>
                <a:t>SRF SW Radiative forcing : </a:t>
              </a:r>
              <a:r>
                <a:rPr lang="fr-FR"/>
                <a:t>difference of net flux at the surface</a:t>
              </a:r>
            </a:p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fr-FR"/>
                <a:t>Always &lt; 0. = cooling of the surface </a:t>
              </a:r>
              <a:endParaRPr lang="en-GB"/>
            </a:p>
            <a:p>
              <a:endParaRPr lang="fr-FR">
                <a:solidFill>
                  <a:srgbClr val="FF3300"/>
                </a:solidFill>
              </a:endParaRPr>
            </a:p>
          </p:txBody>
        </p:sp>
        <p:sp>
          <p:nvSpPr>
            <p:cNvPr id="14360" name="AutoShape 51"/>
            <p:cNvSpPr>
              <a:spLocks noChangeArrowheads="1"/>
            </p:cNvSpPr>
            <p:nvPr/>
          </p:nvSpPr>
          <p:spPr bwMode="auto">
            <a:xfrm>
              <a:off x="2653" y="618"/>
              <a:ext cx="227" cy="136"/>
            </a:xfrm>
            <a:prstGeom prst="rightArrow">
              <a:avLst>
                <a:gd name="adj1" fmla="val 50000"/>
                <a:gd name="adj2" fmla="val 4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61" name="AutoShape 52"/>
            <p:cNvSpPr>
              <a:spLocks noChangeArrowheads="1"/>
            </p:cNvSpPr>
            <p:nvPr/>
          </p:nvSpPr>
          <p:spPr bwMode="auto">
            <a:xfrm>
              <a:off x="2653" y="2523"/>
              <a:ext cx="227" cy="136"/>
            </a:xfrm>
            <a:prstGeom prst="rightArrow">
              <a:avLst>
                <a:gd name="adj1" fmla="val 50000"/>
                <a:gd name="adj2" fmla="val 4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57" name="TextBox 54"/>
          <p:cNvSpPr txBox="1">
            <a:spLocks noChangeArrowheads="1"/>
          </p:cNvSpPr>
          <p:nvPr/>
        </p:nvSpPr>
        <p:spPr bwMode="auto">
          <a:xfrm>
            <a:off x="179388" y="188913"/>
            <a:ext cx="15128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Direct effect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371600" y="188913"/>
            <a:ext cx="53340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 err="1"/>
              <a:t>Dust</a:t>
            </a:r>
            <a:r>
              <a:rPr lang="fr-FR" sz="2400" b="1" dirty="0"/>
              <a:t> Long </a:t>
            </a:r>
            <a:r>
              <a:rPr lang="fr-FR" sz="2400" b="1" dirty="0" err="1"/>
              <a:t>Wave</a:t>
            </a:r>
            <a:r>
              <a:rPr lang="fr-FR" sz="2400" b="1" dirty="0"/>
              <a:t> radiative forcing</a:t>
            </a:r>
            <a:endParaRPr lang="en-GB" sz="2400" b="1" dirty="0"/>
          </a:p>
        </p:txBody>
      </p:sp>
      <p:sp>
        <p:nvSpPr>
          <p:cNvPr id="15363" name="Text Box 4"/>
          <p:cNvSpPr txBox="1">
            <a:spLocks noChangeArrowheads="1"/>
          </p:cNvSpPr>
          <p:nvPr/>
        </p:nvSpPr>
        <p:spPr bwMode="auto">
          <a:xfrm>
            <a:off x="179388" y="838200"/>
            <a:ext cx="89646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 err="1"/>
              <a:t>Atmospheric</a:t>
            </a:r>
            <a:r>
              <a:rPr lang="fr-FR" dirty="0"/>
              <a:t> </a:t>
            </a:r>
            <a:r>
              <a:rPr lang="fr-FR" dirty="0" err="1"/>
              <a:t>layers</a:t>
            </a:r>
            <a:r>
              <a:rPr lang="fr-FR" dirty="0"/>
              <a:t> </a:t>
            </a:r>
            <a:r>
              <a:rPr lang="fr-FR" dirty="0" err="1"/>
              <a:t>absorb</a:t>
            </a:r>
            <a:r>
              <a:rPr lang="fr-FR" dirty="0"/>
              <a:t> and </a:t>
            </a:r>
            <a:r>
              <a:rPr lang="fr-FR" dirty="0" err="1"/>
              <a:t>emit</a:t>
            </a:r>
            <a:r>
              <a:rPr lang="fr-FR" dirty="0"/>
              <a:t> (</a:t>
            </a:r>
            <a:r>
              <a:rPr lang="fr-FR" dirty="0" err="1"/>
              <a:t>grey</a:t>
            </a:r>
            <a:r>
              <a:rPr lang="fr-FR" dirty="0"/>
              <a:t> body)  in thermal radiation range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1870075"/>
            <a:ext cx="2687638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1527175" y="71929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1403350" y="2374900"/>
            <a:ext cx="26638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Line 8"/>
          <p:cNvSpPr>
            <a:spLocks noChangeShapeType="1"/>
          </p:cNvSpPr>
          <p:nvPr/>
        </p:nvSpPr>
        <p:spPr bwMode="auto">
          <a:xfrm>
            <a:off x="1403350" y="4246563"/>
            <a:ext cx="266382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2555875" y="1557338"/>
            <a:ext cx="6624638" cy="4702175"/>
            <a:chOff x="1610" y="981"/>
            <a:chExt cx="4173" cy="2962"/>
          </a:xfrm>
        </p:grpSpPr>
        <p:sp>
          <p:nvSpPr>
            <p:cNvPr id="15369" name="Text Box 10"/>
            <p:cNvSpPr txBox="1">
              <a:spLocks noChangeArrowheads="1"/>
            </p:cNvSpPr>
            <p:nvPr/>
          </p:nvSpPr>
          <p:spPr bwMode="auto">
            <a:xfrm>
              <a:off x="2835" y="981"/>
              <a:ext cx="2948" cy="9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 b="1">
                  <a:solidFill>
                    <a:srgbClr val="FF3300"/>
                  </a:solidFill>
                </a:rPr>
                <a:t>TOA LW Radiative forcing</a:t>
              </a:r>
              <a:r>
                <a:rPr lang="fr-FR" sz="2000"/>
                <a:t> : difference of outgoing fluxes without and with aerosol </a:t>
              </a:r>
            </a:p>
            <a:p>
              <a:pPr>
                <a:spcBef>
                  <a:spcPct val="50000"/>
                </a:spcBef>
              </a:pPr>
              <a:r>
                <a:rPr lang="fr-FR" sz="2000">
                  <a:solidFill>
                    <a:srgbClr val="CC0099"/>
                  </a:solidFill>
                </a:rPr>
                <a:t>All other atmospheric and surface variables being fixed </a:t>
              </a:r>
            </a:p>
          </p:txBody>
        </p:sp>
        <p:sp>
          <p:nvSpPr>
            <p:cNvPr id="15370" name="Rectangle 11"/>
            <p:cNvSpPr>
              <a:spLocks noChangeArrowheads="1"/>
            </p:cNvSpPr>
            <p:nvPr/>
          </p:nvSpPr>
          <p:spPr bwMode="auto">
            <a:xfrm>
              <a:off x="2880" y="2933"/>
              <a:ext cx="2722" cy="1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>
                  <a:solidFill>
                    <a:srgbClr val="FF3300"/>
                  </a:solidFill>
                </a:rPr>
                <a:t>SRF LW Radiative forcing : </a:t>
              </a:r>
              <a:r>
                <a:rPr lang="fr-FR"/>
                <a:t>difference of net flux at the surface</a:t>
              </a:r>
            </a:p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fr-FR"/>
                <a:t>Always  &gt; 0. = relative warming of the surface … </a:t>
              </a:r>
              <a:endParaRPr lang="en-GB"/>
            </a:p>
            <a:p>
              <a:endParaRPr lang="fr-FR">
                <a:solidFill>
                  <a:srgbClr val="FF3300"/>
                </a:solidFill>
              </a:endParaRPr>
            </a:p>
          </p:txBody>
        </p:sp>
        <p:sp>
          <p:nvSpPr>
            <p:cNvPr id="15371" name="AutoShape 12"/>
            <p:cNvSpPr>
              <a:spLocks noChangeArrowheads="1"/>
            </p:cNvSpPr>
            <p:nvPr/>
          </p:nvSpPr>
          <p:spPr bwMode="auto">
            <a:xfrm>
              <a:off x="2608" y="1139"/>
              <a:ext cx="227" cy="136"/>
            </a:xfrm>
            <a:prstGeom prst="rightArrow">
              <a:avLst>
                <a:gd name="adj1" fmla="val 50000"/>
                <a:gd name="adj2" fmla="val 4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2" name="AutoShape 13"/>
            <p:cNvSpPr>
              <a:spLocks noChangeArrowheads="1"/>
            </p:cNvSpPr>
            <p:nvPr/>
          </p:nvSpPr>
          <p:spPr bwMode="auto">
            <a:xfrm>
              <a:off x="2653" y="2977"/>
              <a:ext cx="227" cy="136"/>
            </a:xfrm>
            <a:prstGeom prst="rightArrow">
              <a:avLst>
                <a:gd name="adj1" fmla="val 50000"/>
                <a:gd name="adj2" fmla="val 4172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3" name="AutoShape 14"/>
            <p:cNvSpPr>
              <a:spLocks noChangeArrowheads="1"/>
            </p:cNvSpPr>
            <p:nvPr/>
          </p:nvSpPr>
          <p:spPr bwMode="auto">
            <a:xfrm>
              <a:off x="1610" y="1026"/>
              <a:ext cx="318" cy="227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4" name="AutoShape 15"/>
            <p:cNvSpPr>
              <a:spLocks noChangeArrowheads="1"/>
            </p:cNvSpPr>
            <p:nvPr/>
          </p:nvSpPr>
          <p:spPr bwMode="auto">
            <a:xfrm>
              <a:off x="1655" y="2704"/>
              <a:ext cx="318" cy="273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99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8229601" cy="591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" y="228600"/>
            <a:ext cx="88392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Aerosol </a:t>
            </a:r>
            <a:r>
              <a:rPr lang="en-US" dirty="0" err="1" smtClean="0"/>
              <a:t>Radiative</a:t>
            </a:r>
            <a:r>
              <a:rPr lang="en-US" dirty="0" smtClean="0"/>
              <a:t> forcing in the Mediterranean region : </a:t>
            </a:r>
            <a:r>
              <a:rPr lang="en-US" dirty="0" err="1" smtClean="0"/>
              <a:t>RegCM</a:t>
            </a:r>
            <a:r>
              <a:rPr lang="en-US" dirty="0" smtClean="0"/>
              <a:t> simulations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52400"/>
            <a:ext cx="7772400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Assessing the Regional climate responses to aerosol forcing …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990600"/>
            <a:ext cx="86868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1 : impact of surface dimming on evaporation, water budget and hydrological cycle in the </a:t>
            </a:r>
            <a:r>
              <a:rPr lang="en-US" dirty="0" err="1" smtClean="0"/>
              <a:t>mediterranean</a:t>
            </a:r>
            <a:r>
              <a:rPr lang="en-US" dirty="0" smtClean="0"/>
              <a:t> basin ?  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9259"/>
          <a:stretch>
            <a:fillRect/>
          </a:stretch>
        </p:blipFill>
        <p:spPr bwMode="auto">
          <a:xfrm>
            <a:off x="228600" y="1905000"/>
            <a:ext cx="78486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" y="60198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of coupled ocean-atmosphere regional climate model </a:t>
            </a:r>
            <a:endParaRPr lang="en-US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0" y="6096000"/>
            <a:ext cx="381000" cy="2286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 bwMode="auto">
          <a:xfrm>
            <a:off x="1295400" y="3276600"/>
            <a:ext cx="2590800" cy="990600"/>
          </a:xfrm>
          <a:prstGeom prst="ellipse">
            <a:avLst/>
          </a:prstGeom>
          <a:solidFill>
            <a:srgbClr val="FBE8A3">
              <a:alpha val="58039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90871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 : perturbation of temperature profiles  </a:t>
            </a:r>
            <a:endParaRPr lang="en-US" dirty="0"/>
          </a:p>
        </p:txBody>
      </p:sp>
      <p:sp>
        <p:nvSpPr>
          <p:cNvPr id="9" name="Right Arrow 8"/>
          <p:cNvSpPr/>
          <p:nvPr/>
        </p:nvSpPr>
        <p:spPr bwMode="auto">
          <a:xfrm>
            <a:off x="609600" y="990600"/>
            <a:ext cx="609600" cy="2286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95400" y="914400"/>
            <a:ext cx="678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Feedback on convection clouds, and regional dynamics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95400" y="35814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Aerosol layer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 bwMode="auto">
          <a:xfrm rot="5400000" flipH="1" flipV="1">
            <a:off x="-914400" y="3581400"/>
            <a:ext cx="2438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 flipH="1" flipV="1">
            <a:off x="1143000" y="3581400"/>
            <a:ext cx="2438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Freeform 24"/>
          <p:cNvSpPr/>
          <p:nvPr/>
        </p:nvSpPr>
        <p:spPr bwMode="auto">
          <a:xfrm>
            <a:off x="1258824" y="2362200"/>
            <a:ext cx="2062089" cy="2340864"/>
          </a:xfrm>
          <a:custGeom>
            <a:avLst/>
            <a:gdLst>
              <a:gd name="connsiteX0" fmla="*/ 1109472 w 2062089"/>
              <a:gd name="connsiteY0" fmla="*/ 0 h 2340864"/>
              <a:gd name="connsiteX1" fmla="*/ 1121664 w 2062089"/>
              <a:gd name="connsiteY1" fmla="*/ 36576 h 2340864"/>
              <a:gd name="connsiteX2" fmla="*/ 1133856 w 2062089"/>
              <a:gd name="connsiteY2" fmla="*/ 97536 h 2340864"/>
              <a:gd name="connsiteX3" fmla="*/ 1182624 w 2062089"/>
              <a:gd name="connsiteY3" fmla="*/ 219456 h 2340864"/>
              <a:gd name="connsiteX4" fmla="*/ 1207008 w 2062089"/>
              <a:gd name="connsiteY4" fmla="*/ 414528 h 2340864"/>
              <a:gd name="connsiteX5" fmla="*/ 1219200 w 2062089"/>
              <a:gd name="connsiteY5" fmla="*/ 451104 h 2340864"/>
              <a:gd name="connsiteX6" fmla="*/ 1243584 w 2062089"/>
              <a:gd name="connsiteY6" fmla="*/ 560832 h 2340864"/>
              <a:gd name="connsiteX7" fmla="*/ 1255776 w 2062089"/>
              <a:gd name="connsiteY7" fmla="*/ 658368 h 2340864"/>
              <a:gd name="connsiteX8" fmla="*/ 1267968 w 2062089"/>
              <a:gd name="connsiteY8" fmla="*/ 694944 h 2340864"/>
              <a:gd name="connsiteX9" fmla="*/ 1280160 w 2062089"/>
              <a:gd name="connsiteY9" fmla="*/ 768096 h 2340864"/>
              <a:gd name="connsiteX10" fmla="*/ 1304544 w 2062089"/>
              <a:gd name="connsiteY10" fmla="*/ 804672 h 2340864"/>
              <a:gd name="connsiteX11" fmla="*/ 1353312 w 2062089"/>
              <a:gd name="connsiteY11" fmla="*/ 914400 h 2340864"/>
              <a:gd name="connsiteX12" fmla="*/ 1426464 w 2062089"/>
              <a:gd name="connsiteY12" fmla="*/ 987552 h 2340864"/>
              <a:gd name="connsiteX13" fmla="*/ 1463040 w 2062089"/>
              <a:gd name="connsiteY13" fmla="*/ 1024128 h 2340864"/>
              <a:gd name="connsiteX14" fmla="*/ 1499616 w 2062089"/>
              <a:gd name="connsiteY14" fmla="*/ 1060704 h 2340864"/>
              <a:gd name="connsiteX15" fmla="*/ 1609344 w 2062089"/>
              <a:gd name="connsiteY15" fmla="*/ 1109472 h 2340864"/>
              <a:gd name="connsiteX16" fmla="*/ 1731264 w 2062089"/>
              <a:gd name="connsiteY16" fmla="*/ 1146048 h 2340864"/>
              <a:gd name="connsiteX17" fmla="*/ 1865376 w 2062089"/>
              <a:gd name="connsiteY17" fmla="*/ 1243584 h 2340864"/>
              <a:gd name="connsiteX18" fmla="*/ 1938528 w 2062089"/>
              <a:gd name="connsiteY18" fmla="*/ 1292352 h 2340864"/>
              <a:gd name="connsiteX19" fmla="*/ 1975104 w 2062089"/>
              <a:gd name="connsiteY19" fmla="*/ 1316736 h 2340864"/>
              <a:gd name="connsiteX20" fmla="*/ 2036064 w 2062089"/>
              <a:gd name="connsiteY20" fmla="*/ 1414272 h 2340864"/>
              <a:gd name="connsiteX21" fmla="*/ 2060448 w 2062089"/>
              <a:gd name="connsiteY21" fmla="*/ 1499616 h 2340864"/>
              <a:gd name="connsiteX22" fmla="*/ 2023872 w 2062089"/>
              <a:gd name="connsiteY22" fmla="*/ 1633728 h 2340864"/>
              <a:gd name="connsiteX23" fmla="*/ 1975104 w 2062089"/>
              <a:gd name="connsiteY23" fmla="*/ 1670304 h 2340864"/>
              <a:gd name="connsiteX24" fmla="*/ 1889760 w 2062089"/>
              <a:gd name="connsiteY24" fmla="*/ 1719072 h 2340864"/>
              <a:gd name="connsiteX25" fmla="*/ 1780032 w 2062089"/>
              <a:gd name="connsiteY25" fmla="*/ 1767840 h 2340864"/>
              <a:gd name="connsiteX26" fmla="*/ 1511808 w 2062089"/>
              <a:gd name="connsiteY26" fmla="*/ 1950720 h 2340864"/>
              <a:gd name="connsiteX27" fmla="*/ 1097280 w 2062089"/>
              <a:gd name="connsiteY27" fmla="*/ 2072640 h 2340864"/>
              <a:gd name="connsiteX28" fmla="*/ 792480 w 2062089"/>
              <a:gd name="connsiteY28" fmla="*/ 2133600 h 2340864"/>
              <a:gd name="connsiteX29" fmla="*/ 646176 w 2062089"/>
              <a:gd name="connsiteY29" fmla="*/ 2182368 h 2340864"/>
              <a:gd name="connsiteX30" fmla="*/ 548640 w 2062089"/>
              <a:gd name="connsiteY30" fmla="*/ 2218944 h 2340864"/>
              <a:gd name="connsiteX31" fmla="*/ 243840 w 2062089"/>
              <a:gd name="connsiteY31" fmla="*/ 2292096 h 2340864"/>
              <a:gd name="connsiteX32" fmla="*/ 170688 w 2062089"/>
              <a:gd name="connsiteY32" fmla="*/ 2316480 h 2340864"/>
              <a:gd name="connsiteX33" fmla="*/ 109728 w 2062089"/>
              <a:gd name="connsiteY33" fmla="*/ 2328672 h 2340864"/>
              <a:gd name="connsiteX34" fmla="*/ 0 w 2062089"/>
              <a:gd name="connsiteY34" fmla="*/ 2340864 h 234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062089" h="2340864">
                <a:moveTo>
                  <a:pt x="1109472" y="0"/>
                </a:moveTo>
                <a:cubicBezTo>
                  <a:pt x="1113536" y="12192"/>
                  <a:pt x="1118547" y="24108"/>
                  <a:pt x="1121664" y="36576"/>
                </a:cubicBezTo>
                <a:cubicBezTo>
                  <a:pt x="1126690" y="56680"/>
                  <a:pt x="1127303" y="77877"/>
                  <a:pt x="1133856" y="97536"/>
                </a:cubicBezTo>
                <a:cubicBezTo>
                  <a:pt x="1147697" y="139060"/>
                  <a:pt x="1166368" y="178816"/>
                  <a:pt x="1182624" y="219456"/>
                </a:cubicBezTo>
                <a:cubicBezTo>
                  <a:pt x="1190752" y="284480"/>
                  <a:pt x="1186286" y="352361"/>
                  <a:pt x="1207008" y="414528"/>
                </a:cubicBezTo>
                <a:cubicBezTo>
                  <a:pt x="1211072" y="426720"/>
                  <a:pt x="1215669" y="438747"/>
                  <a:pt x="1219200" y="451104"/>
                </a:cubicBezTo>
                <a:cubicBezTo>
                  <a:pt x="1227290" y="479420"/>
                  <a:pt x="1239394" y="533596"/>
                  <a:pt x="1243584" y="560832"/>
                </a:cubicBezTo>
                <a:cubicBezTo>
                  <a:pt x="1248566" y="593216"/>
                  <a:pt x="1249915" y="626131"/>
                  <a:pt x="1255776" y="658368"/>
                </a:cubicBezTo>
                <a:cubicBezTo>
                  <a:pt x="1258075" y="671012"/>
                  <a:pt x="1265180" y="682399"/>
                  <a:pt x="1267968" y="694944"/>
                </a:cubicBezTo>
                <a:cubicBezTo>
                  <a:pt x="1273331" y="719076"/>
                  <a:pt x="1272343" y="744644"/>
                  <a:pt x="1280160" y="768096"/>
                </a:cubicBezTo>
                <a:cubicBezTo>
                  <a:pt x="1284794" y="781997"/>
                  <a:pt x="1298593" y="791282"/>
                  <a:pt x="1304544" y="804672"/>
                </a:cubicBezTo>
                <a:cubicBezTo>
                  <a:pt x="1330313" y="862652"/>
                  <a:pt x="1316523" y="873012"/>
                  <a:pt x="1353312" y="914400"/>
                </a:cubicBezTo>
                <a:cubicBezTo>
                  <a:pt x="1376222" y="940174"/>
                  <a:pt x="1402080" y="963168"/>
                  <a:pt x="1426464" y="987552"/>
                </a:cubicBezTo>
                <a:lnTo>
                  <a:pt x="1463040" y="1024128"/>
                </a:lnTo>
                <a:cubicBezTo>
                  <a:pt x="1475232" y="1036320"/>
                  <a:pt x="1483259" y="1055252"/>
                  <a:pt x="1499616" y="1060704"/>
                </a:cubicBezTo>
                <a:cubicBezTo>
                  <a:pt x="1601958" y="1094818"/>
                  <a:pt x="1440051" y="1038933"/>
                  <a:pt x="1609344" y="1109472"/>
                </a:cubicBezTo>
                <a:cubicBezTo>
                  <a:pt x="1653868" y="1128024"/>
                  <a:pt x="1686587" y="1134879"/>
                  <a:pt x="1731264" y="1146048"/>
                </a:cubicBezTo>
                <a:cubicBezTo>
                  <a:pt x="1801255" y="1216039"/>
                  <a:pt x="1739199" y="1159466"/>
                  <a:pt x="1865376" y="1243584"/>
                </a:cubicBezTo>
                <a:lnTo>
                  <a:pt x="1938528" y="1292352"/>
                </a:lnTo>
                <a:lnTo>
                  <a:pt x="1975104" y="1316736"/>
                </a:lnTo>
                <a:cubicBezTo>
                  <a:pt x="1995424" y="1349248"/>
                  <a:pt x="2019851" y="1379529"/>
                  <a:pt x="2036064" y="1414272"/>
                </a:cubicBezTo>
                <a:cubicBezTo>
                  <a:pt x="2048576" y="1441083"/>
                  <a:pt x="2062089" y="1470075"/>
                  <a:pt x="2060448" y="1499616"/>
                </a:cubicBezTo>
                <a:cubicBezTo>
                  <a:pt x="2057878" y="1545881"/>
                  <a:pt x="2044594" y="1592283"/>
                  <a:pt x="2023872" y="1633728"/>
                </a:cubicBezTo>
                <a:cubicBezTo>
                  <a:pt x="2014785" y="1651903"/>
                  <a:pt x="1992247" y="1659395"/>
                  <a:pt x="1975104" y="1670304"/>
                </a:cubicBezTo>
                <a:cubicBezTo>
                  <a:pt x="1947461" y="1687895"/>
                  <a:pt x="1919066" y="1704419"/>
                  <a:pt x="1889760" y="1719072"/>
                </a:cubicBezTo>
                <a:cubicBezTo>
                  <a:pt x="1853960" y="1736972"/>
                  <a:pt x="1814158" y="1746924"/>
                  <a:pt x="1780032" y="1767840"/>
                </a:cubicBezTo>
                <a:cubicBezTo>
                  <a:pt x="1687770" y="1824388"/>
                  <a:pt x="1614997" y="1918134"/>
                  <a:pt x="1511808" y="1950720"/>
                </a:cubicBezTo>
                <a:cubicBezTo>
                  <a:pt x="1369151" y="1995770"/>
                  <a:pt x="1242190" y="2039706"/>
                  <a:pt x="1097280" y="2072640"/>
                </a:cubicBezTo>
                <a:cubicBezTo>
                  <a:pt x="968151" y="2101988"/>
                  <a:pt x="960720" y="2061497"/>
                  <a:pt x="792480" y="2133600"/>
                </a:cubicBezTo>
                <a:cubicBezTo>
                  <a:pt x="566589" y="2230410"/>
                  <a:pt x="818834" y="2129242"/>
                  <a:pt x="646176" y="2182368"/>
                </a:cubicBezTo>
                <a:cubicBezTo>
                  <a:pt x="612989" y="2192579"/>
                  <a:pt x="581974" y="2209222"/>
                  <a:pt x="548640" y="2218944"/>
                </a:cubicBezTo>
                <a:cubicBezTo>
                  <a:pt x="145889" y="2336413"/>
                  <a:pt x="514773" y="2219847"/>
                  <a:pt x="243840" y="2292096"/>
                </a:cubicBezTo>
                <a:cubicBezTo>
                  <a:pt x="219005" y="2298719"/>
                  <a:pt x="195485" y="2309717"/>
                  <a:pt x="170688" y="2316480"/>
                </a:cubicBezTo>
                <a:cubicBezTo>
                  <a:pt x="150696" y="2321932"/>
                  <a:pt x="130242" y="2325741"/>
                  <a:pt x="109728" y="2328672"/>
                </a:cubicBezTo>
                <a:cubicBezTo>
                  <a:pt x="73297" y="2333876"/>
                  <a:pt x="0" y="2340864"/>
                  <a:pt x="0" y="2340864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57600" y="3048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Convection 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3581400" y="4267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Stabilisation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30" name="Straight Connector 29"/>
          <p:cNvCxnSpPr/>
          <p:nvPr/>
        </p:nvCxnSpPr>
        <p:spPr bwMode="auto">
          <a:xfrm>
            <a:off x="0" y="4724400"/>
            <a:ext cx="5638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2362200" y="3810000"/>
            <a:ext cx="32004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152400" y="20574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Temperature profile</a:t>
            </a:r>
            <a:endParaRPr lang="en-US" sz="1200" dirty="0"/>
          </a:p>
        </p:txBody>
      </p:sp>
      <p:sp>
        <p:nvSpPr>
          <p:cNvPr id="42" name="TextBox 41"/>
          <p:cNvSpPr txBox="1"/>
          <p:nvPr/>
        </p:nvSpPr>
        <p:spPr>
          <a:xfrm>
            <a:off x="6400800" y="1905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Semi-direct effects</a:t>
            </a:r>
            <a:endParaRPr lang="en-US" dirty="0"/>
          </a:p>
        </p:txBody>
      </p:sp>
      <p:sp>
        <p:nvSpPr>
          <p:cNvPr id="43" name="Cloud Callout 42"/>
          <p:cNvSpPr/>
          <p:nvPr/>
        </p:nvSpPr>
        <p:spPr bwMode="auto">
          <a:xfrm>
            <a:off x="6934200" y="4495800"/>
            <a:ext cx="1295400" cy="381000"/>
          </a:xfrm>
          <a:prstGeom prst="cloud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5" name="Cloud Callout 44"/>
          <p:cNvSpPr/>
          <p:nvPr/>
        </p:nvSpPr>
        <p:spPr bwMode="auto">
          <a:xfrm>
            <a:off x="6934200" y="3505200"/>
            <a:ext cx="1295400" cy="457200"/>
          </a:xfrm>
          <a:prstGeom prst="cloud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6" name="Cloud Callout 45"/>
          <p:cNvSpPr/>
          <p:nvPr/>
        </p:nvSpPr>
        <p:spPr bwMode="auto">
          <a:xfrm>
            <a:off x="6934200" y="2590800"/>
            <a:ext cx="1295400" cy="457200"/>
          </a:xfrm>
          <a:prstGeom prst="cloudCallou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7" name="Up Arrow 46"/>
          <p:cNvSpPr/>
          <p:nvPr/>
        </p:nvSpPr>
        <p:spPr bwMode="auto">
          <a:xfrm rot="2657161">
            <a:off x="8471244" y="2664294"/>
            <a:ext cx="126314" cy="307025"/>
          </a:xfrm>
          <a:prstGeom prst="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8" name="Up Arrow 47"/>
          <p:cNvSpPr/>
          <p:nvPr/>
        </p:nvSpPr>
        <p:spPr bwMode="auto">
          <a:xfrm rot="18848571" flipH="1" flipV="1">
            <a:off x="8545545" y="3645286"/>
            <a:ext cx="119627" cy="323253"/>
          </a:xfrm>
          <a:prstGeom prst="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9" name="Up Arrow 48"/>
          <p:cNvSpPr/>
          <p:nvPr/>
        </p:nvSpPr>
        <p:spPr bwMode="auto">
          <a:xfrm rot="2657161">
            <a:off x="8511748" y="4481755"/>
            <a:ext cx="121503" cy="421088"/>
          </a:xfrm>
          <a:prstGeom prst="up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0" y="4876800"/>
            <a:ext cx="6858000" cy="1557754"/>
            <a:chOff x="0" y="4876800"/>
            <a:chExt cx="6858000" cy="1557754"/>
          </a:xfrm>
        </p:grpSpPr>
        <p:sp>
          <p:nvSpPr>
            <p:cNvPr id="50" name="TextBox 49"/>
            <p:cNvSpPr txBox="1"/>
            <p:nvPr/>
          </p:nvSpPr>
          <p:spPr>
            <a:xfrm>
              <a:off x="228600" y="5257800"/>
              <a:ext cx="6096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Amplitude of the response depends on environment   ( convective  / unstable  vs.  Stable , surface </a:t>
              </a:r>
              <a:r>
                <a:rPr lang="en-US" sz="1600" dirty="0" err="1" smtClean="0"/>
                <a:t>albedo</a:t>
              </a:r>
              <a:r>
                <a:rPr lang="en-US" sz="1600" dirty="0" smtClean="0"/>
                <a:t>, … )  </a:t>
              </a:r>
              <a:endParaRPr lang="en-US" sz="1600" dirty="0"/>
            </a:p>
          </p:txBody>
        </p:sp>
        <p:sp>
          <p:nvSpPr>
            <p:cNvPr id="52" name="Down Arrow 51"/>
            <p:cNvSpPr/>
            <p:nvPr/>
          </p:nvSpPr>
          <p:spPr bwMode="auto">
            <a:xfrm>
              <a:off x="152400" y="4876800"/>
              <a:ext cx="304800" cy="3810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228600" y="6096000"/>
              <a:ext cx="6629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Sensitivity to single scattering </a:t>
              </a:r>
              <a:r>
                <a:rPr lang="en-US" sz="1600" dirty="0" err="1" smtClean="0"/>
                <a:t>albedo</a:t>
              </a:r>
              <a:r>
                <a:rPr lang="en-US" sz="1600" dirty="0" smtClean="0"/>
                <a:t> ( aerosol composition ).</a:t>
              </a:r>
              <a:endParaRPr lang="en-US" sz="1600" dirty="0"/>
            </a:p>
          </p:txBody>
        </p:sp>
        <p:sp>
          <p:nvSpPr>
            <p:cNvPr id="54" name="Oval 53"/>
            <p:cNvSpPr/>
            <p:nvPr/>
          </p:nvSpPr>
          <p:spPr bwMode="auto">
            <a:xfrm>
              <a:off x="0" y="5410200"/>
              <a:ext cx="1524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  <p:sp>
          <p:nvSpPr>
            <p:cNvPr id="55" name="Oval 54"/>
            <p:cNvSpPr/>
            <p:nvPr/>
          </p:nvSpPr>
          <p:spPr bwMode="auto">
            <a:xfrm>
              <a:off x="0" y="6248400"/>
              <a:ext cx="152400" cy="76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</p:grpSp>
      <p:sp>
        <p:nvSpPr>
          <p:cNvPr id="31" name="Striped Right Arrow 30"/>
          <p:cNvSpPr/>
          <p:nvPr/>
        </p:nvSpPr>
        <p:spPr bwMode="auto">
          <a:xfrm>
            <a:off x="457200" y="3429000"/>
            <a:ext cx="457200" cy="381000"/>
          </a:xfrm>
          <a:prstGeom prst="stripedRight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088" y="404813"/>
            <a:ext cx="77057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667000" y="0"/>
            <a:ext cx="3581400" cy="369332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proccesses</a:t>
            </a:r>
            <a:r>
              <a:rPr lang="en-US" dirty="0" smtClean="0"/>
              <a:t> of formation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362200"/>
            <a:ext cx="71628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8600"/>
            <a:ext cx="338137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0"/>
            <a:ext cx="457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, impact in monsoon region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RegCM</a:t>
            </a:r>
            <a:endParaRPr lang="en-US" dirty="0" smtClean="0"/>
          </a:p>
          <a:p>
            <a:r>
              <a:rPr lang="en-US" dirty="0" smtClean="0"/>
              <a:t>JJA 1996-2006) </a:t>
            </a:r>
            <a:r>
              <a:rPr lang="en-US" dirty="0" smtClean="0"/>
              <a:t>)   </a:t>
            </a:r>
            <a:endParaRPr lang="en-US" dirty="0"/>
          </a:p>
        </p:txBody>
      </p:sp>
      <p:pic>
        <p:nvPicPr>
          <p:cNvPr id="5" name="Picture 27" descr="aodnew2000-200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228600"/>
            <a:ext cx="3048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52400" y="76200"/>
            <a:ext cx="8991600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Additional Issues when assessing impact of aerosol with climate models ..  </a:t>
            </a:r>
            <a:endParaRPr lang="en-US" dirty="0"/>
          </a:p>
        </p:txBody>
      </p:sp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0" y="785814"/>
            <a:ext cx="2714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MEG-CTL </a:t>
            </a:r>
            <a:endParaRPr lang="en-US" dirty="0" smtClean="0"/>
          </a:p>
          <a:p>
            <a:r>
              <a:rPr lang="en-US" dirty="0" smtClean="0"/>
              <a:t>( JJA 2001-2010</a:t>
            </a:r>
            <a:r>
              <a:rPr lang="en-US" dirty="0"/>
              <a:t>)</a:t>
            </a:r>
          </a:p>
        </p:txBody>
      </p:sp>
      <p:sp>
        <p:nvSpPr>
          <p:cNvPr id="17412" name="TextBox 9"/>
          <p:cNvSpPr txBox="1">
            <a:spLocks noChangeArrowheads="1"/>
          </p:cNvSpPr>
          <p:nvPr/>
        </p:nvSpPr>
        <p:spPr bwMode="auto">
          <a:xfrm>
            <a:off x="7929563" y="928688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</a:p>
        </p:txBody>
      </p:sp>
      <p:pic>
        <p:nvPicPr>
          <p:cNvPr id="17413" name="Picture 3" descr="dift2m_meg_ctl_sum_0210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636588"/>
            <a:ext cx="3722688" cy="2084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2" descr="diprec_meg_ctl.t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79650" y="638176"/>
            <a:ext cx="3721100" cy="208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TextBox 14"/>
          <p:cNvSpPr txBox="1">
            <a:spLocks noChangeArrowheads="1"/>
          </p:cNvSpPr>
          <p:nvPr/>
        </p:nvSpPr>
        <p:spPr bwMode="auto">
          <a:xfrm>
            <a:off x="4929188" y="571500"/>
            <a:ext cx="928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mm/d</a:t>
            </a:r>
          </a:p>
        </p:txBody>
      </p:sp>
      <p:sp>
        <p:nvSpPr>
          <p:cNvPr id="17416" name="TextBox 15"/>
          <p:cNvSpPr txBox="1">
            <a:spLocks noChangeArrowheads="1"/>
          </p:cNvSpPr>
          <p:nvPr/>
        </p:nvSpPr>
        <p:spPr bwMode="auto">
          <a:xfrm>
            <a:off x="8358188" y="500063"/>
            <a:ext cx="571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K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0" y="3071813"/>
            <a:ext cx="9159875" cy="3160456"/>
            <a:chOff x="0" y="3071813"/>
            <a:chExt cx="9159875" cy="4234236"/>
          </a:xfrm>
        </p:grpSpPr>
        <p:sp>
          <p:nvSpPr>
            <p:cNvPr id="17418" name="TextBox 7"/>
            <p:cNvSpPr txBox="1">
              <a:spLocks noChangeArrowheads="1"/>
            </p:cNvSpPr>
            <p:nvPr/>
          </p:nvSpPr>
          <p:spPr bwMode="auto">
            <a:xfrm>
              <a:off x="0" y="4002088"/>
              <a:ext cx="2214563" cy="2144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 dirty="0" err="1"/>
                <a:t>CTLp</a:t>
              </a:r>
              <a:r>
                <a:rPr lang="en-US" sz="1400" b="1" dirty="0"/>
                <a:t>: </a:t>
              </a:r>
            </a:p>
            <a:p>
              <a:r>
                <a:rPr lang="en-US" sz="1400" b="1" dirty="0"/>
                <a:t>a random perturbation (limited to 1.E-3.qv, SST) is applied at the boundary during the run.</a:t>
              </a:r>
            </a:p>
          </p:txBody>
        </p:sp>
        <p:sp>
          <p:nvSpPr>
            <p:cNvPr id="17419" name="TextBox 8"/>
            <p:cNvSpPr txBox="1">
              <a:spLocks noChangeArrowheads="1"/>
            </p:cNvSpPr>
            <p:nvPr/>
          </p:nvSpPr>
          <p:spPr bwMode="auto">
            <a:xfrm>
              <a:off x="1643063" y="6069013"/>
              <a:ext cx="7429500" cy="12370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/>
                <a:t>Not possible to isolate  an aerosol physical feedback from internal variability response of the </a:t>
              </a:r>
              <a:r>
                <a:rPr lang="en-US" dirty="0" smtClean="0"/>
                <a:t>model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Ensemble runs needed / intense calculation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14" name="Right Arrow 13"/>
            <p:cNvSpPr/>
            <p:nvPr/>
          </p:nvSpPr>
          <p:spPr>
            <a:xfrm>
              <a:off x="714375" y="6215063"/>
              <a:ext cx="714375" cy="357187"/>
            </a:xfrm>
            <a:prstGeom prst="rightArrow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7421" name="Picture 2" descr="dift2m_IV_ctl_sum_0210.tif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437188" y="3143250"/>
              <a:ext cx="3722687" cy="279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22" name="Picture 11" descr="diprec_iv_ct2.tif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79650" y="3160713"/>
              <a:ext cx="3721100" cy="2792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7423" name="TextBox 10"/>
            <p:cNvSpPr txBox="1">
              <a:spLocks noChangeArrowheads="1"/>
            </p:cNvSpPr>
            <p:nvPr/>
          </p:nvSpPr>
          <p:spPr bwMode="auto">
            <a:xfrm>
              <a:off x="0" y="3071813"/>
              <a:ext cx="2714625" cy="865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dirty="0" err="1"/>
                <a:t>CTLp</a:t>
              </a:r>
              <a:r>
                <a:rPr lang="en-US" dirty="0"/>
                <a:t> - CTL </a:t>
              </a:r>
              <a:endParaRPr lang="en-US" dirty="0" smtClean="0"/>
            </a:p>
            <a:p>
              <a:r>
                <a:rPr lang="en-US" dirty="0" smtClean="0"/>
                <a:t>( JJA2001-2010</a:t>
              </a:r>
              <a:r>
                <a:rPr lang="en-US" dirty="0"/>
                <a:t>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PCC_aero_proces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1216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2"/>
          <p:cNvSpPr txBox="1">
            <a:spLocks noChangeArrowheads="1"/>
          </p:cNvSpPr>
          <p:nvPr/>
        </p:nvSpPr>
        <p:spPr bwMode="auto">
          <a:xfrm>
            <a:off x="381000" y="152400"/>
            <a:ext cx="2743200" cy="36933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B : Indirect effects </a:t>
            </a:r>
            <a:r>
              <a:rPr lang="en-US" dirty="0"/>
              <a:t>…</a:t>
            </a:r>
          </a:p>
        </p:txBody>
      </p:sp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323850" y="4652963"/>
            <a:ext cx="38163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 Aerosol </a:t>
            </a:r>
            <a:r>
              <a:rPr lang="en-US" dirty="0"/>
              <a:t>deposition on snow</a:t>
            </a:r>
          </a:p>
        </p:txBody>
      </p:sp>
      <p:sp>
        <p:nvSpPr>
          <p:cNvPr id="16389" name="TextBox 4"/>
          <p:cNvSpPr txBox="1">
            <a:spLocks noChangeArrowheads="1"/>
          </p:cNvSpPr>
          <p:nvPr/>
        </p:nvSpPr>
        <p:spPr bwMode="auto">
          <a:xfrm>
            <a:off x="381000" y="5270500"/>
            <a:ext cx="5619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Impact on climate via biogeochemical effects</a:t>
            </a:r>
          </a:p>
        </p:txBody>
      </p:sp>
      <p:sp>
        <p:nvSpPr>
          <p:cNvPr id="16390" name="TextBox 5"/>
          <p:cNvSpPr txBox="1">
            <a:spLocks noChangeArrowheads="1"/>
          </p:cNvSpPr>
          <p:nvPr/>
        </p:nvSpPr>
        <p:spPr bwMode="auto">
          <a:xfrm>
            <a:off x="395288" y="765175"/>
            <a:ext cx="50911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Aerosol /</a:t>
            </a:r>
            <a:r>
              <a:rPr lang="en-US" dirty="0" smtClean="0"/>
              <a:t>cloud </a:t>
            </a:r>
            <a:r>
              <a:rPr lang="en-US" dirty="0" err="1" smtClean="0"/>
              <a:t>microphysic</a:t>
            </a:r>
            <a:r>
              <a:rPr lang="en-US" dirty="0" smtClean="0"/>
              <a:t>  </a:t>
            </a:r>
            <a:r>
              <a:rPr lang="en-US" dirty="0"/>
              <a:t>interactions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52400" y="48006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152400" y="9144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152400" y="5410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6934200" y="3886200"/>
            <a:ext cx="18288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200" i="1" dirty="0" err="1">
                <a:latin typeface="Cambria" pitchFamily="18" charset="0"/>
              </a:rPr>
              <a:t>Bosc</a:t>
            </a:r>
            <a:r>
              <a:rPr lang="en-US" sz="1200" i="1" dirty="0">
                <a:latin typeface="Cambria" pitchFamily="18" charset="0"/>
              </a:rPr>
              <a:t> et al., 2004</a:t>
            </a:r>
          </a:p>
        </p:txBody>
      </p:sp>
      <p:pic>
        <p:nvPicPr>
          <p:cNvPr id="2867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786619"/>
            <a:ext cx="6248400" cy="2328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Text Box 11"/>
          <p:cNvSpPr txBox="1">
            <a:spLocks noChangeArrowheads="1"/>
          </p:cNvSpPr>
          <p:nvPr/>
        </p:nvSpPr>
        <p:spPr bwMode="auto">
          <a:xfrm>
            <a:off x="0" y="1219200"/>
            <a:ext cx="9144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i="1">
                <a:latin typeface="Cambria" pitchFamily="18" charset="0"/>
              </a:rPr>
              <a:t>VERY POOR BIOMASS IN SEAWATER: HIGHLY TRANSPARENT WATERS</a:t>
            </a:r>
          </a:p>
        </p:txBody>
      </p:sp>
      <p:sp>
        <p:nvSpPr>
          <p:cNvPr id="28677" name="Text Box 12"/>
          <p:cNvSpPr txBox="1">
            <a:spLocks noChangeArrowheads="1"/>
          </p:cNvSpPr>
          <p:nvPr/>
        </p:nvSpPr>
        <p:spPr bwMode="auto">
          <a:xfrm>
            <a:off x="76200" y="4800600"/>
            <a:ext cx="9144000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  <a:buFontTx/>
              <a:buChar char="•"/>
              <a:tabLst>
                <a:tab pos="188913" algn="l"/>
              </a:tabLst>
            </a:pPr>
            <a:r>
              <a:rPr lang="en-US" dirty="0">
                <a:latin typeface="Cambria" pitchFamily="18" charset="0"/>
              </a:rPr>
              <a:t> on average, an ocean with low </a:t>
            </a:r>
            <a:r>
              <a:rPr lang="en-US" dirty="0" err="1">
                <a:latin typeface="Cambria" pitchFamily="18" charset="0"/>
              </a:rPr>
              <a:t>Chla</a:t>
            </a:r>
            <a:r>
              <a:rPr lang="en-US" dirty="0">
                <a:latin typeface="Cambria" pitchFamily="18" charset="0"/>
              </a:rPr>
              <a:t> concentrations because low nutrient concentrations during 6 months of the </a:t>
            </a:r>
            <a:r>
              <a:rPr lang="en-US" dirty="0" smtClean="0">
                <a:latin typeface="Cambria" pitchFamily="18" charset="0"/>
              </a:rPr>
              <a:t>year</a:t>
            </a:r>
            <a:endParaRPr lang="en-US" dirty="0">
              <a:latin typeface="Cambria" pitchFamily="18" charset="0"/>
            </a:endParaRPr>
          </a:p>
        </p:txBody>
      </p:sp>
      <p:sp>
        <p:nvSpPr>
          <p:cNvPr id="28678" name="Text Box 14"/>
          <p:cNvSpPr txBox="1">
            <a:spLocks noChangeArrowheads="1"/>
          </p:cNvSpPr>
          <p:nvPr/>
        </p:nvSpPr>
        <p:spPr bwMode="auto">
          <a:xfrm>
            <a:off x="0" y="3733800"/>
            <a:ext cx="1908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i="1" dirty="0" err="1">
                <a:latin typeface="Cambria" pitchFamily="18" charset="0"/>
              </a:rPr>
              <a:t>Chla</a:t>
            </a:r>
            <a:r>
              <a:rPr lang="en-US" sz="1200" i="1" dirty="0">
                <a:latin typeface="Cambria" pitchFamily="18" charset="0"/>
              </a:rPr>
              <a:t> as seen by </a:t>
            </a:r>
            <a:r>
              <a:rPr lang="en-US" sz="1200" i="1" dirty="0" err="1">
                <a:latin typeface="Cambria" pitchFamily="18" charset="0"/>
              </a:rPr>
              <a:t>satelites</a:t>
            </a:r>
            <a:r>
              <a:rPr lang="en-US" sz="1200" i="1" dirty="0">
                <a:latin typeface="Cambria" pitchFamily="18" charset="0"/>
              </a:rPr>
              <a:t> (ocean color)</a:t>
            </a:r>
          </a:p>
        </p:txBody>
      </p:sp>
      <p:sp>
        <p:nvSpPr>
          <p:cNvPr id="4103" name="Text Box 1027"/>
          <p:cNvSpPr txBox="1">
            <a:spLocks noChangeArrowheads="1"/>
          </p:cNvSpPr>
          <p:nvPr/>
        </p:nvSpPr>
        <p:spPr bwMode="auto">
          <a:xfrm>
            <a:off x="0" y="685800"/>
            <a:ext cx="9144000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auto">
              <a:lnSpc>
                <a:spcPct val="8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fr-FR" cap="all" dirty="0" err="1" smtClean="0">
                <a:latin typeface="+mn-lt"/>
                <a:cs typeface="+mn-cs"/>
              </a:rPr>
              <a:t>Mediterranean</a:t>
            </a:r>
            <a:r>
              <a:rPr lang="fr-FR" cap="all" dirty="0" smtClean="0">
                <a:latin typeface="+mn-lt"/>
                <a:cs typeface="+mn-cs"/>
              </a:rPr>
              <a:t> </a:t>
            </a:r>
            <a:r>
              <a:rPr lang="fr-FR" cap="all" dirty="0" err="1" smtClean="0">
                <a:latin typeface="+mn-lt"/>
                <a:cs typeface="+mn-cs"/>
              </a:rPr>
              <a:t>Sea</a:t>
            </a:r>
            <a:r>
              <a:rPr lang="fr-FR" cap="all" dirty="0" smtClean="0">
                <a:latin typeface="+mn-lt"/>
                <a:cs typeface="+mn-cs"/>
              </a:rPr>
              <a:t> : </a:t>
            </a:r>
            <a:r>
              <a:rPr lang="fr-FR" cap="all" dirty="0" smtClean="0"/>
              <a:t>the </a:t>
            </a:r>
            <a:r>
              <a:rPr lang="fr-FR" cap="all" dirty="0" err="1" smtClean="0"/>
              <a:t>Low</a:t>
            </a:r>
            <a:r>
              <a:rPr lang="fr-FR" cap="all" dirty="0" smtClean="0"/>
              <a:t> </a:t>
            </a:r>
            <a:r>
              <a:rPr lang="fr-FR" cap="all" dirty="0" err="1" smtClean="0"/>
              <a:t>Nutrient</a:t>
            </a:r>
            <a:r>
              <a:rPr lang="fr-FR" cap="all" dirty="0" smtClean="0"/>
              <a:t> </a:t>
            </a:r>
            <a:r>
              <a:rPr lang="fr-FR" cap="all" dirty="0" err="1" smtClean="0"/>
              <a:t>Low</a:t>
            </a:r>
            <a:r>
              <a:rPr lang="fr-FR" cap="all" dirty="0" smtClean="0"/>
              <a:t> </a:t>
            </a:r>
            <a:r>
              <a:rPr lang="fr-FR" cap="all" dirty="0" err="1" smtClean="0"/>
              <a:t>Chlorophyll</a:t>
            </a:r>
            <a:endParaRPr lang="en-US" cap="all" dirty="0">
              <a:latin typeface="+mn-lt"/>
              <a:cs typeface="+mn-cs"/>
            </a:endParaRPr>
          </a:p>
        </p:txBody>
      </p:sp>
      <p:pic>
        <p:nvPicPr>
          <p:cNvPr id="2868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4362450"/>
            <a:ext cx="3463925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362200" y="76200"/>
            <a:ext cx="48768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3: Biogeochemical impacts 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381000" y="5562600"/>
            <a:ext cx="838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Atmosphere aerosol (Dust + anthropogenic) is an important source of nutrients in nutrients depleted regions (</a:t>
            </a:r>
            <a:r>
              <a:rPr lang="en-US" sz="2000" dirty="0" err="1" smtClean="0"/>
              <a:t>P,N,Fe</a:t>
            </a:r>
            <a:r>
              <a:rPr lang="en-US" sz="2000" dirty="0" smtClean="0"/>
              <a:t>,..) </a:t>
            </a:r>
            <a:endParaRPr lang="en-US" sz="2000" dirty="0"/>
          </a:p>
        </p:txBody>
      </p:sp>
      <p:sp>
        <p:nvSpPr>
          <p:cNvPr id="12" name="Right Arrow 11"/>
          <p:cNvSpPr/>
          <p:nvPr/>
        </p:nvSpPr>
        <p:spPr bwMode="auto">
          <a:xfrm>
            <a:off x="76200" y="5715000"/>
            <a:ext cx="304800" cy="457200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00400" y="1459468"/>
            <a:ext cx="17504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Cambria" pitchFamily="18" charset="0"/>
              </a:rPr>
              <a:t>CONTROL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248400" y="1143000"/>
            <a:ext cx="8755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>
                <a:latin typeface="Cambria" pitchFamily="18" charset="0"/>
              </a:rPr>
              <a:t>+ DUST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924800" y="5105400"/>
            <a:ext cx="107156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1" dirty="0">
                <a:latin typeface="Cambria" pitchFamily="18" charset="0"/>
              </a:rPr>
              <a:t>8 days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4962525" y="1300161"/>
            <a:ext cx="113410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seeding</a:t>
            </a: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3" cstate="print"/>
          <a:srcRect l="12044" t="17101" r="11311" b="10199"/>
          <a:stretch>
            <a:fillRect/>
          </a:stretch>
        </p:blipFill>
        <p:spPr bwMode="auto">
          <a:xfrm>
            <a:off x="2890838" y="1846262"/>
            <a:ext cx="5220146" cy="4182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7034214" y="4229100"/>
            <a:ext cx="625426" cy="48235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5"/>
          <p:cNvSpPr>
            <a:spLocks noChangeShapeType="1"/>
          </p:cNvSpPr>
          <p:nvPr/>
        </p:nvSpPr>
        <p:spPr bwMode="auto">
          <a:xfrm>
            <a:off x="5534025" y="1657350"/>
            <a:ext cx="0" cy="48664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ZoneTexte 12"/>
          <p:cNvSpPr txBox="1"/>
          <p:nvPr/>
        </p:nvSpPr>
        <p:spPr>
          <a:xfrm>
            <a:off x="838200" y="6096000"/>
            <a:ext cx="1524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600"/>
              </a:spcAft>
              <a:defRPr/>
            </a:pPr>
            <a:r>
              <a:rPr lang="fr-FR" sz="1400" cap="all" dirty="0" smtClean="0">
                <a:latin typeface="+mn-lt"/>
                <a:cs typeface="+mn-cs"/>
              </a:rPr>
              <a:t>DUNE </a:t>
            </a:r>
            <a:r>
              <a:rPr lang="fr-FR" sz="1400" cap="all" dirty="0" err="1" smtClean="0">
                <a:latin typeface="+mn-lt"/>
                <a:cs typeface="+mn-cs"/>
              </a:rPr>
              <a:t>proj</a:t>
            </a:r>
            <a:r>
              <a:rPr lang="fr-FR" sz="1400" cap="all" dirty="0" smtClean="0">
                <a:latin typeface="+mn-lt"/>
                <a:cs typeface="+mn-cs"/>
              </a:rPr>
              <a:t>.</a:t>
            </a:r>
            <a:endParaRPr lang="fr-FR" sz="1400" cap="all" dirty="0">
              <a:latin typeface="+mn-lt"/>
              <a:cs typeface="+mn-cs"/>
            </a:endParaRPr>
          </a:p>
        </p:txBody>
      </p:sp>
      <p:pic>
        <p:nvPicPr>
          <p:cNvPr id="15" name="Picture 4" descr="_DSC44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904999"/>
            <a:ext cx="1919004" cy="3347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762000" y="5410200"/>
            <a:ext cx="1801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C. </a:t>
            </a:r>
            <a:r>
              <a:rPr lang="en-US" dirty="0" err="1" smtClean="0"/>
              <a:t>Guieu</a:t>
            </a:r>
            <a:endParaRPr lang="en-US" dirty="0" smtClean="0"/>
          </a:p>
          <a:p>
            <a:r>
              <a:rPr lang="en-US" dirty="0" smtClean="0"/>
              <a:t>CNRS/LOV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52400" y="457200"/>
            <a:ext cx="49530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In situ aerosol </a:t>
            </a:r>
            <a:r>
              <a:rPr lang="en-US" dirty="0" err="1" smtClean="0"/>
              <a:t>fertilisation</a:t>
            </a:r>
            <a:r>
              <a:rPr lang="en-US" dirty="0" smtClean="0"/>
              <a:t> experiments: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2400" y="1676400"/>
            <a:ext cx="4953000" cy="2585323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/>
              <a:t>Atmospheric control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Deposition flux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Chemical state of the nutrient when deposited to ecosystem (solubility, Bioavailability).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Aerosol size distribution 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524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biogeochemical impact is determined by: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5257800" y="1295400"/>
            <a:ext cx="3657600" cy="923330"/>
            <a:chOff x="5257800" y="1295400"/>
            <a:chExt cx="365760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5943600" y="1295400"/>
              <a:ext cx="29718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Anthropogenic sources vs.</a:t>
              </a:r>
            </a:p>
            <a:p>
              <a:r>
                <a:rPr lang="en-US" dirty="0" smtClean="0"/>
                <a:t>Natural sources   </a:t>
              </a:r>
              <a:endParaRPr lang="en-US" dirty="0"/>
            </a:p>
          </p:txBody>
        </p:sp>
        <p:sp>
          <p:nvSpPr>
            <p:cNvPr id="12" name="Left-Right Arrow 11"/>
            <p:cNvSpPr/>
            <p:nvPr/>
          </p:nvSpPr>
          <p:spPr bwMode="auto">
            <a:xfrm>
              <a:off x="5257800" y="1524000"/>
              <a:ext cx="533400" cy="304800"/>
            </a:xfrm>
            <a:prstGeom prst="left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257800" y="2971800"/>
            <a:ext cx="3733800" cy="3162300"/>
            <a:chOff x="5257800" y="2895600"/>
            <a:chExt cx="3733800" cy="3162300"/>
          </a:xfrm>
        </p:grpSpPr>
        <p:pic>
          <p:nvPicPr>
            <p:cNvPr id="6" name="Picture 5" descr="dust_fires_greece_20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10200" y="3429000"/>
              <a:ext cx="3505200" cy="2628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Ellipse 8"/>
            <p:cNvSpPr/>
            <p:nvPr/>
          </p:nvSpPr>
          <p:spPr>
            <a:xfrm>
              <a:off x="6705601" y="4180945"/>
              <a:ext cx="1249026" cy="1250904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43600" y="2895600"/>
              <a:ext cx="3048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Atmospheric processing</a:t>
              </a:r>
              <a:endParaRPr lang="en-US" dirty="0"/>
            </a:p>
          </p:txBody>
        </p:sp>
        <p:sp>
          <p:nvSpPr>
            <p:cNvPr id="13" name="Left-Right Arrow 12"/>
            <p:cNvSpPr/>
            <p:nvPr/>
          </p:nvSpPr>
          <p:spPr bwMode="auto">
            <a:xfrm>
              <a:off x="5257800" y="2971800"/>
              <a:ext cx="533400" cy="304800"/>
            </a:xfrm>
            <a:prstGeom prst="leftRightArrow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981200"/>
            <a:ext cx="9144000" cy="3092450"/>
            <a:chOff x="0" y="1248"/>
            <a:chExt cx="5760" cy="1948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0" y="1248"/>
              <a:ext cx="5760" cy="1948"/>
              <a:chOff x="0" y="1248"/>
              <a:chExt cx="5760" cy="1948"/>
            </a:xfrm>
          </p:grpSpPr>
          <p:sp>
            <p:nvSpPr>
              <p:cNvPr id="10244" name="Text Box 4"/>
              <p:cNvSpPr txBox="1">
                <a:spLocks noChangeArrowheads="1"/>
              </p:cNvSpPr>
              <p:nvPr/>
            </p:nvSpPr>
            <p:spPr bwMode="auto">
              <a:xfrm>
                <a:off x="48" y="1917"/>
                <a:ext cx="1392" cy="67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>
                    <a:latin typeface="Times New Roman" pitchFamily="18" charset="0"/>
                  </a:rPr>
                  <a:t>Acidic attack</a:t>
                </a:r>
              </a:p>
              <a:p>
                <a:pPr algn="ctr">
                  <a:spcBef>
                    <a:spcPct val="50000"/>
                  </a:spcBef>
                </a:pPr>
                <a:r>
                  <a:rPr lang="fr-FR">
                    <a:latin typeface="Times New Roman" pitchFamily="18" charset="0"/>
                  </a:rPr>
                  <a:t>H</a:t>
                </a:r>
                <a:r>
                  <a:rPr lang="fr-FR" baseline="-25000">
                    <a:latin typeface="Times New Roman" pitchFamily="18" charset="0"/>
                  </a:rPr>
                  <a:t>2</a:t>
                </a:r>
                <a:r>
                  <a:rPr lang="fr-FR">
                    <a:latin typeface="Times New Roman" pitchFamily="18" charset="0"/>
                  </a:rPr>
                  <a:t>SO</a:t>
                </a:r>
                <a:r>
                  <a:rPr lang="fr-FR" baseline="-25000">
                    <a:latin typeface="Times New Roman" pitchFamily="18" charset="0"/>
                  </a:rPr>
                  <a:t>4</a:t>
                </a:r>
                <a:r>
                  <a:rPr lang="fr-FR">
                    <a:latin typeface="Times New Roman" pitchFamily="18" charset="0"/>
                  </a:rPr>
                  <a:t>, HNO</a:t>
                </a:r>
                <a:r>
                  <a:rPr lang="fr-FR" baseline="-25000">
                    <a:latin typeface="Times New Roman" pitchFamily="18" charset="0"/>
                  </a:rPr>
                  <a:t>3</a:t>
                </a:r>
                <a:r>
                  <a:rPr lang="fr-FR">
                    <a:latin typeface="Times New Roman" pitchFamily="18" charset="0"/>
                  </a:rPr>
                  <a:t>, HCl, carbonates</a:t>
                </a:r>
                <a:endParaRPr lang="en-GB" baseline="-25000">
                  <a:latin typeface="Times New Roman" pitchFamily="18" charset="0"/>
                </a:endParaRPr>
              </a:p>
            </p:txBody>
          </p:sp>
          <p:sp>
            <p:nvSpPr>
              <p:cNvPr id="10245" name="Text Box 5"/>
              <p:cNvSpPr txBox="1">
                <a:spLocks noChangeArrowheads="1"/>
              </p:cNvSpPr>
              <p:nvPr/>
            </p:nvSpPr>
            <p:spPr bwMode="auto">
              <a:xfrm>
                <a:off x="288" y="1488"/>
                <a:ext cx="480" cy="2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>
                    <a:latin typeface="Times New Roman" pitchFamily="18" charset="0"/>
                  </a:rPr>
                  <a:t>H</a:t>
                </a:r>
                <a:r>
                  <a:rPr lang="fr-FR" baseline="-25000">
                    <a:latin typeface="Times New Roman" pitchFamily="18" charset="0"/>
                  </a:rPr>
                  <a:t>2</a:t>
                </a:r>
                <a:r>
                  <a:rPr lang="fr-FR">
                    <a:latin typeface="Times New Roman" pitchFamily="18" charset="0"/>
                  </a:rPr>
                  <a:t>O</a:t>
                </a:r>
                <a:endParaRPr lang="en-GB">
                  <a:latin typeface="Times New Roman" pitchFamily="18" charset="0"/>
                </a:endParaRPr>
              </a:p>
            </p:txBody>
          </p:sp>
          <p:sp>
            <p:nvSpPr>
              <p:cNvPr id="10246" name="Oval 6"/>
              <p:cNvSpPr>
                <a:spLocks noChangeArrowheads="1"/>
              </p:cNvSpPr>
              <p:nvPr/>
            </p:nvSpPr>
            <p:spPr bwMode="auto">
              <a:xfrm>
                <a:off x="1497" y="1611"/>
                <a:ext cx="1047" cy="1026"/>
              </a:xfrm>
              <a:prstGeom prst="ellipse">
                <a:avLst/>
              </a:prstGeom>
              <a:solidFill>
                <a:srgbClr val="CCFF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47" name="Text Box 7"/>
              <p:cNvSpPr txBox="1">
                <a:spLocks noChangeArrowheads="1"/>
              </p:cNvSpPr>
              <p:nvPr/>
            </p:nvSpPr>
            <p:spPr bwMode="auto">
              <a:xfrm>
                <a:off x="0" y="2784"/>
                <a:ext cx="1632" cy="412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fr-FR">
                    <a:latin typeface="Times New Roman" pitchFamily="18" charset="0"/>
                  </a:rPr>
                  <a:t>Alkaline compounds, NH</a:t>
                </a:r>
                <a:r>
                  <a:rPr lang="fr-FR" baseline="-25000">
                    <a:latin typeface="Times New Roman" pitchFamily="18" charset="0"/>
                  </a:rPr>
                  <a:t>3</a:t>
                </a:r>
                <a:endParaRPr lang="en-GB">
                  <a:latin typeface="Times New Roman" pitchFamily="18" charset="0"/>
                </a:endParaRPr>
              </a:p>
            </p:txBody>
          </p:sp>
          <p:sp>
            <p:nvSpPr>
              <p:cNvPr id="10248" name="Arc 8"/>
              <p:cNvSpPr>
                <a:spLocks/>
              </p:cNvSpPr>
              <p:nvPr/>
            </p:nvSpPr>
            <p:spPr bwMode="auto">
              <a:xfrm>
                <a:off x="816" y="1632"/>
                <a:ext cx="912" cy="240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49" name="Arc 9"/>
              <p:cNvSpPr>
                <a:spLocks/>
              </p:cNvSpPr>
              <p:nvPr/>
            </p:nvSpPr>
            <p:spPr bwMode="auto">
              <a:xfrm flipV="1">
                <a:off x="1632" y="2352"/>
                <a:ext cx="182" cy="52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0397"/>
                  <a:gd name="T1" fmla="*/ 0 h 21600"/>
                  <a:gd name="T2" fmla="*/ 20397 w 20397"/>
                  <a:gd name="T3" fmla="*/ 14492 h 21600"/>
                  <a:gd name="T4" fmla="*/ 0 w 2039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0397" h="21600" fill="none" extrusionOk="0">
                    <a:moveTo>
                      <a:pt x="-1" y="0"/>
                    </a:moveTo>
                    <a:cubicBezTo>
                      <a:pt x="9189" y="0"/>
                      <a:pt x="17372" y="5814"/>
                      <a:pt x="20396" y="14492"/>
                    </a:cubicBezTo>
                  </a:path>
                  <a:path w="20397" h="21600" stroke="0" extrusionOk="0">
                    <a:moveTo>
                      <a:pt x="-1" y="0"/>
                    </a:moveTo>
                    <a:cubicBezTo>
                      <a:pt x="9189" y="0"/>
                      <a:pt x="17372" y="5814"/>
                      <a:pt x="20396" y="14492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2496" y="1392"/>
                <a:ext cx="3264" cy="1220"/>
                <a:chOff x="2496" y="1392"/>
                <a:chExt cx="3264" cy="1220"/>
              </a:xfrm>
            </p:grpSpPr>
            <p:sp>
              <p:nvSpPr>
                <p:cNvPr id="10251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2496" y="1392"/>
                  <a:ext cx="3216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sz="2000" b="1">
                      <a:latin typeface="Times New Roman" pitchFamily="18" charset="0"/>
                    </a:rPr>
                    <a:t>2: </a:t>
                  </a:r>
                  <a:r>
                    <a:rPr lang="fr-FR" sz="2000" b="1">
                      <a:solidFill>
                        <a:schemeClr val="accent2"/>
                      </a:solidFill>
                      <a:latin typeface="Times New Roman" pitchFamily="18" charset="0"/>
                    </a:rPr>
                    <a:t>Scavenging of soluble gaz species by dust</a:t>
                  </a:r>
                  <a:r>
                    <a:rPr lang="fr-FR" sz="2000" b="1">
                      <a:latin typeface="Times New Roman" pitchFamily="18" charset="0"/>
                    </a:rPr>
                    <a:t> </a:t>
                  </a:r>
                  <a:endParaRPr lang="en-GB" sz="2000" b="1">
                    <a:latin typeface="Times New Roman" pitchFamily="18" charset="0"/>
                  </a:endParaRPr>
                </a:p>
              </p:txBody>
            </p:sp>
            <p:pic>
              <p:nvPicPr>
                <p:cNvPr id="10252" name="Picture 12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 r="24580"/>
                <a:stretch>
                  <a:fillRect/>
                </a:stretch>
              </p:blipFill>
              <p:spPr bwMode="auto">
                <a:xfrm>
                  <a:off x="3888" y="1824"/>
                  <a:ext cx="1776" cy="480"/>
                </a:xfrm>
                <a:prstGeom prst="rect">
                  <a:avLst/>
                </a:prstGeom>
                <a:noFill/>
                <a:ln w="1270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0253" name="AutoShape 13"/>
                <p:cNvSpPr>
                  <a:spLocks noChangeArrowheads="1"/>
                </p:cNvSpPr>
                <p:nvPr/>
              </p:nvSpPr>
              <p:spPr bwMode="auto">
                <a:xfrm>
                  <a:off x="3120" y="1728"/>
                  <a:ext cx="384" cy="144"/>
                </a:xfrm>
                <a:prstGeom prst="downArrow">
                  <a:avLst>
                    <a:gd name="adj1" fmla="val 45315"/>
                    <a:gd name="adj2" fmla="val 55417"/>
                  </a:avLst>
                </a:prstGeom>
                <a:solidFill>
                  <a:schemeClr val="hlink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254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2928" y="1920"/>
                  <a:ext cx="816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sz="1600" b="1">
                      <a:latin typeface="Times New Roman" pitchFamily="18" charset="0"/>
                    </a:rPr>
                    <a:t>Uptake coeff</a:t>
                  </a:r>
                  <a:r>
                    <a:rPr lang="fr-FR" sz="1400">
                      <a:latin typeface="Times New Roman" pitchFamily="18" charset="0"/>
                    </a:rPr>
                    <a:t> </a:t>
                  </a:r>
                  <a:endParaRPr lang="en-GB" sz="1400">
                    <a:latin typeface="Times New Roman" pitchFamily="18" charset="0"/>
                  </a:endParaRPr>
                </a:p>
              </p:txBody>
            </p:sp>
            <p:sp>
              <p:nvSpPr>
                <p:cNvPr id="10255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2928" y="2400"/>
                  <a:ext cx="2832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fr-FR" sz="1600" b="1">
                      <a:latin typeface="Times New Roman" pitchFamily="18" charset="0"/>
                    </a:rPr>
                    <a:t>Therm. Equilibrium</a:t>
                  </a:r>
                  <a:r>
                    <a:rPr lang="fr-FR" sz="1600">
                      <a:latin typeface="Times New Roman" pitchFamily="18" charset="0"/>
                    </a:rPr>
                    <a:t> (HNO3, NH3), ISORROPIA</a:t>
                  </a:r>
                  <a:endParaRPr lang="en-GB" sz="1600">
                    <a:latin typeface="Times New Roman" pitchFamily="18" charset="0"/>
                  </a:endParaRPr>
                </a:p>
              </p:txBody>
            </p:sp>
          </p:grpSp>
          <p:sp>
            <p:nvSpPr>
              <p:cNvPr id="10256" name="AutoShape 16"/>
              <p:cNvSpPr>
                <a:spLocks noChangeArrowheads="1"/>
              </p:cNvSpPr>
              <p:nvPr/>
            </p:nvSpPr>
            <p:spPr bwMode="auto">
              <a:xfrm rot="-2047122">
                <a:off x="1488" y="1248"/>
                <a:ext cx="192" cy="384"/>
              </a:xfrm>
              <a:prstGeom prst="upDownArrow">
                <a:avLst>
                  <a:gd name="adj1" fmla="val 50000"/>
                  <a:gd name="adj2" fmla="val 40000"/>
                </a:avLst>
              </a:prstGeom>
              <a:gradFill rotWithShape="0">
                <a:gsLst>
                  <a:gs pos="0">
                    <a:srgbClr val="DDDDDD"/>
                  </a:gs>
                  <a:gs pos="100000">
                    <a:srgbClr val="CCFFFF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57" name="Arc 17"/>
            <p:cNvSpPr>
              <a:spLocks/>
            </p:cNvSpPr>
            <p:nvPr/>
          </p:nvSpPr>
          <p:spPr bwMode="auto">
            <a:xfrm flipV="1">
              <a:off x="1440" y="2112"/>
              <a:ext cx="192" cy="24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594"/>
                <a:gd name="T1" fmla="*/ 0 h 21600"/>
                <a:gd name="T2" fmla="*/ 21594 w 21594"/>
                <a:gd name="T3" fmla="*/ 21086 h 21600"/>
                <a:gd name="T4" fmla="*/ 0 w 21594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594" h="21600" fill="none" extrusionOk="0">
                  <a:moveTo>
                    <a:pt x="-1" y="0"/>
                  </a:moveTo>
                  <a:cubicBezTo>
                    <a:pt x="11729" y="0"/>
                    <a:pt x="21314" y="9360"/>
                    <a:pt x="21593" y="21086"/>
                  </a:cubicBezTo>
                </a:path>
                <a:path w="21594" h="21600" stroke="0" extrusionOk="0">
                  <a:moveTo>
                    <a:pt x="-1" y="0"/>
                  </a:moveTo>
                  <a:cubicBezTo>
                    <a:pt x="11729" y="0"/>
                    <a:pt x="21314" y="9360"/>
                    <a:pt x="21593" y="21086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2819400" y="228600"/>
            <a:ext cx="5562600" cy="461665"/>
          </a:xfrm>
          <a:prstGeom prst="rect">
            <a:avLst/>
          </a:prstGeom>
          <a:solidFill>
            <a:srgbClr val="CCFF99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400" b="1" dirty="0">
                <a:latin typeface="Times New Roman" pitchFamily="18" charset="0"/>
              </a:rPr>
              <a:t> </a:t>
            </a:r>
            <a:r>
              <a:rPr lang="fr-FR" sz="2400" b="1" dirty="0" err="1" smtClean="0">
                <a:latin typeface="Times New Roman" pitchFamily="18" charset="0"/>
              </a:rPr>
              <a:t>Example</a:t>
            </a:r>
            <a:r>
              <a:rPr lang="fr-FR" sz="2400" b="1" dirty="0" smtClean="0">
                <a:latin typeface="Times New Roman" pitchFamily="18" charset="0"/>
              </a:rPr>
              <a:t> : </a:t>
            </a:r>
            <a:r>
              <a:rPr lang="fr-FR" sz="2400" b="1" dirty="0" err="1" smtClean="0">
                <a:latin typeface="Times New Roman" pitchFamily="18" charset="0"/>
              </a:rPr>
              <a:t>Iron</a:t>
            </a:r>
            <a:r>
              <a:rPr lang="fr-FR" sz="2400" b="1" dirty="0" smtClean="0">
                <a:latin typeface="Times New Roman" pitchFamily="18" charset="0"/>
              </a:rPr>
              <a:t> </a:t>
            </a:r>
            <a:r>
              <a:rPr lang="fr-FR" sz="2400" b="1" dirty="0">
                <a:latin typeface="Times New Roman" pitchFamily="18" charset="0"/>
              </a:rPr>
              <a:t>dissolution </a:t>
            </a:r>
            <a:r>
              <a:rPr lang="fr-FR" sz="2400" b="1" dirty="0" err="1">
                <a:latin typeface="Times New Roman" pitchFamily="18" charset="0"/>
              </a:rPr>
              <a:t>modelling</a:t>
            </a:r>
            <a:endParaRPr lang="en-GB" sz="2400" b="1" dirty="0">
              <a:latin typeface="Times New Roman" pitchFamily="18" charset="0"/>
            </a:endParaRPr>
          </a:p>
        </p:txBody>
      </p:sp>
      <p:sp>
        <p:nvSpPr>
          <p:cNvPr id="10259" name="Oval 19"/>
          <p:cNvSpPr>
            <a:spLocks noChangeArrowheads="1"/>
          </p:cNvSpPr>
          <p:nvPr/>
        </p:nvSpPr>
        <p:spPr bwMode="auto">
          <a:xfrm>
            <a:off x="2714625" y="2865438"/>
            <a:ext cx="1019175" cy="9445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fr-FR" sz="2400">
                <a:latin typeface="Times New Roman" pitchFamily="18" charset="0"/>
              </a:rPr>
              <a:t>Dust</a:t>
            </a:r>
          </a:p>
          <a:p>
            <a:pPr algn="ctr"/>
            <a:r>
              <a:rPr lang="fr-FR" sz="1600">
                <a:latin typeface="Times New Roman" pitchFamily="18" charset="0"/>
              </a:rPr>
              <a:t>alkaline</a:t>
            </a:r>
            <a:endParaRPr lang="en-GB" sz="1600">
              <a:latin typeface="Times New Roman" pitchFamily="18" charset="0"/>
            </a:endParaRPr>
          </a:p>
        </p:txBody>
      </p:sp>
      <p:sp>
        <p:nvSpPr>
          <p:cNvPr id="10260" name="Text Box 20"/>
          <p:cNvSpPr txBox="1">
            <a:spLocks noChangeArrowheads="1"/>
          </p:cNvSpPr>
          <p:nvPr/>
        </p:nvSpPr>
        <p:spPr bwMode="auto">
          <a:xfrm>
            <a:off x="5943600" y="838200"/>
            <a:ext cx="2971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 dirty="0" err="1">
                <a:latin typeface="Times New Roman" pitchFamily="18" charset="0"/>
              </a:rPr>
              <a:t>Meskhidze</a:t>
            </a:r>
            <a:r>
              <a:rPr lang="fr-FR" sz="1600" b="1" dirty="0">
                <a:latin typeface="Times New Roman" pitchFamily="18" charset="0"/>
              </a:rPr>
              <a:t> et al., </a:t>
            </a:r>
            <a:r>
              <a:rPr lang="fr-FR" sz="1600" b="1" dirty="0" smtClean="0">
                <a:latin typeface="Times New Roman" pitchFamily="18" charset="0"/>
              </a:rPr>
              <a:t>2005</a:t>
            </a:r>
          </a:p>
          <a:p>
            <a:pPr>
              <a:spcBef>
                <a:spcPct val="50000"/>
              </a:spcBef>
            </a:pPr>
            <a:r>
              <a:rPr lang="fr-FR" sz="1600" dirty="0" err="1" smtClean="0">
                <a:latin typeface="Times New Roman" pitchFamily="18" charset="0"/>
              </a:rPr>
              <a:t>Solmon</a:t>
            </a:r>
            <a:r>
              <a:rPr lang="fr-FR" sz="1600" dirty="0" smtClean="0">
                <a:latin typeface="Times New Roman" pitchFamily="18" charset="0"/>
              </a:rPr>
              <a:t> et al., 2009</a:t>
            </a:r>
            <a:endParaRPr lang="en-GB" sz="1600" b="1" dirty="0">
              <a:latin typeface="Times New Roman" pitchFamily="18" charset="0"/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048000" y="3505200"/>
            <a:ext cx="6096000" cy="2074863"/>
            <a:chOff x="1920" y="2208"/>
            <a:chExt cx="3840" cy="1307"/>
          </a:xfrm>
        </p:grpSpPr>
        <p:sp>
          <p:nvSpPr>
            <p:cNvPr id="10262" name="AutoShape 22"/>
            <p:cNvSpPr>
              <a:spLocks noChangeArrowheads="1"/>
            </p:cNvSpPr>
            <p:nvPr/>
          </p:nvSpPr>
          <p:spPr bwMode="auto">
            <a:xfrm rot="3786176">
              <a:off x="2184" y="2309"/>
              <a:ext cx="192" cy="240"/>
            </a:xfrm>
            <a:prstGeom prst="rightArrow">
              <a:avLst>
                <a:gd name="adj1" fmla="val 43333"/>
                <a:gd name="adj2" fmla="val 55954"/>
              </a:avLst>
            </a:prstGeom>
            <a:solidFill>
              <a:srgbClr val="99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63" name="Text Box 23"/>
            <p:cNvSpPr txBox="1">
              <a:spLocks noChangeArrowheads="1"/>
            </p:cNvSpPr>
            <p:nvPr/>
          </p:nvSpPr>
          <p:spPr bwMode="auto">
            <a:xfrm>
              <a:off x="2208" y="2208"/>
              <a:ext cx="43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fr-FR" sz="2000">
                  <a:latin typeface="Times New Roman" pitchFamily="18" charset="0"/>
                </a:rPr>
                <a:t>Fe</a:t>
              </a:r>
              <a:endParaRPr lang="en-GB" sz="2000">
                <a:latin typeface="Times New Roman" pitchFamily="18" charset="0"/>
              </a:endParaRPr>
            </a:p>
          </p:txBody>
        </p:sp>
        <p:grpSp>
          <p:nvGrpSpPr>
            <p:cNvPr id="6" name="Group 24"/>
            <p:cNvGrpSpPr>
              <a:grpSpLocks/>
            </p:cNvGrpSpPr>
            <p:nvPr/>
          </p:nvGrpSpPr>
          <p:grpSpPr bwMode="auto">
            <a:xfrm>
              <a:off x="1920" y="2736"/>
              <a:ext cx="3840" cy="779"/>
              <a:chOff x="1920" y="2736"/>
              <a:chExt cx="3840" cy="779"/>
            </a:xfrm>
          </p:grpSpPr>
          <p:sp>
            <p:nvSpPr>
              <p:cNvPr id="10265" name="Text Box 25"/>
              <p:cNvSpPr txBox="1">
                <a:spLocks noChangeArrowheads="1"/>
              </p:cNvSpPr>
              <p:nvPr/>
            </p:nvSpPr>
            <p:spPr bwMode="auto">
              <a:xfrm>
                <a:off x="1920" y="2736"/>
                <a:ext cx="3840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sz="2000" b="1">
                    <a:latin typeface="Times New Roman" pitchFamily="18" charset="0"/>
                  </a:rPr>
                  <a:t>3 : </a:t>
                </a:r>
                <a:r>
                  <a:rPr lang="fr-FR" sz="2000" b="1">
                    <a:solidFill>
                      <a:schemeClr val="accent2"/>
                    </a:solidFill>
                    <a:latin typeface="Times New Roman" pitchFamily="18" charset="0"/>
                  </a:rPr>
                  <a:t>Mineral dissolution  (production of dissolved iron)</a:t>
                </a:r>
                <a:endParaRPr lang="en-GB" sz="2000" b="1">
                  <a:solidFill>
                    <a:schemeClr val="accent2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266" name="Text Box 26"/>
              <p:cNvSpPr txBox="1">
                <a:spLocks noChangeArrowheads="1"/>
              </p:cNvSpPr>
              <p:nvPr/>
            </p:nvSpPr>
            <p:spPr bwMode="auto">
              <a:xfrm>
                <a:off x="2688" y="3024"/>
                <a:ext cx="2928" cy="4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fr-FR" b="1">
                    <a:latin typeface="Times New Roman" pitchFamily="18" charset="0"/>
                  </a:rPr>
                  <a:t>Kinetics processes (calcite, …, hematite)</a:t>
                </a:r>
              </a:p>
              <a:p>
                <a:pPr>
                  <a:spcBef>
                    <a:spcPct val="50000"/>
                  </a:spcBef>
                </a:pPr>
                <a:r>
                  <a:rPr lang="fr-FR" b="1">
                    <a:latin typeface="Times New Roman" pitchFamily="18" charset="0"/>
                  </a:rPr>
                  <a:t>pH sensitive</a:t>
                </a:r>
                <a:endParaRPr lang="en-GB" b="1">
                  <a:solidFill>
                    <a:schemeClr val="accent2"/>
                  </a:solidFill>
                  <a:latin typeface="Times New Roman" pitchFamily="18" charset="0"/>
                </a:endParaRPr>
              </a:p>
            </p:txBody>
          </p:sp>
        </p:grp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2590800" y="5638800"/>
            <a:ext cx="5943600" cy="1219200"/>
            <a:chOff x="1632" y="3552"/>
            <a:chExt cx="3744" cy="768"/>
          </a:xfrm>
        </p:grpSpPr>
        <p:sp>
          <p:nvSpPr>
            <p:cNvPr id="10268" name="Text Box 28"/>
            <p:cNvSpPr txBox="1">
              <a:spLocks noChangeArrowheads="1"/>
            </p:cNvSpPr>
            <p:nvPr/>
          </p:nvSpPr>
          <p:spPr bwMode="auto">
            <a:xfrm>
              <a:off x="1632" y="3552"/>
              <a:ext cx="37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sz="2000" b="1">
                  <a:latin typeface="Times New Roman" pitchFamily="18" charset="0"/>
                </a:rPr>
                <a:t>4 : </a:t>
              </a:r>
              <a:r>
                <a:rPr lang="fr-FR" sz="2000" b="1">
                  <a:solidFill>
                    <a:schemeClr val="accent2"/>
                  </a:solidFill>
                  <a:latin typeface="Times New Roman" pitchFamily="18" charset="0"/>
                </a:rPr>
                <a:t>Chemical speciation, Thermo.  Equilibrium, pH</a:t>
              </a:r>
              <a:endParaRPr lang="en-GB" sz="2000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10269" name="Text Box 29"/>
            <p:cNvSpPr txBox="1">
              <a:spLocks noChangeArrowheads="1"/>
            </p:cNvSpPr>
            <p:nvPr/>
          </p:nvSpPr>
          <p:spPr bwMode="auto">
            <a:xfrm>
              <a:off x="2544" y="3840"/>
              <a:ext cx="2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>
                  <a:latin typeface="Times New Roman" pitchFamily="18" charset="0"/>
                </a:rPr>
                <a:t>Specific mechansims : eg Ca</a:t>
              </a:r>
              <a:r>
                <a:rPr lang="fr-FR" b="1" baseline="30000">
                  <a:latin typeface="Times New Roman" pitchFamily="18" charset="0"/>
                </a:rPr>
                <a:t>2+</a:t>
              </a:r>
              <a:r>
                <a:rPr lang="fr-FR" b="1">
                  <a:latin typeface="Times New Roman" pitchFamily="18" charset="0"/>
                </a:rPr>
                <a:t> / CaSO</a:t>
              </a:r>
              <a:r>
                <a:rPr lang="fr-FR" b="1" baseline="-25000">
                  <a:latin typeface="Times New Roman" pitchFamily="18" charset="0"/>
                </a:rPr>
                <a:t>4</a:t>
              </a:r>
              <a:endParaRPr lang="en-GB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  <p:sp>
          <p:nvSpPr>
            <p:cNvPr id="10270" name="Text Box 30"/>
            <p:cNvSpPr txBox="1">
              <a:spLocks noChangeArrowheads="1"/>
            </p:cNvSpPr>
            <p:nvPr/>
          </p:nvSpPr>
          <p:spPr bwMode="auto">
            <a:xfrm>
              <a:off x="2544" y="4089"/>
              <a:ext cx="25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b="1">
                  <a:latin typeface="Times New Roman" pitchFamily="18" charset="0"/>
                </a:rPr>
                <a:t>ISORROPIA</a:t>
              </a:r>
              <a:endParaRPr lang="en-GB" b="1">
                <a:solidFill>
                  <a:schemeClr val="accent2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8" name="Group 31"/>
          <p:cNvGrpSpPr>
            <a:grpSpLocks/>
          </p:cNvGrpSpPr>
          <p:nvPr/>
        </p:nvGrpSpPr>
        <p:grpSpPr bwMode="auto">
          <a:xfrm>
            <a:off x="304800" y="381000"/>
            <a:ext cx="2286000" cy="1524000"/>
            <a:chOff x="192" y="240"/>
            <a:chExt cx="1440" cy="960"/>
          </a:xfrm>
        </p:grpSpPr>
        <p:sp>
          <p:nvSpPr>
            <p:cNvPr id="10272" name="Text Box 32"/>
            <p:cNvSpPr txBox="1">
              <a:spLocks noChangeArrowheads="1"/>
            </p:cNvSpPr>
            <p:nvPr/>
          </p:nvSpPr>
          <p:spPr bwMode="auto">
            <a:xfrm>
              <a:off x="192" y="240"/>
              <a:ext cx="1440" cy="233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fr-FR" dirty="0" err="1" smtClean="0">
                  <a:latin typeface="Times New Roman" pitchFamily="18" charset="0"/>
                </a:rPr>
                <a:t>Gas</a:t>
              </a:r>
              <a:r>
                <a:rPr lang="fr-FR" dirty="0" smtClean="0">
                  <a:latin typeface="Times New Roman" pitchFamily="18" charset="0"/>
                </a:rPr>
                <a:t> phase </a:t>
              </a:r>
              <a:r>
                <a:rPr lang="fr-FR" dirty="0" err="1" smtClean="0">
                  <a:latin typeface="Times New Roman" pitchFamily="18" charset="0"/>
                </a:rPr>
                <a:t>scheme</a:t>
              </a:r>
              <a:endParaRPr lang="en-GB" dirty="0">
                <a:latin typeface="Times New Roman" pitchFamily="18" charset="0"/>
              </a:endParaRPr>
            </a:p>
          </p:txBody>
        </p:sp>
        <p:sp>
          <p:nvSpPr>
            <p:cNvPr id="10273" name="Oval 33"/>
            <p:cNvSpPr>
              <a:spLocks noChangeArrowheads="1"/>
            </p:cNvSpPr>
            <p:nvPr/>
          </p:nvSpPr>
          <p:spPr bwMode="auto">
            <a:xfrm>
              <a:off x="1008" y="672"/>
              <a:ext cx="528" cy="528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1600" b="1">
                  <a:latin typeface="Times New Roman" pitchFamily="18" charset="0"/>
                </a:rPr>
                <a:t>Anthro.</a:t>
              </a:r>
            </a:p>
            <a:p>
              <a:pPr algn="ctr"/>
              <a:r>
                <a:rPr lang="fr-FR" sz="1600" b="1">
                  <a:latin typeface="Times New Roman" pitchFamily="18" charset="0"/>
                </a:rPr>
                <a:t>aerosols</a:t>
              </a:r>
              <a:endParaRPr lang="en-GB" sz="1600" b="1">
                <a:latin typeface="Times New Roman" pitchFamily="18" charset="0"/>
              </a:endParaRPr>
            </a:p>
          </p:txBody>
        </p:sp>
        <p:sp>
          <p:nvSpPr>
            <p:cNvPr id="10274" name="AutoShape 34"/>
            <p:cNvSpPr>
              <a:spLocks noChangeArrowheads="1"/>
            </p:cNvSpPr>
            <p:nvPr/>
          </p:nvSpPr>
          <p:spPr bwMode="auto">
            <a:xfrm>
              <a:off x="192" y="672"/>
              <a:ext cx="672" cy="528"/>
            </a:xfrm>
            <a:prstGeom prst="irregularSeal1">
              <a:avLst/>
            </a:prstGeom>
            <a:solidFill>
              <a:srgbClr val="FFC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fr-FR" sz="2400">
                  <a:latin typeface="Times New Roman" pitchFamily="18" charset="0"/>
                </a:rPr>
                <a:t>O</a:t>
              </a:r>
              <a:r>
                <a:rPr lang="fr-FR" sz="2400" baseline="-25000">
                  <a:latin typeface="Times New Roman" pitchFamily="18" charset="0"/>
                </a:rPr>
                <a:t> 3</a:t>
              </a:r>
              <a:endParaRPr lang="en-GB" sz="2400">
                <a:latin typeface="Times New Roman" pitchFamily="18" charset="0"/>
              </a:endParaRPr>
            </a:p>
          </p:txBody>
        </p:sp>
      </p:grpSp>
      <p:sp>
        <p:nvSpPr>
          <p:cNvPr id="10275" name="Text Box 35"/>
          <p:cNvSpPr txBox="1">
            <a:spLocks noChangeArrowheads="1"/>
          </p:cNvSpPr>
          <p:nvPr/>
        </p:nvSpPr>
        <p:spPr bwMode="auto">
          <a:xfrm>
            <a:off x="2819400" y="1524000"/>
            <a:ext cx="594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 b="1">
                <a:latin typeface="Times New Roman" pitchFamily="18" charset="0"/>
              </a:rPr>
              <a:t>1: </a:t>
            </a:r>
            <a:r>
              <a:rPr lang="fr-FR" sz="2000" b="1">
                <a:solidFill>
                  <a:schemeClr val="accent2"/>
                </a:solidFill>
                <a:latin typeface="Times New Roman" pitchFamily="18" charset="0"/>
              </a:rPr>
              <a:t>Assume an initial mineral composition for the dust</a:t>
            </a:r>
            <a:r>
              <a:rPr lang="fr-FR" sz="2000" b="1">
                <a:latin typeface="Times New Roman" pitchFamily="18" charset="0"/>
              </a:rPr>
              <a:t> </a:t>
            </a:r>
            <a:endParaRPr lang="en-GB" sz="2000" b="1">
              <a:latin typeface="Times New Roman" pitchFamily="18" charset="0"/>
            </a:endParaRPr>
          </a:p>
        </p:txBody>
      </p:sp>
      <p:grpSp>
        <p:nvGrpSpPr>
          <p:cNvPr id="9" name="Group 36"/>
          <p:cNvGrpSpPr>
            <a:grpSpLocks/>
          </p:cNvGrpSpPr>
          <p:nvPr/>
        </p:nvGrpSpPr>
        <p:grpSpPr bwMode="auto">
          <a:xfrm>
            <a:off x="44450" y="1989138"/>
            <a:ext cx="8991600" cy="4495800"/>
            <a:chOff x="192" y="1344"/>
            <a:chExt cx="5568" cy="2832"/>
          </a:xfrm>
        </p:grpSpPr>
        <p:pic>
          <p:nvPicPr>
            <p:cNvPr id="10277" name="Picture 37"/>
            <p:cNvPicPr>
              <a:picLocks noChangeAspect="1" noChangeArrowheads="1"/>
            </p:cNvPicPr>
            <p:nvPr/>
          </p:nvPicPr>
          <p:blipFill>
            <a:blip r:embed="rId3" cstate="print"/>
            <a:srcRect l="1527" r="3053"/>
            <a:stretch>
              <a:fillRect/>
            </a:stretch>
          </p:blipFill>
          <p:spPr bwMode="auto">
            <a:xfrm>
              <a:off x="192" y="1536"/>
              <a:ext cx="5568" cy="2640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10278" name="AutoShape 38"/>
            <p:cNvSpPr>
              <a:spLocks noChangeArrowheads="1"/>
            </p:cNvSpPr>
            <p:nvPr/>
          </p:nvSpPr>
          <p:spPr bwMode="auto">
            <a:xfrm>
              <a:off x="4080" y="1344"/>
              <a:ext cx="432" cy="192"/>
            </a:xfrm>
            <a:prstGeom prst="downArrow">
              <a:avLst>
                <a:gd name="adj1" fmla="val 45833"/>
                <a:gd name="adj2" fmla="val 4791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4419600"/>
            <a:ext cx="6096000" cy="1200329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Oceanic control </a:t>
            </a:r>
          </a:p>
          <a:p>
            <a:pPr algn="ctr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Biological and nutrient state of the mixed layer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Ocean Mixed Layer </a:t>
            </a:r>
            <a:r>
              <a:rPr lang="en-US" dirty="0" smtClean="0"/>
              <a:t>processes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815876"/>
            <a:ext cx="4953000" cy="2585323"/>
          </a:xfrm>
          <a:prstGeom prst="rect">
            <a:avLst/>
          </a:prstGeom>
          <a:solidFill>
            <a:schemeClr val="accent1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Atmospheric control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Deposition flux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Chemical state of the nutrient when deposited to ecosystem (solubility, Bioavailability).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Aerosol size distribution 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943600" y="1524000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Anthropogenic sources vs.</a:t>
            </a:r>
          </a:p>
          <a:p>
            <a:r>
              <a:rPr lang="en-US" dirty="0" smtClean="0"/>
              <a:t>Natural sources </a:t>
            </a:r>
          </a:p>
          <a:p>
            <a:endParaRPr lang="en-US" dirty="0" smtClean="0"/>
          </a:p>
          <a:p>
            <a:r>
              <a:rPr lang="en-US" dirty="0" smtClean="0"/>
              <a:t>Atmospheric processing 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52400"/>
            <a:ext cx="609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biogeochemical impact is determined by: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1000125" y="1143000"/>
            <a:ext cx="4214813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mbria" pitchFamily="18" charset="0"/>
              </a:rPr>
              <a:t>Atmospheric inputs, wet and dry</a:t>
            </a:r>
          </a:p>
        </p:txBody>
      </p:sp>
      <p:sp>
        <p:nvSpPr>
          <p:cNvPr id="105511" name="Text Box 39"/>
          <p:cNvSpPr txBox="1">
            <a:spLocks noChangeArrowheads="1"/>
          </p:cNvSpPr>
          <p:nvPr/>
        </p:nvSpPr>
        <p:spPr bwMode="auto">
          <a:xfrm>
            <a:off x="2285984" y="3714752"/>
            <a:ext cx="2081213" cy="36988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 err="1"/>
              <a:t>nutrient</a:t>
            </a:r>
            <a:r>
              <a:rPr lang="fr-FR" dirty="0"/>
              <a:t> pool</a:t>
            </a:r>
          </a:p>
        </p:txBody>
      </p:sp>
      <p:grpSp>
        <p:nvGrpSpPr>
          <p:cNvPr id="2" name="Groupe 68"/>
          <p:cNvGrpSpPr>
            <a:grpSpLocks/>
          </p:cNvGrpSpPr>
          <p:nvPr/>
        </p:nvGrpSpPr>
        <p:grpSpPr bwMode="auto">
          <a:xfrm>
            <a:off x="3143250" y="2428875"/>
            <a:ext cx="428625" cy="441325"/>
            <a:chOff x="2678106" y="2149460"/>
            <a:chExt cx="965200" cy="720725"/>
          </a:xfrm>
        </p:grpSpPr>
        <p:sp>
          <p:nvSpPr>
            <p:cNvPr id="25656" name="AutoShape 6"/>
            <p:cNvSpPr>
              <a:spLocks noChangeArrowheads="1"/>
            </p:cNvSpPr>
            <p:nvPr/>
          </p:nvSpPr>
          <p:spPr bwMode="auto">
            <a:xfrm>
              <a:off x="3138481" y="2365360"/>
              <a:ext cx="142875" cy="138113"/>
            </a:xfrm>
            <a:prstGeom prst="octagon">
              <a:avLst>
                <a:gd name="adj" fmla="val 2928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57" name="AutoShape 7"/>
            <p:cNvSpPr>
              <a:spLocks noChangeArrowheads="1"/>
            </p:cNvSpPr>
            <p:nvPr/>
          </p:nvSpPr>
          <p:spPr bwMode="auto">
            <a:xfrm>
              <a:off x="3384544" y="2425685"/>
              <a:ext cx="57150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58" name="AutoShape 8"/>
            <p:cNvSpPr>
              <a:spLocks noChangeArrowheads="1"/>
            </p:cNvSpPr>
            <p:nvPr/>
          </p:nvSpPr>
          <p:spPr bwMode="auto">
            <a:xfrm>
              <a:off x="3413119" y="2149460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59" name="AutoShape 9"/>
            <p:cNvSpPr>
              <a:spLocks noChangeArrowheads="1"/>
            </p:cNvSpPr>
            <p:nvPr/>
          </p:nvSpPr>
          <p:spPr bwMode="auto">
            <a:xfrm>
              <a:off x="3355969" y="2266935"/>
              <a:ext cx="85725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0" name="AutoShape 10"/>
            <p:cNvSpPr>
              <a:spLocks noChangeArrowheads="1"/>
            </p:cNvSpPr>
            <p:nvPr/>
          </p:nvSpPr>
          <p:spPr bwMode="auto">
            <a:xfrm>
              <a:off x="3470269" y="230662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1" name="AutoShape 11"/>
            <p:cNvSpPr>
              <a:spLocks noChangeArrowheads="1"/>
            </p:cNvSpPr>
            <p:nvPr/>
          </p:nvSpPr>
          <p:spPr bwMode="auto">
            <a:xfrm>
              <a:off x="3297231" y="2189147"/>
              <a:ext cx="58738" cy="77788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2" name="AutoShape 12"/>
            <p:cNvSpPr>
              <a:spLocks noChangeArrowheads="1"/>
            </p:cNvSpPr>
            <p:nvPr/>
          </p:nvSpPr>
          <p:spPr bwMode="auto">
            <a:xfrm>
              <a:off x="3586156" y="2385997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3" name="AutoShape 13"/>
            <p:cNvSpPr>
              <a:spLocks noChangeArrowheads="1"/>
            </p:cNvSpPr>
            <p:nvPr/>
          </p:nvSpPr>
          <p:spPr bwMode="auto">
            <a:xfrm>
              <a:off x="3470269" y="250347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4" name="AutoShape 15"/>
            <p:cNvSpPr>
              <a:spLocks noChangeArrowheads="1"/>
            </p:cNvSpPr>
            <p:nvPr/>
          </p:nvSpPr>
          <p:spPr bwMode="auto">
            <a:xfrm>
              <a:off x="2678106" y="2346310"/>
              <a:ext cx="115888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5" name="AutoShape 16"/>
            <p:cNvSpPr>
              <a:spLocks noChangeArrowheads="1"/>
            </p:cNvSpPr>
            <p:nvPr/>
          </p:nvSpPr>
          <p:spPr bwMode="auto">
            <a:xfrm>
              <a:off x="2851144" y="2425685"/>
              <a:ext cx="57150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6" name="AutoShape 17"/>
            <p:cNvSpPr>
              <a:spLocks noChangeArrowheads="1"/>
            </p:cNvSpPr>
            <p:nvPr/>
          </p:nvSpPr>
          <p:spPr bwMode="auto">
            <a:xfrm>
              <a:off x="2879719" y="2149460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7" name="AutoShape 18"/>
            <p:cNvSpPr>
              <a:spLocks noChangeArrowheads="1"/>
            </p:cNvSpPr>
            <p:nvPr/>
          </p:nvSpPr>
          <p:spPr bwMode="auto">
            <a:xfrm>
              <a:off x="2822569" y="2266935"/>
              <a:ext cx="85725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8" name="AutoShape 19"/>
            <p:cNvSpPr>
              <a:spLocks noChangeArrowheads="1"/>
            </p:cNvSpPr>
            <p:nvPr/>
          </p:nvSpPr>
          <p:spPr bwMode="auto">
            <a:xfrm>
              <a:off x="2936869" y="230662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69" name="AutoShape 20"/>
            <p:cNvSpPr>
              <a:spLocks noChangeArrowheads="1"/>
            </p:cNvSpPr>
            <p:nvPr/>
          </p:nvSpPr>
          <p:spPr bwMode="auto">
            <a:xfrm>
              <a:off x="2763831" y="2189147"/>
              <a:ext cx="58738" cy="77788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0" name="AutoShape 21"/>
            <p:cNvSpPr>
              <a:spLocks noChangeArrowheads="1"/>
            </p:cNvSpPr>
            <p:nvPr/>
          </p:nvSpPr>
          <p:spPr bwMode="auto">
            <a:xfrm>
              <a:off x="3052756" y="2385997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1" name="AutoShape 22"/>
            <p:cNvSpPr>
              <a:spLocks noChangeArrowheads="1"/>
            </p:cNvSpPr>
            <p:nvPr/>
          </p:nvSpPr>
          <p:spPr bwMode="auto">
            <a:xfrm>
              <a:off x="2936869" y="250347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2" name="AutoShape 23"/>
            <p:cNvSpPr>
              <a:spLocks noChangeArrowheads="1"/>
            </p:cNvSpPr>
            <p:nvPr/>
          </p:nvSpPr>
          <p:spPr bwMode="auto">
            <a:xfrm>
              <a:off x="2995606" y="2720960"/>
              <a:ext cx="71438" cy="69850"/>
            </a:xfrm>
            <a:prstGeom prst="octagon">
              <a:avLst>
                <a:gd name="adj" fmla="val 29287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3" name="AutoShape 24"/>
            <p:cNvSpPr>
              <a:spLocks noChangeArrowheads="1"/>
            </p:cNvSpPr>
            <p:nvPr/>
          </p:nvSpPr>
          <p:spPr bwMode="auto">
            <a:xfrm>
              <a:off x="3168644" y="2713022"/>
              <a:ext cx="57150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4" name="AutoShape 25"/>
            <p:cNvSpPr>
              <a:spLocks noChangeArrowheads="1"/>
            </p:cNvSpPr>
            <p:nvPr/>
          </p:nvSpPr>
          <p:spPr bwMode="auto">
            <a:xfrm>
              <a:off x="3413119" y="2457435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5" name="AutoShape 26"/>
            <p:cNvSpPr>
              <a:spLocks noChangeArrowheads="1"/>
            </p:cNvSpPr>
            <p:nvPr/>
          </p:nvSpPr>
          <p:spPr bwMode="auto">
            <a:xfrm>
              <a:off x="3140069" y="2554272"/>
              <a:ext cx="85725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6" name="AutoShape 27"/>
            <p:cNvSpPr>
              <a:spLocks noChangeArrowheads="1"/>
            </p:cNvSpPr>
            <p:nvPr/>
          </p:nvSpPr>
          <p:spPr bwMode="auto">
            <a:xfrm>
              <a:off x="3254369" y="2593960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7" name="AutoShape 28"/>
            <p:cNvSpPr>
              <a:spLocks noChangeArrowheads="1"/>
            </p:cNvSpPr>
            <p:nvPr/>
          </p:nvSpPr>
          <p:spPr bwMode="auto">
            <a:xfrm>
              <a:off x="3297231" y="2497122"/>
              <a:ext cx="58738" cy="77788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8" name="AutoShape 29"/>
            <p:cNvSpPr>
              <a:spLocks noChangeArrowheads="1"/>
            </p:cNvSpPr>
            <p:nvPr/>
          </p:nvSpPr>
          <p:spPr bwMode="auto">
            <a:xfrm>
              <a:off x="3370256" y="2673335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79" name="AutoShape 30"/>
            <p:cNvSpPr>
              <a:spLocks noChangeArrowheads="1"/>
            </p:cNvSpPr>
            <p:nvPr/>
          </p:nvSpPr>
          <p:spPr bwMode="auto">
            <a:xfrm>
              <a:off x="3254369" y="2790810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0" name="AutoShape 31"/>
            <p:cNvSpPr>
              <a:spLocks noChangeArrowheads="1"/>
            </p:cNvSpPr>
            <p:nvPr/>
          </p:nvSpPr>
          <p:spPr bwMode="auto">
            <a:xfrm>
              <a:off x="2836856" y="2595547"/>
              <a:ext cx="115888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1" name="AutoShape 32"/>
            <p:cNvSpPr>
              <a:spLocks noChangeArrowheads="1"/>
            </p:cNvSpPr>
            <p:nvPr/>
          </p:nvSpPr>
          <p:spPr bwMode="auto">
            <a:xfrm>
              <a:off x="3081331" y="2674922"/>
              <a:ext cx="57150" cy="157163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2" name="AutoShape 33"/>
            <p:cNvSpPr>
              <a:spLocks noChangeArrowheads="1"/>
            </p:cNvSpPr>
            <p:nvPr/>
          </p:nvSpPr>
          <p:spPr bwMode="auto">
            <a:xfrm>
              <a:off x="2879719" y="2457435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3" name="AutoShape 34"/>
            <p:cNvSpPr>
              <a:spLocks noChangeArrowheads="1"/>
            </p:cNvSpPr>
            <p:nvPr/>
          </p:nvSpPr>
          <p:spPr bwMode="auto">
            <a:xfrm>
              <a:off x="2981319" y="2516172"/>
              <a:ext cx="85725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4" name="AutoShape 35"/>
            <p:cNvSpPr>
              <a:spLocks noChangeArrowheads="1"/>
            </p:cNvSpPr>
            <p:nvPr/>
          </p:nvSpPr>
          <p:spPr bwMode="auto">
            <a:xfrm>
              <a:off x="2879719" y="253522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5" name="AutoShape 36"/>
            <p:cNvSpPr>
              <a:spLocks noChangeArrowheads="1"/>
            </p:cNvSpPr>
            <p:nvPr/>
          </p:nvSpPr>
          <p:spPr bwMode="auto">
            <a:xfrm>
              <a:off x="2922581" y="2438385"/>
              <a:ext cx="58738" cy="77788"/>
            </a:xfrm>
            <a:prstGeom prst="octagon">
              <a:avLst>
                <a:gd name="adj" fmla="val 29287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6" name="AutoShape 37"/>
            <p:cNvSpPr>
              <a:spLocks noChangeArrowheads="1"/>
            </p:cNvSpPr>
            <p:nvPr/>
          </p:nvSpPr>
          <p:spPr bwMode="auto">
            <a:xfrm>
              <a:off x="3009894" y="2614597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  <p:sp>
          <p:nvSpPr>
            <p:cNvPr id="25687" name="AutoShape 38"/>
            <p:cNvSpPr>
              <a:spLocks noChangeArrowheads="1"/>
            </p:cNvSpPr>
            <p:nvPr/>
          </p:nvSpPr>
          <p:spPr bwMode="auto">
            <a:xfrm>
              <a:off x="2879719" y="2732072"/>
              <a:ext cx="57150" cy="79375"/>
            </a:xfrm>
            <a:prstGeom prst="octagon">
              <a:avLst>
                <a:gd name="adj" fmla="val 29287"/>
              </a:avLst>
            </a:prstGeom>
            <a:solidFill>
              <a:srgbClr val="FFCC99"/>
            </a:solidFill>
            <a:ln w="9525">
              <a:solidFill>
                <a:schemeClr val="tx1"/>
              </a:solidFill>
              <a:prstDash val="sys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mbria" pitchFamily="18" charset="0"/>
              </a:endParaRPr>
            </a:p>
          </p:txBody>
        </p:sp>
      </p:grpSp>
      <p:sp>
        <p:nvSpPr>
          <p:cNvPr id="25607" name="AutoShape 49"/>
          <p:cNvSpPr>
            <a:spLocks noChangeArrowheads="1"/>
          </p:cNvSpPr>
          <p:nvPr/>
        </p:nvSpPr>
        <p:spPr bwMode="auto">
          <a:xfrm>
            <a:off x="3000375" y="1500188"/>
            <a:ext cx="360363" cy="790575"/>
          </a:xfrm>
          <a:prstGeom prst="downArrow">
            <a:avLst>
              <a:gd name="adj1" fmla="val 50000"/>
              <a:gd name="adj2" fmla="val 5484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mbria" pitchFamily="18" charset="0"/>
            </a:endParaRPr>
          </a:p>
        </p:txBody>
      </p:sp>
      <p:sp>
        <p:nvSpPr>
          <p:cNvPr id="25608" name="Text Box 59"/>
          <p:cNvSpPr txBox="1">
            <a:spLocks noChangeArrowheads="1"/>
          </p:cNvSpPr>
          <p:nvPr/>
        </p:nvSpPr>
        <p:spPr bwMode="auto">
          <a:xfrm>
            <a:off x="1071563" y="6143625"/>
            <a:ext cx="2520950" cy="3698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mbria" pitchFamily="18" charset="0"/>
              </a:rPr>
              <a:t>zooplankton</a:t>
            </a:r>
          </a:p>
        </p:txBody>
      </p:sp>
      <p:grpSp>
        <p:nvGrpSpPr>
          <p:cNvPr id="3" name="Groupe 73"/>
          <p:cNvGrpSpPr>
            <a:grpSpLocks/>
          </p:cNvGrpSpPr>
          <p:nvPr/>
        </p:nvGrpSpPr>
        <p:grpSpPr bwMode="auto">
          <a:xfrm>
            <a:off x="2143124" y="3929063"/>
            <a:ext cx="2428875" cy="1357312"/>
            <a:chOff x="2143108" y="3929065"/>
            <a:chExt cx="2006610" cy="1357322"/>
          </a:xfrm>
        </p:grpSpPr>
        <p:sp>
          <p:nvSpPr>
            <p:cNvPr id="105520" name="Line 48"/>
            <p:cNvSpPr>
              <a:spLocks noChangeShapeType="1"/>
            </p:cNvSpPr>
            <p:nvPr/>
          </p:nvSpPr>
          <p:spPr bwMode="auto">
            <a:xfrm>
              <a:off x="3500428" y="4071941"/>
              <a:ext cx="46037" cy="928694"/>
            </a:xfrm>
            <a:prstGeom prst="line">
              <a:avLst/>
            </a:prstGeom>
            <a:noFill/>
            <a:ln w="31750">
              <a:solidFill>
                <a:schemeClr val="bg2">
                  <a:lumMod val="2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53" name="Text Box 44"/>
            <p:cNvSpPr txBox="1">
              <a:spLocks noChangeArrowheads="1"/>
            </p:cNvSpPr>
            <p:nvPr/>
          </p:nvSpPr>
          <p:spPr bwMode="auto">
            <a:xfrm>
              <a:off x="3000364" y="4214818"/>
              <a:ext cx="1149354" cy="36933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i="1" dirty="0" err="1">
                  <a:solidFill>
                    <a:schemeClr val="accent2"/>
                  </a:solidFill>
                  <a:latin typeface="Cambria" pitchFamily="18" charset="0"/>
                </a:rPr>
                <a:t>uptake</a:t>
              </a:r>
              <a:r>
                <a:rPr lang="fr-FR" sz="1600" i="1" dirty="0">
                  <a:solidFill>
                    <a:schemeClr val="accent2"/>
                  </a:solidFill>
                  <a:latin typeface="Cambria" pitchFamily="18" charset="0"/>
                </a:rPr>
                <a:t> (-)</a:t>
              </a:r>
            </a:p>
          </p:txBody>
        </p:sp>
        <p:sp>
          <p:nvSpPr>
            <p:cNvPr id="105534" name="Line 62"/>
            <p:cNvSpPr>
              <a:spLocks noChangeShapeType="1"/>
            </p:cNvSpPr>
            <p:nvPr/>
          </p:nvSpPr>
          <p:spPr bwMode="auto">
            <a:xfrm flipV="1">
              <a:off x="2643173" y="3929065"/>
              <a:ext cx="285751" cy="1357322"/>
            </a:xfrm>
            <a:prstGeom prst="line">
              <a:avLst/>
            </a:prstGeom>
            <a:noFill/>
            <a:ln w="31750">
              <a:solidFill>
                <a:schemeClr val="bg2">
                  <a:lumMod val="25000"/>
                </a:schemeClr>
              </a:solidFill>
              <a:round/>
              <a:headEnd type="triangle" w="med" len="med"/>
              <a:tailEnd/>
            </a:ln>
            <a:effectLst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atin typeface="+mn-lt"/>
                <a:cs typeface="+mn-cs"/>
              </a:endParaRPr>
            </a:p>
          </p:txBody>
        </p:sp>
        <p:sp>
          <p:nvSpPr>
            <p:cNvPr id="25655" name="Text Box 63"/>
            <p:cNvSpPr txBox="1">
              <a:spLocks noChangeArrowheads="1"/>
            </p:cNvSpPr>
            <p:nvPr/>
          </p:nvSpPr>
          <p:spPr bwMode="auto">
            <a:xfrm>
              <a:off x="2143108" y="4500570"/>
              <a:ext cx="1071569" cy="461665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200" i="1">
                  <a:solidFill>
                    <a:schemeClr val="accent2"/>
                  </a:solidFill>
                  <a:latin typeface="Cambria" pitchFamily="18" charset="0"/>
                </a:rPr>
                <a:t>passive</a:t>
              </a:r>
            </a:p>
            <a:p>
              <a:pPr algn="ctr"/>
              <a:r>
                <a:rPr lang="fr-FR" sz="1200" i="1">
                  <a:solidFill>
                    <a:schemeClr val="accent2"/>
                  </a:solidFill>
                  <a:latin typeface="Cambria" pitchFamily="18" charset="0"/>
                </a:rPr>
                <a:t>adsorption (-)</a:t>
              </a:r>
            </a:p>
          </p:txBody>
        </p:sp>
      </p:grpSp>
      <p:sp>
        <p:nvSpPr>
          <p:cNvPr id="77" name="ZoneTexte 76"/>
          <p:cNvSpPr txBox="1"/>
          <p:nvPr/>
        </p:nvSpPr>
        <p:spPr>
          <a:xfrm>
            <a:off x="5715008" y="5929330"/>
            <a:ext cx="1643074" cy="369332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dirty="0"/>
              <a:t>POC export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0" y="214313"/>
            <a:ext cx="91440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cap="all" dirty="0" smtClean="0">
                <a:latin typeface="+mn-lt"/>
              </a:rPr>
              <a:t>OCEAN mixed layer </a:t>
            </a:r>
            <a:r>
              <a:rPr lang="fr-FR" cap="all" dirty="0" err="1" smtClean="0">
                <a:latin typeface="+mn-lt"/>
              </a:rPr>
              <a:t>Processing</a:t>
            </a:r>
            <a:r>
              <a:rPr lang="fr-FR" cap="all" dirty="0" smtClean="0">
                <a:latin typeface="+mn-lt"/>
              </a:rPr>
              <a:t> </a:t>
            </a:r>
            <a:endParaRPr lang="fr-FR" cap="all" dirty="0">
              <a:latin typeface="+mn-lt"/>
              <a:cs typeface="+mn-cs"/>
            </a:endParaRPr>
          </a:p>
        </p:txBody>
      </p:sp>
      <p:sp>
        <p:nvSpPr>
          <p:cNvPr id="25614" name="ZoneTexte 81"/>
          <p:cNvSpPr txBox="1">
            <a:spLocks noChangeArrowheads="1"/>
          </p:cNvSpPr>
          <p:nvPr/>
        </p:nvSpPr>
        <p:spPr bwMode="auto">
          <a:xfrm>
            <a:off x="0" y="5715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mbria" pitchFamily="18" charset="0"/>
              </a:rPr>
              <a:t>dissolved forms ~ bioavailable</a:t>
            </a:r>
          </a:p>
        </p:txBody>
      </p:sp>
      <p:sp>
        <p:nvSpPr>
          <p:cNvPr id="85" name="Espace réservé du pied de page 6"/>
          <p:cNvSpPr txBox="1">
            <a:spLocks/>
          </p:cNvSpPr>
          <p:nvPr/>
        </p:nvSpPr>
        <p:spPr>
          <a:xfrm>
            <a:off x="3124200" y="6569075"/>
            <a:ext cx="6019800" cy="288925"/>
          </a:xfrm>
          <a:prstGeom prst="rect">
            <a:avLst/>
          </a:prstGeom>
        </p:spPr>
        <p:txBody>
          <a:bodyPr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>
                <a:solidFill>
                  <a:schemeClr val="accent1">
                    <a:lumMod val="50000"/>
                  </a:schemeClr>
                </a:solidFill>
                <a:latin typeface="+mn-lt"/>
                <a:cs typeface="+mn-cs"/>
              </a:rPr>
              <a:t>SOLAS Open Science Conference, Barcelona, Spain, 16th - 19th November 2009</a:t>
            </a:r>
            <a:endParaRPr lang="fr-FR" sz="1200" b="1" dirty="0">
              <a:solidFill>
                <a:schemeClr val="accent1">
                  <a:lumMod val="50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3" name="Rectangle avec flèche vers la droite 82"/>
          <p:cNvSpPr/>
          <p:nvPr/>
        </p:nvSpPr>
        <p:spPr>
          <a:xfrm rot="20879009">
            <a:off x="2328262" y="5057313"/>
            <a:ext cx="2861730" cy="883089"/>
          </a:xfrm>
          <a:prstGeom prst="rightArrowCallout">
            <a:avLst/>
          </a:prstGeom>
          <a:solidFill>
            <a:srgbClr val="92D05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25619" name="Text Box 45"/>
          <p:cNvSpPr txBox="1">
            <a:spLocks noChangeArrowheads="1"/>
          </p:cNvSpPr>
          <p:nvPr/>
        </p:nvSpPr>
        <p:spPr bwMode="auto">
          <a:xfrm>
            <a:off x="1928813" y="5286375"/>
            <a:ext cx="2592387" cy="646113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>
                <a:latin typeface="Cambria" pitchFamily="18" charset="0"/>
              </a:rPr>
              <a:t>phytoplankton</a:t>
            </a:r>
          </a:p>
          <a:p>
            <a:pPr algn="ctr"/>
            <a:r>
              <a:rPr lang="fr-FR">
                <a:latin typeface="Cambria" pitchFamily="18" charset="0"/>
              </a:rPr>
              <a:t>bacteria</a:t>
            </a:r>
          </a:p>
        </p:txBody>
      </p:sp>
      <p:grpSp>
        <p:nvGrpSpPr>
          <p:cNvPr id="4" name="Groupe 85"/>
          <p:cNvGrpSpPr>
            <a:grpSpLocks/>
          </p:cNvGrpSpPr>
          <p:nvPr/>
        </p:nvGrpSpPr>
        <p:grpSpPr bwMode="auto">
          <a:xfrm>
            <a:off x="3530600" y="2351088"/>
            <a:ext cx="3729038" cy="3613150"/>
            <a:chOff x="3530991" y="2351649"/>
            <a:chExt cx="3727938" cy="3613053"/>
          </a:xfrm>
        </p:grpSpPr>
        <p:sp>
          <p:nvSpPr>
            <p:cNvPr id="89" name="Forme libre 88"/>
            <p:cNvSpPr/>
            <p:nvPr/>
          </p:nvSpPr>
          <p:spPr>
            <a:xfrm>
              <a:off x="3530991" y="2351649"/>
              <a:ext cx="3727938" cy="3613053"/>
            </a:xfrm>
            <a:custGeom>
              <a:avLst/>
              <a:gdLst>
                <a:gd name="connsiteX0" fmla="*/ 0 w 3727938"/>
                <a:gd name="connsiteY0" fmla="*/ 180536 h 3613053"/>
                <a:gd name="connsiteX1" fmla="*/ 1406769 w 3727938"/>
                <a:gd name="connsiteY1" fmla="*/ 53926 h 3613053"/>
                <a:gd name="connsiteX2" fmla="*/ 2152357 w 3727938"/>
                <a:gd name="connsiteY2" fmla="*/ 504093 h 3613053"/>
                <a:gd name="connsiteX3" fmla="*/ 3545058 w 3727938"/>
                <a:gd name="connsiteY3" fmla="*/ 1165274 h 3613053"/>
                <a:gd name="connsiteX4" fmla="*/ 3249637 w 3727938"/>
                <a:gd name="connsiteY4" fmla="*/ 2501705 h 3613053"/>
                <a:gd name="connsiteX5" fmla="*/ 3165231 w 3727938"/>
                <a:gd name="connsiteY5" fmla="*/ 3613053 h 3613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27938" h="3613053">
                  <a:moveTo>
                    <a:pt x="0" y="180536"/>
                  </a:moveTo>
                  <a:cubicBezTo>
                    <a:pt x="524021" y="90268"/>
                    <a:pt x="1048043" y="0"/>
                    <a:pt x="1406769" y="53926"/>
                  </a:cubicBezTo>
                  <a:cubicBezTo>
                    <a:pt x="1765495" y="107852"/>
                    <a:pt x="1795976" y="318868"/>
                    <a:pt x="2152357" y="504093"/>
                  </a:cubicBezTo>
                  <a:cubicBezTo>
                    <a:pt x="2508738" y="689318"/>
                    <a:pt x="3362178" y="832339"/>
                    <a:pt x="3545058" y="1165274"/>
                  </a:cubicBezTo>
                  <a:cubicBezTo>
                    <a:pt x="3727938" y="1498209"/>
                    <a:pt x="3312941" y="2093742"/>
                    <a:pt x="3249637" y="2501705"/>
                  </a:cubicBezTo>
                  <a:cubicBezTo>
                    <a:pt x="3186333" y="2909668"/>
                    <a:pt x="3175782" y="3261360"/>
                    <a:pt x="3165231" y="3613053"/>
                  </a:cubicBezTo>
                </a:path>
              </a:pathLst>
            </a:custGeom>
            <a:ln w="53975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071999" y="2429434"/>
              <a:ext cx="1642577" cy="642921"/>
            </a:xfrm>
            <a:prstGeom prst="rect">
              <a:avLst/>
            </a:prstGeom>
            <a:solidFill>
              <a:srgbClr val="FFECA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tx1"/>
                  </a:solidFill>
                </a:rPr>
                <a:t>ballast </a:t>
              </a:r>
              <a:r>
                <a:rPr lang="fr-FR" dirty="0" err="1">
                  <a:solidFill>
                    <a:schemeClr val="tx1"/>
                  </a:solidFill>
                </a:rPr>
                <a:t>effect</a:t>
              </a:r>
              <a:r>
                <a:rPr lang="fr-FR" dirty="0">
                  <a:solidFill>
                    <a:schemeClr val="tx1"/>
                  </a:solidFill>
                </a:rPr>
                <a:t>/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dirty="0">
                  <a:solidFill>
                    <a:schemeClr val="tx1"/>
                  </a:solidFill>
                </a:rPr>
                <a:t>zoo </a:t>
              </a:r>
              <a:r>
                <a:rPr lang="fr-FR" dirty="0" err="1">
                  <a:solidFill>
                    <a:schemeClr val="tx1"/>
                  </a:solidFill>
                </a:rPr>
                <a:t>grazing</a:t>
              </a:r>
              <a:endParaRPr lang="fr-FR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e 94"/>
          <p:cNvGrpSpPr>
            <a:grpSpLocks/>
          </p:cNvGrpSpPr>
          <p:nvPr/>
        </p:nvGrpSpPr>
        <p:grpSpPr bwMode="auto">
          <a:xfrm>
            <a:off x="4214813" y="3429000"/>
            <a:ext cx="3149600" cy="1357313"/>
            <a:chOff x="4214810" y="3429000"/>
            <a:chExt cx="3149616" cy="1357322"/>
          </a:xfrm>
        </p:grpSpPr>
        <p:sp>
          <p:nvSpPr>
            <p:cNvPr id="92" name="Forme libre 91"/>
            <p:cNvSpPr/>
            <p:nvPr/>
          </p:nvSpPr>
          <p:spPr>
            <a:xfrm>
              <a:off x="4214810" y="3714752"/>
              <a:ext cx="2565413" cy="477841"/>
            </a:xfrm>
            <a:custGeom>
              <a:avLst/>
              <a:gdLst>
                <a:gd name="connsiteX0" fmla="*/ 0 w 2560320"/>
                <a:gd name="connsiteY0" fmla="*/ 53926 h 1010529"/>
                <a:gd name="connsiteX1" fmla="*/ 1434904 w 2560320"/>
                <a:gd name="connsiteY1" fmla="*/ 96129 h 1010529"/>
                <a:gd name="connsiteX2" fmla="*/ 2321169 w 2560320"/>
                <a:gd name="connsiteY2" fmla="*/ 630702 h 1010529"/>
                <a:gd name="connsiteX3" fmla="*/ 2560320 w 2560320"/>
                <a:gd name="connsiteY3" fmla="*/ 1010529 h 1010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0320" h="1010529">
                  <a:moveTo>
                    <a:pt x="0" y="53926"/>
                  </a:moveTo>
                  <a:cubicBezTo>
                    <a:pt x="524021" y="26963"/>
                    <a:pt x="1048043" y="0"/>
                    <a:pt x="1434904" y="96129"/>
                  </a:cubicBezTo>
                  <a:cubicBezTo>
                    <a:pt x="1821766" y="192258"/>
                    <a:pt x="2133600" y="478302"/>
                    <a:pt x="2321169" y="630702"/>
                  </a:cubicBezTo>
                  <a:cubicBezTo>
                    <a:pt x="2508738" y="783102"/>
                    <a:pt x="2534529" y="896815"/>
                    <a:pt x="2560320" y="1010529"/>
                  </a:cubicBezTo>
                </a:path>
              </a:pathLst>
            </a:custGeom>
            <a:ln w="3175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grpSp>
          <p:nvGrpSpPr>
            <p:cNvPr id="6" name="Groupe 83"/>
            <p:cNvGrpSpPr>
              <a:grpSpLocks/>
            </p:cNvGrpSpPr>
            <p:nvPr/>
          </p:nvGrpSpPr>
          <p:grpSpPr bwMode="auto">
            <a:xfrm>
              <a:off x="5214942" y="3429000"/>
              <a:ext cx="2149484" cy="1357322"/>
              <a:chOff x="5214942" y="3429000"/>
              <a:chExt cx="2149484" cy="1357322"/>
            </a:xfrm>
          </p:grpSpPr>
          <p:cxnSp>
            <p:nvCxnSpPr>
              <p:cNvPr id="91" name="Connecteur droit avec flèche 90"/>
              <p:cNvCxnSpPr/>
              <p:nvPr/>
            </p:nvCxnSpPr>
            <p:spPr>
              <a:xfrm rot="5400000" flipH="1" flipV="1">
                <a:off x="6429383" y="4429132"/>
                <a:ext cx="357190" cy="357190"/>
              </a:xfrm>
              <a:prstGeom prst="straightConnector1">
                <a:avLst/>
              </a:prstGeom>
              <a:ln w="19050">
                <a:solidFill>
                  <a:schemeClr val="bg2">
                    <a:lumMod val="2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648" name="Text Box 56"/>
              <p:cNvSpPr txBox="1">
                <a:spLocks noChangeArrowheads="1"/>
              </p:cNvSpPr>
              <p:nvPr/>
            </p:nvSpPr>
            <p:spPr bwMode="auto">
              <a:xfrm>
                <a:off x="5214942" y="3429000"/>
                <a:ext cx="1795469" cy="369332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i="1" dirty="0">
                    <a:solidFill>
                      <a:schemeClr val="accent2"/>
                    </a:solidFill>
                    <a:latin typeface="Cambria" pitchFamily="18" charset="0"/>
                  </a:rPr>
                  <a:t>adsorption (-)</a:t>
                </a:r>
                <a:r>
                  <a:rPr lang="fr-FR" i="1" dirty="0">
                    <a:latin typeface="Cambria" pitchFamily="18" charset="0"/>
                  </a:rPr>
                  <a:t> </a:t>
                </a:r>
              </a:p>
            </p:txBody>
          </p:sp>
          <p:sp>
            <p:nvSpPr>
              <p:cNvPr id="105526" name="Text Box 54"/>
              <p:cNvSpPr txBox="1">
                <a:spLocks noChangeArrowheads="1"/>
              </p:cNvSpPr>
              <p:nvPr/>
            </p:nvSpPr>
            <p:spPr bwMode="auto">
              <a:xfrm>
                <a:off x="6500822" y="4143380"/>
                <a:ext cx="863604" cy="36989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fr-FR" dirty="0"/>
                  <a:t>POM</a:t>
                </a:r>
              </a:p>
            </p:txBody>
          </p:sp>
        </p:grpSp>
      </p:grpSp>
      <p:cxnSp>
        <p:nvCxnSpPr>
          <p:cNvPr id="68" name="Connecteur droit 67"/>
          <p:cNvCxnSpPr/>
          <p:nvPr/>
        </p:nvCxnSpPr>
        <p:spPr>
          <a:xfrm>
            <a:off x="642938" y="1928813"/>
            <a:ext cx="6143625" cy="1587"/>
          </a:xfrm>
          <a:prstGeom prst="line">
            <a:avLst/>
          </a:prstGeom>
          <a:ln>
            <a:solidFill>
              <a:srgbClr val="0041C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23" name="ZoneTexte 69"/>
          <p:cNvSpPr txBox="1">
            <a:spLocks noChangeArrowheads="1"/>
          </p:cNvSpPr>
          <p:nvPr/>
        </p:nvSpPr>
        <p:spPr bwMode="auto">
          <a:xfrm>
            <a:off x="2500313" y="2214563"/>
            <a:ext cx="1500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1400" i="1"/>
              <a:t>dissolved forms</a:t>
            </a:r>
          </a:p>
        </p:txBody>
      </p:sp>
      <p:grpSp>
        <p:nvGrpSpPr>
          <p:cNvPr id="7" name="Groupe 72"/>
          <p:cNvGrpSpPr>
            <a:grpSpLocks/>
          </p:cNvGrpSpPr>
          <p:nvPr/>
        </p:nvGrpSpPr>
        <p:grpSpPr bwMode="auto">
          <a:xfrm>
            <a:off x="2743200" y="2489200"/>
            <a:ext cx="1614488" cy="1233488"/>
            <a:chOff x="2743200" y="2489200"/>
            <a:chExt cx="1614486" cy="1233483"/>
          </a:xfrm>
        </p:grpSpPr>
        <p:sp>
          <p:nvSpPr>
            <p:cNvPr id="25642" name="Line 40"/>
            <p:cNvSpPr>
              <a:spLocks noChangeShapeType="1"/>
            </p:cNvSpPr>
            <p:nvPr/>
          </p:nvSpPr>
          <p:spPr bwMode="auto">
            <a:xfrm flipH="1">
              <a:off x="3143240" y="2714620"/>
              <a:ext cx="71438" cy="1008063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5643" name="Text Box 41"/>
            <p:cNvSpPr txBox="1">
              <a:spLocks noChangeArrowheads="1"/>
            </p:cNvSpPr>
            <p:nvPr/>
          </p:nvSpPr>
          <p:spPr bwMode="auto">
            <a:xfrm>
              <a:off x="2928926" y="2928934"/>
              <a:ext cx="1428760" cy="6463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i="1">
                  <a:solidFill>
                    <a:srgbClr val="CC3300"/>
                  </a:solidFill>
                  <a:latin typeface="Cambria" pitchFamily="18" charset="0"/>
                </a:rPr>
                <a:t>diss./desorp (+)</a:t>
              </a:r>
            </a:p>
          </p:txBody>
        </p:sp>
        <p:sp>
          <p:nvSpPr>
            <p:cNvPr id="71" name="Forme libre 70"/>
            <p:cNvSpPr/>
            <p:nvPr/>
          </p:nvSpPr>
          <p:spPr>
            <a:xfrm>
              <a:off x="2743200" y="2489200"/>
              <a:ext cx="215900" cy="1219195"/>
            </a:xfrm>
            <a:custGeom>
              <a:avLst/>
              <a:gdLst>
                <a:gd name="connsiteX0" fmla="*/ 215900 w 215900"/>
                <a:gd name="connsiteY0" fmla="*/ 0 h 1219200"/>
                <a:gd name="connsiteX1" fmla="*/ 0 w 215900"/>
                <a:gd name="connsiteY1" fmla="*/ 121920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15900" h="1219200">
                  <a:moveTo>
                    <a:pt x="215900" y="0"/>
                  </a:moveTo>
                  <a:lnTo>
                    <a:pt x="0" y="1219200"/>
                  </a:lnTo>
                </a:path>
              </a:pathLst>
            </a:cu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>
                <a:ln>
                  <a:solidFill>
                    <a:srgbClr val="FF0000"/>
                  </a:solidFill>
                </a:ln>
              </a:endParaRPr>
            </a:p>
          </p:txBody>
        </p:sp>
      </p:grpSp>
      <p:grpSp>
        <p:nvGrpSpPr>
          <p:cNvPr id="8" name="Groupe 89"/>
          <p:cNvGrpSpPr>
            <a:grpSpLocks/>
          </p:cNvGrpSpPr>
          <p:nvPr/>
        </p:nvGrpSpPr>
        <p:grpSpPr bwMode="auto">
          <a:xfrm>
            <a:off x="285750" y="2489200"/>
            <a:ext cx="2825750" cy="1397000"/>
            <a:chOff x="285720" y="2489200"/>
            <a:chExt cx="2825780" cy="1397000"/>
          </a:xfrm>
        </p:grpSpPr>
        <p:sp>
          <p:nvSpPr>
            <p:cNvPr id="72" name="Forme libre 71"/>
            <p:cNvSpPr/>
            <p:nvPr/>
          </p:nvSpPr>
          <p:spPr>
            <a:xfrm>
              <a:off x="1087417" y="2489200"/>
              <a:ext cx="2024083" cy="1397000"/>
            </a:xfrm>
            <a:custGeom>
              <a:avLst/>
              <a:gdLst>
                <a:gd name="connsiteX0" fmla="*/ 1185333 w 2023533"/>
                <a:gd name="connsiteY0" fmla="*/ 1397000 h 1397000"/>
                <a:gd name="connsiteX1" fmla="*/ 296333 w 2023533"/>
                <a:gd name="connsiteY1" fmla="*/ 1181100 h 1397000"/>
                <a:gd name="connsiteX2" fmla="*/ 42333 w 2023533"/>
                <a:gd name="connsiteY2" fmla="*/ 596900 h 1397000"/>
                <a:gd name="connsiteX3" fmla="*/ 550333 w 2023533"/>
                <a:gd name="connsiteY3" fmla="*/ 76200 h 1397000"/>
                <a:gd name="connsiteX4" fmla="*/ 2023533 w 2023533"/>
                <a:gd name="connsiteY4" fmla="*/ 139700 h 139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23533" h="1397000">
                  <a:moveTo>
                    <a:pt x="1185333" y="1397000"/>
                  </a:moveTo>
                  <a:cubicBezTo>
                    <a:pt x="836083" y="1355725"/>
                    <a:pt x="486833" y="1314450"/>
                    <a:pt x="296333" y="1181100"/>
                  </a:cubicBezTo>
                  <a:cubicBezTo>
                    <a:pt x="105833" y="1047750"/>
                    <a:pt x="0" y="781050"/>
                    <a:pt x="42333" y="596900"/>
                  </a:cubicBezTo>
                  <a:cubicBezTo>
                    <a:pt x="84666" y="412750"/>
                    <a:pt x="220133" y="152400"/>
                    <a:pt x="550333" y="76200"/>
                  </a:cubicBezTo>
                  <a:cubicBezTo>
                    <a:pt x="880533" y="0"/>
                    <a:pt x="1452033" y="69850"/>
                    <a:pt x="2023533" y="139700"/>
                  </a:cubicBezTo>
                </a:path>
              </a:pathLst>
            </a:custGeom>
            <a:ln w="31750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5641" name="Text Box 43"/>
            <p:cNvSpPr txBox="1">
              <a:spLocks noChangeArrowheads="1"/>
            </p:cNvSpPr>
            <p:nvPr/>
          </p:nvSpPr>
          <p:spPr bwMode="auto">
            <a:xfrm>
              <a:off x="285720" y="2714620"/>
              <a:ext cx="1671644" cy="369332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i="1">
                  <a:solidFill>
                    <a:schemeClr val="accent2"/>
                  </a:solidFill>
                  <a:latin typeface="Cambria" pitchFamily="18" charset="0"/>
                </a:rPr>
                <a:t>scavenging </a:t>
              </a:r>
              <a:r>
                <a:rPr lang="fr-FR" i="1">
                  <a:solidFill>
                    <a:schemeClr val="accent2"/>
                  </a:solidFill>
                  <a:latin typeface="Cambria" pitchFamily="18" charset="0"/>
                  <a:sym typeface="Symbol" pitchFamily="18" charset="2"/>
                </a:rPr>
                <a:t>(-)</a:t>
              </a:r>
            </a:p>
          </p:txBody>
        </p:sp>
      </p:grpSp>
      <p:grpSp>
        <p:nvGrpSpPr>
          <p:cNvPr id="9" name="Groupe 92"/>
          <p:cNvGrpSpPr>
            <a:grpSpLocks/>
          </p:cNvGrpSpPr>
          <p:nvPr/>
        </p:nvGrpSpPr>
        <p:grpSpPr bwMode="auto">
          <a:xfrm>
            <a:off x="4360863" y="3857625"/>
            <a:ext cx="2514600" cy="1504950"/>
            <a:chOff x="4360985" y="3856893"/>
            <a:chExt cx="2514479" cy="1505690"/>
          </a:xfrm>
        </p:grpSpPr>
        <p:grpSp>
          <p:nvGrpSpPr>
            <p:cNvPr id="10" name="Groupe 74"/>
            <p:cNvGrpSpPr>
              <a:grpSpLocks/>
            </p:cNvGrpSpPr>
            <p:nvPr/>
          </p:nvGrpSpPr>
          <p:grpSpPr bwMode="auto">
            <a:xfrm>
              <a:off x="4857752" y="4572008"/>
              <a:ext cx="2017712" cy="790575"/>
              <a:chOff x="4857752" y="4572008"/>
              <a:chExt cx="2017712" cy="790575"/>
            </a:xfrm>
          </p:grpSpPr>
          <p:sp>
            <p:nvSpPr>
              <p:cNvPr id="25636" name="Oval 65"/>
              <p:cNvSpPr>
                <a:spLocks noChangeArrowheads="1"/>
              </p:cNvSpPr>
              <p:nvPr/>
            </p:nvSpPr>
            <p:spPr bwMode="auto">
              <a:xfrm>
                <a:off x="4857752" y="4572008"/>
                <a:ext cx="2016125" cy="790575"/>
              </a:xfrm>
              <a:prstGeom prst="ellipse">
                <a:avLst/>
              </a:prstGeom>
              <a:solidFill>
                <a:schemeClr val="bg1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mbria" pitchFamily="18" charset="0"/>
                </a:endParaRPr>
              </a:p>
            </p:txBody>
          </p:sp>
          <p:sp>
            <p:nvSpPr>
              <p:cNvPr id="25637" name="Text Box 53"/>
              <p:cNvSpPr txBox="1">
                <a:spLocks noChangeArrowheads="1"/>
              </p:cNvSpPr>
              <p:nvPr/>
            </p:nvSpPr>
            <p:spPr bwMode="auto">
              <a:xfrm>
                <a:off x="5794377" y="4714883"/>
                <a:ext cx="1081087" cy="352425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>
                    <a:latin typeface="Cambria" pitchFamily="18" charset="0"/>
                  </a:rPr>
                  <a:t>DOM</a:t>
                </a:r>
              </a:p>
            </p:txBody>
          </p:sp>
          <p:sp>
            <p:nvSpPr>
              <p:cNvPr id="25638" name="Oval 66"/>
              <p:cNvSpPr>
                <a:spLocks noChangeArrowheads="1"/>
              </p:cNvSpPr>
              <p:nvPr/>
            </p:nvSpPr>
            <p:spPr bwMode="auto">
              <a:xfrm>
                <a:off x="5073652" y="4859346"/>
                <a:ext cx="865187" cy="431800"/>
              </a:xfrm>
              <a:prstGeom prst="ellipse">
                <a:avLst/>
              </a:prstGeom>
              <a:solidFill>
                <a:srgbClr val="00CCFF"/>
              </a:solidFill>
              <a:ln w="3810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US">
                  <a:latin typeface="Cambria" pitchFamily="18" charset="0"/>
                </a:endParaRPr>
              </a:p>
            </p:txBody>
          </p:sp>
          <p:sp>
            <p:nvSpPr>
              <p:cNvPr id="25639" name="Text Box 67"/>
              <p:cNvSpPr txBox="1">
                <a:spLocks noChangeArrowheads="1"/>
              </p:cNvSpPr>
              <p:nvPr/>
            </p:nvSpPr>
            <p:spPr bwMode="auto">
              <a:xfrm>
                <a:off x="5073652" y="4930783"/>
                <a:ext cx="863600" cy="293688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fr-FR" sz="1400" i="1">
                    <a:latin typeface="Cambria" pitchFamily="18" charset="0"/>
                  </a:rPr>
                  <a:t>ligands</a:t>
                </a:r>
              </a:p>
            </p:txBody>
          </p:sp>
        </p:grpSp>
        <p:grpSp>
          <p:nvGrpSpPr>
            <p:cNvPr id="11" name="Groupe 77"/>
            <p:cNvGrpSpPr>
              <a:grpSpLocks/>
            </p:cNvGrpSpPr>
            <p:nvPr/>
          </p:nvGrpSpPr>
          <p:grpSpPr bwMode="auto">
            <a:xfrm>
              <a:off x="4360985" y="3856893"/>
              <a:ext cx="1425461" cy="996461"/>
              <a:chOff x="4360985" y="3856893"/>
              <a:chExt cx="1425461" cy="996461"/>
            </a:xfrm>
          </p:grpSpPr>
          <p:sp>
            <p:nvSpPr>
              <p:cNvPr id="88" name="Forme libre 87"/>
              <p:cNvSpPr/>
              <p:nvPr/>
            </p:nvSpPr>
            <p:spPr>
              <a:xfrm>
                <a:off x="4360985" y="3856893"/>
                <a:ext cx="1154056" cy="995853"/>
              </a:xfrm>
              <a:custGeom>
                <a:avLst/>
                <a:gdLst>
                  <a:gd name="connsiteX0" fmla="*/ 1153550 w 1153550"/>
                  <a:gd name="connsiteY0" fmla="*/ 996461 h 996461"/>
                  <a:gd name="connsiteX1" fmla="*/ 984738 w 1153550"/>
                  <a:gd name="connsiteY1" fmla="*/ 602565 h 996461"/>
                  <a:gd name="connsiteX2" fmla="*/ 478301 w 1153550"/>
                  <a:gd name="connsiteY2" fmla="*/ 96129 h 996461"/>
                  <a:gd name="connsiteX3" fmla="*/ 0 w 1153550"/>
                  <a:gd name="connsiteY3" fmla="*/ 25790 h 996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3550" h="996461">
                    <a:moveTo>
                      <a:pt x="1153550" y="996461"/>
                    </a:moveTo>
                    <a:cubicBezTo>
                      <a:pt x="1125415" y="874540"/>
                      <a:pt x="1097280" y="752620"/>
                      <a:pt x="984738" y="602565"/>
                    </a:cubicBezTo>
                    <a:cubicBezTo>
                      <a:pt x="872196" y="452510"/>
                      <a:pt x="642424" y="192258"/>
                      <a:pt x="478301" y="96129"/>
                    </a:cubicBezTo>
                    <a:cubicBezTo>
                      <a:pt x="314178" y="0"/>
                      <a:pt x="157089" y="12895"/>
                      <a:pt x="0" y="25790"/>
                    </a:cubicBezTo>
                  </a:path>
                </a:pathLst>
              </a:cu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fr-FR"/>
              </a:p>
            </p:txBody>
          </p:sp>
          <p:sp>
            <p:nvSpPr>
              <p:cNvPr id="25635" name="Text Box 52"/>
              <p:cNvSpPr txBox="1">
                <a:spLocks noChangeArrowheads="1"/>
              </p:cNvSpPr>
              <p:nvPr/>
            </p:nvSpPr>
            <p:spPr bwMode="auto">
              <a:xfrm>
                <a:off x="4500562" y="3929066"/>
                <a:ext cx="1285884" cy="584775"/>
              </a:xfrm>
              <a:prstGeom prst="rect">
                <a:avLst/>
              </a:prstGeom>
              <a:solidFill>
                <a:schemeClr val="bg1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/>
                <a:r>
                  <a:rPr lang="fr-FR" sz="1600" i="1">
                    <a:solidFill>
                      <a:srgbClr val="CC3300"/>
                    </a:solidFill>
                    <a:latin typeface="Cambria" pitchFamily="18" charset="0"/>
                  </a:rPr>
                  <a:t>maintain (+) (Fe)</a:t>
                </a:r>
              </a:p>
            </p:txBody>
          </p:sp>
        </p:grpSp>
      </p:grpSp>
      <p:grpSp>
        <p:nvGrpSpPr>
          <p:cNvPr id="12" name="Groupe 79"/>
          <p:cNvGrpSpPr>
            <a:grpSpLocks/>
          </p:cNvGrpSpPr>
          <p:nvPr/>
        </p:nvGrpSpPr>
        <p:grpSpPr bwMode="auto">
          <a:xfrm>
            <a:off x="214313" y="4046538"/>
            <a:ext cx="2190750" cy="2270125"/>
            <a:chOff x="214282" y="4047067"/>
            <a:chExt cx="2190251" cy="2269066"/>
          </a:xfrm>
        </p:grpSpPr>
        <p:sp>
          <p:nvSpPr>
            <p:cNvPr id="79" name="Forme libre 78"/>
            <p:cNvSpPr/>
            <p:nvPr/>
          </p:nvSpPr>
          <p:spPr>
            <a:xfrm>
              <a:off x="880880" y="4047067"/>
              <a:ext cx="1523653" cy="2269066"/>
            </a:xfrm>
            <a:custGeom>
              <a:avLst/>
              <a:gdLst>
                <a:gd name="connsiteX0" fmla="*/ 711200 w 1524000"/>
                <a:gd name="connsiteY0" fmla="*/ 2269066 h 2269066"/>
                <a:gd name="connsiteX1" fmla="*/ 135467 w 1524000"/>
                <a:gd name="connsiteY1" fmla="*/ 1625600 h 2269066"/>
                <a:gd name="connsiteX2" fmla="*/ 1524000 w 1524000"/>
                <a:gd name="connsiteY2" fmla="*/ 0 h 2269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2269066">
                  <a:moveTo>
                    <a:pt x="711200" y="2269066"/>
                  </a:moveTo>
                  <a:cubicBezTo>
                    <a:pt x="355600" y="2136422"/>
                    <a:pt x="0" y="2003778"/>
                    <a:pt x="135467" y="1625600"/>
                  </a:cubicBezTo>
                  <a:cubicBezTo>
                    <a:pt x="270934" y="1247422"/>
                    <a:pt x="897467" y="623711"/>
                    <a:pt x="1524000" y="0"/>
                  </a:cubicBezTo>
                </a:path>
              </a:pathLst>
            </a:custGeom>
            <a:ln w="317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fr-FR"/>
            </a:p>
          </p:txBody>
        </p:sp>
        <p:sp>
          <p:nvSpPr>
            <p:cNvPr id="25631" name="Text Box 61"/>
            <p:cNvSpPr txBox="1">
              <a:spLocks noChangeArrowheads="1"/>
            </p:cNvSpPr>
            <p:nvPr/>
          </p:nvSpPr>
          <p:spPr bwMode="auto">
            <a:xfrm>
              <a:off x="214282" y="5286388"/>
              <a:ext cx="1571636" cy="276999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200" i="1">
                  <a:solidFill>
                    <a:srgbClr val="CC3300"/>
                  </a:solidFill>
                  <a:latin typeface="Cambria" pitchFamily="18" charset="0"/>
                </a:rPr>
                <a:t>regeneration (+)</a:t>
              </a:r>
            </a:p>
          </p:txBody>
        </p:sp>
      </p:grpSp>
      <p:cxnSp>
        <p:nvCxnSpPr>
          <p:cNvPr id="94" name="Connecteur droit avec flèche 93"/>
          <p:cNvCxnSpPr/>
          <p:nvPr/>
        </p:nvCxnSpPr>
        <p:spPr>
          <a:xfrm rot="16200000" flipH="1">
            <a:off x="3143250" y="1714501"/>
            <a:ext cx="3286125" cy="2857500"/>
          </a:xfrm>
          <a:prstGeom prst="straightConnector1">
            <a:avLst/>
          </a:prstGeom>
          <a:ln w="31750">
            <a:solidFill>
              <a:srgbClr val="0041C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orme libre 86"/>
          <p:cNvSpPr/>
          <p:nvPr/>
        </p:nvSpPr>
        <p:spPr>
          <a:xfrm>
            <a:off x="3643313" y="4071938"/>
            <a:ext cx="2619375" cy="1855787"/>
          </a:xfrm>
          <a:custGeom>
            <a:avLst/>
            <a:gdLst>
              <a:gd name="connsiteX0" fmla="*/ 0 w 1950098"/>
              <a:gd name="connsiteY0" fmla="*/ 1604865 h 1875454"/>
              <a:gd name="connsiteX1" fmla="*/ 597159 w 1950098"/>
              <a:gd name="connsiteY1" fmla="*/ 1866123 h 1875454"/>
              <a:gd name="connsiteX2" fmla="*/ 1436914 w 1950098"/>
              <a:gd name="connsiteY2" fmla="*/ 1660849 h 1875454"/>
              <a:gd name="connsiteX3" fmla="*/ 1828800 w 1950098"/>
              <a:gd name="connsiteY3" fmla="*/ 821094 h 1875454"/>
              <a:gd name="connsiteX4" fmla="*/ 709127 w 1950098"/>
              <a:gd name="connsiteY4" fmla="*/ 0 h 1875454"/>
              <a:gd name="connsiteX0" fmla="*/ 0 w 1950098"/>
              <a:gd name="connsiteY0" fmla="*/ 1604865 h 1875454"/>
              <a:gd name="connsiteX1" fmla="*/ 597159 w 1950098"/>
              <a:gd name="connsiteY1" fmla="*/ 1866123 h 1875454"/>
              <a:gd name="connsiteX2" fmla="*/ 1436914 w 1950098"/>
              <a:gd name="connsiteY2" fmla="*/ 1660849 h 1875454"/>
              <a:gd name="connsiteX3" fmla="*/ 1828800 w 1950098"/>
              <a:gd name="connsiteY3" fmla="*/ 821094 h 1875454"/>
              <a:gd name="connsiteX4" fmla="*/ 709127 w 1950098"/>
              <a:gd name="connsiteY4" fmla="*/ 0 h 1875454"/>
              <a:gd name="connsiteX0" fmla="*/ 0 w 1950098"/>
              <a:gd name="connsiteY0" fmla="*/ 1604865 h 1894689"/>
              <a:gd name="connsiteX1" fmla="*/ 597159 w 1950098"/>
              <a:gd name="connsiteY1" fmla="*/ 1866123 h 1894689"/>
              <a:gd name="connsiteX2" fmla="*/ 1436914 w 1950098"/>
              <a:gd name="connsiteY2" fmla="*/ 1433468 h 1894689"/>
              <a:gd name="connsiteX3" fmla="*/ 1828800 w 1950098"/>
              <a:gd name="connsiteY3" fmla="*/ 821094 h 1894689"/>
              <a:gd name="connsiteX4" fmla="*/ 709127 w 1950098"/>
              <a:gd name="connsiteY4" fmla="*/ 0 h 1894689"/>
              <a:gd name="connsiteX0" fmla="*/ 0 w 1950098"/>
              <a:gd name="connsiteY0" fmla="*/ 1604865 h 1894689"/>
              <a:gd name="connsiteX1" fmla="*/ 597159 w 1950098"/>
              <a:gd name="connsiteY1" fmla="*/ 1866123 h 1894689"/>
              <a:gd name="connsiteX2" fmla="*/ 1436914 w 1950098"/>
              <a:gd name="connsiteY2" fmla="*/ 1433468 h 1894689"/>
              <a:gd name="connsiteX3" fmla="*/ 1828800 w 1950098"/>
              <a:gd name="connsiteY3" fmla="*/ 821094 h 1894689"/>
              <a:gd name="connsiteX4" fmla="*/ 709127 w 1950098"/>
              <a:gd name="connsiteY4" fmla="*/ 0 h 1894689"/>
              <a:gd name="connsiteX0" fmla="*/ 0 w 1986215"/>
              <a:gd name="connsiteY0" fmla="*/ 1604865 h 1894689"/>
              <a:gd name="connsiteX1" fmla="*/ 597159 w 1986215"/>
              <a:gd name="connsiteY1" fmla="*/ 1866123 h 1894689"/>
              <a:gd name="connsiteX2" fmla="*/ 1436914 w 1986215"/>
              <a:gd name="connsiteY2" fmla="*/ 1433468 h 1894689"/>
              <a:gd name="connsiteX3" fmla="*/ 1828800 w 1986215"/>
              <a:gd name="connsiteY3" fmla="*/ 821094 h 1894689"/>
              <a:gd name="connsiteX4" fmla="*/ 492425 w 1986215"/>
              <a:gd name="connsiteY4" fmla="*/ 0 h 1894689"/>
              <a:gd name="connsiteX0" fmla="*/ 0 w 1986215"/>
              <a:gd name="connsiteY0" fmla="*/ 1604865 h 1894689"/>
              <a:gd name="connsiteX1" fmla="*/ 597159 w 1986215"/>
              <a:gd name="connsiteY1" fmla="*/ 1866123 h 1894689"/>
              <a:gd name="connsiteX2" fmla="*/ 1436914 w 1986215"/>
              <a:gd name="connsiteY2" fmla="*/ 1433468 h 1894689"/>
              <a:gd name="connsiteX3" fmla="*/ 1828800 w 1986215"/>
              <a:gd name="connsiteY3" fmla="*/ 821094 h 1894689"/>
              <a:gd name="connsiteX4" fmla="*/ 492425 w 1986215"/>
              <a:gd name="connsiteY4" fmla="*/ 0 h 1894689"/>
              <a:gd name="connsiteX0" fmla="*/ 0 w 1986215"/>
              <a:gd name="connsiteY0" fmla="*/ 1604865 h 1730828"/>
              <a:gd name="connsiteX1" fmla="*/ 597159 w 1986215"/>
              <a:gd name="connsiteY1" fmla="*/ 1577426 h 1730828"/>
              <a:gd name="connsiteX2" fmla="*/ 1436914 w 1986215"/>
              <a:gd name="connsiteY2" fmla="*/ 1433468 h 1730828"/>
              <a:gd name="connsiteX3" fmla="*/ 1828800 w 1986215"/>
              <a:gd name="connsiteY3" fmla="*/ 821094 h 1730828"/>
              <a:gd name="connsiteX4" fmla="*/ 492425 w 1986215"/>
              <a:gd name="connsiteY4" fmla="*/ 0 h 1730828"/>
              <a:gd name="connsiteX0" fmla="*/ 0 w 1986215"/>
              <a:gd name="connsiteY0" fmla="*/ 1749178 h 1875141"/>
              <a:gd name="connsiteX1" fmla="*/ 597159 w 1986215"/>
              <a:gd name="connsiteY1" fmla="*/ 1577426 h 1875141"/>
              <a:gd name="connsiteX2" fmla="*/ 1436914 w 1986215"/>
              <a:gd name="connsiteY2" fmla="*/ 1433468 h 1875141"/>
              <a:gd name="connsiteX3" fmla="*/ 1828800 w 1986215"/>
              <a:gd name="connsiteY3" fmla="*/ 821094 h 1875141"/>
              <a:gd name="connsiteX4" fmla="*/ 492425 w 1986215"/>
              <a:gd name="connsiteY4" fmla="*/ 0 h 18751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6215" h="1875141">
                <a:moveTo>
                  <a:pt x="0" y="1749178"/>
                </a:moveTo>
                <a:cubicBezTo>
                  <a:pt x="178836" y="1875141"/>
                  <a:pt x="357673" y="1630044"/>
                  <a:pt x="597159" y="1577426"/>
                </a:cubicBezTo>
                <a:cubicBezTo>
                  <a:pt x="836645" y="1524808"/>
                  <a:pt x="1231641" y="1559523"/>
                  <a:pt x="1436914" y="1433468"/>
                </a:cubicBezTo>
                <a:cubicBezTo>
                  <a:pt x="1642188" y="1307413"/>
                  <a:pt x="1986215" y="1060005"/>
                  <a:pt x="1828800" y="821094"/>
                </a:cubicBezTo>
                <a:cubicBezTo>
                  <a:pt x="1671385" y="582183"/>
                  <a:pt x="457143" y="945702"/>
                  <a:pt x="492425" y="0"/>
                </a:cubicBezTo>
              </a:path>
            </a:pathLst>
          </a:cu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2" name="TextBox 81"/>
          <p:cNvSpPr txBox="1"/>
          <p:nvPr/>
        </p:nvSpPr>
        <p:spPr>
          <a:xfrm>
            <a:off x="6934200" y="9906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 C. </a:t>
            </a:r>
            <a:r>
              <a:rPr lang="en-US" dirty="0" err="1" smtClean="0"/>
              <a:t>Guieu</a:t>
            </a:r>
            <a:endParaRPr lang="en-US" dirty="0" smtClean="0"/>
          </a:p>
          <a:p>
            <a:r>
              <a:rPr lang="en-US" dirty="0" smtClean="0"/>
              <a:t>CNRS/LOV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33400" y="990600"/>
            <a:ext cx="6110759" cy="5181600"/>
            <a:chOff x="533400" y="990600"/>
            <a:chExt cx="6110759" cy="51816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33600" y="2209800"/>
              <a:ext cx="4510559" cy="396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8"/>
            <p:cNvGrpSpPr/>
            <p:nvPr/>
          </p:nvGrpSpPr>
          <p:grpSpPr>
            <a:xfrm>
              <a:off x="533400" y="990600"/>
              <a:ext cx="4224671" cy="1714499"/>
              <a:chOff x="304800" y="304800"/>
              <a:chExt cx="5602403" cy="2126655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325803" y="588354"/>
                <a:ext cx="3581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Anthropogenic pressures</a:t>
                </a:r>
                <a:endParaRPr lang="en-I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Striped Right Arrow 10"/>
              <p:cNvSpPr/>
              <p:nvPr/>
            </p:nvSpPr>
            <p:spPr bwMode="auto">
              <a:xfrm rot="2474735">
                <a:off x="2298928" y="1279968"/>
                <a:ext cx="533400" cy="313287"/>
              </a:xfrm>
              <a:prstGeom prst="stripedRigh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IE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  <a:ea typeface="MS PGothic" pitchFamily="34" charset="-128"/>
                </a:endParaRPr>
              </a:p>
            </p:txBody>
          </p:sp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04800" y="304800"/>
                <a:ext cx="1828800" cy="1869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Striped Right Arrow 12"/>
              <p:cNvSpPr/>
              <p:nvPr/>
            </p:nvSpPr>
            <p:spPr bwMode="auto">
              <a:xfrm rot="2474735">
                <a:off x="1484902" y="2118168"/>
                <a:ext cx="533400" cy="313287"/>
              </a:xfrm>
              <a:prstGeom prst="stripedRigh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IE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  <a:ea typeface="MS PGothic" pitchFamily="34" charset="-128"/>
                </a:endParaRPr>
              </a:p>
            </p:txBody>
          </p:sp>
        </p:grpSp>
        <p:sp>
          <p:nvSpPr>
            <p:cNvPr id="4" name="Down Arrow 3"/>
            <p:cNvSpPr/>
            <p:nvPr/>
          </p:nvSpPr>
          <p:spPr bwMode="auto">
            <a:xfrm>
              <a:off x="3886200" y="2514599"/>
              <a:ext cx="457200" cy="2286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  <p:sp>
          <p:nvSpPr>
            <p:cNvPr id="5" name="Down Arrow 4"/>
            <p:cNvSpPr/>
            <p:nvPr/>
          </p:nvSpPr>
          <p:spPr bwMode="auto">
            <a:xfrm rot="10800000">
              <a:off x="1752600" y="5867400"/>
              <a:ext cx="457200" cy="2286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  <p:sp>
          <p:nvSpPr>
            <p:cNvPr id="6" name="Down Arrow 5"/>
            <p:cNvSpPr/>
            <p:nvPr/>
          </p:nvSpPr>
          <p:spPr bwMode="auto">
            <a:xfrm rot="10800000">
              <a:off x="6172200" y="5867400"/>
              <a:ext cx="457200" cy="228600"/>
            </a:xfrm>
            <a:prstGeom prst="down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endParaRPr>
            </a:p>
          </p:txBody>
        </p:sp>
      </p:grp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9443" y="2743200"/>
            <a:ext cx="692535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2667000" y="304800"/>
            <a:ext cx="3352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RegCM</a:t>
            </a:r>
            <a:r>
              <a:rPr lang="en-US" dirty="0" smtClean="0"/>
              <a:t> developments …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31837"/>
          <a:stretch>
            <a:fillRect/>
          </a:stretch>
        </p:blipFill>
        <p:spPr bwMode="auto">
          <a:xfrm>
            <a:off x="609600" y="1524000"/>
            <a:ext cx="8077200" cy="4416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33400" y="1066800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Diversity of  emissions sources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228600"/>
            <a:ext cx="8382000" cy="46166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 : Characterization of the Mediterranean aerosols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600" y="2895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643438" y="857232"/>
            <a:ext cx="3886200" cy="3276600"/>
            <a:chOff x="2792" y="1152"/>
            <a:chExt cx="2968" cy="2784"/>
          </a:xfrm>
        </p:grpSpPr>
        <p:pic>
          <p:nvPicPr>
            <p:cNvPr id="34826" name="Picture 3" descr="G:\gcm.gif"/>
            <p:cNvPicPr>
              <a:picLocks noChangeAspect="1" noChangeArrowheads="1"/>
            </p:cNvPicPr>
            <p:nvPr/>
          </p:nvPicPr>
          <p:blipFill>
            <a:blip r:embed="rId3" r:link="rId4" cstate="print"/>
            <a:srcRect l="11552" t="13226" r="11552" b="13226"/>
            <a:stretch>
              <a:fillRect/>
            </a:stretch>
          </p:blipFill>
          <p:spPr bwMode="auto">
            <a:xfrm>
              <a:off x="2792" y="1152"/>
              <a:ext cx="2968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4827" name="Picture 4" descr="G:\rcm.gif"/>
            <p:cNvPicPr>
              <a:picLocks noChangeAspect="1" noChangeArrowheads="1"/>
            </p:cNvPicPr>
            <p:nvPr/>
          </p:nvPicPr>
          <p:blipFill>
            <a:blip r:embed="rId5" r:link="rId6" cstate="print"/>
            <a:srcRect l="26199" t="28656" r="24588" b="23146"/>
            <a:stretch>
              <a:fillRect/>
            </a:stretch>
          </p:blipFill>
          <p:spPr bwMode="auto">
            <a:xfrm>
              <a:off x="3675" y="2135"/>
              <a:ext cx="1173" cy="8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214282" y="142852"/>
            <a:ext cx="5729318" cy="461665"/>
          </a:xfrm>
          <a:prstGeom prst="rect">
            <a:avLst/>
          </a:prstGeom>
          <a:gradFill rotWithShape="0">
            <a:gsLst>
              <a:gs pos="0">
                <a:srgbClr val="DDF4FF"/>
              </a:gs>
              <a:gs pos="100000">
                <a:srgbClr val="66CC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400" b="1" dirty="0" smtClean="0"/>
              <a:t>RegCM4 </a:t>
            </a:r>
            <a:r>
              <a:rPr lang="fr-FR" sz="2400" b="1" dirty="0" err="1" smtClean="0"/>
              <a:t>Regional</a:t>
            </a:r>
            <a:r>
              <a:rPr lang="fr-FR" sz="2400" b="1" dirty="0" smtClean="0"/>
              <a:t> </a:t>
            </a:r>
            <a:r>
              <a:rPr lang="fr-FR" sz="2400" b="1" dirty="0" err="1"/>
              <a:t>Climate</a:t>
            </a:r>
            <a:r>
              <a:rPr lang="fr-FR" sz="2400" b="1" dirty="0"/>
              <a:t> Model</a:t>
            </a:r>
            <a:endParaRPr lang="en-GB" sz="2400" b="1" dirty="0"/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0" y="1214422"/>
            <a:ext cx="5214942" cy="272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FR" dirty="0"/>
              <a:t>High </a:t>
            </a:r>
            <a:r>
              <a:rPr lang="fr-FR" dirty="0" err="1"/>
              <a:t>resolution</a:t>
            </a:r>
            <a:r>
              <a:rPr lang="fr-FR" dirty="0"/>
              <a:t> </a:t>
            </a:r>
            <a:r>
              <a:rPr lang="fr-FR" dirty="0" smtClean="0"/>
              <a:t>/ </a:t>
            </a:r>
            <a:r>
              <a:rPr lang="fr-FR" dirty="0" err="1" smtClean="0"/>
              <a:t>limited</a:t>
            </a:r>
            <a:r>
              <a:rPr lang="fr-FR" dirty="0" smtClean="0"/>
              <a:t> area / </a:t>
            </a:r>
            <a:r>
              <a:rPr lang="fr-FR" dirty="0" err="1" smtClean="0"/>
              <a:t>physical</a:t>
            </a:r>
            <a:r>
              <a:rPr lang="fr-FR" dirty="0" smtClean="0"/>
              <a:t> </a:t>
            </a:r>
            <a:r>
              <a:rPr lang="fr-FR" dirty="0" err="1" smtClean="0"/>
              <a:t>downscaling</a:t>
            </a:r>
            <a:r>
              <a:rPr lang="fr-FR" dirty="0" smtClean="0"/>
              <a:t>  .</a:t>
            </a:r>
            <a:endParaRPr lang="fr-FR" dirty="0"/>
          </a:p>
          <a:p>
            <a:pPr>
              <a:spcBef>
                <a:spcPct val="50000"/>
              </a:spcBef>
            </a:pPr>
            <a:r>
              <a:rPr lang="fr-FR" b="1" dirty="0" err="1" smtClean="0"/>
              <a:t>Boundary</a:t>
            </a:r>
            <a:r>
              <a:rPr lang="fr-FR" b="1" dirty="0" smtClean="0"/>
              <a:t> forcing </a:t>
            </a:r>
            <a:r>
              <a:rPr lang="fr-FR" dirty="0" smtClean="0"/>
              <a:t>:</a:t>
            </a:r>
          </a:p>
          <a:p>
            <a:pPr>
              <a:spcBef>
                <a:spcPct val="50000"/>
              </a:spcBef>
            </a:pPr>
            <a:r>
              <a:rPr lang="fr-FR" b="1" dirty="0" err="1"/>
              <a:t>R</a:t>
            </a:r>
            <a:r>
              <a:rPr lang="fr-FR" b="1" dirty="0" err="1" smtClean="0"/>
              <a:t>e</a:t>
            </a:r>
            <a:r>
              <a:rPr lang="fr-FR" b="1" dirty="0" smtClean="0"/>
              <a:t>-</a:t>
            </a:r>
            <a:r>
              <a:rPr lang="fr-FR" b="1" dirty="0" err="1" smtClean="0"/>
              <a:t>analysis</a:t>
            </a:r>
            <a:r>
              <a:rPr lang="fr-FR" dirty="0" smtClean="0"/>
              <a:t> :</a:t>
            </a:r>
          </a:p>
          <a:p>
            <a:pPr>
              <a:spcBef>
                <a:spcPct val="50000"/>
              </a:spcBef>
            </a:pPr>
            <a:r>
              <a:rPr lang="fr-FR" dirty="0" smtClean="0"/>
              <a:t>ERA-I , NCEP </a:t>
            </a:r>
          </a:p>
          <a:p>
            <a:pPr>
              <a:spcBef>
                <a:spcPct val="50000"/>
              </a:spcBef>
            </a:pPr>
            <a:endParaRPr lang="en-GB" dirty="0" smtClean="0"/>
          </a:p>
          <a:p>
            <a:pPr>
              <a:spcBef>
                <a:spcPct val="50000"/>
              </a:spcBef>
            </a:pP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0" y="3071810"/>
            <a:ext cx="50006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b="1" dirty="0"/>
          </a:p>
          <a:p>
            <a:r>
              <a:rPr lang="fr-FR" b="1" dirty="0" smtClean="0"/>
              <a:t>GCM outputs (scenarios)  </a:t>
            </a:r>
            <a:r>
              <a:rPr lang="fr-FR" dirty="0" smtClean="0"/>
              <a:t>:</a:t>
            </a:r>
          </a:p>
          <a:p>
            <a:r>
              <a:rPr lang="fr-FR" dirty="0" smtClean="0"/>
              <a:t>In the </a:t>
            </a:r>
            <a:r>
              <a:rPr lang="fr-FR" dirty="0" err="1" smtClean="0"/>
              <a:t>context</a:t>
            </a:r>
            <a:r>
              <a:rPr lang="fr-FR" dirty="0" smtClean="0"/>
              <a:t> of CMIP5/CORDEX </a:t>
            </a:r>
            <a:endParaRPr lang="fr-FR" dirty="0"/>
          </a:p>
          <a:p>
            <a:r>
              <a:rPr lang="en-US" dirty="0" smtClean="0"/>
              <a:t>EC-EARTH </a:t>
            </a:r>
          </a:p>
          <a:p>
            <a:r>
              <a:rPr lang="en-US" dirty="0" err="1" smtClean="0"/>
              <a:t>HadGEM</a:t>
            </a:r>
            <a:endParaRPr lang="en-US" dirty="0" smtClean="0"/>
          </a:p>
          <a:p>
            <a:r>
              <a:rPr lang="en-US" dirty="0" smtClean="0"/>
              <a:t>ARPEGE</a:t>
            </a:r>
          </a:p>
          <a:p>
            <a:r>
              <a:rPr lang="en-US" dirty="0" smtClean="0"/>
              <a:t>CSIRO </a:t>
            </a:r>
          </a:p>
          <a:p>
            <a:r>
              <a:rPr lang="en-US" dirty="0" smtClean="0"/>
              <a:t>GFD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857488" y="4714884"/>
            <a:ext cx="1941557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b="1" dirty="0" smtClean="0"/>
              <a:t>for RCP4.5, 8.5  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2000232" y="285728"/>
            <a:ext cx="5016521" cy="461665"/>
          </a:xfrm>
          <a:prstGeom prst="rect">
            <a:avLst/>
          </a:prstGeom>
          <a:gradFill rotWithShape="0">
            <a:gsLst>
              <a:gs pos="0">
                <a:srgbClr val="66CCFF"/>
              </a:gs>
              <a:gs pos="100000">
                <a:srgbClr val="ECF9FF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/>
              <a:t>Chemistry/ aerosols </a:t>
            </a:r>
            <a:r>
              <a:rPr lang="en-US" sz="2400" b="1" dirty="0"/>
              <a:t>in </a:t>
            </a:r>
            <a:r>
              <a:rPr lang="en-US" sz="2400" b="1" dirty="0" smtClean="0"/>
              <a:t>RegCM4  </a:t>
            </a:r>
            <a:endParaRPr lang="en-US" sz="2400" b="1" dirty="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898525"/>
            <a:ext cx="79232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Tracer model / </a:t>
            </a:r>
            <a:r>
              <a:rPr lang="en-US" b="1" dirty="0" smtClean="0"/>
              <a:t>RegCM4 </a:t>
            </a:r>
            <a:endParaRPr lang="en-US" sz="1400" b="1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447800"/>
            <a:ext cx="777240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295400" y="2133600"/>
            <a:ext cx="2438400" cy="76200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724400" y="2133600"/>
            <a:ext cx="1828800" cy="9525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6934200" y="2133600"/>
            <a:ext cx="1219200" cy="7461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835150" y="2205038"/>
            <a:ext cx="11366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400"/>
              <a:t>Transport </a:t>
            </a:r>
            <a:endParaRPr lang="en-GB" sz="14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119688" y="2212975"/>
            <a:ext cx="11287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Removal terms</a:t>
            </a:r>
            <a:endParaRPr lang="en-GB" sz="14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578225" y="2212975"/>
            <a:ext cx="14509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Primary Emissions</a:t>
            </a:r>
            <a:endParaRPr lang="en-GB" sz="1400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097338" y="2122488"/>
            <a:ext cx="398462" cy="87312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783388" y="2212975"/>
            <a:ext cx="15986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400"/>
              <a:t>Physico – chemical transformations   </a:t>
            </a:r>
            <a:endParaRPr lang="en-GB" sz="1400"/>
          </a:p>
        </p:txBody>
      </p:sp>
      <p:sp>
        <p:nvSpPr>
          <p:cNvPr id="6157" name="Oval 13"/>
          <p:cNvSpPr>
            <a:spLocks noChangeArrowheads="1"/>
          </p:cNvSpPr>
          <p:nvPr/>
        </p:nvSpPr>
        <p:spPr bwMode="auto">
          <a:xfrm>
            <a:off x="304800" y="1066800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428596" y="2857496"/>
            <a:ext cx="5029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/>
              <a:t>Particles and chemical species considered</a:t>
            </a:r>
          </a:p>
        </p:txBody>
      </p:sp>
      <p:sp>
        <p:nvSpPr>
          <p:cNvPr id="6159" name="Oval 15"/>
          <p:cNvSpPr>
            <a:spLocks noChangeArrowheads="1"/>
          </p:cNvSpPr>
          <p:nvPr/>
        </p:nvSpPr>
        <p:spPr bwMode="auto">
          <a:xfrm>
            <a:off x="142844" y="3000372"/>
            <a:ext cx="76200" cy="762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167" name="Picture 2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688" y="3786190"/>
            <a:ext cx="601712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8" name="Picture 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480" y="3786190"/>
            <a:ext cx="179704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Box 24"/>
          <p:cNvSpPr txBox="1"/>
          <p:nvPr/>
        </p:nvSpPr>
        <p:spPr>
          <a:xfrm>
            <a:off x="6286480" y="464344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0.6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215174" y="4643446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6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1406" y="328612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Simple aerosol  scheme </a:t>
            </a:r>
            <a:endParaRPr lang="en-US" b="1" i="1" dirty="0"/>
          </a:p>
        </p:txBody>
      </p:sp>
      <p:sp>
        <p:nvSpPr>
          <p:cNvPr id="29" name="Rectangle 28"/>
          <p:cNvSpPr/>
          <p:nvPr/>
        </p:nvSpPr>
        <p:spPr>
          <a:xfrm>
            <a:off x="0" y="5786454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'SO2',‘SO4','O3','NO2','NO','CO','H2O2‘,'HNO3‘,'N2O5','HCHO','ALD2',‘ISOP','C2H6',</a:t>
            </a:r>
          </a:p>
          <a:p>
            <a:r>
              <a:rPr lang="en-US" sz="1600" dirty="0" smtClean="0"/>
              <a:t>'PAR','ACET','MOH','OLT','OLI','TOLUE','XYL','ETHE','PAN','CH4','MGLY','CRES','OPEN','ISOPRD','ONIT','HCOOH','RCOOH’,'CH3OOH','ETHOOH','ROOH','HONO',‘HNO4','XO2'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71406" y="5345684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CBMZ gas phase 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6" name="Picture 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7" y="3500438"/>
            <a:ext cx="3286148" cy="1624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7" name="Picture 3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428604"/>
            <a:ext cx="66437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TextBox 34"/>
          <p:cNvSpPr txBox="1"/>
          <p:nvPr/>
        </p:nvSpPr>
        <p:spPr>
          <a:xfrm>
            <a:off x="285720" y="357187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Sea-</a:t>
            </a:r>
            <a:r>
              <a:rPr lang="en-US" dirty="0" err="1" smtClean="0"/>
              <a:t>sal</a:t>
            </a:r>
            <a:r>
              <a:rPr lang="en-US" dirty="0" smtClean="0"/>
              <a:t> t 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643306" y="0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Natural emissions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285720" y="1142984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DUST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214282" y="5572140"/>
            <a:ext cx="1285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Biogenic</a:t>
            </a:r>
          </a:p>
          <a:p>
            <a:r>
              <a:rPr lang="en-US" dirty="0" smtClean="0"/>
              <a:t>(isoprene ) 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2428860" y="5715016"/>
            <a:ext cx="2357454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 </a:t>
            </a:r>
            <a:r>
              <a:rPr lang="en-US" dirty="0" smtClean="0"/>
              <a:t>  MEGAN / CLM3.5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500306"/>
            <a:ext cx="5929354" cy="1015663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Chemical boundary conditions </a:t>
            </a:r>
          </a:p>
          <a:p>
            <a:endParaRPr lang="en-US" b="1" dirty="0" smtClean="0"/>
          </a:p>
          <a:p>
            <a:r>
              <a:rPr lang="en-US" b="1" dirty="0" smtClean="0"/>
              <a:t>EC-EARTH / CAM runs for RCP4.5, 8.5  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85720" y="642918"/>
            <a:ext cx="7072362" cy="104644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Anthropogenic emissions  </a:t>
            </a:r>
          </a:p>
          <a:p>
            <a:endParaRPr lang="en-US" dirty="0"/>
          </a:p>
          <a:p>
            <a:r>
              <a:rPr lang="en-US" sz="2000" b="1" dirty="0" smtClean="0"/>
              <a:t>CMIP5 emissions historical and RCPs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214290"/>
            <a:ext cx="3071834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Pollen </a:t>
            </a:r>
            <a:r>
              <a:rPr lang="en-US" sz="2400" b="1" dirty="0" err="1" smtClean="0"/>
              <a:t>modelling</a:t>
            </a:r>
            <a:r>
              <a:rPr lang="en-US" sz="2400" b="1" dirty="0" smtClean="0"/>
              <a:t> ? </a:t>
            </a:r>
            <a:endParaRPr lang="en-US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85794"/>
            <a:ext cx="8858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STEP 1 </a:t>
            </a:r>
            <a:r>
              <a:rPr lang="en-US" sz="2400" dirty="0" smtClean="0"/>
              <a:t>: (fast)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Use of IPSL/ LSCE emissions prescribed directly to </a:t>
            </a:r>
            <a:r>
              <a:rPr lang="en-US" sz="2400" dirty="0" err="1" smtClean="0"/>
              <a:t>RegCM</a:t>
            </a:r>
            <a:r>
              <a:rPr lang="en-US" sz="2400" dirty="0"/>
              <a:t> </a:t>
            </a:r>
            <a:r>
              <a:rPr lang="en-US" sz="2400" dirty="0" smtClean="0"/>
              <a:t>( period and frequency to be determined) .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Implementation of a </a:t>
            </a:r>
            <a:r>
              <a:rPr lang="en-US" sz="2400" dirty="0"/>
              <a:t>p</a:t>
            </a:r>
            <a:r>
              <a:rPr lang="en-US" sz="2400" dirty="0" smtClean="0"/>
              <a:t>ollen tracers : sizing and relevant parameters ( 	affective diameter, hydrophilic character, etc)  to be defined   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3357562"/>
            <a:ext cx="8858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 smtClean="0"/>
              <a:t>STEP 2 </a:t>
            </a:r>
            <a:r>
              <a:rPr lang="en-US" sz="2400" dirty="0" smtClean="0"/>
              <a:t>: ( longer + post-doc required ) </a:t>
            </a:r>
          </a:p>
          <a:p>
            <a:pPr>
              <a:buFont typeface="Wingdings" pitchFamily="2" charset="2"/>
              <a:buChar char="v"/>
            </a:pPr>
            <a:r>
              <a:rPr lang="en-US" sz="2400" dirty="0" smtClean="0"/>
              <a:t> Implementation of on-line emission </a:t>
            </a:r>
            <a:r>
              <a:rPr lang="en-US" sz="2400" dirty="0" err="1" smtClean="0"/>
              <a:t>modelling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   - two paths possible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1: activation of CLM 4 interactive vegetation / coupling of 	</a:t>
            </a:r>
            <a:r>
              <a:rPr lang="en-US" sz="2400" dirty="0" err="1" smtClean="0"/>
              <a:t>phenology</a:t>
            </a:r>
            <a:r>
              <a:rPr lang="en-US" sz="2400" dirty="0" smtClean="0"/>
              <a:t> dependant functions (same </a:t>
            </a:r>
            <a:r>
              <a:rPr lang="en-US" sz="2400" dirty="0" err="1" smtClean="0"/>
              <a:t>parameterisation</a:t>
            </a:r>
            <a:r>
              <a:rPr lang="en-US" sz="2400" dirty="0" smtClean="0"/>
              <a:t> 	than used in IPSL approach).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2 : coupling of ORCHIDEE with </a:t>
            </a:r>
            <a:r>
              <a:rPr lang="en-US" sz="2400" dirty="0" err="1" smtClean="0"/>
              <a:t>RegCM</a:t>
            </a:r>
            <a:endParaRPr lang="en-US" sz="2400" dirty="0" smtClean="0"/>
          </a:p>
          <a:p>
            <a:endParaRPr lang="en-US" sz="2400" dirty="0" smtClean="0"/>
          </a:p>
        </p:txBody>
      </p:sp>
      <p:sp>
        <p:nvSpPr>
          <p:cNvPr id="6" name="Right Arrow 5"/>
          <p:cNvSpPr/>
          <p:nvPr/>
        </p:nvSpPr>
        <p:spPr>
          <a:xfrm>
            <a:off x="76200" y="6133071"/>
            <a:ext cx="428596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08686" y="6006754"/>
            <a:ext cx="6044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 would tend to support 1 for </a:t>
            </a:r>
            <a:r>
              <a:rPr lang="en-US" dirty="0" err="1" smtClean="0"/>
              <a:t>intercomparisons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785926"/>
            <a:ext cx="828680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Last point : </a:t>
            </a:r>
          </a:p>
          <a:p>
            <a:endParaRPr lang="en-US" sz="2800" dirty="0" smtClean="0"/>
          </a:p>
          <a:p>
            <a:r>
              <a:rPr lang="en-US" sz="2800" dirty="0" smtClean="0"/>
              <a:t>Activities for ATOPICA workshop in Trieste</a:t>
            </a:r>
          </a:p>
          <a:p>
            <a:endParaRPr lang="en-US" sz="2800" dirty="0" smtClean="0"/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RegCM</a:t>
            </a:r>
            <a:endParaRPr lang="en-US" sz="2800" dirty="0" smtClean="0"/>
          </a:p>
          <a:p>
            <a:r>
              <a:rPr lang="en-US" sz="2800" dirty="0" smtClean="0"/>
              <a:t>-</a:t>
            </a:r>
            <a:r>
              <a:rPr lang="en-US" sz="2800" dirty="0" err="1" smtClean="0"/>
              <a:t>Chimere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-… ?  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3500430" y="4929198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Thank you 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3999" y="1066800"/>
            <a:ext cx="381662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Down Arrow 2"/>
          <p:cNvSpPr/>
          <p:nvPr/>
        </p:nvSpPr>
        <p:spPr bwMode="auto">
          <a:xfrm>
            <a:off x="3124200" y="1447800"/>
            <a:ext cx="457200" cy="2286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4" name="Down Arrow 3"/>
          <p:cNvSpPr/>
          <p:nvPr/>
        </p:nvSpPr>
        <p:spPr bwMode="auto">
          <a:xfrm rot="10800000">
            <a:off x="1066800" y="4419600"/>
            <a:ext cx="457200" cy="2286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sp>
        <p:nvSpPr>
          <p:cNvPr id="5" name="Down Arrow 4"/>
          <p:cNvSpPr/>
          <p:nvPr/>
        </p:nvSpPr>
        <p:spPr bwMode="auto">
          <a:xfrm rot="10800000">
            <a:off x="5410200" y="4419600"/>
            <a:ext cx="457200" cy="228600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charset="0"/>
              <a:ea typeface="MS PGothic" pitchFamily="34" charset="-128"/>
            </a:endParaRPr>
          </a:p>
        </p:txBody>
      </p:sp>
      <p:grpSp>
        <p:nvGrpSpPr>
          <p:cNvPr id="6" name="Group 12"/>
          <p:cNvGrpSpPr/>
          <p:nvPr/>
        </p:nvGrpSpPr>
        <p:grpSpPr>
          <a:xfrm>
            <a:off x="304800" y="304800"/>
            <a:ext cx="6281489" cy="3962400"/>
            <a:chOff x="304800" y="304800"/>
            <a:chExt cx="6281489" cy="3962400"/>
          </a:xfrm>
        </p:grpSpPr>
        <p:pic>
          <p:nvPicPr>
            <p:cNvPr id="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1828800"/>
              <a:ext cx="6205289" cy="2438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7"/>
            <p:cNvGrpSpPr/>
            <p:nvPr/>
          </p:nvGrpSpPr>
          <p:grpSpPr>
            <a:xfrm>
              <a:off x="304800" y="304800"/>
              <a:ext cx="3810000" cy="1371599"/>
              <a:chOff x="304800" y="304800"/>
              <a:chExt cx="5638800" cy="2126655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2362200" y="457200"/>
                <a:ext cx="3581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Anthropogenic pressures</a:t>
                </a:r>
                <a:endParaRPr lang="en-I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Striped Right Arrow 9"/>
              <p:cNvSpPr/>
              <p:nvPr/>
            </p:nvSpPr>
            <p:spPr bwMode="auto">
              <a:xfrm rot="2474735">
                <a:off x="2298928" y="1279968"/>
                <a:ext cx="533400" cy="313287"/>
              </a:xfrm>
              <a:prstGeom prst="stripedRigh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IE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  <a:ea typeface="MS PGothic" pitchFamily="34" charset="-128"/>
                </a:endParaRPr>
              </a:p>
            </p:txBody>
          </p:sp>
          <p:pic>
            <p:nvPicPr>
              <p:cNvPr id="11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04800" y="304800"/>
                <a:ext cx="1828800" cy="18699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2" name="Striped Right Arrow 11"/>
              <p:cNvSpPr/>
              <p:nvPr/>
            </p:nvSpPr>
            <p:spPr bwMode="auto">
              <a:xfrm rot="2474735">
                <a:off x="1484902" y="2118168"/>
                <a:ext cx="533400" cy="313287"/>
              </a:xfrm>
              <a:prstGeom prst="stripedRightArrow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IE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charset="0"/>
                  <a:ea typeface="MS PGothic" pitchFamily="34" charset="-128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2"/>
          <p:cNvSpPr txBox="1">
            <a:spLocks noChangeArrowheads="1"/>
          </p:cNvSpPr>
          <p:nvPr/>
        </p:nvSpPr>
        <p:spPr bwMode="auto">
          <a:xfrm>
            <a:off x="3492500" y="1265238"/>
            <a:ext cx="16271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2000">
                <a:latin typeface="Times New Roman" pitchFamily="18" charset="0"/>
              </a:rPr>
              <a:t>0.01 – 20 µm</a:t>
            </a:r>
            <a:endParaRPr lang="en-GB" sz="2000">
              <a:latin typeface="Times New Roman" pitchFamily="18" charset="0"/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6084888" y="1454150"/>
            <a:ext cx="2484437" cy="8636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latin typeface="Times New Roman" pitchFamily="18" charset="0"/>
              </a:rPr>
              <a:t>Radiation scheme</a:t>
            </a:r>
          </a:p>
          <a:p>
            <a:pPr algn="ctr">
              <a:spcBef>
                <a:spcPct val="50000"/>
              </a:spcBef>
            </a:pPr>
            <a:r>
              <a:rPr lang="en-GB" sz="2000">
                <a:latin typeface="Times New Roman" pitchFamily="18" charset="0"/>
              </a:rPr>
              <a:t>(SW+LW)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6227763" y="4217988"/>
            <a:ext cx="1873250" cy="406400"/>
          </a:xfrm>
          <a:prstGeom prst="rect">
            <a:avLst/>
          </a:prstGeom>
          <a:solidFill>
            <a:srgbClr val="00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>
                <a:latin typeface="Times New Roman" pitchFamily="18" charset="0"/>
              </a:rPr>
              <a:t>SVAT scheme</a:t>
            </a: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 rot="10800000">
            <a:off x="6945313" y="2597150"/>
            <a:ext cx="685800" cy="1295400"/>
          </a:xfrm>
          <a:prstGeom prst="triangle">
            <a:avLst>
              <a:gd name="adj" fmla="val 50000"/>
            </a:avLst>
          </a:prstGeom>
          <a:gradFill rotWithShape="0">
            <a:gsLst>
              <a:gs pos="0">
                <a:srgbClr val="FFFF66"/>
              </a:gs>
              <a:gs pos="100000">
                <a:srgbClr val="FF66CC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653088" y="5876925"/>
            <a:ext cx="2735262" cy="650875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RegCM3 regional climate model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4572000" y="2417763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" name="Oval 10"/>
          <p:cNvSpPr>
            <a:spLocks noChangeArrowheads="1"/>
          </p:cNvSpPr>
          <p:nvPr/>
        </p:nvSpPr>
        <p:spPr bwMode="auto">
          <a:xfrm>
            <a:off x="5148263" y="2490788"/>
            <a:ext cx="71437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5292725" y="2130425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" name="Oval 12"/>
          <p:cNvSpPr>
            <a:spLocks noChangeArrowheads="1"/>
          </p:cNvSpPr>
          <p:nvPr/>
        </p:nvSpPr>
        <p:spPr bwMode="auto">
          <a:xfrm>
            <a:off x="5508625" y="1770063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" name="Oval 13"/>
          <p:cNvSpPr>
            <a:spLocks noChangeArrowheads="1"/>
          </p:cNvSpPr>
          <p:nvPr/>
        </p:nvSpPr>
        <p:spPr bwMode="auto">
          <a:xfrm>
            <a:off x="5724525" y="1914525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" name="Oval 14"/>
          <p:cNvSpPr>
            <a:spLocks noChangeArrowheads="1"/>
          </p:cNvSpPr>
          <p:nvPr/>
        </p:nvSpPr>
        <p:spPr bwMode="auto">
          <a:xfrm>
            <a:off x="4859338" y="1841500"/>
            <a:ext cx="71437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" name="Oval 15"/>
          <p:cNvSpPr>
            <a:spLocks noChangeArrowheads="1"/>
          </p:cNvSpPr>
          <p:nvPr/>
        </p:nvSpPr>
        <p:spPr bwMode="auto">
          <a:xfrm>
            <a:off x="5291138" y="1625600"/>
            <a:ext cx="71437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" name="Oval 16"/>
          <p:cNvSpPr>
            <a:spLocks noChangeArrowheads="1"/>
          </p:cNvSpPr>
          <p:nvPr/>
        </p:nvSpPr>
        <p:spPr bwMode="auto">
          <a:xfrm>
            <a:off x="5724525" y="2490788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" name="Oval 17"/>
          <p:cNvSpPr>
            <a:spLocks noChangeArrowheads="1"/>
          </p:cNvSpPr>
          <p:nvPr/>
        </p:nvSpPr>
        <p:spPr bwMode="auto">
          <a:xfrm>
            <a:off x="6156325" y="2274888"/>
            <a:ext cx="71438" cy="73025"/>
          </a:xfrm>
          <a:prstGeom prst="ellipse">
            <a:avLst/>
          </a:prstGeom>
          <a:solidFill>
            <a:srgbClr val="FFFF00"/>
          </a:solidFill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5651500" y="4149725"/>
            <a:ext cx="431800" cy="50165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Text Box 21"/>
          <p:cNvSpPr txBox="1">
            <a:spLocks noChangeArrowheads="1"/>
          </p:cNvSpPr>
          <p:nvPr/>
        </p:nvSpPr>
        <p:spPr bwMode="auto">
          <a:xfrm>
            <a:off x="6011863" y="3068638"/>
            <a:ext cx="12969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/>
              <a:t>absorption diffusion     emission</a:t>
            </a:r>
          </a:p>
        </p:txBody>
      </p:sp>
      <p:sp>
        <p:nvSpPr>
          <p:cNvPr id="5140" name="Text Box 22"/>
          <p:cNvSpPr txBox="1">
            <a:spLocks noChangeArrowheads="1"/>
          </p:cNvSpPr>
          <p:nvPr/>
        </p:nvSpPr>
        <p:spPr bwMode="auto">
          <a:xfrm>
            <a:off x="7380288" y="5657850"/>
            <a:ext cx="936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5122" name="Object 23"/>
          <p:cNvGraphicFramePr>
            <a:graphicFrameLocks noChangeAspect="1"/>
          </p:cNvGraphicFramePr>
          <p:nvPr/>
        </p:nvGraphicFramePr>
        <p:xfrm>
          <a:off x="7885113" y="3141663"/>
          <a:ext cx="947737" cy="690562"/>
        </p:xfrm>
        <a:graphic>
          <a:graphicData uri="http://schemas.openxmlformats.org/presentationml/2006/ole">
            <p:oleObj spid="_x0000_s14338" name="Equation" r:id="rId4" imgW="609480" imgH="444240" progId="Equation.3">
              <p:embed/>
            </p:oleObj>
          </a:graphicData>
        </a:graphic>
      </p:graphicFrame>
      <p:graphicFrame>
        <p:nvGraphicFramePr>
          <p:cNvPr id="5123" name="Object 24"/>
          <p:cNvGraphicFramePr>
            <a:graphicFrameLocks noChangeAspect="1"/>
          </p:cNvGraphicFramePr>
          <p:nvPr/>
        </p:nvGraphicFramePr>
        <p:xfrm>
          <a:off x="8172450" y="4203700"/>
          <a:ext cx="650875" cy="374650"/>
        </p:xfrm>
        <a:graphic>
          <a:graphicData uri="http://schemas.openxmlformats.org/presentationml/2006/ole">
            <p:oleObj spid="_x0000_s14339" name="Equation" r:id="rId5" imgW="419040" imgH="241200" progId="Equation.3">
              <p:embed/>
            </p:oleObj>
          </a:graphicData>
        </a:graphic>
      </p:graphicFrame>
      <p:cxnSp>
        <p:nvCxnSpPr>
          <p:cNvPr id="5141" name="AutoShape 26"/>
          <p:cNvCxnSpPr>
            <a:cxnSpLocks noChangeShapeType="1"/>
            <a:endCxn id="5128" idx="0"/>
          </p:cNvCxnSpPr>
          <p:nvPr/>
        </p:nvCxnSpPr>
        <p:spPr bwMode="auto">
          <a:xfrm rot="5400000">
            <a:off x="7110413" y="4489450"/>
            <a:ext cx="1298575" cy="1476375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5142" name="AutoShape 27"/>
          <p:cNvCxnSpPr>
            <a:cxnSpLocks noChangeShapeType="1"/>
            <a:stCxn id="5128" idx="1"/>
          </p:cNvCxnSpPr>
          <p:nvPr/>
        </p:nvCxnSpPr>
        <p:spPr bwMode="auto">
          <a:xfrm rot="10800000">
            <a:off x="287338" y="3070225"/>
            <a:ext cx="5365750" cy="3132138"/>
          </a:xfrm>
          <a:prstGeom prst="bentConnector3">
            <a:avLst>
              <a:gd name="adj1" fmla="val 104259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grpSp>
        <p:nvGrpSpPr>
          <p:cNvPr id="2" name="Group 29"/>
          <p:cNvGrpSpPr>
            <a:grpSpLocks/>
          </p:cNvGrpSpPr>
          <p:nvPr/>
        </p:nvGrpSpPr>
        <p:grpSpPr bwMode="auto">
          <a:xfrm>
            <a:off x="179388" y="765175"/>
            <a:ext cx="5616575" cy="4392613"/>
            <a:chOff x="113" y="255"/>
            <a:chExt cx="3538" cy="2767"/>
          </a:xfrm>
        </p:grpSpPr>
        <p:pic>
          <p:nvPicPr>
            <p:cNvPr id="5147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b="25636"/>
            <a:stretch>
              <a:fillRect/>
            </a:stretch>
          </p:blipFill>
          <p:spPr bwMode="auto">
            <a:xfrm>
              <a:off x="181" y="391"/>
              <a:ext cx="3470" cy="26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48" name="Rectangle 28"/>
            <p:cNvSpPr>
              <a:spLocks noChangeArrowheads="1"/>
            </p:cNvSpPr>
            <p:nvPr/>
          </p:nvSpPr>
          <p:spPr bwMode="auto">
            <a:xfrm>
              <a:off x="113" y="255"/>
              <a:ext cx="1588" cy="63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5144" name="AutoShape 32"/>
          <p:cNvCxnSpPr>
            <a:cxnSpLocks noChangeShapeType="1"/>
            <a:endCxn id="5128" idx="3"/>
          </p:cNvCxnSpPr>
          <p:nvPr/>
        </p:nvCxnSpPr>
        <p:spPr bwMode="auto">
          <a:xfrm flipH="1">
            <a:off x="8388350" y="3487738"/>
            <a:ext cx="444500" cy="2714625"/>
          </a:xfrm>
          <a:prstGeom prst="bentConnector3">
            <a:avLst>
              <a:gd name="adj1" fmla="val -51431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5145" name="Text Box 33"/>
          <p:cNvSpPr txBox="1">
            <a:spLocks noChangeArrowheads="1"/>
          </p:cNvSpPr>
          <p:nvPr/>
        </p:nvSpPr>
        <p:spPr bwMode="auto">
          <a:xfrm>
            <a:off x="1042988" y="188913"/>
            <a:ext cx="6049962" cy="3667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/>
              <a:t>Dust aerosol on-line module in the ICTP RegCM3 model</a:t>
            </a:r>
          </a:p>
        </p:txBody>
      </p:sp>
      <p:sp>
        <p:nvSpPr>
          <p:cNvPr id="5146" name="Text Box 35"/>
          <p:cNvSpPr txBox="1">
            <a:spLocks noChangeArrowheads="1"/>
          </p:cNvSpPr>
          <p:nvPr/>
        </p:nvSpPr>
        <p:spPr bwMode="auto">
          <a:xfrm>
            <a:off x="5148263" y="692150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No cloud microphysics interaction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7391400" cy="60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b="1" dirty="0">
                <a:solidFill>
                  <a:srgbClr val="FF0000"/>
                </a:solidFill>
              </a:rPr>
              <a:t>A close up of a field of view of Fine Particles collected on the East Mediterranean Shore. Most particles are either </a:t>
            </a:r>
            <a:r>
              <a:rPr lang="en-US" sz="1100" b="1" u="sng" dirty="0">
                <a:solidFill>
                  <a:srgbClr val="FF0000"/>
                </a:solidFill>
              </a:rPr>
              <a:t>spherical sulfates</a:t>
            </a:r>
            <a:r>
              <a:rPr lang="en-US" sz="1100" b="1" dirty="0">
                <a:solidFill>
                  <a:srgbClr val="FF0000"/>
                </a:solidFill>
              </a:rPr>
              <a:t> (similar to ammonium sulfates in appearance) or short </a:t>
            </a:r>
            <a:r>
              <a:rPr lang="en-US" sz="1100" b="1" u="sng" dirty="0">
                <a:solidFill>
                  <a:srgbClr val="FF0000"/>
                </a:solidFill>
              </a:rPr>
              <a:t>aggregates of diesel particles</a:t>
            </a:r>
            <a:r>
              <a:rPr lang="en-US" sz="1100" b="1" dirty="0">
                <a:solidFill>
                  <a:srgbClr val="FF0000"/>
                </a:solidFill>
              </a:rPr>
              <a:t>.</a:t>
            </a:r>
            <a:endParaRPr lang="en-US" sz="1100" dirty="0"/>
          </a:p>
        </p:txBody>
      </p:sp>
      <p:pic>
        <p:nvPicPr>
          <p:cNvPr id="80899" name="Picture 3" descr="10-9Coarse or Fine FOV -S and 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066800"/>
            <a:ext cx="5943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7524750" y="6267450"/>
            <a:ext cx="13477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C4532"/>
                </a:solidFill>
              </a:rPr>
              <a:t>Thanks to</a:t>
            </a:r>
          </a:p>
          <a:p>
            <a:r>
              <a:rPr lang="en-US" sz="1400" b="1">
                <a:solidFill>
                  <a:srgbClr val="FC4532"/>
                </a:solidFill>
              </a:rPr>
              <a:t>Prof. Mamane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5219700" y="5229225"/>
            <a:ext cx="1133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JJA 2001</a:t>
            </a:r>
          </a:p>
        </p:txBody>
      </p:sp>
      <p:sp>
        <p:nvSpPr>
          <p:cNvPr id="11269" name="TextBox 4"/>
          <p:cNvSpPr txBox="1">
            <a:spLocks noChangeArrowheads="1"/>
          </p:cNvSpPr>
          <p:nvPr/>
        </p:nvSpPr>
        <p:spPr bwMode="auto">
          <a:xfrm>
            <a:off x="2971800" y="6172200"/>
            <a:ext cx="31686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err="1"/>
              <a:t>Barnaba</a:t>
            </a:r>
            <a:r>
              <a:rPr lang="en-US" dirty="0"/>
              <a:t> and Gobi 2004</a:t>
            </a:r>
          </a:p>
        </p:txBody>
      </p:sp>
      <p:pic>
        <p:nvPicPr>
          <p:cNvPr id="11270" name="Picture 7" descr="aermedsummer.PNG"/>
          <p:cNvPicPr>
            <a:picLocks noChangeAspect="1"/>
          </p:cNvPicPr>
          <p:nvPr/>
        </p:nvPicPr>
        <p:blipFill>
          <a:blip r:embed="rId2" cstate="print"/>
          <a:srcRect l="3256" t="10631" r="6676" b="4332"/>
          <a:stretch>
            <a:fillRect/>
          </a:stretch>
        </p:blipFill>
        <p:spPr bwMode="auto">
          <a:xfrm>
            <a:off x="838200" y="596688"/>
            <a:ext cx="7696200" cy="544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133600" y="76200"/>
            <a:ext cx="495300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Aerosol optical depths (summer average)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JJA 2005</a:t>
            </a:r>
            <a:endParaRPr lang="en-I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47-9coarse close up NaCl ex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5573713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533400" y="304800"/>
            <a:ext cx="6934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Cubes of 3-7 </a:t>
            </a:r>
            <a:r>
              <a:rPr lang="el-GR" sz="2000" b="1" dirty="0">
                <a:solidFill>
                  <a:srgbClr val="FF0000"/>
                </a:solidFill>
              </a:rPr>
              <a:t>μ</a:t>
            </a:r>
            <a:r>
              <a:rPr lang="en-US" sz="2000" b="1" dirty="0">
                <a:solidFill>
                  <a:srgbClr val="FF0000"/>
                </a:solidFill>
              </a:rPr>
              <a:t>m </a:t>
            </a:r>
            <a:r>
              <a:rPr lang="en-US" sz="2000" b="1" u="sng" dirty="0">
                <a:solidFill>
                  <a:srgbClr val="FF0000"/>
                </a:solidFill>
              </a:rPr>
              <a:t>sea salt particles</a:t>
            </a:r>
            <a:r>
              <a:rPr lang="en-US" sz="2000" b="1" dirty="0">
                <a:solidFill>
                  <a:srgbClr val="FF0000"/>
                </a:solidFill>
              </a:rPr>
              <a:t>, attached to a </a:t>
            </a:r>
            <a:r>
              <a:rPr lang="en-US" sz="2000" b="1" u="sng" dirty="0">
                <a:solidFill>
                  <a:srgbClr val="FF0000"/>
                </a:solidFill>
              </a:rPr>
              <a:t>mineral</a:t>
            </a:r>
            <a:r>
              <a:rPr lang="en-US" sz="2000" b="1" dirty="0">
                <a:solidFill>
                  <a:srgbClr val="FF0000"/>
                </a:solidFill>
              </a:rPr>
              <a:t>, from the coarse fraction.  Sea salt (Na, </a:t>
            </a:r>
            <a:r>
              <a:rPr lang="en-US" sz="2000" b="1" dirty="0" err="1">
                <a:solidFill>
                  <a:srgbClr val="FF0000"/>
                </a:solidFill>
              </a:rPr>
              <a:t>Cl</a:t>
            </a:r>
            <a:r>
              <a:rPr lang="en-US" sz="2000" b="1" dirty="0">
                <a:solidFill>
                  <a:srgbClr val="FF0000"/>
                </a:solidFill>
              </a:rPr>
              <a:t>) particles were found at both particle size fractions.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7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609600" y="228600"/>
            <a:ext cx="74676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Typical Irregular Mineral with very rough porous surfaces collected at the coarse fraction.  A spherical 1.5 </a:t>
            </a:r>
            <a:r>
              <a:rPr lang="el-GR" sz="2000" b="1">
                <a:solidFill>
                  <a:srgbClr val="FF0000"/>
                </a:solidFill>
              </a:rPr>
              <a:t>μ</a:t>
            </a:r>
            <a:r>
              <a:rPr lang="en-US" sz="2000" b="1">
                <a:solidFill>
                  <a:srgbClr val="FF0000"/>
                </a:solidFill>
              </a:rPr>
              <a:t>m </a:t>
            </a:r>
            <a:r>
              <a:rPr lang="en-US" sz="2000" b="1" u="sng">
                <a:solidFill>
                  <a:srgbClr val="FF0000"/>
                </a:solidFill>
              </a:rPr>
              <a:t>coal fly ash</a:t>
            </a:r>
            <a:r>
              <a:rPr lang="en-US" sz="2000" b="1">
                <a:solidFill>
                  <a:srgbClr val="FF0000"/>
                </a:solidFill>
              </a:rPr>
              <a:t> is seen at the top, and a </a:t>
            </a:r>
            <a:r>
              <a:rPr lang="en-US" sz="2000" b="1" u="sng">
                <a:solidFill>
                  <a:srgbClr val="FF0000"/>
                </a:solidFill>
              </a:rPr>
              <a:t>“crushed” spore</a:t>
            </a:r>
            <a:r>
              <a:rPr lang="en-US" sz="2000" b="1">
                <a:solidFill>
                  <a:srgbClr val="FF0000"/>
                </a:solidFill>
              </a:rPr>
              <a:t> at the upper left corner.  </a:t>
            </a:r>
            <a:endParaRPr lang="en-US" sz="2000">
              <a:solidFill>
                <a:srgbClr val="FF0000"/>
              </a:solidFill>
            </a:endParaRPr>
          </a:p>
        </p:txBody>
      </p:sp>
      <p:pic>
        <p:nvPicPr>
          <p:cNvPr id="82947" name="Picture 3" descr="5-13Coarse Mineral aggreg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600200"/>
            <a:ext cx="586740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build="p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2-13Coarse Oil Cenosphe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1524000"/>
            <a:ext cx="5867400" cy="469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685800" y="304800"/>
            <a:ext cx="6705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just"/>
            <a:r>
              <a:rPr lang="en-US" sz="2000" b="1">
                <a:solidFill>
                  <a:srgbClr val="FF0000"/>
                </a:solidFill>
              </a:rPr>
              <a:t>Oil Combustion </a:t>
            </a:r>
            <a:r>
              <a:rPr lang="en-US" sz="2000" b="1" u="sng">
                <a:solidFill>
                  <a:srgbClr val="FF0000"/>
                </a:solidFill>
              </a:rPr>
              <a:t>Cenosphere</a:t>
            </a:r>
            <a:r>
              <a:rPr lang="en-US" sz="2000" b="1">
                <a:solidFill>
                  <a:srgbClr val="FF0000"/>
                </a:solidFill>
              </a:rPr>
              <a:t> rich in Ni and V collected in the coarse fraction. These are typical particles emitted from combustion of heavy oil.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838200"/>
            <a:ext cx="8618076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3400"/>
            <a:ext cx="8991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2400" y="58674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Importance of understanding atmospheric chemistry in Mediterranean region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6" y="381000"/>
            <a:ext cx="8759616" cy="6000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1828800" y="914400"/>
            <a:ext cx="4953000" cy="1143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1905000" y="304800"/>
            <a:ext cx="4648200" cy="381000"/>
          </a:xfrm>
          <a:prstGeom prst="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/>
              <a:t>Temporal variability :  seasonal scale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 r="42069" b="44809"/>
          <a:stretch>
            <a:fillRect/>
          </a:stretch>
        </p:blipFill>
        <p:spPr bwMode="auto">
          <a:xfrm>
            <a:off x="284328" y="457200"/>
            <a:ext cx="8478672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 bwMode="auto">
          <a:xfrm>
            <a:off x="1143000" y="6096000"/>
            <a:ext cx="4191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Lionello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 et al. </a:t>
            </a:r>
            <a:r>
              <a:rPr kumimoji="0" lang="en-US" sz="1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MedCliVAR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  <a:ea typeface="MS PGothic" pitchFamily="34" charset="-128"/>
              </a:rPr>
              <a:t> book.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MS PGothic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기본 디자인">
  <a:themeElements>
    <a:clrScheme name="기본 디자인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기본 디자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  <a:ea typeface="MS PGothic" pitchFamily="34" charset="-128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Compass</Template>
  <TotalTime>38648</TotalTime>
  <Words>1786</Words>
  <Application>Microsoft Office PowerPoint</Application>
  <PresentationFormat>On-screen Show (4:3)</PresentationFormat>
  <Paragraphs>352</Paragraphs>
  <Slides>52</Slides>
  <Notes>26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5" baseType="lpstr">
      <vt:lpstr>Custom Design</vt:lpstr>
      <vt:lpstr>기본 디자인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</vt:vector>
  </TitlesOfParts>
  <Company>IRI of Columbia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IRI LDEO</dc:creator>
  <cp:lastModifiedBy>fsolmon</cp:lastModifiedBy>
  <cp:revision>711</cp:revision>
  <dcterms:created xsi:type="dcterms:W3CDTF">2004-11-18T16:20:27Z</dcterms:created>
  <dcterms:modified xsi:type="dcterms:W3CDTF">2012-08-28T20:42:51Z</dcterms:modified>
</cp:coreProperties>
</file>