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80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3" r:id="rId3"/>
    <p:sldId id="294" r:id="rId4"/>
    <p:sldId id="296" r:id="rId5"/>
    <p:sldId id="308" r:id="rId6"/>
    <p:sldId id="278" r:id="rId7"/>
    <p:sldId id="260" r:id="rId8"/>
    <p:sldId id="297" r:id="rId9"/>
    <p:sldId id="298" r:id="rId10"/>
    <p:sldId id="299" r:id="rId11"/>
    <p:sldId id="309" r:id="rId12"/>
    <p:sldId id="310" r:id="rId13"/>
    <p:sldId id="311" r:id="rId14"/>
    <p:sldId id="301" r:id="rId15"/>
    <p:sldId id="303" r:id="rId16"/>
    <p:sldId id="305" r:id="rId17"/>
    <p:sldId id="304" r:id="rId18"/>
    <p:sldId id="312" r:id="rId19"/>
    <p:sldId id="307" r:id="rId2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3F4"/>
    <a:srgbClr val="F3F9FA"/>
    <a:srgbClr val="89A4A7"/>
    <a:srgbClr val="FFFF99"/>
    <a:srgbClr val="FFFFCC"/>
    <a:srgbClr val="FF9933"/>
    <a:srgbClr val="CCCCFF"/>
    <a:srgbClr val="99CCFF"/>
    <a:srgbClr val="E2E2F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2" autoAdjust="0"/>
    <p:restoredTop sz="77255" autoAdjust="0"/>
  </p:normalViewPr>
  <p:slideViewPr>
    <p:cSldViewPr>
      <p:cViewPr varScale="1">
        <p:scale>
          <a:sx n="60" d="100"/>
          <a:sy n="60" d="100"/>
        </p:scale>
        <p:origin x="-14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178" y="-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9" y="0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896C9-8F71-43FA-AFEE-077D8F328FE4}" type="datetimeFigureOut">
              <a:rPr lang="en-US" smtClean="0"/>
              <a:pPr/>
              <a:t>10/17/2012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119474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9" y="9119474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B948D-4D5A-485B-B935-63E864BEF4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14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0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CF426-E291-4FF5-9B5D-5EE16C816995}" type="datetimeFigureOut">
              <a:rPr lang="en-GB" smtClean="0"/>
              <a:pPr/>
              <a:t>17/10/2012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0"/>
            <a:ext cx="5852160" cy="43205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474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4"/>
            <a:ext cx="3169920" cy="48006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30750-7786-4F96-9AEA-0A57ADB630C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54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30750-7786-4F96-9AEA-0A57ADB630C7}" type="slidenum">
              <a:rPr lang="en-GB" smtClean="0"/>
              <a:pPr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78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9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80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10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baseline="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11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12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13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14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marL="171450" marR="0" indent="-168275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15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marL="171450" marR="0" indent="-168275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16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17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8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30750-7786-4F96-9AEA-0A57ADB630C7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839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1</a:t>
            </a:fld>
            <a:endParaRPr lang="en-US" dirty="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algn="l"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2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n-US" sz="1200" baseline="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27BC620-59B6-4F66-BB60-4E9500CA88FA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3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4143589" y="9119474"/>
            <a:ext cx="3169920" cy="48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C41F0B64-C192-4EB1-B51E-7B7F3F4B031C}" type="slidenum">
              <a:rPr lang="en-US" sz="1200">
                <a:solidFill>
                  <a:srgbClr val="000000"/>
                </a:solidFill>
                <a:latin typeface="Calibri" pitchFamily="32" charset="0"/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3</a:t>
            </a:fld>
            <a:endParaRPr lang="en-US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3891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3854" cy="42338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ts val="450"/>
              </a:spcBef>
              <a:buFont typeface="Calibri" pitchFamily="32" charset="0"/>
              <a:buNone/>
            </a:pPr>
            <a:endParaRPr lang="es-ES" sz="12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B1C995B-B570-4430-9EE1-21DFDB4353BE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4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52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endParaRPr lang="es-ES" sz="1200" dirty="0" smtClean="0">
              <a:latin typeface="+mn-lt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9B0ABCF-15CB-4131-A0EB-F83E2A787C4F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5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939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1200" baseline="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40D3A03-7FAE-4287-8575-73107E28B50A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6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s-ES" sz="80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27BC620-59B6-4F66-BB60-4E9500CA88FA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7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4143589" y="9119474"/>
            <a:ext cx="3169920" cy="48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algn="r" defTabSz="45720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fld id="{C41F0B64-C192-4EB1-B51E-7B7F3F4B031C}" type="slidenum">
              <a:rPr lang="en-US" sz="1200">
                <a:solidFill>
                  <a:srgbClr val="000000"/>
                </a:solidFill>
                <a:latin typeface="Calibri" pitchFamily="32" charset="0"/>
              </a:rPr>
              <a:pPr algn="r" defTabSz="457200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t>7</a:t>
            </a:fld>
            <a:endParaRPr lang="en-US" sz="120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3891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8663"/>
            <a:ext cx="4800600" cy="360045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7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31520" y="4558904"/>
            <a:ext cx="5853854" cy="4233863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ts val="450"/>
              </a:spcBef>
              <a:buFont typeface="Calibri" pitchFamily="32" charset="0"/>
              <a:buNone/>
            </a:pPr>
            <a:endParaRPr lang="es-ES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4BB650E-8AEE-4465-BD63-9C3BA5460E06}" type="slidenum">
              <a:rPr lang="en-US">
                <a:solidFill>
                  <a:srgbClr val="000000"/>
                </a:solidFill>
                <a:latin typeface="Calibri" pitchFamily="32" charset="0"/>
              </a:rPr>
              <a:pPr eaLnBrk="1" hangingPunct="1"/>
              <a:t>8</a:t>
            </a:fld>
            <a:endParaRPr lang="en-US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5632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31521" y="4560570"/>
            <a:ext cx="5852160" cy="4320541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171450" indent="-168275"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171450" algn="l"/>
                <a:tab pos="628650" algn="l"/>
                <a:tab pos="1085850" algn="l"/>
                <a:tab pos="1543050" algn="l"/>
                <a:tab pos="2000250" algn="l"/>
                <a:tab pos="2457450" algn="l"/>
                <a:tab pos="2914650" algn="l"/>
                <a:tab pos="3371850" algn="l"/>
                <a:tab pos="3829050" algn="l"/>
                <a:tab pos="4286250" algn="l"/>
                <a:tab pos="4743450" algn="l"/>
                <a:tab pos="5200650" algn="l"/>
                <a:tab pos="5657850" algn="l"/>
                <a:tab pos="6115050" algn="l"/>
                <a:tab pos="6572250" algn="l"/>
                <a:tab pos="7029450" algn="l"/>
                <a:tab pos="7486650" algn="l"/>
                <a:tab pos="7943850" algn="l"/>
                <a:tab pos="8401050" algn="l"/>
                <a:tab pos="8858250" algn="l"/>
                <a:tab pos="931545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ts val="300"/>
              </a:spcBef>
              <a:buClrTx/>
              <a:buFontTx/>
              <a:buNone/>
            </a:pPr>
            <a:endParaRPr lang="en-US" sz="1200" noProof="0" dirty="0" smtClean="0">
              <a:latin typeface="Calibri" pitchFamily="32" charset="0"/>
              <a:ea typeface="Droid Sans Fallback" charset="0"/>
              <a:cs typeface="Droid Sans Fallback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614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32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955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802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107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</a:defRPr>
            </a:lvl1pPr>
          </a:lstStyle>
          <a:p>
            <a:fld id="{F1980964-DA61-CE41-850B-4EFDA55CAB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3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7" descr="banner-ITonly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8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" y="6553200"/>
            <a:ext cx="868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3861AA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1980964-DA61-CE41-850B-4EFDA55CAB37}" type="slidenum">
              <a:rPr lang="en-US" smtClean="0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ea typeface="ＭＳ Ｐゴシック" charset="0"/>
            </a:endParaRPr>
          </a:p>
        </p:txBody>
      </p:sp>
      <p:graphicFrame>
        <p:nvGraphicFramePr>
          <p:cNvPr id="3074" name="Object 14"/>
          <p:cNvGraphicFramePr>
            <a:graphicFrameLocks noChangeAspect="1"/>
          </p:cNvGraphicFramePr>
          <p:nvPr userDrawn="1"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3" name="Image" r:id="rId10" imgW="2006349" imgH="1422222" progId="">
                  <p:embed/>
                </p:oleObj>
              </mc:Choice>
              <mc:Fallback>
                <p:oleObj name="Image" r:id="rId10" imgW="2006349" imgH="1422222" progId="">
                  <p:embed/>
                  <p:pic>
                    <p:nvPicPr>
                      <p:cNvPr id="0" name="Picture 6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8097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238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avid.gutierrez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edoardo.martelli@cern.ch" TargetMode="External"/><Relationship Id="rId4" Type="http://schemas.openxmlformats.org/officeDocument/2006/relationships/hyperlink" Target="mailto:carles.kishimoto@cern.ch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78695"/>
          </a:xfrm>
        </p:spPr>
        <p:txBody>
          <a:bodyPr/>
          <a:lstStyle/>
          <a:p>
            <a:r>
              <a:rPr lang="en-US" dirty="0" smtClean="0"/>
              <a:t>Communications Services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611560" y="1916832"/>
            <a:ext cx="7920880" cy="208823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400" b="1" dirty="0" smtClean="0">
                <a:latin typeface="Calibri" pitchFamily="34" charset="0"/>
                <a:cs typeface="Calibri" pitchFamily="34" charset="0"/>
              </a:rPr>
              <a:t>CERN Data Center Network Changes and Evolution</a:t>
            </a:r>
            <a:endParaRPr lang="en-GB" sz="4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 bwMode="auto">
          <a:xfrm>
            <a:off x="755576" y="4941168"/>
            <a:ext cx="7984976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None/>
              <a:defRPr sz="28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Font typeface="Arial" charset="0"/>
              <a:buNone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algn="r"/>
            <a:r>
              <a:rPr lang="en-US" sz="1800" b="1" dirty="0" smtClean="0">
                <a:latin typeface="Calibri" pitchFamily="34" charset="0"/>
                <a:cs typeface="Calibri" pitchFamily="34" charset="0"/>
                <a:hlinkClick r:id="rId3"/>
              </a:rPr>
              <a:t>David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  <a:hlinkClick r:id="rId3"/>
              </a:rPr>
              <a:t>Guti</a:t>
            </a:r>
            <a:r>
              <a:rPr lang="es-ES" sz="1800" b="1" dirty="0" smtClean="0">
                <a:latin typeface="Calibri" pitchFamily="34" charset="0"/>
                <a:cs typeface="Calibri" pitchFamily="34" charset="0"/>
                <a:hlinkClick r:id="rId3"/>
              </a:rPr>
              <a:t>é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  <a:hlinkClick r:id="rId3"/>
              </a:rPr>
              <a:t>rrez</a:t>
            </a:r>
            <a:endParaRPr lang="en-US" sz="1800" b="1" dirty="0" smtClean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Co-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</a:rPr>
              <a:t>autors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  <a:hlinkClick r:id="rId4"/>
              </a:rPr>
              <a:t>Carles</a:t>
            </a:r>
            <a:r>
              <a:rPr lang="en-US" sz="1800" b="1" dirty="0" smtClean="0">
                <a:latin typeface="Calibri" pitchFamily="34" charset="0"/>
                <a:cs typeface="Calibri" pitchFamily="34" charset="0"/>
                <a:hlinkClick r:id="rId4"/>
              </a:rPr>
              <a:t>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  <a:hlinkClick r:id="rId4"/>
              </a:rPr>
              <a:t>Kishimoto</a:t>
            </a:r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  <a:hlinkClick r:id="rId5"/>
              </a:rPr>
              <a:t>Edoardo</a:t>
            </a:r>
            <a:r>
              <a:rPr lang="en-US" sz="1800" b="1" dirty="0" smtClean="0">
                <a:latin typeface="Calibri" pitchFamily="34" charset="0"/>
                <a:cs typeface="Calibri" pitchFamily="34" charset="0"/>
                <a:hlinkClick r:id="rId5"/>
              </a:rPr>
              <a:t> </a:t>
            </a:r>
            <a:r>
              <a:rPr lang="en-US" sz="1800" b="1" dirty="0" err="1" smtClean="0">
                <a:latin typeface="Calibri" pitchFamily="34" charset="0"/>
                <a:cs typeface="Calibri" pitchFamily="34" charset="0"/>
                <a:hlinkClick r:id="rId5"/>
              </a:rPr>
              <a:t>Martelli</a:t>
            </a:r>
            <a:endParaRPr lang="en-US" sz="1800" b="1" dirty="0" smtClean="0">
              <a:latin typeface="Calibri" pitchFamily="34" charset="0"/>
              <a:cs typeface="Calibri" pitchFamily="34" charset="0"/>
            </a:endParaRPr>
          </a:p>
          <a:p>
            <a:pPr algn="r"/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Communication Services / Engineering</a:t>
            </a:r>
          </a:p>
          <a:p>
            <a:pPr algn="r"/>
            <a:r>
              <a:rPr lang="en-US" sz="1800" b="1" dirty="0" smtClean="0">
                <a:latin typeface="Calibri" pitchFamily="34" charset="0"/>
                <a:cs typeface="Calibri" pitchFamily="34" charset="0"/>
              </a:rPr>
              <a:t>www.cern.ch/it</a:t>
            </a:r>
            <a:endParaRPr lang="en-GB" sz="18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0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115616" y="2492896"/>
            <a:ext cx="758625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pitchFamily="32" charset="0"/>
              </a:rPr>
              <a:t>High performance Brocade routers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4000" dirty="0" smtClean="0">
                <a:solidFill>
                  <a:srgbClr val="000000"/>
                </a:solidFill>
                <a:latin typeface="Calibri" pitchFamily="32" charset="0"/>
              </a:rPr>
              <a:t>External connectivity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pitchFamily="32" charset="0"/>
              </a:rPr>
              <a:t>Network Architecture for Wigner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3200" dirty="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Pentagon 2"/>
          <p:cNvSpPr/>
          <p:nvPr/>
        </p:nvSpPr>
        <p:spPr>
          <a:xfrm>
            <a:off x="755576" y="1340768"/>
            <a:ext cx="720080" cy="28482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2010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1403648" y="1340768"/>
            <a:ext cx="2690242" cy="288032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2011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024510" y="1340768"/>
            <a:ext cx="2707729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655618" y="1340768"/>
            <a:ext cx="1372766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Left-Right Arrow Callout 6"/>
          <p:cNvSpPr/>
          <p:nvPr/>
        </p:nvSpPr>
        <p:spPr>
          <a:xfrm>
            <a:off x="4860032" y="1897782"/>
            <a:ext cx="2283308" cy="288032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1057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Left-Right Arrow Callout 8"/>
          <p:cNvSpPr/>
          <p:nvPr/>
        </p:nvSpPr>
        <p:spPr>
          <a:xfrm>
            <a:off x="6012046" y="2176289"/>
            <a:ext cx="2016338" cy="288032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149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2" descr="D:\Profiles\dgutier\AppData\Local\Microsoft\Windows\Temporary Internet Files\Content.IE5\37VY36JB\MC9004420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77452"/>
            <a:ext cx="939380" cy="93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9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4421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18858" cy="838200"/>
          </a:xfrm>
        </p:spPr>
        <p:txBody>
          <a:bodyPr/>
          <a:lstStyle/>
          <a:p>
            <a:r>
              <a:rPr lang="en-US" dirty="0" smtClean="0"/>
              <a:t>External connectivity changes</a:t>
            </a:r>
            <a:endParaRPr lang="en-GB" dirty="0"/>
          </a:p>
        </p:txBody>
      </p:sp>
      <p:sp>
        <p:nvSpPr>
          <p:cNvPr id="9" name="Freeform 8"/>
          <p:cNvSpPr/>
          <p:nvPr/>
        </p:nvSpPr>
        <p:spPr>
          <a:xfrm>
            <a:off x="4458210" y="3804677"/>
            <a:ext cx="928199" cy="50825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Active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934290" y="4456951"/>
            <a:ext cx="3168352" cy="8640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0094" y="4951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CORE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76" y="4708926"/>
            <a:ext cx="402167" cy="2861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827" y="4718247"/>
            <a:ext cx="402167" cy="286157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5561044" y="3796342"/>
            <a:ext cx="976108" cy="51659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Passive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15" name="Straight Connector 14"/>
          <p:cNvCxnSpPr>
            <a:stCxn id="12" idx="0"/>
            <a:endCxn id="9" idx="2"/>
          </p:cNvCxnSpPr>
          <p:nvPr/>
        </p:nvCxnSpPr>
        <p:spPr bwMode="auto">
          <a:xfrm flipH="1" flipV="1">
            <a:off x="4922310" y="4312935"/>
            <a:ext cx="550" cy="39599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>
            <a:stCxn id="14" idx="2"/>
            <a:endCxn id="13" idx="0"/>
          </p:cNvCxnSpPr>
          <p:nvPr/>
        </p:nvCxnSpPr>
        <p:spPr bwMode="auto">
          <a:xfrm>
            <a:off x="6049098" y="4312935"/>
            <a:ext cx="2813" cy="40531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reeform 20"/>
          <p:cNvSpPr/>
          <p:nvPr/>
        </p:nvSpPr>
        <p:spPr>
          <a:xfrm>
            <a:off x="4040566" y="5675712"/>
            <a:ext cx="1288462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sp>
        <p:nvSpPr>
          <p:cNvPr id="22" name="Freeform 21"/>
          <p:cNvSpPr/>
          <p:nvPr/>
        </p:nvSpPr>
        <p:spPr>
          <a:xfrm>
            <a:off x="5550694" y="5675712"/>
            <a:ext cx="1288462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23" name="Straight Connector 22"/>
          <p:cNvCxnSpPr>
            <a:stCxn id="12" idx="2"/>
            <a:endCxn id="21" idx="0"/>
          </p:cNvCxnSpPr>
          <p:nvPr/>
        </p:nvCxnSpPr>
        <p:spPr bwMode="auto">
          <a:xfrm flipH="1">
            <a:off x="4684797" y="4995083"/>
            <a:ext cx="238063" cy="680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>
            <a:stCxn id="13" idx="2"/>
            <a:endCxn id="21" idx="0"/>
          </p:cNvCxnSpPr>
          <p:nvPr/>
        </p:nvCxnSpPr>
        <p:spPr bwMode="auto">
          <a:xfrm flipH="1">
            <a:off x="4684797" y="5004404"/>
            <a:ext cx="1367114" cy="6713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3" idx="2"/>
            <a:endCxn id="22" idx="0"/>
          </p:cNvCxnSpPr>
          <p:nvPr/>
        </p:nvCxnSpPr>
        <p:spPr bwMode="auto">
          <a:xfrm>
            <a:off x="6051911" y="5004404"/>
            <a:ext cx="143014" cy="6713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12" idx="2"/>
            <a:endCxn id="22" idx="0"/>
          </p:cNvCxnSpPr>
          <p:nvPr/>
        </p:nvCxnSpPr>
        <p:spPr bwMode="auto">
          <a:xfrm>
            <a:off x="4922860" y="4995083"/>
            <a:ext cx="1272065" cy="680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Freeform 34"/>
          <p:cNvSpPr/>
          <p:nvPr/>
        </p:nvSpPr>
        <p:spPr>
          <a:xfrm>
            <a:off x="2864107" y="2455283"/>
            <a:ext cx="5251570" cy="115357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7F3F4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77" y="2996733"/>
            <a:ext cx="402167" cy="2861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32" y="3006054"/>
            <a:ext cx="402167" cy="286157"/>
          </a:xfrm>
          <a:prstGeom prst="rect">
            <a:avLst/>
          </a:prstGeom>
        </p:spPr>
      </p:pic>
      <p:cxnSp>
        <p:nvCxnSpPr>
          <p:cNvPr id="38" name="Straight Connector 37"/>
          <p:cNvCxnSpPr>
            <a:stCxn id="9" idx="0"/>
            <a:endCxn id="36" idx="2"/>
          </p:cNvCxnSpPr>
          <p:nvPr/>
        </p:nvCxnSpPr>
        <p:spPr bwMode="auto">
          <a:xfrm flipV="1">
            <a:off x="4922310" y="3282890"/>
            <a:ext cx="551" cy="52178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14" idx="0"/>
            <a:endCxn id="37" idx="2"/>
          </p:cNvCxnSpPr>
          <p:nvPr/>
        </p:nvCxnSpPr>
        <p:spPr bwMode="auto">
          <a:xfrm flipV="1">
            <a:off x="6049098" y="3292211"/>
            <a:ext cx="1918" cy="50413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6306837" y="323595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EXTNET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Cloud"/>
          <p:cNvSpPr>
            <a:spLocks noChangeAspect="1" noEditPoints="1" noChangeArrowheads="1"/>
          </p:cNvSpPr>
          <p:nvPr/>
        </p:nvSpPr>
        <p:spPr bwMode="auto">
          <a:xfrm>
            <a:off x="3893774" y="1054887"/>
            <a:ext cx="2246535" cy="14797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Internet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Cloud"/>
          <p:cNvSpPr>
            <a:spLocks noChangeAspect="1" noEditPoints="1" noChangeArrowheads="1"/>
          </p:cNvSpPr>
          <p:nvPr/>
        </p:nvSpPr>
        <p:spPr bwMode="auto">
          <a:xfrm>
            <a:off x="5433812" y="1300073"/>
            <a:ext cx="2111850" cy="12687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Internet2</a:t>
            </a:r>
          </a:p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US Peers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Cloud"/>
          <p:cNvSpPr>
            <a:spLocks noChangeAspect="1" noEditPoints="1" noChangeArrowheads="1"/>
          </p:cNvSpPr>
          <p:nvPr/>
        </p:nvSpPr>
        <p:spPr bwMode="auto">
          <a:xfrm>
            <a:off x="2051720" y="1340768"/>
            <a:ext cx="2391024" cy="123936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Géant2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Cloud"/>
          <p:cNvSpPr>
            <a:spLocks noChangeAspect="1" noEditPoints="1" noChangeArrowheads="1"/>
          </p:cNvSpPr>
          <p:nvPr/>
        </p:nvSpPr>
        <p:spPr bwMode="auto">
          <a:xfrm>
            <a:off x="7308304" y="1412776"/>
            <a:ext cx="1440160" cy="116107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CIXP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10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Cloud"/>
          <p:cNvSpPr>
            <a:spLocks noChangeAspect="1" noEditPoints="1" noChangeArrowheads="1"/>
          </p:cNvSpPr>
          <p:nvPr/>
        </p:nvSpPr>
        <p:spPr bwMode="auto">
          <a:xfrm>
            <a:off x="64326" y="3767972"/>
            <a:ext cx="2479443" cy="172262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LHCOPN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8" name="Cloud"/>
          <p:cNvSpPr>
            <a:spLocks noChangeAspect="1" noEditPoints="1" noChangeArrowheads="1"/>
          </p:cNvSpPr>
          <p:nvPr/>
        </p:nvSpPr>
        <p:spPr bwMode="auto">
          <a:xfrm>
            <a:off x="391009" y="2204865"/>
            <a:ext cx="2116168" cy="13169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LHCONE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12630" y="6555029"/>
            <a:ext cx="30620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CIXP: </a:t>
            </a:r>
            <a:r>
              <a:rPr lang="en-US" sz="1400" dirty="0" err="1" smtClean="0"/>
              <a:t>Cern</a:t>
            </a:r>
            <a:r>
              <a:rPr lang="en-US" sz="1400" dirty="0" smtClean="0"/>
              <a:t> Internet </a:t>
            </a:r>
            <a:r>
              <a:rPr lang="en-US" sz="1400" dirty="0" err="1" smtClean="0"/>
              <a:t>eXchange</a:t>
            </a:r>
            <a:r>
              <a:rPr lang="en-US" sz="1400" dirty="0" smtClean="0"/>
              <a:t> Point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25799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2904" cy="838200"/>
          </a:xfrm>
        </p:spPr>
        <p:txBody>
          <a:bodyPr/>
          <a:lstStyle/>
          <a:p>
            <a:r>
              <a:rPr lang="en-US" dirty="0" smtClean="0"/>
              <a:t>Firewall System Active-Passive</a:t>
            </a:r>
            <a:endParaRPr lang="en-GB" dirty="0"/>
          </a:p>
        </p:txBody>
      </p:sp>
      <p:sp>
        <p:nvSpPr>
          <p:cNvPr id="66" name="Cloud"/>
          <p:cNvSpPr>
            <a:spLocks noChangeAspect="1" noEditPoints="1" noChangeArrowheads="1"/>
          </p:cNvSpPr>
          <p:nvPr/>
        </p:nvSpPr>
        <p:spPr bwMode="auto">
          <a:xfrm>
            <a:off x="2051720" y="1340768"/>
            <a:ext cx="2391024" cy="123936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Géant2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458210" y="3804677"/>
            <a:ext cx="928199" cy="50825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Active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934290" y="4456951"/>
            <a:ext cx="3168352" cy="8640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0094" y="4951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CORE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76" y="4708926"/>
            <a:ext cx="402167" cy="2861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827" y="4718247"/>
            <a:ext cx="402167" cy="286157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5561044" y="3796342"/>
            <a:ext cx="976108" cy="51659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Passive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15" name="Straight Connector 14"/>
          <p:cNvCxnSpPr>
            <a:stCxn id="12" idx="0"/>
            <a:endCxn id="9" idx="2"/>
          </p:cNvCxnSpPr>
          <p:nvPr/>
        </p:nvCxnSpPr>
        <p:spPr bwMode="auto">
          <a:xfrm flipH="1" flipV="1">
            <a:off x="4922310" y="4312935"/>
            <a:ext cx="550" cy="39599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>
            <a:stCxn id="14" idx="2"/>
            <a:endCxn id="13" idx="0"/>
          </p:cNvCxnSpPr>
          <p:nvPr/>
        </p:nvCxnSpPr>
        <p:spPr bwMode="auto">
          <a:xfrm>
            <a:off x="6049098" y="4312935"/>
            <a:ext cx="2813" cy="40531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reeform 20"/>
          <p:cNvSpPr/>
          <p:nvPr/>
        </p:nvSpPr>
        <p:spPr>
          <a:xfrm>
            <a:off x="4040566" y="5675712"/>
            <a:ext cx="1288462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sp>
        <p:nvSpPr>
          <p:cNvPr id="22" name="Freeform 21"/>
          <p:cNvSpPr/>
          <p:nvPr/>
        </p:nvSpPr>
        <p:spPr>
          <a:xfrm>
            <a:off x="5550694" y="5675712"/>
            <a:ext cx="1288462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23" name="Straight Connector 22"/>
          <p:cNvCxnSpPr>
            <a:stCxn id="12" idx="2"/>
            <a:endCxn id="21" idx="0"/>
          </p:cNvCxnSpPr>
          <p:nvPr/>
        </p:nvCxnSpPr>
        <p:spPr bwMode="auto">
          <a:xfrm flipH="1">
            <a:off x="4684797" y="4995083"/>
            <a:ext cx="238063" cy="680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>
            <a:stCxn id="13" idx="2"/>
            <a:endCxn id="21" idx="0"/>
          </p:cNvCxnSpPr>
          <p:nvPr/>
        </p:nvCxnSpPr>
        <p:spPr bwMode="auto">
          <a:xfrm flipH="1">
            <a:off x="4684797" y="5004404"/>
            <a:ext cx="1367114" cy="6713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3" idx="2"/>
            <a:endCxn id="22" idx="0"/>
          </p:cNvCxnSpPr>
          <p:nvPr/>
        </p:nvCxnSpPr>
        <p:spPr bwMode="auto">
          <a:xfrm>
            <a:off x="6051911" y="5004404"/>
            <a:ext cx="143014" cy="6713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12" idx="2"/>
            <a:endCxn id="22" idx="0"/>
          </p:cNvCxnSpPr>
          <p:nvPr/>
        </p:nvCxnSpPr>
        <p:spPr bwMode="auto">
          <a:xfrm>
            <a:off x="4922860" y="4995083"/>
            <a:ext cx="1272065" cy="680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Freeform 34"/>
          <p:cNvSpPr/>
          <p:nvPr/>
        </p:nvSpPr>
        <p:spPr>
          <a:xfrm>
            <a:off x="2864107" y="2455283"/>
            <a:ext cx="5251570" cy="115357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7F3F4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77" y="2996733"/>
            <a:ext cx="402167" cy="2861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32" y="3006054"/>
            <a:ext cx="402167" cy="286157"/>
          </a:xfrm>
          <a:prstGeom prst="rect">
            <a:avLst/>
          </a:prstGeom>
        </p:spPr>
      </p:pic>
      <p:cxnSp>
        <p:nvCxnSpPr>
          <p:cNvPr id="38" name="Straight Connector 37"/>
          <p:cNvCxnSpPr>
            <a:stCxn id="9" idx="0"/>
            <a:endCxn id="36" idx="2"/>
          </p:cNvCxnSpPr>
          <p:nvPr/>
        </p:nvCxnSpPr>
        <p:spPr bwMode="auto">
          <a:xfrm flipV="1">
            <a:off x="4922310" y="3282890"/>
            <a:ext cx="551" cy="52178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14" idx="0"/>
            <a:endCxn id="37" idx="2"/>
          </p:cNvCxnSpPr>
          <p:nvPr/>
        </p:nvCxnSpPr>
        <p:spPr bwMode="auto">
          <a:xfrm flipV="1">
            <a:off x="6049098" y="3292211"/>
            <a:ext cx="1918" cy="50413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6306837" y="323595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EXTNET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Cloud"/>
          <p:cNvSpPr>
            <a:spLocks noChangeAspect="1" noEditPoints="1" noChangeArrowheads="1"/>
          </p:cNvSpPr>
          <p:nvPr/>
        </p:nvSpPr>
        <p:spPr bwMode="auto">
          <a:xfrm>
            <a:off x="3893774" y="1054887"/>
            <a:ext cx="2246535" cy="14797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Internet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Cloud"/>
          <p:cNvSpPr>
            <a:spLocks noChangeAspect="1" noEditPoints="1" noChangeArrowheads="1"/>
          </p:cNvSpPr>
          <p:nvPr/>
        </p:nvSpPr>
        <p:spPr bwMode="auto">
          <a:xfrm>
            <a:off x="5433812" y="1300073"/>
            <a:ext cx="2111850" cy="12687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Internet2</a:t>
            </a:r>
          </a:p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US Peers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Cloud"/>
          <p:cNvSpPr>
            <a:spLocks noChangeAspect="1" noEditPoints="1" noChangeArrowheads="1"/>
          </p:cNvSpPr>
          <p:nvPr/>
        </p:nvSpPr>
        <p:spPr bwMode="auto">
          <a:xfrm>
            <a:off x="7308304" y="1412776"/>
            <a:ext cx="1440160" cy="116107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CIXP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11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Cloud"/>
          <p:cNvSpPr>
            <a:spLocks noChangeAspect="1" noEditPoints="1" noChangeArrowheads="1"/>
          </p:cNvSpPr>
          <p:nvPr/>
        </p:nvSpPr>
        <p:spPr bwMode="auto">
          <a:xfrm>
            <a:off x="391009" y="2204865"/>
            <a:ext cx="2116168" cy="13169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LHCONE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Cloud"/>
          <p:cNvSpPr>
            <a:spLocks noChangeAspect="1" noEditPoints="1" noChangeArrowheads="1"/>
          </p:cNvSpPr>
          <p:nvPr/>
        </p:nvSpPr>
        <p:spPr bwMode="auto">
          <a:xfrm>
            <a:off x="64326" y="3767972"/>
            <a:ext cx="2479443" cy="172262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LHCOPN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35651" y="1969790"/>
            <a:ext cx="6240315" cy="4169412"/>
            <a:chOff x="1835651" y="1969790"/>
            <a:chExt cx="6240315" cy="4169412"/>
          </a:xfrm>
        </p:grpSpPr>
        <p:grpSp>
          <p:nvGrpSpPr>
            <p:cNvPr id="5" name="Group 4"/>
            <p:cNvGrpSpPr/>
            <p:nvPr/>
          </p:nvGrpSpPr>
          <p:grpSpPr>
            <a:xfrm>
              <a:off x="2036813" y="1969790"/>
              <a:ext cx="6039153" cy="4169412"/>
              <a:chOff x="1384976" y="1969790"/>
              <a:chExt cx="6039153" cy="4169412"/>
            </a:xfrm>
          </p:grpSpPr>
          <p:sp>
            <p:nvSpPr>
              <p:cNvPr id="4" name="Rectangular Callout 3"/>
              <p:cNvSpPr/>
              <p:nvPr/>
            </p:nvSpPr>
            <p:spPr>
              <a:xfrm>
                <a:off x="1907704" y="2852936"/>
                <a:ext cx="1090784" cy="520911"/>
              </a:xfrm>
              <a:prstGeom prst="wedgeRectCallout">
                <a:avLst>
                  <a:gd name="adj1" fmla="val 21535"/>
                  <a:gd name="adj2" fmla="val -82184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Shared with SWITCH</a:t>
                </a:r>
                <a:endParaRPr lang="en-GB" sz="14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1384976" y="1969790"/>
                <a:ext cx="6039153" cy="4169412"/>
                <a:chOff x="1384976" y="1969790"/>
                <a:chExt cx="6039153" cy="4169412"/>
              </a:xfrm>
            </p:grpSpPr>
            <p:sp>
              <p:nvSpPr>
                <p:cNvPr id="54" name="Up-Down Arrow 53"/>
                <p:cNvSpPr/>
                <p:nvPr/>
              </p:nvSpPr>
              <p:spPr>
                <a:xfrm>
                  <a:off x="2985578" y="3235955"/>
                  <a:ext cx="580561" cy="1616049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6" name="Up-Down Arrow 55"/>
                <p:cNvSpPr/>
                <p:nvPr/>
              </p:nvSpPr>
              <p:spPr>
                <a:xfrm>
                  <a:off x="4157270" y="1969790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3988406" y="2337815"/>
                  <a:ext cx="869015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12Gbps</a:t>
                  </a:r>
                </a:p>
              </p:txBody>
            </p:sp>
            <p:sp>
              <p:nvSpPr>
                <p:cNvPr id="62" name="Up-Down Arrow 61"/>
                <p:cNvSpPr/>
                <p:nvPr/>
              </p:nvSpPr>
              <p:spPr>
                <a:xfrm>
                  <a:off x="5544472" y="1973178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5375608" y="2341203"/>
                  <a:ext cx="924584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3.8Gbps</a:t>
                  </a:r>
                </a:p>
              </p:txBody>
            </p:sp>
            <p:sp>
              <p:nvSpPr>
                <p:cNvPr id="60" name="Up-Down Arrow 59"/>
                <p:cNvSpPr/>
                <p:nvPr/>
              </p:nvSpPr>
              <p:spPr>
                <a:xfrm>
                  <a:off x="6723978" y="1988036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6555114" y="2356061"/>
                  <a:ext cx="869015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1Gbps</a:t>
                  </a:r>
                </a:p>
              </p:txBody>
            </p:sp>
            <p:sp>
              <p:nvSpPr>
                <p:cNvPr id="51" name="Up-Down Arrow 50"/>
                <p:cNvSpPr/>
                <p:nvPr/>
              </p:nvSpPr>
              <p:spPr>
                <a:xfrm rot="19272597">
                  <a:off x="2218141" y="2716504"/>
                  <a:ext cx="580561" cy="3422698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8" name="Up-Down Arrow 57"/>
                <p:cNvSpPr/>
                <p:nvPr/>
              </p:nvSpPr>
              <p:spPr>
                <a:xfrm>
                  <a:off x="2808168" y="2007086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2639304" y="2375111"/>
                  <a:ext cx="869015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20Gbps</a:t>
                  </a: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384976" y="3804677"/>
                  <a:ext cx="1423192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20Gbps</a:t>
                  </a: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2558453" y="3798565"/>
                  <a:ext cx="1423192" cy="492443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30Gbps</a:t>
                  </a:r>
                </a:p>
                <a:p>
                  <a:pPr algn="ctr"/>
                  <a:r>
                    <a:rPr lang="en-US" sz="12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6Gpbs </a:t>
                  </a:r>
                  <a:r>
                    <a:rPr lang="en-US" sz="1200" b="1" dirty="0" err="1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Stateful</a:t>
                  </a:r>
                  <a:endParaRPr lang="en-US" sz="12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</p:grpSp>
        <p:sp>
          <p:nvSpPr>
            <p:cNvPr id="53" name="Up-Down Arrow 52"/>
            <p:cNvSpPr/>
            <p:nvPr/>
          </p:nvSpPr>
          <p:spPr>
            <a:xfrm rot="17894358">
              <a:off x="2716395" y="4401092"/>
              <a:ext cx="580561" cy="2342050"/>
            </a:xfrm>
            <a:prstGeom prst="upDownArrow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227133" y="5386866"/>
              <a:ext cx="1423192" cy="307777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130Gbps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84797" y="2621657"/>
            <a:ext cx="1562413" cy="3255615"/>
            <a:chOff x="4684797" y="2621657"/>
            <a:chExt cx="1562413" cy="3255615"/>
          </a:xfrm>
        </p:grpSpPr>
        <p:sp>
          <p:nvSpPr>
            <p:cNvPr id="40" name="Freeform 39"/>
            <p:cNvSpPr/>
            <p:nvPr/>
          </p:nvSpPr>
          <p:spPr>
            <a:xfrm>
              <a:off x="4684797" y="2621657"/>
              <a:ext cx="268454" cy="3255615"/>
            </a:xfrm>
            <a:custGeom>
              <a:avLst/>
              <a:gdLst>
                <a:gd name="connsiteX0" fmla="*/ 0 w 130878"/>
                <a:gd name="connsiteY0" fmla="*/ 2924175 h 2924175"/>
                <a:gd name="connsiteX1" fmla="*/ 123825 w 130878"/>
                <a:gd name="connsiteY1" fmla="*/ 1962150 h 2924175"/>
                <a:gd name="connsiteX2" fmla="*/ 104775 w 130878"/>
                <a:gd name="connsiteY2" fmla="*/ 0 h 292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0878" h="2924175">
                  <a:moveTo>
                    <a:pt x="0" y="2924175"/>
                  </a:moveTo>
                  <a:cubicBezTo>
                    <a:pt x="53181" y="2686843"/>
                    <a:pt x="106363" y="2449512"/>
                    <a:pt x="123825" y="1962150"/>
                  </a:cubicBezTo>
                  <a:cubicBezTo>
                    <a:pt x="141288" y="1474787"/>
                    <a:pt x="123031" y="737393"/>
                    <a:pt x="104775" y="0"/>
                  </a:cubicBezTo>
                </a:path>
              </a:pathLst>
            </a:custGeom>
            <a:noFill/>
            <a:ln w="101600">
              <a:solidFill>
                <a:srgbClr val="FF9933"/>
              </a:solidFill>
              <a:headEnd type="triangl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4913479" y="2831206"/>
              <a:ext cx="1333731" cy="2902049"/>
            </a:xfrm>
            <a:custGeom>
              <a:avLst/>
              <a:gdLst>
                <a:gd name="connsiteX0" fmla="*/ 1213819 w 1213819"/>
                <a:gd name="connsiteY0" fmla="*/ 2705100 h 2705100"/>
                <a:gd name="connsiteX1" fmla="*/ 185119 w 1213819"/>
                <a:gd name="connsiteY1" fmla="*/ 2171700 h 2705100"/>
                <a:gd name="connsiteX2" fmla="*/ 13669 w 1213819"/>
                <a:gd name="connsiteY2" fmla="*/ 1276350 h 2705100"/>
                <a:gd name="connsiteX3" fmla="*/ 23194 w 1213819"/>
                <a:gd name="connsiteY3" fmla="*/ 0 h 270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3819" h="2705100">
                  <a:moveTo>
                    <a:pt x="1213819" y="2705100"/>
                  </a:moveTo>
                  <a:cubicBezTo>
                    <a:pt x="799481" y="2557462"/>
                    <a:pt x="385144" y="2409825"/>
                    <a:pt x="185119" y="2171700"/>
                  </a:cubicBezTo>
                  <a:cubicBezTo>
                    <a:pt x="-14906" y="1933575"/>
                    <a:pt x="40656" y="1638300"/>
                    <a:pt x="13669" y="1276350"/>
                  </a:cubicBezTo>
                  <a:cubicBezTo>
                    <a:pt x="-13319" y="914400"/>
                    <a:pt x="4937" y="457200"/>
                    <a:pt x="23194" y="0"/>
                  </a:cubicBezTo>
                </a:path>
              </a:pathLst>
            </a:custGeom>
            <a:noFill/>
            <a:ln w="101600">
              <a:solidFill>
                <a:srgbClr val="FF9933"/>
              </a:solidFill>
              <a:head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603" y="2376659"/>
            <a:ext cx="5305425" cy="4461182"/>
            <a:chOff x="23603" y="2376659"/>
            <a:chExt cx="5305425" cy="446118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03" y="3713641"/>
              <a:ext cx="5305425" cy="3124200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3291141" y="2376659"/>
              <a:ext cx="869015" cy="307777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20Gbps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3093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012904" cy="838200"/>
          </a:xfrm>
        </p:spPr>
        <p:txBody>
          <a:bodyPr/>
          <a:lstStyle/>
          <a:p>
            <a:r>
              <a:rPr lang="en-US" dirty="0" smtClean="0"/>
              <a:t>Firewall System Active-Active</a:t>
            </a:r>
            <a:endParaRPr lang="en-GB" dirty="0"/>
          </a:p>
        </p:txBody>
      </p:sp>
      <p:sp>
        <p:nvSpPr>
          <p:cNvPr id="9" name="Freeform 8"/>
          <p:cNvSpPr/>
          <p:nvPr/>
        </p:nvSpPr>
        <p:spPr>
          <a:xfrm>
            <a:off x="4458210" y="3804677"/>
            <a:ext cx="928199" cy="50825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Active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934290" y="4456951"/>
            <a:ext cx="3168352" cy="8640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80094" y="495171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CORE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76" y="4708926"/>
            <a:ext cx="402167" cy="28615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0827" y="4718247"/>
            <a:ext cx="402167" cy="286157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5561044" y="3796342"/>
            <a:ext cx="976108" cy="51659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Active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15" name="Straight Connector 14"/>
          <p:cNvCxnSpPr>
            <a:stCxn id="12" idx="0"/>
            <a:endCxn id="9" idx="2"/>
          </p:cNvCxnSpPr>
          <p:nvPr/>
        </p:nvCxnSpPr>
        <p:spPr bwMode="auto">
          <a:xfrm flipH="1" flipV="1">
            <a:off x="4922310" y="4312935"/>
            <a:ext cx="550" cy="39599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>
            <a:stCxn id="14" idx="2"/>
            <a:endCxn id="13" idx="0"/>
          </p:cNvCxnSpPr>
          <p:nvPr/>
        </p:nvCxnSpPr>
        <p:spPr bwMode="auto">
          <a:xfrm>
            <a:off x="6049098" y="4312935"/>
            <a:ext cx="2813" cy="40531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Freeform 20"/>
          <p:cNvSpPr/>
          <p:nvPr/>
        </p:nvSpPr>
        <p:spPr>
          <a:xfrm>
            <a:off x="4040566" y="5675712"/>
            <a:ext cx="1288462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sp>
        <p:nvSpPr>
          <p:cNvPr id="22" name="Freeform 21"/>
          <p:cNvSpPr/>
          <p:nvPr/>
        </p:nvSpPr>
        <p:spPr>
          <a:xfrm>
            <a:off x="5550694" y="5675712"/>
            <a:ext cx="1288462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23" name="Straight Connector 22"/>
          <p:cNvCxnSpPr>
            <a:stCxn id="12" idx="2"/>
            <a:endCxn id="21" idx="0"/>
          </p:cNvCxnSpPr>
          <p:nvPr/>
        </p:nvCxnSpPr>
        <p:spPr bwMode="auto">
          <a:xfrm flipH="1">
            <a:off x="4684797" y="4995083"/>
            <a:ext cx="238063" cy="680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>
            <a:stCxn id="13" idx="2"/>
            <a:endCxn id="21" idx="0"/>
          </p:cNvCxnSpPr>
          <p:nvPr/>
        </p:nvCxnSpPr>
        <p:spPr bwMode="auto">
          <a:xfrm flipH="1">
            <a:off x="4684797" y="5004404"/>
            <a:ext cx="1367114" cy="6713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3" idx="2"/>
            <a:endCxn id="22" idx="0"/>
          </p:cNvCxnSpPr>
          <p:nvPr/>
        </p:nvCxnSpPr>
        <p:spPr bwMode="auto">
          <a:xfrm>
            <a:off x="6051911" y="5004404"/>
            <a:ext cx="143014" cy="6713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stCxn id="12" idx="2"/>
            <a:endCxn id="22" idx="0"/>
          </p:cNvCxnSpPr>
          <p:nvPr/>
        </p:nvCxnSpPr>
        <p:spPr bwMode="auto">
          <a:xfrm>
            <a:off x="4922860" y="4995083"/>
            <a:ext cx="1272065" cy="680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Freeform 34"/>
          <p:cNvSpPr/>
          <p:nvPr/>
        </p:nvSpPr>
        <p:spPr>
          <a:xfrm>
            <a:off x="2411760" y="2455283"/>
            <a:ext cx="5703917" cy="115357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7F3F4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77" y="2996733"/>
            <a:ext cx="402167" cy="2861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932" y="3006054"/>
            <a:ext cx="402167" cy="286157"/>
          </a:xfrm>
          <a:prstGeom prst="rect">
            <a:avLst/>
          </a:prstGeom>
        </p:spPr>
      </p:pic>
      <p:cxnSp>
        <p:nvCxnSpPr>
          <p:cNvPr id="38" name="Straight Connector 37"/>
          <p:cNvCxnSpPr>
            <a:stCxn id="9" idx="0"/>
            <a:endCxn id="36" idx="2"/>
          </p:cNvCxnSpPr>
          <p:nvPr/>
        </p:nvCxnSpPr>
        <p:spPr bwMode="auto">
          <a:xfrm flipV="1">
            <a:off x="4922310" y="3282890"/>
            <a:ext cx="551" cy="52178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>
            <a:stCxn id="14" idx="0"/>
            <a:endCxn id="37" idx="2"/>
          </p:cNvCxnSpPr>
          <p:nvPr/>
        </p:nvCxnSpPr>
        <p:spPr bwMode="auto">
          <a:xfrm flipV="1">
            <a:off x="6049098" y="3292211"/>
            <a:ext cx="1918" cy="50413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6306837" y="323595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EXTNET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8" name="Cloud"/>
          <p:cNvSpPr>
            <a:spLocks noChangeAspect="1" noEditPoints="1" noChangeArrowheads="1"/>
          </p:cNvSpPr>
          <p:nvPr/>
        </p:nvSpPr>
        <p:spPr bwMode="auto">
          <a:xfrm>
            <a:off x="3893774" y="1054887"/>
            <a:ext cx="2246535" cy="14797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Internet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Cloud"/>
          <p:cNvSpPr>
            <a:spLocks noChangeAspect="1" noEditPoints="1" noChangeArrowheads="1"/>
          </p:cNvSpPr>
          <p:nvPr/>
        </p:nvSpPr>
        <p:spPr bwMode="auto">
          <a:xfrm>
            <a:off x="5433812" y="1300073"/>
            <a:ext cx="2111850" cy="12687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Internet2</a:t>
            </a:r>
          </a:p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US Peers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3" name="Cloud"/>
          <p:cNvSpPr>
            <a:spLocks noChangeAspect="1" noEditPoints="1" noChangeArrowheads="1"/>
          </p:cNvSpPr>
          <p:nvPr/>
        </p:nvSpPr>
        <p:spPr bwMode="auto">
          <a:xfrm>
            <a:off x="2411760" y="1340768"/>
            <a:ext cx="2030984" cy="1052737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Géant2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Cloud"/>
          <p:cNvSpPr>
            <a:spLocks noChangeAspect="1" noEditPoints="1" noChangeArrowheads="1"/>
          </p:cNvSpPr>
          <p:nvPr/>
        </p:nvSpPr>
        <p:spPr bwMode="auto">
          <a:xfrm>
            <a:off x="7308304" y="1412776"/>
            <a:ext cx="1440160" cy="116107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CIXP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12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6" name="Cloud"/>
          <p:cNvSpPr>
            <a:spLocks noChangeAspect="1" noEditPoints="1" noChangeArrowheads="1"/>
          </p:cNvSpPr>
          <p:nvPr/>
        </p:nvSpPr>
        <p:spPr bwMode="auto">
          <a:xfrm>
            <a:off x="391009" y="2204865"/>
            <a:ext cx="2116168" cy="131696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LHCONE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7" name="Cloud"/>
          <p:cNvSpPr>
            <a:spLocks noChangeAspect="1" noEditPoints="1" noChangeArrowheads="1"/>
          </p:cNvSpPr>
          <p:nvPr/>
        </p:nvSpPr>
        <p:spPr bwMode="auto">
          <a:xfrm>
            <a:off x="64326" y="3767972"/>
            <a:ext cx="2479443" cy="1722624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E2E2F6"/>
          </a:solidFill>
          <a:ln w="25400">
            <a:solidFill>
              <a:schemeClr val="accent6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LHCOPN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35651" y="1969790"/>
            <a:ext cx="6240315" cy="4169412"/>
            <a:chOff x="1835651" y="1969790"/>
            <a:chExt cx="6240315" cy="4169412"/>
          </a:xfrm>
        </p:grpSpPr>
        <p:grpSp>
          <p:nvGrpSpPr>
            <p:cNvPr id="5" name="Group 4"/>
            <p:cNvGrpSpPr/>
            <p:nvPr/>
          </p:nvGrpSpPr>
          <p:grpSpPr>
            <a:xfrm>
              <a:off x="2036813" y="1969790"/>
              <a:ext cx="6039153" cy="4169412"/>
              <a:chOff x="1384976" y="1969790"/>
              <a:chExt cx="6039153" cy="4169412"/>
            </a:xfrm>
          </p:grpSpPr>
          <p:sp>
            <p:nvSpPr>
              <p:cNvPr id="4" name="Rectangular Callout 3"/>
              <p:cNvSpPr/>
              <p:nvPr/>
            </p:nvSpPr>
            <p:spPr>
              <a:xfrm>
                <a:off x="1907704" y="2852936"/>
                <a:ext cx="1090784" cy="520911"/>
              </a:xfrm>
              <a:prstGeom prst="wedgeRectCallout">
                <a:avLst>
                  <a:gd name="adj1" fmla="val 21535"/>
                  <a:gd name="adj2" fmla="val -82184"/>
                </a:avLst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chemeClr val="tx1"/>
                    </a:solidFill>
                    <a:latin typeface="Calibri" pitchFamily="34" charset="0"/>
                    <a:cs typeface="Calibri" pitchFamily="34" charset="0"/>
                  </a:rPr>
                  <a:t>Shared with SWITCH</a:t>
                </a:r>
                <a:endParaRPr lang="en-GB" sz="1400" b="1" dirty="0">
                  <a:solidFill>
                    <a:schemeClr val="tx1"/>
                  </a:solidFill>
                  <a:latin typeface="Calibri" pitchFamily="34" charset="0"/>
                  <a:cs typeface="Calibri" pitchFamily="34" charset="0"/>
                </a:endParaRPr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1384976" y="1969790"/>
                <a:ext cx="6039153" cy="4169412"/>
                <a:chOff x="1384976" y="1969790"/>
                <a:chExt cx="6039153" cy="4169412"/>
              </a:xfrm>
            </p:grpSpPr>
            <p:sp>
              <p:nvSpPr>
                <p:cNvPr id="56" name="Up-Down Arrow 55"/>
                <p:cNvSpPr/>
                <p:nvPr/>
              </p:nvSpPr>
              <p:spPr>
                <a:xfrm>
                  <a:off x="4157270" y="1969790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3988406" y="2337815"/>
                  <a:ext cx="869015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12Gbps</a:t>
                  </a:r>
                </a:p>
              </p:txBody>
            </p:sp>
            <p:sp>
              <p:nvSpPr>
                <p:cNvPr id="62" name="Up-Down Arrow 61"/>
                <p:cNvSpPr/>
                <p:nvPr/>
              </p:nvSpPr>
              <p:spPr>
                <a:xfrm>
                  <a:off x="5544472" y="1973178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5375608" y="2341203"/>
                  <a:ext cx="924584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3.8Gbps</a:t>
                  </a:r>
                </a:p>
              </p:txBody>
            </p:sp>
            <p:sp>
              <p:nvSpPr>
                <p:cNvPr id="60" name="Up-Down Arrow 59"/>
                <p:cNvSpPr/>
                <p:nvPr/>
              </p:nvSpPr>
              <p:spPr>
                <a:xfrm>
                  <a:off x="6723978" y="1988036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6555114" y="2356061"/>
                  <a:ext cx="869015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1Gbps</a:t>
                  </a:r>
                </a:p>
              </p:txBody>
            </p:sp>
            <p:sp>
              <p:nvSpPr>
                <p:cNvPr id="51" name="Up-Down Arrow 50"/>
                <p:cNvSpPr/>
                <p:nvPr/>
              </p:nvSpPr>
              <p:spPr>
                <a:xfrm rot="19272597">
                  <a:off x="2218141" y="2716504"/>
                  <a:ext cx="580561" cy="3422698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8" name="Up-Down Arrow 57"/>
                <p:cNvSpPr/>
                <p:nvPr/>
              </p:nvSpPr>
              <p:spPr>
                <a:xfrm>
                  <a:off x="2808168" y="2007086"/>
                  <a:ext cx="580561" cy="1061874"/>
                </a:xfrm>
                <a:prstGeom prst="upDownArrow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2639304" y="2375111"/>
                  <a:ext cx="869015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rgbClr val="FF0000"/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20Gbps</a:t>
                  </a:r>
                </a:p>
              </p:txBody>
            </p:sp>
            <p:sp>
              <p:nvSpPr>
                <p:cNvPr id="52" name="TextBox 51"/>
                <p:cNvSpPr txBox="1"/>
                <p:nvPr/>
              </p:nvSpPr>
              <p:spPr>
                <a:xfrm>
                  <a:off x="1384976" y="3804677"/>
                  <a:ext cx="1423192" cy="307777"/>
                </a:xfrm>
                <a:prstGeom prst="rect">
                  <a:avLst/>
                </a:prstGeom>
                <a:solidFill>
                  <a:srgbClr val="FFFF99"/>
                </a:soli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smtClean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20Gbps</a:t>
                  </a:r>
                </a:p>
              </p:txBody>
            </p:sp>
          </p:grpSp>
        </p:grpSp>
        <p:sp>
          <p:nvSpPr>
            <p:cNvPr id="53" name="Up-Down Arrow 52"/>
            <p:cNvSpPr/>
            <p:nvPr/>
          </p:nvSpPr>
          <p:spPr>
            <a:xfrm rot="17894358">
              <a:off x="2716395" y="4401092"/>
              <a:ext cx="580561" cy="2342050"/>
            </a:xfrm>
            <a:prstGeom prst="upDownArrow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227133" y="5386866"/>
              <a:ext cx="1423192" cy="307777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130Gbps</a:t>
              </a:r>
            </a:p>
          </p:txBody>
        </p:sp>
      </p:grpSp>
      <p:sp>
        <p:nvSpPr>
          <p:cNvPr id="65" name="Freeform 64"/>
          <p:cNvSpPr/>
          <p:nvPr/>
        </p:nvSpPr>
        <p:spPr>
          <a:xfrm>
            <a:off x="4788024" y="2693665"/>
            <a:ext cx="149423" cy="3183607"/>
          </a:xfrm>
          <a:custGeom>
            <a:avLst/>
            <a:gdLst>
              <a:gd name="connsiteX0" fmla="*/ 0 w 130878"/>
              <a:gd name="connsiteY0" fmla="*/ 2924175 h 2924175"/>
              <a:gd name="connsiteX1" fmla="*/ 123825 w 130878"/>
              <a:gd name="connsiteY1" fmla="*/ 1962150 h 2924175"/>
              <a:gd name="connsiteX2" fmla="*/ 104775 w 130878"/>
              <a:gd name="connsiteY2" fmla="*/ 0 h 292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878" h="2924175">
                <a:moveTo>
                  <a:pt x="0" y="2924175"/>
                </a:moveTo>
                <a:cubicBezTo>
                  <a:pt x="53181" y="2686843"/>
                  <a:pt x="106363" y="2449512"/>
                  <a:pt x="123825" y="1962150"/>
                </a:cubicBezTo>
                <a:cubicBezTo>
                  <a:pt x="141288" y="1474787"/>
                  <a:pt x="123031" y="737393"/>
                  <a:pt x="104775" y="0"/>
                </a:cubicBezTo>
              </a:path>
            </a:pathLst>
          </a:custGeom>
          <a:noFill/>
          <a:ln w="101600">
            <a:solidFill>
              <a:srgbClr val="FF9933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Freeform 65"/>
          <p:cNvSpPr/>
          <p:nvPr/>
        </p:nvSpPr>
        <p:spPr>
          <a:xfrm>
            <a:off x="6060620" y="2640844"/>
            <a:ext cx="175675" cy="3236428"/>
          </a:xfrm>
          <a:custGeom>
            <a:avLst/>
            <a:gdLst>
              <a:gd name="connsiteX0" fmla="*/ 70620 w 70620"/>
              <a:gd name="connsiteY0" fmla="*/ 2886075 h 2886075"/>
              <a:gd name="connsiteX1" fmla="*/ 3945 w 70620"/>
              <a:gd name="connsiteY1" fmla="*/ 2209800 h 2886075"/>
              <a:gd name="connsiteX2" fmla="*/ 13470 w 70620"/>
              <a:gd name="connsiteY2" fmla="*/ 0 h 288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620" h="2886075">
                <a:moveTo>
                  <a:pt x="70620" y="2886075"/>
                </a:moveTo>
                <a:cubicBezTo>
                  <a:pt x="42045" y="2788443"/>
                  <a:pt x="13470" y="2690812"/>
                  <a:pt x="3945" y="2209800"/>
                </a:cubicBezTo>
                <a:cubicBezTo>
                  <a:pt x="-5580" y="1728787"/>
                  <a:pt x="3945" y="864393"/>
                  <a:pt x="13470" y="0"/>
                </a:cubicBezTo>
              </a:path>
            </a:pathLst>
          </a:custGeom>
          <a:noFill/>
          <a:ln w="101600">
            <a:solidFill>
              <a:srgbClr val="FF9933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Up-Down Arrow 66"/>
          <p:cNvSpPr/>
          <p:nvPr/>
        </p:nvSpPr>
        <p:spPr>
          <a:xfrm>
            <a:off x="3630973" y="3235955"/>
            <a:ext cx="580561" cy="1616049"/>
          </a:xfrm>
          <a:prstGeom prst="upDownArrow">
            <a:avLst/>
          </a:prstGeom>
          <a:solidFill>
            <a:srgbClr val="FFFF99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3203848" y="3798565"/>
            <a:ext cx="1423192" cy="492443"/>
          </a:xfrm>
          <a:prstGeom prst="rect">
            <a:avLst/>
          </a:prstGeom>
          <a:solidFill>
            <a:srgbClr val="FFFF99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30Gbps</a:t>
            </a:r>
          </a:p>
          <a:p>
            <a:pPr algn="ctr"/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6Gpbs </a:t>
            </a:r>
            <a:r>
              <a:rPr lang="en-US" sz="12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Stateful</a:t>
            </a:r>
            <a:endParaRPr lang="en-US" sz="12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9" name="Up-Down Arrow 68"/>
          <p:cNvSpPr/>
          <p:nvPr/>
        </p:nvSpPr>
        <p:spPr>
          <a:xfrm>
            <a:off x="6686881" y="3250781"/>
            <a:ext cx="580561" cy="1616049"/>
          </a:xfrm>
          <a:prstGeom prst="upDownArrow">
            <a:avLst/>
          </a:prstGeom>
          <a:solidFill>
            <a:srgbClr val="FFFF99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6259756" y="3813391"/>
            <a:ext cx="1465310" cy="492443"/>
          </a:xfrm>
          <a:prstGeom prst="rect">
            <a:avLst/>
          </a:prstGeom>
          <a:solidFill>
            <a:srgbClr val="FFFF99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30Gbps</a:t>
            </a:r>
          </a:p>
          <a:p>
            <a:pPr algn="ctr"/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10Gpbs </a:t>
            </a:r>
            <a:r>
              <a:rPr lang="en-US" sz="12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Stateful</a:t>
            </a:r>
            <a:endParaRPr lang="en-US" sz="12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1335070" y="1226434"/>
            <a:ext cx="2876890" cy="1842526"/>
            <a:chOff x="769837" y="1226434"/>
            <a:chExt cx="2876890" cy="1842526"/>
          </a:xfrm>
        </p:grpSpPr>
        <p:sp>
          <p:nvSpPr>
            <p:cNvPr id="72" name="Cloud"/>
            <p:cNvSpPr>
              <a:spLocks noChangeAspect="1" noEditPoints="1" noChangeArrowheads="1"/>
            </p:cNvSpPr>
            <p:nvPr/>
          </p:nvSpPr>
          <p:spPr bwMode="auto">
            <a:xfrm>
              <a:off x="769837" y="1226434"/>
              <a:ext cx="1743477" cy="1085024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0" y="8613"/>
                    <a:pt x="0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5" y="13940"/>
                    <a:pt x="475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300"/>
                    <a:pt x="6247" y="20300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7"/>
                    <a:pt x="11036" y="21597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7"/>
                    <a:pt x="15802" y="18947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0"/>
                    <a:pt x="16758" y="0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0"/>
                    <a:pt x="13174" y="0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50"/>
                    <a:pt x="9358" y="650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2"/>
                    <a:pt x="5288" y="1972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10"/>
                    <a:pt x="2172" y="13110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E2E2F6"/>
            </a:solidFill>
            <a:ln w="25400">
              <a:solidFill>
                <a:schemeClr val="accent6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dirty="0" smtClean="0">
                  <a:latin typeface="Calibri" pitchFamily="34" charset="0"/>
                  <a:cs typeface="Calibri" pitchFamily="34" charset="0"/>
                </a:rPr>
                <a:t>RENATER</a:t>
              </a:r>
              <a:endParaRPr lang="en-GB" b="1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73" name="Up-Down Arrow 72"/>
            <p:cNvSpPr/>
            <p:nvPr/>
          </p:nvSpPr>
          <p:spPr>
            <a:xfrm>
              <a:off x="1661648" y="2007086"/>
              <a:ext cx="580561" cy="1061874"/>
            </a:xfrm>
            <a:prstGeom prst="upDownArrow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1475656" y="2365589"/>
              <a:ext cx="943251" cy="33855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2Gbps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550168" y="2358552"/>
              <a:ext cx="1096559" cy="338554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Tahoma" pitchFamily="34" charset="0"/>
                  <a:ea typeface="Tahoma" pitchFamily="34" charset="0"/>
                  <a:cs typeface="Tahoma" pitchFamily="34" charset="0"/>
                </a:rPr>
                <a:t>4</a:t>
              </a:r>
              <a:r>
                <a:rPr lang="en-US" sz="16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0Gbps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86628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115615" y="2492896"/>
            <a:ext cx="7633097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pitchFamily="32" charset="0"/>
              </a:rPr>
              <a:t>High performance Brocade routers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pitchFamily="32" charset="0"/>
              </a:rPr>
              <a:t>External connectivity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4000" dirty="0" smtClean="0">
                <a:solidFill>
                  <a:srgbClr val="000000"/>
                </a:solidFill>
                <a:latin typeface="Calibri" pitchFamily="32" charset="0"/>
              </a:rPr>
              <a:t>Network Architecture for Wigner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3200" dirty="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Pentagon 2"/>
          <p:cNvSpPr/>
          <p:nvPr/>
        </p:nvSpPr>
        <p:spPr>
          <a:xfrm>
            <a:off x="755576" y="1340768"/>
            <a:ext cx="720080" cy="28482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2010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1403648" y="1340768"/>
            <a:ext cx="2690242" cy="288032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2011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024510" y="1340768"/>
            <a:ext cx="2707729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655618" y="1340768"/>
            <a:ext cx="1372766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Left-Right Arrow Callout 8"/>
          <p:cNvSpPr/>
          <p:nvPr/>
        </p:nvSpPr>
        <p:spPr>
          <a:xfrm>
            <a:off x="6012046" y="1700808"/>
            <a:ext cx="2016338" cy="288032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149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2" descr="D:\Profiles\dgutier\AppData\Local\Microsoft\Windows\Temporary Internet Files\Content.IE5\37VY36JB\MC9004420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77452"/>
            <a:ext cx="939380" cy="93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13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8716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323528" y="1340768"/>
            <a:ext cx="3816424" cy="50600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FF"/>
          </a:solidFill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Geneva </a:t>
            </a: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Comic Sans MS" pitchFamily="34"/>
                <a:ea typeface="DejaVu Sans" pitchFamily="2"/>
                <a:cs typeface="Tahoma" pitchFamily="2"/>
              </a:rPr>
              <a:t>Building</a:t>
            </a: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 513</a:t>
            </a:r>
          </a:p>
        </p:txBody>
      </p:sp>
      <p:sp>
        <p:nvSpPr>
          <p:cNvPr id="11" name="Freeform 10"/>
          <p:cNvSpPr/>
          <p:nvPr/>
        </p:nvSpPr>
        <p:spPr>
          <a:xfrm>
            <a:off x="1883689" y="3367179"/>
            <a:ext cx="785160" cy="218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</a:p>
        </p:txBody>
      </p:sp>
      <p:sp>
        <p:nvSpPr>
          <p:cNvPr id="15" name="Freeform 14"/>
          <p:cNvSpPr/>
          <p:nvPr/>
        </p:nvSpPr>
        <p:spPr>
          <a:xfrm>
            <a:off x="1769210" y="1766979"/>
            <a:ext cx="1051560" cy="84599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Internet/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err="1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GeantIP</a:t>
            </a: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err="1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Esnet</a:t>
            </a: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/I2</a:t>
            </a:r>
          </a:p>
        </p:txBody>
      </p:sp>
      <p:cxnSp>
        <p:nvCxnSpPr>
          <p:cNvPr id="16" name="Straight Arrow Connector 15"/>
          <p:cNvCxnSpPr>
            <a:stCxn id="11" idx="0"/>
          </p:cNvCxnSpPr>
          <p:nvPr/>
        </p:nvCxnSpPr>
        <p:spPr>
          <a:xfrm flipV="1">
            <a:off x="2276089" y="2612980"/>
            <a:ext cx="18720" cy="754199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24" name="Freeform 23"/>
          <p:cNvSpPr/>
          <p:nvPr/>
        </p:nvSpPr>
        <p:spPr>
          <a:xfrm>
            <a:off x="4265848" y="1340768"/>
            <a:ext cx="4532280" cy="50600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Budapest Wigner</a:t>
            </a:r>
          </a:p>
        </p:txBody>
      </p:sp>
      <p:sp>
        <p:nvSpPr>
          <p:cNvPr id="31" name="Freeform 30"/>
          <p:cNvSpPr/>
          <p:nvPr/>
        </p:nvSpPr>
        <p:spPr>
          <a:xfrm>
            <a:off x="5610832" y="3626768"/>
            <a:ext cx="1257119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Wigner Core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 </a:t>
            </a: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Network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819514" y="3789040"/>
            <a:ext cx="2791318" cy="6481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cxnSp>
        <p:nvCxnSpPr>
          <p:cNvPr id="33" name="Straight Arrow Connector 32"/>
          <p:cNvCxnSpPr/>
          <p:nvPr/>
        </p:nvCxnSpPr>
        <p:spPr>
          <a:xfrm flipH="1">
            <a:off x="2811999" y="3997227"/>
            <a:ext cx="2798833" cy="0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36" name="Freeform 35"/>
          <p:cNvSpPr/>
          <p:nvPr/>
        </p:nvSpPr>
        <p:spPr>
          <a:xfrm>
            <a:off x="1115616" y="495563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cxnSp>
        <p:nvCxnSpPr>
          <p:cNvPr id="37" name="Straight Arrow Connector 36"/>
          <p:cNvCxnSpPr>
            <a:stCxn id="10" idx="2"/>
            <a:endCxn id="36" idx="0"/>
          </p:cNvCxnSpPr>
          <p:nvPr/>
        </p:nvCxnSpPr>
        <p:spPr>
          <a:xfrm flipH="1">
            <a:off x="1656696" y="4180420"/>
            <a:ext cx="626953" cy="775212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10" name="Freeform 9"/>
          <p:cNvSpPr/>
          <p:nvPr/>
        </p:nvSpPr>
        <p:spPr>
          <a:xfrm>
            <a:off x="1723489" y="3631780"/>
            <a:ext cx="1120319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CERN Core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Network</a:t>
            </a:r>
          </a:p>
        </p:txBody>
      </p:sp>
      <p:cxnSp>
        <p:nvCxnSpPr>
          <p:cNvPr id="22" name="Straight Arrow Connector 21"/>
          <p:cNvCxnSpPr>
            <a:stCxn id="10" idx="2"/>
            <a:endCxn id="23" idx="0"/>
          </p:cNvCxnSpPr>
          <p:nvPr/>
        </p:nvCxnSpPr>
        <p:spPr>
          <a:xfrm>
            <a:off x="2283649" y="4180420"/>
            <a:ext cx="813207" cy="775212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23" name="Freeform 22"/>
          <p:cNvSpPr/>
          <p:nvPr/>
        </p:nvSpPr>
        <p:spPr>
          <a:xfrm>
            <a:off x="2555776" y="495563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021080" y="495325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cxnSp>
        <p:nvCxnSpPr>
          <p:cNvPr id="27" name="Straight Arrow Connector 26"/>
          <p:cNvCxnSpPr>
            <a:stCxn id="31" idx="2"/>
            <a:endCxn id="25" idx="0"/>
          </p:cNvCxnSpPr>
          <p:nvPr/>
        </p:nvCxnSpPr>
        <p:spPr>
          <a:xfrm flipH="1">
            <a:off x="5562160" y="4175408"/>
            <a:ext cx="677232" cy="777844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0"/>
            <a:ext cx="5942936" cy="838200"/>
          </a:xfrm>
        </p:spPr>
        <p:txBody>
          <a:bodyPr/>
          <a:lstStyle/>
          <a:p>
            <a:r>
              <a:rPr lang="en-US" dirty="0" smtClean="0"/>
              <a:t>LCG Resources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622706" y="3367179"/>
            <a:ext cx="1243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2x100Gbps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14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9677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323528" y="1340768"/>
            <a:ext cx="3816424" cy="50600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FF"/>
          </a:solidFill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Geneva </a:t>
            </a: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Comic Sans MS" pitchFamily="34"/>
                <a:ea typeface="DejaVu Sans" pitchFamily="2"/>
                <a:cs typeface="Tahoma" pitchFamily="2"/>
              </a:rPr>
              <a:t>Building</a:t>
            </a: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 513</a:t>
            </a:r>
          </a:p>
        </p:txBody>
      </p:sp>
      <p:sp>
        <p:nvSpPr>
          <p:cNvPr id="11" name="Freeform 10"/>
          <p:cNvSpPr/>
          <p:nvPr/>
        </p:nvSpPr>
        <p:spPr>
          <a:xfrm>
            <a:off x="1883689" y="3367179"/>
            <a:ext cx="785160" cy="218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</a:p>
        </p:txBody>
      </p:sp>
      <p:sp>
        <p:nvSpPr>
          <p:cNvPr id="15" name="Freeform 14"/>
          <p:cNvSpPr/>
          <p:nvPr/>
        </p:nvSpPr>
        <p:spPr>
          <a:xfrm>
            <a:off x="1769210" y="1766979"/>
            <a:ext cx="1051560" cy="84599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Internet/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err="1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GeantIP</a:t>
            </a: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err="1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Esnet</a:t>
            </a: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/I2</a:t>
            </a:r>
          </a:p>
        </p:txBody>
      </p:sp>
      <p:cxnSp>
        <p:nvCxnSpPr>
          <p:cNvPr id="16" name="Straight Arrow Connector 15"/>
          <p:cNvCxnSpPr>
            <a:stCxn id="11" idx="0"/>
          </p:cNvCxnSpPr>
          <p:nvPr/>
        </p:nvCxnSpPr>
        <p:spPr>
          <a:xfrm flipV="1">
            <a:off x="2276089" y="2612980"/>
            <a:ext cx="18720" cy="754199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24" name="Freeform 23"/>
          <p:cNvSpPr/>
          <p:nvPr/>
        </p:nvSpPr>
        <p:spPr>
          <a:xfrm>
            <a:off x="4265848" y="1340768"/>
            <a:ext cx="4532280" cy="50600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Budapest Wigner</a:t>
            </a:r>
          </a:p>
        </p:txBody>
      </p:sp>
      <p:sp>
        <p:nvSpPr>
          <p:cNvPr id="31" name="Freeform 30"/>
          <p:cNvSpPr/>
          <p:nvPr/>
        </p:nvSpPr>
        <p:spPr>
          <a:xfrm>
            <a:off x="5610832" y="3626768"/>
            <a:ext cx="1257119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Wigner Core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 </a:t>
            </a: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Network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819514" y="3789040"/>
            <a:ext cx="2791318" cy="6481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cxnSp>
        <p:nvCxnSpPr>
          <p:cNvPr id="33" name="Straight Arrow Connector 32"/>
          <p:cNvCxnSpPr/>
          <p:nvPr/>
        </p:nvCxnSpPr>
        <p:spPr>
          <a:xfrm flipH="1">
            <a:off x="2811999" y="3997227"/>
            <a:ext cx="2798833" cy="0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36" name="Freeform 35"/>
          <p:cNvSpPr/>
          <p:nvPr/>
        </p:nvSpPr>
        <p:spPr>
          <a:xfrm>
            <a:off x="1115616" y="495563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cxnSp>
        <p:nvCxnSpPr>
          <p:cNvPr id="37" name="Straight Arrow Connector 36"/>
          <p:cNvCxnSpPr>
            <a:stCxn id="10" idx="2"/>
            <a:endCxn id="36" idx="0"/>
          </p:cNvCxnSpPr>
          <p:nvPr/>
        </p:nvCxnSpPr>
        <p:spPr>
          <a:xfrm flipH="1">
            <a:off x="1656696" y="4180420"/>
            <a:ext cx="626953" cy="775212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10" name="Freeform 9"/>
          <p:cNvSpPr/>
          <p:nvPr/>
        </p:nvSpPr>
        <p:spPr>
          <a:xfrm>
            <a:off x="1723489" y="3631780"/>
            <a:ext cx="1120319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CERN Core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Network</a:t>
            </a:r>
          </a:p>
        </p:txBody>
      </p:sp>
      <p:cxnSp>
        <p:nvCxnSpPr>
          <p:cNvPr id="22" name="Straight Arrow Connector 21"/>
          <p:cNvCxnSpPr>
            <a:stCxn id="10" idx="2"/>
            <a:endCxn id="23" idx="0"/>
          </p:cNvCxnSpPr>
          <p:nvPr/>
        </p:nvCxnSpPr>
        <p:spPr>
          <a:xfrm>
            <a:off x="2283649" y="4180420"/>
            <a:ext cx="813207" cy="775212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23" name="Freeform 22"/>
          <p:cNvSpPr/>
          <p:nvPr/>
        </p:nvSpPr>
        <p:spPr>
          <a:xfrm>
            <a:off x="2555776" y="495563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021080" y="495325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cxnSp>
        <p:nvCxnSpPr>
          <p:cNvPr id="27" name="Straight Arrow Connector 26"/>
          <p:cNvCxnSpPr>
            <a:stCxn id="31" idx="2"/>
            <a:endCxn id="25" idx="0"/>
          </p:cNvCxnSpPr>
          <p:nvPr/>
        </p:nvCxnSpPr>
        <p:spPr>
          <a:xfrm flipH="1">
            <a:off x="5562160" y="4175408"/>
            <a:ext cx="677232" cy="777844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cxnSp>
        <p:nvCxnSpPr>
          <p:cNvPr id="28" name="Straight Arrow Connector 27"/>
          <p:cNvCxnSpPr>
            <a:stCxn id="31" idx="2"/>
            <a:endCxn id="29" idx="0"/>
          </p:cNvCxnSpPr>
          <p:nvPr/>
        </p:nvCxnSpPr>
        <p:spPr>
          <a:xfrm>
            <a:off x="6239392" y="4175408"/>
            <a:ext cx="762928" cy="777844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29" name="Freeform 28"/>
          <p:cNvSpPr/>
          <p:nvPr/>
        </p:nvSpPr>
        <p:spPr>
          <a:xfrm>
            <a:off x="6461240" y="495325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5828090" y="3354680"/>
            <a:ext cx="785160" cy="218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</a:p>
        </p:txBody>
      </p:sp>
      <p:sp>
        <p:nvSpPr>
          <p:cNvPr id="44" name="Freeform 43"/>
          <p:cNvSpPr/>
          <p:nvPr/>
        </p:nvSpPr>
        <p:spPr>
          <a:xfrm>
            <a:off x="5713611" y="1754480"/>
            <a:ext cx="1051560" cy="84599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Internet/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HU access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45" name="Straight Arrow Connector 44"/>
          <p:cNvCxnSpPr>
            <a:stCxn id="43" idx="0"/>
          </p:cNvCxnSpPr>
          <p:nvPr/>
        </p:nvCxnSpPr>
        <p:spPr>
          <a:xfrm flipV="1">
            <a:off x="6220490" y="2600481"/>
            <a:ext cx="18720" cy="754199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0"/>
            <a:ext cx="5942936" cy="838200"/>
          </a:xfrm>
        </p:spPr>
        <p:txBody>
          <a:bodyPr/>
          <a:lstStyle/>
          <a:p>
            <a:r>
              <a:rPr lang="en-US" dirty="0" smtClean="0"/>
              <a:t>Autonomous Operation</a:t>
            </a:r>
            <a:endParaRPr lang="en-GB" dirty="0"/>
          </a:p>
        </p:txBody>
      </p:sp>
      <p:sp>
        <p:nvSpPr>
          <p:cNvPr id="81" name="Freeform 80"/>
          <p:cNvSpPr/>
          <p:nvPr/>
        </p:nvSpPr>
        <p:spPr>
          <a:xfrm>
            <a:off x="6533248" y="2650450"/>
            <a:ext cx="1052570" cy="343921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AS198797</a:t>
            </a:r>
          </a:p>
        </p:txBody>
      </p:sp>
      <p:sp>
        <p:nvSpPr>
          <p:cNvPr id="82" name="Freeform 81"/>
          <p:cNvSpPr/>
          <p:nvPr/>
        </p:nvSpPr>
        <p:spPr>
          <a:xfrm>
            <a:off x="7430714" y="2484207"/>
            <a:ext cx="1317750" cy="332486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188.185.0.0/16</a:t>
            </a:r>
          </a:p>
        </p:txBody>
      </p:sp>
      <p:sp>
        <p:nvSpPr>
          <p:cNvPr id="83" name="Freeform 82"/>
          <p:cNvSpPr/>
          <p:nvPr/>
        </p:nvSpPr>
        <p:spPr>
          <a:xfrm>
            <a:off x="6789395" y="2952498"/>
            <a:ext cx="1544053" cy="332486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lvl="0" algn="ctr" hangingPunct="0"/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2001:1459::/32</a:t>
            </a:r>
          </a:p>
        </p:txBody>
      </p:sp>
      <p:sp>
        <p:nvSpPr>
          <p:cNvPr id="84" name="Freeform 83"/>
          <p:cNvSpPr/>
          <p:nvPr/>
        </p:nvSpPr>
        <p:spPr>
          <a:xfrm>
            <a:off x="7090681" y="4065754"/>
            <a:ext cx="468069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err="1" smtClean="0">
                <a:latin typeface="Tahoma" pitchFamily="34"/>
                <a:ea typeface="DejaVu Sans" pitchFamily="2"/>
                <a:cs typeface="Tahoma" pitchFamily="2"/>
              </a:rPr>
              <a:t>dns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721363" y="4005064"/>
            <a:ext cx="612085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radius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7449638" y="4187753"/>
            <a:ext cx="468069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err="1" smtClean="0">
                <a:latin typeface="Tahoma" pitchFamily="34"/>
                <a:ea typeface="DejaVu Sans" pitchFamily="2"/>
                <a:cs typeface="Tahoma" pitchFamily="2"/>
              </a:rPr>
              <a:t>ntp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87" name="Freeform 86"/>
          <p:cNvSpPr/>
          <p:nvPr/>
        </p:nvSpPr>
        <p:spPr>
          <a:xfrm>
            <a:off x="7702766" y="4408820"/>
            <a:ext cx="468069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99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err="1" smtClean="0">
                <a:latin typeface="Tahoma" pitchFamily="34"/>
                <a:ea typeface="DejaVu Sans" pitchFamily="2"/>
                <a:cs typeface="Tahoma" pitchFamily="2"/>
              </a:rPr>
              <a:t>dhcp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622706" y="3367179"/>
            <a:ext cx="1243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itchFamily="34" charset="0"/>
                <a:cs typeface="Calibri" pitchFamily="34" charset="0"/>
              </a:rPr>
              <a:t>2x100Gbps</a:t>
            </a:r>
            <a:endParaRPr lang="en-GB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15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300765"/>
            <a:ext cx="1187936" cy="1171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530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323528" y="1340768"/>
            <a:ext cx="3816424" cy="50600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FF"/>
          </a:solidFill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Geneva </a:t>
            </a: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Comic Sans MS" pitchFamily="34"/>
                <a:ea typeface="DejaVu Sans" pitchFamily="2"/>
                <a:cs typeface="Tahoma" pitchFamily="2"/>
              </a:rPr>
              <a:t>Building</a:t>
            </a: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 513</a:t>
            </a:r>
          </a:p>
        </p:txBody>
      </p:sp>
      <p:sp>
        <p:nvSpPr>
          <p:cNvPr id="11" name="Freeform 10"/>
          <p:cNvSpPr/>
          <p:nvPr/>
        </p:nvSpPr>
        <p:spPr>
          <a:xfrm>
            <a:off x="1883689" y="3367179"/>
            <a:ext cx="785160" cy="218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</a:p>
        </p:txBody>
      </p:sp>
      <p:sp>
        <p:nvSpPr>
          <p:cNvPr id="15" name="Freeform 14"/>
          <p:cNvSpPr/>
          <p:nvPr/>
        </p:nvSpPr>
        <p:spPr>
          <a:xfrm>
            <a:off x="1769210" y="1766979"/>
            <a:ext cx="1051560" cy="84599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Internet/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err="1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GeantIP</a:t>
            </a: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err="1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Esnet</a:t>
            </a: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/I2</a:t>
            </a:r>
          </a:p>
        </p:txBody>
      </p:sp>
      <p:cxnSp>
        <p:nvCxnSpPr>
          <p:cNvPr id="16" name="Straight Arrow Connector 15"/>
          <p:cNvCxnSpPr>
            <a:stCxn id="11" idx="0"/>
          </p:cNvCxnSpPr>
          <p:nvPr/>
        </p:nvCxnSpPr>
        <p:spPr>
          <a:xfrm flipV="1">
            <a:off x="2276089" y="2612980"/>
            <a:ext cx="18720" cy="754199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24" name="Freeform 23"/>
          <p:cNvSpPr/>
          <p:nvPr/>
        </p:nvSpPr>
        <p:spPr>
          <a:xfrm>
            <a:off x="4265848" y="1340768"/>
            <a:ext cx="4532280" cy="50600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9966"/>
          </a:solidFill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solidFill>
                  <a:srgbClr val="FFFFFF"/>
                </a:solidFill>
                <a:latin typeface="Tahoma" pitchFamily="34"/>
                <a:ea typeface="DejaVu Sans" pitchFamily="2"/>
                <a:cs typeface="Tahoma" pitchFamily="2"/>
              </a:rPr>
              <a:t>Budapest Wigner</a:t>
            </a:r>
          </a:p>
        </p:txBody>
      </p:sp>
      <p:sp>
        <p:nvSpPr>
          <p:cNvPr id="31" name="Freeform 30"/>
          <p:cNvSpPr/>
          <p:nvPr/>
        </p:nvSpPr>
        <p:spPr>
          <a:xfrm>
            <a:off x="5610832" y="3626768"/>
            <a:ext cx="1257119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Wigner Core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 Network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819514" y="3789040"/>
            <a:ext cx="2791318" cy="6481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cxnSp>
        <p:nvCxnSpPr>
          <p:cNvPr id="33" name="Straight Arrow Connector 32"/>
          <p:cNvCxnSpPr/>
          <p:nvPr/>
        </p:nvCxnSpPr>
        <p:spPr>
          <a:xfrm flipH="1" flipV="1">
            <a:off x="2811999" y="3997227"/>
            <a:ext cx="2798833" cy="7837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36" name="Freeform 35"/>
          <p:cNvSpPr/>
          <p:nvPr/>
        </p:nvSpPr>
        <p:spPr>
          <a:xfrm>
            <a:off x="1115616" y="495563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cxnSp>
        <p:nvCxnSpPr>
          <p:cNvPr id="37" name="Straight Arrow Connector 36"/>
          <p:cNvCxnSpPr>
            <a:stCxn id="10" idx="2"/>
            <a:endCxn id="36" idx="0"/>
          </p:cNvCxnSpPr>
          <p:nvPr/>
        </p:nvCxnSpPr>
        <p:spPr>
          <a:xfrm flipH="1">
            <a:off x="1656696" y="4180420"/>
            <a:ext cx="626953" cy="775212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10" name="Freeform 9"/>
          <p:cNvSpPr/>
          <p:nvPr/>
        </p:nvSpPr>
        <p:spPr>
          <a:xfrm>
            <a:off x="1723489" y="3631780"/>
            <a:ext cx="1120319" cy="548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CERN Core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Network</a:t>
            </a:r>
          </a:p>
        </p:txBody>
      </p:sp>
      <p:cxnSp>
        <p:nvCxnSpPr>
          <p:cNvPr id="22" name="Straight Arrow Connector 21"/>
          <p:cNvCxnSpPr>
            <a:stCxn id="10" idx="2"/>
            <a:endCxn id="23" idx="0"/>
          </p:cNvCxnSpPr>
          <p:nvPr/>
        </p:nvCxnSpPr>
        <p:spPr>
          <a:xfrm>
            <a:off x="2283649" y="4180420"/>
            <a:ext cx="813207" cy="775212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23" name="Freeform 22"/>
          <p:cNvSpPr/>
          <p:nvPr/>
        </p:nvSpPr>
        <p:spPr>
          <a:xfrm>
            <a:off x="2555776" y="495563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021080" y="495325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LCG</a:t>
            </a:r>
          </a:p>
        </p:txBody>
      </p:sp>
      <p:cxnSp>
        <p:nvCxnSpPr>
          <p:cNvPr id="27" name="Straight Arrow Connector 26"/>
          <p:cNvCxnSpPr>
            <a:stCxn id="31" idx="2"/>
            <a:endCxn id="25" idx="0"/>
          </p:cNvCxnSpPr>
          <p:nvPr/>
        </p:nvCxnSpPr>
        <p:spPr>
          <a:xfrm flipH="1">
            <a:off x="5562160" y="4175408"/>
            <a:ext cx="677232" cy="777844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cxnSp>
        <p:nvCxnSpPr>
          <p:cNvPr id="28" name="Straight Arrow Connector 27"/>
          <p:cNvCxnSpPr>
            <a:stCxn id="31" idx="2"/>
            <a:endCxn id="29" idx="0"/>
          </p:cNvCxnSpPr>
          <p:nvPr/>
        </p:nvCxnSpPr>
        <p:spPr>
          <a:xfrm>
            <a:off x="6239392" y="4175408"/>
            <a:ext cx="762928" cy="777844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</a:ln>
        </p:spPr>
      </p:cxnSp>
      <p:sp>
        <p:nvSpPr>
          <p:cNvPr id="29" name="Freeform 28"/>
          <p:cNvSpPr/>
          <p:nvPr/>
        </p:nvSpPr>
        <p:spPr>
          <a:xfrm>
            <a:off x="6461240" y="4953252"/>
            <a:ext cx="1082160" cy="56160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GPN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5828090" y="3354680"/>
            <a:ext cx="785160" cy="218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</a:p>
        </p:txBody>
      </p:sp>
      <p:sp>
        <p:nvSpPr>
          <p:cNvPr id="44" name="Freeform 43"/>
          <p:cNvSpPr/>
          <p:nvPr/>
        </p:nvSpPr>
        <p:spPr>
          <a:xfrm>
            <a:off x="5713611" y="1754480"/>
            <a:ext cx="1051560" cy="845999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Internet/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HU access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45" name="Straight Arrow Connector 44"/>
          <p:cNvCxnSpPr>
            <a:stCxn id="43" idx="0"/>
          </p:cNvCxnSpPr>
          <p:nvPr/>
        </p:nvCxnSpPr>
        <p:spPr>
          <a:xfrm flipV="1">
            <a:off x="6220490" y="2600481"/>
            <a:ext cx="18720" cy="754199"/>
          </a:xfrm>
          <a:prstGeom prst="straightConnector1">
            <a:avLst/>
          </a:prstGeom>
          <a:noFill/>
          <a:ln w="91440">
            <a:solidFill>
              <a:srgbClr val="000000"/>
            </a:solidFill>
            <a:prstDash val="solid"/>
            <a:tailEnd type="arrow"/>
          </a:ln>
        </p:spPr>
      </p:cxnSp>
      <p:grpSp>
        <p:nvGrpSpPr>
          <p:cNvPr id="2" name="Group 1"/>
          <p:cNvGrpSpPr/>
          <p:nvPr/>
        </p:nvGrpSpPr>
        <p:grpSpPr>
          <a:xfrm>
            <a:off x="3096856" y="3840074"/>
            <a:ext cx="3841361" cy="1451609"/>
            <a:chOff x="3096856" y="3840074"/>
            <a:chExt cx="3841361" cy="1451609"/>
          </a:xfrm>
        </p:grpSpPr>
        <p:sp>
          <p:nvSpPr>
            <p:cNvPr id="54" name="Freeform 53"/>
            <p:cNvSpPr/>
            <p:nvPr/>
          </p:nvSpPr>
          <p:spPr bwMode="auto">
            <a:xfrm>
              <a:off x="5021081" y="3840074"/>
              <a:ext cx="1917136" cy="1380645"/>
            </a:xfrm>
            <a:custGeom>
              <a:avLst/>
              <a:gdLst>
                <a:gd name="connsiteX0" fmla="*/ 0 w 776748"/>
                <a:gd name="connsiteY0" fmla="*/ 0 h 688258"/>
                <a:gd name="connsiteX1" fmla="*/ 530942 w 776748"/>
                <a:gd name="connsiteY1" fmla="*/ 117987 h 688258"/>
                <a:gd name="connsiteX2" fmla="*/ 776748 w 776748"/>
                <a:gd name="connsiteY2" fmla="*/ 688258 h 688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6748" h="688258">
                  <a:moveTo>
                    <a:pt x="0" y="0"/>
                  </a:moveTo>
                  <a:cubicBezTo>
                    <a:pt x="200742" y="1638"/>
                    <a:pt x="401484" y="3277"/>
                    <a:pt x="530942" y="117987"/>
                  </a:cubicBezTo>
                  <a:cubicBezTo>
                    <a:pt x="660400" y="232697"/>
                    <a:pt x="718574" y="460477"/>
                    <a:pt x="776748" y="688258"/>
                  </a:cubicBezTo>
                </a:path>
              </a:pathLst>
            </a:custGeom>
            <a:noFill/>
            <a:ln w="19050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 flipH="1" flipV="1">
              <a:off x="3096856" y="3865286"/>
              <a:ext cx="391001" cy="1426397"/>
            </a:xfrm>
            <a:custGeom>
              <a:avLst/>
              <a:gdLst>
                <a:gd name="connsiteX0" fmla="*/ 0 w 800100"/>
                <a:gd name="connsiteY0" fmla="*/ 1590675 h 1590675"/>
                <a:gd name="connsiteX1" fmla="*/ 523875 w 800100"/>
                <a:gd name="connsiteY1" fmla="*/ 1133475 h 1590675"/>
                <a:gd name="connsiteX2" fmla="*/ 800100 w 800100"/>
                <a:gd name="connsiteY2" fmla="*/ 0 h 159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0100" h="1590675">
                  <a:moveTo>
                    <a:pt x="0" y="1590675"/>
                  </a:moveTo>
                  <a:cubicBezTo>
                    <a:pt x="195262" y="1494631"/>
                    <a:pt x="390525" y="1398587"/>
                    <a:pt x="523875" y="1133475"/>
                  </a:cubicBezTo>
                  <a:cubicBezTo>
                    <a:pt x="657225" y="868363"/>
                    <a:pt x="728662" y="434181"/>
                    <a:pt x="800100" y="0"/>
                  </a:cubicBezTo>
                </a:path>
              </a:pathLst>
            </a:custGeom>
            <a:noFill/>
            <a:ln w="19050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0" y="0"/>
            <a:ext cx="5942936" cy="838200"/>
          </a:xfrm>
        </p:spPr>
        <p:txBody>
          <a:bodyPr/>
          <a:lstStyle/>
          <a:p>
            <a:r>
              <a:rPr lang="en-US" dirty="0" smtClean="0"/>
              <a:t>LHCOPN and LHCONE traffic</a:t>
            </a:r>
            <a:endParaRPr lang="en-GB" dirty="0"/>
          </a:p>
        </p:txBody>
      </p:sp>
      <p:sp>
        <p:nvSpPr>
          <p:cNvPr id="81" name="Freeform 80"/>
          <p:cNvSpPr/>
          <p:nvPr/>
        </p:nvSpPr>
        <p:spPr>
          <a:xfrm>
            <a:off x="6533248" y="2650450"/>
            <a:ext cx="1052570" cy="343921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AS198797</a:t>
            </a:r>
          </a:p>
        </p:txBody>
      </p:sp>
      <p:sp>
        <p:nvSpPr>
          <p:cNvPr id="82" name="Freeform 81"/>
          <p:cNvSpPr/>
          <p:nvPr/>
        </p:nvSpPr>
        <p:spPr>
          <a:xfrm>
            <a:off x="7430714" y="2484207"/>
            <a:ext cx="1317750" cy="332486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188.185.0.0/16</a:t>
            </a:r>
          </a:p>
        </p:txBody>
      </p:sp>
      <p:sp>
        <p:nvSpPr>
          <p:cNvPr id="84" name="Freeform 83"/>
          <p:cNvSpPr/>
          <p:nvPr/>
        </p:nvSpPr>
        <p:spPr>
          <a:xfrm>
            <a:off x="7090681" y="4065754"/>
            <a:ext cx="468069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err="1" smtClean="0">
                <a:latin typeface="Tahoma" pitchFamily="34"/>
                <a:ea typeface="DejaVu Sans" pitchFamily="2"/>
                <a:cs typeface="Tahoma" pitchFamily="2"/>
              </a:rPr>
              <a:t>dns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721363" y="4005064"/>
            <a:ext cx="612085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radius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86" name="Freeform 85"/>
          <p:cNvSpPr/>
          <p:nvPr/>
        </p:nvSpPr>
        <p:spPr>
          <a:xfrm>
            <a:off x="7449638" y="4187753"/>
            <a:ext cx="468069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err="1" smtClean="0">
                <a:latin typeface="Tahoma" pitchFamily="34"/>
                <a:ea typeface="DejaVu Sans" pitchFamily="2"/>
                <a:cs typeface="Tahoma" pitchFamily="2"/>
              </a:rPr>
              <a:t>ntp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87" name="Freeform 86"/>
          <p:cNvSpPr/>
          <p:nvPr/>
        </p:nvSpPr>
        <p:spPr>
          <a:xfrm>
            <a:off x="7702766" y="4408820"/>
            <a:ext cx="468069" cy="284098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1" dirty="0" err="1" smtClean="0">
                <a:latin typeface="Tahoma" pitchFamily="34"/>
                <a:ea typeface="DejaVu Sans" pitchFamily="2"/>
                <a:cs typeface="Tahoma" pitchFamily="2"/>
              </a:rPr>
              <a:t>dhcp</a:t>
            </a:r>
            <a:endParaRPr lang="en-US" sz="12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92" name="Straight Arrow Connector 91"/>
          <p:cNvCxnSpPr>
            <a:stCxn id="36" idx="2"/>
            <a:endCxn id="88" idx="0"/>
          </p:cNvCxnSpPr>
          <p:nvPr/>
        </p:nvCxnSpPr>
        <p:spPr>
          <a:xfrm flipH="1">
            <a:off x="1065332" y="5517232"/>
            <a:ext cx="591364" cy="369396"/>
          </a:xfrm>
          <a:prstGeom prst="straightConnector1">
            <a:avLst/>
          </a:prstGeom>
          <a:noFill/>
          <a:ln w="50800">
            <a:solidFill>
              <a:srgbClr val="000000"/>
            </a:solidFill>
            <a:prstDash val="solid"/>
          </a:ln>
        </p:spPr>
      </p:cxnSp>
      <p:cxnSp>
        <p:nvCxnSpPr>
          <p:cNvPr id="93" name="Straight Arrow Connector 92"/>
          <p:cNvCxnSpPr>
            <a:stCxn id="36" idx="2"/>
            <a:endCxn id="89" idx="0"/>
          </p:cNvCxnSpPr>
          <p:nvPr/>
        </p:nvCxnSpPr>
        <p:spPr>
          <a:xfrm>
            <a:off x="1656696" y="5517232"/>
            <a:ext cx="605712" cy="369396"/>
          </a:xfrm>
          <a:prstGeom prst="straightConnector1">
            <a:avLst/>
          </a:prstGeom>
          <a:noFill/>
          <a:ln w="50800">
            <a:solidFill>
              <a:srgbClr val="000000"/>
            </a:solidFill>
            <a:prstDash val="solid"/>
          </a:ln>
        </p:spPr>
      </p:cxnSp>
      <p:sp>
        <p:nvSpPr>
          <p:cNvPr id="88" name="Freeform 87"/>
          <p:cNvSpPr/>
          <p:nvPr/>
        </p:nvSpPr>
        <p:spPr>
          <a:xfrm>
            <a:off x="539552" y="5886628"/>
            <a:ext cx="1051560" cy="3200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LHCOPN</a:t>
            </a:r>
          </a:p>
        </p:txBody>
      </p:sp>
      <p:sp>
        <p:nvSpPr>
          <p:cNvPr id="89" name="Freeform 88"/>
          <p:cNvSpPr/>
          <p:nvPr/>
        </p:nvSpPr>
        <p:spPr>
          <a:xfrm>
            <a:off x="1736628" y="5886628"/>
            <a:ext cx="1051560" cy="3200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LHCONE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576519" y="3829715"/>
            <a:ext cx="4113977" cy="2216933"/>
          </a:xfrm>
          <a:custGeom>
            <a:avLst/>
            <a:gdLst>
              <a:gd name="connsiteX0" fmla="*/ 14156 w 4113977"/>
              <a:gd name="connsiteY0" fmla="*/ 2047557 h 2047557"/>
              <a:gd name="connsiteX1" fmla="*/ 80831 w 4113977"/>
              <a:gd name="connsiteY1" fmla="*/ 1285557 h 2047557"/>
              <a:gd name="connsiteX2" fmla="*/ 633281 w 4113977"/>
              <a:gd name="connsiteY2" fmla="*/ 285432 h 2047557"/>
              <a:gd name="connsiteX3" fmla="*/ 3557456 w 4113977"/>
              <a:gd name="connsiteY3" fmla="*/ 56832 h 2047557"/>
              <a:gd name="connsiteX4" fmla="*/ 4109906 w 4113977"/>
              <a:gd name="connsiteY4" fmla="*/ 1190307 h 204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3977" h="2047557">
                <a:moveTo>
                  <a:pt x="14156" y="2047557"/>
                </a:moveTo>
                <a:cubicBezTo>
                  <a:pt x="-4100" y="1813400"/>
                  <a:pt x="-22356" y="1579244"/>
                  <a:pt x="80831" y="1285557"/>
                </a:cubicBezTo>
                <a:cubicBezTo>
                  <a:pt x="184018" y="991870"/>
                  <a:pt x="53844" y="490219"/>
                  <a:pt x="633281" y="285432"/>
                </a:cubicBezTo>
                <a:cubicBezTo>
                  <a:pt x="1212718" y="80645"/>
                  <a:pt x="2978019" y="-93981"/>
                  <a:pt x="3557456" y="56832"/>
                </a:cubicBezTo>
                <a:cubicBezTo>
                  <a:pt x="4136894" y="207644"/>
                  <a:pt x="4123400" y="698975"/>
                  <a:pt x="4109906" y="1190307"/>
                </a:cubicBezTo>
              </a:path>
            </a:pathLst>
          </a:custGeom>
          <a:noFill/>
          <a:ln w="254000">
            <a:solidFill>
              <a:srgbClr val="FFFF99"/>
            </a:solidFill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16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1322" y="4052247"/>
            <a:ext cx="5659454" cy="2810559"/>
            <a:chOff x="241322" y="4052247"/>
            <a:chExt cx="5659454" cy="2810559"/>
          </a:xfrm>
        </p:grpSpPr>
        <p:grpSp>
          <p:nvGrpSpPr>
            <p:cNvPr id="4" name="Group 3"/>
            <p:cNvGrpSpPr/>
            <p:nvPr/>
          </p:nvGrpSpPr>
          <p:grpSpPr>
            <a:xfrm>
              <a:off x="621085" y="4052247"/>
              <a:ext cx="5279691" cy="1383452"/>
              <a:chOff x="621085" y="4052247"/>
              <a:chExt cx="5279691" cy="1383452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800145" y="4887257"/>
                <a:ext cx="630941" cy="297389"/>
              </a:xfrm>
              <a:custGeom>
                <a:avLst>
                  <a:gd name="f0" fmla="val 9913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99"/>
              </a:solidFill>
              <a:ln w="22225">
                <a:solidFill>
                  <a:srgbClr val="000080"/>
                </a:solidFill>
                <a:prstDash val="solid"/>
              </a:ln>
            </p:spPr>
            <p:txBody>
              <a:bodyPr vert="horz" wrap="none" lIns="108360" tIns="63360" rIns="108360" bIns="6336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400" b="1" dirty="0" smtClean="0">
                    <a:latin typeface="Tahoma" pitchFamily="34"/>
                    <a:ea typeface="DejaVu Sans" pitchFamily="2"/>
                    <a:cs typeface="Tahoma" pitchFamily="2"/>
                  </a:rPr>
                  <a:t>MPLS</a:t>
                </a:r>
                <a:endParaRPr lang="en-US" sz="1400" b="1" i="0" u="none" strike="noStrike" kern="1200" dirty="0">
                  <a:ln>
                    <a:noFill/>
                  </a:ln>
                  <a:latin typeface="Tahoma" pitchFamily="34"/>
                  <a:ea typeface="DejaVu Sans" pitchFamily="2"/>
                  <a:cs typeface="Tahoma" pitchFamily="2"/>
                </a:endParaRPr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621085" y="5138310"/>
                <a:ext cx="630941" cy="297389"/>
              </a:xfrm>
              <a:custGeom>
                <a:avLst>
                  <a:gd name="f0" fmla="val 9913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99"/>
              </a:solidFill>
              <a:ln w="22225">
                <a:solidFill>
                  <a:srgbClr val="000080"/>
                </a:solidFill>
                <a:prstDash val="solid"/>
              </a:ln>
            </p:spPr>
            <p:txBody>
              <a:bodyPr vert="horz" wrap="none" lIns="108360" tIns="63360" rIns="108360" bIns="6336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400" b="1" dirty="0" smtClean="0">
                    <a:latin typeface="Tahoma" pitchFamily="34"/>
                    <a:ea typeface="DejaVu Sans" pitchFamily="2"/>
                    <a:cs typeface="Tahoma" pitchFamily="2"/>
                  </a:rPr>
                  <a:t>BGP</a:t>
                </a:r>
                <a:endParaRPr lang="en-US" sz="1400" b="1" i="0" u="none" strike="noStrike" kern="1200" dirty="0">
                  <a:ln>
                    <a:noFill/>
                  </a:ln>
                  <a:latin typeface="Tahoma" pitchFamily="34"/>
                  <a:ea typeface="DejaVu Sans" pitchFamily="2"/>
                  <a:cs typeface="Tahoma" pitchFamily="2"/>
                </a:endParaRPr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4696084" y="4869160"/>
                <a:ext cx="630941" cy="297389"/>
              </a:xfrm>
              <a:custGeom>
                <a:avLst>
                  <a:gd name="f0" fmla="val 9913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99"/>
              </a:solidFill>
              <a:ln w="22225">
                <a:solidFill>
                  <a:srgbClr val="000080"/>
                </a:solidFill>
                <a:prstDash val="solid"/>
              </a:ln>
            </p:spPr>
            <p:txBody>
              <a:bodyPr vert="horz" wrap="none" lIns="108360" tIns="63360" rIns="108360" bIns="6336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400" b="1" dirty="0" smtClean="0">
                    <a:latin typeface="Tahoma" pitchFamily="34"/>
                    <a:ea typeface="DejaVu Sans" pitchFamily="2"/>
                    <a:cs typeface="Tahoma" pitchFamily="2"/>
                  </a:rPr>
                  <a:t>MPLS</a:t>
                </a:r>
                <a:endParaRPr lang="en-US" sz="1400" b="1" i="0" u="none" strike="noStrike" kern="1200" dirty="0">
                  <a:ln>
                    <a:noFill/>
                  </a:ln>
                  <a:latin typeface="Tahoma" pitchFamily="34"/>
                  <a:ea typeface="DejaVu Sans" pitchFamily="2"/>
                  <a:cs typeface="Tahoma" pitchFamily="2"/>
                </a:endParaRPr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4517024" y="5120213"/>
                <a:ext cx="630941" cy="297389"/>
              </a:xfrm>
              <a:custGeom>
                <a:avLst>
                  <a:gd name="f0" fmla="val 9913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99"/>
              </a:solidFill>
              <a:ln w="22225">
                <a:solidFill>
                  <a:srgbClr val="000080"/>
                </a:solidFill>
                <a:prstDash val="solid"/>
              </a:ln>
            </p:spPr>
            <p:txBody>
              <a:bodyPr vert="horz" wrap="none" lIns="108360" tIns="63360" rIns="108360" bIns="6336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400" b="1" dirty="0" smtClean="0">
                    <a:latin typeface="Tahoma" pitchFamily="34"/>
                    <a:ea typeface="DejaVu Sans" pitchFamily="2"/>
                    <a:cs typeface="Tahoma" pitchFamily="2"/>
                  </a:rPr>
                  <a:t>BGP</a:t>
                </a:r>
                <a:endParaRPr lang="en-US" sz="1400" b="1" i="0" u="none" strike="noStrike" kern="1200" dirty="0">
                  <a:ln>
                    <a:noFill/>
                  </a:ln>
                  <a:latin typeface="Tahoma" pitchFamily="34"/>
                  <a:ea typeface="DejaVu Sans" pitchFamily="2"/>
                  <a:cs typeface="Tahoma" pitchFamily="2"/>
                </a:endParaRPr>
              </a:p>
            </p:txBody>
          </p:sp>
          <p:sp>
            <p:nvSpPr>
              <p:cNvPr id="63" name="Freeform 62"/>
              <p:cNvSpPr/>
              <p:nvPr/>
            </p:nvSpPr>
            <p:spPr>
              <a:xfrm>
                <a:off x="5269835" y="4052247"/>
                <a:ext cx="630941" cy="297389"/>
              </a:xfrm>
              <a:custGeom>
                <a:avLst>
                  <a:gd name="f0" fmla="val 9913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99"/>
              </a:solidFill>
              <a:ln w="22225">
                <a:solidFill>
                  <a:srgbClr val="000080"/>
                </a:solidFill>
                <a:prstDash val="solid"/>
              </a:ln>
            </p:spPr>
            <p:txBody>
              <a:bodyPr vert="horz" wrap="none" lIns="108360" tIns="63360" rIns="108360" bIns="6336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400" b="1" dirty="0" smtClean="0">
                    <a:latin typeface="Tahoma" pitchFamily="34"/>
                    <a:ea typeface="DejaVu Sans" pitchFamily="2"/>
                    <a:cs typeface="Tahoma" pitchFamily="2"/>
                  </a:rPr>
                  <a:t>MPLS</a:t>
                </a:r>
                <a:endParaRPr lang="en-US" sz="1400" b="1" i="0" u="none" strike="noStrike" kern="1200" dirty="0">
                  <a:ln>
                    <a:noFill/>
                  </a:ln>
                  <a:latin typeface="Tahoma" pitchFamily="34"/>
                  <a:ea typeface="DejaVu Sans" pitchFamily="2"/>
                  <a:cs typeface="Tahoma" pitchFamily="2"/>
                </a:endParaRPr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283649" y="4052247"/>
                <a:ext cx="630941" cy="297389"/>
              </a:xfrm>
              <a:custGeom>
                <a:avLst>
                  <a:gd name="f0" fmla="val 9913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solidFill>
                <a:srgbClr val="FFFF99"/>
              </a:solidFill>
              <a:ln w="22225">
                <a:solidFill>
                  <a:srgbClr val="000080"/>
                </a:solidFill>
                <a:prstDash val="solid"/>
              </a:ln>
            </p:spPr>
            <p:txBody>
              <a:bodyPr vert="horz" wrap="none" lIns="108360" tIns="63360" rIns="108360" bIns="63360" anchor="ctr" anchorCtr="0" compatLnSpc="0"/>
              <a:lstStyle/>
              <a:p>
                <a:pPr marL="0" marR="0" lvl="0" indent="0" algn="ctr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r>
                  <a:rPr lang="en-US" sz="1400" b="1" dirty="0" smtClean="0">
                    <a:latin typeface="Tahoma" pitchFamily="34"/>
                    <a:ea typeface="DejaVu Sans" pitchFamily="2"/>
                    <a:cs typeface="Tahoma" pitchFamily="2"/>
                  </a:rPr>
                  <a:t>MPLS</a:t>
                </a:r>
                <a:endParaRPr lang="en-US" sz="1400" b="1" i="0" u="none" strike="noStrike" kern="1200" dirty="0">
                  <a:ln>
                    <a:noFill/>
                  </a:ln>
                  <a:latin typeface="Tahoma" pitchFamily="34"/>
                  <a:ea typeface="DejaVu Sans" pitchFamily="2"/>
                  <a:cs typeface="Tahoma" pitchFamily="2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241322" y="6555029"/>
              <a:ext cx="3241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MPLS: </a:t>
              </a:r>
              <a:r>
                <a:rPr lang="en-US" sz="1400" dirty="0" err="1" smtClean="0"/>
                <a:t>MultiProtocol</a:t>
              </a:r>
              <a:r>
                <a:rPr lang="en-US" sz="1400" dirty="0" smtClean="0"/>
                <a:t> Label Switching </a:t>
              </a:r>
              <a:endParaRPr lang="en-GB" sz="1400" dirty="0"/>
            </a:p>
          </p:txBody>
        </p:sp>
      </p:grpSp>
      <p:sp>
        <p:nvSpPr>
          <p:cNvPr id="51" name="Freeform 50"/>
          <p:cNvSpPr/>
          <p:nvPr/>
        </p:nvSpPr>
        <p:spPr>
          <a:xfrm>
            <a:off x="6789395" y="2952498"/>
            <a:ext cx="1544053" cy="332486"/>
          </a:xfrm>
          <a:custGeom>
            <a:avLst>
              <a:gd name="f0" fmla="val 9913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chemeClr val="bg1"/>
          </a:solidFill>
          <a:ln w="22225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lvl="0" algn="ctr" hangingPunct="0"/>
            <a:r>
              <a:rPr lang="en-US" sz="1200" b="1" dirty="0" smtClean="0">
                <a:latin typeface="Tahoma" pitchFamily="34"/>
                <a:ea typeface="DejaVu Sans" pitchFamily="2"/>
                <a:cs typeface="Tahoma" pitchFamily="2"/>
              </a:rPr>
              <a:t>2001:1459::/32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788188" y="3890943"/>
            <a:ext cx="4112008" cy="1097047"/>
            <a:chOff x="2788188" y="3890943"/>
            <a:chExt cx="4112008" cy="1097047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8188" y="4171837"/>
              <a:ext cx="827896" cy="816153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2300" y="3890943"/>
              <a:ext cx="827896" cy="8161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2784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295400" y="1143000"/>
            <a:ext cx="7696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SzPct val="100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smtClean="0"/>
              <a:t>Wigner </a:t>
            </a:r>
            <a:r>
              <a:rPr lang="en-US" dirty="0" smtClean="0"/>
              <a:t>in numbers</a:t>
            </a:r>
            <a:endParaRPr lang="en-GB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60740"/>
              </p:ext>
            </p:extLst>
          </p:nvPr>
        </p:nvGraphicFramePr>
        <p:xfrm>
          <a:off x="763650" y="1638424"/>
          <a:ext cx="5798281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4180"/>
                <a:gridCol w="1574292"/>
                <a:gridCol w="1549809"/>
              </a:tblGrid>
              <a:tr h="12768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Wigner Data</a:t>
                      </a:r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 Center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2013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2014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~900KW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~1200KW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Racks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120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Routers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10+Firewall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100Gbps ports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18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latin typeface="Calibri" pitchFamily="34" charset="0"/>
                          <a:cs typeface="Calibri" pitchFamily="34" charset="0"/>
                        </a:rPr>
                        <a:t>18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4963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Switches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140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210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Servers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~1200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~1800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L2 Switch</a:t>
                      </a:r>
                      <a:endParaRPr lang="en-GB" sz="20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2013</a:t>
                      </a:r>
                      <a:endParaRPr lang="en-GB" sz="20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2014</a:t>
                      </a:r>
                      <a:endParaRPr lang="en-GB" sz="20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1Gbps</a:t>
                      </a:r>
                      <a:r>
                        <a:rPr lang="en-US" sz="2000" baseline="0" dirty="0" smtClean="0">
                          <a:latin typeface="Calibri" pitchFamily="34" charset="0"/>
                          <a:cs typeface="Calibri" pitchFamily="34" charset="0"/>
                        </a:rPr>
                        <a:t> ports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3072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4608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10Gbps ports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528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  <a:cs typeface="Calibri" pitchFamily="34" charset="0"/>
                        </a:rPr>
                        <a:t>792</a:t>
                      </a:r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116" y="1340768"/>
            <a:ext cx="1732316" cy="4540109"/>
          </a:xfrm>
          <a:prstGeom prst="rect">
            <a:avLst/>
          </a:prstGeom>
        </p:spPr>
      </p:pic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17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442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fld id="{F1980964-DA61-CE41-850B-4EFDA55CAB3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7544" y="1556792"/>
            <a:ext cx="828092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100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5400" dirty="0" smtClean="0">
                <a:solidFill>
                  <a:srgbClr val="000000"/>
                </a:solidFill>
                <a:latin typeface="Calibri" pitchFamily="32" charset="0"/>
              </a:rPr>
              <a:t>Thank you for your attention</a:t>
            </a:r>
          </a:p>
          <a:p>
            <a:pPr algn="ctr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100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5400" dirty="0" smtClean="0">
                <a:solidFill>
                  <a:srgbClr val="000000"/>
                </a:solidFill>
                <a:latin typeface="Calibri" pitchFamily="32" charset="0"/>
              </a:rPr>
              <a:t>Questions?</a:t>
            </a:r>
            <a:endParaRPr lang="en-US" sz="5400" dirty="0">
              <a:solidFill>
                <a:srgbClr val="000000"/>
              </a:solidFill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91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827584" y="2492896"/>
            <a:ext cx="79208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4000" dirty="0" smtClean="0">
                <a:solidFill>
                  <a:srgbClr val="000000"/>
                </a:solidFill>
                <a:latin typeface="Calibri" pitchFamily="32" charset="0"/>
              </a:rPr>
              <a:t>High performance Brocade routers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pitchFamily="32" charset="0"/>
              </a:rPr>
              <a:t>External connectivity and Firewall system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3200" dirty="0" smtClean="0">
                <a:solidFill>
                  <a:srgbClr val="000000"/>
                </a:solidFill>
                <a:latin typeface="Calibri" pitchFamily="32" charset="0"/>
              </a:rPr>
              <a:t>Network Architecture for Wigner</a:t>
            </a:r>
          </a:p>
          <a:p>
            <a:pPr marL="514350" indent="-514350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+mj-lt"/>
              <a:buAutoNum type="arabicPeriod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3200" dirty="0">
              <a:solidFill>
                <a:srgbClr val="000000"/>
              </a:solidFill>
              <a:latin typeface="Calibri" pitchFamily="32" charset="0"/>
            </a:endParaRPr>
          </a:p>
        </p:txBody>
      </p:sp>
      <p:sp>
        <p:nvSpPr>
          <p:cNvPr id="22533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Pentagon 2"/>
          <p:cNvSpPr/>
          <p:nvPr/>
        </p:nvSpPr>
        <p:spPr>
          <a:xfrm>
            <a:off x="755576" y="1340768"/>
            <a:ext cx="720080" cy="28482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2010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1403648" y="1340768"/>
            <a:ext cx="2690242" cy="288032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2011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024510" y="1340768"/>
            <a:ext cx="2707729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6655618" y="1340768"/>
            <a:ext cx="1372766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Left-Right Arrow Callout 5"/>
          <p:cNvSpPr/>
          <p:nvPr/>
        </p:nvSpPr>
        <p:spPr>
          <a:xfrm>
            <a:off x="1059904" y="1700808"/>
            <a:ext cx="4448200" cy="288032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615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1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Left-Right Arrow Callout 6"/>
          <p:cNvSpPr/>
          <p:nvPr/>
        </p:nvSpPr>
        <p:spPr>
          <a:xfrm>
            <a:off x="4860032" y="1897782"/>
            <a:ext cx="2283308" cy="288032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1057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Left-Right Arrow Callout 8"/>
          <p:cNvSpPr/>
          <p:nvPr/>
        </p:nvSpPr>
        <p:spPr>
          <a:xfrm>
            <a:off x="6012046" y="2176289"/>
            <a:ext cx="2016338" cy="288032"/>
          </a:xfrm>
          <a:prstGeom prst="leftRightArrowCallout">
            <a:avLst>
              <a:gd name="adj1" fmla="val 25000"/>
              <a:gd name="adj2" fmla="val 25000"/>
              <a:gd name="adj3" fmla="val 25000"/>
              <a:gd name="adj4" fmla="val 1496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2" descr="D:\Profiles\dgutier\AppData\Local\Microsoft\Windows\Temporary Internet Files\Content.IE5\37VY36JB\MC9004420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77452"/>
            <a:ext cx="939380" cy="93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517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Data Center Network 2010 </a:t>
            </a:r>
            <a:endParaRPr lang="en-GB" dirty="0"/>
          </a:p>
        </p:txBody>
      </p:sp>
      <p:sp>
        <p:nvSpPr>
          <p:cNvPr id="3" name="Pentagon 2"/>
          <p:cNvSpPr/>
          <p:nvPr/>
        </p:nvSpPr>
        <p:spPr>
          <a:xfrm>
            <a:off x="755576" y="1340768"/>
            <a:ext cx="720080" cy="284820"/>
          </a:xfrm>
          <a:prstGeom prst="homePlat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2010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1403648" y="1340768"/>
            <a:ext cx="2690242" cy="288032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2011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024510" y="1340768"/>
            <a:ext cx="2707729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3" name="Picture 2" descr="D:\Profiles\dgutier\AppData\Local\Microsoft\Windows\Temporary Internet Files\Content.IE5\37VY36JB\MC9004420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77452"/>
            <a:ext cx="939380" cy="93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43" y="1701745"/>
            <a:ext cx="402167" cy="28615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62194" y="1690106"/>
            <a:ext cx="2094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Brocade deployment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Left-Right Arrow 9"/>
          <p:cNvSpPr/>
          <p:nvPr/>
        </p:nvSpPr>
        <p:spPr>
          <a:xfrm>
            <a:off x="1159049" y="1772816"/>
            <a:ext cx="4190750" cy="14401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-Right Arrow 17"/>
          <p:cNvSpPr/>
          <p:nvPr/>
        </p:nvSpPr>
        <p:spPr>
          <a:xfrm>
            <a:off x="2411759" y="2060848"/>
            <a:ext cx="936105" cy="14401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347864" y="1959917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100Gbps tests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Left-Right Arrow 19"/>
          <p:cNvSpPr/>
          <p:nvPr/>
        </p:nvSpPr>
        <p:spPr>
          <a:xfrm>
            <a:off x="3305846" y="2324845"/>
            <a:ext cx="2043953" cy="14401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341120" y="2223914"/>
            <a:ext cx="23462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100Gbps deployment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07" y="1701745"/>
            <a:ext cx="402167" cy="28615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95536" y="1916832"/>
            <a:ext cx="8189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Force10 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708575"/>
              </p:ext>
            </p:extLst>
          </p:nvPr>
        </p:nvGraphicFramePr>
        <p:xfrm>
          <a:off x="4295987" y="2852936"/>
          <a:ext cx="44365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49"/>
                <a:gridCol w="177249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Force10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LCG non-blocking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Fabric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2.88 </a:t>
                      </a:r>
                      <a:r>
                        <a:rPr lang="en-US" sz="1600" baseline="0" dirty="0" err="1" smtClean="0">
                          <a:latin typeface="Calibri" pitchFamily="34" charset="0"/>
                          <a:cs typeface="Calibri" pitchFamily="34" charset="0"/>
                        </a:rPr>
                        <a:t>Tbps</a:t>
                      </a:r>
                      <a:endParaRPr lang="en-US" sz="1600" baseline="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Routers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24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Linecards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248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10Gbps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1100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100Gbps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N/A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2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214863"/>
              </p:ext>
            </p:extLst>
          </p:nvPr>
        </p:nvGraphicFramePr>
        <p:xfrm>
          <a:off x="521222" y="2847206"/>
          <a:ext cx="3474714" cy="30551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514"/>
                <a:gridCol w="1800200"/>
              </a:tblGrid>
              <a:tr h="33946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Data Center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Racks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841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Systems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11,320</a:t>
                      </a: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Cores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57,651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Raw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HDD (</a:t>
                      </a:r>
                      <a:r>
                        <a:rPr lang="en-US" sz="1600" baseline="0" dirty="0" err="1" smtClean="0">
                          <a:latin typeface="Calibri" pitchFamily="34" charset="0"/>
                          <a:cs typeface="Calibri" pitchFamily="34" charset="0"/>
                        </a:rPr>
                        <a:t>TiB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61,137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1G NICs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15,703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10G NICs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390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ToR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 Switches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584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Consumption DC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2.44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MW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1159049" y="1628800"/>
            <a:ext cx="0" cy="1224136"/>
          </a:xfrm>
          <a:prstGeom prst="straightConnector1">
            <a:avLst/>
          </a:prstGeom>
          <a:ln w="25400">
            <a:solidFill>
              <a:srgbClr val="89A4A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9639" y="6544513"/>
            <a:ext cx="1892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ToR</a:t>
            </a:r>
            <a:r>
              <a:rPr lang="en-US" sz="1400" dirty="0" smtClean="0"/>
              <a:t>: Top of the Rack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08144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585" y="2121141"/>
            <a:ext cx="1499245" cy="335831"/>
          </a:xfrm>
          <a:prstGeom prst="rect">
            <a:avLst/>
          </a:prstGeom>
        </p:spPr>
      </p:pic>
      <p:sp>
        <p:nvSpPr>
          <p:cNvPr id="141" name="Freeform 140"/>
          <p:cNvSpPr/>
          <p:nvPr/>
        </p:nvSpPr>
        <p:spPr>
          <a:xfrm>
            <a:off x="2773266" y="1412776"/>
            <a:ext cx="1183541" cy="53813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Tier1s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2" name="Freeform 141"/>
          <p:cNvSpPr/>
          <p:nvPr/>
        </p:nvSpPr>
        <p:spPr>
          <a:xfrm>
            <a:off x="1965437" y="2564904"/>
            <a:ext cx="4047389" cy="3731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3" name="Freeform 142"/>
          <p:cNvSpPr/>
          <p:nvPr/>
        </p:nvSpPr>
        <p:spPr>
          <a:xfrm>
            <a:off x="5163005" y="1061071"/>
            <a:ext cx="928199" cy="50825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Active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4" name="Freeform 143"/>
          <p:cNvSpPr/>
          <p:nvPr/>
        </p:nvSpPr>
        <p:spPr>
          <a:xfrm>
            <a:off x="6103421" y="2597186"/>
            <a:ext cx="2717051" cy="371056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5" name="Freeform 144"/>
          <p:cNvSpPr/>
          <p:nvPr/>
        </p:nvSpPr>
        <p:spPr>
          <a:xfrm>
            <a:off x="4639085" y="1713345"/>
            <a:ext cx="3168352" cy="8640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94574" y="558301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LCG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6984889" y="220810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CORE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142" y="5020402"/>
            <a:ext cx="362543" cy="257963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429" y="5020402"/>
            <a:ext cx="362543" cy="257963"/>
          </a:xfrm>
          <a:prstGeom prst="rect">
            <a:avLst/>
          </a:prstGeom>
        </p:spPr>
      </p:pic>
      <p:pic>
        <p:nvPicPr>
          <p:cNvPr id="185" name="Picture 1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715" y="5020402"/>
            <a:ext cx="362543" cy="257963"/>
          </a:xfrm>
          <a:prstGeom prst="rect">
            <a:avLst/>
          </a:prstGeom>
        </p:spPr>
      </p:pic>
      <p:grpSp>
        <p:nvGrpSpPr>
          <p:cNvPr id="140" name="Group 139"/>
          <p:cNvGrpSpPr/>
          <p:nvPr/>
        </p:nvGrpSpPr>
        <p:grpSpPr>
          <a:xfrm>
            <a:off x="2123728" y="5457761"/>
            <a:ext cx="424553" cy="557498"/>
            <a:chOff x="1881827" y="5661248"/>
            <a:chExt cx="424553" cy="5574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187" name="Picture 1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188" name="Picture 18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613" y="3587428"/>
            <a:ext cx="402167" cy="286157"/>
          </a:xfrm>
          <a:prstGeom prst="rect">
            <a:avLst/>
          </a:prstGeom>
        </p:spPr>
      </p:pic>
      <p:pic>
        <p:nvPicPr>
          <p:cNvPr id="191" name="Picture 19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424" y="3585621"/>
            <a:ext cx="402167" cy="286157"/>
          </a:xfrm>
          <a:prstGeom prst="rect">
            <a:avLst/>
          </a:prstGeom>
        </p:spPr>
      </p:pic>
      <p:pic>
        <p:nvPicPr>
          <p:cNvPr id="192" name="Picture 19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86" y="3587428"/>
            <a:ext cx="402167" cy="286157"/>
          </a:xfrm>
          <a:prstGeom prst="rect">
            <a:avLst/>
          </a:prstGeom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578" y="2710795"/>
            <a:ext cx="402167" cy="286157"/>
          </a:xfrm>
          <a:prstGeom prst="rect">
            <a:avLst/>
          </a:prstGeom>
        </p:spPr>
      </p:pic>
      <p:pic>
        <p:nvPicPr>
          <p:cNvPr id="195" name="Picture 19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485" y="2699984"/>
            <a:ext cx="402167" cy="286157"/>
          </a:xfrm>
          <a:prstGeom prst="rect">
            <a:avLst/>
          </a:prstGeom>
        </p:spPr>
      </p:pic>
      <p:pic>
        <p:nvPicPr>
          <p:cNvPr id="196" name="Picture 19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554" y="4298644"/>
            <a:ext cx="364024" cy="259017"/>
          </a:xfrm>
          <a:prstGeom prst="rect">
            <a:avLst/>
          </a:prstGeom>
        </p:spPr>
      </p:pic>
      <p:pic>
        <p:nvPicPr>
          <p:cNvPr id="197" name="Picture 19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264" y="4298644"/>
            <a:ext cx="364024" cy="259017"/>
          </a:xfrm>
          <a:prstGeom prst="rect">
            <a:avLst/>
          </a:prstGeom>
        </p:spPr>
      </p:pic>
      <p:pic>
        <p:nvPicPr>
          <p:cNvPr id="198" name="Picture 19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73" y="4298644"/>
            <a:ext cx="364024" cy="259017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65320"/>
            <a:ext cx="402167" cy="286157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097" y="1974641"/>
            <a:ext cx="402167" cy="286157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945" y="3587427"/>
            <a:ext cx="402167" cy="286157"/>
          </a:xfrm>
          <a:prstGeom prst="rect">
            <a:avLst/>
          </a:prstGeom>
        </p:spPr>
      </p:pic>
      <p:pic>
        <p:nvPicPr>
          <p:cNvPr id="211" name="Picture 2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333" y="3596748"/>
            <a:ext cx="402167" cy="286157"/>
          </a:xfrm>
          <a:prstGeom prst="rect">
            <a:avLst/>
          </a:prstGeom>
        </p:spPr>
      </p:pic>
      <p:pic>
        <p:nvPicPr>
          <p:cNvPr id="212" name="Picture 2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197" y="4298644"/>
            <a:ext cx="364024" cy="259017"/>
          </a:xfrm>
          <a:prstGeom prst="rect">
            <a:avLst/>
          </a:prstGeom>
        </p:spPr>
      </p:pic>
      <p:pic>
        <p:nvPicPr>
          <p:cNvPr id="213" name="Picture 2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907" y="4298644"/>
            <a:ext cx="364024" cy="259017"/>
          </a:xfrm>
          <a:prstGeom prst="rect">
            <a:avLst/>
          </a:prstGeom>
        </p:spPr>
      </p:pic>
      <p:pic>
        <p:nvPicPr>
          <p:cNvPr id="214" name="Picture 2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416" y="4298644"/>
            <a:ext cx="364024" cy="259017"/>
          </a:xfrm>
          <a:prstGeom prst="rect">
            <a:avLst/>
          </a:prstGeom>
        </p:spPr>
      </p:pic>
      <p:pic>
        <p:nvPicPr>
          <p:cNvPr id="224" name="Picture 2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197" y="4980369"/>
            <a:ext cx="362543" cy="257963"/>
          </a:xfrm>
          <a:prstGeom prst="rect">
            <a:avLst/>
          </a:prstGeom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484" y="4980369"/>
            <a:ext cx="362543" cy="257963"/>
          </a:xfrm>
          <a:prstGeom prst="rect">
            <a:avLst/>
          </a:prstGeom>
        </p:spPr>
      </p:pic>
      <p:pic>
        <p:nvPicPr>
          <p:cNvPr id="226" name="Picture 2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770" y="4980369"/>
            <a:ext cx="362543" cy="257963"/>
          </a:xfrm>
          <a:prstGeom prst="rect">
            <a:avLst/>
          </a:prstGeom>
        </p:spPr>
      </p:pic>
      <p:cxnSp>
        <p:nvCxnSpPr>
          <p:cNvPr id="11" name="Straight Connector 10"/>
          <p:cNvCxnSpPr>
            <a:stCxn id="6" idx="2"/>
            <a:endCxn id="196" idx="0"/>
          </p:cNvCxnSpPr>
          <p:nvPr/>
        </p:nvCxnSpPr>
        <p:spPr bwMode="auto">
          <a:xfrm flipH="1">
            <a:off x="2418566" y="3873585"/>
            <a:ext cx="4131" cy="42505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>
            <a:stCxn id="6" idx="2"/>
            <a:endCxn id="197" idx="0"/>
          </p:cNvCxnSpPr>
          <p:nvPr/>
        </p:nvCxnSpPr>
        <p:spPr bwMode="auto">
          <a:xfrm>
            <a:off x="2422697" y="3873585"/>
            <a:ext cx="623579" cy="42505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>
            <a:stCxn id="6" idx="2"/>
            <a:endCxn id="198" idx="0"/>
          </p:cNvCxnSpPr>
          <p:nvPr/>
        </p:nvCxnSpPr>
        <p:spPr bwMode="auto">
          <a:xfrm>
            <a:off x="2422697" y="3873585"/>
            <a:ext cx="1273088" cy="42505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191" idx="2"/>
            <a:endCxn id="196" idx="0"/>
          </p:cNvCxnSpPr>
          <p:nvPr/>
        </p:nvCxnSpPr>
        <p:spPr bwMode="auto">
          <a:xfrm flipH="1">
            <a:off x="2418566" y="3871778"/>
            <a:ext cx="1209942" cy="42686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192" idx="2"/>
            <a:endCxn id="197" idx="0"/>
          </p:cNvCxnSpPr>
          <p:nvPr/>
        </p:nvCxnSpPr>
        <p:spPr bwMode="auto">
          <a:xfrm flipH="1">
            <a:off x="3046276" y="3873585"/>
            <a:ext cx="1764294" cy="42505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>
            <a:stCxn id="192" idx="2"/>
            <a:endCxn id="198" idx="0"/>
          </p:cNvCxnSpPr>
          <p:nvPr/>
        </p:nvCxnSpPr>
        <p:spPr bwMode="auto">
          <a:xfrm flipH="1">
            <a:off x="3695785" y="3873585"/>
            <a:ext cx="1114785" cy="42505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92" idx="2"/>
            <a:endCxn id="196" idx="0"/>
          </p:cNvCxnSpPr>
          <p:nvPr/>
        </p:nvCxnSpPr>
        <p:spPr bwMode="auto">
          <a:xfrm flipH="1">
            <a:off x="2418566" y="3873585"/>
            <a:ext cx="2392004" cy="42505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91" idx="2"/>
            <a:endCxn id="197" idx="0"/>
          </p:cNvCxnSpPr>
          <p:nvPr/>
        </p:nvCxnSpPr>
        <p:spPr bwMode="auto">
          <a:xfrm flipH="1">
            <a:off x="3046276" y="3871778"/>
            <a:ext cx="582232" cy="42686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191" idx="2"/>
            <a:endCxn id="198" idx="0"/>
          </p:cNvCxnSpPr>
          <p:nvPr/>
        </p:nvCxnSpPr>
        <p:spPr bwMode="auto">
          <a:xfrm>
            <a:off x="3628508" y="3871778"/>
            <a:ext cx="67277" cy="42686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6" idx="0"/>
            <a:endCxn id="194" idx="2"/>
          </p:cNvCxnSpPr>
          <p:nvPr/>
        </p:nvCxnSpPr>
        <p:spPr bwMode="auto">
          <a:xfrm flipV="1">
            <a:off x="2422697" y="2996952"/>
            <a:ext cx="378965" cy="59047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" name="Straight Connector 247"/>
          <p:cNvCxnSpPr>
            <a:stCxn id="6" idx="0"/>
            <a:endCxn id="195" idx="2"/>
          </p:cNvCxnSpPr>
          <p:nvPr/>
        </p:nvCxnSpPr>
        <p:spPr bwMode="auto">
          <a:xfrm flipV="1">
            <a:off x="2422697" y="2986141"/>
            <a:ext cx="1070872" cy="60128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0" name="Straight Connector 249"/>
          <p:cNvCxnSpPr>
            <a:stCxn id="191" idx="0"/>
            <a:endCxn id="194" idx="2"/>
          </p:cNvCxnSpPr>
          <p:nvPr/>
        </p:nvCxnSpPr>
        <p:spPr bwMode="auto">
          <a:xfrm flipH="1" flipV="1">
            <a:off x="2801662" y="2996952"/>
            <a:ext cx="826846" cy="58866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2" name="Straight Connector 251"/>
          <p:cNvCxnSpPr>
            <a:stCxn id="191" idx="0"/>
            <a:endCxn id="195" idx="2"/>
          </p:cNvCxnSpPr>
          <p:nvPr/>
        </p:nvCxnSpPr>
        <p:spPr bwMode="auto">
          <a:xfrm flipH="1" flipV="1">
            <a:off x="3493569" y="2986141"/>
            <a:ext cx="134939" cy="59948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4" name="Straight Connector 253"/>
          <p:cNvCxnSpPr>
            <a:stCxn id="192" idx="0"/>
            <a:endCxn id="194" idx="2"/>
          </p:cNvCxnSpPr>
          <p:nvPr/>
        </p:nvCxnSpPr>
        <p:spPr bwMode="auto">
          <a:xfrm flipH="1" flipV="1">
            <a:off x="2801662" y="2996952"/>
            <a:ext cx="2008908" cy="59047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61" name="Straight Connector 5260"/>
          <p:cNvCxnSpPr>
            <a:stCxn id="192" idx="0"/>
            <a:endCxn id="195" idx="2"/>
          </p:cNvCxnSpPr>
          <p:nvPr/>
        </p:nvCxnSpPr>
        <p:spPr bwMode="auto">
          <a:xfrm flipH="1" flipV="1">
            <a:off x="3493569" y="2986141"/>
            <a:ext cx="1317001" cy="60128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67" name="Straight Connector 5266"/>
          <p:cNvCxnSpPr>
            <a:stCxn id="197" idx="2"/>
            <a:endCxn id="4" idx="0"/>
          </p:cNvCxnSpPr>
          <p:nvPr/>
        </p:nvCxnSpPr>
        <p:spPr bwMode="auto">
          <a:xfrm flipH="1">
            <a:off x="2507414" y="4557661"/>
            <a:ext cx="538862" cy="46274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69" name="Straight Connector 5268"/>
          <p:cNvCxnSpPr>
            <a:stCxn id="197" idx="2"/>
            <a:endCxn id="184" idx="0"/>
          </p:cNvCxnSpPr>
          <p:nvPr/>
        </p:nvCxnSpPr>
        <p:spPr bwMode="auto">
          <a:xfrm>
            <a:off x="3046276" y="4557661"/>
            <a:ext cx="75425" cy="46274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71" name="Straight Connector 5270"/>
          <p:cNvCxnSpPr>
            <a:stCxn id="197" idx="2"/>
            <a:endCxn id="185" idx="0"/>
          </p:cNvCxnSpPr>
          <p:nvPr/>
        </p:nvCxnSpPr>
        <p:spPr bwMode="auto">
          <a:xfrm>
            <a:off x="3046276" y="4557661"/>
            <a:ext cx="683711" cy="4627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75" name="Straight Connector 5274"/>
          <p:cNvCxnSpPr>
            <a:stCxn id="4" idx="2"/>
            <a:endCxn id="188" idx="3"/>
          </p:cNvCxnSpPr>
          <p:nvPr/>
        </p:nvCxnSpPr>
        <p:spPr bwMode="auto">
          <a:xfrm flipH="1">
            <a:off x="2456203" y="5278365"/>
            <a:ext cx="51211" cy="3207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79" name="Straight Connector 5278"/>
          <p:cNvCxnSpPr>
            <a:stCxn id="4" idx="2"/>
          </p:cNvCxnSpPr>
          <p:nvPr/>
        </p:nvCxnSpPr>
        <p:spPr bwMode="auto">
          <a:xfrm flipH="1">
            <a:off x="2498521" y="5278365"/>
            <a:ext cx="8893" cy="4514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Straight Connector 131"/>
          <p:cNvCxnSpPr>
            <a:stCxn id="4" idx="2"/>
            <a:endCxn id="5" idx="3"/>
          </p:cNvCxnSpPr>
          <p:nvPr/>
        </p:nvCxnSpPr>
        <p:spPr bwMode="auto">
          <a:xfrm>
            <a:off x="2507414" y="5278365"/>
            <a:ext cx="40867" cy="59549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0" name="Group 309"/>
          <p:cNvGrpSpPr/>
          <p:nvPr/>
        </p:nvGrpSpPr>
        <p:grpSpPr>
          <a:xfrm>
            <a:off x="2731607" y="5450823"/>
            <a:ext cx="424553" cy="557498"/>
            <a:chOff x="1881827" y="5661248"/>
            <a:chExt cx="424553" cy="557498"/>
          </a:xfrm>
        </p:grpSpPr>
        <p:pic>
          <p:nvPicPr>
            <p:cNvPr id="311" name="Picture 3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12" name="Picture 3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13" name="Picture 3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14" name="Straight Connector 313"/>
          <p:cNvCxnSpPr>
            <a:stCxn id="184" idx="2"/>
            <a:endCxn id="313" idx="3"/>
          </p:cNvCxnSpPr>
          <p:nvPr/>
        </p:nvCxnSpPr>
        <p:spPr bwMode="auto">
          <a:xfrm flipH="1">
            <a:off x="3064082" y="5278365"/>
            <a:ext cx="57619" cy="31385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5" name="Straight Connector 314"/>
          <p:cNvCxnSpPr>
            <a:stCxn id="184" idx="2"/>
          </p:cNvCxnSpPr>
          <p:nvPr/>
        </p:nvCxnSpPr>
        <p:spPr bwMode="auto">
          <a:xfrm flipH="1">
            <a:off x="3106401" y="5278365"/>
            <a:ext cx="15300" cy="4445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6" name="Straight Connector 315"/>
          <p:cNvCxnSpPr>
            <a:stCxn id="184" idx="2"/>
            <a:endCxn id="311" idx="3"/>
          </p:cNvCxnSpPr>
          <p:nvPr/>
        </p:nvCxnSpPr>
        <p:spPr bwMode="auto">
          <a:xfrm>
            <a:off x="3121701" y="5278365"/>
            <a:ext cx="34459" cy="58855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0" name="Group 319"/>
          <p:cNvGrpSpPr/>
          <p:nvPr/>
        </p:nvGrpSpPr>
        <p:grpSpPr>
          <a:xfrm>
            <a:off x="3347607" y="5449931"/>
            <a:ext cx="424553" cy="557498"/>
            <a:chOff x="1881827" y="5661248"/>
            <a:chExt cx="424553" cy="557498"/>
          </a:xfrm>
        </p:grpSpPr>
        <p:pic>
          <p:nvPicPr>
            <p:cNvPr id="321" name="Picture 3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22" name="Picture 3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23" name="Picture 3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24" name="Straight Connector 323"/>
          <p:cNvCxnSpPr>
            <a:stCxn id="185" idx="2"/>
            <a:endCxn id="323" idx="3"/>
          </p:cNvCxnSpPr>
          <p:nvPr/>
        </p:nvCxnSpPr>
        <p:spPr bwMode="auto">
          <a:xfrm flipH="1">
            <a:off x="3680082" y="5278365"/>
            <a:ext cx="49905" cy="31296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5" name="Straight Connector 324"/>
          <p:cNvCxnSpPr>
            <a:stCxn id="185" idx="2"/>
          </p:cNvCxnSpPr>
          <p:nvPr/>
        </p:nvCxnSpPr>
        <p:spPr bwMode="auto">
          <a:xfrm flipH="1">
            <a:off x="3722401" y="5278365"/>
            <a:ext cx="7586" cy="44363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6" name="Straight Connector 325"/>
          <p:cNvCxnSpPr>
            <a:stCxn id="185" idx="2"/>
            <a:endCxn id="321" idx="3"/>
          </p:cNvCxnSpPr>
          <p:nvPr/>
        </p:nvCxnSpPr>
        <p:spPr bwMode="auto">
          <a:xfrm>
            <a:off x="3729987" y="5278365"/>
            <a:ext cx="42173" cy="58766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4" name="Straight Connector 293"/>
          <p:cNvCxnSpPr>
            <a:stCxn id="208" idx="2"/>
            <a:endCxn id="6" idx="0"/>
          </p:cNvCxnSpPr>
          <p:nvPr/>
        </p:nvCxnSpPr>
        <p:spPr bwMode="auto">
          <a:xfrm flipH="1">
            <a:off x="2422697" y="2251477"/>
            <a:ext cx="3214483" cy="133595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" name="Straight Connector 296"/>
          <p:cNvCxnSpPr>
            <a:stCxn id="209" idx="2"/>
            <a:endCxn id="6" idx="0"/>
          </p:cNvCxnSpPr>
          <p:nvPr/>
        </p:nvCxnSpPr>
        <p:spPr bwMode="auto">
          <a:xfrm flipH="1">
            <a:off x="2422697" y="2260798"/>
            <a:ext cx="4324484" cy="132663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9" name="Straight Connector 298"/>
          <p:cNvCxnSpPr>
            <a:stCxn id="208" idx="2"/>
            <a:endCxn id="191" idx="0"/>
          </p:cNvCxnSpPr>
          <p:nvPr/>
        </p:nvCxnSpPr>
        <p:spPr bwMode="auto">
          <a:xfrm flipH="1">
            <a:off x="3628508" y="2251477"/>
            <a:ext cx="2008672" cy="1334144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2" name="Straight Connector 301"/>
          <p:cNvCxnSpPr>
            <a:stCxn id="209" idx="2"/>
            <a:endCxn id="191" idx="0"/>
          </p:cNvCxnSpPr>
          <p:nvPr/>
        </p:nvCxnSpPr>
        <p:spPr bwMode="auto">
          <a:xfrm flipH="1">
            <a:off x="3628508" y="2260798"/>
            <a:ext cx="3118673" cy="1324823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" name="Straight Connector 303"/>
          <p:cNvCxnSpPr>
            <a:stCxn id="208" idx="2"/>
            <a:endCxn id="192" idx="0"/>
          </p:cNvCxnSpPr>
          <p:nvPr/>
        </p:nvCxnSpPr>
        <p:spPr bwMode="auto">
          <a:xfrm flipH="1">
            <a:off x="4810570" y="2251477"/>
            <a:ext cx="826610" cy="133595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" name="Straight Connector 308"/>
          <p:cNvCxnSpPr>
            <a:stCxn id="209" idx="2"/>
            <a:endCxn id="192" idx="0"/>
          </p:cNvCxnSpPr>
          <p:nvPr/>
        </p:nvCxnSpPr>
        <p:spPr bwMode="auto">
          <a:xfrm flipH="1">
            <a:off x="4810570" y="2260798"/>
            <a:ext cx="1936611" cy="132663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2" name="Straight Connector 1031"/>
          <p:cNvCxnSpPr>
            <a:stCxn id="208" idx="2"/>
            <a:endCxn id="210" idx="0"/>
          </p:cNvCxnSpPr>
          <p:nvPr/>
        </p:nvCxnSpPr>
        <p:spPr bwMode="auto">
          <a:xfrm>
            <a:off x="5637180" y="2251477"/>
            <a:ext cx="1650849" cy="133595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5" name="Straight Connector 1034"/>
          <p:cNvCxnSpPr>
            <a:stCxn id="211" idx="0"/>
            <a:endCxn id="208" idx="2"/>
          </p:cNvCxnSpPr>
          <p:nvPr/>
        </p:nvCxnSpPr>
        <p:spPr bwMode="auto">
          <a:xfrm flipH="1" flipV="1">
            <a:off x="5637180" y="2251477"/>
            <a:ext cx="2531237" cy="134527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7" name="Straight Connector 1036"/>
          <p:cNvCxnSpPr>
            <a:stCxn id="209" idx="2"/>
            <a:endCxn id="210" idx="0"/>
          </p:cNvCxnSpPr>
          <p:nvPr/>
        </p:nvCxnSpPr>
        <p:spPr bwMode="auto">
          <a:xfrm>
            <a:off x="6747181" y="2260798"/>
            <a:ext cx="540848" cy="1326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9" name="Straight Connector 1038"/>
          <p:cNvCxnSpPr>
            <a:stCxn id="209" idx="2"/>
            <a:endCxn id="211" idx="0"/>
          </p:cNvCxnSpPr>
          <p:nvPr/>
        </p:nvCxnSpPr>
        <p:spPr bwMode="auto">
          <a:xfrm>
            <a:off x="6747181" y="2260798"/>
            <a:ext cx="1421236" cy="133595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2" name="Straight Connector 1041"/>
          <p:cNvCxnSpPr>
            <a:stCxn id="210" idx="2"/>
            <a:endCxn id="212" idx="0"/>
          </p:cNvCxnSpPr>
          <p:nvPr/>
        </p:nvCxnSpPr>
        <p:spPr bwMode="auto">
          <a:xfrm flipH="1">
            <a:off x="7073209" y="3873584"/>
            <a:ext cx="214820" cy="42506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4" name="Straight Connector 1043"/>
          <p:cNvCxnSpPr>
            <a:endCxn id="213" idx="0"/>
          </p:cNvCxnSpPr>
          <p:nvPr/>
        </p:nvCxnSpPr>
        <p:spPr bwMode="auto">
          <a:xfrm>
            <a:off x="7288029" y="3882905"/>
            <a:ext cx="412890" cy="41573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6" name="Straight Connector 1045"/>
          <p:cNvCxnSpPr>
            <a:endCxn id="214" idx="0"/>
          </p:cNvCxnSpPr>
          <p:nvPr/>
        </p:nvCxnSpPr>
        <p:spPr bwMode="auto">
          <a:xfrm>
            <a:off x="7288028" y="3882905"/>
            <a:ext cx="1062400" cy="41573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8" name="Straight Connector 1047"/>
          <p:cNvCxnSpPr>
            <a:stCxn id="211" idx="2"/>
            <a:endCxn id="212" idx="0"/>
          </p:cNvCxnSpPr>
          <p:nvPr/>
        </p:nvCxnSpPr>
        <p:spPr bwMode="auto">
          <a:xfrm flipH="1">
            <a:off x="7073209" y="3882905"/>
            <a:ext cx="1095208" cy="41573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0" name="Straight Connector 1049"/>
          <p:cNvCxnSpPr>
            <a:endCxn id="213" idx="0"/>
          </p:cNvCxnSpPr>
          <p:nvPr/>
        </p:nvCxnSpPr>
        <p:spPr bwMode="auto">
          <a:xfrm flipH="1">
            <a:off x="7700919" y="3882906"/>
            <a:ext cx="467498" cy="41573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2" name="Straight Connector 1051"/>
          <p:cNvCxnSpPr>
            <a:endCxn id="214" idx="0"/>
          </p:cNvCxnSpPr>
          <p:nvPr/>
        </p:nvCxnSpPr>
        <p:spPr bwMode="auto">
          <a:xfrm>
            <a:off x="8168417" y="3882906"/>
            <a:ext cx="182011" cy="41573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4" name="Straight Connector 1053"/>
          <p:cNvCxnSpPr>
            <a:stCxn id="213" idx="2"/>
            <a:endCxn id="224" idx="0"/>
          </p:cNvCxnSpPr>
          <p:nvPr/>
        </p:nvCxnSpPr>
        <p:spPr bwMode="auto">
          <a:xfrm flipH="1">
            <a:off x="7072469" y="4557661"/>
            <a:ext cx="628450" cy="4227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endCxn id="225" idx="0"/>
          </p:cNvCxnSpPr>
          <p:nvPr/>
        </p:nvCxnSpPr>
        <p:spPr bwMode="auto">
          <a:xfrm flipH="1">
            <a:off x="7686756" y="4557661"/>
            <a:ext cx="14163" cy="4227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endCxn id="226" idx="0"/>
          </p:cNvCxnSpPr>
          <p:nvPr/>
        </p:nvCxnSpPr>
        <p:spPr bwMode="auto">
          <a:xfrm>
            <a:off x="7693837" y="4557661"/>
            <a:ext cx="601205" cy="4227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79" name="Group 378"/>
          <p:cNvGrpSpPr/>
          <p:nvPr/>
        </p:nvGrpSpPr>
        <p:grpSpPr>
          <a:xfrm>
            <a:off x="6678920" y="5418668"/>
            <a:ext cx="424553" cy="557498"/>
            <a:chOff x="1881827" y="5661248"/>
            <a:chExt cx="424553" cy="557498"/>
          </a:xfrm>
        </p:grpSpPr>
        <p:pic>
          <p:nvPicPr>
            <p:cNvPr id="380" name="Picture 37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81" name="Picture 38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82" name="Picture 38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83" name="Straight Connector 382"/>
          <p:cNvCxnSpPr>
            <a:stCxn id="224" idx="2"/>
            <a:endCxn id="382" idx="3"/>
          </p:cNvCxnSpPr>
          <p:nvPr/>
        </p:nvCxnSpPr>
        <p:spPr bwMode="auto">
          <a:xfrm flipH="1">
            <a:off x="7011395" y="5238332"/>
            <a:ext cx="61074" cy="32173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" name="Straight Connector 383"/>
          <p:cNvCxnSpPr>
            <a:stCxn id="224" idx="2"/>
          </p:cNvCxnSpPr>
          <p:nvPr/>
        </p:nvCxnSpPr>
        <p:spPr bwMode="auto">
          <a:xfrm flipH="1">
            <a:off x="7053714" y="5238332"/>
            <a:ext cx="18755" cy="4524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5" name="Straight Connector 384"/>
          <p:cNvCxnSpPr>
            <a:stCxn id="224" idx="2"/>
            <a:endCxn id="380" idx="3"/>
          </p:cNvCxnSpPr>
          <p:nvPr/>
        </p:nvCxnSpPr>
        <p:spPr bwMode="auto">
          <a:xfrm>
            <a:off x="7072469" y="5238332"/>
            <a:ext cx="31004" cy="59643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6" name="Group 385"/>
          <p:cNvGrpSpPr/>
          <p:nvPr/>
        </p:nvGrpSpPr>
        <p:grpSpPr>
          <a:xfrm>
            <a:off x="7286799" y="5411730"/>
            <a:ext cx="424553" cy="557498"/>
            <a:chOff x="1881827" y="5661248"/>
            <a:chExt cx="424553" cy="557498"/>
          </a:xfrm>
        </p:grpSpPr>
        <p:pic>
          <p:nvPicPr>
            <p:cNvPr id="387" name="Picture 38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88" name="Picture 38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89" name="Picture 38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90" name="Straight Connector 389"/>
          <p:cNvCxnSpPr>
            <a:stCxn id="225" idx="2"/>
            <a:endCxn id="389" idx="3"/>
          </p:cNvCxnSpPr>
          <p:nvPr/>
        </p:nvCxnSpPr>
        <p:spPr bwMode="auto">
          <a:xfrm flipH="1">
            <a:off x="7619274" y="5238332"/>
            <a:ext cx="67482" cy="3147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Straight Connector 390"/>
          <p:cNvCxnSpPr>
            <a:stCxn id="225" idx="2"/>
          </p:cNvCxnSpPr>
          <p:nvPr/>
        </p:nvCxnSpPr>
        <p:spPr bwMode="auto">
          <a:xfrm flipH="1">
            <a:off x="7661593" y="5238332"/>
            <a:ext cx="25163" cy="4454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Straight Connector 391"/>
          <p:cNvCxnSpPr>
            <a:stCxn id="225" idx="2"/>
            <a:endCxn id="387" idx="3"/>
          </p:cNvCxnSpPr>
          <p:nvPr/>
        </p:nvCxnSpPr>
        <p:spPr bwMode="auto">
          <a:xfrm>
            <a:off x="7686756" y="5238332"/>
            <a:ext cx="24596" cy="5894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3" name="Group 392"/>
          <p:cNvGrpSpPr/>
          <p:nvPr/>
        </p:nvGrpSpPr>
        <p:grpSpPr>
          <a:xfrm>
            <a:off x="7902799" y="5410838"/>
            <a:ext cx="424553" cy="557498"/>
            <a:chOff x="1881827" y="5661248"/>
            <a:chExt cx="424553" cy="557498"/>
          </a:xfrm>
        </p:grpSpPr>
        <p:pic>
          <p:nvPicPr>
            <p:cNvPr id="394" name="Picture 39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95" name="Picture 39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96" name="Picture 39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97" name="Straight Connector 396"/>
          <p:cNvCxnSpPr>
            <a:stCxn id="226" idx="2"/>
            <a:endCxn id="396" idx="3"/>
          </p:cNvCxnSpPr>
          <p:nvPr/>
        </p:nvCxnSpPr>
        <p:spPr bwMode="auto">
          <a:xfrm flipH="1">
            <a:off x="8235274" y="5238332"/>
            <a:ext cx="59768" cy="31390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" name="Straight Connector 397"/>
          <p:cNvCxnSpPr>
            <a:stCxn id="226" idx="2"/>
          </p:cNvCxnSpPr>
          <p:nvPr/>
        </p:nvCxnSpPr>
        <p:spPr bwMode="auto">
          <a:xfrm flipH="1">
            <a:off x="8277593" y="5238332"/>
            <a:ext cx="17449" cy="4445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9" name="Straight Connector 398"/>
          <p:cNvCxnSpPr>
            <a:stCxn id="226" idx="2"/>
            <a:endCxn id="394" idx="3"/>
          </p:cNvCxnSpPr>
          <p:nvPr/>
        </p:nvCxnSpPr>
        <p:spPr bwMode="auto">
          <a:xfrm>
            <a:off x="8295042" y="5238332"/>
            <a:ext cx="32310" cy="5886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" name="Straight Connector 326"/>
          <p:cNvCxnSpPr>
            <a:stCxn id="194" idx="0"/>
            <a:endCxn id="141" idx="2"/>
          </p:cNvCxnSpPr>
          <p:nvPr/>
        </p:nvCxnSpPr>
        <p:spPr bwMode="auto">
          <a:xfrm flipV="1">
            <a:off x="2801662" y="1950908"/>
            <a:ext cx="563375" cy="759887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9" name="Straight Connector 328"/>
          <p:cNvCxnSpPr>
            <a:stCxn id="195" idx="0"/>
            <a:endCxn id="141" idx="2"/>
          </p:cNvCxnSpPr>
          <p:nvPr/>
        </p:nvCxnSpPr>
        <p:spPr bwMode="auto">
          <a:xfrm flipH="1" flipV="1">
            <a:off x="3365037" y="1950908"/>
            <a:ext cx="128532" cy="74907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" name="TextBox 413"/>
          <p:cNvSpPr txBox="1"/>
          <p:nvPr/>
        </p:nvSpPr>
        <p:spPr>
          <a:xfrm>
            <a:off x="7877945" y="278362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GPN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5" name="Freeform 414"/>
          <p:cNvSpPr/>
          <p:nvPr/>
        </p:nvSpPr>
        <p:spPr>
          <a:xfrm>
            <a:off x="6265839" y="1052736"/>
            <a:ext cx="976108" cy="51659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Passive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331" name="Straight Connector 330"/>
          <p:cNvCxnSpPr>
            <a:stCxn id="208" idx="0"/>
            <a:endCxn id="143" idx="2"/>
          </p:cNvCxnSpPr>
          <p:nvPr/>
        </p:nvCxnSpPr>
        <p:spPr bwMode="auto">
          <a:xfrm flipH="1" flipV="1">
            <a:off x="5627105" y="1569329"/>
            <a:ext cx="10075" cy="39599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" name="Straight Connector 335"/>
          <p:cNvCxnSpPr>
            <a:stCxn id="415" idx="2"/>
            <a:endCxn id="209" idx="0"/>
          </p:cNvCxnSpPr>
          <p:nvPr/>
        </p:nvCxnSpPr>
        <p:spPr bwMode="auto">
          <a:xfrm flipH="1">
            <a:off x="6747181" y="1569329"/>
            <a:ext cx="6712" cy="405312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C Network 2010</a:t>
            </a:r>
            <a:endParaRPr lang="en-GB" dirty="0"/>
          </a:p>
        </p:txBody>
      </p:sp>
      <p:sp>
        <p:nvSpPr>
          <p:cNvPr id="133" name="TextBox 132"/>
          <p:cNvSpPr txBox="1"/>
          <p:nvPr/>
        </p:nvSpPr>
        <p:spPr>
          <a:xfrm>
            <a:off x="179512" y="355327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Backbone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79462" y="4233956"/>
            <a:ext cx="157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Distribution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55569" y="4995494"/>
            <a:ext cx="1752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Access </a:t>
            </a:r>
            <a:r>
              <a:rPr lang="en-US" sz="1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sw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275424" y="5975492"/>
            <a:ext cx="1728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CPU, Disk, Tapes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79562" y="2773718"/>
            <a:ext cx="157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Border routers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6" name="Picture 1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4356"/>
            <a:ext cx="402167" cy="286157"/>
          </a:xfrm>
          <a:prstGeom prst="rect">
            <a:avLst/>
          </a:prstGeom>
        </p:spPr>
      </p:pic>
      <p:sp>
        <p:nvSpPr>
          <p:cNvPr id="147" name="TextBox 146"/>
          <p:cNvSpPr txBox="1"/>
          <p:nvPr/>
        </p:nvSpPr>
        <p:spPr>
          <a:xfrm>
            <a:off x="514123" y="1052736"/>
            <a:ext cx="157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Force10 router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734876" y="3284984"/>
            <a:ext cx="5731719" cy="523749"/>
            <a:chOff x="2008657" y="3539473"/>
            <a:chExt cx="5731719" cy="523749"/>
          </a:xfrm>
        </p:grpSpPr>
        <p:sp>
          <p:nvSpPr>
            <p:cNvPr id="157" name="TextBox 156"/>
            <p:cNvSpPr txBox="1"/>
            <p:nvPr/>
          </p:nvSpPr>
          <p:spPr>
            <a:xfrm>
              <a:off x="6012159" y="3540002"/>
              <a:ext cx="1728217" cy="52322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Switching fabric</a:t>
              </a:r>
            </a:p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0.96 </a:t>
              </a:r>
              <a:r>
                <a:rPr lang="en-US" sz="1400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Tbps</a:t>
              </a:r>
              <a:endPara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008657" y="3539473"/>
              <a:ext cx="1759383" cy="52322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Switching fabric</a:t>
              </a:r>
            </a:p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2.88 </a:t>
              </a:r>
              <a:r>
                <a:rPr lang="en-US" sz="1400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Tbps</a:t>
              </a:r>
              <a:endPara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cxnSp>
        <p:nvCxnSpPr>
          <p:cNvPr id="149" name="Straight Connector 148"/>
          <p:cNvCxnSpPr/>
          <p:nvPr/>
        </p:nvCxnSpPr>
        <p:spPr bwMode="auto">
          <a:xfrm flipH="1" flipV="1">
            <a:off x="128662" y="1608652"/>
            <a:ext cx="402166" cy="19878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Box 150"/>
          <p:cNvSpPr txBox="1"/>
          <p:nvPr/>
        </p:nvSpPr>
        <p:spPr>
          <a:xfrm>
            <a:off x="530827" y="1464290"/>
            <a:ext cx="1781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Aggregated 10Gbps links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6876306" y="5982493"/>
            <a:ext cx="1728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AFS, Mail, Web, …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744481" y="424817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. .</a:t>
            </a:r>
            <a:endParaRPr lang="en-GB" b="1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5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3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930996" y="6544513"/>
            <a:ext cx="7313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LCG: LHC Computing Grid     GPN: General </a:t>
            </a:r>
            <a:r>
              <a:rPr lang="en-US" sz="1400" dirty="0"/>
              <a:t>Purpose </a:t>
            </a:r>
            <a:r>
              <a:rPr lang="en-US" sz="1400" dirty="0" smtClean="0"/>
              <a:t>Network     </a:t>
            </a:r>
            <a:r>
              <a:rPr lang="en-US" sz="1400" dirty="0" err="1" smtClean="0"/>
              <a:t>ToR</a:t>
            </a:r>
            <a:r>
              <a:rPr lang="en-US" sz="1400" dirty="0" smtClean="0"/>
              <a:t>: Top of the Rack </a:t>
            </a:r>
            <a:endParaRPr lang="en-GB" sz="1400" dirty="0"/>
          </a:p>
        </p:txBody>
      </p:sp>
      <p:cxnSp>
        <p:nvCxnSpPr>
          <p:cNvPr id="169" name="Straight Connector 168"/>
          <p:cNvCxnSpPr/>
          <p:nvPr/>
        </p:nvCxnSpPr>
        <p:spPr bwMode="auto">
          <a:xfrm flipH="1" flipV="1">
            <a:off x="128661" y="2021747"/>
            <a:ext cx="402166" cy="19878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0" name="TextBox 169"/>
          <p:cNvSpPr txBox="1"/>
          <p:nvPr/>
        </p:nvSpPr>
        <p:spPr>
          <a:xfrm>
            <a:off x="516974" y="2052973"/>
            <a:ext cx="1781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10Gbps link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19" name="Straight Connector 218"/>
          <p:cNvCxnSpPr>
            <a:stCxn id="191" idx="2"/>
            <a:endCxn id="217" idx="0"/>
          </p:cNvCxnSpPr>
          <p:nvPr/>
        </p:nvCxnSpPr>
        <p:spPr bwMode="auto">
          <a:xfrm>
            <a:off x="3628508" y="3871778"/>
            <a:ext cx="783908" cy="426583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17" name="Picture 2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404" y="4298361"/>
            <a:ext cx="364024" cy="259017"/>
          </a:xfrm>
          <a:prstGeom prst="rect">
            <a:avLst/>
          </a:prstGeom>
        </p:spPr>
      </p:pic>
      <p:cxnSp>
        <p:nvCxnSpPr>
          <p:cNvPr id="218" name="Straight Connector 217"/>
          <p:cNvCxnSpPr>
            <a:stCxn id="192" idx="2"/>
            <a:endCxn id="217" idx="0"/>
          </p:cNvCxnSpPr>
          <p:nvPr/>
        </p:nvCxnSpPr>
        <p:spPr bwMode="auto">
          <a:xfrm flipH="1">
            <a:off x="4412416" y="3873585"/>
            <a:ext cx="398154" cy="42477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0" name="Straight Connector 219"/>
          <p:cNvCxnSpPr>
            <a:stCxn id="6" idx="2"/>
            <a:endCxn id="217" idx="0"/>
          </p:cNvCxnSpPr>
          <p:nvPr/>
        </p:nvCxnSpPr>
        <p:spPr bwMode="auto">
          <a:xfrm>
            <a:off x="2422697" y="3873585"/>
            <a:ext cx="1989719" cy="42477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052219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228053" y="1038672"/>
            <a:ext cx="7696200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Hashing is decoupled from link capacity</a:t>
            </a: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Flow based hashing</a:t>
            </a: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Potential network traffic polarization</a:t>
            </a: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endParaRPr lang="en-US" sz="2400" dirty="0" smtClean="0">
              <a:solidFill>
                <a:srgbClr val="000000"/>
              </a:solidFill>
              <a:latin typeface="Calibri" pitchFamily="32" charset="0"/>
            </a:endParaRPr>
          </a:p>
          <a:p>
            <a:pPr marL="339725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Manageability</a:t>
            </a:r>
          </a:p>
        </p:txBody>
      </p:sp>
      <p:sp>
        <p:nvSpPr>
          <p:cNvPr id="21523" name="Oval 18"/>
          <p:cNvSpPr>
            <a:spLocks noChangeArrowheads="1"/>
          </p:cNvSpPr>
          <p:nvPr/>
        </p:nvSpPr>
        <p:spPr bwMode="auto">
          <a:xfrm>
            <a:off x="5020751" y="2451759"/>
            <a:ext cx="228600" cy="762000"/>
          </a:xfrm>
          <a:prstGeom prst="ellips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10Gbps Aggregation issues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43" y="2193385"/>
            <a:ext cx="587481" cy="41801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113" y="2164810"/>
            <a:ext cx="621364" cy="468303"/>
          </a:xfrm>
          <a:prstGeom prst="rect">
            <a:avLst/>
          </a:prstGeom>
        </p:spPr>
      </p:pic>
      <p:cxnSp>
        <p:nvCxnSpPr>
          <p:cNvPr id="28" name="Straight Connector 27"/>
          <p:cNvCxnSpPr>
            <a:stCxn id="24" idx="3"/>
            <a:endCxn id="21" idx="1"/>
          </p:cNvCxnSpPr>
          <p:nvPr/>
        </p:nvCxnSpPr>
        <p:spPr bwMode="auto">
          <a:xfrm>
            <a:off x="2468477" y="2398962"/>
            <a:ext cx="680066" cy="343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2547861" y="2132856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10G</a:t>
            </a:r>
            <a:endParaRPr lang="en-GB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7126" y="2978239"/>
            <a:ext cx="587481" cy="41801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949664"/>
            <a:ext cx="621364" cy="468303"/>
          </a:xfrm>
          <a:prstGeom prst="rect">
            <a:avLst/>
          </a:prstGeom>
        </p:spPr>
      </p:pic>
      <p:cxnSp>
        <p:nvCxnSpPr>
          <p:cNvPr id="34" name="Straight Connector 33"/>
          <p:cNvCxnSpPr>
            <a:stCxn id="33" idx="3"/>
            <a:endCxn id="32" idx="1"/>
          </p:cNvCxnSpPr>
          <p:nvPr/>
        </p:nvCxnSpPr>
        <p:spPr bwMode="auto">
          <a:xfrm>
            <a:off x="2457060" y="3183816"/>
            <a:ext cx="680066" cy="343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Box 34"/>
          <p:cNvSpPr txBox="1"/>
          <p:nvPr/>
        </p:nvSpPr>
        <p:spPr>
          <a:xfrm>
            <a:off x="2536444" y="2917710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10G</a:t>
            </a:r>
            <a:endParaRPr lang="en-GB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38" name="Straight Connector 37"/>
          <p:cNvCxnSpPr>
            <a:stCxn id="21" idx="3"/>
            <a:endCxn id="20" idx="1"/>
          </p:cNvCxnSpPr>
          <p:nvPr/>
        </p:nvCxnSpPr>
        <p:spPr bwMode="auto">
          <a:xfrm>
            <a:off x="3736024" y="2402393"/>
            <a:ext cx="578093" cy="417866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>
            <a:stCxn id="32" idx="3"/>
            <a:endCxn id="20" idx="1"/>
          </p:cNvCxnSpPr>
          <p:nvPr/>
        </p:nvCxnSpPr>
        <p:spPr bwMode="auto">
          <a:xfrm flipV="1">
            <a:off x="3724607" y="2820259"/>
            <a:ext cx="589510" cy="36698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4838635" y="2697887"/>
            <a:ext cx="1214264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4838635" y="2780954"/>
            <a:ext cx="1214264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>
            <a:off x="4838635" y="2862487"/>
            <a:ext cx="1214264" cy="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>
            <a:off x="4838635" y="2953545"/>
            <a:ext cx="1214264" cy="379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4117" y="2611400"/>
            <a:ext cx="587062" cy="417717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4863556" y="3169701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LACP</a:t>
            </a:r>
            <a:endParaRPr lang="en-GB" sz="1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444208" y="2708920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4x10G</a:t>
            </a:r>
          </a:p>
        </p:txBody>
      </p:sp>
      <p:sp>
        <p:nvSpPr>
          <p:cNvPr id="21533" name="Freeform 21532"/>
          <p:cNvSpPr/>
          <p:nvPr/>
        </p:nvSpPr>
        <p:spPr>
          <a:xfrm>
            <a:off x="2414349" y="2448067"/>
            <a:ext cx="3913523" cy="438354"/>
          </a:xfrm>
          <a:custGeom>
            <a:avLst/>
            <a:gdLst>
              <a:gd name="connsiteX0" fmla="*/ 0 w 3724275"/>
              <a:gd name="connsiteY0" fmla="*/ 36661 h 476268"/>
              <a:gd name="connsiteX1" fmla="*/ 914400 w 3724275"/>
              <a:gd name="connsiteY1" fmla="*/ 36661 h 476268"/>
              <a:gd name="connsiteX2" fmla="*/ 1943100 w 3724275"/>
              <a:gd name="connsiteY2" fmla="*/ 417661 h 476268"/>
              <a:gd name="connsiteX3" fmla="*/ 3724275 w 3724275"/>
              <a:gd name="connsiteY3" fmla="*/ 474811 h 476268"/>
              <a:gd name="connsiteX4" fmla="*/ 3724275 w 3724275"/>
              <a:gd name="connsiteY4" fmla="*/ 474811 h 476268"/>
              <a:gd name="connsiteX5" fmla="*/ 3724275 w 3724275"/>
              <a:gd name="connsiteY5" fmla="*/ 474811 h 476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24275" h="476268">
                <a:moveTo>
                  <a:pt x="0" y="36661"/>
                </a:moveTo>
                <a:cubicBezTo>
                  <a:pt x="295275" y="4911"/>
                  <a:pt x="590550" y="-26839"/>
                  <a:pt x="914400" y="36661"/>
                </a:cubicBezTo>
                <a:cubicBezTo>
                  <a:pt x="1238250" y="100161"/>
                  <a:pt x="1474788" y="344636"/>
                  <a:pt x="1943100" y="417661"/>
                </a:cubicBezTo>
                <a:cubicBezTo>
                  <a:pt x="2411412" y="490686"/>
                  <a:pt x="3724275" y="474811"/>
                  <a:pt x="3724275" y="474811"/>
                </a:cubicBezTo>
                <a:lnTo>
                  <a:pt x="3724275" y="474811"/>
                </a:lnTo>
                <a:lnTo>
                  <a:pt x="3724275" y="474811"/>
                </a:lnTo>
              </a:path>
            </a:pathLst>
          </a:custGeom>
          <a:noFill/>
          <a:ln w="63500">
            <a:solidFill>
              <a:srgbClr val="FF9933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34" name="Freeform 21533"/>
          <p:cNvSpPr/>
          <p:nvPr/>
        </p:nvSpPr>
        <p:spPr>
          <a:xfrm>
            <a:off x="2433399" y="2841903"/>
            <a:ext cx="3883496" cy="364073"/>
          </a:xfrm>
          <a:custGeom>
            <a:avLst/>
            <a:gdLst>
              <a:gd name="connsiteX0" fmla="*/ 0 w 3695700"/>
              <a:gd name="connsiteY0" fmla="*/ 334832 h 395562"/>
              <a:gd name="connsiteX1" fmla="*/ 1028700 w 3695700"/>
              <a:gd name="connsiteY1" fmla="*/ 372932 h 395562"/>
              <a:gd name="connsiteX2" fmla="*/ 1866900 w 3695700"/>
              <a:gd name="connsiteY2" fmla="*/ 30032 h 395562"/>
              <a:gd name="connsiteX3" fmla="*/ 3695700 w 3695700"/>
              <a:gd name="connsiteY3" fmla="*/ 39557 h 395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5700" h="395562">
                <a:moveTo>
                  <a:pt x="0" y="334832"/>
                </a:moveTo>
                <a:cubicBezTo>
                  <a:pt x="358775" y="379282"/>
                  <a:pt x="717550" y="423732"/>
                  <a:pt x="1028700" y="372932"/>
                </a:cubicBezTo>
                <a:cubicBezTo>
                  <a:pt x="1339850" y="322132"/>
                  <a:pt x="1422400" y="85594"/>
                  <a:pt x="1866900" y="30032"/>
                </a:cubicBezTo>
                <a:cubicBezTo>
                  <a:pt x="2311400" y="-25531"/>
                  <a:pt x="3003550" y="7013"/>
                  <a:pt x="3695700" y="39557"/>
                </a:cubicBezTo>
              </a:path>
            </a:pathLst>
          </a:custGeom>
          <a:noFill/>
          <a:ln w="63500">
            <a:solidFill>
              <a:srgbClr val="FF9933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777" y="4835411"/>
            <a:ext cx="430824" cy="306547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932" y="5140251"/>
            <a:ext cx="430824" cy="306547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932" y="4541919"/>
            <a:ext cx="430824" cy="306547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304" y="4293096"/>
            <a:ext cx="430824" cy="306547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304" y="4833704"/>
            <a:ext cx="430824" cy="306547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547" y="4814925"/>
            <a:ext cx="488404" cy="347518"/>
          </a:xfrm>
          <a:prstGeom prst="rect">
            <a:avLst/>
          </a:prstGeom>
        </p:spPr>
      </p:pic>
      <p:cxnSp>
        <p:nvCxnSpPr>
          <p:cNvPr id="83" name="Straight Connector 82"/>
          <p:cNvCxnSpPr>
            <a:stCxn id="82" idx="3"/>
            <a:endCxn id="76" idx="1"/>
          </p:cNvCxnSpPr>
          <p:nvPr/>
        </p:nvCxnSpPr>
        <p:spPr bwMode="auto">
          <a:xfrm>
            <a:off x="3400951" y="4988684"/>
            <a:ext cx="311826" cy="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Straight Connector 85"/>
          <p:cNvCxnSpPr>
            <a:stCxn id="79" idx="1"/>
            <a:endCxn id="76" idx="3"/>
          </p:cNvCxnSpPr>
          <p:nvPr/>
        </p:nvCxnSpPr>
        <p:spPr bwMode="auto">
          <a:xfrm flipH="1">
            <a:off x="4143601" y="4695193"/>
            <a:ext cx="361331" cy="29349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Straight Connector 88"/>
          <p:cNvCxnSpPr>
            <a:stCxn id="78" idx="1"/>
            <a:endCxn id="76" idx="3"/>
          </p:cNvCxnSpPr>
          <p:nvPr/>
        </p:nvCxnSpPr>
        <p:spPr bwMode="auto">
          <a:xfrm flipH="1" flipV="1">
            <a:off x="4143601" y="4988685"/>
            <a:ext cx="361331" cy="30484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Straight Connector 91"/>
          <p:cNvCxnSpPr>
            <a:stCxn id="79" idx="3"/>
            <a:endCxn id="80" idx="1"/>
          </p:cNvCxnSpPr>
          <p:nvPr/>
        </p:nvCxnSpPr>
        <p:spPr bwMode="auto">
          <a:xfrm flipV="1">
            <a:off x="4935756" y="4446370"/>
            <a:ext cx="357548" cy="248823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Straight Connector 94"/>
          <p:cNvCxnSpPr>
            <a:stCxn id="79" idx="3"/>
            <a:endCxn id="81" idx="1"/>
          </p:cNvCxnSpPr>
          <p:nvPr/>
        </p:nvCxnSpPr>
        <p:spPr bwMode="auto">
          <a:xfrm>
            <a:off x="4935756" y="4695193"/>
            <a:ext cx="357548" cy="291785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Freeform 51"/>
          <p:cNvSpPr/>
          <p:nvPr/>
        </p:nvSpPr>
        <p:spPr>
          <a:xfrm>
            <a:off x="3217540" y="4721410"/>
            <a:ext cx="1400175" cy="268569"/>
          </a:xfrm>
          <a:custGeom>
            <a:avLst/>
            <a:gdLst>
              <a:gd name="connsiteX0" fmla="*/ 0 w 1400175"/>
              <a:gd name="connsiteY0" fmla="*/ 238125 h 268569"/>
              <a:gd name="connsiteX1" fmla="*/ 685800 w 1400175"/>
              <a:gd name="connsiteY1" fmla="*/ 247650 h 268569"/>
              <a:gd name="connsiteX2" fmla="*/ 1400175 w 1400175"/>
              <a:gd name="connsiteY2" fmla="*/ 0 h 268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0175" h="268569">
                <a:moveTo>
                  <a:pt x="0" y="238125"/>
                </a:moveTo>
                <a:cubicBezTo>
                  <a:pt x="226219" y="262731"/>
                  <a:pt x="452438" y="287338"/>
                  <a:pt x="685800" y="247650"/>
                </a:cubicBezTo>
                <a:cubicBezTo>
                  <a:pt x="919163" y="207962"/>
                  <a:pt x="1159669" y="103981"/>
                  <a:pt x="1400175" y="0"/>
                </a:cubicBezTo>
              </a:path>
            </a:pathLst>
          </a:custGeom>
          <a:noFill/>
          <a:ln w="76200" cmpd="sng">
            <a:solidFill>
              <a:srgbClr val="FF9933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Freeform 52"/>
          <p:cNvSpPr/>
          <p:nvPr/>
        </p:nvSpPr>
        <p:spPr>
          <a:xfrm>
            <a:off x="3227065" y="5001811"/>
            <a:ext cx="1390650" cy="291713"/>
          </a:xfrm>
          <a:custGeom>
            <a:avLst/>
            <a:gdLst>
              <a:gd name="connsiteX0" fmla="*/ 0 w 1285875"/>
              <a:gd name="connsiteY0" fmla="*/ 24746 h 281921"/>
              <a:gd name="connsiteX1" fmla="*/ 723900 w 1285875"/>
              <a:gd name="connsiteY1" fmla="*/ 24746 h 281921"/>
              <a:gd name="connsiteX2" fmla="*/ 1285875 w 1285875"/>
              <a:gd name="connsiteY2" fmla="*/ 281921 h 28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5875" h="281921">
                <a:moveTo>
                  <a:pt x="0" y="24746"/>
                </a:moveTo>
                <a:cubicBezTo>
                  <a:pt x="254794" y="3315"/>
                  <a:pt x="509588" y="-18116"/>
                  <a:pt x="723900" y="24746"/>
                </a:cubicBezTo>
                <a:cubicBezTo>
                  <a:pt x="938212" y="67608"/>
                  <a:pt x="1112043" y="174764"/>
                  <a:pt x="1285875" y="281921"/>
                </a:cubicBezTo>
              </a:path>
            </a:pathLst>
          </a:custGeom>
          <a:noFill/>
          <a:ln w="76200" cmpd="sng">
            <a:solidFill>
              <a:srgbClr val="FF9933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 53"/>
          <p:cNvSpPr/>
          <p:nvPr/>
        </p:nvSpPr>
        <p:spPr>
          <a:xfrm>
            <a:off x="4712965" y="4426135"/>
            <a:ext cx="714375" cy="238125"/>
          </a:xfrm>
          <a:custGeom>
            <a:avLst/>
            <a:gdLst>
              <a:gd name="connsiteX0" fmla="*/ 0 w 714375"/>
              <a:gd name="connsiteY0" fmla="*/ 238125 h 238125"/>
              <a:gd name="connsiteX1" fmla="*/ 714375 w 714375"/>
              <a:gd name="connsiteY1" fmla="*/ 0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14375" h="238125">
                <a:moveTo>
                  <a:pt x="0" y="238125"/>
                </a:moveTo>
                <a:lnTo>
                  <a:pt x="714375" y="0"/>
                </a:lnTo>
              </a:path>
            </a:pathLst>
          </a:custGeom>
          <a:noFill/>
          <a:ln w="76200" cmpd="sng">
            <a:solidFill>
              <a:srgbClr val="FF9933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4" name="Group 5"/>
          <p:cNvGrpSpPr>
            <a:grpSpLocks/>
          </p:cNvGrpSpPr>
          <p:nvPr/>
        </p:nvGrpSpPr>
        <p:grpSpPr bwMode="auto">
          <a:xfrm>
            <a:off x="6119947" y="931366"/>
            <a:ext cx="2968625" cy="1633538"/>
            <a:chOff x="3753" y="1872"/>
            <a:chExt cx="1870" cy="1029"/>
          </a:xfrm>
        </p:grpSpPr>
        <p:pic>
          <p:nvPicPr>
            <p:cNvPr id="105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3" y="1872"/>
              <a:ext cx="1870" cy="1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6" name="Oval 7"/>
            <p:cNvSpPr>
              <a:spLocks noChangeArrowheads="1"/>
            </p:cNvSpPr>
            <p:nvPr/>
          </p:nvSpPr>
          <p:spPr bwMode="auto">
            <a:xfrm>
              <a:off x="4713" y="1872"/>
              <a:ext cx="238" cy="190"/>
            </a:xfrm>
            <a:prstGeom prst="ellipse">
              <a:avLst/>
            </a:prstGeom>
            <a:noFill/>
            <a:ln w="936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4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2630" y="6555029"/>
            <a:ext cx="45574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LAG: Link </a:t>
            </a:r>
            <a:r>
              <a:rPr lang="en-US" sz="1400" dirty="0" err="1" smtClean="0"/>
              <a:t>AGgregation</a:t>
            </a:r>
            <a:r>
              <a:rPr lang="en-US" sz="1400" dirty="0" smtClean="0"/>
              <a:t>     ECMP: Equal Cost </a:t>
            </a:r>
            <a:r>
              <a:rPr lang="en-US" sz="1400" dirty="0" err="1" smtClean="0"/>
              <a:t>MultiPath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66550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ChangeArrowheads="1"/>
          </p:cNvSpPr>
          <p:nvPr/>
        </p:nvSpPr>
        <p:spPr bwMode="auto">
          <a:xfrm>
            <a:off x="251520" y="1143000"/>
            <a:ext cx="7696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339725" indent="-339725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Technology upgrade where needed  </a:t>
            </a:r>
          </a:p>
          <a:p>
            <a:pPr marL="339725" indent="-339725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Performance and fairness tests</a:t>
            </a:r>
          </a:p>
          <a:p>
            <a:pPr marL="796925" lvl="1" indent="-339725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100GBase-LR10 CFP (SMF up to 2Km)</a:t>
            </a:r>
          </a:p>
          <a:p>
            <a:pPr marL="339725" indent="-339725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 pitchFamily="32" charset="0"/>
              </a:rPr>
              <a:t>Testing 100GbE </a:t>
            </a: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WAN to:</a:t>
            </a:r>
          </a:p>
          <a:p>
            <a:pPr marL="796925" lvl="1" indent="-339725" defTabSz="457200" fontAlgn="base"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Lyon (RENATER) ~120 km</a:t>
            </a:r>
          </a:p>
          <a:p>
            <a:pPr marL="739775" lvl="1" indent="-282575" defTabSz="457200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00529E"/>
              </a:buClr>
              <a:buSzPct val="100000"/>
              <a:buFont typeface="Arial" charset="0"/>
              <a:buChar char="•"/>
              <a:tabLst>
                <a:tab pos="339725" algn="l"/>
                <a:tab pos="796925" algn="l"/>
                <a:tab pos="1254125" algn="l"/>
                <a:tab pos="1711325" algn="l"/>
                <a:tab pos="2168525" algn="l"/>
                <a:tab pos="2625725" algn="l"/>
                <a:tab pos="3082925" algn="l"/>
                <a:tab pos="3540125" algn="l"/>
                <a:tab pos="3997325" algn="l"/>
                <a:tab pos="4454525" algn="l"/>
                <a:tab pos="4911725" algn="l"/>
                <a:tab pos="5368925" algn="l"/>
                <a:tab pos="5826125" algn="l"/>
                <a:tab pos="6283325" algn="l"/>
                <a:tab pos="6740525" algn="l"/>
                <a:tab pos="7197725" algn="l"/>
                <a:tab pos="7654925" algn="l"/>
                <a:tab pos="8112125" algn="l"/>
                <a:tab pos="8569325" algn="l"/>
                <a:tab pos="9026525" algn="l"/>
                <a:tab pos="9483725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2" charset="0"/>
              </a:rPr>
              <a:t>Amsterdam (AMSIX) ~1650 km</a:t>
            </a:r>
          </a:p>
        </p:txBody>
      </p:sp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832" y="3212976"/>
            <a:ext cx="3276600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228928" cy="838200"/>
          </a:xfrm>
        </p:spPr>
        <p:txBody>
          <a:bodyPr/>
          <a:lstStyle/>
          <a:p>
            <a:r>
              <a:rPr lang="en-US" dirty="0" smtClean="0"/>
              <a:t>100Gbps fat router interconnects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310" y="1484784"/>
            <a:ext cx="1621179" cy="142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227" y="1157573"/>
            <a:ext cx="1621179" cy="142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5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3759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51" y="926926"/>
            <a:ext cx="3200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911" y="1052736"/>
            <a:ext cx="3313113" cy="441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942" y="1268760"/>
            <a:ext cx="3259138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339" y="1484784"/>
            <a:ext cx="3198813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145" y="1700808"/>
            <a:ext cx="2913063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Migration in images</a:t>
            </a:r>
            <a:endParaRPr lang="en-GB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6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011" y="1916832"/>
            <a:ext cx="3248325" cy="4331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531" y="2105558"/>
            <a:ext cx="3836949" cy="46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804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13" y="1941770"/>
            <a:ext cx="832557" cy="559003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583" y="2108398"/>
            <a:ext cx="996385" cy="223190"/>
          </a:xfrm>
          <a:prstGeom prst="rect">
            <a:avLst/>
          </a:prstGeom>
        </p:spPr>
      </p:pic>
      <p:sp>
        <p:nvSpPr>
          <p:cNvPr id="141" name="Freeform 140"/>
          <p:cNvSpPr/>
          <p:nvPr/>
        </p:nvSpPr>
        <p:spPr>
          <a:xfrm>
            <a:off x="3532475" y="1412776"/>
            <a:ext cx="1183541" cy="53813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Tier1s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2" name="Freeform 141"/>
          <p:cNvSpPr/>
          <p:nvPr/>
        </p:nvSpPr>
        <p:spPr>
          <a:xfrm>
            <a:off x="2051720" y="2577440"/>
            <a:ext cx="4047389" cy="37318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E6E6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3" name="Freeform 142"/>
          <p:cNvSpPr/>
          <p:nvPr/>
        </p:nvSpPr>
        <p:spPr>
          <a:xfrm>
            <a:off x="5307021" y="1061071"/>
            <a:ext cx="928199" cy="508258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Active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4" name="Freeform 143"/>
          <p:cNvSpPr/>
          <p:nvPr/>
        </p:nvSpPr>
        <p:spPr>
          <a:xfrm>
            <a:off x="6247437" y="2597186"/>
            <a:ext cx="2717051" cy="371056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CCFFCC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145" name="Freeform 144"/>
          <p:cNvSpPr/>
          <p:nvPr/>
        </p:nvSpPr>
        <p:spPr>
          <a:xfrm>
            <a:off x="4783101" y="1713345"/>
            <a:ext cx="3168352" cy="864096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 w="36720">
            <a:solidFill>
              <a:srgbClr val="00008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8590" y="5583014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LCG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7128905" y="220810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CORE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158" y="5020402"/>
            <a:ext cx="362543" cy="257963"/>
          </a:xfrm>
          <a:prstGeom prst="rect">
            <a:avLst/>
          </a:prstGeom>
        </p:spPr>
      </p:pic>
      <p:pic>
        <p:nvPicPr>
          <p:cNvPr id="184" name="Picture 18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445" y="5020402"/>
            <a:ext cx="362543" cy="257963"/>
          </a:xfrm>
          <a:prstGeom prst="rect">
            <a:avLst/>
          </a:prstGeom>
        </p:spPr>
      </p:pic>
      <p:pic>
        <p:nvPicPr>
          <p:cNvPr id="185" name="Picture 18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731" y="5020402"/>
            <a:ext cx="362543" cy="257963"/>
          </a:xfrm>
          <a:prstGeom prst="rect">
            <a:avLst/>
          </a:prstGeom>
        </p:spPr>
      </p:pic>
      <p:grpSp>
        <p:nvGrpSpPr>
          <p:cNvPr id="140" name="Group 139"/>
          <p:cNvGrpSpPr/>
          <p:nvPr/>
        </p:nvGrpSpPr>
        <p:grpSpPr>
          <a:xfrm>
            <a:off x="2267744" y="5457761"/>
            <a:ext cx="424553" cy="557498"/>
            <a:chOff x="1881827" y="5661248"/>
            <a:chExt cx="424553" cy="5574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187" name="Picture 18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188" name="Picture 1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629" y="3587428"/>
            <a:ext cx="402167" cy="286157"/>
          </a:xfrm>
          <a:prstGeom prst="rect">
            <a:avLst/>
          </a:prstGeom>
        </p:spPr>
      </p:pic>
      <p:pic>
        <p:nvPicPr>
          <p:cNvPr id="191" name="Picture 19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1632" y="3574890"/>
            <a:ext cx="402167" cy="286157"/>
          </a:xfrm>
          <a:prstGeom prst="rect">
            <a:avLst/>
          </a:prstGeom>
        </p:spPr>
      </p:pic>
      <p:pic>
        <p:nvPicPr>
          <p:cNvPr id="192" name="Picture 19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368" y="3587428"/>
            <a:ext cx="402167" cy="286157"/>
          </a:xfrm>
          <a:prstGeom prst="rect">
            <a:avLst/>
          </a:prstGeom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594" y="2710795"/>
            <a:ext cx="402167" cy="286157"/>
          </a:xfrm>
          <a:prstGeom prst="rect">
            <a:avLst/>
          </a:prstGeom>
        </p:spPr>
      </p:pic>
      <p:pic>
        <p:nvPicPr>
          <p:cNvPr id="195" name="Picture 19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501" y="2699984"/>
            <a:ext cx="402167" cy="286157"/>
          </a:xfrm>
          <a:prstGeom prst="rect">
            <a:avLst/>
          </a:prstGeom>
        </p:spPr>
      </p:pic>
      <p:pic>
        <p:nvPicPr>
          <p:cNvPr id="196" name="Picture 19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570" y="4298644"/>
            <a:ext cx="364024" cy="259017"/>
          </a:xfrm>
          <a:prstGeom prst="rect">
            <a:avLst/>
          </a:prstGeom>
        </p:spPr>
      </p:pic>
      <p:pic>
        <p:nvPicPr>
          <p:cNvPr id="197" name="Picture 19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280" y="4298644"/>
            <a:ext cx="364024" cy="259017"/>
          </a:xfrm>
          <a:prstGeom prst="rect">
            <a:avLst/>
          </a:prstGeom>
        </p:spPr>
      </p:pic>
      <p:pic>
        <p:nvPicPr>
          <p:cNvPr id="198" name="Picture 19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789" y="4298644"/>
            <a:ext cx="364024" cy="259017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965320"/>
            <a:ext cx="402167" cy="286157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113" y="1974641"/>
            <a:ext cx="402167" cy="286157"/>
          </a:xfrm>
          <a:prstGeom prst="rect">
            <a:avLst/>
          </a:prstGeom>
        </p:spPr>
      </p:pic>
      <p:pic>
        <p:nvPicPr>
          <p:cNvPr id="210" name="Picture 20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961" y="3587427"/>
            <a:ext cx="402167" cy="286157"/>
          </a:xfrm>
          <a:prstGeom prst="rect">
            <a:avLst/>
          </a:prstGeom>
        </p:spPr>
      </p:pic>
      <p:pic>
        <p:nvPicPr>
          <p:cNvPr id="211" name="Picture 2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349" y="3596748"/>
            <a:ext cx="402167" cy="286157"/>
          </a:xfrm>
          <a:prstGeom prst="rect">
            <a:avLst/>
          </a:prstGeom>
        </p:spPr>
      </p:pic>
      <p:pic>
        <p:nvPicPr>
          <p:cNvPr id="212" name="Picture 2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213" y="4298644"/>
            <a:ext cx="364024" cy="259017"/>
          </a:xfrm>
          <a:prstGeom prst="rect">
            <a:avLst/>
          </a:prstGeom>
        </p:spPr>
      </p:pic>
      <p:pic>
        <p:nvPicPr>
          <p:cNvPr id="213" name="Picture 2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923" y="4298644"/>
            <a:ext cx="364024" cy="259017"/>
          </a:xfrm>
          <a:prstGeom prst="rect">
            <a:avLst/>
          </a:prstGeom>
        </p:spPr>
      </p:pic>
      <p:pic>
        <p:nvPicPr>
          <p:cNvPr id="214" name="Picture 2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432" y="4298644"/>
            <a:ext cx="364024" cy="259017"/>
          </a:xfrm>
          <a:prstGeom prst="rect">
            <a:avLst/>
          </a:prstGeom>
        </p:spPr>
      </p:pic>
      <p:pic>
        <p:nvPicPr>
          <p:cNvPr id="224" name="Picture 2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213" y="4980369"/>
            <a:ext cx="362543" cy="257963"/>
          </a:xfrm>
          <a:prstGeom prst="rect">
            <a:avLst/>
          </a:prstGeom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500" y="4980369"/>
            <a:ext cx="362543" cy="257963"/>
          </a:xfrm>
          <a:prstGeom prst="rect">
            <a:avLst/>
          </a:prstGeom>
        </p:spPr>
      </p:pic>
      <p:pic>
        <p:nvPicPr>
          <p:cNvPr id="226" name="Picture 2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786" y="4980369"/>
            <a:ext cx="362543" cy="257963"/>
          </a:xfrm>
          <a:prstGeom prst="rect">
            <a:avLst/>
          </a:prstGeom>
        </p:spPr>
      </p:pic>
      <p:cxnSp>
        <p:nvCxnSpPr>
          <p:cNvPr id="11" name="Straight Connector 10"/>
          <p:cNvCxnSpPr>
            <a:stCxn id="6" idx="2"/>
            <a:endCxn id="196" idx="0"/>
          </p:cNvCxnSpPr>
          <p:nvPr/>
        </p:nvCxnSpPr>
        <p:spPr bwMode="auto">
          <a:xfrm flipH="1">
            <a:off x="2562582" y="3873585"/>
            <a:ext cx="4131" cy="42505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>
            <a:stCxn id="6" idx="2"/>
            <a:endCxn id="197" idx="0"/>
          </p:cNvCxnSpPr>
          <p:nvPr/>
        </p:nvCxnSpPr>
        <p:spPr bwMode="auto">
          <a:xfrm>
            <a:off x="2566713" y="3873585"/>
            <a:ext cx="623579" cy="42505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>
            <a:stCxn id="6" idx="2"/>
            <a:endCxn id="198" idx="0"/>
          </p:cNvCxnSpPr>
          <p:nvPr/>
        </p:nvCxnSpPr>
        <p:spPr bwMode="auto">
          <a:xfrm>
            <a:off x="2566713" y="3873585"/>
            <a:ext cx="1273088" cy="42505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191" idx="2"/>
            <a:endCxn id="196" idx="0"/>
          </p:cNvCxnSpPr>
          <p:nvPr/>
        </p:nvCxnSpPr>
        <p:spPr bwMode="auto">
          <a:xfrm flipH="1">
            <a:off x="2562582" y="3861047"/>
            <a:ext cx="1300134" cy="437597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>
            <a:stCxn id="192" idx="2"/>
            <a:endCxn id="197" idx="0"/>
          </p:cNvCxnSpPr>
          <p:nvPr/>
        </p:nvCxnSpPr>
        <p:spPr bwMode="auto">
          <a:xfrm flipH="1">
            <a:off x="3190292" y="3873585"/>
            <a:ext cx="1927160" cy="42505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>
            <a:stCxn id="192" idx="2"/>
            <a:endCxn id="198" idx="0"/>
          </p:cNvCxnSpPr>
          <p:nvPr/>
        </p:nvCxnSpPr>
        <p:spPr bwMode="auto">
          <a:xfrm flipH="1">
            <a:off x="3839801" y="3873585"/>
            <a:ext cx="1277651" cy="42505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192" idx="2"/>
            <a:endCxn id="196" idx="0"/>
          </p:cNvCxnSpPr>
          <p:nvPr/>
        </p:nvCxnSpPr>
        <p:spPr bwMode="auto">
          <a:xfrm flipH="1">
            <a:off x="2562582" y="3873585"/>
            <a:ext cx="2554870" cy="42505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Straight Connector 30"/>
          <p:cNvCxnSpPr>
            <a:stCxn id="191" idx="2"/>
            <a:endCxn id="197" idx="0"/>
          </p:cNvCxnSpPr>
          <p:nvPr/>
        </p:nvCxnSpPr>
        <p:spPr bwMode="auto">
          <a:xfrm flipH="1">
            <a:off x="3190292" y="3861047"/>
            <a:ext cx="672424" cy="437597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0" name="Straight Connector 239"/>
          <p:cNvCxnSpPr>
            <a:stCxn id="191" idx="2"/>
            <a:endCxn id="198" idx="0"/>
          </p:cNvCxnSpPr>
          <p:nvPr/>
        </p:nvCxnSpPr>
        <p:spPr bwMode="auto">
          <a:xfrm flipH="1">
            <a:off x="3839801" y="3861047"/>
            <a:ext cx="22915" cy="437597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6" name="Straight Connector 245"/>
          <p:cNvCxnSpPr>
            <a:stCxn id="6" idx="0"/>
            <a:endCxn id="194" idx="2"/>
          </p:cNvCxnSpPr>
          <p:nvPr/>
        </p:nvCxnSpPr>
        <p:spPr bwMode="auto">
          <a:xfrm flipV="1">
            <a:off x="2566713" y="2996952"/>
            <a:ext cx="378965" cy="590476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" name="Straight Connector 247"/>
          <p:cNvCxnSpPr>
            <a:stCxn id="6" idx="0"/>
            <a:endCxn id="195" idx="2"/>
          </p:cNvCxnSpPr>
          <p:nvPr/>
        </p:nvCxnSpPr>
        <p:spPr bwMode="auto">
          <a:xfrm flipV="1">
            <a:off x="2566713" y="2986141"/>
            <a:ext cx="1070872" cy="601287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0" name="Straight Connector 249"/>
          <p:cNvCxnSpPr>
            <a:stCxn id="191" idx="0"/>
            <a:endCxn id="194" idx="2"/>
          </p:cNvCxnSpPr>
          <p:nvPr/>
        </p:nvCxnSpPr>
        <p:spPr bwMode="auto">
          <a:xfrm flipH="1" flipV="1">
            <a:off x="2945678" y="2996952"/>
            <a:ext cx="917038" cy="577938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2" name="Straight Connector 251"/>
          <p:cNvCxnSpPr>
            <a:stCxn id="191" idx="0"/>
            <a:endCxn id="195" idx="2"/>
          </p:cNvCxnSpPr>
          <p:nvPr/>
        </p:nvCxnSpPr>
        <p:spPr bwMode="auto">
          <a:xfrm flipH="1" flipV="1">
            <a:off x="3637585" y="2986141"/>
            <a:ext cx="225131" cy="58874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4" name="Straight Connector 253"/>
          <p:cNvCxnSpPr>
            <a:stCxn id="192" idx="0"/>
            <a:endCxn id="194" idx="2"/>
          </p:cNvCxnSpPr>
          <p:nvPr/>
        </p:nvCxnSpPr>
        <p:spPr bwMode="auto">
          <a:xfrm flipH="1" flipV="1">
            <a:off x="2945678" y="2996952"/>
            <a:ext cx="2171774" cy="590476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61" name="Straight Connector 5260"/>
          <p:cNvCxnSpPr>
            <a:stCxn id="192" idx="0"/>
            <a:endCxn id="195" idx="2"/>
          </p:cNvCxnSpPr>
          <p:nvPr/>
        </p:nvCxnSpPr>
        <p:spPr bwMode="auto">
          <a:xfrm flipH="1" flipV="1">
            <a:off x="3637585" y="2986141"/>
            <a:ext cx="1479867" cy="601287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67" name="Straight Connector 5266"/>
          <p:cNvCxnSpPr>
            <a:stCxn id="197" idx="2"/>
            <a:endCxn id="4" idx="0"/>
          </p:cNvCxnSpPr>
          <p:nvPr/>
        </p:nvCxnSpPr>
        <p:spPr bwMode="auto">
          <a:xfrm flipH="1">
            <a:off x="2651430" y="4557661"/>
            <a:ext cx="538862" cy="46274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69" name="Straight Connector 5268"/>
          <p:cNvCxnSpPr>
            <a:stCxn id="197" idx="2"/>
            <a:endCxn id="184" idx="0"/>
          </p:cNvCxnSpPr>
          <p:nvPr/>
        </p:nvCxnSpPr>
        <p:spPr bwMode="auto">
          <a:xfrm>
            <a:off x="3190292" y="4557661"/>
            <a:ext cx="75425" cy="46274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71" name="Straight Connector 5270"/>
          <p:cNvCxnSpPr>
            <a:stCxn id="197" idx="2"/>
            <a:endCxn id="185" idx="0"/>
          </p:cNvCxnSpPr>
          <p:nvPr/>
        </p:nvCxnSpPr>
        <p:spPr bwMode="auto">
          <a:xfrm>
            <a:off x="3190292" y="4557661"/>
            <a:ext cx="683711" cy="4627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75" name="Straight Connector 5274"/>
          <p:cNvCxnSpPr>
            <a:stCxn id="4" idx="2"/>
            <a:endCxn id="188" idx="3"/>
          </p:cNvCxnSpPr>
          <p:nvPr/>
        </p:nvCxnSpPr>
        <p:spPr bwMode="auto">
          <a:xfrm flipH="1">
            <a:off x="2600219" y="5278365"/>
            <a:ext cx="51211" cy="32079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79" name="Straight Connector 5278"/>
          <p:cNvCxnSpPr>
            <a:stCxn id="4" idx="2"/>
          </p:cNvCxnSpPr>
          <p:nvPr/>
        </p:nvCxnSpPr>
        <p:spPr bwMode="auto">
          <a:xfrm flipH="1">
            <a:off x="2642537" y="5278365"/>
            <a:ext cx="8893" cy="4514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Straight Connector 131"/>
          <p:cNvCxnSpPr>
            <a:stCxn id="4" idx="2"/>
            <a:endCxn id="5" idx="3"/>
          </p:cNvCxnSpPr>
          <p:nvPr/>
        </p:nvCxnSpPr>
        <p:spPr bwMode="auto">
          <a:xfrm>
            <a:off x="2651430" y="5278365"/>
            <a:ext cx="40867" cy="59549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10" name="Group 309"/>
          <p:cNvGrpSpPr/>
          <p:nvPr/>
        </p:nvGrpSpPr>
        <p:grpSpPr>
          <a:xfrm>
            <a:off x="2875623" y="5450823"/>
            <a:ext cx="424553" cy="557498"/>
            <a:chOff x="1881827" y="5661248"/>
            <a:chExt cx="424553" cy="557498"/>
          </a:xfrm>
        </p:grpSpPr>
        <p:pic>
          <p:nvPicPr>
            <p:cNvPr id="311" name="Picture 3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12" name="Picture 3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13" name="Picture 3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14" name="Straight Connector 313"/>
          <p:cNvCxnSpPr>
            <a:stCxn id="184" idx="2"/>
            <a:endCxn id="313" idx="3"/>
          </p:cNvCxnSpPr>
          <p:nvPr/>
        </p:nvCxnSpPr>
        <p:spPr bwMode="auto">
          <a:xfrm flipH="1">
            <a:off x="3208098" y="5278365"/>
            <a:ext cx="57619" cy="31385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5" name="Straight Connector 314"/>
          <p:cNvCxnSpPr>
            <a:stCxn id="184" idx="2"/>
          </p:cNvCxnSpPr>
          <p:nvPr/>
        </p:nvCxnSpPr>
        <p:spPr bwMode="auto">
          <a:xfrm flipH="1">
            <a:off x="3250417" y="5278365"/>
            <a:ext cx="15300" cy="4445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6" name="Straight Connector 315"/>
          <p:cNvCxnSpPr>
            <a:stCxn id="184" idx="2"/>
            <a:endCxn id="311" idx="3"/>
          </p:cNvCxnSpPr>
          <p:nvPr/>
        </p:nvCxnSpPr>
        <p:spPr bwMode="auto">
          <a:xfrm>
            <a:off x="3265717" y="5278365"/>
            <a:ext cx="34459" cy="58855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20" name="Group 319"/>
          <p:cNvGrpSpPr/>
          <p:nvPr/>
        </p:nvGrpSpPr>
        <p:grpSpPr>
          <a:xfrm>
            <a:off x="3491623" y="5449931"/>
            <a:ext cx="424553" cy="557498"/>
            <a:chOff x="1881827" y="5661248"/>
            <a:chExt cx="424553" cy="557498"/>
          </a:xfrm>
        </p:grpSpPr>
        <p:pic>
          <p:nvPicPr>
            <p:cNvPr id="321" name="Picture 3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22" name="Picture 32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23" name="Picture 3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24" name="Straight Connector 323"/>
          <p:cNvCxnSpPr>
            <a:stCxn id="185" idx="2"/>
            <a:endCxn id="323" idx="3"/>
          </p:cNvCxnSpPr>
          <p:nvPr/>
        </p:nvCxnSpPr>
        <p:spPr bwMode="auto">
          <a:xfrm flipH="1">
            <a:off x="3824098" y="5278365"/>
            <a:ext cx="49905" cy="31296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5" name="Straight Connector 324"/>
          <p:cNvCxnSpPr>
            <a:stCxn id="185" idx="2"/>
          </p:cNvCxnSpPr>
          <p:nvPr/>
        </p:nvCxnSpPr>
        <p:spPr bwMode="auto">
          <a:xfrm flipH="1">
            <a:off x="3866417" y="5278365"/>
            <a:ext cx="7586" cy="44363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6" name="Straight Connector 325"/>
          <p:cNvCxnSpPr>
            <a:stCxn id="185" idx="2"/>
            <a:endCxn id="321" idx="3"/>
          </p:cNvCxnSpPr>
          <p:nvPr/>
        </p:nvCxnSpPr>
        <p:spPr bwMode="auto">
          <a:xfrm>
            <a:off x="3874003" y="5278365"/>
            <a:ext cx="42173" cy="58766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4" name="Straight Connector 293"/>
          <p:cNvCxnSpPr>
            <a:stCxn id="208" idx="2"/>
            <a:endCxn id="6" idx="0"/>
          </p:cNvCxnSpPr>
          <p:nvPr/>
        </p:nvCxnSpPr>
        <p:spPr bwMode="auto">
          <a:xfrm flipH="1">
            <a:off x="2566713" y="2251477"/>
            <a:ext cx="3214483" cy="133595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7" name="Straight Connector 296"/>
          <p:cNvCxnSpPr>
            <a:stCxn id="209" idx="2"/>
            <a:endCxn id="6" idx="0"/>
          </p:cNvCxnSpPr>
          <p:nvPr/>
        </p:nvCxnSpPr>
        <p:spPr bwMode="auto">
          <a:xfrm flipH="1">
            <a:off x="2566713" y="2260798"/>
            <a:ext cx="4324484" cy="132663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9" name="Straight Connector 298"/>
          <p:cNvCxnSpPr>
            <a:stCxn id="208" idx="2"/>
            <a:endCxn id="191" idx="0"/>
          </p:cNvCxnSpPr>
          <p:nvPr/>
        </p:nvCxnSpPr>
        <p:spPr bwMode="auto">
          <a:xfrm flipH="1">
            <a:off x="3862716" y="2251477"/>
            <a:ext cx="1918480" cy="1323413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2" name="Straight Connector 301"/>
          <p:cNvCxnSpPr>
            <a:stCxn id="209" idx="2"/>
            <a:endCxn id="191" idx="0"/>
          </p:cNvCxnSpPr>
          <p:nvPr/>
        </p:nvCxnSpPr>
        <p:spPr bwMode="auto">
          <a:xfrm flipH="1">
            <a:off x="3862716" y="2260798"/>
            <a:ext cx="3028481" cy="131409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4" name="Straight Connector 303"/>
          <p:cNvCxnSpPr>
            <a:stCxn id="208" idx="2"/>
            <a:endCxn id="192" idx="0"/>
          </p:cNvCxnSpPr>
          <p:nvPr/>
        </p:nvCxnSpPr>
        <p:spPr bwMode="auto">
          <a:xfrm flipH="1">
            <a:off x="5117452" y="2251477"/>
            <a:ext cx="663744" cy="133595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9" name="Straight Connector 308"/>
          <p:cNvCxnSpPr>
            <a:stCxn id="209" idx="2"/>
            <a:endCxn id="192" idx="0"/>
          </p:cNvCxnSpPr>
          <p:nvPr/>
        </p:nvCxnSpPr>
        <p:spPr bwMode="auto">
          <a:xfrm flipH="1">
            <a:off x="5117452" y="2260798"/>
            <a:ext cx="1773745" cy="132663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2" name="Straight Connector 1031"/>
          <p:cNvCxnSpPr>
            <a:stCxn id="208" idx="2"/>
            <a:endCxn id="210" idx="0"/>
          </p:cNvCxnSpPr>
          <p:nvPr/>
        </p:nvCxnSpPr>
        <p:spPr bwMode="auto">
          <a:xfrm>
            <a:off x="5781196" y="2251477"/>
            <a:ext cx="1650849" cy="133595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5" name="Straight Connector 1034"/>
          <p:cNvCxnSpPr>
            <a:stCxn id="211" idx="0"/>
            <a:endCxn id="208" idx="2"/>
          </p:cNvCxnSpPr>
          <p:nvPr/>
        </p:nvCxnSpPr>
        <p:spPr bwMode="auto">
          <a:xfrm flipH="1" flipV="1">
            <a:off x="5781196" y="2251477"/>
            <a:ext cx="2531237" cy="134527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7" name="Straight Connector 1036"/>
          <p:cNvCxnSpPr>
            <a:stCxn id="209" idx="2"/>
            <a:endCxn id="210" idx="0"/>
          </p:cNvCxnSpPr>
          <p:nvPr/>
        </p:nvCxnSpPr>
        <p:spPr bwMode="auto">
          <a:xfrm>
            <a:off x="6891197" y="2260798"/>
            <a:ext cx="540848" cy="132662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9" name="Straight Connector 1038"/>
          <p:cNvCxnSpPr>
            <a:stCxn id="209" idx="2"/>
            <a:endCxn id="211" idx="0"/>
          </p:cNvCxnSpPr>
          <p:nvPr/>
        </p:nvCxnSpPr>
        <p:spPr bwMode="auto">
          <a:xfrm>
            <a:off x="6891197" y="2260798"/>
            <a:ext cx="1421236" cy="133595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2" name="Straight Connector 1041"/>
          <p:cNvCxnSpPr>
            <a:stCxn id="210" idx="2"/>
            <a:endCxn id="212" idx="0"/>
          </p:cNvCxnSpPr>
          <p:nvPr/>
        </p:nvCxnSpPr>
        <p:spPr bwMode="auto">
          <a:xfrm flipH="1">
            <a:off x="7217225" y="3873584"/>
            <a:ext cx="214820" cy="425060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4" name="Straight Connector 1043"/>
          <p:cNvCxnSpPr>
            <a:endCxn id="213" idx="0"/>
          </p:cNvCxnSpPr>
          <p:nvPr/>
        </p:nvCxnSpPr>
        <p:spPr bwMode="auto">
          <a:xfrm>
            <a:off x="7432045" y="3882905"/>
            <a:ext cx="412890" cy="41573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6" name="Straight Connector 1045"/>
          <p:cNvCxnSpPr>
            <a:endCxn id="214" idx="0"/>
          </p:cNvCxnSpPr>
          <p:nvPr/>
        </p:nvCxnSpPr>
        <p:spPr bwMode="auto">
          <a:xfrm>
            <a:off x="7432044" y="3882905"/>
            <a:ext cx="1062400" cy="41573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8" name="Straight Connector 1047"/>
          <p:cNvCxnSpPr>
            <a:stCxn id="211" idx="2"/>
            <a:endCxn id="212" idx="0"/>
          </p:cNvCxnSpPr>
          <p:nvPr/>
        </p:nvCxnSpPr>
        <p:spPr bwMode="auto">
          <a:xfrm flipH="1">
            <a:off x="7217225" y="3882905"/>
            <a:ext cx="1095208" cy="415739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0" name="Straight Connector 1049"/>
          <p:cNvCxnSpPr>
            <a:endCxn id="213" idx="0"/>
          </p:cNvCxnSpPr>
          <p:nvPr/>
        </p:nvCxnSpPr>
        <p:spPr bwMode="auto">
          <a:xfrm flipH="1">
            <a:off x="7844935" y="3882906"/>
            <a:ext cx="467498" cy="41573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2" name="Straight Connector 1051"/>
          <p:cNvCxnSpPr>
            <a:endCxn id="214" idx="0"/>
          </p:cNvCxnSpPr>
          <p:nvPr/>
        </p:nvCxnSpPr>
        <p:spPr bwMode="auto">
          <a:xfrm>
            <a:off x="8312433" y="3882906"/>
            <a:ext cx="182011" cy="41573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4" name="Straight Connector 1053"/>
          <p:cNvCxnSpPr>
            <a:stCxn id="213" idx="2"/>
            <a:endCxn id="224" idx="0"/>
          </p:cNvCxnSpPr>
          <p:nvPr/>
        </p:nvCxnSpPr>
        <p:spPr bwMode="auto">
          <a:xfrm flipH="1">
            <a:off x="7216485" y="4557661"/>
            <a:ext cx="628450" cy="42270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Connector 162"/>
          <p:cNvCxnSpPr>
            <a:endCxn id="225" idx="0"/>
          </p:cNvCxnSpPr>
          <p:nvPr/>
        </p:nvCxnSpPr>
        <p:spPr bwMode="auto">
          <a:xfrm flipH="1">
            <a:off x="7830772" y="4557661"/>
            <a:ext cx="14163" cy="4227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Connector 164"/>
          <p:cNvCxnSpPr>
            <a:endCxn id="226" idx="0"/>
          </p:cNvCxnSpPr>
          <p:nvPr/>
        </p:nvCxnSpPr>
        <p:spPr bwMode="auto">
          <a:xfrm>
            <a:off x="7837853" y="4557661"/>
            <a:ext cx="601205" cy="4227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79" name="Group 378"/>
          <p:cNvGrpSpPr/>
          <p:nvPr/>
        </p:nvGrpSpPr>
        <p:grpSpPr>
          <a:xfrm>
            <a:off x="6822936" y="5418668"/>
            <a:ext cx="424553" cy="557498"/>
            <a:chOff x="1881827" y="5661248"/>
            <a:chExt cx="424553" cy="557498"/>
          </a:xfrm>
        </p:grpSpPr>
        <p:pic>
          <p:nvPicPr>
            <p:cNvPr id="380" name="Picture 37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81" name="Picture 38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82" name="Picture 38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83" name="Straight Connector 382"/>
          <p:cNvCxnSpPr>
            <a:stCxn id="224" idx="2"/>
            <a:endCxn id="382" idx="3"/>
          </p:cNvCxnSpPr>
          <p:nvPr/>
        </p:nvCxnSpPr>
        <p:spPr bwMode="auto">
          <a:xfrm flipH="1">
            <a:off x="7155411" y="5238332"/>
            <a:ext cx="61074" cy="32173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4" name="Straight Connector 383"/>
          <p:cNvCxnSpPr>
            <a:stCxn id="224" idx="2"/>
          </p:cNvCxnSpPr>
          <p:nvPr/>
        </p:nvCxnSpPr>
        <p:spPr bwMode="auto">
          <a:xfrm flipH="1">
            <a:off x="7197730" y="5238332"/>
            <a:ext cx="18755" cy="45240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5" name="Straight Connector 384"/>
          <p:cNvCxnSpPr>
            <a:stCxn id="224" idx="2"/>
            <a:endCxn id="380" idx="3"/>
          </p:cNvCxnSpPr>
          <p:nvPr/>
        </p:nvCxnSpPr>
        <p:spPr bwMode="auto">
          <a:xfrm>
            <a:off x="7216485" y="5238332"/>
            <a:ext cx="31004" cy="59643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86" name="Group 385"/>
          <p:cNvGrpSpPr/>
          <p:nvPr/>
        </p:nvGrpSpPr>
        <p:grpSpPr>
          <a:xfrm>
            <a:off x="7430815" y="5411730"/>
            <a:ext cx="424553" cy="557498"/>
            <a:chOff x="1881827" y="5661248"/>
            <a:chExt cx="424553" cy="557498"/>
          </a:xfrm>
        </p:grpSpPr>
        <p:pic>
          <p:nvPicPr>
            <p:cNvPr id="387" name="Picture 38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88" name="Picture 38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89" name="Picture 38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90" name="Straight Connector 389"/>
          <p:cNvCxnSpPr>
            <a:stCxn id="225" idx="2"/>
            <a:endCxn id="389" idx="3"/>
          </p:cNvCxnSpPr>
          <p:nvPr/>
        </p:nvCxnSpPr>
        <p:spPr bwMode="auto">
          <a:xfrm flipH="1">
            <a:off x="7763290" y="5238332"/>
            <a:ext cx="67482" cy="3147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1" name="Straight Connector 390"/>
          <p:cNvCxnSpPr>
            <a:stCxn id="225" idx="2"/>
          </p:cNvCxnSpPr>
          <p:nvPr/>
        </p:nvCxnSpPr>
        <p:spPr bwMode="auto">
          <a:xfrm flipH="1">
            <a:off x="7805609" y="5238332"/>
            <a:ext cx="25163" cy="44547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2" name="Straight Connector 391"/>
          <p:cNvCxnSpPr>
            <a:stCxn id="225" idx="2"/>
            <a:endCxn id="387" idx="3"/>
          </p:cNvCxnSpPr>
          <p:nvPr/>
        </p:nvCxnSpPr>
        <p:spPr bwMode="auto">
          <a:xfrm>
            <a:off x="7830772" y="5238332"/>
            <a:ext cx="24596" cy="5894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3" name="Group 392"/>
          <p:cNvGrpSpPr/>
          <p:nvPr/>
        </p:nvGrpSpPr>
        <p:grpSpPr>
          <a:xfrm>
            <a:off x="8046815" y="5410838"/>
            <a:ext cx="424553" cy="557498"/>
            <a:chOff x="1881827" y="5661248"/>
            <a:chExt cx="424553" cy="557498"/>
          </a:xfrm>
        </p:grpSpPr>
        <p:pic>
          <p:nvPicPr>
            <p:cNvPr id="394" name="Picture 39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3905" y="5935951"/>
              <a:ext cx="332475" cy="282795"/>
            </a:xfrm>
            <a:prstGeom prst="rect">
              <a:avLst/>
            </a:prstGeom>
          </p:spPr>
        </p:pic>
        <p:pic>
          <p:nvPicPr>
            <p:cNvPr id="395" name="Picture 39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24145" y="5798625"/>
              <a:ext cx="332475" cy="282795"/>
            </a:xfrm>
            <a:prstGeom prst="rect">
              <a:avLst/>
            </a:prstGeom>
          </p:spPr>
        </p:pic>
        <p:pic>
          <p:nvPicPr>
            <p:cNvPr id="396" name="Picture 39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1827" y="5661248"/>
              <a:ext cx="332475" cy="282795"/>
            </a:xfrm>
            <a:prstGeom prst="rect">
              <a:avLst/>
            </a:prstGeom>
          </p:spPr>
        </p:pic>
      </p:grpSp>
      <p:cxnSp>
        <p:nvCxnSpPr>
          <p:cNvPr id="397" name="Straight Connector 396"/>
          <p:cNvCxnSpPr>
            <a:stCxn id="226" idx="2"/>
            <a:endCxn id="396" idx="3"/>
          </p:cNvCxnSpPr>
          <p:nvPr/>
        </p:nvCxnSpPr>
        <p:spPr bwMode="auto">
          <a:xfrm flipH="1">
            <a:off x="8379290" y="5238332"/>
            <a:ext cx="59768" cy="31390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8" name="Straight Connector 397"/>
          <p:cNvCxnSpPr>
            <a:stCxn id="226" idx="2"/>
          </p:cNvCxnSpPr>
          <p:nvPr/>
        </p:nvCxnSpPr>
        <p:spPr bwMode="auto">
          <a:xfrm flipH="1">
            <a:off x="8421609" y="5238332"/>
            <a:ext cx="17449" cy="44457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9" name="Straight Connector 398"/>
          <p:cNvCxnSpPr>
            <a:stCxn id="226" idx="2"/>
            <a:endCxn id="394" idx="3"/>
          </p:cNvCxnSpPr>
          <p:nvPr/>
        </p:nvCxnSpPr>
        <p:spPr bwMode="auto">
          <a:xfrm>
            <a:off x="8439058" y="5238332"/>
            <a:ext cx="32310" cy="58860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7" name="Straight Connector 326"/>
          <p:cNvCxnSpPr>
            <a:stCxn id="194" idx="0"/>
            <a:endCxn id="141" idx="2"/>
          </p:cNvCxnSpPr>
          <p:nvPr/>
        </p:nvCxnSpPr>
        <p:spPr bwMode="auto">
          <a:xfrm flipV="1">
            <a:off x="2945678" y="1950908"/>
            <a:ext cx="1178568" cy="75988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9" name="Straight Connector 328"/>
          <p:cNvCxnSpPr>
            <a:stCxn id="195" idx="0"/>
            <a:endCxn id="141" idx="2"/>
          </p:cNvCxnSpPr>
          <p:nvPr/>
        </p:nvCxnSpPr>
        <p:spPr bwMode="auto">
          <a:xfrm flipV="1">
            <a:off x="3637585" y="1950908"/>
            <a:ext cx="486661" cy="74907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4" name="TextBox 413"/>
          <p:cNvSpPr txBox="1"/>
          <p:nvPr/>
        </p:nvSpPr>
        <p:spPr>
          <a:xfrm>
            <a:off x="8021961" y="278362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GPN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15" name="Freeform 414"/>
          <p:cNvSpPr/>
          <p:nvPr/>
        </p:nvSpPr>
        <p:spPr>
          <a:xfrm>
            <a:off x="6409855" y="1052736"/>
            <a:ext cx="976108" cy="516593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6633"/>
          </a:solidFill>
          <a:ln w="36720">
            <a:solidFill>
              <a:srgbClr val="800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Passive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Firewall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331" name="Straight Connector 330"/>
          <p:cNvCxnSpPr>
            <a:stCxn id="208" idx="0"/>
            <a:endCxn id="143" idx="2"/>
          </p:cNvCxnSpPr>
          <p:nvPr/>
        </p:nvCxnSpPr>
        <p:spPr bwMode="auto">
          <a:xfrm flipH="1" flipV="1">
            <a:off x="5771121" y="1569329"/>
            <a:ext cx="10075" cy="395991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6" name="Straight Connector 335"/>
          <p:cNvCxnSpPr>
            <a:stCxn id="415" idx="2"/>
            <a:endCxn id="209" idx="0"/>
          </p:cNvCxnSpPr>
          <p:nvPr/>
        </p:nvCxnSpPr>
        <p:spPr bwMode="auto">
          <a:xfrm flipH="1">
            <a:off x="6891197" y="1569329"/>
            <a:ext cx="6712" cy="405312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C Network today</a:t>
            </a:r>
            <a:endParaRPr lang="en-GB" dirty="0"/>
          </a:p>
        </p:txBody>
      </p:sp>
      <p:sp>
        <p:nvSpPr>
          <p:cNvPr id="133" name="TextBox 132"/>
          <p:cNvSpPr txBox="1"/>
          <p:nvPr/>
        </p:nvSpPr>
        <p:spPr>
          <a:xfrm>
            <a:off x="179512" y="3553270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Backbone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79462" y="4233956"/>
            <a:ext cx="157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Distribution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155569" y="4995494"/>
            <a:ext cx="1752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Access </a:t>
            </a:r>
            <a:r>
              <a:rPr lang="en-US" sz="1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ToR</a:t>
            </a:r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sw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419440" y="5975492"/>
            <a:ext cx="1728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CPU, Disk, Tapes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79562" y="2773718"/>
            <a:ext cx="157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Border routers</a:t>
            </a:r>
            <a:endParaRPr lang="en-GB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46" name="Picture 1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74356"/>
            <a:ext cx="402167" cy="286157"/>
          </a:xfrm>
          <a:prstGeom prst="rect">
            <a:avLst/>
          </a:prstGeom>
        </p:spPr>
      </p:pic>
      <p:sp>
        <p:nvSpPr>
          <p:cNvPr id="147" name="TextBox 146"/>
          <p:cNvSpPr txBox="1"/>
          <p:nvPr/>
        </p:nvSpPr>
        <p:spPr>
          <a:xfrm>
            <a:off x="514123" y="1052736"/>
            <a:ext cx="1577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Brocade router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49" name="Straight Connector 148"/>
          <p:cNvCxnSpPr/>
          <p:nvPr/>
        </p:nvCxnSpPr>
        <p:spPr bwMode="auto">
          <a:xfrm flipH="1" flipV="1">
            <a:off x="128662" y="1608652"/>
            <a:ext cx="402166" cy="198788"/>
          </a:xfrm>
          <a:prstGeom prst="line">
            <a:avLst/>
          </a:prstGeom>
          <a:solidFill>
            <a:srgbClr val="00B8FF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Box 150"/>
          <p:cNvSpPr txBox="1"/>
          <p:nvPr/>
        </p:nvSpPr>
        <p:spPr>
          <a:xfrm>
            <a:off x="530827" y="1464290"/>
            <a:ext cx="17813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Aggregated 10Gbps Links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20322" y="5982493"/>
            <a:ext cx="17281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AFS, Mail, Web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70" name="Straight Connector 169"/>
          <p:cNvCxnSpPr/>
          <p:nvPr/>
        </p:nvCxnSpPr>
        <p:spPr bwMode="auto">
          <a:xfrm>
            <a:off x="174773" y="1992504"/>
            <a:ext cx="347134" cy="193273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" name="TextBox 171"/>
          <p:cNvSpPr txBox="1"/>
          <p:nvPr/>
        </p:nvSpPr>
        <p:spPr>
          <a:xfrm>
            <a:off x="530827" y="2041103"/>
            <a:ext cx="1781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100Gbps Link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4" name="Freeform 153"/>
          <p:cNvSpPr/>
          <p:nvPr/>
        </p:nvSpPr>
        <p:spPr>
          <a:xfrm>
            <a:off x="2288628" y="1411059"/>
            <a:ext cx="1183541" cy="53813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CC"/>
          </a:solidFill>
          <a:ln w="36720">
            <a:solidFill>
              <a:srgbClr val="808000"/>
            </a:solidFill>
            <a:prstDash val="solid"/>
          </a:ln>
        </p:spPr>
        <p:txBody>
          <a:bodyPr vert="horz" wrap="none" lIns="108360" tIns="63360" rIns="108360" bIns="6336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1" i="0" u="none" strike="noStrike" kern="1200" dirty="0" smtClean="0">
                <a:ln>
                  <a:noFill/>
                </a:ln>
                <a:latin typeface="Tahoma" pitchFamily="34"/>
                <a:ea typeface="DejaVu Sans" pitchFamily="2"/>
                <a:cs typeface="Tahoma" pitchFamily="2"/>
              </a:rPr>
              <a:t>LHCONE</a:t>
            </a:r>
            <a:endParaRPr lang="en-US" sz="1400" b="1" i="0" u="none" strike="noStrike" kern="1200" dirty="0">
              <a:ln>
                <a:noFill/>
              </a:ln>
              <a:latin typeface="Tahoma" pitchFamily="34"/>
              <a:ea typeface="DejaVu Sans" pitchFamily="2"/>
              <a:cs typeface="Tahoma" pitchFamily="2"/>
            </a:endParaRPr>
          </a:p>
        </p:txBody>
      </p:sp>
      <p:cxnSp>
        <p:nvCxnSpPr>
          <p:cNvPr id="155" name="Straight Connector 154"/>
          <p:cNvCxnSpPr>
            <a:stCxn id="194" idx="0"/>
            <a:endCxn id="154" idx="2"/>
          </p:cNvCxnSpPr>
          <p:nvPr/>
        </p:nvCxnSpPr>
        <p:spPr bwMode="auto">
          <a:xfrm flipH="1" flipV="1">
            <a:off x="2880399" y="1949191"/>
            <a:ext cx="65279" cy="76160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7" name="Straight Connector 166"/>
          <p:cNvCxnSpPr>
            <a:stCxn id="195" idx="0"/>
            <a:endCxn id="154" idx="2"/>
          </p:cNvCxnSpPr>
          <p:nvPr/>
        </p:nvCxnSpPr>
        <p:spPr bwMode="auto">
          <a:xfrm flipH="1" flipV="1">
            <a:off x="2880399" y="1949191"/>
            <a:ext cx="757186" cy="750793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8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7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293096"/>
            <a:ext cx="364024" cy="259017"/>
          </a:xfrm>
          <a:prstGeom prst="rect">
            <a:avLst/>
          </a:prstGeom>
        </p:spPr>
      </p:pic>
      <p:cxnSp>
        <p:nvCxnSpPr>
          <p:cNvPr id="173" name="Straight Connector 172"/>
          <p:cNvCxnSpPr>
            <a:stCxn id="192" idx="2"/>
            <a:endCxn id="171" idx="0"/>
          </p:cNvCxnSpPr>
          <p:nvPr/>
        </p:nvCxnSpPr>
        <p:spPr bwMode="auto">
          <a:xfrm flipH="1">
            <a:off x="4537988" y="3873585"/>
            <a:ext cx="579464" cy="419511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" name="Straight Connector 173"/>
          <p:cNvCxnSpPr>
            <a:stCxn id="191" idx="2"/>
            <a:endCxn id="171" idx="0"/>
          </p:cNvCxnSpPr>
          <p:nvPr/>
        </p:nvCxnSpPr>
        <p:spPr bwMode="auto">
          <a:xfrm>
            <a:off x="3862716" y="3861047"/>
            <a:ext cx="675272" cy="432049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" name="Straight Connector 174"/>
          <p:cNvCxnSpPr>
            <a:stCxn id="6" idx="2"/>
            <a:endCxn id="171" idx="0"/>
          </p:cNvCxnSpPr>
          <p:nvPr/>
        </p:nvCxnSpPr>
        <p:spPr bwMode="auto">
          <a:xfrm>
            <a:off x="2566713" y="3873585"/>
            <a:ext cx="1971275" cy="419511"/>
          </a:xfrm>
          <a:prstGeom prst="line">
            <a:avLst/>
          </a:prstGeom>
          <a:solidFill>
            <a:srgbClr val="00B8FF"/>
          </a:solidFill>
          <a:ln w="508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" name="TextBox 175"/>
          <p:cNvSpPr txBox="1"/>
          <p:nvPr/>
        </p:nvSpPr>
        <p:spPr>
          <a:xfrm>
            <a:off x="4756356" y="4236304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. .</a:t>
            </a:r>
            <a:endParaRPr lang="en-GB" b="1" dirty="0">
              <a:solidFill>
                <a:schemeClr val="accent2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08280" y="3445548"/>
            <a:ext cx="5709007" cy="523220"/>
            <a:chOff x="2977013" y="3445548"/>
            <a:chExt cx="5709007" cy="523220"/>
          </a:xfrm>
        </p:grpSpPr>
        <p:sp>
          <p:nvSpPr>
            <p:cNvPr id="157" name="TextBox 156"/>
            <p:cNvSpPr txBox="1"/>
            <p:nvPr/>
          </p:nvSpPr>
          <p:spPr>
            <a:xfrm>
              <a:off x="6975521" y="3445548"/>
              <a:ext cx="1710499" cy="52322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Switching fabric</a:t>
              </a:r>
            </a:p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1.36 </a:t>
              </a:r>
              <a:r>
                <a:rPr lang="en-US" sz="1400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Tbps</a:t>
              </a:r>
              <a:endPara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977013" y="3445548"/>
              <a:ext cx="1739003" cy="523220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Switching fabric</a:t>
              </a:r>
            </a:p>
            <a:p>
              <a:pPr algn="ctr"/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5.28 </a:t>
              </a:r>
              <a:r>
                <a:rPr lang="en-US" sz="1400" b="1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Tbps</a:t>
              </a:r>
              <a:endPara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0508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562600" cy="838200"/>
          </a:xfrm>
        </p:spPr>
        <p:txBody>
          <a:bodyPr/>
          <a:lstStyle/>
          <a:p>
            <a:r>
              <a:rPr lang="en-US" dirty="0" smtClean="0"/>
              <a:t>Data Center Network today</a:t>
            </a:r>
            <a:endParaRPr lang="en-GB" dirty="0"/>
          </a:p>
        </p:txBody>
      </p:sp>
      <p:pic>
        <p:nvPicPr>
          <p:cNvPr id="13" name="Picture 2" descr="D:\Profiles\dgutier\AppData\Local\Microsoft\Windows\Temporary Internet Files\Content.IE5\37VY36JB\MC9004420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977452"/>
            <a:ext cx="939380" cy="939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Chevron 24"/>
          <p:cNvSpPr/>
          <p:nvPr/>
        </p:nvSpPr>
        <p:spPr>
          <a:xfrm>
            <a:off x="5747357" y="1003095"/>
            <a:ext cx="1848979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2013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087253" y="997868"/>
            <a:ext cx="2707729" cy="294345"/>
          </a:xfrm>
          <a:prstGeom prst="chevr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2012</a:t>
            </a:r>
            <a:endParaRPr lang="en-GB" sz="1400" b="1" dirty="0">
              <a:solidFill>
                <a:schemeClr val="accent2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8506124" y="6400800"/>
            <a:ext cx="391492" cy="27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4E339622-D463-4EA1-A968-EC085100C110}" type="slidenum">
              <a:rPr lang="en-US" sz="1200" b="1" i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200" b="1" i="1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822663"/>
              </p:ext>
            </p:extLst>
          </p:nvPr>
        </p:nvGraphicFramePr>
        <p:xfrm>
          <a:off x="251520" y="1484784"/>
          <a:ext cx="3672408" cy="340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152128"/>
                <a:gridCol w="1008112"/>
              </a:tblGrid>
              <a:tr h="34669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Data Center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2010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2012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2.9 MW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3.5MW</a:t>
                      </a:r>
                      <a:r>
                        <a:rPr lang="en-US" sz="1600" baseline="0" dirty="0" smtClean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Racks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841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1070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Systems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11,320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12,483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Cores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57,651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68,385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Raw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HDD (</a:t>
                      </a:r>
                      <a:r>
                        <a:rPr lang="en-US" sz="1600" baseline="0" dirty="0" err="1" smtClean="0">
                          <a:latin typeface="Calibri" pitchFamily="34" charset="0"/>
                          <a:cs typeface="Calibri" pitchFamily="34" charset="0"/>
                        </a:rPr>
                        <a:t>TiB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)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61,137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97,698</a:t>
                      </a:r>
                      <a:endParaRPr lang="en-GB" sz="160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1G NICs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15,703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16,026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10G NICs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390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1,912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ToR</a:t>
                      </a:r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 Switches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584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662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3946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Consumption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2.44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MW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2.8MW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831109"/>
              </p:ext>
            </p:extLst>
          </p:nvPr>
        </p:nvGraphicFramePr>
        <p:xfrm>
          <a:off x="4179456" y="1503834"/>
          <a:ext cx="3560896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8769"/>
                <a:gridCol w="1152127"/>
              </a:tblGrid>
              <a:tr h="3144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Data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Center L3 Switch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Brocade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LCG non-blocking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Fabric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5.28 </a:t>
                      </a:r>
                      <a:r>
                        <a:rPr lang="en-US" sz="1600" baseline="0" dirty="0" err="1" smtClean="0">
                          <a:latin typeface="Calibri" pitchFamily="34" charset="0"/>
                          <a:cs typeface="Calibri" pitchFamily="34" charset="0"/>
                        </a:rPr>
                        <a:t>Tbps</a:t>
                      </a:r>
                      <a:endParaRPr lang="en-US" sz="1600" baseline="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Routers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Linecards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230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10Gbps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1,280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100Gbps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60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Data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 Center L2 Switch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HP</a:t>
                      </a:r>
                      <a:endParaRPr lang="en-GB" sz="1600" b="1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1Gbps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22,776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F3F9FA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10Gbps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4,284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533946"/>
              </p:ext>
            </p:extLst>
          </p:nvPr>
        </p:nvGraphicFramePr>
        <p:xfrm>
          <a:off x="4202435" y="4805164"/>
          <a:ext cx="3528392" cy="19362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152128"/>
              </a:tblGrid>
              <a:tr h="30034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MLXe32 Technical Specs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#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002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Non-blocking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Fabric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15 </a:t>
                      </a:r>
                      <a:r>
                        <a:rPr lang="en-US" sz="1600" baseline="0" dirty="0" err="1" smtClean="0">
                          <a:latin typeface="Calibri" pitchFamily="34" charset="0"/>
                          <a:cs typeface="Calibri" pitchFamily="34" charset="0"/>
                        </a:rPr>
                        <a:t>Tbps</a:t>
                      </a:r>
                      <a:endParaRPr lang="en-US" sz="1600" baseline="0" dirty="0" smtClean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00231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Calibri" pitchFamily="34" charset="0"/>
                          <a:cs typeface="Calibri" pitchFamily="34" charset="0"/>
                        </a:rPr>
                        <a:t>Linecards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002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10Gbps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256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002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100Gbps</a:t>
                      </a:r>
                      <a:r>
                        <a:rPr lang="en-US" sz="1600" baseline="0" dirty="0" smtClean="0">
                          <a:latin typeface="Calibri" pitchFamily="34" charset="0"/>
                          <a:cs typeface="Calibri" pitchFamily="34" charset="0"/>
                        </a:rPr>
                        <a:t> Ports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alibri" pitchFamily="34" charset="0"/>
                          <a:cs typeface="Calibri" pitchFamily="34" charset="0"/>
                        </a:rPr>
                        <a:t>32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6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628422"/>
            <a:ext cx="531643" cy="1219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56267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4904</TotalTime>
  <Words>718</Words>
  <Application>Microsoft Office PowerPoint</Application>
  <PresentationFormat>On-screen Show (4:3)</PresentationFormat>
  <Paragraphs>427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Custom Design</vt:lpstr>
      <vt:lpstr>Image</vt:lpstr>
      <vt:lpstr>Communications Services</vt:lpstr>
      <vt:lpstr>Outline</vt:lpstr>
      <vt:lpstr>Data Center Network 2010 </vt:lpstr>
      <vt:lpstr>DC Network 2010</vt:lpstr>
      <vt:lpstr>10Gbps Aggregation issues</vt:lpstr>
      <vt:lpstr>100Gbps fat router interconnects </vt:lpstr>
      <vt:lpstr>Migration in images</vt:lpstr>
      <vt:lpstr>DC Network today</vt:lpstr>
      <vt:lpstr>Data Center Network today</vt:lpstr>
      <vt:lpstr>Outline</vt:lpstr>
      <vt:lpstr>External connectivity changes</vt:lpstr>
      <vt:lpstr>Firewall System Active-Passive</vt:lpstr>
      <vt:lpstr>Firewall System Active-Active</vt:lpstr>
      <vt:lpstr>Outline</vt:lpstr>
      <vt:lpstr>LCG Resources</vt:lpstr>
      <vt:lpstr>Autonomous Operation</vt:lpstr>
      <vt:lpstr>LHCOPN and LHCONE traffic</vt:lpstr>
      <vt:lpstr>Wigner in numbers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Gutierrez Rueda</dc:creator>
  <cp:lastModifiedBy>David Gutierrez Rueda</cp:lastModifiedBy>
  <cp:revision>846</cp:revision>
  <cp:lastPrinted>2012-10-12T08:24:25Z</cp:lastPrinted>
  <dcterms:created xsi:type="dcterms:W3CDTF">2012-09-10T15:19:49Z</dcterms:created>
  <dcterms:modified xsi:type="dcterms:W3CDTF">2012-10-17T12:52:52Z</dcterms:modified>
</cp:coreProperties>
</file>