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70" r:id="rId5"/>
    <p:sldId id="297" r:id="rId6"/>
    <p:sldId id="295" r:id="rId7"/>
    <p:sldId id="296" r:id="rId8"/>
    <p:sldId id="271" r:id="rId9"/>
    <p:sldId id="261" r:id="rId10"/>
    <p:sldId id="272" r:id="rId11"/>
    <p:sldId id="273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8" r:id="rId20"/>
    <p:sldId id="275" r:id="rId21"/>
  </p:sldIdLst>
  <p:sldSz cx="10080625" cy="7559675"/>
  <p:notesSz cx="7099300" cy="102346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CC00"/>
    <a:srgbClr val="C500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85384" autoAdjust="0"/>
  </p:normalViewPr>
  <p:slideViewPr>
    <p:cSldViewPr>
      <p:cViewPr varScale="1">
        <p:scale>
          <a:sx n="84" d="100"/>
          <a:sy n="84" d="100"/>
        </p:scale>
        <p:origin x="-150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30"/>
        <p:guide pos="197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944" cy="512055"/>
          </a:xfrm>
          <a:prstGeom prst="rect">
            <a:avLst/>
          </a:prstGeom>
        </p:spPr>
        <p:txBody>
          <a:bodyPr vert="horz" lIns="88888" tIns="44444" rIns="88888" bIns="44444" rtlCol="0"/>
          <a:lstStyle>
            <a:lvl1pPr algn="l">
              <a:defRPr sz="11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0908" y="1"/>
            <a:ext cx="3076944" cy="512055"/>
          </a:xfrm>
          <a:prstGeom prst="rect">
            <a:avLst/>
          </a:prstGeom>
        </p:spPr>
        <p:txBody>
          <a:bodyPr vert="horz" lIns="88888" tIns="44444" rIns="88888" bIns="44444" rtlCol="0"/>
          <a:lstStyle>
            <a:lvl1pPr algn="r">
              <a:defRPr sz="1100"/>
            </a:lvl1pPr>
          </a:lstStyle>
          <a:p>
            <a:fld id="{08F2D22A-AF37-4AAD-864D-EDD4B9815C71}" type="datetimeFigureOut">
              <a:rPr lang="zh-CN" altLang="en-US" smtClean="0"/>
              <a:pPr/>
              <a:t>2012/10/13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945"/>
            <a:ext cx="3076944" cy="512055"/>
          </a:xfrm>
          <a:prstGeom prst="rect">
            <a:avLst/>
          </a:prstGeom>
        </p:spPr>
        <p:txBody>
          <a:bodyPr vert="horz" lIns="88888" tIns="44444" rIns="88888" bIns="44444" rtlCol="0" anchor="b"/>
          <a:lstStyle>
            <a:lvl1pPr algn="l">
              <a:defRPr sz="11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0908" y="9720945"/>
            <a:ext cx="3076944" cy="512055"/>
          </a:xfrm>
          <a:prstGeom prst="rect">
            <a:avLst/>
          </a:prstGeom>
        </p:spPr>
        <p:txBody>
          <a:bodyPr vert="horz" lIns="88888" tIns="44444" rIns="88888" bIns="44444" rtlCol="0" anchor="b"/>
          <a:lstStyle>
            <a:lvl1pPr algn="r">
              <a:defRPr sz="1100"/>
            </a:lvl1pPr>
          </a:lstStyle>
          <a:p>
            <a:fld id="{02242AEB-FC74-4166-AE6F-AA701968BE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6288"/>
            <a:ext cx="5114925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9062" y="4860473"/>
            <a:ext cx="5678280" cy="460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2" y="1"/>
            <a:ext cx="3079843" cy="51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03706" algn="l"/>
                <a:tab pos="1407412" algn="l"/>
                <a:tab pos="2111117" algn="l"/>
                <a:tab pos="281482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8009" y="1"/>
            <a:ext cx="3079843" cy="51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03706" algn="l"/>
                <a:tab pos="1407412" algn="l"/>
                <a:tab pos="2111117" algn="l"/>
                <a:tab pos="281482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2" y="9722559"/>
            <a:ext cx="3079843" cy="51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03706" algn="l"/>
                <a:tab pos="1407412" algn="l"/>
                <a:tab pos="2111117" algn="l"/>
                <a:tab pos="281482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8009" y="9722559"/>
            <a:ext cx="3079843" cy="51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03706" algn="l"/>
                <a:tab pos="1407412" algn="l"/>
                <a:tab pos="2111117" algn="l"/>
                <a:tab pos="281482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5B3402BA-4BEC-48DB-97EA-82B730F846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17990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0A7EAC-5772-429E-B259-FBB45894A919}" type="slidenum">
              <a:rPr lang="en-US"/>
              <a:pPr/>
              <a:t>1</a:t>
            </a:fld>
            <a:endParaRPr lang="en-US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6288"/>
            <a:ext cx="5116513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062" y="4860472"/>
            <a:ext cx="5679729" cy="46052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125832-6EFC-4C05-AE9D-44166A7FEB71}" type="slidenum">
              <a:rPr lang="en-US"/>
              <a:pPr/>
              <a:t>10</a:t>
            </a:fld>
            <a:endParaRPr lang="en-US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6288"/>
            <a:ext cx="5116513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062" y="4860472"/>
            <a:ext cx="5679729" cy="46052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2188" y="776288"/>
            <a:ext cx="5113337" cy="3835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4446" indent="-444446"/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2188" y="776288"/>
            <a:ext cx="5113337" cy="3835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Then,</a:t>
            </a:r>
            <a:r>
              <a:rPr lang="en-US" altLang="zh-CN" baseline="0" dirty="0" smtClean="0"/>
              <a:t> let’s see how we provide the </a:t>
            </a:r>
            <a:r>
              <a:rPr lang="en-US" altLang="zh-CN" baseline="0" dirty="0" err="1" smtClean="0"/>
              <a:t>IaaS</a:t>
            </a:r>
            <a:r>
              <a:rPr lang="en-US" altLang="zh-CN" baseline="0" dirty="0" smtClean="0"/>
              <a:t>?</a:t>
            </a:r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zh-CN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the University of Minnesota.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125832-6EFC-4C05-AE9D-44166A7FEB71}" type="slidenum">
              <a:rPr lang="en-US"/>
              <a:pPr/>
              <a:t>2</a:t>
            </a:fld>
            <a:endParaRPr lang="en-US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6288"/>
            <a:ext cx="5116513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062" y="4860472"/>
            <a:ext cx="5679729" cy="46052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2188" y="776288"/>
            <a:ext cx="5113337" cy="3835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125832-6EFC-4C05-AE9D-44166A7FEB71}" type="slidenum">
              <a:rPr lang="en-US"/>
              <a:pPr/>
              <a:t>8</a:t>
            </a:fld>
            <a:endParaRPr lang="en-US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76288"/>
            <a:ext cx="5116513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062" y="4860472"/>
            <a:ext cx="5679729" cy="46052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B3402BA-4BEC-48DB-97EA-82B730F8465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B0D56B-67C7-4B6C-9D80-0D99BFA164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205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F41977-8B10-4896-8612-7C64E117C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19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BAF074-F8F5-4333-807D-EB3291D55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4426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>
          <a:xfrm>
            <a:off x="7226300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1809F08B-5A90-434F-90C6-9C82C0EC0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637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37253F-9B14-466B-ACBE-C3489D67BF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171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0B16C4-8834-4E12-8295-94C347B74D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090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8FCFBA-6BCF-44B7-9EED-A46FBE350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592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685121-6BAC-474D-9009-DD8A8838FD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440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2B2DBBE-4320-4357-83A6-1A87BCB132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290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44CDAE-E03C-492C-87F5-9889A58303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078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C9F434-92E5-4E14-8F44-F543F00C32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77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D650CA-9FFE-416B-A103-905F00E306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3218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10080625" cy="3779838"/>
          </a:xfrm>
          <a:prstGeom prst="roundRect">
            <a:avLst>
              <a:gd name="adj" fmla="val 42"/>
            </a:avLst>
          </a:prstGeom>
          <a:gradFill rotWithShape="0">
            <a:gsLst>
              <a:gs pos="0">
                <a:srgbClr val="CCCCCC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dirty="0" err="1" smtClean="0"/>
              <a:t>Muokkaa</a:t>
            </a:r>
            <a:r>
              <a:rPr lang="en-GB" altLang="zh-CN" dirty="0" smtClean="0"/>
              <a:t> </a:t>
            </a:r>
            <a:r>
              <a:rPr lang="en-GB" altLang="zh-CN" dirty="0" err="1" smtClean="0"/>
              <a:t>otsikon</a:t>
            </a:r>
            <a:r>
              <a:rPr lang="en-GB" altLang="zh-CN" dirty="0" smtClean="0"/>
              <a:t> </a:t>
            </a:r>
            <a:r>
              <a:rPr lang="en-GB" altLang="zh-CN" dirty="0" err="1" smtClean="0"/>
              <a:t>tekstimuotoa</a:t>
            </a:r>
            <a:r>
              <a:rPr lang="en-GB" altLang="zh-CN" dirty="0" smtClean="0"/>
              <a:t> </a:t>
            </a:r>
            <a:r>
              <a:rPr lang="en-GB" altLang="zh-CN" dirty="0" err="1" smtClean="0"/>
              <a:t>napsauttamalla</a:t>
            </a:r>
            <a:endParaRPr lang="en-GB" altLang="zh-CN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Muokkaa jäsennyksen tekstimuotoa napsauttamalla</a:t>
            </a:r>
          </a:p>
          <a:p>
            <a:pPr lvl="1"/>
            <a:r>
              <a:rPr lang="en-GB" altLang="zh-CN" smtClean="0"/>
              <a:t>Toinen jäsennystaso</a:t>
            </a:r>
          </a:p>
          <a:p>
            <a:pPr lvl="2"/>
            <a:r>
              <a:rPr lang="en-GB" altLang="zh-CN" smtClean="0"/>
              <a:t>Kolmas jäsennystaso</a:t>
            </a:r>
          </a:p>
          <a:p>
            <a:pPr lvl="3"/>
            <a:r>
              <a:rPr lang="en-GB" altLang="zh-CN" smtClean="0"/>
              <a:t>Neljäs jäsennystaso</a:t>
            </a:r>
          </a:p>
          <a:p>
            <a:pPr lvl="4"/>
            <a:r>
              <a:rPr lang="en-GB" altLang="zh-CN" smtClean="0"/>
              <a:t>Viides jäsennystaso</a:t>
            </a:r>
          </a:p>
          <a:p>
            <a:pPr lvl="4"/>
            <a:r>
              <a:rPr lang="en-GB" altLang="zh-CN" smtClean="0"/>
              <a:t>Kuudes jäsennystaso</a:t>
            </a:r>
          </a:p>
          <a:p>
            <a:pPr lvl="4"/>
            <a:r>
              <a:rPr lang="en-GB" altLang="zh-CN" smtClean="0"/>
              <a:t>Seitsemäs jäsennystaso</a:t>
            </a:r>
          </a:p>
          <a:p>
            <a:pPr lvl="4"/>
            <a:r>
              <a:rPr lang="en-GB" altLang="zh-CN" smtClean="0"/>
              <a:t>Kahdeksas jäsennystaso</a:t>
            </a:r>
          </a:p>
          <a:p>
            <a:pPr lvl="4"/>
            <a:r>
              <a:rPr lang="en-GB" altLang="zh-CN" smtClean="0"/>
              <a:t>Yhdeksäs jäsennystaso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fld id="{26B6F697-2D8B-4235-85E7-B2328E89B1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4" r:id="rId12"/>
  </p:sldLayoutIdLst>
  <p:hf hdr="0" ftr="0" dt="0"/>
  <p:txStyles>
    <p:titleStyle>
      <a:lvl1pPr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C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2pPr>
      <a:lvl3pPr marL="11430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3pPr>
      <a:lvl4pPr marL="16002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4pPr>
      <a:lvl5pPr marL="20574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5pPr>
      <a:lvl6pPr marL="25146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6pPr>
      <a:lvl7pPr marL="29718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7pPr>
      <a:lvl8pPr marL="34290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8pPr>
      <a:lvl9pPr marL="3886200" indent="-228600" algn="ctr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57900"/>
          </a:solidFill>
          <a:latin typeface="Bitstream Vera Sans" pitchFamily="32" charset="0"/>
          <a:ea typeface="msmincho" charset="0"/>
          <a:cs typeface="msmincho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31800" y="2627709"/>
            <a:ext cx="9070975" cy="1279525"/>
          </a:xfrm>
          <a:ln/>
        </p:spPr>
        <p:txBody>
          <a:bodyPr tIns="18143"/>
          <a:lstStyle/>
          <a:p>
            <a:pPr>
              <a:lnSpc>
                <a:spcPct val="98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5400" dirty="0" err="1" smtClean="0">
                <a:latin typeface="+mn-lt"/>
              </a:rPr>
              <a:t>OpenStack</a:t>
            </a:r>
            <a:r>
              <a:rPr lang="en-US" sz="5400" dirty="0" smtClean="0">
                <a:latin typeface="+mn-lt"/>
              </a:rPr>
              <a:t> Chances and Practice at IHEP</a:t>
            </a:r>
            <a:endParaRPr lang="en-US" sz="5400" dirty="0">
              <a:latin typeface="+mn-lt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15976" y="4643933"/>
            <a:ext cx="6035675" cy="273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sz="2800" b="1" dirty="0">
              <a:solidFill>
                <a:srgbClr val="C5000B"/>
              </a:solidFill>
              <a:latin typeface="+mn-lt"/>
              <a:ea typeface="微软雅黑" pitchFamily="34" charset="-122"/>
              <a:cs typeface="AR PL UMing HK" charset="0"/>
            </a:endParaRP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b="1" dirty="0" err="1" smtClean="0">
                <a:solidFill>
                  <a:srgbClr val="000000"/>
                </a:solidFill>
                <a:latin typeface="+mn-lt"/>
                <a:ea typeface="AR PL UMing HK" charset="0"/>
                <a:cs typeface="AR PL UMing HK" charset="0"/>
              </a:rPr>
              <a:t>Haibo</a:t>
            </a:r>
            <a:r>
              <a:rPr lang="en-US" sz="2400" b="1" dirty="0" smtClean="0">
                <a:solidFill>
                  <a:srgbClr val="000000"/>
                </a:solidFill>
                <a:latin typeface="+mn-lt"/>
                <a:ea typeface="AR PL UMing HK" charset="0"/>
                <a:cs typeface="AR PL UMing HK" charset="0"/>
              </a:rPr>
              <a:t>, Li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+mn-lt"/>
                <a:ea typeface="AR PL UMing HK" charset="0"/>
                <a:cs typeface="AR PL UMing HK" charset="0"/>
              </a:rPr>
              <a:t>lihaibo@ihep.ac.cn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+mn-lt"/>
                <a:ea typeface="AR PL UMing HK" charset="0"/>
                <a:cs typeface="AR PL UMing HK" charset="0"/>
              </a:rPr>
              <a:t>Computing Center, the Institute of High Energy Physics, CAS, China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+mn-lt"/>
                <a:ea typeface="AR PL UMing HK" charset="0"/>
                <a:cs typeface="AR PL UMing HK" charset="0"/>
              </a:rPr>
              <a:t>2012/10/15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en-US" sz="2400" b="1" dirty="0">
              <a:solidFill>
                <a:srgbClr val="000000"/>
              </a:solidFill>
              <a:latin typeface="Calibri" charset="0"/>
              <a:ea typeface="AR PL UMing HK" charset="0"/>
              <a:cs typeface="AR PL UMing HK" charset="0"/>
            </a:endParaRPr>
          </a:p>
        </p:txBody>
      </p:sp>
      <p:pic>
        <p:nvPicPr>
          <p:cNvPr id="7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592" y="179437"/>
            <a:ext cx="21209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18143"/>
          <a:lstStyle/>
          <a:p>
            <a:pPr>
              <a:lnSpc>
                <a:spcPct val="98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tIns="28224"/>
          <a:lstStyle/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err="1" smtClean="0">
                <a:solidFill>
                  <a:schemeClr val="tx1"/>
                </a:solidFill>
              </a:rPr>
              <a:t>OpenStack</a:t>
            </a:r>
            <a:r>
              <a:rPr lang="en-US" sz="4000" dirty="0" smtClean="0">
                <a:solidFill>
                  <a:schemeClr val="tx1"/>
                </a:solidFill>
              </a:rPr>
              <a:t> Overview</a:t>
            </a:r>
            <a:endParaRPr lang="en-US" sz="3200" dirty="0">
              <a:solidFill>
                <a:schemeClr val="tx1"/>
              </a:solidFill>
            </a:endParaRP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/>
              <a:t>Why choose </a:t>
            </a:r>
            <a:r>
              <a:rPr lang="en-US" altLang="zh-CN" sz="4000" dirty="0" err="1" smtClean="0"/>
              <a:t>OpentStack</a:t>
            </a:r>
            <a:r>
              <a:rPr lang="en-US" altLang="zh-CN" sz="4000" dirty="0" smtClean="0"/>
              <a:t>?</a:t>
            </a: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/>
              <a:t> </a:t>
            </a:r>
            <a:r>
              <a:rPr lang="en-US" altLang="zh-CN" sz="4000" dirty="0" smtClean="0">
                <a:solidFill>
                  <a:srgbClr val="C00000"/>
                </a:solidFill>
              </a:rPr>
              <a:t>What to do with </a:t>
            </a:r>
            <a:r>
              <a:rPr lang="en-US" altLang="zh-CN" sz="4000" dirty="0" err="1" smtClean="0">
                <a:solidFill>
                  <a:srgbClr val="C00000"/>
                </a:solidFill>
              </a:rPr>
              <a:t>OpenStack</a:t>
            </a:r>
            <a:r>
              <a:rPr lang="en-US" altLang="zh-CN" sz="4000" dirty="0" smtClean="0">
                <a:solidFill>
                  <a:srgbClr val="C00000"/>
                </a:solidFill>
              </a:rPr>
              <a:t>?</a:t>
            </a:r>
            <a:endParaRPr lang="en-US" altLang="zh-CN" sz="4400" dirty="0" smtClean="0">
              <a:solidFill>
                <a:srgbClr val="C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Infrastructure &amp; Platform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Virtualization Platform (</a:t>
            </a:r>
            <a:r>
              <a:rPr lang="en-US" altLang="zh-CN" sz="2000" dirty="0" err="1" smtClean="0"/>
              <a:t>IaaS</a:t>
            </a:r>
            <a:r>
              <a:rPr lang="en-US" altLang="zh-CN" sz="20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VM manager system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Private cloud with interfaces to customize virtual machines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Realize auto configuration</a:t>
            </a:r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Integrated with our batch system Torque/PBS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add/remove virtual nodes in a specified job queue dynamically</a:t>
            </a:r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Manage resources in remote sites.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Monitoring and  Dashboard development.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3808" y="0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Current Status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3238" y="1475581"/>
            <a:ext cx="9069387" cy="5280819"/>
          </a:xfrm>
        </p:spPr>
        <p:txBody>
          <a:bodyPr/>
          <a:lstStyle/>
          <a:p>
            <a:r>
              <a:rPr lang="en-US" altLang="zh-CN" sz="2000" dirty="0" smtClean="0"/>
              <a:t>Now, we have two </a:t>
            </a:r>
            <a:r>
              <a:rPr lang="en-US" altLang="zh-CN" sz="2000" dirty="0" err="1" smtClean="0"/>
              <a:t>openstack</a:t>
            </a:r>
            <a:r>
              <a:rPr lang="en-US" altLang="zh-CN" sz="2000" dirty="0" smtClean="0"/>
              <a:t> environments(based on Essex version):</a:t>
            </a:r>
          </a:p>
          <a:p>
            <a:r>
              <a:rPr lang="en-US" altLang="zh-CN" sz="2000" dirty="0" smtClean="0"/>
              <a:t>1)Production environment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Use Dell R510 + </a:t>
            </a:r>
            <a:r>
              <a:rPr lang="en-US" altLang="zh-CN" sz="2000" dirty="0" err="1" smtClean="0"/>
              <a:t>ubuntu</a:t>
            </a:r>
            <a:r>
              <a:rPr lang="en-US" altLang="zh-CN" sz="2000" dirty="0" smtClean="0"/>
              <a:t> Juju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Juju is a tool to deploy </a:t>
            </a:r>
            <a:r>
              <a:rPr lang="en-US" altLang="zh-CN" sz="2000" dirty="0" err="1" smtClean="0"/>
              <a:t>openstack</a:t>
            </a:r>
            <a:r>
              <a:rPr lang="en-US" altLang="zh-CN" sz="2000" dirty="0" smtClean="0"/>
              <a:t>, similar to </a:t>
            </a:r>
            <a:br>
              <a:rPr lang="en-US" altLang="zh-CN" sz="2000" dirty="0" smtClean="0"/>
            </a:br>
            <a:r>
              <a:rPr lang="en-US" altLang="zh-CN" sz="2000" dirty="0" smtClean="0"/>
              <a:t>puppet and chef.</a:t>
            </a:r>
          </a:p>
          <a:p>
            <a:r>
              <a:rPr lang="en-US" altLang="zh-CN" sz="2000" dirty="0" smtClean="0"/>
              <a:t>Now, almost 100 virtual machines are running.</a:t>
            </a:r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2)Development environment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Use Dell R510 +scientific linux6.2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8073" y="2051645"/>
            <a:ext cx="2554687" cy="217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6624488" y="4355901"/>
            <a:ext cx="2454518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http://juju.ubuntu.com/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3808" y="179437"/>
            <a:ext cx="9069387" cy="1260475"/>
          </a:xfrm>
        </p:spPr>
        <p:txBody>
          <a:bodyPr/>
          <a:lstStyle/>
          <a:p>
            <a:r>
              <a:rPr lang="en-US" altLang="zh-CN" dirty="0" err="1" smtClean="0"/>
              <a:t>IaaS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9792" y="1259557"/>
            <a:ext cx="9069387" cy="4987925"/>
          </a:xfrm>
        </p:spPr>
        <p:txBody>
          <a:bodyPr/>
          <a:lstStyle/>
          <a:p>
            <a:pPr marL="457200" indent="-457200"/>
            <a:r>
              <a:rPr lang="en-US" altLang="zh-CN" b="1" dirty="0" smtClean="0"/>
              <a:t>How to use the </a:t>
            </a:r>
            <a:r>
              <a:rPr lang="en-US" altLang="zh-CN" b="1" dirty="0" err="1" smtClean="0"/>
              <a:t>IaaS</a:t>
            </a:r>
            <a:r>
              <a:rPr lang="en-US" altLang="zh-CN" b="1" dirty="0" smtClean="0"/>
              <a:t>?</a:t>
            </a:r>
          </a:p>
          <a:p>
            <a:pPr marL="457200" indent="-457200">
              <a:buAutoNum type="arabicParenR"/>
            </a:pPr>
            <a:r>
              <a:rPr lang="en-US" altLang="zh-CN" dirty="0" smtClean="0"/>
              <a:t>Make a Request (to the administrator an email )</a:t>
            </a:r>
          </a:p>
          <a:p>
            <a:pPr marL="457200" indent="-457200">
              <a:buAutoNum type="arabicParenR"/>
            </a:pPr>
            <a:r>
              <a:rPr lang="en-US" altLang="zh-CN" dirty="0" smtClean="0"/>
              <a:t>Administrator creates an account (in dashboard )</a:t>
            </a:r>
          </a:p>
          <a:p>
            <a:pPr marL="457200" indent="-457200">
              <a:buAutoNum type="arabicParenR"/>
            </a:pPr>
            <a:r>
              <a:rPr lang="en-US" altLang="zh-CN" dirty="0" smtClean="0"/>
              <a:t>Login and enjoy it!</a:t>
            </a:r>
          </a:p>
          <a:p>
            <a:r>
              <a:rPr lang="en-US" altLang="zh-CN" b="1" dirty="0" smtClean="0"/>
              <a:t>To use it:</a:t>
            </a:r>
          </a:p>
          <a:p>
            <a:pPr marL="457200" indent="-457200">
              <a:buAutoNum type="arabicParenR"/>
            </a:pPr>
            <a:r>
              <a:rPr lang="en-US" altLang="zh-CN" dirty="0" smtClean="0"/>
              <a:t>Create image. There are two types of images: Public image and Customized image. Users can choose one according to their needs.</a:t>
            </a:r>
          </a:p>
          <a:p>
            <a:pPr marL="457200" indent="-457200">
              <a:buAutoNum type="arabicParenR"/>
            </a:pPr>
            <a:r>
              <a:rPr lang="en-US" altLang="zh-CN" dirty="0" smtClean="0"/>
              <a:t>Launch an instance.</a:t>
            </a:r>
          </a:p>
          <a:p>
            <a:pPr marL="457200" indent="-457200">
              <a:buAutoNum type="arabicParenR"/>
            </a:pPr>
            <a:endParaRPr lang="en-US" altLang="zh-CN" dirty="0" smtClean="0"/>
          </a:p>
          <a:p>
            <a:pPr marL="457200" indent="-457200">
              <a:buAutoNum type="arabicParenR"/>
            </a:pPr>
            <a:endParaRPr lang="en-US" altLang="zh-CN" dirty="0" smtClean="0"/>
          </a:p>
          <a:p>
            <a:pPr marL="457200" indent="-457200">
              <a:buAutoNum type="arabicParenR"/>
            </a:pPr>
            <a:endParaRPr lang="en-US" altLang="zh-CN" dirty="0" smtClean="0"/>
          </a:p>
          <a:p>
            <a:pPr marL="457200" indent="-457200">
              <a:buAutoNum type="arabicParenR"/>
            </a:pPr>
            <a:r>
              <a:rPr lang="en-US" altLang="zh-CN" dirty="0" smtClean="0"/>
              <a:t>Log on by </a:t>
            </a:r>
            <a:r>
              <a:rPr lang="en-US" altLang="zh-CN" dirty="0" err="1" smtClean="0"/>
              <a:t>ssh</a:t>
            </a:r>
            <a:r>
              <a:rPr lang="en-US" altLang="zh-CN" dirty="0" smtClean="0"/>
              <a:t> or </a:t>
            </a:r>
            <a:r>
              <a:rPr lang="en-US" altLang="zh-CN" dirty="0" err="1" smtClean="0"/>
              <a:t>vnc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矩形标注 6"/>
          <p:cNvSpPr/>
          <p:nvPr/>
        </p:nvSpPr>
        <p:spPr bwMode="auto">
          <a:xfrm>
            <a:off x="7272561" y="1763613"/>
            <a:ext cx="2088231" cy="1080120"/>
          </a:xfrm>
          <a:prstGeom prst="wedgeRectCallout">
            <a:avLst>
              <a:gd name="adj1" fmla="val -69000"/>
              <a:gd name="adj2" fmla="val -6439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Now it is merely manual,  maybe consider automation later if needed.  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3073" name="Picture 1" descr="C:\Users\Administrator\Documents\Tencent Files\495688221\Image\VVY`B4BPKJHQ0]HDJ4XXNF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832" y="5054269"/>
            <a:ext cx="5976416" cy="1749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0" y="215106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Integrated with Torque/PBS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3808" y="1763614"/>
            <a:ext cx="9069387" cy="5040560"/>
          </a:xfrm>
        </p:spPr>
        <p:txBody>
          <a:bodyPr/>
          <a:lstStyle/>
          <a:p>
            <a:r>
              <a:rPr lang="en-US" altLang="zh-CN" sz="2200" b="1" dirty="0" smtClean="0"/>
              <a:t>Problems: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200" dirty="0" smtClean="0"/>
              <a:t>IHEP computing environment adopts Torque/PBS. Torque process a job according to the task queue, executed sequentially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200" dirty="0" smtClean="0"/>
              <a:t>Two types of nodes: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2200" dirty="0" smtClean="0"/>
              <a:t>Exclusive node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2200" dirty="0" smtClean="0"/>
              <a:t>Shared node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sz="2200" dirty="0" smtClean="0"/>
              <a:t> can share but cannot be preempted.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200" dirty="0" smtClean="0"/>
              <a:t>The Checkpoint  function in PBS not well supported network file system.</a:t>
            </a:r>
          </a:p>
          <a:p>
            <a:r>
              <a:rPr lang="en-US" altLang="zh-CN" sz="2200" b="1" dirty="0" smtClean="0"/>
              <a:t>Result: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200" dirty="0" smtClean="0"/>
              <a:t>stunt to preemptive scheduling &amp; key resources protection insurance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8" name="矩形 37"/>
          <p:cNvSpPr/>
          <p:nvPr/>
        </p:nvSpPr>
        <p:spPr>
          <a:xfrm>
            <a:off x="431800" y="1547589"/>
            <a:ext cx="9073008" cy="141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425"/>
              </a:spcAft>
            </a:pP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Let’s use an example to explain it.</a:t>
            </a:r>
          </a:p>
          <a:p>
            <a:pPr marL="342900" lvl="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Assume there are 4 nodes , and two queues, YBJ and BES. YBJ queue owns 1 exclusive node, BES owns 1 exclusive node, and the remaining 2 is sharing. Each node has 8 cores, which has the ability to run 8 </a:t>
            </a:r>
            <a:r>
              <a:rPr lang="en-US" altLang="zh-CN" sz="2000" kern="0" dirty="0" smtClean="0">
                <a:solidFill>
                  <a:srgbClr val="FF0000"/>
                </a:solidFill>
                <a:latin typeface="Times New Roman"/>
              </a:rPr>
              <a:t>jobs</a:t>
            </a: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 simultaneously at most.</a:t>
            </a:r>
          </a:p>
        </p:txBody>
      </p:sp>
      <p:sp>
        <p:nvSpPr>
          <p:cNvPr id="40" name="矩形标注 39"/>
          <p:cNvSpPr/>
          <p:nvPr/>
        </p:nvSpPr>
        <p:spPr bwMode="auto">
          <a:xfrm>
            <a:off x="4896296" y="3347789"/>
            <a:ext cx="2304256" cy="792088"/>
          </a:xfrm>
          <a:prstGeom prst="wedgeRectCallout">
            <a:avLst>
              <a:gd name="adj1" fmla="val -59023"/>
              <a:gd name="adj2" fmla="val 53135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Both YBJ and BES have  3 node available at most.  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1800" y="6010172"/>
            <a:ext cx="9073008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If YBJ queue is full , for example needs 10 </a:t>
            </a:r>
            <a:r>
              <a:rPr lang="en-US" altLang="zh-CN" sz="2000" kern="0" dirty="0" smtClean="0">
                <a:solidFill>
                  <a:srgbClr val="FF0000"/>
                </a:solidFill>
                <a:latin typeface="Times New Roman"/>
              </a:rPr>
              <a:t>nodes</a:t>
            </a: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 when BES  queue is idle,  exclusive node in BES queue (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Times New Roman"/>
              </a:rPr>
              <a:t>eg</a:t>
            </a:r>
            <a:r>
              <a:rPr lang="en-US" altLang="zh-CN" sz="2000" kern="0" dirty="0" smtClean="0">
                <a:solidFill>
                  <a:srgbClr val="000000"/>
                </a:solidFill>
                <a:latin typeface="Times New Roman"/>
              </a:rPr>
              <a:t>, node2) can’t be used by YBJ queue.</a:t>
            </a:r>
          </a:p>
        </p:txBody>
      </p:sp>
      <p:sp>
        <p:nvSpPr>
          <p:cNvPr id="42" name="矩形 41"/>
          <p:cNvSpPr/>
          <p:nvPr/>
        </p:nvSpPr>
        <p:spPr>
          <a:xfrm>
            <a:off x="7560592" y="3275781"/>
            <a:ext cx="1563248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</a:rPr>
              <a:t>exclusive node</a:t>
            </a:r>
            <a:endParaRPr lang="zh-CN" altLang="en-US" dirty="0">
              <a:latin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60592" y="3563813"/>
            <a:ext cx="1293944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</a:rPr>
              <a:t>shared node</a:t>
            </a:r>
            <a:endParaRPr lang="zh-CN" altLang="en-US" dirty="0">
              <a:latin typeface="+mn-lt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7272560" y="3381063"/>
            <a:ext cx="216024" cy="1440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7272560" y="3669095"/>
            <a:ext cx="216024" cy="144016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124006" y="3491805"/>
            <a:ext cx="5163671" cy="2352279"/>
            <a:chOff x="1124006" y="3491805"/>
            <a:chExt cx="5163671" cy="2352279"/>
          </a:xfrm>
        </p:grpSpPr>
        <p:grpSp>
          <p:nvGrpSpPr>
            <p:cNvPr id="50" name="组合 49"/>
            <p:cNvGrpSpPr/>
            <p:nvPr/>
          </p:nvGrpSpPr>
          <p:grpSpPr>
            <a:xfrm>
              <a:off x="1272667" y="4859957"/>
              <a:ext cx="1247365" cy="589853"/>
              <a:chOff x="768611" y="4054080"/>
              <a:chExt cx="1247365" cy="589853"/>
            </a:xfrm>
          </p:grpSpPr>
          <p:sp>
            <p:nvSpPr>
              <p:cNvPr id="5" name="矩形 4"/>
              <p:cNvSpPr/>
              <p:nvPr/>
            </p:nvSpPr>
            <p:spPr bwMode="auto">
              <a:xfrm>
                <a:off x="768611" y="4054080"/>
                <a:ext cx="1247365" cy="589853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 bwMode="auto">
              <a:xfrm>
                <a:off x="829005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 bwMode="auto">
              <a:xfrm>
                <a:off x="1070580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 bwMode="auto">
              <a:xfrm>
                <a:off x="1799952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295896" y="4222449"/>
                <a:ext cx="543544" cy="249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/>
                  <a:t>……</a:t>
                </a:r>
                <a:endParaRPr lang="zh-CN" altLang="en-US" sz="12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124006" y="5532014"/>
              <a:ext cx="603938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+mn-lt"/>
                </a:rPr>
                <a:t>YBJ</a:t>
              </a:r>
              <a:endParaRPr lang="zh-CN" altLang="en-US" sz="1200" dirty="0"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96296" y="5580037"/>
              <a:ext cx="603938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+mn-lt"/>
                </a:rPr>
                <a:t>BES</a:t>
              </a:r>
              <a:endParaRPr lang="zh-CN" altLang="en-US" sz="1200" dirty="0">
                <a:latin typeface="+mn-lt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3240112" y="3491805"/>
              <a:ext cx="959332" cy="3860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node1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3240112" y="4067869"/>
              <a:ext cx="959332" cy="3860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node2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3240112" y="4715941"/>
              <a:ext cx="959332" cy="386085"/>
            </a:xfrm>
            <a:prstGeom prst="rect">
              <a:avLst/>
            </a:prstGeom>
            <a:solidFill>
              <a:srgbClr val="92D050"/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node3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3240112" y="5219997"/>
              <a:ext cx="959332" cy="386085"/>
            </a:xfrm>
            <a:prstGeom prst="rect">
              <a:avLst/>
            </a:prstGeom>
            <a:solidFill>
              <a:srgbClr val="92D050"/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node4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6" name="矩形 45"/>
            <p:cNvSpPr/>
            <p:nvPr/>
          </p:nvSpPr>
          <p:spPr bwMode="auto">
            <a:xfrm>
              <a:off x="3096096" y="4643933"/>
              <a:ext cx="1296144" cy="1080120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2" name="矩形 51"/>
            <p:cNvSpPr/>
            <p:nvPr/>
          </p:nvSpPr>
          <p:spPr bwMode="auto">
            <a:xfrm>
              <a:off x="5040312" y="4859957"/>
              <a:ext cx="1247365" cy="589853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3" name="矩形 52"/>
            <p:cNvSpPr/>
            <p:nvPr/>
          </p:nvSpPr>
          <p:spPr bwMode="auto">
            <a:xfrm>
              <a:off x="5100706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4" name="矩形 53"/>
            <p:cNvSpPr/>
            <p:nvPr/>
          </p:nvSpPr>
          <p:spPr bwMode="auto">
            <a:xfrm>
              <a:off x="5342281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6071653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67597" y="5028326"/>
              <a:ext cx="543544" cy="249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……</a:t>
              </a:r>
              <a:endParaRPr lang="zh-CN" altLang="en-US" sz="1200" dirty="0"/>
            </a:p>
          </p:txBody>
        </p:sp>
        <p:cxnSp>
          <p:nvCxnSpPr>
            <p:cNvPr id="58" name="形状 57"/>
            <p:cNvCxnSpPr>
              <a:stCxn id="23" idx="1"/>
              <a:endCxn id="5" idx="0"/>
            </p:cNvCxnSpPr>
            <p:nvPr/>
          </p:nvCxnSpPr>
          <p:spPr bwMode="auto">
            <a:xfrm rot="10800000" flipV="1">
              <a:off x="1896350" y="3684847"/>
              <a:ext cx="1343762" cy="1175109"/>
            </a:xfrm>
            <a:prstGeom prst="bentConnector2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形状 59"/>
            <p:cNvCxnSpPr>
              <a:stCxn id="39" idx="3"/>
              <a:endCxn id="52" idx="0"/>
            </p:cNvCxnSpPr>
            <p:nvPr/>
          </p:nvCxnSpPr>
          <p:spPr bwMode="auto">
            <a:xfrm>
              <a:off x="4199444" y="4260912"/>
              <a:ext cx="1464551" cy="599045"/>
            </a:xfrm>
            <a:prstGeom prst="bentConnector2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接箭头连接符 61"/>
            <p:cNvCxnSpPr>
              <a:stCxn id="46" idx="1"/>
              <a:endCxn id="9" idx="3"/>
            </p:cNvCxnSpPr>
            <p:nvPr/>
          </p:nvCxnSpPr>
          <p:spPr bwMode="auto">
            <a:xfrm flipH="1" flipV="1">
              <a:off x="2485189" y="5181695"/>
              <a:ext cx="610907" cy="2298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接箭头连接符 71"/>
            <p:cNvCxnSpPr/>
            <p:nvPr/>
          </p:nvCxnSpPr>
          <p:spPr bwMode="auto">
            <a:xfrm flipH="1" flipV="1">
              <a:off x="4392240" y="5147989"/>
              <a:ext cx="610907" cy="2298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4" name="TextBox 33"/>
          <p:cNvSpPr txBox="1"/>
          <p:nvPr/>
        </p:nvSpPr>
        <p:spPr>
          <a:xfrm>
            <a:off x="1439912" y="5474755"/>
            <a:ext cx="79208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queue</a:t>
            </a:r>
            <a:endParaRPr lang="zh-CN" altLang="en-US" sz="1600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6336" y="5508029"/>
            <a:ext cx="79208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queue</a:t>
            </a:r>
            <a:endParaRPr lang="zh-CN" altLang="en-US" sz="1600" dirty="0">
              <a:latin typeface="+mn-lt"/>
            </a:endParaRPr>
          </a:p>
        </p:txBody>
      </p:sp>
      <p:sp>
        <p:nvSpPr>
          <p:cNvPr id="57" name="圆角矩形 56"/>
          <p:cNvSpPr/>
          <p:nvPr/>
        </p:nvSpPr>
        <p:spPr bwMode="auto">
          <a:xfrm>
            <a:off x="359792" y="4355901"/>
            <a:ext cx="504056" cy="3600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UI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64" name="形状 63"/>
          <p:cNvCxnSpPr>
            <a:stCxn id="57" idx="2"/>
          </p:cNvCxnSpPr>
          <p:nvPr/>
        </p:nvCxnSpPr>
        <p:spPr bwMode="auto">
          <a:xfrm rot="16200000" flipH="1">
            <a:off x="701830" y="4625931"/>
            <a:ext cx="504056" cy="684076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TextBox 64"/>
          <p:cNvSpPr txBox="1"/>
          <p:nvPr/>
        </p:nvSpPr>
        <p:spPr>
          <a:xfrm>
            <a:off x="503808" y="4669718"/>
            <a:ext cx="79208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Job submit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70" name="圆角矩形 69"/>
          <p:cNvSpPr/>
          <p:nvPr/>
        </p:nvSpPr>
        <p:spPr bwMode="auto">
          <a:xfrm>
            <a:off x="6696496" y="4355901"/>
            <a:ext cx="504056" cy="3600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UI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71" name="形状 70"/>
          <p:cNvCxnSpPr>
            <a:stCxn id="70" idx="2"/>
          </p:cNvCxnSpPr>
          <p:nvPr/>
        </p:nvCxnSpPr>
        <p:spPr bwMode="auto">
          <a:xfrm rot="5400000">
            <a:off x="6354458" y="4625931"/>
            <a:ext cx="504056" cy="684076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72"/>
          <p:cNvSpPr txBox="1"/>
          <p:nvPr/>
        </p:nvSpPr>
        <p:spPr>
          <a:xfrm>
            <a:off x="6264448" y="4669718"/>
            <a:ext cx="79208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Job submit</a:t>
            </a:r>
            <a:endParaRPr lang="zh-CN" alt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9792" y="35421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7784" y="827509"/>
            <a:ext cx="8781355" cy="576064"/>
          </a:xfrm>
        </p:spPr>
        <p:txBody>
          <a:bodyPr/>
          <a:lstStyle/>
          <a:p>
            <a:r>
              <a:rPr lang="en-US" altLang="zh-CN" sz="2000" dirty="0" smtClean="0"/>
              <a:t>Introducing </a:t>
            </a:r>
            <a:r>
              <a:rPr lang="en-US" altLang="zh-CN" sz="2000" dirty="0" err="1" smtClean="0"/>
              <a:t>OpenStack</a:t>
            </a:r>
            <a:r>
              <a:rPr lang="en-US" altLang="zh-CN" sz="2000" dirty="0" smtClean="0"/>
              <a:t> into Torque: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5" name="云形 34"/>
          <p:cNvSpPr/>
          <p:nvPr/>
        </p:nvSpPr>
        <p:spPr bwMode="auto">
          <a:xfrm>
            <a:off x="3123970" y="3563813"/>
            <a:ext cx="1800200" cy="864096"/>
          </a:xfrm>
          <a:prstGeom prst="cloud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12002" y="3707829"/>
            <a:ext cx="144016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+mn-lt"/>
              </a:rPr>
              <a:t>batchcloud</a:t>
            </a:r>
            <a:endParaRPr lang="zh-CN" alt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84010" y="4005933"/>
            <a:ext cx="144016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+mn-lt"/>
              </a:rPr>
              <a:t>openstack</a:t>
            </a:r>
            <a:endParaRPr lang="zh-CN" altLang="en-US" dirty="0">
              <a:latin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680272" y="4139877"/>
            <a:ext cx="898003" cy="32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 smtClean="0">
                <a:latin typeface="+mn-lt"/>
              </a:rPr>
              <a:t>vm</a:t>
            </a:r>
            <a:r>
              <a:rPr lang="en-US" altLang="zh-CN" sz="1600" dirty="0" smtClean="0">
                <a:latin typeface="+mn-lt"/>
              </a:rPr>
              <a:t> node</a:t>
            </a:r>
            <a:endParaRPr lang="zh-CN" altLang="en-US" sz="1600" dirty="0"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9792" y="4283893"/>
            <a:ext cx="8928992" cy="321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Combined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OpenStack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into our PBS.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Using openstack to manage virtual machines to provide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vm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nodes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.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These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nodes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can be created on-demand in </a:t>
            </a:r>
            <a:r>
              <a:rPr lang="en-US" altLang="zh-CN" sz="2000" kern="0" dirty="0" smtClean="0">
                <a:solidFill>
                  <a:srgbClr val="FF0000"/>
                </a:solidFill>
                <a:latin typeface="+mn-lt"/>
              </a:rPr>
              <a:t>batchcloud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, and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deallocate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the virtual machines to take resource from the low priority jobs in accordance with the scheduling policy.  When an urgent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job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arrives, the batchcloud will do as follows:</a:t>
            </a:r>
          </a:p>
          <a:p>
            <a:pPr marL="342900" lvl="0" indent="-342900">
              <a:buAutoNum type="arabicParenR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Start an instance.</a:t>
            </a:r>
          </a:p>
          <a:p>
            <a:pPr marL="342900" lvl="0" indent="-342900">
              <a:buAutoNum type="arabicParenR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Run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Qmgr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to add the job to the queue.</a:t>
            </a:r>
          </a:p>
          <a:p>
            <a:pPr marL="342900" lvl="0" indent="-342900">
              <a:buAutoNum type="arabicParenR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Wait for the job completion and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release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the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vm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342900" lvl="0" indent="-342900"/>
            <a:endParaRPr lang="en-US" altLang="zh-CN" sz="2000" kern="0" dirty="0" smtClean="0">
              <a:solidFill>
                <a:srgbClr val="000000"/>
              </a:solidFill>
              <a:latin typeface="+mn-lt"/>
            </a:endParaRPr>
          </a:p>
          <a:p>
            <a:pPr marL="342900" lvl="0" indent="-342900"/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What’s more, the shared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nodes can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be gradually substituted by the </a:t>
            </a: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vm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nodes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altLang="zh-CN" sz="2000" kern="0" dirty="0" smtClean="0">
              <a:solidFill>
                <a:srgbClr val="000000"/>
              </a:solidFill>
              <a:latin typeface="+mn-lt"/>
            </a:endParaRPr>
          </a:p>
          <a:p>
            <a:endParaRPr lang="zh-CN" altLang="en-US" dirty="0"/>
          </a:p>
        </p:txBody>
      </p:sp>
      <p:grpSp>
        <p:nvGrpSpPr>
          <p:cNvPr id="47" name="组合 46"/>
          <p:cNvGrpSpPr/>
          <p:nvPr/>
        </p:nvGrpSpPr>
        <p:grpSpPr>
          <a:xfrm>
            <a:off x="1588573" y="1187549"/>
            <a:ext cx="5015010" cy="2232248"/>
            <a:chOff x="1272667" y="3491805"/>
            <a:chExt cx="5015010" cy="2232248"/>
          </a:xfrm>
        </p:grpSpPr>
        <p:grpSp>
          <p:nvGrpSpPr>
            <p:cNvPr id="49" name="组合 49"/>
            <p:cNvGrpSpPr/>
            <p:nvPr/>
          </p:nvGrpSpPr>
          <p:grpSpPr>
            <a:xfrm>
              <a:off x="1272667" y="4859957"/>
              <a:ext cx="1247365" cy="589853"/>
              <a:chOff x="768611" y="4054080"/>
              <a:chExt cx="1247365" cy="589853"/>
            </a:xfrm>
          </p:grpSpPr>
          <p:sp>
            <p:nvSpPr>
              <p:cNvPr id="66" name="矩形 65"/>
              <p:cNvSpPr/>
              <p:nvPr/>
            </p:nvSpPr>
            <p:spPr bwMode="auto">
              <a:xfrm>
                <a:off x="768611" y="4054080"/>
                <a:ext cx="1247365" cy="589853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 bwMode="auto">
              <a:xfrm>
                <a:off x="829005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 bwMode="auto">
              <a:xfrm>
                <a:off x="1070580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 bwMode="auto">
              <a:xfrm>
                <a:off x="1799952" y="4161326"/>
                <a:ext cx="181181" cy="428984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zh-CN" altLang="en-US" sz="12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295896" y="4222449"/>
                <a:ext cx="543544" cy="249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/>
                  <a:t>……</a:t>
                </a:r>
                <a:endParaRPr lang="zh-CN" altLang="en-US" sz="1200" dirty="0"/>
              </a:p>
            </p:txBody>
          </p:sp>
        </p:grpSp>
        <p:sp>
          <p:nvSpPr>
            <p:cNvPr id="52" name="矩形 51"/>
            <p:cNvSpPr/>
            <p:nvPr/>
          </p:nvSpPr>
          <p:spPr bwMode="auto">
            <a:xfrm>
              <a:off x="3240112" y="3491805"/>
              <a:ext cx="959332" cy="3860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node1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" name="矩形 52"/>
            <p:cNvSpPr/>
            <p:nvPr/>
          </p:nvSpPr>
          <p:spPr bwMode="auto">
            <a:xfrm>
              <a:off x="3240112" y="4067869"/>
              <a:ext cx="959332" cy="3860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node2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" name="矩形 53"/>
            <p:cNvSpPr/>
            <p:nvPr/>
          </p:nvSpPr>
          <p:spPr bwMode="auto">
            <a:xfrm>
              <a:off x="3240112" y="4715941"/>
              <a:ext cx="959332" cy="386085"/>
            </a:xfrm>
            <a:prstGeom prst="rect">
              <a:avLst/>
            </a:prstGeom>
            <a:solidFill>
              <a:srgbClr val="92D050"/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node3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3240112" y="5219997"/>
              <a:ext cx="959332" cy="386085"/>
            </a:xfrm>
            <a:prstGeom prst="rect">
              <a:avLst/>
            </a:prstGeom>
            <a:solidFill>
              <a:srgbClr val="92D050"/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node4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6" name="矩形 55"/>
            <p:cNvSpPr/>
            <p:nvPr/>
          </p:nvSpPr>
          <p:spPr bwMode="auto">
            <a:xfrm>
              <a:off x="3096096" y="4643933"/>
              <a:ext cx="1296144" cy="1080120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7" name="矩形 56"/>
            <p:cNvSpPr/>
            <p:nvPr/>
          </p:nvSpPr>
          <p:spPr bwMode="auto">
            <a:xfrm>
              <a:off x="5040312" y="4859957"/>
              <a:ext cx="1247365" cy="589853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8" name="矩形 57"/>
            <p:cNvSpPr/>
            <p:nvPr/>
          </p:nvSpPr>
          <p:spPr bwMode="auto">
            <a:xfrm>
              <a:off x="5100706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59" name="矩形 58"/>
            <p:cNvSpPr/>
            <p:nvPr/>
          </p:nvSpPr>
          <p:spPr bwMode="auto">
            <a:xfrm>
              <a:off x="5342281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60" name="矩形 59"/>
            <p:cNvSpPr/>
            <p:nvPr/>
          </p:nvSpPr>
          <p:spPr bwMode="auto">
            <a:xfrm>
              <a:off x="6071653" y="4967203"/>
              <a:ext cx="181181" cy="428984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67597" y="5028326"/>
              <a:ext cx="543544" cy="249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……</a:t>
              </a:r>
              <a:endParaRPr lang="zh-CN" altLang="en-US" sz="1200" dirty="0"/>
            </a:p>
          </p:txBody>
        </p:sp>
        <p:cxnSp>
          <p:nvCxnSpPr>
            <p:cNvPr id="62" name="形状 61"/>
            <p:cNvCxnSpPr>
              <a:stCxn id="52" idx="1"/>
              <a:endCxn id="66" idx="0"/>
            </p:cNvCxnSpPr>
            <p:nvPr/>
          </p:nvCxnSpPr>
          <p:spPr bwMode="auto">
            <a:xfrm rot="10800000" flipV="1">
              <a:off x="1896350" y="3684847"/>
              <a:ext cx="1343762" cy="1175109"/>
            </a:xfrm>
            <a:prstGeom prst="bentConnector2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形状 62"/>
            <p:cNvCxnSpPr>
              <a:stCxn id="53" idx="3"/>
              <a:endCxn id="57" idx="0"/>
            </p:cNvCxnSpPr>
            <p:nvPr/>
          </p:nvCxnSpPr>
          <p:spPr bwMode="auto">
            <a:xfrm>
              <a:off x="4199444" y="4260912"/>
              <a:ext cx="1464551" cy="599045"/>
            </a:xfrm>
            <a:prstGeom prst="bentConnector2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直接箭头连接符 63"/>
            <p:cNvCxnSpPr>
              <a:stCxn id="56" idx="1"/>
              <a:endCxn id="69" idx="3"/>
            </p:cNvCxnSpPr>
            <p:nvPr/>
          </p:nvCxnSpPr>
          <p:spPr bwMode="auto">
            <a:xfrm flipH="1" flipV="1">
              <a:off x="2485189" y="5181695"/>
              <a:ext cx="610907" cy="2298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直接箭头连接符 64"/>
            <p:cNvCxnSpPr/>
            <p:nvPr/>
          </p:nvCxnSpPr>
          <p:spPr bwMode="auto">
            <a:xfrm flipH="1" flipV="1">
              <a:off x="4392240" y="5147989"/>
              <a:ext cx="610907" cy="2298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矩形 70"/>
          <p:cNvSpPr/>
          <p:nvPr/>
        </p:nvSpPr>
        <p:spPr>
          <a:xfrm>
            <a:off x="7416576" y="1298291"/>
            <a:ext cx="1563248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</a:rPr>
              <a:t>exclusive node</a:t>
            </a:r>
            <a:endParaRPr lang="zh-CN" altLang="en-US" dirty="0">
              <a:latin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416576" y="1586323"/>
            <a:ext cx="1293944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</a:rPr>
              <a:t>shared node</a:t>
            </a:r>
            <a:endParaRPr lang="zh-CN" altLang="en-US" dirty="0">
              <a:latin typeface="+mn-lt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7012402" y="1403573"/>
            <a:ext cx="216024" cy="1440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74" name="矩形 73"/>
          <p:cNvSpPr/>
          <p:nvPr/>
        </p:nvSpPr>
        <p:spPr bwMode="auto">
          <a:xfrm>
            <a:off x="7012402" y="1691605"/>
            <a:ext cx="216024" cy="144016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78" name="形状 77"/>
          <p:cNvCxnSpPr>
            <a:stCxn id="35" idx="2"/>
            <a:endCxn id="66" idx="2"/>
          </p:cNvCxnSpPr>
          <p:nvPr/>
        </p:nvCxnSpPr>
        <p:spPr bwMode="auto">
          <a:xfrm rot="10800000">
            <a:off x="2212256" y="3145555"/>
            <a:ext cx="917298" cy="850307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形状 79"/>
          <p:cNvCxnSpPr>
            <a:stCxn id="35" idx="0"/>
            <a:endCxn id="57" idx="2"/>
          </p:cNvCxnSpPr>
          <p:nvPr/>
        </p:nvCxnSpPr>
        <p:spPr bwMode="auto">
          <a:xfrm flipV="1">
            <a:off x="4922670" y="3145554"/>
            <a:ext cx="1057231" cy="850307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右弧形箭头 85"/>
          <p:cNvSpPr/>
          <p:nvPr/>
        </p:nvSpPr>
        <p:spPr bwMode="auto">
          <a:xfrm>
            <a:off x="4708146" y="2987749"/>
            <a:ext cx="360040" cy="792088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83928" y="3131765"/>
            <a:ext cx="79208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queue</a:t>
            </a:r>
            <a:endParaRPr lang="zh-CN" altLang="en-US" sz="1600" dirty="0"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04408" y="3131765"/>
            <a:ext cx="79208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queue</a:t>
            </a:r>
            <a:endParaRPr lang="zh-CN" altLang="en-US" sz="1600" dirty="0">
              <a:latin typeface="+mn-lt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647824" y="2051645"/>
            <a:ext cx="504056" cy="3600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UI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43" name="形状 42"/>
          <p:cNvCxnSpPr>
            <a:stCxn id="42" idx="2"/>
          </p:cNvCxnSpPr>
          <p:nvPr/>
        </p:nvCxnSpPr>
        <p:spPr bwMode="auto">
          <a:xfrm rot="16200000" flipH="1">
            <a:off x="989862" y="2321675"/>
            <a:ext cx="504056" cy="684076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791840" y="2365462"/>
            <a:ext cx="79208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Job submit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48" name="圆角矩形 47"/>
          <p:cNvSpPr/>
          <p:nvPr/>
        </p:nvSpPr>
        <p:spPr bwMode="auto">
          <a:xfrm>
            <a:off x="7056536" y="1979637"/>
            <a:ext cx="504056" cy="3600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UI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75" name="形状 74"/>
          <p:cNvCxnSpPr>
            <a:stCxn id="48" idx="2"/>
          </p:cNvCxnSpPr>
          <p:nvPr/>
        </p:nvCxnSpPr>
        <p:spPr bwMode="auto">
          <a:xfrm rot="5400000">
            <a:off x="6714498" y="2249667"/>
            <a:ext cx="504056" cy="684076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Box 75"/>
          <p:cNvSpPr txBox="1"/>
          <p:nvPr/>
        </p:nvSpPr>
        <p:spPr>
          <a:xfrm>
            <a:off x="6624488" y="2293454"/>
            <a:ext cx="79208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+mn-lt"/>
              </a:rPr>
              <a:t>Job submit</a:t>
            </a:r>
            <a:endParaRPr lang="zh-CN" altLang="en-US" sz="1600" dirty="0">
              <a:latin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268022" y="3203773"/>
            <a:ext cx="603938" cy="26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+mn-lt"/>
              </a:rPr>
              <a:t>YBJ</a:t>
            </a:r>
            <a:endParaRPr lang="zh-CN" altLang="en-US" sz="1200" dirty="0">
              <a:latin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544368" y="3203773"/>
            <a:ext cx="603938" cy="26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+mn-lt"/>
              </a:rPr>
              <a:t>BES</a:t>
            </a:r>
            <a:endParaRPr lang="zh-CN" altLang="en-US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0" y="35421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Manage resources in remote sites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800" y="1192412"/>
            <a:ext cx="9069387" cy="571201"/>
          </a:xfrm>
        </p:spPr>
        <p:txBody>
          <a:bodyPr/>
          <a:lstStyle/>
          <a:p>
            <a:r>
              <a:rPr lang="en-US" altLang="zh-CN" sz="2200" b="1" dirty="0" smtClean="0"/>
              <a:t> </a:t>
            </a:r>
            <a:r>
              <a:rPr lang="en-US" altLang="zh-CN" sz="2000" b="1" dirty="0" smtClean="0"/>
              <a:t>Problems: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431800" y="1547589"/>
            <a:ext cx="8640960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There are a lot of sites integrated into IHEP BES computing system, especially for some simulation and analysis task.</a:t>
            </a:r>
          </a:p>
          <a:p>
            <a:pPr marL="34290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Each remote site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should run some associated software (Grid software</a:t>
            </a:r>
            <a:r>
              <a:rPr lang="zh-CN" altLang="en-US" sz="2000" dirty="0" smtClean="0">
                <a:solidFill>
                  <a:srgbClr val="000000"/>
                </a:solidFill>
                <a:latin typeface="+mn-lt"/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BES software</a:t>
            </a:r>
            <a:r>
              <a:rPr lang="zh-CN" altLang="en-US" sz="2000" dirty="0" smtClean="0">
                <a:solidFill>
                  <a:srgbClr val="000000"/>
                </a:solidFill>
                <a:latin typeface="+mn-lt"/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 Local storage and computing software).</a:t>
            </a:r>
          </a:p>
          <a:p>
            <a:pPr marL="34290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These software need periodic update. 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304008" y="3563813"/>
            <a:ext cx="4248472" cy="2448272"/>
            <a:chOff x="1007864" y="3131765"/>
            <a:chExt cx="4896544" cy="2880320"/>
          </a:xfrm>
        </p:grpSpPr>
        <p:sp>
          <p:nvSpPr>
            <p:cNvPr id="6" name="椭圆 5"/>
            <p:cNvSpPr/>
            <p:nvPr/>
          </p:nvSpPr>
          <p:spPr bwMode="auto">
            <a:xfrm>
              <a:off x="2232000" y="3131765"/>
              <a:ext cx="2088232" cy="57606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800" b="0" i="0" u="none" strike="noStrike" cap="none" normalizeH="0" baseline="0" dirty="0" err="1" smtClean="0">
                  <a:ln>
                    <a:noFill/>
                  </a:ln>
                  <a:effectLst/>
                  <a:latin typeface="Arial" charset="0"/>
                </a:rPr>
                <a:t>ganga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2520032" y="4139877"/>
              <a:ext cx="1512168" cy="36004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</a:rPr>
                <a:t>DIRAC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cxnSp>
          <p:nvCxnSpPr>
            <p:cNvPr id="9" name="直接连接符 8"/>
            <p:cNvCxnSpPr>
              <a:stCxn id="6" idx="4"/>
              <a:endCxn id="7" idx="0"/>
            </p:cNvCxnSpPr>
            <p:nvPr/>
          </p:nvCxnSpPr>
          <p:spPr bwMode="auto">
            <a:xfrm>
              <a:off x="3276116" y="3707829"/>
              <a:ext cx="0" cy="43204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云形 9"/>
            <p:cNvSpPr/>
            <p:nvPr/>
          </p:nvSpPr>
          <p:spPr bwMode="auto">
            <a:xfrm>
              <a:off x="1007864" y="5075981"/>
              <a:ext cx="1296144" cy="93610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79873" y="5364013"/>
              <a:ext cx="1224136" cy="344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+mn-lt"/>
                </a:rPr>
                <a:t>HKU</a:t>
              </a:r>
              <a:endParaRPr lang="zh-CN" altLang="en-US" sz="1400" dirty="0" smtClean="0">
                <a:latin typeface="+mn-lt"/>
              </a:endParaRPr>
            </a:p>
          </p:txBody>
        </p:sp>
        <p:sp>
          <p:nvSpPr>
            <p:cNvPr id="12" name="云形 11"/>
            <p:cNvSpPr/>
            <p:nvPr/>
          </p:nvSpPr>
          <p:spPr bwMode="auto">
            <a:xfrm>
              <a:off x="2736056" y="5075981"/>
              <a:ext cx="1296144" cy="93610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08064" y="5364013"/>
              <a:ext cx="1224136" cy="344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+mn-lt"/>
                </a:rPr>
                <a:t>U of M</a:t>
              </a:r>
              <a:endParaRPr lang="zh-CN" altLang="en-US" sz="1400" dirty="0" smtClean="0">
                <a:latin typeface="+mn-lt"/>
              </a:endParaRPr>
            </a:p>
          </p:txBody>
        </p:sp>
        <p:sp>
          <p:nvSpPr>
            <p:cNvPr id="14" name="云形 13"/>
            <p:cNvSpPr/>
            <p:nvPr/>
          </p:nvSpPr>
          <p:spPr bwMode="auto">
            <a:xfrm>
              <a:off x="4608264" y="5003973"/>
              <a:ext cx="1296144" cy="93610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0272" y="5364013"/>
              <a:ext cx="1224136" cy="344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+mn-lt"/>
                </a:rPr>
                <a:t>SDU</a:t>
              </a:r>
              <a:endParaRPr lang="zh-CN" altLang="en-US" sz="1400" dirty="0" smtClean="0">
                <a:latin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 bwMode="auto">
            <a:xfrm flipH="1">
              <a:off x="2015976" y="4499917"/>
              <a:ext cx="864096" cy="50405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接连接符 21"/>
            <p:cNvCxnSpPr/>
            <p:nvPr/>
          </p:nvCxnSpPr>
          <p:spPr bwMode="auto">
            <a:xfrm>
              <a:off x="3744168" y="4499917"/>
              <a:ext cx="1008112" cy="50405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接连接符 31"/>
            <p:cNvCxnSpPr/>
            <p:nvPr/>
          </p:nvCxnSpPr>
          <p:spPr bwMode="auto">
            <a:xfrm>
              <a:off x="3312120" y="4499917"/>
              <a:ext cx="0" cy="57606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9" name="矩形 18"/>
          <p:cNvSpPr/>
          <p:nvPr/>
        </p:nvSpPr>
        <p:spPr>
          <a:xfrm>
            <a:off x="503808" y="5868069"/>
            <a:ext cx="8352928" cy="1130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425"/>
              </a:spcAft>
            </a:pPr>
            <a:r>
              <a:rPr lang="en-US" altLang="zh-CN" sz="2000" b="1" dirty="0" smtClean="0">
                <a:solidFill>
                  <a:srgbClr val="000000"/>
                </a:solidFill>
                <a:latin typeface="+mn-lt"/>
              </a:rPr>
              <a:t>Result:</a:t>
            </a:r>
          </a:p>
          <a:p>
            <a:pPr marL="342900" indent="-342900">
              <a:spcAft>
                <a:spcPts val="1425"/>
              </a:spcAft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</a:rPr>
              <a:t>Every remote site needs an dedicated administrator to operate locally, however, some sites is small and it is impractical.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Solutions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800" y="1619597"/>
            <a:ext cx="9069387" cy="571202"/>
          </a:xfrm>
        </p:spPr>
        <p:txBody>
          <a:bodyPr/>
          <a:lstStyle/>
          <a:p>
            <a:r>
              <a:rPr lang="en-US" altLang="zh-CN" sz="2000" dirty="0" smtClean="0"/>
              <a:t>We are going to use </a:t>
            </a:r>
            <a:r>
              <a:rPr lang="en-US" altLang="zh-CN" sz="2000" dirty="0" err="1" smtClean="0"/>
              <a:t>OpenStack</a:t>
            </a:r>
            <a:r>
              <a:rPr lang="en-US" altLang="zh-CN" sz="2000" dirty="0" smtClean="0"/>
              <a:t> to improve the usability.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云形 4"/>
          <p:cNvSpPr/>
          <p:nvPr/>
        </p:nvSpPr>
        <p:spPr bwMode="auto">
          <a:xfrm>
            <a:off x="1079872" y="2555701"/>
            <a:ext cx="1728192" cy="1080120"/>
          </a:xfrm>
          <a:prstGeom prst="cloud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920" y="3779837"/>
            <a:ext cx="100811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+mn-lt"/>
              </a:rPr>
              <a:t>Bei</a:t>
            </a:r>
            <a:r>
              <a:rPr lang="en-US" altLang="zh-CN" dirty="0" smtClean="0">
                <a:latin typeface="+mn-lt"/>
              </a:rPr>
              <a:t> Jing</a:t>
            </a:r>
            <a:endParaRPr lang="zh-CN" alt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68304" y="3779837"/>
            <a:ext cx="136815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+mn-lt"/>
              </a:rPr>
              <a:t>Remote sites</a:t>
            </a:r>
            <a:endParaRPr lang="zh-CN" altLang="en-US" dirty="0">
              <a:latin typeface="+mn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176216" y="2483693"/>
            <a:ext cx="3312368" cy="11521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824288" y="3203773"/>
            <a:ext cx="2088232" cy="360040"/>
            <a:chOff x="6768504" y="4067869"/>
            <a:chExt cx="2520280" cy="432048"/>
          </a:xfrm>
        </p:grpSpPr>
        <p:sp>
          <p:nvSpPr>
            <p:cNvPr id="11" name="矩形 10"/>
            <p:cNvSpPr/>
            <p:nvPr/>
          </p:nvSpPr>
          <p:spPr bwMode="auto">
            <a:xfrm>
              <a:off x="6768504" y="4067869"/>
              <a:ext cx="576064" cy="432048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200" b="0" i="0" u="none" strike="noStrike" cap="none" normalizeH="0" baseline="0" dirty="0" smtClean="0">
                  <a:ln>
                    <a:noFill/>
                  </a:ln>
                  <a:effectLst/>
                  <a:latin typeface="+mn-lt"/>
                </a:rPr>
                <a:t>pc1</a:t>
              </a: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7416576" y="4067869"/>
              <a:ext cx="576064" cy="432048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200" b="0" i="0" u="none" strike="noStrike" cap="none" normalizeH="0" baseline="0" dirty="0" smtClean="0">
                  <a:ln>
                    <a:noFill/>
                  </a:ln>
                  <a:effectLst/>
                  <a:latin typeface="+mn-lt"/>
                </a:rPr>
                <a:t>pc2</a:t>
              </a: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8064648" y="4067869"/>
              <a:ext cx="576064" cy="432048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200" b="0" i="0" u="none" strike="noStrike" cap="none" normalizeH="0" baseline="0" dirty="0" smtClean="0">
                  <a:ln>
                    <a:noFill/>
                  </a:ln>
                  <a:effectLst/>
                  <a:latin typeface="+mn-lt"/>
                </a:rPr>
                <a:t>pc3</a:t>
              </a: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8712720" y="4067869"/>
              <a:ext cx="576064" cy="432048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200" b="0" i="0" u="none" strike="noStrike" cap="none" normalizeH="0" baseline="0" dirty="0" smtClean="0">
                  <a:ln>
                    <a:noFill/>
                  </a:ln>
                  <a:effectLst/>
                  <a:latin typeface="+mn-lt"/>
                </a:rPr>
                <a:t>pc4</a:t>
              </a:r>
              <a:endPara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984528" y="3203773"/>
            <a:ext cx="432048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8" name="流程图: 可选过程 17"/>
          <p:cNvSpPr/>
          <p:nvPr/>
        </p:nvSpPr>
        <p:spPr bwMode="auto">
          <a:xfrm>
            <a:off x="4824288" y="2699717"/>
            <a:ext cx="2448272" cy="43204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zh-CN" dirty="0" smtClean="0"/>
              <a:t>openstack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4248224" y="2699717"/>
            <a:ext cx="504056" cy="792088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agent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67904" y="2771725"/>
            <a:ext cx="1296144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+mn-lt"/>
              </a:rPr>
              <a:t>Openstack dashboard</a:t>
            </a:r>
            <a:endParaRPr lang="zh-CN" alt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左右箭头 20"/>
          <p:cNvSpPr/>
          <p:nvPr/>
        </p:nvSpPr>
        <p:spPr bwMode="auto">
          <a:xfrm>
            <a:off x="2880072" y="2843733"/>
            <a:ext cx="1224136" cy="36004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2" name="内容占位符 2"/>
          <p:cNvSpPr txBox="1">
            <a:spLocks/>
          </p:cNvSpPr>
          <p:nvPr/>
        </p:nvSpPr>
        <p:spPr bwMode="auto">
          <a:xfrm>
            <a:off x="431800" y="5147989"/>
            <a:ext cx="899737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7" rIns="0" bIns="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Aft>
                <a:spcPts val="0"/>
              </a:spcAft>
              <a:defRPr/>
            </a:pPr>
            <a:r>
              <a:rPr lang="en-US" altLang="zh-CN" sz="2000" b="1" kern="0" dirty="0" smtClean="0">
                <a:solidFill>
                  <a:srgbClr val="000000"/>
                </a:solidFill>
                <a:latin typeface="+mn-lt"/>
              </a:rPr>
              <a:t>Remote sites:</a:t>
            </a:r>
          </a:p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Maintenance system (physical machines &amp;&amp; OS)</a:t>
            </a:r>
          </a:p>
          <a:p>
            <a:pPr marL="342900" marR="0" lvl="0" indent="-34290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tabLst/>
              <a:defRPr/>
            </a:pPr>
            <a:r>
              <a:rPr lang="en-US" altLang="zh-CN" sz="2000" b="1" kern="0" dirty="0" smtClean="0">
                <a:solidFill>
                  <a:srgbClr val="000000"/>
                </a:solidFill>
                <a:latin typeface="+mn-lt"/>
              </a:rPr>
              <a:t>Beijing local site:</a:t>
            </a:r>
          </a:p>
          <a:p>
            <a:pPr marL="342900" marR="0" lvl="0" indent="-34290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Image install, software update</a:t>
            </a:r>
          </a:p>
          <a:p>
            <a:pPr marL="342900" marR="0" lvl="0" indent="-34290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altLang="zh-CN" sz="2000" kern="0" dirty="0" err="1" smtClean="0">
                <a:solidFill>
                  <a:srgbClr val="000000"/>
                </a:solidFill>
                <a:latin typeface="+mn-lt"/>
              </a:rPr>
              <a:t>Vms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 startup and shutdown</a:t>
            </a:r>
          </a:p>
          <a:p>
            <a:pPr marL="342900" indent="-342900"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sz="2000" kern="0" dirty="0" smtClean="0">
                <a:solidFill>
                  <a:srgbClr val="000000"/>
                </a:solidFill>
                <a:latin typeface="+mn-lt"/>
              </a:rPr>
              <a:t>Monitoring all the resource (virtual machine, physical machine, services, CPU, network, storage, etc)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1800" y="4499917"/>
            <a:ext cx="8352928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+mn-lt"/>
              </a:rPr>
              <a:t>We will install openstack in the remote sites, then create an agent in the remote sites, so the administrator can </a:t>
            </a:r>
            <a:r>
              <a:rPr lang="en-US" altLang="zh-CN" sz="2000" dirty="0" smtClean="0">
                <a:latin typeface="+mn-lt"/>
              </a:rPr>
              <a:t>access  </a:t>
            </a:r>
            <a:r>
              <a:rPr lang="en-US" altLang="zh-CN" sz="2000" dirty="0" smtClean="0">
                <a:latin typeface="+mn-lt"/>
              </a:rPr>
              <a:t>and manage using dashboard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</a:rPr>
              <a:t>in Beijing </a:t>
            </a:r>
            <a:r>
              <a:rPr lang="en-US" altLang="zh-CN" sz="2000" dirty="0" smtClean="0">
                <a:latin typeface="+mn-lt"/>
              </a:rPr>
              <a:t>.</a:t>
            </a:r>
            <a:endParaRPr lang="en-US" altLang="zh-CN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7429" y="1835621"/>
            <a:ext cx="9069387" cy="4987925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CN" dirty="0" err="1" smtClean="0"/>
              <a:t>Openstack</a:t>
            </a:r>
            <a:r>
              <a:rPr lang="en-US" altLang="zh-CN" dirty="0" smtClean="0"/>
              <a:t> develops very fast, it provides a good chance for IHEP.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We use </a:t>
            </a:r>
            <a:r>
              <a:rPr lang="en-US" altLang="zh-CN" dirty="0" err="1" smtClean="0"/>
              <a:t>openstack</a:t>
            </a:r>
            <a:r>
              <a:rPr lang="en-US" altLang="zh-CN" dirty="0" smtClean="0"/>
              <a:t> to construct our </a:t>
            </a:r>
            <a:r>
              <a:rPr lang="en-US" altLang="zh-CN" dirty="0" err="1" smtClean="0"/>
              <a:t>IaaS</a:t>
            </a:r>
            <a:r>
              <a:rPr lang="en-US" altLang="zh-CN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Integrate </a:t>
            </a:r>
            <a:r>
              <a:rPr lang="en-US" altLang="zh-CN" dirty="0" err="1" smtClean="0"/>
              <a:t>openstack</a:t>
            </a:r>
            <a:r>
              <a:rPr lang="en-US" altLang="zh-CN" dirty="0" smtClean="0"/>
              <a:t> with our batch system Torque/PBS to improve resource utilization.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CN" dirty="0" smtClean="0"/>
              <a:t>Use </a:t>
            </a:r>
            <a:r>
              <a:rPr lang="en-US" altLang="zh-CN" dirty="0" err="1" smtClean="0"/>
              <a:t>openstack</a:t>
            </a:r>
            <a:r>
              <a:rPr lang="en-US" altLang="zh-CN" dirty="0" smtClean="0"/>
              <a:t> to manage resources in remote sites to improve the usability.</a:t>
            </a:r>
          </a:p>
          <a:p>
            <a:pPr marL="457200" indent="-457200">
              <a:buAutoNum type="arabicParenR"/>
            </a:pPr>
            <a:endParaRPr lang="en-US" altLang="zh-CN" dirty="0" smtClean="0"/>
          </a:p>
          <a:p>
            <a:pPr marL="457200" indent="-457200">
              <a:buAutoNum type="arabicParenR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18143"/>
          <a:lstStyle/>
          <a:p>
            <a:pPr>
              <a:lnSpc>
                <a:spcPct val="98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800" dirty="0" smtClean="0">
                <a:latin typeface="+mn-lt"/>
              </a:rPr>
              <a:t>Agenda</a:t>
            </a:r>
            <a:endParaRPr lang="en-US" sz="4800" dirty="0">
              <a:latin typeface="+mn-lt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tIns="28224"/>
          <a:lstStyle/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err="1" smtClean="0">
                <a:solidFill>
                  <a:srgbClr val="C00000"/>
                </a:solidFill>
              </a:rPr>
              <a:t>OpenStack</a:t>
            </a:r>
            <a:r>
              <a:rPr lang="en-US" sz="4000" dirty="0" smtClean="0">
                <a:solidFill>
                  <a:srgbClr val="C00000"/>
                </a:solidFill>
              </a:rPr>
              <a:t> Overview</a:t>
            </a:r>
            <a:endParaRPr lang="en-US" sz="3200" dirty="0">
              <a:solidFill>
                <a:srgbClr val="C00000"/>
              </a:solidFill>
            </a:endParaRP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/>
              <a:t>Why choose </a:t>
            </a:r>
            <a:r>
              <a:rPr lang="en-US" altLang="zh-CN" sz="4000" dirty="0" err="1" smtClean="0"/>
              <a:t>OpentStack</a:t>
            </a:r>
            <a:r>
              <a:rPr lang="en-US" altLang="zh-CN" sz="4000" dirty="0" smtClean="0"/>
              <a:t>?</a:t>
            </a: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/>
              <a:t> What to do with </a:t>
            </a:r>
            <a:r>
              <a:rPr lang="en-US" altLang="zh-CN" sz="4000" dirty="0" err="1" smtClean="0"/>
              <a:t>OpenStack</a:t>
            </a:r>
            <a:r>
              <a:rPr lang="en-US" altLang="zh-CN" sz="4000" dirty="0" smtClean="0"/>
              <a:t>?</a:t>
            </a:r>
            <a:endParaRPr lang="en-US" altLang="zh-CN" sz="4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00152" y="2555701"/>
            <a:ext cx="2880320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latin typeface="+mn-lt"/>
              </a:rPr>
              <a:t>Thanks!</a:t>
            </a:r>
          </a:p>
          <a:p>
            <a:pPr algn="ctr"/>
            <a:r>
              <a:rPr lang="en-US" altLang="zh-CN" sz="4000" dirty="0" smtClean="0">
                <a:latin typeface="+mn-lt"/>
              </a:rPr>
              <a:t>Q &amp; A</a:t>
            </a:r>
            <a:endParaRPr lang="zh-CN" altLang="en-US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>
                <a:latin typeface="+mn-lt"/>
              </a:rPr>
              <a:t>What is </a:t>
            </a:r>
            <a:r>
              <a:rPr lang="en-US" altLang="zh-CN" sz="4800" dirty="0" err="1" smtClean="0">
                <a:latin typeface="+mn-lt"/>
              </a:rPr>
              <a:t>OpenStack</a:t>
            </a:r>
            <a:r>
              <a:rPr lang="en-US" altLang="zh-CN" sz="4800" dirty="0" smtClean="0">
                <a:latin typeface="+mn-lt"/>
              </a:rPr>
              <a:t>?</a:t>
            </a:r>
            <a:endParaRPr lang="zh-CN" altLang="en-US" sz="4800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776" y="2483693"/>
            <a:ext cx="9069387" cy="1080120"/>
          </a:xfrm>
        </p:spPr>
        <p:txBody>
          <a:bodyPr/>
          <a:lstStyle/>
          <a:p>
            <a:pPr algn="ctr"/>
            <a:r>
              <a:rPr lang="en-US" altLang="zh-CN" sz="3200" dirty="0" smtClean="0"/>
              <a:t>“A collection of open source software for building private and public clouds”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3808" y="4355901"/>
            <a:ext cx="7920880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400" dirty="0" smtClean="0">
                <a:latin typeface="+mn-lt"/>
              </a:rPr>
              <a:t>Founded in July 2010 by NASA and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/>
              </a:rPr>
              <a:t>Rackspace</a:t>
            </a:r>
            <a:r>
              <a:rPr lang="en-US" altLang="zh-CN" sz="2400" dirty="0" smtClean="0">
                <a:latin typeface="+mn-lt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>
                <a:latin typeface="+mn-lt"/>
              </a:rPr>
              <a:t>Has released six versions.(keeps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/>
              </a:rPr>
              <a:t>every 6 months update, </a:t>
            </a:r>
            <a:r>
              <a:rPr lang="en-US" altLang="zh-CN" sz="2400" dirty="0" smtClean="0">
                <a:latin typeface="+mn-lt"/>
              </a:rPr>
              <a:t>“Folsom ” in 2012.10)</a:t>
            </a:r>
          </a:p>
          <a:p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Where to get start?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610" y="4571925"/>
            <a:ext cx="504056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57372" y="5292004"/>
            <a:ext cx="3819444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Trystack.org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Request a test account</a:t>
            </a:r>
            <a:endParaRPr lang="zh-CN" altLang="en-US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816" y="2051645"/>
            <a:ext cx="4824536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20432" y="2699717"/>
            <a:ext cx="2148537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Official documents</a:t>
            </a:r>
            <a:endParaRPr lang="zh-CN" altLang="en-US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OpenStack</a:t>
            </a:r>
            <a:r>
              <a:rPr lang="en-US" altLang="zh-CN" dirty="0" smtClean="0"/>
              <a:t> Architecture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080" y="1475581"/>
            <a:ext cx="423868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80072" y="4726013"/>
            <a:ext cx="4248472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latin typeface="+mn-lt"/>
              </a:rPr>
              <a:t>A stylized and simplified view of the architecture (Essex version)</a:t>
            </a:r>
            <a:endParaRPr lang="zh-CN" altLang="en-US" sz="1600" dirty="0">
              <a:latin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9792" y="5292005"/>
            <a:ext cx="8856984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dirty="0" smtClean="0">
                <a:latin typeface="+mn-lt"/>
              </a:rPr>
              <a:t>Each of the constituent services are designed to work together to provide a complete Infrastructure as a Service (</a:t>
            </a:r>
            <a:r>
              <a:rPr lang="en-US" altLang="zh-CN" sz="2000" dirty="0" err="1" smtClean="0">
                <a:latin typeface="+mn-lt"/>
              </a:rPr>
              <a:t>IaaS</a:t>
            </a:r>
            <a:r>
              <a:rPr lang="en-US" altLang="zh-CN" sz="2000" dirty="0" smtClean="0">
                <a:latin typeface="+mn-lt"/>
              </a:rPr>
              <a:t>). 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>
                <a:latin typeface="+mn-lt"/>
              </a:rPr>
              <a:t>This integration is facilitated through public application programming interfaces (APIs) that each service offers (and in turn can consume). 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>
                <a:latin typeface="+mn-lt"/>
              </a:rPr>
              <a:t>While these APIs allow each of the services to use another service, it also allows an implementer to switch out any service as long as they maintain the API. </a:t>
            </a:r>
            <a:endParaRPr lang="zh-CN" alt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 bwMode="auto">
          <a:xfrm>
            <a:off x="359792" y="2123653"/>
            <a:ext cx="9217024" cy="144016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A cloud fabric controller, used to start up virtual instances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for either a user or a group. It’s also used to configure networking for each instance or project that contains multiple instances for a particular project.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7429" y="71090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Openstack Projects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7226300" y="6141044"/>
            <a:ext cx="2346325" cy="519113"/>
          </a:xfrm>
        </p:spPr>
        <p:txBody>
          <a:bodyPr/>
          <a:lstStyle/>
          <a:p>
            <a:fld id="{9137253F-9B14-466B-ACBE-C3489D67BFB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圆角矩形 4"/>
          <p:cNvSpPr/>
          <p:nvPr/>
        </p:nvSpPr>
        <p:spPr bwMode="auto">
          <a:xfrm>
            <a:off x="359792" y="1763613"/>
            <a:ext cx="921702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Compute – “Nova”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359792" y="4258442"/>
            <a:ext cx="9217024" cy="23762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A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system to store objects in a massively scalable large capacity system with built-in redundancy and failover. Object Storage has a variety of applications, such as backing up or archiving data, serving graphic or videos (streaming data to a user’s browser), storing secondary or tertiary static data, developing new applications with data storage integration, storing data when predicting storage capacity is difficult, and creating the elasticity and flexibility of cloud-based storage for your web applications.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59792" y="3970410"/>
            <a:ext cx="921702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zh-CN" sz="2400" dirty="0" smtClean="0">
                <a:solidFill>
                  <a:schemeClr val="bg1"/>
                </a:solidFill>
                <a:latin typeface="+mn-lt"/>
              </a:rPr>
              <a:t>Storage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– “Swift”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056" y="1187549"/>
            <a:ext cx="5760392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+mn-lt"/>
              </a:rPr>
              <a:t>OpenStack</a:t>
            </a:r>
            <a:r>
              <a:rPr lang="en-US" altLang="zh-CN" sz="2400" dirty="0" smtClean="0">
                <a:latin typeface="+mn-lt"/>
              </a:rPr>
              <a:t> has 5 projects in Essex version.</a:t>
            </a:r>
            <a:endParaRPr lang="zh-CN" altLang="en-US" sz="2400" dirty="0">
              <a:latin typeface="+mn-lt"/>
            </a:endParaRPr>
          </a:p>
        </p:txBody>
      </p:sp>
      <p:sp>
        <p:nvSpPr>
          <p:cNvPr id="12" name="灯片编号占位符 3"/>
          <p:cNvSpPr txBox="1">
            <a:spLocks/>
          </p:cNvSpPr>
          <p:nvPr/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fld id="{9137253F-9B14-466B-ACBE-C3489D67BFB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DejaVu Sans" charset="0"/>
              </a:rPr>
              <a:pPr marL="0" marR="0" lvl="0" indent="0" algn="r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0" y="71090"/>
            <a:ext cx="9069387" cy="1260475"/>
          </a:xfrm>
        </p:spPr>
        <p:txBody>
          <a:bodyPr/>
          <a:lstStyle/>
          <a:p>
            <a:r>
              <a:rPr lang="en-US" altLang="zh-CN" dirty="0" smtClean="0"/>
              <a:t>Openstack Projects (cont.)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圆角矩形 4"/>
          <p:cNvSpPr/>
          <p:nvPr/>
        </p:nvSpPr>
        <p:spPr bwMode="auto">
          <a:xfrm>
            <a:off x="359792" y="1619597"/>
            <a:ext cx="9217024" cy="165618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A lookup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and retrieval system for virtual machine images. It can be configured in three ways: using </a:t>
            </a:r>
            <a:r>
              <a:rPr kumimoji="0" lang="en-US" altLang="zh-CN" sz="20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OpenStack</a:t>
            </a:r>
            <a:r>
              <a:rPr lang="en-US" altLang="zh-CN" sz="2000" dirty="0" smtClean="0">
                <a:latin typeface="+mn-lt"/>
              </a:rPr>
              <a:t> Object Store to store images; using Amazon’s Simple Storage Solution (S3) storage directly; or using S3 storage with Object Store as the intermediate for S3 access.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359792" y="1259557"/>
            <a:ext cx="921702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Image Service – “Glance”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59792" y="6012085"/>
            <a:ext cx="9217024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altLang="zh-CN" sz="22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Provides a modular web-based user interface for all the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</a:t>
            </a:r>
            <a:r>
              <a:rPr kumimoji="0" lang="en-US" altLang="zh-CN" sz="20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OpenStack</a:t>
            </a:r>
            <a:r>
              <a:rPr kumimoji="0" lang="en-US" altLang="zh-CN" sz="20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service.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359792" y="5508029"/>
            <a:ext cx="921702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zh-CN" sz="2400" dirty="0" smtClean="0">
                <a:solidFill>
                  <a:schemeClr val="bg1"/>
                </a:solidFill>
                <a:latin typeface="+mn-lt"/>
              </a:rPr>
              <a:t>Dashboard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– “Horizon”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359792" y="4067869"/>
            <a:ext cx="9217024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Provides authentication and authorization for all the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effectLst/>
                <a:latin typeface="+mn-lt"/>
              </a:rPr>
              <a:t>OpenStack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 services. It also provides a service catalog of services within a particular deployment.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359792" y="3635821"/>
            <a:ext cx="921702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zh-CN" sz="2400" dirty="0" smtClean="0">
                <a:solidFill>
                  <a:schemeClr val="bg1"/>
                </a:solidFill>
                <a:latin typeface="+mn-lt"/>
              </a:rPr>
              <a:t>Identity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– “Keystone”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18143"/>
          <a:lstStyle/>
          <a:p>
            <a:pPr>
              <a:lnSpc>
                <a:spcPct val="98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tIns="28224"/>
          <a:lstStyle/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dirty="0" err="1" smtClean="0">
                <a:solidFill>
                  <a:schemeClr val="tx1"/>
                </a:solidFill>
              </a:rPr>
              <a:t>OpenStack</a:t>
            </a:r>
            <a:r>
              <a:rPr lang="en-US" sz="4000" dirty="0" smtClean="0">
                <a:solidFill>
                  <a:schemeClr val="tx1"/>
                </a:solidFill>
              </a:rPr>
              <a:t> Overview</a:t>
            </a:r>
            <a:endParaRPr lang="en-US" sz="3200" dirty="0">
              <a:solidFill>
                <a:schemeClr val="tx1"/>
              </a:solidFill>
            </a:endParaRP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>
                <a:solidFill>
                  <a:srgbClr val="C00000"/>
                </a:solidFill>
              </a:rPr>
              <a:t>Why choose </a:t>
            </a:r>
            <a:r>
              <a:rPr lang="en-US" altLang="zh-CN" sz="4000" dirty="0" err="1" smtClean="0">
                <a:solidFill>
                  <a:srgbClr val="C00000"/>
                </a:solidFill>
              </a:rPr>
              <a:t>OpentStack</a:t>
            </a:r>
            <a:r>
              <a:rPr lang="en-US" altLang="zh-CN" sz="4000" dirty="0" smtClean="0">
                <a:solidFill>
                  <a:srgbClr val="C00000"/>
                </a:solidFill>
              </a:rPr>
              <a:t>?</a:t>
            </a:r>
          </a:p>
          <a:p>
            <a:pPr marL="863600" indent="-646113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zh-CN" sz="4000" dirty="0" smtClean="0"/>
              <a:t> What to do with </a:t>
            </a:r>
            <a:r>
              <a:rPr lang="en-US" altLang="zh-CN" sz="4000" dirty="0" err="1" smtClean="0"/>
              <a:t>OpenStack</a:t>
            </a:r>
            <a:r>
              <a:rPr lang="en-US" altLang="zh-CN" sz="4000" dirty="0" smtClean="0"/>
              <a:t>?</a:t>
            </a:r>
            <a:endParaRPr lang="en-US" altLang="zh-CN" sz="4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choose </a:t>
            </a:r>
            <a:r>
              <a:rPr lang="en-US" altLang="zh-CN" dirty="0" err="1" smtClean="0"/>
              <a:t>OpenStack</a:t>
            </a:r>
            <a:r>
              <a:rPr lang="en-US" altLang="zh-CN" dirty="0" smtClean="0"/>
              <a:t>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3238" y="1768475"/>
            <a:ext cx="9069387" cy="57912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C5000B"/>
                </a:solidFill>
              </a:rPr>
              <a:t>Open</a:t>
            </a:r>
            <a:r>
              <a:rPr lang="en-US" altLang="zh-CN" dirty="0" smtClean="0"/>
              <a:t> </a:t>
            </a:r>
            <a:r>
              <a:rPr lang="en-US" altLang="zh-CN" b="1" dirty="0" smtClean="0">
                <a:solidFill>
                  <a:srgbClr val="C5000B"/>
                </a:solidFill>
              </a:rPr>
              <a:t>Source</a:t>
            </a:r>
            <a:r>
              <a:rPr lang="en-US" altLang="zh-CN" dirty="0" smtClean="0"/>
              <a:t> </a:t>
            </a:r>
          </a:p>
          <a:p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Apache 2.0 license, NO ‘enterprise’ version </a:t>
            </a:r>
          </a:p>
          <a:p>
            <a:r>
              <a:rPr lang="en-US" altLang="zh-CN" b="1" dirty="0" smtClean="0">
                <a:solidFill>
                  <a:srgbClr val="C5000B"/>
                </a:solidFill>
              </a:rPr>
              <a:t>Open</a:t>
            </a:r>
            <a:r>
              <a:rPr lang="en-US" altLang="zh-CN" dirty="0" smtClean="0"/>
              <a:t> </a:t>
            </a:r>
            <a:r>
              <a:rPr lang="en-US" altLang="zh-CN" b="1" dirty="0" smtClean="0">
                <a:solidFill>
                  <a:srgbClr val="C5000B"/>
                </a:solidFill>
              </a:rPr>
              <a:t>Design</a:t>
            </a:r>
            <a:r>
              <a:rPr lang="en-US" altLang="zh-CN" dirty="0" smtClean="0"/>
              <a:t> </a:t>
            </a:r>
          </a:p>
          <a:p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Open Design Summit, anyone is able to define core architecture </a:t>
            </a:r>
          </a:p>
          <a:p>
            <a:r>
              <a:rPr lang="en-US" altLang="zh-CN" b="1" dirty="0" smtClean="0">
                <a:solidFill>
                  <a:srgbClr val="C5000B"/>
                </a:solidFill>
              </a:rPr>
              <a:t>Open</a:t>
            </a:r>
            <a:r>
              <a:rPr lang="en-US" altLang="zh-CN" dirty="0" smtClean="0"/>
              <a:t> </a:t>
            </a:r>
            <a:r>
              <a:rPr lang="en-US" altLang="zh-CN" b="1" dirty="0" smtClean="0">
                <a:solidFill>
                  <a:srgbClr val="C5000B"/>
                </a:solidFill>
              </a:rPr>
              <a:t>Development</a:t>
            </a:r>
            <a:r>
              <a:rPr lang="en-US" altLang="zh-CN" dirty="0" smtClean="0"/>
              <a:t> </a:t>
            </a:r>
          </a:p>
          <a:p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Anyone can involve development process </a:t>
            </a:r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via </a:t>
            </a:r>
            <a:r>
              <a:rPr lang="en-US" altLang="zh-CN" sz="1800" dirty="0" err="1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Launchpad</a:t>
            </a:r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 &amp; </a:t>
            </a:r>
            <a:r>
              <a:rPr lang="en-US" altLang="zh-CN" sz="1800" dirty="0" err="1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Github</a:t>
            </a:r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 </a:t>
            </a:r>
          </a:p>
          <a:p>
            <a:r>
              <a:rPr lang="en-US" altLang="zh-CN" b="1" dirty="0" smtClean="0">
                <a:solidFill>
                  <a:srgbClr val="C5000B"/>
                </a:solidFill>
              </a:rPr>
              <a:t>Open</a:t>
            </a:r>
            <a:r>
              <a:rPr lang="en-US" altLang="zh-CN" dirty="0" smtClean="0"/>
              <a:t> </a:t>
            </a:r>
            <a:r>
              <a:rPr lang="en-US" altLang="zh-CN" b="1" dirty="0" smtClean="0">
                <a:solidFill>
                  <a:srgbClr val="C5000B"/>
                </a:solidFill>
              </a:rPr>
              <a:t>Community</a:t>
            </a:r>
            <a:r>
              <a:rPr lang="en-US" altLang="zh-CN" dirty="0" smtClean="0"/>
              <a:t> </a:t>
            </a:r>
          </a:p>
          <a:p>
            <a:r>
              <a:rPr lang="en-US" altLang="zh-CN" sz="1800" dirty="0" err="1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OpenStack</a:t>
            </a:r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 Foundation in 2012, Now 190+ companies, 3000+ developers</a:t>
            </a:r>
            <a:endParaRPr lang="zh-CN" altLang="en-US" sz="1800" dirty="0" smtClean="0">
              <a:solidFill>
                <a:schemeClr val="accent3">
                  <a:lumMod val="50000"/>
                </a:schemeClr>
              </a:solidFill>
              <a:ea typeface="微软雅黑" pitchFamily="34" charset="-122"/>
              <a:cs typeface="Arial" pitchFamily="34" charset="0"/>
            </a:endParaRP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100% python</a:t>
            </a:r>
          </a:p>
          <a:p>
            <a:r>
              <a:rPr lang="en-US" altLang="zh-CN" sz="1800" dirty="0" smtClean="0">
                <a:solidFill>
                  <a:schemeClr val="accent3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Python is an interpreted, interactive, object-oriented, extensible programming language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137253F-9B14-466B-ACBE-C3489D67BFB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Bitstream Vera Sans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6509</TotalTime>
  <Words>1309</Words>
  <Application>Microsoft Office PowerPoint</Application>
  <PresentationFormat>自定义</PresentationFormat>
  <Paragraphs>234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主题​​</vt:lpstr>
      <vt:lpstr>OpenStack Chances and Practice at IHEP</vt:lpstr>
      <vt:lpstr>Agenda</vt:lpstr>
      <vt:lpstr>What is OpenStack?</vt:lpstr>
      <vt:lpstr>Where to get start?</vt:lpstr>
      <vt:lpstr>OpenStack Architecture</vt:lpstr>
      <vt:lpstr>Openstack Projects</vt:lpstr>
      <vt:lpstr>Openstack Projects (cont.)</vt:lpstr>
      <vt:lpstr>Agenda</vt:lpstr>
      <vt:lpstr>Why choose OpenStack?</vt:lpstr>
      <vt:lpstr>Agenda</vt:lpstr>
      <vt:lpstr>Infrastructure &amp; Platform</vt:lpstr>
      <vt:lpstr>Current Status</vt:lpstr>
      <vt:lpstr>IaaS</vt:lpstr>
      <vt:lpstr>Integrated with Torque/PBS</vt:lpstr>
      <vt:lpstr>Example</vt:lpstr>
      <vt:lpstr>Solutions</vt:lpstr>
      <vt:lpstr>Manage resources in remote sites</vt:lpstr>
      <vt:lpstr>Solutions </vt:lpstr>
      <vt:lpstr>Conclusion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Sina Web Service项目评审</dc:title>
  <dc:creator>joychan</dc:creator>
  <cp:lastModifiedBy>lihb</cp:lastModifiedBy>
  <cp:revision>440</cp:revision>
  <cp:lastPrinted>1601-01-01T00:00:00Z</cp:lastPrinted>
  <dcterms:created xsi:type="dcterms:W3CDTF">2012-05-02T14:07:22Z</dcterms:created>
  <dcterms:modified xsi:type="dcterms:W3CDTF">2012-10-13T09:45:54Z</dcterms:modified>
</cp:coreProperties>
</file>