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4"/>
  </p:notesMasterIdLst>
  <p:handoutMasterIdLst>
    <p:handoutMasterId r:id="rId35"/>
  </p:handoutMasterIdLst>
  <p:sldIdLst>
    <p:sldId id="259" r:id="rId2"/>
    <p:sldId id="716" r:id="rId3"/>
    <p:sldId id="702" r:id="rId4"/>
    <p:sldId id="719" r:id="rId5"/>
    <p:sldId id="720" r:id="rId6"/>
    <p:sldId id="703" r:id="rId7"/>
    <p:sldId id="721" r:id="rId8"/>
    <p:sldId id="660" r:id="rId9"/>
    <p:sldId id="701" r:id="rId10"/>
    <p:sldId id="699" r:id="rId11"/>
    <p:sldId id="698" r:id="rId12"/>
    <p:sldId id="729" r:id="rId13"/>
    <p:sldId id="731" r:id="rId14"/>
    <p:sldId id="723" r:id="rId15"/>
    <p:sldId id="732" r:id="rId16"/>
    <p:sldId id="733" r:id="rId17"/>
    <p:sldId id="707" r:id="rId18"/>
    <p:sldId id="725" r:id="rId19"/>
    <p:sldId id="730" r:id="rId20"/>
    <p:sldId id="726" r:id="rId21"/>
    <p:sldId id="700" r:id="rId22"/>
    <p:sldId id="708" r:id="rId23"/>
    <p:sldId id="712" r:id="rId24"/>
    <p:sldId id="709" r:id="rId25"/>
    <p:sldId id="710" r:id="rId26"/>
    <p:sldId id="713" r:id="rId27"/>
    <p:sldId id="728" r:id="rId28"/>
    <p:sldId id="727" r:id="rId29"/>
    <p:sldId id="715" r:id="rId30"/>
    <p:sldId id="724" r:id="rId31"/>
    <p:sldId id="717" r:id="rId32"/>
    <p:sldId id="714" r:id="rId33"/>
  </p:sldIdLst>
  <p:sldSz cx="9144000" cy="6858000" type="screen4x3"/>
  <p:notesSz cx="6797675" cy="9928225"/>
  <p:defaultTextStyle>
    <a:defPPr>
      <a:defRPr lang="fr-FR"/>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521415D9-36F7-43E2-AB2F-B90AF26B5E84}">
      <p14:sectionLst xmlns:p14="http://schemas.microsoft.com/office/powerpoint/2010/main">
        <p14:section name="Default Section" id="{EF8DA332-498F-42A6-A2C9-CF447893222E}">
          <p14:sldIdLst>
            <p14:sldId id="259"/>
            <p14:sldId id="716"/>
            <p14:sldId id="702"/>
            <p14:sldId id="719"/>
            <p14:sldId id="720"/>
            <p14:sldId id="703"/>
            <p14:sldId id="721"/>
            <p14:sldId id="660"/>
            <p14:sldId id="701"/>
            <p14:sldId id="699"/>
            <p14:sldId id="698"/>
            <p14:sldId id="729"/>
            <p14:sldId id="731"/>
            <p14:sldId id="723"/>
            <p14:sldId id="732"/>
            <p14:sldId id="733"/>
            <p14:sldId id="707"/>
            <p14:sldId id="725"/>
            <p14:sldId id="730"/>
            <p14:sldId id="726"/>
            <p14:sldId id="700"/>
            <p14:sldId id="708"/>
            <p14:sldId id="712"/>
            <p14:sldId id="709"/>
            <p14:sldId id="710"/>
            <p14:sldId id="713"/>
            <p14:sldId id="728"/>
            <p14:sldId id="727"/>
            <p14:sldId id="715"/>
            <p14:sldId id="724"/>
            <p14:sldId id="717"/>
            <p14:sldId id="71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21E"/>
    <a:srgbClr val="89AAD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176" autoAdjust="0"/>
  </p:normalViewPr>
  <p:slideViewPr>
    <p:cSldViewPr>
      <p:cViewPr varScale="1">
        <p:scale>
          <a:sx n="64" d="100"/>
          <a:sy n="64" d="100"/>
        </p:scale>
        <p:origin x="-1310" y="-82"/>
      </p:cViewPr>
      <p:guideLst>
        <p:guide orient="horz" pos="2160"/>
        <p:guide pos="2880"/>
      </p:guideLst>
    </p:cSldViewPr>
  </p:slideViewPr>
  <p:notesTextViewPr>
    <p:cViewPr>
      <p:scale>
        <a:sx n="75" d="100"/>
        <a:sy n="75" d="100"/>
      </p:scale>
      <p:origin x="0" y="0"/>
    </p:cViewPr>
  </p:notesTextViewPr>
  <p:sorterViewPr>
    <p:cViewPr>
      <p:scale>
        <a:sx n="100" d="100"/>
        <a:sy n="100" d="100"/>
      </p:scale>
      <p:origin x="0" y="24322"/>
    </p:cViewPr>
  </p:sorterViewPr>
  <p:notesViewPr>
    <p:cSldViewPr>
      <p:cViewPr varScale="1">
        <p:scale>
          <a:sx n="52" d="100"/>
          <a:sy n="52" d="100"/>
        </p:scale>
        <p:origin x="-2722" y="-9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BF4BE8-F90E-4D72-B297-583921A30D56}" type="doc">
      <dgm:prSet loTypeId="urn:microsoft.com/office/officeart/2005/8/layout/cycle8" loCatId="cycle" qsTypeId="urn:microsoft.com/office/officeart/2005/8/quickstyle/simple1" qsCatId="simple" csTypeId="urn:microsoft.com/office/officeart/2005/8/colors/colorful1" csCatId="colorful" phldr="1"/>
      <dgm:spPr/>
    </dgm:pt>
    <dgm:pt modelId="{8D53FCD3-5698-4ECF-88C1-9B0A7BD0A5AD}">
      <dgm:prSet phldrT="[Text]"/>
      <dgm:spPr/>
      <dgm:t>
        <a:bodyPr/>
        <a:lstStyle/>
        <a:p>
          <a:r>
            <a:rPr lang="en-US" b="1" dirty="0" smtClean="0"/>
            <a:t>Linux</a:t>
          </a:r>
          <a:br>
            <a:rPr lang="en-US" b="1" dirty="0" smtClean="0"/>
          </a:br>
          <a:r>
            <a:rPr lang="en-US" b="1" dirty="0" smtClean="0"/>
            <a:t>/Unix</a:t>
          </a:r>
          <a:endParaRPr lang="en-GB" b="1" dirty="0"/>
        </a:p>
      </dgm:t>
    </dgm:pt>
    <dgm:pt modelId="{C2C92FFE-1F84-42E4-8D8E-2C4D093F132A}" type="parTrans" cxnId="{E3EE9827-D431-4399-9D49-9D0D2069392C}">
      <dgm:prSet/>
      <dgm:spPr/>
      <dgm:t>
        <a:bodyPr/>
        <a:lstStyle/>
        <a:p>
          <a:endParaRPr lang="en-GB"/>
        </a:p>
      </dgm:t>
    </dgm:pt>
    <dgm:pt modelId="{FD38E512-064B-4302-B0BB-0B0F701DC0F8}" type="sibTrans" cxnId="{E3EE9827-D431-4399-9D49-9D0D2069392C}">
      <dgm:prSet/>
      <dgm:spPr/>
      <dgm:t>
        <a:bodyPr/>
        <a:lstStyle/>
        <a:p>
          <a:endParaRPr lang="en-GB"/>
        </a:p>
      </dgm:t>
    </dgm:pt>
    <dgm:pt modelId="{97D764C7-D832-422F-B554-29BEF8390EB1}">
      <dgm:prSet phldrT="[Text]"/>
      <dgm:spPr/>
      <dgm:t>
        <a:bodyPr/>
        <a:lstStyle/>
        <a:p>
          <a:r>
            <a:rPr lang="en-US" b="1" dirty="0" smtClean="0"/>
            <a:t>Windows</a:t>
          </a:r>
          <a:endParaRPr lang="en-GB" b="1" dirty="0"/>
        </a:p>
      </dgm:t>
    </dgm:pt>
    <dgm:pt modelId="{C95416B9-A016-4D66-9421-6BDB7B43A55E}" type="parTrans" cxnId="{3213849C-3FD9-4C9B-8E45-7D0FA8E24EBA}">
      <dgm:prSet/>
      <dgm:spPr/>
      <dgm:t>
        <a:bodyPr/>
        <a:lstStyle/>
        <a:p>
          <a:endParaRPr lang="en-GB"/>
        </a:p>
      </dgm:t>
    </dgm:pt>
    <dgm:pt modelId="{862881CB-7B4E-4216-B5FA-957AA200F0FD}" type="sibTrans" cxnId="{3213849C-3FD9-4C9B-8E45-7D0FA8E24EBA}">
      <dgm:prSet/>
      <dgm:spPr/>
      <dgm:t>
        <a:bodyPr/>
        <a:lstStyle/>
        <a:p>
          <a:endParaRPr lang="en-GB"/>
        </a:p>
      </dgm:t>
    </dgm:pt>
    <dgm:pt modelId="{E8E6432C-55CC-4A3F-A073-AC6C4BF63FD4}">
      <dgm:prSet phldrT="[Text]"/>
      <dgm:spPr/>
      <dgm:t>
        <a:bodyPr/>
        <a:lstStyle/>
        <a:p>
          <a:r>
            <a:rPr lang="en-US" b="1" dirty="0" err="1" smtClean="0"/>
            <a:t>MacOS</a:t>
          </a:r>
          <a:endParaRPr lang="en-GB" b="1" dirty="0"/>
        </a:p>
      </dgm:t>
    </dgm:pt>
    <dgm:pt modelId="{3E28AE76-F5E4-4F88-8310-7A6CDBC60F3E}" type="parTrans" cxnId="{BCF904FA-B490-42F6-A6E8-D2BB6CC46B20}">
      <dgm:prSet/>
      <dgm:spPr/>
      <dgm:t>
        <a:bodyPr/>
        <a:lstStyle/>
        <a:p>
          <a:endParaRPr lang="en-GB"/>
        </a:p>
      </dgm:t>
    </dgm:pt>
    <dgm:pt modelId="{BD2E7B59-EC40-4386-8E16-0A687FF66F60}" type="sibTrans" cxnId="{BCF904FA-B490-42F6-A6E8-D2BB6CC46B20}">
      <dgm:prSet/>
      <dgm:spPr/>
      <dgm:t>
        <a:bodyPr/>
        <a:lstStyle/>
        <a:p>
          <a:endParaRPr lang="en-GB"/>
        </a:p>
      </dgm:t>
    </dgm:pt>
    <dgm:pt modelId="{3596283B-0DA9-4DFF-A072-4EAFC221667D}" type="pres">
      <dgm:prSet presAssocID="{96BF4BE8-F90E-4D72-B297-583921A30D56}" presName="compositeShape" presStyleCnt="0">
        <dgm:presLayoutVars>
          <dgm:chMax val="7"/>
          <dgm:dir/>
          <dgm:resizeHandles val="exact"/>
        </dgm:presLayoutVars>
      </dgm:prSet>
      <dgm:spPr/>
    </dgm:pt>
    <dgm:pt modelId="{81A75852-C97D-46BD-8D0D-85D8D922B8CC}" type="pres">
      <dgm:prSet presAssocID="{96BF4BE8-F90E-4D72-B297-583921A30D56}" presName="wedge1" presStyleLbl="node1" presStyleIdx="0" presStyleCnt="3"/>
      <dgm:spPr/>
      <dgm:t>
        <a:bodyPr/>
        <a:lstStyle/>
        <a:p>
          <a:endParaRPr lang="en-GB"/>
        </a:p>
      </dgm:t>
    </dgm:pt>
    <dgm:pt modelId="{59E1662A-F1E1-486D-A857-314F7AF18580}" type="pres">
      <dgm:prSet presAssocID="{96BF4BE8-F90E-4D72-B297-583921A30D56}" presName="dummy1a" presStyleCnt="0"/>
      <dgm:spPr/>
    </dgm:pt>
    <dgm:pt modelId="{967CDF2E-29A3-421E-97B7-7901A77D7B73}" type="pres">
      <dgm:prSet presAssocID="{96BF4BE8-F90E-4D72-B297-583921A30D56}" presName="dummy1b" presStyleCnt="0"/>
      <dgm:spPr/>
    </dgm:pt>
    <dgm:pt modelId="{2B4E5F42-08D0-467B-9163-65E290CD886F}" type="pres">
      <dgm:prSet presAssocID="{96BF4BE8-F90E-4D72-B297-583921A30D56}" presName="wedge1Tx" presStyleLbl="node1" presStyleIdx="0" presStyleCnt="3">
        <dgm:presLayoutVars>
          <dgm:chMax val="0"/>
          <dgm:chPref val="0"/>
          <dgm:bulletEnabled val="1"/>
        </dgm:presLayoutVars>
      </dgm:prSet>
      <dgm:spPr/>
      <dgm:t>
        <a:bodyPr/>
        <a:lstStyle/>
        <a:p>
          <a:endParaRPr lang="en-GB"/>
        </a:p>
      </dgm:t>
    </dgm:pt>
    <dgm:pt modelId="{E2209947-4073-4276-ABA5-D79AE30E3F4F}" type="pres">
      <dgm:prSet presAssocID="{96BF4BE8-F90E-4D72-B297-583921A30D56}" presName="wedge2" presStyleLbl="node1" presStyleIdx="1" presStyleCnt="3"/>
      <dgm:spPr/>
      <dgm:t>
        <a:bodyPr/>
        <a:lstStyle/>
        <a:p>
          <a:endParaRPr lang="en-GB"/>
        </a:p>
      </dgm:t>
    </dgm:pt>
    <dgm:pt modelId="{28A3F8C3-BE93-4C02-B118-9E4EB8C7936F}" type="pres">
      <dgm:prSet presAssocID="{96BF4BE8-F90E-4D72-B297-583921A30D56}" presName="dummy2a" presStyleCnt="0"/>
      <dgm:spPr/>
    </dgm:pt>
    <dgm:pt modelId="{62E63EF5-0527-4EDC-9D55-068093BB8D81}" type="pres">
      <dgm:prSet presAssocID="{96BF4BE8-F90E-4D72-B297-583921A30D56}" presName="dummy2b" presStyleCnt="0"/>
      <dgm:spPr/>
    </dgm:pt>
    <dgm:pt modelId="{AB662648-D73C-457F-B8D7-BE7D4110812F}" type="pres">
      <dgm:prSet presAssocID="{96BF4BE8-F90E-4D72-B297-583921A30D56}" presName="wedge2Tx" presStyleLbl="node1" presStyleIdx="1" presStyleCnt="3">
        <dgm:presLayoutVars>
          <dgm:chMax val="0"/>
          <dgm:chPref val="0"/>
          <dgm:bulletEnabled val="1"/>
        </dgm:presLayoutVars>
      </dgm:prSet>
      <dgm:spPr/>
      <dgm:t>
        <a:bodyPr/>
        <a:lstStyle/>
        <a:p>
          <a:endParaRPr lang="en-GB"/>
        </a:p>
      </dgm:t>
    </dgm:pt>
    <dgm:pt modelId="{73E31921-0875-4E7A-B6E8-A660F4251877}" type="pres">
      <dgm:prSet presAssocID="{96BF4BE8-F90E-4D72-B297-583921A30D56}" presName="wedge3" presStyleLbl="node1" presStyleIdx="2" presStyleCnt="3"/>
      <dgm:spPr/>
      <dgm:t>
        <a:bodyPr/>
        <a:lstStyle/>
        <a:p>
          <a:endParaRPr lang="en-GB"/>
        </a:p>
      </dgm:t>
    </dgm:pt>
    <dgm:pt modelId="{89F9E9F8-9ED3-475B-BE4A-739B0233DA11}" type="pres">
      <dgm:prSet presAssocID="{96BF4BE8-F90E-4D72-B297-583921A30D56}" presName="dummy3a" presStyleCnt="0"/>
      <dgm:spPr/>
    </dgm:pt>
    <dgm:pt modelId="{BD88AB28-C526-452C-9045-DD8AB20802A4}" type="pres">
      <dgm:prSet presAssocID="{96BF4BE8-F90E-4D72-B297-583921A30D56}" presName="dummy3b" presStyleCnt="0"/>
      <dgm:spPr/>
    </dgm:pt>
    <dgm:pt modelId="{FEA47509-DE60-45AA-9E15-6AEF884EA324}" type="pres">
      <dgm:prSet presAssocID="{96BF4BE8-F90E-4D72-B297-583921A30D56}" presName="wedge3Tx" presStyleLbl="node1" presStyleIdx="2" presStyleCnt="3">
        <dgm:presLayoutVars>
          <dgm:chMax val="0"/>
          <dgm:chPref val="0"/>
          <dgm:bulletEnabled val="1"/>
        </dgm:presLayoutVars>
      </dgm:prSet>
      <dgm:spPr/>
      <dgm:t>
        <a:bodyPr/>
        <a:lstStyle/>
        <a:p>
          <a:endParaRPr lang="en-GB"/>
        </a:p>
      </dgm:t>
    </dgm:pt>
    <dgm:pt modelId="{214E29CF-86F5-45CB-8D01-0A5DFD44BBA0}" type="pres">
      <dgm:prSet presAssocID="{FD38E512-064B-4302-B0BB-0B0F701DC0F8}" presName="arrowWedge1" presStyleLbl="fgSibTrans2D1" presStyleIdx="0" presStyleCnt="3"/>
      <dgm:spPr/>
    </dgm:pt>
    <dgm:pt modelId="{B661A4D6-570A-435A-8CE9-36E16DCF5C90}" type="pres">
      <dgm:prSet presAssocID="{BD2E7B59-EC40-4386-8E16-0A687FF66F60}" presName="arrowWedge2" presStyleLbl="fgSibTrans2D1" presStyleIdx="1" presStyleCnt="3"/>
      <dgm:spPr/>
    </dgm:pt>
    <dgm:pt modelId="{63485B16-9605-40CF-B67E-8F2553C857A6}" type="pres">
      <dgm:prSet presAssocID="{862881CB-7B4E-4216-B5FA-957AA200F0FD}" presName="arrowWedge3" presStyleLbl="fgSibTrans2D1" presStyleIdx="2" presStyleCnt="3"/>
      <dgm:spPr/>
    </dgm:pt>
  </dgm:ptLst>
  <dgm:cxnLst>
    <dgm:cxn modelId="{98C567D1-D280-486A-B7D4-81351B0E499E}" type="presOf" srcId="{E8E6432C-55CC-4A3F-A073-AC6C4BF63FD4}" destId="{AB662648-D73C-457F-B8D7-BE7D4110812F}" srcOrd="1" destOrd="0" presId="urn:microsoft.com/office/officeart/2005/8/layout/cycle8"/>
    <dgm:cxn modelId="{6420BCED-FAEB-4153-9FB4-E0226A3C655A}" type="presOf" srcId="{96BF4BE8-F90E-4D72-B297-583921A30D56}" destId="{3596283B-0DA9-4DFF-A072-4EAFC221667D}" srcOrd="0" destOrd="0" presId="urn:microsoft.com/office/officeart/2005/8/layout/cycle8"/>
    <dgm:cxn modelId="{B4F42EC3-FAA1-4420-AB26-BFD9AF4939C8}" type="presOf" srcId="{97D764C7-D832-422F-B554-29BEF8390EB1}" destId="{73E31921-0875-4E7A-B6E8-A660F4251877}" srcOrd="0" destOrd="0" presId="urn:microsoft.com/office/officeart/2005/8/layout/cycle8"/>
    <dgm:cxn modelId="{B6732313-7CDD-49B0-B573-72C609DD58B9}" type="presOf" srcId="{E8E6432C-55CC-4A3F-A073-AC6C4BF63FD4}" destId="{E2209947-4073-4276-ABA5-D79AE30E3F4F}" srcOrd="0" destOrd="0" presId="urn:microsoft.com/office/officeart/2005/8/layout/cycle8"/>
    <dgm:cxn modelId="{E3EE9827-D431-4399-9D49-9D0D2069392C}" srcId="{96BF4BE8-F90E-4D72-B297-583921A30D56}" destId="{8D53FCD3-5698-4ECF-88C1-9B0A7BD0A5AD}" srcOrd="0" destOrd="0" parTransId="{C2C92FFE-1F84-42E4-8D8E-2C4D093F132A}" sibTransId="{FD38E512-064B-4302-B0BB-0B0F701DC0F8}"/>
    <dgm:cxn modelId="{E9994530-65D5-408E-8A4D-FA6361DCDCBF}" type="presOf" srcId="{97D764C7-D832-422F-B554-29BEF8390EB1}" destId="{FEA47509-DE60-45AA-9E15-6AEF884EA324}" srcOrd="1" destOrd="0" presId="urn:microsoft.com/office/officeart/2005/8/layout/cycle8"/>
    <dgm:cxn modelId="{E78C6137-D057-4D4B-BFD0-EC8E2B02BA3A}" type="presOf" srcId="{8D53FCD3-5698-4ECF-88C1-9B0A7BD0A5AD}" destId="{2B4E5F42-08D0-467B-9163-65E290CD886F}" srcOrd="1" destOrd="0" presId="urn:microsoft.com/office/officeart/2005/8/layout/cycle8"/>
    <dgm:cxn modelId="{BCF904FA-B490-42F6-A6E8-D2BB6CC46B20}" srcId="{96BF4BE8-F90E-4D72-B297-583921A30D56}" destId="{E8E6432C-55CC-4A3F-A073-AC6C4BF63FD4}" srcOrd="1" destOrd="0" parTransId="{3E28AE76-F5E4-4F88-8310-7A6CDBC60F3E}" sibTransId="{BD2E7B59-EC40-4386-8E16-0A687FF66F60}"/>
    <dgm:cxn modelId="{47D2ED46-5478-491A-AD8F-FBC6E7413F81}" type="presOf" srcId="{8D53FCD3-5698-4ECF-88C1-9B0A7BD0A5AD}" destId="{81A75852-C97D-46BD-8D0D-85D8D922B8CC}" srcOrd="0" destOrd="0" presId="urn:microsoft.com/office/officeart/2005/8/layout/cycle8"/>
    <dgm:cxn modelId="{3213849C-3FD9-4C9B-8E45-7D0FA8E24EBA}" srcId="{96BF4BE8-F90E-4D72-B297-583921A30D56}" destId="{97D764C7-D832-422F-B554-29BEF8390EB1}" srcOrd="2" destOrd="0" parTransId="{C95416B9-A016-4D66-9421-6BDB7B43A55E}" sibTransId="{862881CB-7B4E-4216-B5FA-957AA200F0FD}"/>
    <dgm:cxn modelId="{31BD5E36-76D3-4D40-B016-A5E6480DAA1A}" type="presParOf" srcId="{3596283B-0DA9-4DFF-A072-4EAFC221667D}" destId="{81A75852-C97D-46BD-8D0D-85D8D922B8CC}" srcOrd="0" destOrd="0" presId="urn:microsoft.com/office/officeart/2005/8/layout/cycle8"/>
    <dgm:cxn modelId="{4E6F1EAD-B968-4D20-A5F3-73062886992F}" type="presParOf" srcId="{3596283B-0DA9-4DFF-A072-4EAFC221667D}" destId="{59E1662A-F1E1-486D-A857-314F7AF18580}" srcOrd="1" destOrd="0" presId="urn:microsoft.com/office/officeart/2005/8/layout/cycle8"/>
    <dgm:cxn modelId="{EDE2AD6A-0C13-44A5-B2F6-7F0116507C3A}" type="presParOf" srcId="{3596283B-0DA9-4DFF-A072-4EAFC221667D}" destId="{967CDF2E-29A3-421E-97B7-7901A77D7B73}" srcOrd="2" destOrd="0" presId="urn:microsoft.com/office/officeart/2005/8/layout/cycle8"/>
    <dgm:cxn modelId="{FFD23C35-7917-46AB-A837-701C997BFD4E}" type="presParOf" srcId="{3596283B-0DA9-4DFF-A072-4EAFC221667D}" destId="{2B4E5F42-08D0-467B-9163-65E290CD886F}" srcOrd="3" destOrd="0" presId="urn:microsoft.com/office/officeart/2005/8/layout/cycle8"/>
    <dgm:cxn modelId="{28EBF682-E153-4ED8-AF1E-6FF37F26C35B}" type="presParOf" srcId="{3596283B-0DA9-4DFF-A072-4EAFC221667D}" destId="{E2209947-4073-4276-ABA5-D79AE30E3F4F}" srcOrd="4" destOrd="0" presId="urn:microsoft.com/office/officeart/2005/8/layout/cycle8"/>
    <dgm:cxn modelId="{FD97A9DB-83E5-41BE-8C43-9C83E30FE1FF}" type="presParOf" srcId="{3596283B-0DA9-4DFF-A072-4EAFC221667D}" destId="{28A3F8C3-BE93-4C02-B118-9E4EB8C7936F}" srcOrd="5" destOrd="0" presId="urn:microsoft.com/office/officeart/2005/8/layout/cycle8"/>
    <dgm:cxn modelId="{1ED4A203-F8A6-4BB6-8C4B-6400D1FB368C}" type="presParOf" srcId="{3596283B-0DA9-4DFF-A072-4EAFC221667D}" destId="{62E63EF5-0527-4EDC-9D55-068093BB8D81}" srcOrd="6" destOrd="0" presId="urn:microsoft.com/office/officeart/2005/8/layout/cycle8"/>
    <dgm:cxn modelId="{62899A9F-FEE5-47F0-8541-79D475A2C52E}" type="presParOf" srcId="{3596283B-0DA9-4DFF-A072-4EAFC221667D}" destId="{AB662648-D73C-457F-B8D7-BE7D4110812F}" srcOrd="7" destOrd="0" presId="urn:microsoft.com/office/officeart/2005/8/layout/cycle8"/>
    <dgm:cxn modelId="{2222327C-FC48-4655-8572-19927D8670E6}" type="presParOf" srcId="{3596283B-0DA9-4DFF-A072-4EAFC221667D}" destId="{73E31921-0875-4E7A-B6E8-A660F4251877}" srcOrd="8" destOrd="0" presId="urn:microsoft.com/office/officeart/2005/8/layout/cycle8"/>
    <dgm:cxn modelId="{8E50D9FE-AA52-46FE-8978-A0F2F9D56CE6}" type="presParOf" srcId="{3596283B-0DA9-4DFF-A072-4EAFC221667D}" destId="{89F9E9F8-9ED3-475B-BE4A-739B0233DA11}" srcOrd="9" destOrd="0" presId="urn:microsoft.com/office/officeart/2005/8/layout/cycle8"/>
    <dgm:cxn modelId="{A34BB574-8B59-4442-9B21-2E08C5FBF236}" type="presParOf" srcId="{3596283B-0DA9-4DFF-A072-4EAFC221667D}" destId="{BD88AB28-C526-452C-9045-DD8AB20802A4}" srcOrd="10" destOrd="0" presId="urn:microsoft.com/office/officeart/2005/8/layout/cycle8"/>
    <dgm:cxn modelId="{3846E95E-FC54-40D2-991C-7BAB2D3056AC}" type="presParOf" srcId="{3596283B-0DA9-4DFF-A072-4EAFC221667D}" destId="{FEA47509-DE60-45AA-9E15-6AEF884EA324}" srcOrd="11" destOrd="0" presId="urn:microsoft.com/office/officeart/2005/8/layout/cycle8"/>
    <dgm:cxn modelId="{524E6117-7ADF-4231-8C39-6BB827CD2599}" type="presParOf" srcId="{3596283B-0DA9-4DFF-A072-4EAFC221667D}" destId="{214E29CF-86F5-45CB-8D01-0A5DFD44BBA0}" srcOrd="12" destOrd="0" presId="urn:microsoft.com/office/officeart/2005/8/layout/cycle8"/>
    <dgm:cxn modelId="{C7114528-36F6-4983-BF53-92BFF0DD5641}" type="presParOf" srcId="{3596283B-0DA9-4DFF-A072-4EAFC221667D}" destId="{B661A4D6-570A-435A-8CE9-36E16DCF5C90}" srcOrd="13" destOrd="0" presId="urn:microsoft.com/office/officeart/2005/8/layout/cycle8"/>
    <dgm:cxn modelId="{B6D365F6-B459-466A-B821-81563226B511}" type="presParOf" srcId="{3596283B-0DA9-4DFF-A072-4EAFC221667D}" destId="{63485B16-9605-40CF-B67E-8F2553C857A6}"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A75852-C97D-46BD-8D0D-85D8D922B8CC}">
      <dsp:nvSpPr>
        <dsp:cNvPr id="0" name=""/>
        <dsp:cNvSpPr/>
      </dsp:nvSpPr>
      <dsp:spPr>
        <a:xfrm>
          <a:off x="2168779" y="355746"/>
          <a:ext cx="4597345" cy="4597345"/>
        </a:xfrm>
        <a:prstGeom prst="pie">
          <a:avLst>
            <a:gd name="adj1" fmla="val 16200000"/>
            <a:gd name="adj2" fmla="val 18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1" kern="1200" dirty="0" smtClean="0"/>
            <a:t>Linux</a:t>
          </a:r>
          <a:br>
            <a:rPr lang="en-US" sz="2800" b="1" kern="1200" dirty="0" smtClean="0"/>
          </a:br>
          <a:r>
            <a:rPr lang="en-US" sz="2800" b="1" kern="1200" dirty="0" smtClean="0"/>
            <a:t>/Unix</a:t>
          </a:r>
          <a:endParaRPr lang="en-GB" sz="2800" b="1" kern="1200" dirty="0"/>
        </a:p>
      </dsp:txBody>
      <dsp:txXfrm>
        <a:off x="4591690" y="1329946"/>
        <a:ext cx="1641909" cy="1368257"/>
      </dsp:txXfrm>
    </dsp:sp>
    <dsp:sp modelId="{E2209947-4073-4276-ABA5-D79AE30E3F4F}">
      <dsp:nvSpPr>
        <dsp:cNvPr id="0" name=""/>
        <dsp:cNvSpPr/>
      </dsp:nvSpPr>
      <dsp:spPr>
        <a:xfrm>
          <a:off x="2074096" y="519937"/>
          <a:ext cx="4597345" cy="4597345"/>
        </a:xfrm>
        <a:prstGeom prst="pie">
          <a:avLst>
            <a:gd name="adj1" fmla="val 1800000"/>
            <a:gd name="adj2" fmla="val 90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1" kern="1200" dirty="0" err="1" smtClean="0"/>
            <a:t>MacOS</a:t>
          </a:r>
          <a:endParaRPr lang="en-GB" sz="2800" b="1" kern="1200" dirty="0"/>
        </a:p>
      </dsp:txBody>
      <dsp:txXfrm>
        <a:off x="3168702" y="3502739"/>
        <a:ext cx="2462863" cy="1204066"/>
      </dsp:txXfrm>
    </dsp:sp>
    <dsp:sp modelId="{73E31921-0875-4E7A-B6E8-A660F4251877}">
      <dsp:nvSpPr>
        <dsp:cNvPr id="0" name=""/>
        <dsp:cNvSpPr/>
      </dsp:nvSpPr>
      <dsp:spPr>
        <a:xfrm>
          <a:off x="1979412" y="355746"/>
          <a:ext cx="4597345" cy="4597345"/>
        </a:xfrm>
        <a:prstGeom prst="pie">
          <a:avLst>
            <a:gd name="adj1" fmla="val 9000000"/>
            <a:gd name="adj2" fmla="val 162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1" kern="1200" dirty="0" smtClean="0"/>
            <a:t>Windows</a:t>
          </a:r>
          <a:endParaRPr lang="en-GB" sz="2800" b="1" kern="1200" dirty="0"/>
        </a:p>
      </dsp:txBody>
      <dsp:txXfrm>
        <a:off x="2511938" y="1329946"/>
        <a:ext cx="1641909" cy="1368257"/>
      </dsp:txXfrm>
    </dsp:sp>
    <dsp:sp modelId="{214E29CF-86F5-45CB-8D01-0A5DFD44BBA0}">
      <dsp:nvSpPr>
        <dsp:cNvPr id="0" name=""/>
        <dsp:cNvSpPr/>
      </dsp:nvSpPr>
      <dsp:spPr>
        <a:xfrm>
          <a:off x="1884561" y="71149"/>
          <a:ext cx="5166540" cy="5166540"/>
        </a:xfrm>
        <a:prstGeom prst="circularArrow">
          <a:avLst>
            <a:gd name="adj1" fmla="val 5085"/>
            <a:gd name="adj2" fmla="val 327528"/>
            <a:gd name="adj3" fmla="val 1472472"/>
            <a:gd name="adj4" fmla="val 16199432"/>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61A4D6-570A-435A-8CE9-36E16DCF5C90}">
      <dsp:nvSpPr>
        <dsp:cNvPr id="0" name=""/>
        <dsp:cNvSpPr/>
      </dsp:nvSpPr>
      <dsp:spPr>
        <a:xfrm>
          <a:off x="1789498" y="235049"/>
          <a:ext cx="5166540" cy="5166540"/>
        </a:xfrm>
        <a:prstGeom prst="circularArrow">
          <a:avLst>
            <a:gd name="adj1" fmla="val 5085"/>
            <a:gd name="adj2" fmla="val 327528"/>
            <a:gd name="adj3" fmla="val 8671970"/>
            <a:gd name="adj4" fmla="val 180050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485B16-9605-40CF-B67E-8F2553C857A6}">
      <dsp:nvSpPr>
        <dsp:cNvPr id="0" name=""/>
        <dsp:cNvSpPr/>
      </dsp:nvSpPr>
      <dsp:spPr>
        <a:xfrm>
          <a:off x="1694435" y="71149"/>
          <a:ext cx="5166540" cy="5166540"/>
        </a:xfrm>
        <a:prstGeom prst="circularArrow">
          <a:avLst>
            <a:gd name="adj1" fmla="val 5085"/>
            <a:gd name="adj2" fmla="val 327528"/>
            <a:gd name="adj3" fmla="val 15873039"/>
            <a:gd name="adj4" fmla="val 9000000"/>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D484B42-78D7-4A2F-893A-69569475D6B4}" type="datetimeFigureOut">
              <a:rPr lang="en-GB" smtClean="0"/>
              <a:t>05/11/2012</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15C6E26-FEC2-4DFE-8CAD-1F552704DB60}" type="slidenum">
              <a:rPr lang="en-GB" smtClean="0"/>
              <a:t>‹#›</a:t>
            </a:fld>
            <a:endParaRPr lang="en-GB"/>
          </a:p>
        </p:txBody>
      </p:sp>
    </p:spTree>
    <p:extLst>
      <p:ext uri="{BB962C8B-B14F-4D97-AF65-F5344CB8AC3E}">
        <p14:creationId xmlns:p14="http://schemas.microsoft.com/office/powerpoint/2010/main" val="4992354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fr-FR"/>
          </a:p>
        </p:txBody>
      </p:sp>
      <p:sp>
        <p:nvSpPr>
          <p:cNvPr id="3075" name="Rectangle 3"/>
          <p:cNvSpPr>
            <a:spLocks noGrp="1" noChangeArrowheads="1"/>
          </p:cNvSpPr>
          <p:nvPr>
            <p:ph type="dt"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fr-FR"/>
          </a:p>
        </p:txBody>
      </p:sp>
      <p:sp>
        <p:nvSpPr>
          <p:cNvPr id="512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3078"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fr-FR"/>
          </a:p>
        </p:txBody>
      </p:sp>
      <p:sp>
        <p:nvSpPr>
          <p:cNvPr id="3079"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9838C82-E9C4-4A05-A085-94C856BD6EF3}" type="slidenum">
              <a:rPr lang="fr-FR"/>
              <a:pPr>
                <a:defRPr/>
              </a:pPr>
              <a:t>‹#›</a:t>
            </a:fld>
            <a:endParaRPr lang="fr-FR"/>
          </a:p>
        </p:txBody>
      </p:sp>
    </p:spTree>
    <p:extLst>
      <p:ext uri="{BB962C8B-B14F-4D97-AF65-F5344CB8AC3E}">
        <p14:creationId xmlns:p14="http://schemas.microsoft.com/office/powerpoint/2010/main" val="18158899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krebsonsecurity.com/2012/09/malware-dragnet-snags-millions-of-infected-pc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f-secure.com/weblog/archives/00002408.html"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www.f-secure.com/weblog/archives/00002067.html" TargetMode="External"/><Relationship Id="rId4" Type="http://schemas.openxmlformats.org/officeDocument/2006/relationships/hyperlink" Target="http://www.f-secure.com/weblog/archives/00002432.html"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ieeelog.com/"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codahale.com/how-to-safely-store-a-password/" TargetMode="External"/><Relationship Id="rId4" Type="http://schemas.openxmlformats.org/officeDocument/2006/relationships/hyperlink" Target="http://www.schneier.com/blog/archives/2012/10/keccak_is_sha-3.html"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f-secure.com/weblog/archives/00002424.html"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www.f-secure.com/weblog/archives/00002421.html"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theaustralian.com.au/australian-it/israel-steps-up-email-border-checks/story-e6frgakx-1226385584079" TargetMode="External"/><Relationship Id="rId7" Type="http://schemas.openxmlformats.org/officeDocument/2006/relationships/hyperlink" Target="http://papers.ssrn.com/sol3/papers.cfm?abstract_id=2038871" TargetMode="External"/><Relationship Id="rId2" Type="http://schemas.openxmlformats.org/officeDocument/2006/relationships/slide" Target="../slides/slide22.xml"/><Relationship Id="rId1" Type="http://schemas.openxmlformats.org/officeDocument/2006/relationships/notesMaster" Target="../notesMasters/notesMaster1.xml"/><Relationship Id="rId6" Type="http://schemas.openxmlformats.org/officeDocument/2006/relationships/hyperlink" Target="http://www.f-secure.com/weblog/archives/00002356.html" TargetMode="External"/><Relationship Id="rId5" Type="http://schemas.openxmlformats.org/officeDocument/2006/relationships/hyperlink" Target="http://www.f-secure.com/weblog/archives/00002250.html" TargetMode="External"/><Relationship Id="rId4" Type="http://schemas.openxmlformats.org/officeDocument/2006/relationships/hyperlink" Target="http://www.haaretz.com/news/diplomacy-defense/israel-airport-security-demands-access-to-tourists-private-email-accounts.premium-1.434509"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twitter.com/mikko/status/203414733804670976"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twitter.com/mikko/status/203414733804670976"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nytimes.com/2012/06/01/world/middleeast/obama-ordered-wave-of-cyberattacks-against-iran.html"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www.f-secure.com/weblog/archives/00002401.html"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nytimes.com/roomfordebate/2012/06/04/do-cyberattacks-on-iran-make-us-vulnerable-12"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wired.com/threatlevel/2012/06/internet-security-fail/"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www.schneier.com/blog/archives/2012/06/the_failure_of_3.html"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schneier.com/blog/archives/2012/08/yet_another_ris.html"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youtu.be/603bceogqfA" TargetMode="Externa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ccdcoe.org/249.html" TargetMode="External"/><Relationship Id="rId7" Type="http://schemas.openxmlformats.org/officeDocument/2006/relationships/hyperlink" Target="http://www.usnews.com/debate-club/should-there-be-an-international-treaty-on-cyberwarfare/an-international-cyberwar-treaty-is-the-only-way-to-stem-the-threat"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www.volokh.com/2012/07/02/us-china-proxy-talks-on-cyberweapons/" TargetMode="External"/><Relationship Id="rId5" Type="http://schemas.openxmlformats.org/officeDocument/2006/relationships/hyperlink" Target="http://www.bbc.com/news/technology-18825742" TargetMode="External"/><Relationship Id="rId4" Type="http://schemas.openxmlformats.org/officeDocument/2006/relationships/hyperlink" Target="http://www.f-secure.com/weblog/archives/00002417.html"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f-secure.com/weblog/archives/00002435.html"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networkworld.com/news/2012/080812-apple-stops-password-resets-after-261496.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newsbiscuit.com/2012/06/08/children-warned-name-of-first-pet-should-contain-8-characters-and-a-digit/"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schneier.com/blog/archives/2012/06/e-mail_accounts.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f-secure.com/weblog/archives/00002429.html"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bsi.bund.de/ContentBSI/Presse/Pressemitteilungen/Presse2012/Internet%20Explorer%20Warnung%2017092012.html;jsessionid=2AE6AE2A18C4A5C94745AF54ABB45104.2_cid286"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owasp.org/images/b/b7/OWASP_BeNeLux_Day_2011_-_T._Zoller_-_Rise_of_the_Vulnerability_Market.pdf"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www.forbes.com/sites/bruceschneier/2012/05/30/the-vulnerabilities-market-and-the-future-of-security/"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do</a:t>
            </a:r>
            <a:r>
              <a:rPr lang="en-US" baseline="0" dirty="0" smtClean="0"/>
              <a:t> these “update” presentations from time to time. Each time I prepare a new one, and more and more scared…</a:t>
            </a: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a:t>
            </a:fld>
            <a:endParaRPr lang="fr-FR"/>
          </a:p>
        </p:txBody>
      </p:sp>
    </p:spTree>
    <p:extLst>
      <p:ext uri="{BB962C8B-B14F-4D97-AF65-F5344CB8AC3E}">
        <p14:creationId xmlns:p14="http://schemas.microsoft.com/office/powerpoint/2010/main" val="38047195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charset="0"/>
                <a:ea typeface="ＭＳ Ｐゴシック" charset="-128"/>
                <a:cs typeface="+mn-cs"/>
              </a:rPr>
              <a:t>US Court allowing Microsoft to take control over 3322.org, hosting 70k subdomains used for hosting malware (found out because some computers were sold with pre-installed Windows infected with </a:t>
            </a:r>
            <a:r>
              <a:rPr lang="en-GB" sz="1200" kern="1200" dirty="0" err="1" smtClean="0">
                <a:solidFill>
                  <a:schemeClr val="tx1"/>
                </a:solidFill>
                <a:effectLst/>
                <a:latin typeface="Arial" charset="0"/>
                <a:ea typeface="ＭＳ Ｐゴシック" charset="-128"/>
                <a:cs typeface="+mn-cs"/>
              </a:rPr>
              <a:t>Nitol</a:t>
            </a:r>
            <a:r>
              <a:rPr lang="en-GB" sz="1200" kern="1200" dirty="0" smtClean="0">
                <a:solidFill>
                  <a:schemeClr val="tx1"/>
                </a:solidFill>
                <a:effectLst/>
                <a:latin typeface="Arial" charset="0"/>
                <a:ea typeface="ＭＳ Ｐゴシック" charset="-128"/>
                <a:cs typeface="+mn-cs"/>
              </a:rPr>
              <a:t> malware) within hours, 35M (!) unique IP contacted these subdomains </a:t>
            </a:r>
            <a:br>
              <a:rPr lang="en-GB" sz="1200" kern="1200" dirty="0" smtClean="0">
                <a:solidFill>
                  <a:schemeClr val="tx1"/>
                </a:solidFill>
                <a:effectLst/>
                <a:latin typeface="Arial" charset="0"/>
                <a:ea typeface="ＭＳ Ｐゴシック" charset="-128"/>
                <a:cs typeface="+mn-cs"/>
              </a:rPr>
            </a:br>
            <a:r>
              <a:rPr lang="en-GB" sz="1200" u="sng" kern="1200" dirty="0" smtClean="0">
                <a:solidFill>
                  <a:schemeClr val="tx1"/>
                </a:solidFill>
                <a:effectLst/>
                <a:latin typeface="Arial" charset="0"/>
                <a:ea typeface="ＭＳ Ｐゴシック" charset="-128"/>
                <a:cs typeface="+mn-cs"/>
                <a:hlinkClick r:id="rId3"/>
              </a:rPr>
              <a:t>http://krebsonsecurity.com/2012/09/malware-dragnet-snags-millions-of-infected-pcs/</a:t>
            </a:r>
            <a:r>
              <a:rPr lang="en-GB" sz="1200" kern="1200" dirty="0" smtClean="0">
                <a:solidFill>
                  <a:schemeClr val="tx1"/>
                </a:solidFill>
                <a:effectLst/>
                <a:latin typeface="Arial" charset="0"/>
                <a:ea typeface="ＭＳ Ｐゴシック" charset="-128"/>
                <a:cs typeface="+mn-cs"/>
              </a:rPr>
              <a:t/>
            </a:r>
            <a:br>
              <a:rPr lang="en-GB" sz="1200" kern="1200" dirty="0" smtClean="0">
                <a:solidFill>
                  <a:schemeClr val="tx1"/>
                </a:solidFill>
                <a:effectLst/>
                <a:latin typeface="Arial" charset="0"/>
                <a:ea typeface="ＭＳ Ｐゴシック" charset="-128"/>
                <a:cs typeface="+mn-cs"/>
              </a:rPr>
            </a:br>
            <a:r>
              <a:rPr lang="en-GB" sz="1200" kern="1200" dirty="0" smtClean="0">
                <a:solidFill>
                  <a:schemeClr val="tx1"/>
                </a:solidFill>
                <a:effectLst/>
                <a:latin typeface="Arial" charset="0"/>
                <a:ea typeface="ＭＳ Ｐゴシック" charset="-128"/>
                <a:cs typeface="+mn-cs"/>
              </a:rPr>
              <a:t>BTW, some researchers and law enforcement agencies not happy of MS taking such unilateral actions</a:t>
            </a:r>
          </a:p>
          <a:p>
            <a:endParaRPr lang="en-US" sz="1200" kern="1200" dirty="0" smtClean="0">
              <a:solidFill>
                <a:schemeClr val="tx1"/>
              </a:solidFill>
              <a:effectLst/>
              <a:latin typeface="Arial" charset="0"/>
              <a:ea typeface="ＭＳ Ｐゴシック" charset="-128"/>
              <a:cs typeface="+mn-cs"/>
            </a:endParaRPr>
          </a:p>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12</a:t>
            </a:fld>
            <a:endParaRPr lang="fr-FR"/>
          </a:p>
        </p:txBody>
      </p:sp>
    </p:spTree>
    <p:extLst>
      <p:ext uri="{BB962C8B-B14F-4D97-AF65-F5344CB8AC3E}">
        <p14:creationId xmlns:p14="http://schemas.microsoft.com/office/powerpoint/2010/main" val="2066423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u="sng" kern="1200" dirty="0" smtClean="0">
                <a:solidFill>
                  <a:schemeClr val="tx1"/>
                </a:solidFill>
                <a:effectLst/>
                <a:latin typeface="Arial" charset="0"/>
                <a:ea typeface="ＭＳ Ｐゴシック" charset="-128"/>
                <a:cs typeface="+mn-cs"/>
                <a:hlinkClick r:id="rId3"/>
              </a:rPr>
              <a:t>http://www.f-secure.com/weblog/archives/00002408.html</a:t>
            </a:r>
            <a:r>
              <a:rPr lang="en-GB" sz="1200" kern="1200" dirty="0" smtClean="0">
                <a:solidFill>
                  <a:schemeClr val="tx1"/>
                </a:solidFill>
                <a:effectLst/>
                <a:latin typeface="Arial" charset="0"/>
                <a:ea typeface="ＭＳ Ｐゴシック" charset="-128"/>
                <a:cs typeface="+mn-cs"/>
              </a:rPr>
              <a:t/>
            </a:r>
            <a:br>
              <a:rPr lang="en-GB" sz="1200" kern="1200" dirty="0" smtClean="0">
                <a:solidFill>
                  <a:schemeClr val="tx1"/>
                </a:solidFill>
                <a:effectLst/>
                <a:latin typeface="Arial" charset="0"/>
                <a:ea typeface="ＭＳ Ｐゴシック" charset="-128"/>
                <a:cs typeface="+mn-cs"/>
              </a:rPr>
            </a:br>
            <a:r>
              <a:rPr lang="en-GB" sz="1200" u="sng" kern="1200" dirty="0" smtClean="0">
                <a:solidFill>
                  <a:schemeClr val="tx1"/>
                </a:solidFill>
                <a:effectLst/>
                <a:latin typeface="Arial" charset="0"/>
                <a:ea typeface="ＭＳ Ｐゴシック" charset="-128"/>
                <a:cs typeface="+mn-cs"/>
                <a:hlinkClick r:id="rId4"/>
              </a:rPr>
              <a:t>http://www.f-secure.com/weblog/archives/00002432.html</a:t>
            </a:r>
            <a:endParaRPr lang="en-GB" sz="1200" kern="1200" dirty="0" smtClean="0">
              <a:solidFill>
                <a:schemeClr val="tx1"/>
              </a:solidFill>
              <a:effectLst/>
              <a:latin typeface="Arial" charset="0"/>
              <a:ea typeface="ＭＳ Ｐゴシック" charset="-128"/>
              <a:cs typeface="+mn-cs"/>
            </a:endParaRPr>
          </a:p>
          <a:p>
            <a:r>
              <a:rPr lang="en-GB" sz="1200" u="sng" kern="1200" dirty="0" smtClean="0">
                <a:solidFill>
                  <a:schemeClr val="tx1"/>
                </a:solidFill>
                <a:effectLst/>
                <a:latin typeface="Arial" charset="0"/>
                <a:ea typeface="ＭＳ Ｐゴシック" charset="-128"/>
                <a:cs typeface="+mn-cs"/>
                <a:hlinkClick r:id="rId5"/>
              </a:rPr>
              <a:t>http://www.f-secure.com/weblog/archives/00002067.html</a:t>
            </a: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14</a:t>
            </a:fld>
            <a:endParaRPr lang="fr-FR"/>
          </a:p>
        </p:txBody>
      </p:sp>
    </p:spTree>
    <p:extLst>
      <p:ext uri="{BB962C8B-B14F-4D97-AF65-F5344CB8AC3E}">
        <p14:creationId xmlns:p14="http://schemas.microsoft.com/office/powerpoint/2010/main" val="1779450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http://ieeelog.com/</a:t>
            </a:r>
            <a:endParaRPr lang="en-GB" dirty="0" smtClean="0"/>
          </a:p>
          <a:p>
            <a:r>
              <a:rPr lang="en-GB" dirty="0" smtClean="0">
                <a:hlinkClick r:id="rId4"/>
              </a:rPr>
              <a:t>http://www.schneier.com/blog/archives/2012/10/keccak_is_sha-3.html</a:t>
            </a:r>
            <a:endParaRPr lang="en-GB" dirty="0" smtClean="0"/>
          </a:p>
          <a:p>
            <a:r>
              <a:rPr lang="en-GB" sz="1200" u="sng" kern="1200" dirty="0" smtClean="0">
                <a:solidFill>
                  <a:schemeClr val="tx1"/>
                </a:solidFill>
                <a:effectLst/>
                <a:latin typeface="Arial" charset="0"/>
                <a:ea typeface="ＭＳ Ｐゴシック" charset="-128"/>
                <a:cs typeface="+mn-cs"/>
                <a:hlinkClick r:id="rId5"/>
              </a:rPr>
              <a:t>http://codahale.com/how-to-safely-store-a-password/</a:t>
            </a: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16</a:t>
            </a:fld>
            <a:endParaRPr lang="fr-FR"/>
          </a:p>
        </p:txBody>
      </p:sp>
    </p:spTree>
    <p:extLst>
      <p:ext uri="{BB962C8B-B14F-4D97-AF65-F5344CB8AC3E}">
        <p14:creationId xmlns:p14="http://schemas.microsoft.com/office/powerpoint/2010/main" val="689157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charset="0"/>
                <a:ea typeface="ＭＳ Ｐゴシック" charset="-128"/>
                <a:cs typeface="+mn-cs"/>
              </a:rPr>
              <a:t>Zeus + P2P -&gt; </a:t>
            </a:r>
            <a:r>
              <a:rPr lang="en-GB" sz="1200" kern="1200" dirty="0" err="1" smtClean="0">
                <a:solidFill>
                  <a:schemeClr val="tx1"/>
                </a:solidFill>
                <a:effectLst/>
                <a:latin typeface="Arial" charset="0"/>
                <a:ea typeface="ＭＳ Ｐゴシック" charset="-128"/>
                <a:cs typeface="+mn-cs"/>
              </a:rPr>
              <a:t>GameOver</a:t>
            </a:r>
            <a:r>
              <a:rPr lang="en-GB" sz="1200" kern="1200" dirty="0" smtClean="0">
                <a:solidFill>
                  <a:schemeClr val="tx1"/>
                </a:solidFill>
                <a:effectLst/>
                <a:latin typeface="Arial" charset="0"/>
                <a:ea typeface="ＭＳ Ｐゴシック" charset="-128"/>
                <a:cs typeface="+mn-cs"/>
              </a:rPr>
              <a:t> infections -&gt; banks</a:t>
            </a:r>
            <a:br>
              <a:rPr lang="en-GB" sz="1200" kern="1200" dirty="0" smtClean="0">
                <a:solidFill>
                  <a:schemeClr val="tx1"/>
                </a:solidFill>
                <a:effectLst/>
                <a:latin typeface="Arial" charset="0"/>
                <a:ea typeface="ＭＳ Ｐゴシック" charset="-128"/>
                <a:cs typeface="+mn-cs"/>
              </a:rPr>
            </a:br>
            <a:r>
              <a:rPr lang="en-GB" sz="1200" u="sng" kern="1200" dirty="0" smtClean="0">
                <a:solidFill>
                  <a:schemeClr val="tx1"/>
                </a:solidFill>
                <a:effectLst/>
                <a:latin typeface="Arial" charset="0"/>
                <a:ea typeface="ＭＳ Ｐゴシック" charset="-128"/>
                <a:cs typeface="+mn-cs"/>
                <a:hlinkClick r:id="rId3"/>
              </a:rPr>
              <a:t>http://www.f-secure.com/weblog/archives/00002424.html</a:t>
            </a:r>
            <a:r>
              <a:rPr lang="en-GB" sz="1200" kern="1200" dirty="0" smtClean="0">
                <a:solidFill>
                  <a:schemeClr val="tx1"/>
                </a:solidFill>
                <a:effectLst/>
                <a:latin typeface="Arial" charset="0"/>
                <a:ea typeface="ＭＳ Ｐゴシック" charset="-128"/>
                <a:cs typeface="+mn-cs"/>
              </a:rPr>
              <a:t/>
            </a:r>
            <a:br>
              <a:rPr lang="en-GB" sz="1200" kern="1200" dirty="0" smtClean="0">
                <a:solidFill>
                  <a:schemeClr val="tx1"/>
                </a:solidFill>
                <a:effectLst/>
                <a:latin typeface="Arial" charset="0"/>
                <a:ea typeface="ＭＳ Ｐゴシック" charset="-128"/>
                <a:cs typeface="+mn-cs"/>
              </a:rPr>
            </a:br>
            <a:r>
              <a:rPr lang="en-GB" sz="1200" u="sng" kern="1200" dirty="0" smtClean="0">
                <a:solidFill>
                  <a:schemeClr val="tx1"/>
                </a:solidFill>
                <a:effectLst/>
                <a:latin typeface="Arial" charset="0"/>
                <a:ea typeface="ＭＳ Ｐゴシック" charset="-128"/>
                <a:cs typeface="+mn-cs"/>
                <a:hlinkClick r:id="rId4"/>
              </a:rPr>
              <a:t>http://www.f-secure.com/weblog/archives/00002421.html</a:t>
            </a:r>
            <a:endParaRPr lang="en-GB" sz="1200" kern="1200" dirty="0" smtClean="0">
              <a:solidFill>
                <a:schemeClr val="tx1"/>
              </a:solidFill>
              <a:effectLst/>
              <a:latin typeface="Arial" charset="0"/>
              <a:ea typeface="ＭＳ Ｐゴシック" charset="-128"/>
              <a:cs typeface="+mn-cs"/>
            </a:endParaRPr>
          </a:p>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18</a:t>
            </a:fld>
            <a:endParaRPr lang="fr-FR"/>
          </a:p>
        </p:txBody>
      </p:sp>
    </p:spTree>
    <p:extLst>
      <p:ext uri="{BB962C8B-B14F-4D97-AF65-F5344CB8AC3E}">
        <p14:creationId xmlns:p14="http://schemas.microsoft.com/office/powerpoint/2010/main" val="3211260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charset="0"/>
                <a:ea typeface="ＭＳ Ｐゴシック" charset="-128"/>
                <a:cs typeface="+mn-cs"/>
              </a:rPr>
              <a:t>Israel Demanding Passwords at the Border</a:t>
            </a:r>
          </a:p>
          <a:p>
            <a:r>
              <a:rPr lang="en-GB" sz="1200" u="sng" kern="1200" dirty="0" smtClean="0">
                <a:solidFill>
                  <a:schemeClr val="tx1"/>
                </a:solidFill>
                <a:effectLst/>
                <a:latin typeface="Arial" charset="0"/>
                <a:ea typeface="ＭＳ Ｐゴシック" charset="-128"/>
                <a:cs typeface="+mn-cs"/>
                <a:hlinkClick r:id="rId3"/>
              </a:rPr>
              <a:t>http://www.theaustralian.com.au/australian-it/israel-steps-up-email-border-checks/story-e6frgakx-1226385584079</a:t>
            </a:r>
            <a:endParaRPr lang="en-GB" sz="1200" kern="1200" dirty="0" smtClean="0">
              <a:solidFill>
                <a:schemeClr val="tx1"/>
              </a:solidFill>
              <a:effectLst/>
              <a:latin typeface="Arial" charset="0"/>
              <a:ea typeface="ＭＳ Ｐゴシック" charset="-128"/>
              <a:cs typeface="+mn-cs"/>
            </a:endParaRPr>
          </a:p>
          <a:p>
            <a:r>
              <a:rPr lang="en-GB" sz="1200" kern="1200" dirty="0" smtClean="0">
                <a:solidFill>
                  <a:schemeClr val="tx1"/>
                </a:solidFill>
                <a:effectLst/>
                <a:latin typeface="Arial" charset="0"/>
                <a:ea typeface="ＭＳ Ｐゴシック" charset="-128"/>
                <a:cs typeface="+mn-cs"/>
              </a:rPr>
              <a:t>Israel airport security demands access to tourists' private email accounts</a:t>
            </a:r>
          </a:p>
          <a:p>
            <a:r>
              <a:rPr lang="en-GB" sz="1200" kern="1200" dirty="0" smtClean="0">
                <a:solidFill>
                  <a:schemeClr val="tx1"/>
                </a:solidFill>
                <a:effectLst/>
                <a:latin typeface="Arial" charset="0"/>
                <a:ea typeface="ＭＳ Ｐゴシック" charset="-128"/>
                <a:cs typeface="+mn-cs"/>
              </a:rPr>
              <a:t>Several U.S. tourists report being asked by airport security personnel for access to their personal email accounts; Israel's Shin Bet security service says it acted within the law.</a:t>
            </a:r>
          </a:p>
          <a:p>
            <a:r>
              <a:rPr lang="en-GB" sz="1200" kern="1200" dirty="0" smtClean="0">
                <a:solidFill>
                  <a:schemeClr val="tx1"/>
                </a:solidFill>
                <a:effectLst/>
                <a:latin typeface="Arial" charset="0"/>
                <a:ea typeface="ＭＳ Ｐゴシック" charset="-128"/>
                <a:cs typeface="+mn-cs"/>
              </a:rPr>
              <a:t>Israel's Shin Bet security service has been demanding access to personal email accounts of visiting tourists with Arab names, according to the testimony of three U.S. citizens who were interrogated at Ben </a:t>
            </a:r>
            <a:r>
              <a:rPr lang="en-GB" sz="1200" kern="1200" dirty="0" err="1" smtClean="0">
                <a:solidFill>
                  <a:schemeClr val="tx1"/>
                </a:solidFill>
                <a:effectLst/>
                <a:latin typeface="Arial" charset="0"/>
                <a:ea typeface="ＭＳ Ｐゴシック" charset="-128"/>
                <a:cs typeface="+mn-cs"/>
              </a:rPr>
              <a:t>Gurion</a:t>
            </a:r>
            <a:r>
              <a:rPr lang="en-GB" sz="1200" kern="1200" dirty="0" smtClean="0">
                <a:solidFill>
                  <a:schemeClr val="tx1"/>
                </a:solidFill>
                <a:effectLst/>
                <a:latin typeface="Arial" charset="0"/>
                <a:ea typeface="ＭＳ Ｐゴシック" charset="-128"/>
                <a:cs typeface="+mn-cs"/>
              </a:rPr>
              <a:t> Airport and subsequently refused entry into Israel in May.</a:t>
            </a:r>
          </a:p>
          <a:p>
            <a:r>
              <a:rPr lang="en-GB" sz="1200" u="sng" kern="1200" dirty="0" smtClean="0">
                <a:solidFill>
                  <a:schemeClr val="tx1"/>
                </a:solidFill>
                <a:effectLst/>
                <a:latin typeface="Arial" charset="0"/>
                <a:ea typeface="ＭＳ Ｐゴシック" charset="-128"/>
                <a:cs typeface="+mn-cs"/>
                <a:hlinkClick r:id="rId4"/>
              </a:rPr>
              <a:t>http://www.haaretz.com/news/diplomacy-defense/israel-airport-security-demands-access-to-tourists-private-email-accounts.premium-1.434509</a:t>
            </a:r>
            <a:endParaRPr lang="en-GB" sz="1200" kern="1200" dirty="0" smtClean="0">
              <a:solidFill>
                <a:schemeClr val="tx1"/>
              </a:solidFill>
              <a:effectLst/>
              <a:latin typeface="Arial" charset="0"/>
              <a:ea typeface="ＭＳ Ｐゴシック" charset="-128"/>
              <a:cs typeface="+mn-cs"/>
            </a:endParaRP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German infects criminal investigation suspects’ computers with Trojans/backdoors</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hlinkClick r:id="rId5"/>
              </a:rPr>
              <a:t>http://www.f-secure.com/weblog/archives/00002250.html</a:t>
            </a:r>
            <a:endParaRPr lang="en-GB"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Syria</a:t>
            </a:r>
          </a:p>
          <a:p>
            <a:r>
              <a:rPr lang="en-GB" dirty="0" smtClean="0">
                <a:hlinkClick r:id="rId6"/>
              </a:rPr>
              <a:t>http://www.f-secure.com/weblog/archives/00002356.html</a:t>
            </a:r>
            <a:endParaRPr lang="en-GB" dirty="0" smtClean="0"/>
          </a:p>
          <a:p>
            <a:endParaRPr lang="en-US" dirty="0" smtClean="0"/>
          </a:p>
          <a:p>
            <a:r>
              <a:rPr lang="en-GB" sz="1200" kern="1200" dirty="0" smtClean="0">
                <a:solidFill>
                  <a:schemeClr val="tx1"/>
                </a:solidFill>
                <a:effectLst/>
                <a:latin typeface="Arial" charset="0"/>
                <a:ea typeface="ＭＳ Ｐゴシック" charset="-128"/>
                <a:cs typeface="+mn-cs"/>
              </a:rPr>
              <a:t>can’t wiretap connections because of encryption – so either infects computers, or goes after your data in the cloud:</a:t>
            </a:r>
          </a:p>
          <a:p>
            <a:r>
              <a:rPr lang="en-GB" dirty="0" smtClean="0">
                <a:hlinkClick r:id="rId7"/>
              </a:rPr>
              <a:t>http://papers.ssrn.com/sol3/papers.cfm?abstract_id=2038871</a:t>
            </a:r>
            <a:endParaRPr lang="en-GB" dirty="0" smtClean="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22</a:t>
            </a:fld>
            <a:endParaRPr lang="fr-FR"/>
          </a:p>
        </p:txBody>
      </p:sp>
    </p:spTree>
    <p:extLst>
      <p:ext uri="{BB962C8B-B14F-4D97-AF65-F5344CB8AC3E}">
        <p14:creationId xmlns:p14="http://schemas.microsoft.com/office/powerpoint/2010/main" val="2854860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sng" kern="1200" dirty="0" smtClean="0">
                <a:solidFill>
                  <a:schemeClr val="tx1"/>
                </a:solidFill>
                <a:effectLst/>
                <a:latin typeface="Arial" charset="0"/>
                <a:ea typeface="ＭＳ Ｐゴシック" charset="-128"/>
                <a:cs typeface="+mn-cs"/>
                <a:hlinkClick r:id="rId3"/>
              </a:rPr>
              <a:t>https://twitter.com/mikko/status/203414733804670976</a:t>
            </a:r>
            <a:r>
              <a:rPr lang="en-GB" sz="1200" kern="1200" dirty="0" smtClean="0">
                <a:solidFill>
                  <a:schemeClr val="tx1"/>
                </a:solidFill>
                <a:effectLst/>
                <a:latin typeface="Arial" charset="0"/>
                <a:ea typeface="ＭＳ Ｐゴシック" charset="-128"/>
                <a:cs typeface="+mn-cs"/>
              </a:rPr>
              <a:t/>
            </a:r>
            <a:br>
              <a:rPr lang="en-GB" sz="1200" kern="1200" dirty="0" smtClean="0">
                <a:solidFill>
                  <a:schemeClr val="tx1"/>
                </a:solidFill>
                <a:effectLst/>
                <a:latin typeface="Arial" charset="0"/>
                <a:ea typeface="ＭＳ Ｐゴシック" charset="-128"/>
                <a:cs typeface="+mn-cs"/>
              </a:rPr>
            </a:b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23</a:t>
            </a:fld>
            <a:endParaRPr lang="fr-FR"/>
          </a:p>
        </p:txBody>
      </p:sp>
    </p:spTree>
    <p:extLst>
      <p:ext uri="{BB962C8B-B14F-4D97-AF65-F5344CB8AC3E}">
        <p14:creationId xmlns:p14="http://schemas.microsoft.com/office/powerpoint/2010/main" val="613369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sng" kern="1200" dirty="0" smtClean="0">
                <a:solidFill>
                  <a:schemeClr val="tx1"/>
                </a:solidFill>
                <a:effectLst/>
                <a:latin typeface="Arial" charset="0"/>
                <a:ea typeface="ＭＳ Ｐゴシック" charset="-128"/>
                <a:cs typeface="+mn-cs"/>
                <a:hlinkClick r:id="rId3"/>
              </a:rPr>
              <a:t>https://twitter.com/mikko/status/203414733804670976</a:t>
            </a:r>
            <a:r>
              <a:rPr lang="en-GB" sz="1200" kern="1200" dirty="0" smtClean="0">
                <a:solidFill>
                  <a:schemeClr val="tx1"/>
                </a:solidFill>
                <a:effectLst/>
                <a:latin typeface="Arial" charset="0"/>
                <a:ea typeface="ＭＳ Ｐゴシック" charset="-128"/>
                <a:cs typeface="+mn-cs"/>
              </a:rPr>
              <a:t/>
            </a:r>
            <a:br>
              <a:rPr lang="en-GB" sz="1200" kern="1200" dirty="0" smtClean="0">
                <a:solidFill>
                  <a:schemeClr val="tx1"/>
                </a:solidFill>
                <a:effectLst/>
                <a:latin typeface="Arial" charset="0"/>
                <a:ea typeface="ＭＳ Ｐゴシック" charset="-128"/>
                <a:cs typeface="+mn-cs"/>
              </a:rPr>
            </a:b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24</a:t>
            </a:fld>
            <a:endParaRPr lang="fr-FR"/>
          </a:p>
        </p:txBody>
      </p:sp>
    </p:spTree>
    <p:extLst>
      <p:ext uri="{BB962C8B-B14F-4D97-AF65-F5344CB8AC3E}">
        <p14:creationId xmlns:p14="http://schemas.microsoft.com/office/powerpoint/2010/main" val="6133691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http://www.nytimes.com/2012/06/01/world/middleeast/obama-ordered-wave-of-cyberattacks-against-iran.html</a:t>
            </a:r>
            <a:endParaRPr lang="en-GB" dirty="0" smtClean="0"/>
          </a:p>
          <a:p>
            <a:r>
              <a:rPr lang="en-GB" sz="1200" u="sng" kern="1200" dirty="0" smtClean="0">
                <a:solidFill>
                  <a:schemeClr val="tx1"/>
                </a:solidFill>
                <a:effectLst/>
                <a:latin typeface="Arial" charset="0"/>
                <a:ea typeface="ＭＳ Ｐゴシック" charset="-128"/>
                <a:cs typeface="+mn-cs"/>
                <a:hlinkClick r:id="rId4"/>
              </a:rPr>
              <a:t>http://www.f-secure.com/weblog/archives/00002401.html</a:t>
            </a:r>
            <a:r>
              <a:rPr lang="en-GB" sz="1200" kern="1200" dirty="0" smtClean="0">
                <a:solidFill>
                  <a:schemeClr val="tx1"/>
                </a:solidFill>
                <a:effectLst/>
                <a:latin typeface="Arial" charset="0"/>
                <a:ea typeface="ＭＳ Ｐゴシック" charset="-128"/>
                <a:cs typeface="+mn-cs"/>
              </a:rPr>
              <a:t/>
            </a:r>
            <a:br>
              <a:rPr lang="en-GB" sz="1200" kern="1200" dirty="0" smtClean="0">
                <a:solidFill>
                  <a:schemeClr val="tx1"/>
                </a:solidFill>
                <a:effectLst/>
                <a:latin typeface="Arial" charset="0"/>
                <a:ea typeface="ＭＳ Ｐゴシック" charset="-128"/>
                <a:cs typeface="+mn-cs"/>
              </a:rPr>
            </a:b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26</a:t>
            </a:fld>
            <a:endParaRPr lang="fr-FR"/>
          </a:p>
        </p:txBody>
      </p:sp>
    </p:spTree>
    <p:extLst>
      <p:ext uri="{BB962C8B-B14F-4D97-AF65-F5344CB8AC3E}">
        <p14:creationId xmlns:p14="http://schemas.microsoft.com/office/powerpoint/2010/main" val="42934138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http://www.nytimes.com/roomfordebate/2012/06/04/do-cyberattacks-on-iran-make-us-vulnerable-12</a:t>
            </a:r>
            <a:endParaRPr lang="en-GB" dirty="0" smtClean="0"/>
          </a:p>
          <a:p>
            <a:endParaRPr lang="en-US" dirty="0" smtClean="0"/>
          </a:p>
          <a:p>
            <a:r>
              <a:rPr lang="en-US" dirty="0" smtClean="0"/>
              <a:t>Was the world a safer place since</a:t>
            </a:r>
            <a:r>
              <a:rPr lang="en-US" baseline="0" dirty="0" smtClean="0"/>
              <a:t> WWII because of nuclear arms??</a:t>
            </a: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27</a:t>
            </a:fld>
            <a:endParaRPr lang="fr-FR"/>
          </a:p>
        </p:txBody>
      </p:sp>
    </p:spTree>
    <p:extLst>
      <p:ext uri="{BB962C8B-B14F-4D97-AF65-F5344CB8AC3E}">
        <p14:creationId xmlns:p14="http://schemas.microsoft.com/office/powerpoint/2010/main" val="4010815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http://www.wired.com/threatlevel/2012/06/internet-security-fail/</a:t>
            </a:r>
            <a:endParaRPr lang="en-GB" dirty="0" smtClean="0"/>
          </a:p>
          <a:p>
            <a:r>
              <a:rPr lang="en-GB" dirty="0" smtClean="0">
                <a:hlinkClick r:id="rId4"/>
              </a:rPr>
              <a:t>http://www.schneier.com/blog/archives/2012/06/the_failure_of_3.html</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28</a:t>
            </a:fld>
            <a:endParaRPr lang="fr-FR"/>
          </a:p>
        </p:txBody>
      </p:sp>
    </p:spTree>
    <p:extLst>
      <p:ext uri="{BB962C8B-B14F-4D97-AF65-F5344CB8AC3E}">
        <p14:creationId xmlns:p14="http://schemas.microsoft.com/office/powerpoint/2010/main" val="3837571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a:t>
            </a:r>
          </a:p>
          <a:p>
            <a:r>
              <a:rPr lang="en-GB" dirty="0" smtClean="0">
                <a:hlinkClick r:id="rId3"/>
              </a:rPr>
              <a:t>http://www.schneier.com/blog/archives/2012/08/yet_another_ris.html</a:t>
            </a:r>
            <a:r>
              <a:rPr lang="en-US" dirty="0" smtClean="0"/>
              <a:t/>
            </a:r>
            <a:br>
              <a:rPr lang="en-US" dirty="0" smtClean="0"/>
            </a:br>
            <a:r>
              <a:rPr lang="en-GB" sz="1200" u="sng" kern="1200" dirty="0" smtClean="0">
                <a:solidFill>
                  <a:schemeClr val="tx1"/>
                </a:solidFill>
                <a:effectLst/>
                <a:latin typeface="Arial" charset="0"/>
                <a:ea typeface="ＭＳ Ｐゴシック" charset="-128"/>
                <a:cs typeface="+mn-cs"/>
                <a:hlinkClick r:id="rId4"/>
              </a:rPr>
              <a:t>http://youtu.be/603bceogqfA</a:t>
            </a:r>
            <a:r>
              <a:rPr lang="en-GB" sz="1200" kern="1200" dirty="0" smtClean="0">
                <a:solidFill>
                  <a:schemeClr val="tx1"/>
                </a:solidFill>
                <a:effectLst/>
                <a:latin typeface="Arial" charset="0"/>
                <a:ea typeface="ＭＳ Ｐゴシック" charset="-128"/>
                <a:cs typeface="+mn-cs"/>
              </a:rPr>
              <a:t/>
            </a:r>
            <a:br>
              <a:rPr lang="en-GB" sz="1200" kern="1200" dirty="0" smtClean="0">
                <a:solidFill>
                  <a:schemeClr val="tx1"/>
                </a:solidFill>
                <a:effectLst/>
                <a:latin typeface="Arial" charset="0"/>
                <a:ea typeface="ＭＳ Ｐゴシック" charset="-128"/>
                <a:cs typeface="+mn-cs"/>
              </a:rPr>
            </a:b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3</a:t>
            </a:fld>
            <a:endParaRPr lang="fr-FR"/>
          </a:p>
        </p:txBody>
      </p:sp>
    </p:spTree>
    <p:extLst>
      <p:ext uri="{BB962C8B-B14F-4D97-AF65-F5344CB8AC3E}">
        <p14:creationId xmlns:p14="http://schemas.microsoft.com/office/powerpoint/2010/main" val="14220317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charset="0"/>
                <a:ea typeface="ＭＳ Ｐゴシック" charset="-128"/>
                <a:cs typeface="+mn-cs"/>
              </a:rPr>
              <a:t>longer-term results: arms race</a:t>
            </a:r>
          </a:p>
          <a:p>
            <a:r>
              <a:rPr lang="en-GB" sz="1200" kern="1200" dirty="0" smtClean="0">
                <a:solidFill>
                  <a:schemeClr val="tx1"/>
                </a:solidFill>
                <a:effectLst/>
                <a:latin typeface="Arial" charset="0"/>
                <a:ea typeface="ＭＳ Ｐゴシック" charset="-128"/>
                <a:cs typeface="+mn-cs"/>
              </a:rPr>
              <a:t>imagine a (cyber)war between two technically advanced nations</a:t>
            </a:r>
          </a:p>
          <a:p>
            <a:endParaRPr lang="en-US" sz="1200" kern="1200" dirty="0" smtClean="0">
              <a:solidFill>
                <a:schemeClr val="tx1"/>
              </a:solidFill>
              <a:effectLst/>
              <a:latin typeface="Arial" charset="0"/>
              <a:ea typeface="ＭＳ Ｐゴシック" charset="-128"/>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kern="1200" dirty="0" smtClean="0">
                <a:solidFill>
                  <a:schemeClr val="tx1"/>
                </a:solidFill>
                <a:effectLst/>
                <a:latin typeface="Arial" charset="0"/>
                <a:ea typeface="ＭＳ Ｐゴシック" charset="-128"/>
                <a:cs typeface="+mn-cs"/>
              </a:rPr>
              <a:t>NATO Cooperative Cyber Defence Centre of Excellence – The </a:t>
            </a:r>
            <a:r>
              <a:rPr lang="en-GB" sz="1200" b="0" i="0" kern="1200" dirty="0" err="1" smtClean="0">
                <a:solidFill>
                  <a:schemeClr val="tx1"/>
                </a:solidFill>
                <a:effectLst/>
                <a:latin typeface="Arial" charset="0"/>
                <a:ea typeface="ＭＳ Ｐゴシック" charset="-128"/>
                <a:cs typeface="+mn-cs"/>
              </a:rPr>
              <a:t>Tallin</a:t>
            </a:r>
            <a:r>
              <a:rPr lang="en-GB" sz="1200" b="0" i="0" kern="1200" dirty="0" smtClean="0">
                <a:solidFill>
                  <a:schemeClr val="tx1"/>
                </a:solidFill>
                <a:effectLst/>
                <a:latin typeface="Arial" charset="0"/>
                <a:ea typeface="ＭＳ Ｐゴシック" charset="-128"/>
                <a:cs typeface="+mn-cs"/>
              </a:rPr>
              <a:t> Manual on </a:t>
            </a:r>
            <a:r>
              <a:rPr lang="en-GB" sz="1200" kern="1200" dirty="0" smtClean="0">
                <a:solidFill>
                  <a:schemeClr val="tx1"/>
                </a:solidFill>
                <a:effectLst/>
                <a:latin typeface="Arial" charset="0"/>
                <a:ea typeface="ＭＳ Ｐゴシック" charset="-128"/>
                <a:cs typeface="+mn-cs"/>
              </a:rPr>
              <a:t>what is cyber attack, if cyber espionage is</a:t>
            </a:r>
            <a:r>
              <a:rPr lang="en-GB" sz="1200" kern="1200" baseline="0" dirty="0" smtClean="0">
                <a:solidFill>
                  <a:schemeClr val="tx1"/>
                </a:solidFill>
                <a:effectLst/>
                <a:latin typeface="Arial" charset="0"/>
                <a:ea typeface="ＭＳ Ｐゴシック" charset="-128"/>
                <a:cs typeface="+mn-cs"/>
              </a:rPr>
              <a:t> </a:t>
            </a:r>
            <a:r>
              <a:rPr lang="en-GB" sz="1200" kern="1200" dirty="0" smtClean="0">
                <a:solidFill>
                  <a:schemeClr val="tx1"/>
                </a:solidFill>
                <a:effectLst/>
                <a:latin typeface="Arial" charset="0"/>
                <a:ea typeface="ＭＳ Ｐゴシック" charset="-128"/>
                <a:cs typeface="+mn-cs"/>
              </a:rPr>
              <a:t>“legal during warfare” etc.:</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hlinkClick r:id="rId3"/>
              </a:rPr>
              <a:t>http://www.ccdcoe.org/249.html</a:t>
            </a:r>
            <a:r>
              <a:rPr lang="en-GB" sz="1200" b="1" kern="1200" dirty="0" smtClean="0">
                <a:solidFill>
                  <a:schemeClr val="tx1"/>
                </a:solidFill>
                <a:effectLst/>
                <a:latin typeface="Arial" charset="0"/>
                <a:ea typeface="ＭＳ Ｐゴシック" charset="-128"/>
                <a:cs typeface="+mn-cs"/>
              </a:rPr>
              <a:t/>
            </a:r>
            <a:br>
              <a:rPr lang="en-GB" sz="1200" b="1" kern="1200" dirty="0" smtClean="0">
                <a:solidFill>
                  <a:schemeClr val="tx1"/>
                </a:solidFill>
                <a:effectLst/>
                <a:latin typeface="Arial" charset="0"/>
                <a:ea typeface="ＭＳ Ｐゴシック" charset="-128"/>
                <a:cs typeface="+mn-cs"/>
              </a:rPr>
            </a:br>
            <a:r>
              <a:rPr lang="en-GB" sz="1200" u="sng" kern="1200" dirty="0" smtClean="0">
                <a:solidFill>
                  <a:schemeClr val="tx1"/>
                </a:solidFill>
                <a:effectLst/>
                <a:latin typeface="Arial" charset="0"/>
                <a:ea typeface="ＭＳ Ｐゴシック" charset="-128"/>
                <a:cs typeface="+mn-cs"/>
                <a:hlinkClick r:id="rId4"/>
              </a:rPr>
              <a:t>http://www.f-secure.com/weblog/archives/00002417.html</a:t>
            </a:r>
            <a:endParaRPr lang="en-GB" sz="1200" kern="1200" dirty="0" smtClean="0">
              <a:solidFill>
                <a:schemeClr val="tx1"/>
              </a:solidFill>
              <a:effectLst/>
              <a:latin typeface="Arial" charset="0"/>
              <a:ea typeface="ＭＳ Ｐゴシック" charset="-128"/>
              <a:cs typeface="+mn-cs"/>
            </a:endParaRPr>
          </a:p>
          <a:p>
            <a:endParaRPr lang="en-GB" sz="1200" kern="1200" dirty="0" smtClean="0">
              <a:solidFill>
                <a:schemeClr val="tx1"/>
              </a:solidFill>
              <a:effectLst/>
              <a:latin typeface="Arial" charset="0"/>
              <a:ea typeface="ＭＳ Ｐゴシック" charset="-128"/>
              <a:cs typeface="+mn-cs"/>
            </a:endParaRPr>
          </a:p>
          <a:p>
            <a:endParaRPr lang="en-GB" sz="1200" kern="1200" dirty="0" smtClean="0">
              <a:solidFill>
                <a:schemeClr val="tx1"/>
              </a:solidFill>
              <a:effectLst/>
              <a:latin typeface="Arial" charset="0"/>
              <a:ea typeface="ＭＳ Ｐゴシック" charset="-128"/>
              <a:cs typeface="+mn-cs"/>
            </a:endParaRPr>
          </a:p>
          <a:p>
            <a:r>
              <a:rPr lang="en-GB" sz="1200" kern="1200" dirty="0" smtClean="0">
                <a:solidFill>
                  <a:schemeClr val="tx1"/>
                </a:solidFill>
                <a:effectLst/>
                <a:latin typeface="Arial" charset="0"/>
                <a:ea typeface="ＭＳ Ｐゴシック" charset="-128"/>
                <a:cs typeface="+mn-cs"/>
              </a:rPr>
              <a:t>“However, eventually it will become as public as any other defence technology. Maybe we'll eventually see public </a:t>
            </a:r>
            <a:r>
              <a:rPr lang="en-GB" sz="1200" kern="1200" dirty="0" err="1" smtClean="0">
                <a:solidFill>
                  <a:schemeClr val="tx1"/>
                </a:solidFill>
                <a:effectLst/>
                <a:latin typeface="Arial" charset="0"/>
                <a:ea typeface="ＭＳ Ｐゴシック" charset="-128"/>
                <a:cs typeface="+mn-cs"/>
              </a:rPr>
              <a:t>cyberwar</a:t>
            </a:r>
            <a:r>
              <a:rPr lang="en-GB" sz="1200" kern="1200" dirty="0" smtClean="0">
                <a:solidFill>
                  <a:schemeClr val="tx1"/>
                </a:solidFill>
                <a:effectLst/>
                <a:latin typeface="Arial" charset="0"/>
                <a:ea typeface="ＭＳ Ｐゴシック" charset="-128"/>
                <a:cs typeface="+mn-cs"/>
              </a:rPr>
              <a:t> exercises where a country will demonstrate their attack capabilities. Maybe we'll eventually see cyber disarmament programmes.”</a:t>
            </a:r>
            <a:endParaRPr lang="en-GB" sz="1200" u="sng" kern="1200" dirty="0" smtClean="0">
              <a:solidFill>
                <a:schemeClr val="tx1"/>
              </a:solidFill>
              <a:effectLst/>
              <a:latin typeface="Arial" charset="0"/>
              <a:ea typeface="ＭＳ Ｐゴシック" charset="-128"/>
              <a:cs typeface="+mn-cs"/>
              <a:hlinkClick r:id="rId5"/>
            </a:endParaRPr>
          </a:p>
          <a:p>
            <a:r>
              <a:rPr lang="en-GB" sz="1200" u="sng" kern="1200" dirty="0" smtClean="0">
                <a:solidFill>
                  <a:schemeClr val="tx1"/>
                </a:solidFill>
                <a:effectLst/>
                <a:latin typeface="Arial" charset="0"/>
                <a:ea typeface="ＭＳ Ｐゴシック" charset="-128"/>
                <a:cs typeface="+mn-cs"/>
                <a:hlinkClick r:id="rId5"/>
              </a:rPr>
              <a:t>http://www.bbc.com/news/technology-18825742</a:t>
            </a:r>
            <a:endParaRPr lang="en-GB" sz="1200" u="sng" kern="1200" dirty="0" smtClean="0">
              <a:solidFill>
                <a:schemeClr val="tx1"/>
              </a:solidFill>
              <a:effectLst/>
              <a:latin typeface="Arial" charset="0"/>
              <a:ea typeface="ＭＳ Ｐゴシック" charset="-128"/>
              <a:cs typeface="+mn-cs"/>
            </a:endParaRPr>
          </a:p>
          <a:p>
            <a:endParaRPr lang="en-US" sz="1200" u="sng" kern="1200" dirty="0" smtClean="0">
              <a:solidFill>
                <a:schemeClr val="tx1"/>
              </a:solidFill>
              <a:effectLst/>
              <a:latin typeface="Arial" charset="0"/>
              <a:ea typeface="ＭＳ Ｐゴシック" charset="-128"/>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Arial" charset="0"/>
                <a:ea typeface="ＭＳ Ｐゴシック" charset="-128"/>
                <a:cs typeface="+mn-cs"/>
              </a:rPr>
              <a:t>US and China talking about cyber-weapons – not government to government, but via “proxies” (institutes) – but still interesting!</a:t>
            </a:r>
            <a:endParaRPr lang="en-US" sz="1200" u="sng" kern="1200" dirty="0" smtClean="0">
              <a:solidFill>
                <a:schemeClr val="tx1"/>
              </a:solidFill>
              <a:effectLst/>
              <a:latin typeface="Arial" charset="0"/>
              <a:ea typeface="ＭＳ Ｐゴシック" charset="-128"/>
              <a:cs typeface="+mn-cs"/>
            </a:endParaRPr>
          </a:p>
          <a:p>
            <a:r>
              <a:rPr lang="en-GB" dirty="0" smtClean="0">
                <a:hlinkClick r:id="rId6"/>
              </a:rPr>
              <a:t>http://www.volokh.com/2012/07/02/us-china-proxy-talks-on-cyberweapons/</a:t>
            </a:r>
            <a:endParaRPr lang="en-GB" sz="1200" u="sng" kern="1200" dirty="0" smtClean="0">
              <a:solidFill>
                <a:schemeClr val="tx1"/>
              </a:solidFill>
              <a:effectLst/>
              <a:latin typeface="Arial" charset="0"/>
              <a:ea typeface="ＭＳ Ｐゴシック" charset="-128"/>
              <a:cs typeface="+mn-cs"/>
            </a:endParaRPr>
          </a:p>
          <a:p>
            <a:endParaRPr lang="en-US" sz="1200" u="sng" kern="1200" dirty="0" smtClean="0">
              <a:solidFill>
                <a:schemeClr val="tx1"/>
              </a:solidFill>
              <a:effectLst/>
              <a:latin typeface="Arial" charset="0"/>
              <a:ea typeface="ＭＳ Ｐゴシック" charset="-128"/>
              <a:cs typeface="+mn-cs"/>
            </a:endParaRPr>
          </a:p>
          <a:p>
            <a:r>
              <a:rPr lang="fr-CH" sz="1200" u="sng" kern="1200" dirty="0" smtClean="0">
                <a:solidFill>
                  <a:schemeClr val="tx1"/>
                </a:solidFill>
                <a:effectLst/>
                <a:latin typeface="Arial" charset="0"/>
                <a:ea typeface="ＭＳ Ｐゴシック" charset="-128"/>
                <a:cs typeface="+mn-cs"/>
                <a:hlinkClick r:id="rId7"/>
              </a:rPr>
              <a:t>http://www.usnews.com/debate-club/should-there-be-an-international-treaty-on-cyberwarfare/an-international-cyberwar-treaty-is-the-only-way-to-stem-the-threat</a:t>
            </a: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29</a:t>
            </a:fld>
            <a:endParaRPr lang="fr-FR"/>
          </a:p>
        </p:txBody>
      </p:sp>
    </p:spTree>
    <p:extLst>
      <p:ext uri="{BB962C8B-B14F-4D97-AF65-F5344CB8AC3E}">
        <p14:creationId xmlns:p14="http://schemas.microsoft.com/office/powerpoint/2010/main" val="27529859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smtClean="0"/>
              <a:t>Trusting s</a:t>
            </a:r>
            <a:r>
              <a:rPr lang="en-US" b="1" baseline="0" dirty="0" smtClean="0"/>
              <a:t>ignatures</a:t>
            </a:r>
            <a:r>
              <a:rPr lang="en-US" baseline="0" dirty="0" smtClean="0"/>
              <a:t>: </a:t>
            </a:r>
            <a:r>
              <a:rPr lang="en-GB" sz="1200" kern="1200" dirty="0" smtClean="0">
                <a:solidFill>
                  <a:schemeClr val="tx1"/>
                </a:solidFill>
                <a:effectLst/>
                <a:latin typeface="Arial" charset="0"/>
                <a:ea typeface="ＭＳ Ｐゴシック" charset="-128"/>
                <a:cs typeface="+mn-cs"/>
              </a:rPr>
              <a:t>Compromised Adobe build server</a:t>
            </a:r>
            <a:br>
              <a:rPr lang="en-GB" sz="1200" kern="1200" dirty="0" smtClean="0">
                <a:solidFill>
                  <a:schemeClr val="tx1"/>
                </a:solidFill>
                <a:effectLst/>
                <a:latin typeface="Arial" charset="0"/>
                <a:ea typeface="ＭＳ Ｐゴシック" charset="-128"/>
                <a:cs typeface="+mn-cs"/>
              </a:rPr>
            </a:br>
            <a:r>
              <a:rPr lang="en-GB" sz="1200" u="sng" kern="1200" dirty="0" smtClean="0">
                <a:solidFill>
                  <a:schemeClr val="tx1"/>
                </a:solidFill>
                <a:effectLst/>
                <a:latin typeface="Arial" charset="0"/>
                <a:ea typeface="ＭＳ Ｐゴシック" charset="-128"/>
                <a:cs typeface="+mn-cs"/>
                <a:hlinkClick r:id="rId3"/>
              </a:rPr>
              <a:t>http://www.f-secure.com/weblog/archives/00002435.html</a:t>
            </a:r>
            <a:endParaRPr lang="en-GB" sz="1200" u="sng" kern="1200" dirty="0" smtClean="0">
              <a:solidFill>
                <a:schemeClr val="tx1"/>
              </a:solidFill>
              <a:effectLst/>
              <a:latin typeface="Arial" charset="0"/>
              <a:ea typeface="ＭＳ Ｐゴシック" charset="-128"/>
              <a:cs typeface="+mn-cs"/>
            </a:endParaRPr>
          </a:p>
          <a:p>
            <a:pPr lvl="0"/>
            <a:endParaRPr lang="en-GB" dirty="0" smtClean="0"/>
          </a:p>
          <a:p>
            <a:pPr lvl="0"/>
            <a:r>
              <a:rPr lang="en-GB" dirty="0" smtClean="0"/>
              <a:t>We’ve been saying for years: complexity kills security</a:t>
            </a:r>
          </a:p>
          <a:p>
            <a:r>
              <a:rPr lang="en-GB" dirty="0" smtClean="0"/>
              <a:t>But maybe, it’s the opposite? We’re being attacked and compromised, but causing real damage is hard</a:t>
            </a:r>
            <a:br>
              <a:rPr lang="en-GB" dirty="0" smtClean="0"/>
            </a:br>
            <a:r>
              <a:rPr lang="en-GB" dirty="0" smtClean="0"/>
              <a:t>precisely because systems are so complex??</a:t>
            </a:r>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30</a:t>
            </a:fld>
            <a:endParaRPr lang="fr-FR"/>
          </a:p>
        </p:txBody>
      </p:sp>
    </p:spTree>
    <p:extLst>
      <p:ext uri="{BB962C8B-B14F-4D97-AF65-F5344CB8AC3E}">
        <p14:creationId xmlns:p14="http://schemas.microsoft.com/office/powerpoint/2010/main" val="3301377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http://www.networkworld.com/news/2012/080812-apple-stops-password-resets-after-261496.html</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5</a:t>
            </a:fld>
            <a:endParaRPr lang="fr-FR"/>
          </a:p>
        </p:txBody>
      </p:sp>
    </p:spTree>
    <p:extLst>
      <p:ext uri="{BB962C8B-B14F-4D97-AF65-F5344CB8AC3E}">
        <p14:creationId xmlns:p14="http://schemas.microsoft.com/office/powerpoint/2010/main" val="4259504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1" kern="1200" dirty="0" smtClean="0">
                <a:solidFill>
                  <a:schemeClr val="tx1"/>
                </a:solidFill>
                <a:effectLst/>
                <a:latin typeface="Arial" charset="0"/>
                <a:ea typeface="ＭＳ Ｐゴシック" charset="-128"/>
                <a:cs typeface="+mn-cs"/>
              </a:rPr>
              <a:t>Children warned name of first pet should contain 8 characters and a digit</a:t>
            </a:r>
          </a:p>
          <a:p>
            <a:r>
              <a:rPr lang="en-GB" sz="1200" kern="1200" dirty="0" smtClean="0">
                <a:solidFill>
                  <a:schemeClr val="tx1"/>
                </a:solidFill>
                <a:effectLst/>
                <a:latin typeface="Arial" charset="0"/>
                <a:ea typeface="ＭＳ Ｐゴシック" charset="-128"/>
                <a:cs typeface="+mn-cs"/>
              </a:rPr>
              <a:t>Popular pet names Rover, Cheryl and Kate could be a thing of the past. Banks are now advising parents to think carefully before naming their child’s first pet. For security reasons, the chosen name should have at least eight characters, a capital letter and a digit. It should not be the same as the name of any previous pet, and must never be written down, especially on a collar as that is the first place anyone would look. Ideally, children should consider changing the name of their pet every 12 weeks.</a:t>
            </a:r>
          </a:p>
          <a:p>
            <a:r>
              <a:rPr lang="en-GB" sz="1200" u="sng" kern="1200" dirty="0" smtClean="0">
                <a:solidFill>
                  <a:schemeClr val="tx1"/>
                </a:solidFill>
                <a:effectLst/>
                <a:latin typeface="Arial" charset="0"/>
                <a:ea typeface="ＭＳ Ｐゴシック" charset="-128"/>
                <a:cs typeface="+mn-cs"/>
                <a:hlinkClick r:id="rId3"/>
              </a:rPr>
              <a:t>http://www.newsbiscuit.com/2012/06/08/children-warned-name-of-first-pet-should-contain-8-characters-and-a-digit/</a:t>
            </a:r>
            <a:endParaRPr lang="en-GB" sz="1200" kern="1200" dirty="0" smtClean="0">
              <a:solidFill>
                <a:schemeClr val="tx1"/>
              </a:solidFill>
              <a:effectLst/>
              <a:latin typeface="Arial" charset="0"/>
              <a:ea typeface="ＭＳ Ｐゴシック" charset="-128"/>
              <a:cs typeface="+mn-cs"/>
            </a:endParaRPr>
          </a:p>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6</a:t>
            </a:fld>
            <a:endParaRPr lang="fr-FR"/>
          </a:p>
        </p:txBody>
      </p:sp>
    </p:spTree>
    <p:extLst>
      <p:ext uri="{BB962C8B-B14F-4D97-AF65-F5344CB8AC3E}">
        <p14:creationId xmlns:p14="http://schemas.microsoft.com/office/powerpoint/2010/main" val="3202956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BTW, why people reply this way? </a:t>
            </a:r>
          </a:p>
          <a:p>
            <a:pPr marL="171450" indent="-171450">
              <a:buFont typeface="Arial" charset="0"/>
              <a:buChar char="•"/>
            </a:pPr>
            <a:r>
              <a:rPr lang="en-US" dirty="0" smtClean="0"/>
              <a:t>Because they </a:t>
            </a:r>
            <a:r>
              <a:rPr lang="en-US" dirty="0" err="1" smtClean="0"/>
              <a:t>realise</a:t>
            </a:r>
            <a:r>
              <a:rPr lang="en-US" dirty="0" smtClean="0"/>
              <a:t> how important their</a:t>
            </a:r>
            <a:r>
              <a:rPr lang="en-US" baseline="0" dirty="0" smtClean="0"/>
              <a:t> e-mail account is, and how many other services/accounts depend on its security?</a:t>
            </a:r>
          </a:p>
          <a:p>
            <a:pPr marL="171450" indent="-171450">
              <a:buFont typeface="Arial" charset="0"/>
              <a:buChar char="•"/>
            </a:pPr>
            <a:r>
              <a:rPr lang="en-US" baseline="0" dirty="0" smtClean="0"/>
              <a:t>Or rather because they believe banks will help them with any e-banking issue (and they are often right), while they are on their own with any e-mail account issues?</a:t>
            </a:r>
          </a:p>
          <a:p>
            <a:pPr marL="171450" indent="-171450">
              <a:buFont typeface="Arial" charset="0"/>
              <a:buChar char="•"/>
            </a:pPr>
            <a:endParaRPr lang="en-US" baseline="0" dirty="0" smtClean="0"/>
          </a:p>
          <a:p>
            <a:pPr marL="0" indent="0">
              <a:buFont typeface="Arial" charset="0"/>
              <a:buNone/>
            </a:pPr>
            <a:r>
              <a:rPr lang="en-US" baseline="0" dirty="0" smtClean="0"/>
              <a:t>See also: </a:t>
            </a:r>
            <a:r>
              <a:rPr lang="en-GB" dirty="0" smtClean="0">
                <a:hlinkClick r:id="rId3"/>
              </a:rPr>
              <a:t>http://www.schneier.com/blog/archives/2012/06/e-mail_accounts.html</a:t>
            </a: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7</a:t>
            </a:fld>
            <a:endParaRPr lang="fr-FR"/>
          </a:p>
        </p:txBody>
      </p:sp>
    </p:spTree>
    <p:extLst>
      <p:ext uri="{BB962C8B-B14F-4D97-AF65-F5344CB8AC3E}">
        <p14:creationId xmlns:p14="http://schemas.microsoft.com/office/powerpoint/2010/main" val="1005675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Whan</a:t>
            </a:r>
            <a:r>
              <a:rPr lang="en-US" dirty="0" smtClean="0"/>
              <a:t> next?</a:t>
            </a:r>
            <a:r>
              <a:rPr lang="en-US" baseline="0" dirty="0" smtClean="0"/>
              <a:t> / What to expect? / </a:t>
            </a:r>
            <a:r>
              <a:rPr lang="en-US" dirty="0" smtClean="0"/>
              <a:t>Where</a:t>
            </a:r>
            <a:r>
              <a:rPr lang="en-US" baseline="0" dirty="0" smtClean="0"/>
              <a:t> will this take us?</a:t>
            </a:r>
          </a:p>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8</a:t>
            </a:fld>
            <a:endParaRPr lang="fr-FR"/>
          </a:p>
        </p:txBody>
      </p:sp>
    </p:spTree>
    <p:extLst>
      <p:ext uri="{BB962C8B-B14F-4D97-AF65-F5344CB8AC3E}">
        <p14:creationId xmlns:p14="http://schemas.microsoft.com/office/powerpoint/2010/main" val="1438026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9</a:t>
            </a:fld>
            <a:endParaRPr lang="fr-FR"/>
          </a:p>
        </p:txBody>
      </p:sp>
    </p:spTree>
    <p:extLst>
      <p:ext uri="{BB962C8B-B14F-4D97-AF65-F5344CB8AC3E}">
        <p14:creationId xmlns:p14="http://schemas.microsoft.com/office/powerpoint/2010/main" val="35339223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Do you want to guess how many hundreds of millions</a:t>
            </a:r>
            <a:r>
              <a:rPr lang="en-US" b="1" baseline="0" dirty="0" smtClean="0"/>
              <a:t> of users affected??</a:t>
            </a:r>
          </a:p>
          <a:p>
            <a:endParaRPr lang="en-US" b="1" baseline="0" dirty="0" smtClean="0"/>
          </a:p>
          <a:p>
            <a:pPr lvl="0"/>
            <a:r>
              <a:rPr lang="pl-PL" sz="1200" u="sng" kern="1200" dirty="0" smtClean="0">
                <a:solidFill>
                  <a:schemeClr val="tx1"/>
                </a:solidFill>
                <a:effectLst/>
                <a:latin typeface="Arial" charset="0"/>
                <a:ea typeface="ＭＳ Ｐゴシック" charset="-128"/>
                <a:cs typeface="+mn-cs"/>
                <a:hlinkClick r:id="rId3"/>
              </a:rPr>
              <a:t>http://www.f-secure.com/weblog/archives/00002429.html</a:t>
            </a:r>
            <a:endParaRPr lang="en-GB" sz="1200" kern="1200" dirty="0" smtClean="0">
              <a:solidFill>
                <a:schemeClr val="tx1"/>
              </a:solidFill>
              <a:effectLst/>
              <a:latin typeface="Arial" charset="0"/>
              <a:ea typeface="ＭＳ Ｐゴシック" charset="-128"/>
              <a:cs typeface="+mn-cs"/>
            </a:endParaRPr>
          </a:p>
          <a:p>
            <a:r>
              <a:rPr lang="en-GB" sz="1200" b="1" kern="1200" dirty="0" smtClean="0">
                <a:solidFill>
                  <a:schemeClr val="tx1"/>
                </a:solidFill>
                <a:effectLst/>
                <a:latin typeface="Arial" charset="0"/>
                <a:ea typeface="ＭＳ Ｐゴシック" charset="-128"/>
                <a:cs typeface="+mn-cs"/>
              </a:rPr>
              <a:t>German authorities have recommended using an alternative browser.</a:t>
            </a:r>
            <a:br>
              <a:rPr lang="en-GB" sz="1200" b="1" kern="1200" dirty="0" smtClean="0">
                <a:solidFill>
                  <a:schemeClr val="tx1"/>
                </a:solidFill>
                <a:effectLst/>
                <a:latin typeface="Arial" charset="0"/>
                <a:ea typeface="ＭＳ Ｐゴシック" charset="-128"/>
                <a:cs typeface="+mn-cs"/>
              </a:rPr>
            </a:br>
            <a:r>
              <a:rPr lang="en-GB" sz="1200" u="sng" kern="1200" dirty="0" smtClean="0">
                <a:solidFill>
                  <a:schemeClr val="tx1"/>
                </a:solidFill>
                <a:effectLst/>
                <a:latin typeface="Arial" charset="0"/>
                <a:ea typeface="ＭＳ Ｐゴシック" charset="-128"/>
                <a:cs typeface="+mn-cs"/>
                <a:hlinkClick r:id="rId4"/>
              </a:rPr>
              <a:t>https://www.bsi.bund.de/ContentBSI/Presse/Pressemitteilungen/Presse2012/Internet%20Explorer%20Warnung%2017092012.html;jsessionid=2AE6AE2A18C4A5C94745AF54ABB45104.2_cid286</a:t>
            </a:r>
            <a:endParaRPr lang="en-GB" sz="1200" kern="1200" dirty="0" smtClean="0">
              <a:solidFill>
                <a:schemeClr val="tx1"/>
              </a:solidFill>
              <a:effectLst/>
              <a:latin typeface="Arial" charset="0"/>
              <a:ea typeface="ＭＳ Ｐゴシック" charset="-128"/>
              <a:cs typeface="+mn-cs"/>
            </a:endParaRPr>
          </a:p>
          <a:p>
            <a:r>
              <a:rPr lang="en-US" b="1" baseline="0" dirty="0" smtClean="0"/>
              <a:t>BTW, Chrome believed to be more secure that IE or Firefox</a:t>
            </a:r>
          </a:p>
          <a:p>
            <a:endParaRPr lang="en-US" b="1" baseline="0" dirty="0" smtClean="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10</a:t>
            </a:fld>
            <a:endParaRPr lang="fr-FR"/>
          </a:p>
        </p:txBody>
      </p:sp>
    </p:spTree>
    <p:extLst>
      <p:ext uri="{BB962C8B-B14F-4D97-AF65-F5344CB8AC3E}">
        <p14:creationId xmlns:p14="http://schemas.microsoft.com/office/powerpoint/2010/main" val="3533922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Another</a:t>
            </a:r>
            <a:r>
              <a:rPr lang="en-US" b="1" baseline="0" dirty="0" smtClean="0"/>
              <a:t> threat: a programmer in a software company now has an incentive to plant or leave a security bug, and sell </a:t>
            </a:r>
            <a:r>
              <a:rPr lang="en-US" b="1" baseline="0" smtClean="0"/>
              <a:t>it later</a:t>
            </a:r>
          </a:p>
          <a:p>
            <a:endParaRPr lang="en-GB" b="1" dirty="0" smtClean="0"/>
          </a:p>
          <a:p>
            <a:r>
              <a:rPr lang="en-GB" dirty="0" smtClean="0"/>
              <a:t>See also:</a:t>
            </a:r>
          </a:p>
          <a:p>
            <a:r>
              <a:rPr lang="en-GB" sz="1200" u="sng" kern="1200" dirty="0" smtClean="0">
                <a:solidFill>
                  <a:schemeClr val="tx1"/>
                </a:solidFill>
                <a:effectLst/>
                <a:latin typeface="Arial" charset="0"/>
                <a:ea typeface="ＭＳ Ｐゴシック" charset="-128"/>
                <a:cs typeface="+mn-cs"/>
                <a:hlinkClick r:id="rId3"/>
              </a:rPr>
              <a:t>https://www.owasp.org/images/b/b7/OWASP_BeNeLux_Day_2011_-_T._Zoller_-_Rise_of_the_Vulnerability_Market.pdf</a:t>
            </a:r>
            <a:r>
              <a:rPr lang="en-GB" sz="1200" u="sng" kern="1200" dirty="0" smtClean="0">
                <a:solidFill>
                  <a:schemeClr val="tx1"/>
                </a:solidFill>
                <a:effectLst/>
                <a:latin typeface="Arial" charset="0"/>
                <a:ea typeface="ＭＳ Ｐゴシック" charset="-128"/>
                <a:cs typeface="+mn-cs"/>
              </a:rPr>
              <a:t/>
            </a:r>
            <a:br>
              <a:rPr lang="en-GB" sz="1200" u="sng" kern="1200" dirty="0" smtClean="0">
                <a:solidFill>
                  <a:schemeClr val="tx1"/>
                </a:solidFill>
                <a:effectLst/>
                <a:latin typeface="Arial" charset="0"/>
                <a:ea typeface="ＭＳ Ｐゴシック" charset="-128"/>
                <a:cs typeface="+mn-cs"/>
              </a:rPr>
            </a:br>
            <a:r>
              <a:rPr lang="en-GB" sz="1200" u="sng" kern="1200" dirty="0" smtClean="0">
                <a:solidFill>
                  <a:schemeClr val="tx1"/>
                </a:solidFill>
                <a:effectLst/>
                <a:latin typeface="Arial" charset="0"/>
                <a:ea typeface="ＭＳ Ｐゴシック" charset="-128"/>
                <a:cs typeface="+mn-cs"/>
                <a:hlinkClick r:id="rId4"/>
              </a:rPr>
              <a:t>http://www.forbes.com/sites/bruceschneier/2012/05/30/the-vulnerabilities-market-and-the-future-of-security/</a:t>
            </a:r>
            <a:r>
              <a:rPr lang="en-GB" sz="1200" kern="1200" dirty="0" smtClean="0">
                <a:solidFill>
                  <a:schemeClr val="tx1"/>
                </a:solidFill>
                <a:effectLst/>
                <a:latin typeface="Arial" charset="0"/>
                <a:ea typeface="ＭＳ Ｐゴシック" charset="-128"/>
                <a:cs typeface="+mn-cs"/>
              </a:rPr>
              <a:t/>
            </a:r>
            <a:br>
              <a:rPr lang="en-GB" sz="1200" kern="1200" dirty="0" smtClean="0">
                <a:solidFill>
                  <a:schemeClr val="tx1"/>
                </a:solidFill>
                <a:effectLst/>
                <a:latin typeface="Arial" charset="0"/>
                <a:ea typeface="ＭＳ Ｐゴシック" charset="-128"/>
                <a:cs typeface="+mn-cs"/>
              </a:rPr>
            </a:b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11</a:t>
            </a:fld>
            <a:endParaRPr lang="fr-FR"/>
          </a:p>
        </p:txBody>
      </p:sp>
    </p:spTree>
    <p:extLst>
      <p:ext uri="{BB962C8B-B14F-4D97-AF65-F5344CB8AC3E}">
        <p14:creationId xmlns:p14="http://schemas.microsoft.com/office/powerpoint/2010/main" val="480521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56792"/>
            <a:ext cx="7772400" cy="1902073"/>
          </a:xfrm>
        </p:spPr>
        <p:txBody>
          <a:bodyPr/>
          <a:lstStyle/>
          <a:p>
            <a:r>
              <a:rPr lang="fr-CH" smtClean="0"/>
              <a:t>Cliquez et modifiez le titre</a:t>
            </a:r>
            <a:endParaRPr lang="fr-FR"/>
          </a:p>
        </p:txBody>
      </p:sp>
      <p:sp>
        <p:nvSpPr>
          <p:cNvPr id="3" name="Sous-titre 2"/>
          <p:cNvSpPr>
            <a:spLocks noGrp="1"/>
          </p:cNvSpPr>
          <p:nvPr>
            <p:ph type="subTitle" idx="1"/>
          </p:nvPr>
        </p:nvSpPr>
        <p:spPr>
          <a:xfrm>
            <a:off x="1371600" y="3908648"/>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dirty="0" smtClean="0"/>
              <a:t>Cliquez pour modifier le style des sous-titres du masque</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Sebastian Lopienski</a:t>
            </a: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A0C4CEF3-0E61-48B5-9F19-C0A65678DA8A}" type="slidenum">
              <a:rPr lang="fr-FR"/>
              <a:pPr>
                <a:defRPr/>
              </a:pPr>
              <a:t>‹#›</a:t>
            </a:fld>
            <a:endParaRPr lang="fr-FR" dirty="0"/>
          </a:p>
        </p:txBody>
      </p:sp>
    </p:spTree>
    <p:extLst>
      <p:ext uri="{BB962C8B-B14F-4D97-AF65-F5344CB8AC3E}">
        <p14:creationId xmlns:p14="http://schemas.microsoft.com/office/powerpoint/2010/main" val="224358075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Sebastian Lopienski</a:t>
            </a: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83C56454-9167-4CFA-BF49-6C2EB5D0FCF2}" type="slidenum">
              <a:rPr lang="fr-FR"/>
              <a:pPr>
                <a:defRPr/>
              </a:pPr>
              <a:t>‹#›</a:t>
            </a:fld>
            <a:endParaRPr lang="fr-FR" dirty="0"/>
          </a:p>
        </p:txBody>
      </p:sp>
    </p:spTree>
    <p:extLst>
      <p:ext uri="{BB962C8B-B14F-4D97-AF65-F5344CB8AC3E}">
        <p14:creationId xmlns:p14="http://schemas.microsoft.com/office/powerpoint/2010/main" val="216813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CH"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Sebastian Lopienski</a:t>
            </a: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4CBFCD81-8B2A-480D-B669-A4A1D1FE1E25}" type="slidenum">
              <a:rPr lang="fr-FR"/>
              <a:pPr>
                <a:defRPr/>
              </a:pPr>
              <a:t>‹#›</a:t>
            </a:fld>
            <a:endParaRPr lang="fr-FR" dirty="0"/>
          </a:p>
        </p:txBody>
      </p:sp>
    </p:spTree>
    <p:extLst>
      <p:ext uri="{BB962C8B-B14F-4D97-AF65-F5344CB8AC3E}">
        <p14:creationId xmlns:p14="http://schemas.microsoft.com/office/powerpoint/2010/main" val="3203944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p>
            <a:r>
              <a:rPr lang="fr-CH" dirty="0" smtClean="0"/>
              <a:t>Cliquez et modifiez le titre</a:t>
            </a:r>
            <a:endParaRPr lang="fr-FR" dirty="0"/>
          </a:p>
        </p:txBody>
      </p:sp>
      <p:sp>
        <p:nvSpPr>
          <p:cNvPr id="3" name="Espace réservé du contenu 2"/>
          <p:cNvSpPr>
            <a:spLocks noGrp="1"/>
          </p:cNvSpPr>
          <p:nvPr>
            <p:ph idx="1"/>
          </p:nvPr>
        </p:nvSpPr>
        <p:spPr>
          <a:xfrm>
            <a:off x="251519" y="1412776"/>
            <a:ext cx="8744843" cy="4968552"/>
          </a:xfrm>
        </p:spPr>
        <p:txBody>
          <a:bodyPr/>
          <a:lstStyle>
            <a:lvl2pPr>
              <a:defRPr>
                <a:solidFill>
                  <a:schemeClr val="tx1">
                    <a:lumMod val="65000"/>
                    <a:lumOff val="35000"/>
                  </a:schemeClr>
                </a:solidFill>
              </a:defRPr>
            </a:lvl2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xfrm>
            <a:off x="251520" y="6453336"/>
            <a:ext cx="5768280" cy="216025"/>
          </a:xfrm>
          <a:ln/>
        </p:spPr>
        <p:txBody>
          <a:bodyPr/>
          <a:lstStyle>
            <a:lvl1pPr algn="l">
              <a:defRPr sz="1200" i="1">
                <a:solidFill>
                  <a:schemeClr val="bg1">
                    <a:lumMod val="65000"/>
                  </a:schemeClr>
                </a:solidFill>
              </a:defRPr>
            </a:lvl1pPr>
          </a:lstStyle>
          <a:p>
            <a:pPr>
              <a:defRPr/>
            </a:pPr>
            <a:r>
              <a:rPr lang="fr-FR" dirty="0" smtClean="0"/>
              <a:t>Sebastian Lopienski</a:t>
            </a:r>
            <a:endParaRPr lang="fr-FR" dirty="0"/>
          </a:p>
        </p:txBody>
      </p:sp>
      <p:sp>
        <p:nvSpPr>
          <p:cNvPr id="6" name="Rectangle 6"/>
          <p:cNvSpPr>
            <a:spLocks noGrp="1" noChangeArrowheads="1"/>
          </p:cNvSpPr>
          <p:nvPr>
            <p:ph type="sldNum" sz="quarter" idx="12"/>
          </p:nvPr>
        </p:nvSpPr>
        <p:spPr>
          <a:ln/>
        </p:spPr>
        <p:txBody>
          <a:bodyPr/>
          <a:lstStyle>
            <a:lvl1pPr>
              <a:defRPr i="1">
                <a:solidFill>
                  <a:schemeClr val="bg1">
                    <a:lumMod val="65000"/>
                  </a:schemeClr>
                </a:solidFill>
              </a:defRPr>
            </a:lvl1pPr>
          </a:lstStyle>
          <a:p>
            <a:pPr>
              <a:defRPr/>
            </a:pPr>
            <a:fld id="{6843C2BB-0BC1-4280-9510-6EBE6484FF4A}" type="slidenum">
              <a:rPr lang="fr-FR" smtClean="0"/>
              <a:pPr>
                <a:defRPr/>
              </a:pPr>
              <a:t>‹#›</a:t>
            </a:fld>
            <a:endParaRPr lang="fr-FR" dirty="0"/>
          </a:p>
        </p:txBody>
      </p:sp>
    </p:spTree>
    <p:extLst>
      <p:ext uri="{BB962C8B-B14F-4D97-AF65-F5344CB8AC3E}">
        <p14:creationId xmlns:p14="http://schemas.microsoft.com/office/powerpoint/2010/main" val="14014198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H"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xfrm>
            <a:off x="251520" y="6381327"/>
            <a:ext cx="5768280" cy="340148"/>
          </a:xfrm>
          <a:ln/>
        </p:spPr>
        <p:txBody>
          <a:bodyPr/>
          <a:lstStyle>
            <a:lvl1pPr algn="l">
              <a:defRPr i="1">
                <a:solidFill>
                  <a:schemeClr val="bg1">
                    <a:lumMod val="65000"/>
                  </a:schemeClr>
                </a:solidFill>
              </a:defRPr>
            </a:lvl1pPr>
          </a:lstStyle>
          <a:p>
            <a:pPr>
              <a:defRPr/>
            </a:pPr>
            <a:r>
              <a:rPr lang="en-US" smtClean="0"/>
              <a:t>Sebastian Lopienski</a:t>
            </a:r>
            <a:endParaRPr lang="fr-FR" dirty="0"/>
          </a:p>
        </p:txBody>
      </p:sp>
      <p:sp>
        <p:nvSpPr>
          <p:cNvPr id="6" name="Rectangle 6"/>
          <p:cNvSpPr>
            <a:spLocks noGrp="1" noChangeArrowheads="1"/>
          </p:cNvSpPr>
          <p:nvPr>
            <p:ph type="sldNum" sz="quarter" idx="12"/>
          </p:nvPr>
        </p:nvSpPr>
        <p:spPr>
          <a:ln/>
        </p:spPr>
        <p:txBody>
          <a:bodyPr/>
          <a:lstStyle>
            <a:lvl1pPr>
              <a:defRPr>
                <a:solidFill>
                  <a:schemeClr val="bg1">
                    <a:lumMod val="65000"/>
                  </a:schemeClr>
                </a:solidFill>
              </a:defRPr>
            </a:lvl1pPr>
          </a:lstStyle>
          <a:p>
            <a:pPr>
              <a:defRPr/>
            </a:pPr>
            <a:fld id="{BF147916-B63C-4415-8AE0-20995E1305E4}" type="slidenum">
              <a:rPr lang="fr-FR" smtClean="0"/>
              <a:pPr>
                <a:defRPr/>
              </a:pPr>
              <a:t>‹#›</a:t>
            </a:fld>
            <a:endParaRPr lang="fr-FR" dirty="0"/>
          </a:p>
        </p:txBody>
      </p:sp>
    </p:spTree>
    <p:extLst>
      <p:ext uri="{BB962C8B-B14F-4D97-AF65-F5344CB8AC3E}">
        <p14:creationId xmlns:p14="http://schemas.microsoft.com/office/powerpoint/2010/main" val="5839943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p>
            <a:r>
              <a:rPr lang="fr-CH" dirty="0" smtClean="0"/>
              <a:t>Cliquez et modifiez le titre</a:t>
            </a:r>
            <a:endParaRPr lang="fr-FR" dirty="0"/>
          </a:p>
        </p:txBody>
      </p:sp>
      <p:sp>
        <p:nvSpPr>
          <p:cNvPr id="3" name="Espace réservé du contenu 2"/>
          <p:cNvSpPr>
            <a:spLocks noGrp="1"/>
          </p:cNvSpPr>
          <p:nvPr>
            <p:ph sz="half" idx="1"/>
          </p:nvPr>
        </p:nvSpPr>
        <p:spPr>
          <a:xfrm>
            <a:off x="251520" y="1628800"/>
            <a:ext cx="4320480" cy="4752528"/>
          </a:xfrm>
        </p:spPr>
        <p:txBody>
          <a:bodyPr/>
          <a:lstStyle>
            <a:lvl1pPr>
              <a:defRPr sz="2600"/>
            </a:lvl1pPr>
            <a:lvl2pPr>
              <a:defRPr sz="2300">
                <a:solidFill>
                  <a:schemeClr val="tx1">
                    <a:lumMod val="65000"/>
                    <a:lumOff val="3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4" name="Espace réservé du contenu 3"/>
          <p:cNvSpPr>
            <a:spLocks noGrp="1"/>
          </p:cNvSpPr>
          <p:nvPr>
            <p:ph sz="half" idx="2"/>
          </p:nvPr>
        </p:nvSpPr>
        <p:spPr>
          <a:xfrm>
            <a:off x="4648200" y="1628800"/>
            <a:ext cx="4316288" cy="4752528"/>
          </a:xfrm>
        </p:spPr>
        <p:txBody>
          <a:bodyPr/>
          <a:lstStyle>
            <a:lvl1pPr>
              <a:defRPr sz="2600"/>
            </a:lvl1pPr>
            <a:lvl2pPr>
              <a:defRPr sz="2300">
                <a:solidFill>
                  <a:schemeClr val="tx1">
                    <a:lumMod val="65000"/>
                    <a:lumOff val="3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xfrm>
            <a:off x="251520" y="6381328"/>
            <a:ext cx="5696272" cy="360040"/>
          </a:xfrm>
          <a:ln/>
        </p:spPr>
        <p:txBody>
          <a:bodyPr/>
          <a:lstStyle>
            <a:lvl1pPr algn="l">
              <a:defRPr i="1">
                <a:solidFill>
                  <a:schemeClr val="bg1">
                    <a:lumMod val="65000"/>
                  </a:schemeClr>
                </a:solidFill>
              </a:defRPr>
            </a:lvl1pPr>
          </a:lstStyle>
          <a:p>
            <a:pPr>
              <a:defRPr/>
            </a:pPr>
            <a:r>
              <a:rPr lang="en-US" smtClean="0"/>
              <a:t>Sebastian Lopienski</a:t>
            </a:r>
            <a:endParaRPr lang="fr-FR" dirty="0"/>
          </a:p>
        </p:txBody>
      </p:sp>
      <p:sp>
        <p:nvSpPr>
          <p:cNvPr id="7" name="Rectangle 6"/>
          <p:cNvSpPr>
            <a:spLocks noGrp="1" noChangeArrowheads="1"/>
          </p:cNvSpPr>
          <p:nvPr>
            <p:ph type="sldNum" sz="quarter" idx="12"/>
          </p:nvPr>
        </p:nvSpPr>
        <p:spPr>
          <a:ln/>
        </p:spPr>
        <p:txBody>
          <a:bodyPr/>
          <a:lstStyle>
            <a:lvl1pPr>
              <a:defRPr i="1">
                <a:solidFill>
                  <a:schemeClr val="bg1">
                    <a:lumMod val="65000"/>
                  </a:schemeClr>
                </a:solidFill>
              </a:defRPr>
            </a:lvl1pPr>
          </a:lstStyle>
          <a:p>
            <a:pPr>
              <a:defRPr/>
            </a:pPr>
            <a:fld id="{E8073BDF-7870-40B8-9744-0FB5F14AF90C}" type="slidenum">
              <a:rPr lang="fr-FR" smtClean="0"/>
              <a:pPr>
                <a:defRPr/>
              </a:pPr>
              <a:t>‹#›</a:t>
            </a:fld>
            <a:endParaRPr lang="fr-FR" dirty="0"/>
          </a:p>
        </p:txBody>
      </p:sp>
    </p:spTree>
    <p:extLst>
      <p:ext uri="{BB962C8B-B14F-4D97-AF65-F5344CB8AC3E}">
        <p14:creationId xmlns:p14="http://schemas.microsoft.com/office/powerpoint/2010/main" val="13367539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lvl1pPr>
              <a:defRPr/>
            </a:lvl1pPr>
          </a:lstStyle>
          <a:p>
            <a:r>
              <a:rPr lang="fr-CH" dirty="0" smtClean="0"/>
              <a:t>Cliquez et modifiez le titre</a:t>
            </a:r>
            <a:endParaRPr lang="fr-FR" dirty="0"/>
          </a:p>
        </p:txBody>
      </p:sp>
      <p:sp>
        <p:nvSpPr>
          <p:cNvPr id="3" name="Espace réservé du texte 2"/>
          <p:cNvSpPr>
            <a:spLocks noGrp="1"/>
          </p:cNvSpPr>
          <p:nvPr>
            <p:ph type="body" idx="1"/>
          </p:nvPr>
        </p:nvSpPr>
        <p:spPr>
          <a:xfrm>
            <a:off x="457200" y="1844823"/>
            <a:ext cx="4040188" cy="33005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dirty="0"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5" name="Espace réservé du texte 4"/>
          <p:cNvSpPr>
            <a:spLocks noGrp="1"/>
          </p:cNvSpPr>
          <p:nvPr>
            <p:ph type="body" sz="quarter" idx="3"/>
          </p:nvPr>
        </p:nvSpPr>
        <p:spPr>
          <a:xfrm>
            <a:off x="4645025" y="1844823"/>
            <a:ext cx="4041775" cy="33005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dirty="0"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Sebastian Lopienski</a:t>
            </a: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EE3C677F-74BB-44A1-A78C-E164C755B5ED}" type="slidenum">
              <a:rPr lang="fr-FR"/>
              <a:pPr>
                <a:defRPr/>
              </a:pPr>
              <a:t>‹#›</a:t>
            </a:fld>
            <a:endParaRPr lang="fr-FR" dirty="0"/>
          </a:p>
        </p:txBody>
      </p:sp>
    </p:spTree>
    <p:extLst>
      <p:ext uri="{BB962C8B-B14F-4D97-AF65-F5344CB8AC3E}">
        <p14:creationId xmlns:p14="http://schemas.microsoft.com/office/powerpoint/2010/main" val="36728680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Sebastian Lopienski</a:t>
            </a: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60AD2952-C8CA-4298-9C05-0B0548194CF4}" type="slidenum">
              <a:rPr lang="fr-FR"/>
              <a:pPr>
                <a:defRPr/>
              </a:pPr>
              <a:t>‹#›</a:t>
            </a:fld>
            <a:endParaRPr lang="fr-FR" dirty="0"/>
          </a:p>
        </p:txBody>
      </p:sp>
    </p:spTree>
    <p:extLst>
      <p:ext uri="{BB962C8B-B14F-4D97-AF65-F5344CB8AC3E}">
        <p14:creationId xmlns:p14="http://schemas.microsoft.com/office/powerpoint/2010/main" val="2628278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Sebastian Lopienski</a:t>
            </a: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4D208F7D-CC7C-4172-BE2D-29DF22FF4249}" type="slidenum">
              <a:rPr lang="fr-FR"/>
              <a:pPr>
                <a:defRPr/>
              </a:pPr>
              <a:t>‹#›</a:t>
            </a:fld>
            <a:endParaRPr lang="fr-FR" dirty="0"/>
          </a:p>
        </p:txBody>
      </p:sp>
    </p:spTree>
    <p:extLst>
      <p:ext uri="{BB962C8B-B14F-4D97-AF65-F5344CB8AC3E}">
        <p14:creationId xmlns:p14="http://schemas.microsoft.com/office/powerpoint/2010/main" val="1321136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H"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Sebastian Lopienski</a:t>
            </a: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65569542-5DF4-4984-8DFE-CF610591BDB0}" type="slidenum">
              <a:rPr lang="fr-FR"/>
              <a:pPr>
                <a:defRPr/>
              </a:pPr>
              <a:t>‹#›</a:t>
            </a:fld>
            <a:endParaRPr lang="fr-FR" dirty="0"/>
          </a:p>
        </p:txBody>
      </p:sp>
    </p:spTree>
    <p:extLst>
      <p:ext uri="{BB962C8B-B14F-4D97-AF65-F5344CB8AC3E}">
        <p14:creationId xmlns:p14="http://schemas.microsoft.com/office/powerpoint/2010/main" val="3187248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H"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Sebastian Lopienski</a:t>
            </a: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3916583C-83B7-48C7-A14F-8540A156A442}" type="slidenum">
              <a:rPr lang="fr-FR"/>
              <a:pPr>
                <a:defRPr/>
              </a:pPr>
              <a:t>‹#›</a:t>
            </a:fld>
            <a:endParaRPr lang="fr-FR" dirty="0"/>
          </a:p>
        </p:txBody>
      </p:sp>
    </p:spTree>
    <p:extLst>
      <p:ext uri="{BB962C8B-B14F-4D97-AF65-F5344CB8AC3E}">
        <p14:creationId xmlns:p14="http://schemas.microsoft.com/office/powerpoint/2010/main" val="194604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51519" y="836613"/>
            <a:ext cx="8744843" cy="648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dirty="0" smtClean="0"/>
              <a:t>Cliquez pour modifier le style du titre</a:t>
            </a:r>
          </a:p>
        </p:txBody>
      </p:sp>
      <p:sp>
        <p:nvSpPr>
          <p:cNvPr id="1029" name="Rectangle 3"/>
          <p:cNvSpPr>
            <a:spLocks noGrp="1" noChangeArrowheads="1"/>
          </p:cNvSpPr>
          <p:nvPr>
            <p:ph type="body" idx="1"/>
          </p:nvPr>
        </p:nvSpPr>
        <p:spPr bwMode="auto">
          <a:xfrm>
            <a:off x="251519" y="1628800"/>
            <a:ext cx="8744843" cy="475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smtClean="0"/>
            </a:lvl1pPr>
          </a:lstStyle>
          <a:p>
            <a:pPr>
              <a:defRPr/>
            </a:pPr>
            <a:endParaRPr lang="fr-FR"/>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smtClean="0"/>
            </a:lvl1pPr>
          </a:lstStyle>
          <a:p>
            <a:pPr>
              <a:defRPr/>
            </a:pPr>
            <a:r>
              <a:rPr lang="en-US" smtClean="0"/>
              <a:t>Sebastian Lopienski</a:t>
            </a:r>
            <a:endParaRPr lang="fr-FR"/>
          </a:p>
        </p:txBody>
      </p:sp>
      <p:sp>
        <p:nvSpPr>
          <p:cNvPr id="1030" name="Rectangle 6"/>
          <p:cNvSpPr>
            <a:spLocks noGrp="1" noChangeArrowheads="1"/>
          </p:cNvSpPr>
          <p:nvPr>
            <p:ph type="sldNum" sz="quarter" idx="4"/>
          </p:nvPr>
        </p:nvSpPr>
        <p:spPr bwMode="auto">
          <a:xfrm>
            <a:off x="6553199" y="6389241"/>
            <a:ext cx="2443163" cy="35212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A799BC38-B1E0-46CB-93C7-62D565B48AD3}" type="slidenum">
              <a:rPr lang="fr-FR"/>
              <a:pPr>
                <a:defRPr/>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rtl="0" eaLnBrk="0" fontAlgn="base" hangingPunct="0">
        <a:spcBef>
          <a:spcPct val="0"/>
        </a:spcBef>
        <a:spcAft>
          <a:spcPct val="0"/>
        </a:spcAft>
        <a:defRPr sz="4000">
          <a:solidFill>
            <a:schemeClr val="tx1">
              <a:lumMod val="65000"/>
              <a:lumOff val="35000"/>
            </a:schemeClr>
          </a:solidFill>
          <a:latin typeface="Calibri" pitchFamily="34" charset="0"/>
          <a:ea typeface="ＭＳ Ｐゴシック" charset="-128"/>
          <a:cs typeface="Calibri" pitchFamily="34" charset="0"/>
        </a:defRPr>
      </a:lvl1pPr>
      <a:lvl2pPr algn="ctr" rtl="0" eaLnBrk="0" fontAlgn="base" hangingPunct="0">
        <a:spcBef>
          <a:spcPct val="0"/>
        </a:spcBef>
        <a:spcAft>
          <a:spcPct val="0"/>
        </a:spcAft>
        <a:defRPr sz="4400">
          <a:solidFill>
            <a:schemeClr val="tx2"/>
          </a:solidFill>
          <a:latin typeface="Arial" charset="0"/>
          <a:ea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26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har char="–"/>
        <a:defRPr sz="2300">
          <a:solidFill>
            <a:schemeClr val="tx1">
              <a:lumMod val="75000"/>
              <a:lumOff val="25000"/>
            </a:schemeClr>
          </a:solidFill>
          <a:latin typeface="+mn-lt"/>
          <a:ea typeface="ＭＳ Ｐゴシック" charset="-128"/>
        </a:defRPr>
      </a:lvl2pPr>
      <a:lvl3pPr marL="1143000" indent="-228600" algn="l" rtl="0" eaLnBrk="0" fontAlgn="base" hangingPunct="0">
        <a:spcBef>
          <a:spcPct val="20000"/>
        </a:spcBef>
        <a:spcAft>
          <a:spcPct val="0"/>
        </a:spcAft>
        <a:buChar char="•"/>
        <a:defRPr sz="2000">
          <a:solidFill>
            <a:schemeClr val="tx1">
              <a:lumMod val="50000"/>
              <a:lumOff val="50000"/>
            </a:schemeClr>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hyperlink" Target="http://codahale.com/how-to-safely-store-a-password/"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wired.com/threatlevel/2012/06/internet-security-fai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wired.com/gadgetlab/2012/08/apple-amazon-mat-honan-hacki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496" y="1556792"/>
            <a:ext cx="9001000" cy="1902073"/>
          </a:xfrm>
        </p:spPr>
        <p:txBody>
          <a:bodyPr>
            <a:noAutofit/>
          </a:bodyPr>
          <a:lstStyle/>
          <a:p>
            <a:r>
              <a:rPr lang="en-GB" sz="4800" b="1" dirty="0" smtClean="0">
                <a:solidFill>
                  <a:srgbClr val="C00000"/>
                </a:solidFill>
              </a:rPr>
              <a:t>Cyber-security update</a:t>
            </a:r>
            <a:endParaRPr lang="en-GB" sz="4800" b="1" dirty="0">
              <a:solidFill>
                <a:schemeClr val="tx1">
                  <a:lumMod val="65000"/>
                  <a:lumOff val="35000"/>
                </a:schemeClr>
              </a:solidFill>
            </a:endParaRPr>
          </a:p>
        </p:txBody>
      </p:sp>
      <p:sp>
        <p:nvSpPr>
          <p:cNvPr id="3" name="Subtitle 2"/>
          <p:cNvSpPr>
            <a:spLocks noGrp="1"/>
          </p:cNvSpPr>
          <p:nvPr>
            <p:ph type="subTitle" idx="1"/>
          </p:nvPr>
        </p:nvSpPr>
        <p:spPr/>
        <p:txBody>
          <a:bodyPr/>
          <a:lstStyle/>
          <a:p>
            <a:r>
              <a:rPr lang="en-GB" b="1" dirty="0" smtClean="0">
                <a:solidFill>
                  <a:schemeClr val="tx1">
                    <a:lumMod val="95000"/>
                    <a:lumOff val="5000"/>
                  </a:schemeClr>
                </a:solidFill>
              </a:rPr>
              <a:t>Sebastian Lopienski</a:t>
            </a:r>
            <a:br>
              <a:rPr lang="en-GB" b="1" dirty="0" smtClean="0">
                <a:solidFill>
                  <a:schemeClr val="tx1">
                    <a:lumMod val="95000"/>
                    <a:lumOff val="5000"/>
                  </a:schemeClr>
                </a:solidFill>
              </a:rPr>
            </a:br>
            <a:r>
              <a:rPr lang="en-GB" dirty="0" smtClean="0">
                <a:solidFill>
                  <a:schemeClr val="tx1">
                    <a:lumMod val="95000"/>
                    <a:lumOff val="5000"/>
                  </a:schemeClr>
                </a:solidFill>
              </a:rPr>
              <a:t>CERN Deputy Computer Security Officer</a:t>
            </a:r>
          </a:p>
          <a:p>
            <a:endParaRPr lang="en-GB" sz="2000" dirty="0" smtClean="0">
              <a:solidFill>
                <a:schemeClr val="tx1">
                  <a:lumMod val="65000"/>
                  <a:lumOff val="35000"/>
                </a:schemeClr>
              </a:solidFill>
            </a:endParaRPr>
          </a:p>
          <a:p>
            <a:endParaRPr lang="en-GB" sz="1800" dirty="0" smtClean="0">
              <a:solidFill>
                <a:schemeClr val="tx1">
                  <a:lumMod val="65000"/>
                  <a:lumOff val="35000"/>
                </a:schemeClr>
              </a:solidFill>
            </a:endParaRPr>
          </a:p>
          <a:p>
            <a:r>
              <a:rPr lang="en-GB" sz="2400" dirty="0" err="1" smtClean="0">
                <a:solidFill>
                  <a:schemeClr val="tx1">
                    <a:lumMod val="75000"/>
                    <a:lumOff val="25000"/>
                  </a:schemeClr>
                </a:solidFill>
              </a:rPr>
              <a:t>HEPiX</a:t>
            </a:r>
            <a:r>
              <a:rPr lang="en-GB" sz="2400" dirty="0" smtClean="0">
                <a:solidFill>
                  <a:schemeClr val="tx1">
                    <a:lumMod val="75000"/>
                    <a:lumOff val="25000"/>
                  </a:schemeClr>
                </a:solidFill>
              </a:rPr>
              <a:t> Workshop</a:t>
            </a:r>
            <a:br>
              <a:rPr lang="en-GB" sz="2400" dirty="0" smtClean="0">
                <a:solidFill>
                  <a:schemeClr val="tx1">
                    <a:lumMod val="75000"/>
                    <a:lumOff val="25000"/>
                  </a:schemeClr>
                </a:solidFill>
              </a:rPr>
            </a:br>
            <a:r>
              <a:rPr lang="en-GB" sz="2400" dirty="0" smtClean="0">
                <a:solidFill>
                  <a:schemeClr val="tx1">
                    <a:lumMod val="75000"/>
                    <a:lumOff val="25000"/>
                  </a:schemeClr>
                </a:solidFill>
              </a:rPr>
              <a:t>Beijing, October 2012</a:t>
            </a:r>
            <a:endParaRPr lang="en-GB" sz="2400" dirty="0">
              <a:solidFill>
                <a:schemeClr val="tx1">
                  <a:lumMod val="65000"/>
                  <a:lumOff val="35000"/>
                </a:schemeClr>
              </a:solidFill>
            </a:endParaRPr>
          </a:p>
        </p:txBody>
      </p:sp>
      <p:sp>
        <p:nvSpPr>
          <p:cNvPr id="6" name="Rectangle 5"/>
          <p:cNvSpPr/>
          <p:nvPr/>
        </p:nvSpPr>
        <p:spPr>
          <a:xfrm>
            <a:off x="4419600" y="6400800"/>
            <a:ext cx="4343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976913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Vulnerabilities: Internet Explorer</a:t>
            </a:r>
            <a:endParaRPr lang="en-GB"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pPr marL="0" lvl="1" indent="0" algn="ctr">
              <a:buNone/>
            </a:pPr>
            <a:r>
              <a:rPr lang="en-US" dirty="0" smtClean="0"/>
              <a:t>CVE-2012-4969 (September 2012)</a:t>
            </a:r>
          </a:p>
          <a:p>
            <a:pPr marL="0" indent="0" algn="ctr">
              <a:buNone/>
            </a:pPr>
            <a:endParaRPr lang="en-US" sz="1400" dirty="0" smtClean="0"/>
          </a:p>
          <a:p>
            <a:pPr marL="0" indent="0" algn="ctr">
              <a:buNone/>
            </a:pPr>
            <a:r>
              <a:rPr lang="en-US" dirty="0" smtClean="0"/>
              <a:t>a </a:t>
            </a:r>
            <a:r>
              <a:rPr lang="en-US" i="1" dirty="0" smtClean="0"/>
              <a:t>“</a:t>
            </a:r>
            <a:r>
              <a:rPr lang="en-US" i="1" dirty="0" smtClean="0">
                <a:solidFill>
                  <a:srgbClr val="C00000"/>
                </a:solidFill>
              </a:rPr>
              <a:t>0-day</a:t>
            </a:r>
            <a:r>
              <a:rPr lang="en-US" i="1" dirty="0" smtClean="0"/>
              <a:t>” </a:t>
            </a:r>
            <a:r>
              <a:rPr lang="en-US" dirty="0" smtClean="0"/>
              <a:t>(actively exploited and no patch)</a:t>
            </a:r>
          </a:p>
          <a:p>
            <a:pPr marL="0" indent="0" algn="ctr">
              <a:buNone/>
            </a:pPr>
            <a:r>
              <a:rPr lang="en-US" dirty="0" smtClean="0">
                <a:solidFill>
                  <a:srgbClr val="C00000"/>
                </a:solidFill>
              </a:rPr>
              <a:t>affecting IE 6 to 9</a:t>
            </a:r>
          </a:p>
          <a:p>
            <a:pPr marL="0" indent="0" algn="ctr">
              <a:buNone/>
            </a:pPr>
            <a:endParaRPr lang="en-US" sz="1200" dirty="0"/>
          </a:p>
          <a:p>
            <a:pPr marL="0" indent="0" algn="ctr">
              <a:buNone/>
            </a:pPr>
            <a:r>
              <a:rPr lang="en-US" dirty="0" smtClean="0">
                <a:solidFill>
                  <a:schemeClr val="tx1">
                    <a:lumMod val="65000"/>
                    <a:lumOff val="35000"/>
                  </a:schemeClr>
                </a:solidFill>
              </a:rPr>
              <a:t>(now patched)</a:t>
            </a:r>
            <a:endParaRPr lang="en-GB" dirty="0">
              <a:solidFill>
                <a:schemeClr val="tx1">
                  <a:lumMod val="65000"/>
                  <a:lumOff val="35000"/>
                </a:schemeClr>
              </a:solidFill>
            </a:endParaRP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10</a:t>
            </a:fld>
            <a:endParaRPr lang="fr-FR" dirty="0"/>
          </a:p>
        </p:txBody>
      </p:sp>
      <p:pic>
        <p:nvPicPr>
          <p:cNvPr id="1026" name="Picture 2" descr="C:\Temp\HEPiX\ppt - Security update\materials\IEwarn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2270" y="1628800"/>
            <a:ext cx="2171858" cy="2212836"/>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rot="21337151">
            <a:off x="6418338" y="1758711"/>
            <a:ext cx="2304256" cy="129614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2000" dirty="0" smtClean="0"/>
              <a:t>Same people as behind the Java vulnerability</a:t>
            </a:r>
            <a:endParaRPr lang="en-GB" sz="2000" dirty="0"/>
          </a:p>
        </p:txBody>
      </p:sp>
      <p:sp>
        <p:nvSpPr>
          <p:cNvPr id="7" name="Footer Placeholder 6"/>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33608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 market shift</a:t>
            </a:r>
            <a:endParaRPr lang="en-GB" dirty="0"/>
          </a:p>
        </p:txBody>
      </p:sp>
      <p:sp>
        <p:nvSpPr>
          <p:cNvPr id="3" name="Content Placeholder 2"/>
          <p:cNvSpPr>
            <a:spLocks noGrp="1"/>
          </p:cNvSpPr>
          <p:nvPr>
            <p:ph idx="1"/>
          </p:nvPr>
        </p:nvSpPr>
        <p:spPr/>
        <p:txBody>
          <a:bodyPr>
            <a:normAutofit/>
          </a:bodyPr>
          <a:lstStyle/>
          <a:p>
            <a:r>
              <a:rPr lang="en-US" dirty="0" smtClean="0"/>
              <a:t>Finding vulnerabilities – difficult, time consuming</a:t>
            </a:r>
          </a:p>
          <a:p>
            <a:r>
              <a:rPr lang="en-US" dirty="0" smtClean="0"/>
              <a:t>Selling to vendors, or publishing (mid 2000)</a:t>
            </a:r>
          </a:p>
          <a:p>
            <a:pPr lvl="1"/>
            <a:r>
              <a:rPr lang="en-US" dirty="0" smtClean="0"/>
              <a:t>limited money – 1s-10s thousands of USD</a:t>
            </a:r>
          </a:p>
          <a:p>
            <a:pPr lvl="1"/>
            <a:r>
              <a:rPr lang="en-US" dirty="0" smtClean="0"/>
              <a:t>shame to vendors</a:t>
            </a:r>
          </a:p>
          <a:p>
            <a:pPr lvl="1"/>
            <a:r>
              <a:rPr lang="en-US" dirty="0" smtClean="0">
                <a:solidFill>
                  <a:srgbClr val="C00000"/>
                </a:solidFill>
              </a:rPr>
              <a:t>vulnerabilities eventually patched (good!)</a:t>
            </a:r>
          </a:p>
          <a:p>
            <a:r>
              <a:rPr lang="en-US" dirty="0" smtClean="0"/>
              <a:t>Selling to underground (late 2000)</a:t>
            </a:r>
          </a:p>
          <a:p>
            <a:pPr lvl="1"/>
            <a:r>
              <a:rPr lang="en-US" dirty="0" smtClean="0"/>
              <a:t>busy and active “black market”</a:t>
            </a:r>
          </a:p>
          <a:p>
            <a:pPr lvl="1"/>
            <a:r>
              <a:rPr lang="en-US" dirty="0" smtClean="0"/>
              <a:t>more profitable – 10s-100s thousands of USD</a:t>
            </a:r>
          </a:p>
          <a:p>
            <a:pPr lvl="1"/>
            <a:r>
              <a:rPr lang="en-US" dirty="0" smtClean="0"/>
              <a:t>sometimes buyers are governments or their contractors</a:t>
            </a:r>
          </a:p>
          <a:p>
            <a:pPr lvl="1"/>
            <a:r>
              <a:rPr lang="en-US" dirty="0" smtClean="0"/>
              <a:t>used as 0-day exploits (</a:t>
            </a:r>
            <a:r>
              <a:rPr lang="en-US" dirty="0" smtClean="0">
                <a:solidFill>
                  <a:srgbClr val="C00000"/>
                </a:solidFill>
              </a:rPr>
              <a:t>no patch</a:t>
            </a:r>
            <a:r>
              <a:rPr lang="en-US" dirty="0" smtClean="0"/>
              <a:t>)</a:t>
            </a:r>
          </a:p>
          <a:p>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11</a:t>
            </a:fld>
            <a:endParaRPr lang="fr-FR" dirty="0"/>
          </a:p>
        </p:txBody>
      </p:sp>
      <p:sp>
        <p:nvSpPr>
          <p:cNvPr id="5" name="Rounded Rectangle 4"/>
          <p:cNvSpPr/>
          <p:nvPr/>
        </p:nvSpPr>
        <p:spPr>
          <a:xfrm rot="21448924">
            <a:off x="3558019" y="5708852"/>
            <a:ext cx="5463235" cy="81396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marL="342900" indent="-342900">
              <a:buFont typeface="Arial" pitchFamily="34" charset="0"/>
              <a:buChar char="•"/>
            </a:pPr>
            <a:r>
              <a:rPr lang="en-US" sz="2000" b="1" dirty="0" smtClean="0"/>
              <a:t>research </a:t>
            </a:r>
            <a:r>
              <a:rPr lang="en-US" sz="2000" b="1" dirty="0"/>
              <a:t>decoupled from attack </a:t>
            </a:r>
          </a:p>
          <a:p>
            <a:pPr marL="342900" indent="-342900">
              <a:buFont typeface="Arial" pitchFamily="34" charset="0"/>
              <a:buChar char="•"/>
            </a:pPr>
            <a:r>
              <a:rPr lang="en-US" sz="2000" b="1" dirty="0"/>
              <a:t>attackers </a:t>
            </a:r>
            <a:r>
              <a:rPr lang="en-US" sz="2000" b="1" dirty="0" smtClean="0"/>
              <a:t>don’t need skills, just money</a:t>
            </a:r>
            <a:endParaRPr lang="en-GB" sz="2000" b="1" dirty="0"/>
          </a:p>
        </p:txBody>
      </p:sp>
      <p:sp>
        <p:nvSpPr>
          <p:cNvPr id="7" name="Footer Placeholder 6"/>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3973267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Botnets </a:t>
            </a:r>
            <a:br>
              <a:rPr lang="en-US" dirty="0" smtClean="0"/>
            </a:br>
            <a:r>
              <a:rPr lang="en-US" sz="2800" dirty="0" smtClean="0"/>
              <a:t>(networks of compromised machines)</a:t>
            </a:r>
            <a:endParaRPr lang="en-GB" sz="2800" dirty="0"/>
          </a:p>
        </p:txBody>
      </p:sp>
      <p:sp>
        <p:nvSpPr>
          <p:cNvPr id="3" name="Content Placeholder 2"/>
          <p:cNvSpPr>
            <a:spLocks noGrp="1"/>
          </p:cNvSpPr>
          <p:nvPr>
            <p:ph idx="1"/>
          </p:nvPr>
        </p:nvSpPr>
        <p:spPr/>
        <p:txBody>
          <a:bodyPr/>
          <a:lstStyle/>
          <a:p>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12</a:t>
            </a:fld>
            <a:endParaRPr lang="fr-FR" dirty="0"/>
          </a:p>
        </p:txBody>
      </p:sp>
      <p:pic>
        <p:nvPicPr>
          <p:cNvPr id="5122" name="Picture 2" descr="C:\Temp\HEPiX\ppt - Security update\materials\ZeroAccessGoogleEarthEurope756x4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457420"/>
            <a:ext cx="7776864" cy="4773101"/>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rot="16200000">
            <a:off x="6349760" y="3712108"/>
            <a:ext cx="4801764" cy="292388"/>
          </a:xfrm>
          <a:prstGeom prst="rect">
            <a:avLst/>
          </a:prstGeom>
        </p:spPr>
        <p:txBody>
          <a:bodyPr wrap="none">
            <a:spAutoFit/>
          </a:bodyPr>
          <a:lstStyle/>
          <a:p>
            <a:pPr marL="0" lvl="1" indent="0">
              <a:buNone/>
            </a:pPr>
            <a:r>
              <a:rPr lang="en-US" sz="1300" dirty="0" smtClean="0">
                <a:solidFill>
                  <a:schemeClr val="tx1">
                    <a:lumMod val="65000"/>
                    <a:lumOff val="35000"/>
                  </a:schemeClr>
                </a:solidFill>
              </a:rPr>
              <a:t>From </a:t>
            </a:r>
            <a:r>
              <a:rPr lang="en-US" sz="1300" dirty="0">
                <a:solidFill>
                  <a:schemeClr val="tx1">
                    <a:lumMod val="65000"/>
                    <a:lumOff val="35000"/>
                  </a:schemeClr>
                </a:solidFill>
              </a:rPr>
              <a:t>http://</a:t>
            </a:r>
            <a:r>
              <a:rPr lang="en-US" sz="1300" dirty="0" smtClean="0">
                <a:solidFill>
                  <a:schemeClr val="tx1">
                    <a:lumMod val="65000"/>
                    <a:lumOff val="35000"/>
                  </a:schemeClr>
                </a:solidFill>
              </a:rPr>
              <a:t>www.f-secure.com/weblog/archives/00002430.html</a:t>
            </a:r>
            <a:endParaRPr lang="en-US" sz="1300" dirty="0">
              <a:solidFill>
                <a:schemeClr val="tx1">
                  <a:lumMod val="65000"/>
                  <a:lumOff val="35000"/>
                </a:schemeClr>
              </a:solidFill>
            </a:endParaRPr>
          </a:p>
        </p:txBody>
      </p:sp>
      <p:sp>
        <p:nvSpPr>
          <p:cNvPr id="9" name="Rounded Rectangular Callout 8"/>
          <p:cNvSpPr/>
          <p:nvPr/>
        </p:nvSpPr>
        <p:spPr>
          <a:xfrm>
            <a:off x="5724128" y="1272271"/>
            <a:ext cx="2952328" cy="932593"/>
          </a:xfrm>
          <a:prstGeom prst="wedgeRoundRectCallout">
            <a:avLst>
              <a:gd name="adj1" fmla="val -34461"/>
              <a:gd name="adj2" fmla="val 108641"/>
              <a:gd name="adj3" fmla="val 16667"/>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sz="2000" b="1" dirty="0" err="1"/>
              <a:t>ZeroAccess</a:t>
            </a:r>
            <a:r>
              <a:rPr lang="en-GB" sz="2000" b="1" dirty="0"/>
              <a:t> </a:t>
            </a:r>
            <a:r>
              <a:rPr lang="en-GB" sz="2000" b="1" dirty="0" smtClean="0"/>
              <a:t>- </a:t>
            </a:r>
            <a:r>
              <a:rPr lang="en-GB" sz="2000" b="1" dirty="0" err="1" smtClean="0"/>
              <a:t>milions</a:t>
            </a:r>
            <a:r>
              <a:rPr lang="en-GB" sz="2000" b="1" dirty="0" smtClean="0"/>
              <a:t> of infections (bots)</a:t>
            </a:r>
            <a:endParaRPr lang="en-GB" sz="2000" b="1" dirty="0"/>
          </a:p>
        </p:txBody>
      </p:sp>
      <p:sp>
        <p:nvSpPr>
          <p:cNvPr id="11" name="Footer Placeholder 10"/>
          <p:cNvSpPr>
            <a:spLocks noGrp="1"/>
          </p:cNvSpPr>
          <p:nvPr>
            <p:ph type="ftr" sz="quarter" idx="11"/>
          </p:nvPr>
        </p:nvSpPr>
        <p:spPr/>
        <p:txBody>
          <a:bodyPr/>
          <a:lstStyle/>
          <a:p>
            <a:pPr>
              <a:defRPr/>
            </a:pPr>
            <a:r>
              <a:rPr lang="fr-FR" smtClean="0"/>
              <a:t>Sebastian Lopienski</a:t>
            </a:r>
            <a:endParaRPr lang="fr-FR" dirty="0"/>
          </a:p>
        </p:txBody>
      </p:sp>
      <p:sp>
        <p:nvSpPr>
          <p:cNvPr id="7" name="Rounded Rectangle 6"/>
          <p:cNvSpPr/>
          <p:nvPr/>
        </p:nvSpPr>
        <p:spPr>
          <a:xfrm>
            <a:off x="179512" y="5852204"/>
            <a:ext cx="6840760" cy="81396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sz="2000" b="1" dirty="0" smtClean="0"/>
              <a:t>Microsoft took control of a malware hosting domain</a:t>
            </a:r>
            <a:br>
              <a:rPr lang="en-GB" sz="2000" b="1" dirty="0" smtClean="0"/>
            </a:br>
            <a:r>
              <a:rPr lang="en-GB" sz="2000" b="1" dirty="0" smtClean="0"/>
              <a:t>- 35M unique IP addresses contacted it within hours</a:t>
            </a:r>
            <a:endParaRPr lang="en-GB" sz="2000" b="1" dirty="0"/>
          </a:p>
        </p:txBody>
      </p:sp>
    </p:spTree>
    <p:extLst>
      <p:ext uri="{BB962C8B-B14F-4D97-AF65-F5344CB8AC3E}">
        <p14:creationId xmlns:p14="http://schemas.microsoft.com/office/powerpoint/2010/main" val="2484619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Flame malware</a:t>
            </a:r>
            <a:br>
              <a:rPr lang="en-US" dirty="0" smtClean="0"/>
            </a:br>
            <a:r>
              <a:rPr lang="en-US" sz="2400" dirty="0" smtClean="0"/>
              <a:t>(operating since at least 2010, discovered June 2012)</a:t>
            </a:r>
            <a:endParaRPr lang="en-GB" sz="3600" dirty="0"/>
          </a:p>
        </p:txBody>
      </p:sp>
      <p:sp>
        <p:nvSpPr>
          <p:cNvPr id="3" name="Content Placeholder 2"/>
          <p:cNvSpPr>
            <a:spLocks noGrp="1"/>
          </p:cNvSpPr>
          <p:nvPr>
            <p:ph idx="1"/>
          </p:nvPr>
        </p:nvSpPr>
        <p:spPr/>
        <p:txBody>
          <a:bodyPr/>
          <a:lstStyle/>
          <a:p>
            <a:pPr marL="0" indent="0">
              <a:buNone/>
            </a:pPr>
            <a:r>
              <a:rPr lang="en-US" dirty="0" smtClean="0"/>
              <a:t>A complex malware designed for espionage:</a:t>
            </a:r>
          </a:p>
          <a:p>
            <a:r>
              <a:rPr lang="en-US" dirty="0" smtClean="0">
                <a:solidFill>
                  <a:schemeClr val="tx1">
                    <a:lumMod val="65000"/>
                    <a:lumOff val="35000"/>
                  </a:schemeClr>
                </a:solidFill>
              </a:rPr>
              <a:t>Key logger, screen capture, audio capture</a:t>
            </a:r>
          </a:p>
          <a:p>
            <a:r>
              <a:rPr lang="en-US" dirty="0" smtClean="0">
                <a:solidFill>
                  <a:schemeClr val="tx1">
                    <a:lumMod val="65000"/>
                    <a:lumOff val="35000"/>
                  </a:schemeClr>
                </a:solidFill>
              </a:rPr>
              <a:t>Collects coordinates from pictures</a:t>
            </a:r>
          </a:p>
          <a:p>
            <a:r>
              <a:rPr lang="en-US" dirty="0" smtClean="0">
                <a:solidFill>
                  <a:schemeClr val="tx1">
                    <a:lumMod val="65000"/>
                    <a:lumOff val="35000"/>
                  </a:schemeClr>
                </a:solidFill>
              </a:rPr>
              <a:t>Scans documents and collects summaries</a:t>
            </a:r>
          </a:p>
          <a:p>
            <a:r>
              <a:rPr lang="en-US" dirty="0" smtClean="0">
                <a:solidFill>
                  <a:schemeClr val="tx1">
                    <a:lumMod val="65000"/>
                    <a:lumOff val="35000"/>
                  </a:schemeClr>
                </a:solidFill>
              </a:rPr>
              <a:t>Scans phones via Bluetooth</a:t>
            </a:r>
          </a:p>
          <a:p>
            <a:r>
              <a:rPr lang="en-US" dirty="0" smtClean="0">
                <a:solidFill>
                  <a:schemeClr val="tx1">
                    <a:lumMod val="65000"/>
                    <a:lumOff val="35000"/>
                  </a:schemeClr>
                </a:solidFill>
              </a:rPr>
              <a:t>No Internet? Stolen data is transferred via USB keys</a:t>
            </a:r>
          </a:p>
          <a:p>
            <a:r>
              <a:rPr lang="en-US" dirty="0" smtClean="0">
                <a:solidFill>
                  <a:schemeClr val="tx1">
                    <a:lumMod val="65000"/>
                    <a:lumOff val="35000"/>
                  </a:schemeClr>
                </a:solidFill>
              </a:rPr>
              <a:t>Comes with many libraries (SSH, SSL, </a:t>
            </a:r>
            <a:r>
              <a:rPr lang="en-US" dirty="0" err="1" smtClean="0">
                <a:solidFill>
                  <a:schemeClr val="tx1">
                    <a:lumMod val="65000"/>
                    <a:lumOff val="35000"/>
                  </a:schemeClr>
                </a:solidFill>
              </a:rPr>
              <a:t>Lua</a:t>
            </a:r>
            <a:r>
              <a:rPr lang="en-US" dirty="0" smtClean="0">
                <a:solidFill>
                  <a:schemeClr val="tx1">
                    <a:lumMod val="65000"/>
                    <a:lumOff val="35000"/>
                  </a:schemeClr>
                </a:solidFill>
              </a:rPr>
              <a:t>, </a:t>
            </a:r>
            <a:r>
              <a:rPr lang="en-US" dirty="0" err="1" smtClean="0">
                <a:solidFill>
                  <a:schemeClr val="tx1">
                    <a:lumMod val="65000"/>
                    <a:lumOff val="35000"/>
                  </a:schemeClr>
                </a:solidFill>
              </a:rPr>
              <a:t>SQLLite</a:t>
            </a:r>
            <a:r>
              <a:rPr lang="en-US" dirty="0" smtClean="0">
                <a:solidFill>
                  <a:schemeClr val="tx1">
                    <a:lumMod val="65000"/>
                    <a:lumOff val="35000"/>
                  </a:schemeClr>
                </a:solidFill>
              </a:rPr>
              <a:t>…) </a:t>
            </a:r>
          </a:p>
          <a:p>
            <a:r>
              <a:rPr lang="en-US" dirty="0" smtClean="0">
                <a:solidFill>
                  <a:schemeClr val="tx1">
                    <a:lumMod val="65000"/>
                    <a:lumOff val="35000"/>
                  </a:schemeClr>
                </a:solidFill>
              </a:rPr>
              <a:t>Very big (10s of MB)</a:t>
            </a:r>
          </a:p>
          <a:p>
            <a:r>
              <a:rPr lang="en-US" dirty="0" smtClean="0">
                <a:solidFill>
                  <a:srgbClr val="C00000"/>
                </a:solidFill>
              </a:rPr>
              <a:t>Spreads via Microsoft Update, </a:t>
            </a:r>
            <a:br>
              <a:rPr lang="en-US" dirty="0" smtClean="0">
                <a:solidFill>
                  <a:srgbClr val="C00000"/>
                </a:solidFill>
              </a:rPr>
            </a:br>
            <a:r>
              <a:rPr lang="en-US" dirty="0" smtClean="0">
                <a:solidFill>
                  <a:srgbClr val="C00000"/>
                </a:solidFill>
              </a:rPr>
              <a:t>signed with a brute-forced Microsoft certificate (!!)</a:t>
            </a:r>
            <a:endParaRPr lang="en-GB" dirty="0">
              <a:solidFill>
                <a:srgbClr val="C00000"/>
              </a:solidFill>
            </a:endParaRP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13</a:t>
            </a:fld>
            <a:endParaRPr lang="fr-FR" dirty="0"/>
          </a:p>
        </p:txBody>
      </p:sp>
      <p:sp>
        <p:nvSpPr>
          <p:cNvPr id="6" name="Footer Placeholder 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3321113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Malware vs. anti-malware arms race</a:t>
            </a:r>
            <a:endParaRPr lang="en-GB" dirty="0"/>
          </a:p>
        </p:txBody>
      </p:sp>
      <p:sp>
        <p:nvSpPr>
          <p:cNvPr id="3" name="Content Placeholder 2"/>
          <p:cNvSpPr>
            <a:spLocks noGrp="1"/>
          </p:cNvSpPr>
          <p:nvPr>
            <p:ph idx="1"/>
          </p:nvPr>
        </p:nvSpPr>
        <p:spPr/>
        <p:txBody>
          <a:bodyPr/>
          <a:lstStyle/>
          <a:p>
            <a:r>
              <a:rPr lang="en-US" dirty="0" smtClean="0"/>
              <a:t>Malware samples are usually analyzed in VMs</a:t>
            </a:r>
          </a:p>
          <a:p>
            <a:r>
              <a:rPr lang="en-US" dirty="0" smtClean="0"/>
              <a:t>… so malware tries to detect VMs and debugging</a:t>
            </a:r>
          </a:p>
          <a:p>
            <a:pPr lvl="1">
              <a:tabLst>
                <a:tab pos="4840288" algn="l"/>
              </a:tabLst>
            </a:pPr>
            <a:r>
              <a:rPr lang="en-US" dirty="0" smtClean="0"/>
              <a:t>no audio card?	</a:t>
            </a:r>
            <a:r>
              <a:rPr lang="en-US" sz="1800" dirty="0" smtClean="0">
                <a:sym typeface="Wingdings" pitchFamily="2" charset="2"/>
              </a:rPr>
              <a:t></a:t>
            </a:r>
            <a:r>
              <a:rPr lang="en-US" sz="2400" dirty="0" smtClean="0"/>
              <a:t> </a:t>
            </a:r>
            <a:r>
              <a:rPr lang="en-US" dirty="0" smtClean="0"/>
              <a:t>go into an infinite loop</a:t>
            </a:r>
          </a:p>
          <a:p>
            <a:pPr lvl="1">
              <a:tabLst>
                <a:tab pos="4840288" algn="l"/>
              </a:tabLst>
            </a:pPr>
            <a:r>
              <a:rPr lang="en-US" dirty="0" smtClean="0"/>
              <a:t>slow computer? (=debugging)	</a:t>
            </a:r>
            <a:r>
              <a:rPr lang="en-US" sz="1800" dirty="0" smtClean="0">
                <a:sym typeface="Wingdings" pitchFamily="2" charset="2"/>
              </a:rPr>
              <a:t></a:t>
            </a:r>
            <a:r>
              <a:rPr lang="en-US" dirty="0" smtClean="0"/>
              <a:t> do not infect</a:t>
            </a:r>
          </a:p>
          <a:p>
            <a:pPr lvl="1">
              <a:tabLst>
                <a:tab pos="4840288" algn="l"/>
              </a:tabLst>
            </a:pPr>
            <a:r>
              <a:rPr lang="en-US" dirty="0" err="1" smtClean="0"/>
              <a:t>Wireshark</a:t>
            </a:r>
            <a:r>
              <a:rPr lang="en-US" dirty="0" smtClean="0"/>
              <a:t> </a:t>
            </a:r>
            <a:r>
              <a:rPr lang="en-US" dirty="0"/>
              <a:t>running?	</a:t>
            </a:r>
            <a:r>
              <a:rPr lang="en-US" sz="1800" dirty="0">
                <a:sym typeface="Wingdings" pitchFamily="2" charset="2"/>
              </a:rPr>
              <a:t></a:t>
            </a:r>
            <a:r>
              <a:rPr lang="en-US" dirty="0"/>
              <a:t> exit</a:t>
            </a:r>
          </a:p>
          <a:p>
            <a:pPr lvl="1">
              <a:tabLst>
                <a:tab pos="4665663" algn="l"/>
              </a:tabLst>
            </a:pPr>
            <a:endParaRPr lang="en-US" dirty="0" smtClean="0"/>
          </a:p>
          <a:p>
            <a:pPr marL="0" indent="0">
              <a:buNone/>
            </a:pPr>
            <a:endParaRPr lang="en-US" dirty="0"/>
          </a:p>
          <a:p>
            <a:endParaRPr lang="en-US" dirty="0" smtClean="0"/>
          </a:p>
          <a:p>
            <a:pPr marL="0" indent="0">
              <a:buNone/>
            </a:pPr>
            <a:endParaRPr lang="en-US" sz="900" dirty="0" smtClean="0"/>
          </a:p>
          <a:p>
            <a:pPr marL="0" indent="0">
              <a:buNone/>
            </a:pPr>
            <a:endParaRPr lang="en-US" sz="2000" dirty="0" smtClean="0"/>
          </a:p>
          <a:p>
            <a:r>
              <a:rPr lang="en-US" dirty="0" smtClean="0"/>
              <a:t>Conclusion</a:t>
            </a:r>
            <a:r>
              <a:rPr lang="en-US" dirty="0"/>
              <a:t>: </a:t>
            </a:r>
            <a:r>
              <a:rPr lang="en-US" dirty="0">
                <a:solidFill>
                  <a:srgbClr val="C00000"/>
                </a:solidFill>
              </a:rPr>
              <a:t>use a slow VM for </a:t>
            </a:r>
            <a:r>
              <a:rPr lang="en-US" dirty="0" smtClean="0">
                <a:solidFill>
                  <a:srgbClr val="C00000"/>
                </a:solidFill>
              </a:rPr>
              <a:t>your daily </a:t>
            </a:r>
            <a:r>
              <a:rPr lang="en-US" dirty="0">
                <a:solidFill>
                  <a:srgbClr val="C00000"/>
                </a:solidFill>
              </a:rPr>
              <a:t>work</a:t>
            </a:r>
            <a:r>
              <a:rPr lang="en-US" dirty="0" smtClean="0">
                <a:solidFill>
                  <a:srgbClr val="C00000"/>
                </a:solidFill>
              </a:rPr>
              <a:t>? </a:t>
            </a:r>
            <a:r>
              <a:rPr lang="en-US" dirty="0" smtClean="0">
                <a:solidFill>
                  <a:srgbClr val="C00000"/>
                </a:solidFill>
                <a:sym typeface="Wingdings" pitchFamily="2" charset="2"/>
              </a:rPr>
              <a:t></a:t>
            </a:r>
            <a:endParaRPr lang="en-US" dirty="0" smtClean="0">
              <a:solidFill>
                <a:srgbClr val="C00000"/>
              </a:solidFill>
            </a:endParaRPr>
          </a:p>
          <a:p>
            <a:pPr marL="0" indent="0">
              <a:buNone/>
            </a:pPr>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14</a:t>
            </a:fld>
            <a:endParaRPr lang="fr-FR" dirty="0"/>
          </a:p>
        </p:txBody>
      </p:sp>
      <p:pic>
        <p:nvPicPr>
          <p:cNvPr id="3074" name="Picture 2" descr="C:\Temp\HEPiX\ppt - Security update\materials\Imuler_B_Wireshark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173" y="3861048"/>
            <a:ext cx="8044283" cy="117760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a:off x="4005261" y="4980090"/>
            <a:ext cx="4801764" cy="292388"/>
          </a:xfrm>
          <a:prstGeom prst="rect">
            <a:avLst/>
          </a:prstGeom>
        </p:spPr>
        <p:txBody>
          <a:bodyPr wrap="none">
            <a:spAutoFit/>
          </a:bodyPr>
          <a:lstStyle/>
          <a:p>
            <a:pPr marL="0" lvl="1" indent="0">
              <a:buNone/>
            </a:pPr>
            <a:r>
              <a:rPr lang="en-US" sz="1300" dirty="0" smtClean="0">
                <a:solidFill>
                  <a:schemeClr val="tx1">
                    <a:lumMod val="65000"/>
                    <a:lumOff val="35000"/>
                  </a:schemeClr>
                </a:solidFill>
              </a:rPr>
              <a:t>From </a:t>
            </a:r>
            <a:r>
              <a:rPr lang="en-US" sz="1300" dirty="0">
                <a:solidFill>
                  <a:schemeClr val="tx1">
                    <a:lumMod val="65000"/>
                    <a:lumOff val="35000"/>
                  </a:schemeClr>
                </a:solidFill>
              </a:rPr>
              <a:t>http://</a:t>
            </a:r>
            <a:r>
              <a:rPr lang="en-US" sz="1300" dirty="0" smtClean="0">
                <a:solidFill>
                  <a:schemeClr val="tx1">
                    <a:lumMod val="65000"/>
                    <a:lumOff val="35000"/>
                  </a:schemeClr>
                </a:solidFill>
              </a:rPr>
              <a:t>www.f-secure.com/weblog/archives/00002432.html</a:t>
            </a:r>
            <a:endParaRPr lang="en-US" sz="1300" dirty="0">
              <a:solidFill>
                <a:schemeClr val="tx1">
                  <a:lumMod val="65000"/>
                  <a:lumOff val="35000"/>
                </a:schemeClr>
              </a:solidFill>
            </a:endParaRPr>
          </a:p>
        </p:txBody>
      </p:sp>
      <p:sp>
        <p:nvSpPr>
          <p:cNvPr id="7" name="Footer Placeholder 6"/>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34849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a:t>
            </a:r>
            <a:r>
              <a:rPr lang="en-US" dirty="0" err="1" smtClean="0"/>
              <a:t>OSes</a:t>
            </a:r>
            <a:r>
              <a:rPr lang="en-US" dirty="0" smtClean="0"/>
              <a:t> affected?</a:t>
            </a:r>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15</a:t>
            </a:fld>
            <a:endParaRPr lang="fr-FR"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810929983"/>
              </p:ext>
            </p:extLst>
          </p:nvPr>
        </p:nvGraphicFramePr>
        <p:xfrm>
          <a:off x="250825" y="1124322"/>
          <a:ext cx="8745538" cy="54730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5004048" y="5817458"/>
            <a:ext cx="1512168" cy="707886"/>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pPr algn="ctr"/>
            <a:r>
              <a:rPr lang="en-US" sz="2000" b="1" dirty="0" smtClean="0"/>
              <a:t>Flashback</a:t>
            </a:r>
            <a:br>
              <a:rPr lang="en-US" sz="2000" b="1" dirty="0" smtClean="0"/>
            </a:br>
            <a:r>
              <a:rPr lang="en-US" sz="2000" b="1" dirty="0" smtClean="0"/>
              <a:t>malware</a:t>
            </a:r>
            <a:endParaRPr lang="en-GB" sz="2000" b="1" dirty="0"/>
          </a:p>
        </p:txBody>
      </p:sp>
      <p:sp>
        <p:nvSpPr>
          <p:cNvPr id="11" name="TextBox 10"/>
          <p:cNvSpPr txBox="1"/>
          <p:nvPr/>
        </p:nvSpPr>
        <p:spPr>
          <a:xfrm>
            <a:off x="5796136" y="1988840"/>
            <a:ext cx="2376264" cy="707886"/>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pPr algn="ctr"/>
            <a:r>
              <a:rPr lang="en-US" sz="2000" b="1" dirty="0" smtClean="0"/>
              <a:t>mobile malware (on Android)</a:t>
            </a:r>
            <a:endParaRPr lang="en-GB" sz="2000" b="1" dirty="0"/>
          </a:p>
        </p:txBody>
      </p:sp>
      <p:sp>
        <p:nvSpPr>
          <p:cNvPr id="12" name="TextBox 11"/>
          <p:cNvSpPr txBox="1"/>
          <p:nvPr/>
        </p:nvSpPr>
        <p:spPr>
          <a:xfrm>
            <a:off x="1900209" y="1988840"/>
            <a:ext cx="1951711" cy="707886"/>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pPr algn="ctr"/>
            <a:r>
              <a:rPr lang="en-US" sz="2000" b="1" dirty="0" smtClean="0"/>
              <a:t>IE 6-9 vulnerability</a:t>
            </a:r>
            <a:endParaRPr lang="en-GB" sz="2000" b="1" dirty="0"/>
          </a:p>
        </p:txBody>
      </p:sp>
      <p:sp>
        <p:nvSpPr>
          <p:cNvPr id="13" name="TextBox 12"/>
          <p:cNvSpPr txBox="1"/>
          <p:nvPr/>
        </p:nvSpPr>
        <p:spPr>
          <a:xfrm>
            <a:off x="3635896" y="3545721"/>
            <a:ext cx="1951711" cy="1323439"/>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pPr algn="ctr"/>
            <a:r>
              <a:rPr lang="en-US" sz="2000" b="1" dirty="0" smtClean="0"/>
              <a:t>Java 1.6 &amp; 1.7 vulnerability</a:t>
            </a:r>
          </a:p>
          <a:p>
            <a:pPr algn="ctr"/>
            <a:r>
              <a:rPr lang="en-US" sz="2000" b="1" dirty="0" smtClean="0"/>
              <a:t>(and malware exploiting it)</a:t>
            </a:r>
            <a:endParaRPr lang="en-GB" sz="2000" b="1" dirty="0"/>
          </a:p>
        </p:txBody>
      </p:sp>
      <p:sp>
        <p:nvSpPr>
          <p:cNvPr id="14" name="TextBox 13"/>
          <p:cNvSpPr txBox="1"/>
          <p:nvPr/>
        </p:nvSpPr>
        <p:spPr>
          <a:xfrm>
            <a:off x="179512" y="3585210"/>
            <a:ext cx="2304255" cy="707886"/>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pPr algn="ctr"/>
            <a:r>
              <a:rPr lang="en-US" sz="2000" b="1" dirty="0" smtClean="0"/>
              <a:t>First Windows 8 rootkit detected</a:t>
            </a:r>
            <a:endParaRPr lang="en-GB" sz="2000" b="1" dirty="0"/>
          </a:p>
        </p:txBody>
      </p:sp>
      <p:sp>
        <p:nvSpPr>
          <p:cNvPr id="16" name="Footer Placeholder 1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32454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(Hashes of) passwords lost…</a:t>
            </a:r>
            <a:endParaRPr lang="en-GB" dirty="0"/>
          </a:p>
        </p:txBody>
      </p:sp>
      <p:sp>
        <p:nvSpPr>
          <p:cNvPr id="3" name="Content Placeholder 2"/>
          <p:cNvSpPr>
            <a:spLocks noGrp="1"/>
          </p:cNvSpPr>
          <p:nvPr>
            <p:ph idx="1"/>
          </p:nvPr>
        </p:nvSpPr>
        <p:spPr/>
        <p:txBody>
          <a:bodyPr/>
          <a:lstStyle/>
          <a:p>
            <a:r>
              <a:rPr lang="en-US" dirty="0" smtClean="0">
                <a:solidFill>
                  <a:srgbClr val="C00000"/>
                </a:solidFill>
              </a:rPr>
              <a:t>LinkedIn </a:t>
            </a:r>
            <a:r>
              <a:rPr lang="en-US" dirty="0" smtClean="0"/>
              <a:t>– 6 million hashes stolen</a:t>
            </a:r>
          </a:p>
          <a:p>
            <a:r>
              <a:rPr lang="en-US" dirty="0" smtClean="0"/>
              <a:t>Large-scale password leaks at </a:t>
            </a:r>
            <a:r>
              <a:rPr lang="en-US" dirty="0" smtClean="0">
                <a:solidFill>
                  <a:srgbClr val="C00000"/>
                </a:solidFill>
              </a:rPr>
              <a:t>Last.fm </a:t>
            </a:r>
            <a:r>
              <a:rPr lang="en-US" dirty="0" smtClean="0"/>
              <a:t>and </a:t>
            </a:r>
            <a:r>
              <a:rPr lang="en-US" dirty="0" smtClean="0">
                <a:solidFill>
                  <a:srgbClr val="C00000"/>
                </a:solidFill>
              </a:rPr>
              <a:t>eHarmony</a:t>
            </a:r>
            <a:endParaRPr lang="en-US" dirty="0" smtClean="0"/>
          </a:p>
          <a:p>
            <a:r>
              <a:rPr lang="en-US" dirty="0" smtClean="0">
                <a:solidFill>
                  <a:srgbClr val="C00000"/>
                </a:solidFill>
              </a:rPr>
              <a:t>IEEE </a:t>
            </a:r>
            <a:r>
              <a:rPr lang="en-US" dirty="0" smtClean="0"/>
              <a:t>– 100k </a:t>
            </a:r>
            <a:r>
              <a:rPr lang="en-US" dirty="0" smtClean="0">
                <a:solidFill>
                  <a:srgbClr val="C00000"/>
                </a:solidFill>
              </a:rPr>
              <a:t>plain-text </a:t>
            </a:r>
            <a:r>
              <a:rPr lang="en-US" dirty="0" smtClean="0"/>
              <a:t>(!!) passwords on a public FTP</a:t>
            </a:r>
          </a:p>
          <a:p>
            <a:endParaRPr lang="en-US" dirty="0" smtClean="0"/>
          </a:p>
          <a:p>
            <a:pPr marL="0" indent="0">
              <a:buNone/>
            </a:pPr>
            <a:r>
              <a:rPr lang="en-US" sz="2400" dirty="0" smtClean="0">
                <a:solidFill>
                  <a:schemeClr val="tx1">
                    <a:lumMod val="85000"/>
                    <a:lumOff val="15000"/>
                  </a:schemeClr>
                </a:solidFill>
              </a:rPr>
              <a:t>Side notes on hashing</a:t>
            </a:r>
            <a:r>
              <a:rPr lang="en-US" sz="2400" dirty="0" smtClean="0">
                <a:solidFill>
                  <a:schemeClr val="tx1">
                    <a:lumMod val="65000"/>
                    <a:lumOff val="35000"/>
                  </a:schemeClr>
                </a:solidFill>
              </a:rPr>
              <a:t>:</a:t>
            </a:r>
            <a:endParaRPr lang="en-US" sz="2400" dirty="0">
              <a:solidFill>
                <a:schemeClr val="tx1">
                  <a:lumMod val="65000"/>
                  <a:lumOff val="35000"/>
                </a:schemeClr>
              </a:solidFill>
            </a:endParaRPr>
          </a:p>
          <a:p>
            <a:r>
              <a:rPr lang="en-US" dirty="0" smtClean="0"/>
              <a:t>MD5 or SHA are not for password hashing</a:t>
            </a:r>
          </a:p>
          <a:p>
            <a:pPr lvl="1"/>
            <a:r>
              <a:rPr lang="en-US" dirty="0" smtClean="0"/>
              <a:t>designed for speed </a:t>
            </a:r>
            <a:r>
              <a:rPr lang="en-US" sz="1600" dirty="0" smtClean="0">
                <a:sym typeface="Wingdings" pitchFamily="2" charset="2"/>
              </a:rPr>
              <a:t></a:t>
            </a:r>
            <a:r>
              <a:rPr lang="en-US" dirty="0" smtClean="0"/>
              <a:t> brute-forcing easy even when salted</a:t>
            </a:r>
          </a:p>
          <a:p>
            <a:pPr lvl="1"/>
            <a:r>
              <a:rPr lang="en-US" dirty="0" smtClean="0"/>
              <a:t>use </a:t>
            </a:r>
            <a:r>
              <a:rPr lang="en-US" i="1" dirty="0" err="1" smtClean="0"/>
              <a:t>bcrypt</a:t>
            </a:r>
            <a:r>
              <a:rPr lang="en-US" i="1" dirty="0" smtClean="0"/>
              <a:t> </a:t>
            </a:r>
            <a:r>
              <a:rPr lang="en-US" dirty="0" smtClean="0"/>
              <a:t>instead </a:t>
            </a:r>
            <a:r>
              <a:rPr lang="en-US" sz="1600" dirty="0" smtClean="0"/>
              <a:t>(</a:t>
            </a:r>
            <a:r>
              <a:rPr lang="en-GB" sz="1600" dirty="0">
                <a:hlinkClick r:id="rId3"/>
              </a:rPr>
              <a:t>http://codahale.com/how-to-safely-store-a-password</a:t>
            </a:r>
            <a:r>
              <a:rPr lang="en-GB" sz="1600" dirty="0" smtClean="0">
                <a:hlinkClick r:id="rId3"/>
              </a:rPr>
              <a:t>/</a:t>
            </a:r>
            <a:r>
              <a:rPr lang="en-GB" sz="1600" dirty="0" smtClean="0"/>
              <a:t>) </a:t>
            </a:r>
            <a:r>
              <a:rPr lang="en-GB" sz="1600" u="sng" dirty="0" smtClean="0"/>
              <a:t>  </a:t>
            </a:r>
            <a:endParaRPr lang="en-US" dirty="0" smtClean="0"/>
          </a:p>
          <a:p>
            <a:r>
              <a:rPr lang="en-US" dirty="0" smtClean="0"/>
              <a:t>MD5 broken, SHA-1 considered weak, SHA-2 OK</a:t>
            </a:r>
          </a:p>
          <a:p>
            <a:r>
              <a:rPr lang="en-US" i="1" dirty="0" err="1" smtClean="0"/>
              <a:t>Keccak</a:t>
            </a:r>
            <a:r>
              <a:rPr lang="en-US" i="1" dirty="0" smtClean="0"/>
              <a:t> </a:t>
            </a:r>
            <a:r>
              <a:rPr lang="en-US" dirty="0"/>
              <a:t>hash selected by </a:t>
            </a:r>
            <a:r>
              <a:rPr lang="en-US" dirty="0" smtClean="0"/>
              <a:t>NIST as SHA-3</a:t>
            </a:r>
          </a:p>
          <a:p>
            <a:pPr lvl="1"/>
            <a:r>
              <a:rPr lang="en-US" dirty="0" smtClean="0"/>
              <a:t>6 years long </a:t>
            </a:r>
            <a:r>
              <a:rPr lang="en-US" dirty="0"/>
              <a:t>process</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16</a:t>
            </a:fld>
            <a:endParaRPr lang="fr-FR" dirty="0"/>
          </a:p>
        </p:txBody>
      </p:sp>
      <p:sp>
        <p:nvSpPr>
          <p:cNvPr id="6" name="Footer Placeholder 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783623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they?</a:t>
            </a:r>
            <a:endParaRPr lang="en-GB" dirty="0"/>
          </a:p>
        </p:txBody>
      </p:sp>
      <p:sp>
        <p:nvSpPr>
          <p:cNvPr id="3" name="Content Placeholder 2"/>
          <p:cNvSpPr>
            <a:spLocks noGrp="1"/>
          </p:cNvSpPr>
          <p:nvPr>
            <p:ph idx="1"/>
          </p:nvPr>
        </p:nvSpPr>
        <p:spPr/>
        <p:txBody>
          <a:bodyPr/>
          <a:lstStyle/>
          <a:p>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17</a:t>
            </a:fld>
            <a:endParaRPr lang="fr-FR" dirty="0"/>
          </a:p>
        </p:txBody>
      </p:sp>
      <p:pic>
        <p:nvPicPr>
          <p:cNvPr id="1030" name="Picture 6" descr="C:\Temp\HEPiX\ppt - Security update\materials\hat - gangs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440" y="1887464"/>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Temp\HEPiX\ppt - Security update\materials\hat - polic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5140" y="1807991"/>
            <a:ext cx="3041356" cy="230206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Temp\HEPiX\ppt - Security update\materials\hat - anonymou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1772816"/>
            <a:ext cx="2494364" cy="237241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93755" y="4223334"/>
            <a:ext cx="1762021" cy="1631216"/>
          </a:xfrm>
          <a:prstGeom prst="rect">
            <a:avLst/>
          </a:prstGeom>
          <a:noFill/>
        </p:spPr>
        <p:txBody>
          <a:bodyPr wrap="none" rtlCol="0">
            <a:spAutoFit/>
          </a:bodyPr>
          <a:lstStyle/>
          <a:p>
            <a:pPr algn="ctr"/>
            <a:r>
              <a:rPr lang="en-US" sz="2800" b="1" dirty="0" smtClean="0">
                <a:solidFill>
                  <a:schemeClr val="tx1">
                    <a:lumMod val="50000"/>
                    <a:lumOff val="50000"/>
                  </a:schemeClr>
                </a:solidFill>
              </a:rPr>
              <a:t>criminals</a:t>
            </a:r>
          </a:p>
          <a:p>
            <a:pPr algn="ctr"/>
            <a:endParaRPr lang="en-US" sz="2400" b="1" dirty="0" smtClean="0">
              <a:solidFill>
                <a:schemeClr val="tx1">
                  <a:lumMod val="50000"/>
                  <a:lumOff val="50000"/>
                </a:schemeClr>
              </a:solidFill>
            </a:endParaRPr>
          </a:p>
          <a:p>
            <a:pPr algn="ctr"/>
            <a:r>
              <a:rPr lang="en-US" sz="2000" b="1" dirty="0" smtClean="0"/>
              <a:t>motivation: </a:t>
            </a:r>
            <a:br>
              <a:rPr lang="en-US" sz="2000" b="1" dirty="0" smtClean="0"/>
            </a:br>
            <a:r>
              <a:rPr lang="en-US" sz="2800" b="1" dirty="0" smtClean="0">
                <a:solidFill>
                  <a:schemeClr val="tx1">
                    <a:lumMod val="50000"/>
                    <a:lumOff val="50000"/>
                  </a:schemeClr>
                </a:solidFill>
              </a:rPr>
              <a:t>profit</a:t>
            </a:r>
            <a:endParaRPr lang="en-GB" sz="2800" b="1" dirty="0">
              <a:solidFill>
                <a:schemeClr val="tx1">
                  <a:lumMod val="50000"/>
                  <a:lumOff val="50000"/>
                </a:schemeClr>
              </a:solidFill>
            </a:endParaRPr>
          </a:p>
        </p:txBody>
      </p:sp>
      <p:sp>
        <p:nvSpPr>
          <p:cNvPr id="13" name="TextBox 12"/>
          <p:cNvSpPr txBox="1"/>
          <p:nvPr/>
        </p:nvSpPr>
        <p:spPr>
          <a:xfrm>
            <a:off x="3318335" y="4207871"/>
            <a:ext cx="2045753" cy="2062103"/>
          </a:xfrm>
          <a:prstGeom prst="rect">
            <a:avLst/>
          </a:prstGeom>
          <a:noFill/>
        </p:spPr>
        <p:txBody>
          <a:bodyPr wrap="none" rtlCol="0">
            <a:spAutoFit/>
          </a:bodyPr>
          <a:lstStyle/>
          <a:p>
            <a:pPr algn="ctr"/>
            <a:r>
              <a:rPr lang="en-US" sz="2800" b="1" dirty="0" err="1" smtClean="0">
                <a:solidFill>
                  <a:schemeClr val="tx1">
                    <a:lumMod val="50000"/>
                    <a:lumOff val="50000"/>
                  </a:schemeClr>
                </a:solidFill>
              </a:rPr>
              <a:t>hacktivist</a:t>
            </a:r>
            <a:r>
              <a:rPr lang="en-US" sz="2800" b="1" dirty="0" err="1">
                <a:solidFill>
                  <a:schemeClr val="tx1">
                    <a:lumMod val="50000"/>
                    <a:lumOff val="50000"/>
                  </a:schemeClr>
                </a:solidFill>
              </a:rPr>
              <a:t>s</a:t>
            </a:r>
            <a:endParaRPr lang="en-US" sz="2800" b="1" dirty="0">
              <a:solidFill>
                <a:schemeClr val="tx1">
                  <a:lumMod val="50000"/>
                  <a:lumOff val="50000"/>
                </a:schemeClr>
              </a:solidFill>
            </a:endParaRPr>
          </a:p>
          <a:p>
            <a:pPr algn="ctr"/>
            <a:endParaRPr lang="en-US" sz="2400" b="1" dirty="0">
              <a:solidFill>
                <a:schemeClr val="tx1">
                  <a:lumMod val="50000"/>
                  <a:lumOff val="50000"/>
                </a:schemeClr>
              </a:solidFill>
            </a:endParaRPr>
          </a:p>
          <a:p>
            <a:pPr algn="ctr"/>
            <a:r>
              <a:rPr lang="en-US" sz="2000" b="1" dirty="0"/>
              <a:t>motivation: </a:t>
            </a:r>
            <a:br>
              <a:rPr lang="en-US" sz="2000" b="1" dirty="0"/>
            </a:br>
            <a:r>
              <a:rPr lang="en-US" sz="2800" b="1" dirty="0" smtClean="0">
                <a:solidFill>
                  <a:schemeClr val="tx1">
                    <a:lumMod val="50000"/>
                    <a:lumOff val="50000"/>
                  </a:schemeClr>
                </a:solidFill>
              </a:rPr>
              <a:t>ideology,</a:t>
            </a:r>
          </a:p>
          <a:p>
            <a:pPr algn="ctr"/>
            <a:r>
              <a:rPr lang="en-US" sz="2800" b="1" dirty="0" smtClean="0">
                <a:solidFill>
                  <a:schemeClr val="tx1">
                    <a:lumMod val="50000"/>
                    <a:lumOff val="50000"/>
                  </a:schemeClr>
                </a:solidFill>
              </a:rPr>
              <a:t>revenge</a:t>
            </a:r>
            <a:endParaRPr lang="en-GB" sz="2800" b="1" dirty="0">
              <a:solidFill>
                <a:schemeClr val="tx1">
                  <a:lumMod val="50000"/>
                  <a:lumOff val="50000"/>
                </a:schemeClr>
              </a:solidFill>
            </a:endParaRPr>
          </a:p>
        </p:txBody>
      </p:sp>
      <p:sp>
        <p:nvSpPr>
          <p:cNvPr id="14" name="TextBox 13"/>
          <p:cNvSpPr txBox="1"/>
          <p:nvPr/>
        </p:nvSpPr>
        <p:spPr>
          <a:xfrm>
            <a:off x="6228183" y="4207871"/>
            <a:ext cx="2443297" cy="2062103"/>
          </a:xfrm>
          <a:prstGeom prst="rect">
            <a:avLst/>
          </a:prstGeom>
          <a:noFill/>
        </p:spPr>
        <p:txBody>
          <a:bodyPr wrap="none" rtlCol="0">
            <a:spAutoFit/>
          </a:bodyPr>
          <a:lstStyle/>
          <a:p>
            <a:pPr algn="ctr"/>
            <a:r>
              <a:rPr lang="en-US" sz="2800" b="1" dirty="0" smtClean="0">
                <a:solidFill>
                  <a:schemeClr val="tx1">
                    <a:lumMod val="50000"/>
                    <a:lumOff val="50000"/>
                  </a:schemeClr>
                </a:solidFill>
              </a:rPr>
              <a:t>governments</a:t>
            </a:r>
            <a:endParaRPr lang="en-US" sz="2800" b="1" dirty="0">
              <a:solidFill>
                <a:schemeClr val="tx1">
                  <a:lumMod val="50000"/>
                  <a:lumOff val="50000"/>
                </a:schemeClr>
              </a:solidFill>
            </a:endParaRPr>
          </a:p>
          <a:p>
            <a:pPr algn="ctr"/>
            <a:endParaRPr lang="en-US" sz="2400" b="1" dirty="0">
              <a:solidFill>
                <a:schemeClr val="tx1">
                  <a:lumMod val="50000"/>
                  <a:lumOff val="50000"/>
                </a:schemeClr>
              </a:solidFill>
            </a:endParaRPr>
          </a:p>
          <a:p>
            <a:pPr algn="ctr"/>
            <a:r>
              <a:rPr lang="en-US" sz="2000" b="1" dirty="0"/>
              <a:t>motivation: </a:t>
            </a:r>
            <a:br>
              <a:rPr lang="en-US" sz="2000" b="1" dirty="0"/>
            </a:br>
            <a:r>
              <a:rPr lang="en-US" sz="2800" b="1" dirty="0" smtClean="0">
                <a:solidFill>
                  <a:schemeClr val="tx1">
                    <a:lumMod val="50000"/>
                    <a:lumOff val="50000"/>
                  </a:schemeClr>
                </a:solidFill>
              </a:rPr>
              <a:t>control,</a:t>
            </a:r>
          </a:p>
          <a:p>
            <a:pPr algn="ctr"/>
            <a:r>
              <a:rPr lang="en-US" sz="2800" b="1" dirty="0" smtClean="0">
                <a:solidFill>
                  <a:schemeClr val="tx1">
                    <a:lumMod val="50000"/>
                    <a:lumOff val="50000"/>
                  </a:schemeClr>
                </a:solidFill>
              </a:rPr>
              <a:t>politics</a:t>
            </a:r>
            <a:endParaRPr lang="en-GB" sz="2800" b="1" dirty="0">
              <a:solidFill>
                <a:schemeClr val="tx1">
                  <a:lumMod val="50000"/>
                  <a:lumOff val="50000"/>
                </a:schemeClr>
              </a:solidFill>
            </a:endParaRPr>
          </a:p>
        </p:txBody>
      </p:sp>
      <p:sp>
        <p:nvSpPr>
          <p:cNvPr id="7" name="Footer Placeholder 6"/>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936688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Criminals</a:t>
            </a:r>
            <a:endParaRPr lang="en-GB" dirty="0"/>
          </a:p>
        </p:txBody>
      </p:sp>
      <p:sp>
        <p:nvSpPr>
          <p:cNvPr id="3" name="Content Placeholder 2"/>
          <p:cNvSpPr>
            <a:spLocks noGrp="1"/>
          </p:cNvSpPr>
          <p:nvPr>
            <p:ph idx="1"/>
          </p:nvPr>
        </p:nvSpPr>
        <p:spPr/>
        <p:txBody>
          <a:bodyPr/>
          <a:lstStyle/>
          <a:p>
            <a:pPr marL="0" indent="0">
              <a:buNone/>
            </a:pPr>
            <a:r>
              <a:rPr lang="en-US" dirty="0" smtClean="0">
                <a:solidFill>
                  <a:srgbClr val="C00000"/>
                </a:solidFill>
              </a:rPr>
              <a:t>Usual stuff:</a:t>
            </a:r>
          </a:p>
          <a:p>
            <a:pPr>
              <a:buFont typeface="Arial" charset="0"/>
              <a:buChar char="•"/>
            </a:pPr>
            <a:r>
              <a:rPr lang="en-US" dirty="0"/>
              <a:t>Identity theft</a:t>
            </a:r>
          </a:p>
          <a:p>
            <a:pPr>
              <a:buFont typeface="Arial" charset="0"/>
              <a:buChar char="•"/>
            </a:pPr>
            <a:r>
              <a:rPr lang="en-US" dirty="0"/>
              <a:t>Credit-card frauds</a:t>
            </a:r>
          </a:p>
          <a:p>
            <a:pPr>
              <a:buFont typeface="Arial" charset="0"/>
              <a:buChar char="•"/>
            </a:pPr>
            <a:r>
              <a:rPr lang="en-US" dirty="0"/>
              <a:t>Malware targeting e-banking </a:t>
            </a:r>
          </a:p>
          <a:p>
            <a:pPr>
              <a:buFont typeface="Arial" charset="0"/>
              <a:buChar char="•"/>
            </a:pPr>
            <a:r>
              <a:rPr lang="en-US" dirty="0" err="1" smtClean="0"/>
              <a:t>Scareware</a:t>
            </a:r>
            <a:r>
              <a:rPr lang="en-US" sz="2400" dirty="0" smtClean="0">
                <a:solidFill>
                  <a:schemeClr val="tx1">
                    <a:lumMod val="65000"/>
                    <a:lumOff val="35000"/>
                  </a:schemeClr>
                </a:solidFill>
              </a:rPr>
              <a:t>, e.g</a:t>
            </a:r>
            <a:r>
              <a:rPr lang="en-US" sz="2400" dirty="0">
                <a:solidFill>
                  <a:schemeClr val="tx1">
                    <a:lumMod val="65000"/>
                    <a:lumOff val="35000"/>
                  </a:schemeClr>
                </a:solidFill>
              </a:rPr>
              <a:t>. fake AV, fake police </a:t>
            </a:r>
            <a:r>
              <a:rPr lang="en-US" sz="2400" dirty="0" smtClean="0">
                <a:solidFill>
                  <a:schemeClr val="tx1">
                    <a:lumMod val="65000"/>
                    <a:lumOff val="35000"/>
                  </a:schemeClr>
                </a:solidFill>
              </a:rPr>
              <a:t>warnings</a:t>
            </a:r>
          </a:p>
          <a:p>
            <a:pPr>
              <a:buFont typeface="Arial" charset="0"/>
              <a:buChar char="•"/>
            </a:pPr>
            <a:r>
              <a:rPr lang="en-US" dirty="0" err="1" smtClean="0"/>
              <a:t>Ransomware</a:t>
            </a:r>
            <a:r>
              <a:rPr lang="en-US" sz="2400" dirty="0" smtClean="0">
                <a:solidFill>
                  <a:schemeClr val="tx1">
                    <a:lumMod val="65000"/>
                    <a:lumOff val="35000"/>
                  </a:schemeClr>
                </a:solidFill>
              </a:rPr>
              <a:t>: taking your data hostage (soon: accounts?)</a:t>
            </a:r>
          </a:p>
          <a:p>
            <a:pPr>
              <a:buFont typeface="Arial" charset="0"/>
              <a:buChar char="•"/>
            </a:pPr>
            <a:r>
              <a:rPr lang="en-US" dirty="0"/>
              <a:t>Mobile malware</a:t>
            </a:r>
            <a:r>
              <a:rPr lang="en-US" sz="2400" dirty="0">
                <a:solidFill>
                  <a:schemeClr val="tx1">
                    <a:lumMod val="65000"/>
                    <a:lumOff val="35000"/>
                  </a:schemeClr>
                </a:solidFill>
              </a:rPr>
              <a:t>, e.g. sending </a:t>
            </a:r>
            <a:r>
              <a:rPr lang="en-US" sz="2400" dirty="0" smtClean="0">
                <a:solidFill>
                  <a:schemeClr val="tx1">
                    <a:lumMod val="65000"/>
                    <a:lumOff val="35000"/>
                  </a:schemeClr>
                </a:solidFill>
              </a:rPr>
              <a:t>premium rate </a:t>
            </a:r>
            <a:r>
              <a:rPr lang="en-US" sz="2400" dirty="0" err="1">
                <a:solidFill>
                  <a:schemeClr val="tx1">
                    <a:lumMod val="65000"/>
                    <a:lumOff val="35000"/>
                  </a:schemeClr>
                </a:solidFill>
              </a:rPr>
              <a:t>SMSes</a:t>
            </a:r>
            <a:endParaRPr lang="en-US" sz="2400" dirty="0">
              <a:solidFill>
                <a:schemeClr val="tx1">
                  <a:lumMod val="65000"/>
                  <a:lumOff val="35000"/>
                </a:schemeClr>
              </a:solidFill>
            </a:endParaRPr>
          </a:p>
          <a:p>
            <a:pPr>
              <a:buFont typeface="Arial" charset="0"/>
              <a:buChar char="•"/>
            </a:pPr>
            <a:r>
              <a:rPr lang="en-US" dirty="0"/>
              <a:t>Denial of Service (</a:t>
            </a:r>
            <a:r>
              <a:rPr lang="en-US" dirty="0" err="1"/>
              <a:t>DoS</a:t>
            </a:r>
            <a:r>
              <a:rPr lang="en-US" dirty="0"/>
              <a:t>)</a:t>
            </a:r>
          </a:p>
          <a:p>
            <a:pPr>
              <a:buFont typeface="Arial" charset="0"/>
              <a:buChar char="•"/>
            </a:pPr>
            <a:r>
              <a:rPr lang="en-US" dirty="0" smtClean="0"/>
              <a:t>Spam</a:t>
            </a:r>
            <a:endParaRPr lang="en-US" dirty="0"/>
          </a:p>
          <a:p>
            <a:pPr>
              <a:buFont typeface="Arial" charset="0"/>
              <a:buChar char="•"/>
            </a:pPr>
            <a:r>
              <a:rPr lang="en-US" dirty="0" smtClean="0"/>
              <a:t>etc.</a:t>
            </a:r>
            <a:endParaRPr lang="en-US"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18</a:t>
            </a:fld>
            <a:endParaRPr lang="fr-FR" dirty="0"/>
          </a:p>
        </p:txBody>
      </p:sp>
      <p:pic>
        <p:nvPicPr>
          <p:cNvPr id="5" name="Picture 6" descr="C:\Temp\HEPiX\ppt - Security update\materials\hat - gangs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352" y="188640"/>
            <a:ext cx="1224136" cy="1224136"/>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7"/>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389025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2in1: Scare and demand ransom</a:t>
            </a:r>
            <a:endParaRPr lang="en-GB" dirty="0"/>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19</a:t>
            </a:fld>
            <a:endParaRPr lang="fr-FR" dirty="0"/>
          </a:p>
        </p:txBody>
      </p:sp>
      <p:pic>
        <p:nvPicPr>
          <p:cNvPr id="8194" name="Picture 2" descr="C:\Temp\HEPiX\ppt - Security update\materials\soparansom5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01516"/>
            <a:ext cx="7200800" cy="542382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a:off x="446554" y="6525344"/>
            <a:ext cx="6933758" cy="292388"/>
          </a:xfrm>
          <a:prstGeom prst="rect">
            <a:avLst/>
          </a:prstGeom>
        </p:spPr>
        <p:txBody>
          <a:bodyPr wrap="none">
            <a:spAutoFit/>
          </a:bodyPr>
          <a:lstStyle/>
          <a:p>
            <a:pPr marL="0" lvl="1" indent="0">
              <a:buNone/>
            </a:pPr>
            <a:r>
              <a:rPr lang="en-US" sz="1300" dirty="0" smtClean="0">
                <a:solidFill>
                  <a:schemeClr val="tx1">
                    <a:lumMod val="65000"/>
                    <a:lumOff val="35000"/>
                  </a:schemeClr>
                </a:solidFill>
              </a:rPr>
              <a:t>From </a:t>
            </a:r>
            <a:r>
              <a:rPr lang="en-US" sz="1300" dirty="0">
                <a:solidFill>
                  <a:schemeClr val="tx1">
                    <a:lumMod val="65000"/>
                    <a:lumOff val="35000"/>
                  </a:schemeClr>
                </a:solidFill>
              </a:rPr>
              <a:t>http://</a:t>
            </a:r>
            <a:r>
              <a:rPr lang="en-US" sz="1300" dirty="0" smtClean="0">
                <a:solidFill>
                  <a:schemeClr val="tx1">
                    <a:lumMod val="65000"/>
                    <a:lumOff val="35000"/>
                  </a:schemeClr>
                </a:solidFill>
              </a:rPr>
              <a:t>www.zdnet.com/sopa-reincarnates-to-hold-your-computer-hostage-7000005684</a:t>
            </a:r>
            <a:endParaRPr lang="en-US" sz="1300" dirty="0">
              <a:solidFill>
                <a:schemeClr val="tx1">
                  <a:lumMod val="65000"/>
                  <a:lumOff val="35000"/>
                </a:schemeClr>
              </a:solidFill>
            </a:endParaRPr>
          </a:p>
        </p:txBody>
      </p:sp>
      <p:sp>
        <p:nvSpPr>
          <p:cNvPr id="7" name="Rounded Rectangle 6"/>
          <p:cNvSpPr/>
          <p:nvPr/>
        </p:nvSpPr>
        <p:spPr>
          <a:xfrm rot="21271162">
            <a:off x="6585732" y="2531391"/>
            <a:ext cx="2389123" cy="157005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sz="2000" b="1" dirty="0" smtClean="0"/>
              <a:t>SOPA is dead – </a:t>
            </a:r>
            <a:br>
              <a:rPr lang="en-GB" sz="2000" b="1" dirty="0" smtClean="0"/>
            </a:br>
            <a:r>
              <a:rPr lang="en-GB" sz="2000" b="1" dirty="0" smtClean="0"/>
              <a:t>but still used </a:t>
            </a:r>
            <a:br>
              <a:rPr lang="en-GB" sz="2000" b="1" dirty="0" smtClean="0"/>
            </a:br>
            <a:r>
              <a:rPr lang="en-GB" sz="2000" b="1" dirty="0" smtClean="0"/>
              <a:t>by criminals </a:t>
            </a:r>
            <a:br>
              <a:rPr lang="en-GB" sz="2000" b="1" dirty="0" smtClean="0"/>
            </a:br>
            <a:r>
              <a:rPr lang="en-GB" sz="2000" b="1" dirty="0" smtClean="0"/>
              <a:t>to scare people</a:t>
            </a:r>
            <a:endParaRPr lang="en-GB" sz="2000" b="1" dirty="0"/>
          </a:p>
        </p:txBody>
      </p:sp>
      <p:sp>
        <p:nvSpPr>
          <p:cNvPr id="8" name="Footer Placeholder 7"/>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698010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a:t>Fancy learning </a:t>
            </a:r>
            <a:r>
              <a:rPr lang="en-US" dirty="0" smtClean="0"/>
              <a:t>some Chinese?</a:t>
            </a:r>
            <a:endParaRPr lang="en-GB" dirty="0"/>
          </a:p>
        </p:txBody>
      </p:sp>
      <p:sp>
        <p:nvSpPr>
          <p:cNvPr id="13" name="Content Placeholder 12"/>
          <p:cNvSpPr>
            <a:spLocks noGrp="1"/>
          </p:cNvSpPr>
          <p:nvPr>
            <p:ph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a:t>
            </a:fld>
            <a:endParaRPr lang="fr-FR" dirty="0"/>
          </a:p>
        </p:txBody>
      </p:sp>
      <p:sp>
        <p:nvSpPr>
          <p:cNvPr id="5" name="TextBox 4"/>
          <p:cNvSpPr txBox="1"/>
          <p:nvPr/>
        </p:nvSpPr>
        <p:spPr>
          <a:xfrm>
            <a:off x="533400" y="2352700"/>
            <a:ext cx="748923" cy="769441"/>
          </a:xfrm>
          <a:prstGeom prst="rect">
            <a:avLst/>
          </a:prstGeom>
          <a:noFill/>
        </p:spPr>
        <p:txBody>
          <a:bodyPr wrap="none" rtlCol="0">
            <a:spAutoFit/>
          </a:bodyPr>
          <a:lstStyle/>
          <a:p>
            <a:r>
              <a:rPr lang="ja-JP" altLang="en-US" sz="4400" dirty="0" smtClean="0"/>
              <a:t>人</a:t>
            </a:r>
            <a:endParaRPr lang="en-GB" sz="4400" dirty="0"/>
          </a:p>
        </p:txBody>
      </p:sp>
      <p:sp>
        <p:nvSpPr>
          <p:cNvPr id="6" name="TextBox 5"/>
          <p:cNvSpPr txBox="1"/>
          <p:nvPr/>
        </p:nvSpPr>
        <p:spPr>
          <a:xfrm>
            <a:off x="533400" y="3962400"/>
            <a:ext cx="748923" cy="769441"/>
          </a:xfrm>
          <a:prstGeom prst="rect">
            <a:avLst/>
          </a:prstGeom>
          <a:noFill/>
        </p:spPr>
        <p:txBody>
          <a:bodyPr wrap="none" rtlCol="0">
            <a:spAutoFit/>
          </a:bodyPr>
          <a:lstStyle/>
          <a:p>
            <a:r>
              <a:rPr lang="ja-JP" altLang="en-US" sz="4400" dirty="0" smtClean="0"/>
              <a:t>女</a:t>
            </a:r>
            <a:endParaRPr lang="en-GB" sz="4400" dirty="0"/>
          </a:p>
        </p:txBody>
      </p:sp>
      <p:sp>
        <p:nvSpPr>
          <p:cNvPr id="7" name="TextBox 6"/>
          <p:cNvSpPr txBox="1"/>
          <p:nvPr/>
        </p:nvSpPr>
        <p:spPr>
          <a:xfrm>
            <a:off x="4267200" y="3962400"/>
            <a:ext cx="800219" cy="830997"/>
          </a:xfrm>
          <a:prstGeom prst="rect">
            <a:avLst/>
          </a:prstGeom>
          <a:noFill/>
        </p:spPr>
        <p:txBody>
          <a:bodyPr wrap="none" rtlCol="0">
            <a:spAutoFit/>
          </a:bodyPr>
          <a:lstStyle/>
          <a:p>
            <a:r>
              <a:rPr lang="ja-JP" altLang="en-US" sz="4800" dirty="0" smtClean="0"/>
              <a:t>安</a:t>
            </a:r>
            <a:endParaRPr lang="en-GB" sz="4800" dirty="0"/>
          </a:p>
        </p:txBody>
      </p:sp>
      <p:sp>
        <p:nvSpPr>
          <p:cNvPr id="8" name="TextBox 7"/>
          <p:cNvSpPr txBox="1"/>
          <p:nvPr/>
        </p:nvSpPr>
        <p:spPr>
          <a:xfrm>
            <a:off x="4267200" y="2352700"/>
            <a:ext cx="800219" cy="830997"/>
          </a:xfrm>
          <a:prstGeom prst="rect">
            <a:avLst/>
          </a:prstGeom>
          <a:noFill/>
        </p:spPr>
        <p:txBody>
          <a:bodyPr wrap="none" rtlCol="0">
            <a:spAutoFit/>
          </a:bodyPr>
          <a:lstStyle/>
          <a:p>
            <a:r>
              <a:rPr lang="ja-JP" altLang="en-US" sz="4800" dirty="0" smtClean="0"/>
              <a:t>囚</a:t>
            </a:r>
            <a:endParaRPr lang="en-GB" sz="4800" dirty="0"/>
          </a:p>
        </p:txBody>
      </p:sp>
      <p:sp>
        <p:nvSpPr>
          <p:cNvPr id="9" name="TextBox 8"/>
          <p:cNvSpPr txBox="1"/>
          <p:nvPr/>
        </p:nvSpPr>
        <p:spPr>
          <a:xfrm>
            <a:off x="1386312" y="2475810"/>
            <a:ext cx="1585690" cy="523220"/>
          </a:xfrm>
          <a:prstGeom prst="rect">
            <a:avLst/>
          </a:prstGeom>
          <a:noFill/>
        </p:spPr>
        <p:txBody>
          <a:bodyPr wrap="none" rtlCol="0">
            <a:spAutoFit/>
          </a:bodyPr>
          <a:lstStyle/>
          <a:p>
            <a:r>
              <a:rPr lang="en-US" sz="2800" dirty="0" smtClean="0"/>
              <a:t>a person</a:t>
            </a:r>
            <a:endParaRPr lang="en-GB" sz="2800" dirty="0"/>
          </a:p>
        </p:txBody>
      </p:sp>
      <p:sp>
        <p:nvSpPr>
          <p:cNvPr id="10" name="TextBox 9"/>
          <p:cNvSpPr txBox="1"/>
          <p:nvPr/>
        </p:nvSpPr>
        <p:spPr>
          <a:xfrm>
            <a:off x="1386312" y="4085510"/>
            <a:ext cx="1645002" cy="523220"/>
          </a:xfrm>
          <a:prstGeom prst="rect">
            <a:avLst/>
          </a:prstGeom>
          <a:noFill/>
        </p:spPr>
        <p:txBody>
          <a:bodyPr wrap="none" rtlCol="0">
            <a:spAutoFit/>
          </a:bodyPr>
          <a:lstStyle/>
          <a:p>
            <a:r>
              <a:rPr lang="en-US" sz="2800" dirty="0" smtClean="0"/>
              <a:t>a woman</a:t>
            </a:r>
            <a:endParaRPr lang="en-GB" sz="2800" dirty="0"/>
          </a:p>
        </p:txBody>
      </p:sp>
      <p:sp>
        <p:nvSpPr>
          <p:cNvPr id="11" name="TextBox 10"/>
          <p:cNvSpPr txBox="1"/>
          <p:nvPr/>
        </p:nvSpPr>
        <p:spPr>
          <a:xfrm>
            <a:off x="5143500" y="2475810"/>
            <a:ext cx="385042" cy="523220"/>
          </a:xfrm>
          <a:prstGeom prst="rect">
            <a:avLst/>
          </a:prstGeom>
          <a:noFill/>
        </p:spPr>
        <p:txBody>
          <a:bodyPr wrap="none" rtlCol="0">
            <a:spAutoFit/>
          </a:bodyPr>
          <a:lstStyle/>
          <a:p>
            <a:r>
              <a:rPr lang="en-US" sz="2800" dirty="0" smtClean="0">
                <a:solidFill>
                  <a:srgbClr val="C00000"/>
                </a:solidFill>
              </a:rPr>
              <a:t>?</a:t>
            </a:r>
            <a:endParaRPr lang="en-GB" sz="2200" dirty="0"/>
          </a:p>
        </p:txBody>
      </p:sp>
      <p:sp>
        <p:nvSpPr>
          <p:cNvPr id="12" name="TextBox 11"/>
          <p:cNvSpPr txBox="1"/>
          <p:nvPr/>
        </p:nvSpPr>
        <p:spPr>
          <a:xfrm>
            <a:off x="5143500" y="4085510"/>
            <a:ext cx="385042" cy="523220"/>
          </a:xfrm>
          <a:prstGeom prst="rect">
            <a:avLst/>
          </a:prstGeom>
          <a:noFill/>
        </p:spPr>
        <p:txBody>
          <a:bodyPr wrap="none" rtlCol="0">
            <a:spAutoFit/>
          </a:bodyPr>
          <a:lstStyle/>
          <a:p>
            <a:r>
              <a:rPr lang="en-US" sz="2800" dirty="0" smtClean="0">
                <a:solidFill>
                  <a:srgbClr val="C00000"/>
                </a:solidFill>
              </a:rPr>
              <a:t>?</a:t>
            </a:r>
            <a:endParaRPr lang="en-GB" sz="2200" dirty="0"/>
          </a:p>
        </p:txBody>
      </p:sp>
      <p:sp>
        <p:nvSpPr>
          <p:cNvPr id="15" name="Footer Placeholder 14"/>
          <p:cNvSpPr>
            <a:spLocks noGrp="1"/>
          </p:cNvSpPr>
          <p:nvPr>
            <p:ph type="ftr" sz="quarter" idx="11"/>
          </p:nvPr>
        </p:nvSpPr>
        <p:spPr/>
        <p:txBody>
          <a:bodyPr/>
          <a:lstStyle/>
          <a:p>
            <a:pPr>
              <a:defRPr/>
            </a:pPr>
            <a:r>
              <a:rPr lang="fr-FR" dirty="0" smtClean="0"/>
              <a:t>Sebastian Lopienski</a:t>
            </a:r>
            <a:endParaRPr lang="fr-FR" dirty="0"/>
          </a:p>
        </p:txBody>
      </p:sp>
    </p:spTree>
    <p:extLst>
      <p:ext uri="{BB962C8B-B14F-4D97-AF65-F5344CB8AC3E}">
        <p14:creationId xmlns:p14="http://schemas.microsoft.com/office/powerpoint/2010/main" val="3374520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Hacktivists</a:t>
            </a:r>
            <a:endParaRPr lang="en-GB"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“Anonymous”</a:t>
            </a:r>
          </a:p>
          <a:p>
            <a:r>
              <a:rPr lang="en-US" dirty="0" smtClean="0"/>
              <a:t>BTW, some </a:t>
            </a:r>
            <a:r>
              <a:rPr lang="en-US" dirty="0" err="1" smtClean="0"/>
              <a:t>hacktivists</a:t>
            </a:r>
            <a:r>
              <a:rPr lang="en-US" dirty="0" smtClean="0"/>
              <a:t> may turn criminal</a:t>
            </a:r>
          </a:p>
          <a:p>
            <a:pPr lvl="1"/>
            <a:r>
              <a:rPr lang="en-US" dirty="0" smtClean="0"/>
              <a:t>e.g. selling credit card numbers obtained in an attack</a:t>
            </a:r>
          </a:p>
          <a:p>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20</a:t>
            </a:fld>
            <a:endParaRPr lang="fr-FR" dirty="0"/>
          </a:p>
        </p:txBody>
      </p:sp>
      <p:pic>
        <p:nvPicPr>
          <p:cNvPr id="5" name="Picture 8" descr="C:\Temp\HEPiX\ppt - Security update\materials\hat - anonymo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9314" y="154559"/>
            <a:ext cx="1247182" cy="118620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C:\Temp\HEPiX\ppt - Security update\materials\hat - anonymo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1772816"/>
            <a:ext cx="3179793" cy="302433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23528" y="4797152"/>
            <a:ext cx="7789314" cy="158417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7592270" y="182487"/>
            <a:ext cx="1228202" cy="128776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Footer Placeholder 9"/>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7650020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governments?</a:t>
            </a:r>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21</a:t>
            </a:fld>
            <a:endParaRPr lang="fr-FR" dirty="0"/>
          </a:p>
        </p:txBody>
      </p:sp>
      <p:pic>
        <p:nvPicPr>
          <p:cNvPr id="5" name="Picture 7" descr="C:\Temp\HEPiX\ppt - Security update\materials\hat - poli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132856"/>
            <a:ext cx="3041356" cy="2302068"/>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6"/>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1218570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Spying on (some) citizens</a:t>
            </a:r>
            <a:endParaRPr lang="en-GB" dirty="0"/>
          </a:p>
        </p:txBody>
      </p:sp>
      <p:sp>
        <p:nvSpPr>
          <p:cNvPr id="3" name="Content Placeholder 2"/>
          <p:cNvSpPr>
            <a:spLocks noGrp="1"/>
          </p:cNvSpPr>
          <p:nvPr>
            <p:ph idx="1"/>
          </p:nvPr>
        </p:nvSpPr>
        <p:spPr/>
        <p:txBody>
          <a:bodyPr/>
          <a:lstStyle/>
          <a:p>
            <a:r>
              <a:rPr lang="en-US" dirty="0" smtClean="0"/>
              <a:t>German </a:t>
            </a:r>
            <a:r>
              <a:rPr lang="en-US" dirty="0"/>
              <a:t>infects criminals’ PCs </a:t>
            </a:r>
            <a:r>
              <a:rPr lang="en-US" dirty="0" smtClean="0"/>
              <a:t/>
            </a:r>
            <a:br>
              <a:rPr lang="en-US" dirty="0" smtClean="0"/>
            </a:br>
            <a:r>
              <a:rPr lang="en-US" dirty="0" smtClean="0"/>
              <a:t>with Trojans/backdoors</a:t>
            </a:r>
          </a:p>
          <a:p>
            <a:pPr lvl="1"/>
            <a:r>
              <a:rPr lang="en-US" dirty="0" smtClean="0"/>
              <a:t>buying surveillance services </a:t>
            </a:r>
            <a:br>
              <a:rPr lang="en-US" dirty="0" smtClean="0"/>
            </a:br>
            <a:r>
              <a:rPr lang="en-US" dirty="0" smtClean="0"/>
              <a:t>for 2M EURO (!) </a:t>
            </a:r>
          </a:p>
          <a:p>
            <a:pPr lvl="1"/>
            <a:r>
              <a:rPr lang="en-US" dirty="0" smtClean="0"/>
              <a:t>or developing in-house</a:t>
            </a:r>
            <a:endParaRPr lang="en-US" dirty="0"/>
          </a:p>
          <a:p>
            <a:endParaRPr lang="en-US" dirty="0" smtClean="0"/>
          </a:p>
          <a:p>
            <a:r>
              <a:rPr lang="en-US" dirty="0" smtClean="0"/>
              <a:t>Israel demands e-mail passwords at borders</a:t>
            </a:r>
          </a:p>
          <a:p>
            <a:endParaRPr lang="en-US" sz="2400" dirty="0" smtClean="0"/>
          </a:p>
          <a:p>
            <a:r>
              <a:rPr lang="en-US" dirty="0" smtClean="0"/>
              <a:t>Syria </a:t>
            </a:r>
            <a:r>
              <a:rPr lang="en-US" dirty="0"/>
              <a:t>infects </a:t>
            </a:r>
            <a:r>
              <a:rPr lang="en-US" dirty="0" smtClean="0"/>
              <a:t>activists’ </a:t>
            </a:r>
            <a:r>
              <a:rPr lang="en-US" dirty="0"/>
              <a:t>PCs with </a:t>
            </a:r>
            <a:r>
              <a:rPr lang="en-US" dirty="0" smtClean="0"/>
              <a:t>Trojans/backdoors</a:t>
            </a:r>
          </a:p>
          <a:p>
            <a:endParaRPr lang="en-US" sz="2400" dirty="0"/>
          </a:p>
          <a:p>
            <a:pPr marL="0" indent="0">
              <a:buNone/>
            </a:pPr>
            <a:r>
              <a:rPr lang="en-US" dirty="0" smtClean="0">
                <a:solidFill>
                  <a:srgbClr val="C00000"/>
                </a:solidFill>
              </a:rPr>
              <a:t>Network encryption</a:t>
            </a:r>
            <a:r>
              <a:rPr lang="en-US" dirty="0" smtClean="0"/>
              <a:t>? Infect computers or go after services</a:t>
            </a:r>
            <a:endParaRPr lang="en-US"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22</a:t>
            </a:fld>
            <a:endParaRPr lang="fr-FR" dirty="0"/>
          </a:p>
        </p:txBody>
      </p:sp>
      <p:pic>
        <p:nvPicPr>
          <p:cNvPr id="2050" name="Picture 2" descr="C:\Temp\HEPiX\ppt - Security update\materials\bka_ad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196752"/>
            <a:ext cx="3384376" cy="2748585"/>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Right Arrow 4"/>
          <p:cNvSpPr/>
          <p:nvPr/>
        </p:nvSpPr>
        <p:spPr>
          <a:xfrm>
            <a:off x="4355976" y="3140968"/>
            <a:ext cx="936104" cy="360040"/>
          </a:xfrm>
          <a:prstGeom prst="rightArrow">
            <a:avLst>
              <a:gd name="adj1" fmla="val 27591"/>
              <a:gd name="adj2" fmla="val 5000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7" name="Rectangle 6"/>
          <p:cNvSpPr/>
          <p:nvPr/>
        </p:nvSpPr>
        <p:spPr>
          <a:xfrm rot="16200000">
            <a:off x="7198559" y="2527167"/>
            <a:ext cx="3717684" cy="246221"/>
          </a:xfrm>
          <a:prstGeom prst="rect">
            <a:avLst/>
          </a:prstGeom>
        </p:spPr>
        <p:txBody>
          <a:bodyPr wrap="none">
            <a:spAutoFit/>
          </a:bodyPr>
          <a:lstStyle/>
          <a:p>
            <a:pPr marL="0" lvl="1" indent="0">
              <a:buNone/>
            </a:pPr>
            <a:r>
              <a:rPr lang="en-US" sz="1000" dirty="0">
                <a:solidFill>
                  <a:schemeClr val="tx1">
                    <a:lumMod val="65000"/>
                    <a:lumOff val="35000"/>
                  </a:schemeClr>
                </a:solidFill>
              </a:rPr>
              <a:t>From http://</a:t>
            </a:r>
            <a:r>
              <a:rPr lang="en-US" sz="1000" dirty="0" smtClean="0">
                <a:solidFill>
                  <a:schemeClr val="tx1">
                    <a:lumMod val="65000"/>
                    <a:lumOff val="35000"/>
                  </a:schemeClr>
                </a:solidFill>
              </a:rPr>
              <a:t>www.f-secure.com/weblog/archives/00002423.html</a:t>
            </a:r>
            <a:endParaRPr lang="en-US" sz="1000" dirty="0">
              <a:solidFill>
                <a:schemeClr val="tx1">
                  <a:lumMod val="65000"/>
                  <a:lumOff val="35000"/>
                </a:schemeClr>
              </a:solidFill>
            </a:endParaRPr>
          </a:p>
        </p:txBody>
      </p:sp>
      <p:sp>
        <p:nvSpPr>
          <p:cNvPr id="8" name="Footer Placeholder 7"/>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3763647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Agencies &amp; contractors turning offensive</a:t>
            </a:r>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23</a:t>
            </a:fld>
            <a:endParaRPr lang="fr-FR" dirty="0"/>
          </a:p>
        </p:txBody>
      </p:sp>
      <p:sp>
        <p:nvSpPr>
          <p:cNvPr id="7" name="Rectangle 6"/>
          <p:cNvSpPr/>
          <p:nvPr/>
        </p:nvSpPr>
        <p:spPr>
          <a:xfrm rot="16200000">
            <a:off x="8246630" y="1487006"/>
            <a:ext cx="1045479" cy="246221"/>
          </a:xfrm>
          <a:prstGeom prst="rect">
            <a:avLst/>
          </a:prstGeom>
        </p:spPr>
        <p:txBody>
          <a:bodyPr wrap="none">
            <a:spAutoFit/>
          </a:bodyPr>
          <a:lstStyle/>
          <a:p>
            <a:pPr marL="0" lvl="1" indent="0">
              <a:buNone/>
            </a:pPr>
            <a:r>
              <a:rPr lang="en-US" sz="1000" dirty="0">
                <a:solidFill>
                  <a:schemeClr val="tx1">
                    <a:lumMod val="65000"/>
                    <a:lumOff val="35000"/>
                  </a:schemeClr>
                </a:solidFill>
              </a:rPr>
              <a:t>From </a:t>
            </a:r>
            <a:r>
              <a:rPr lang="en-US" sz="1000" dirty="0" smtClean="0">
                <a:solidFill>
                  <a:schemeClr val="tx1">
                    <a:lumMod val="65000"/>
                    <a:lumOff val="35000"/>
                  </a:schemeClr>
                </a:solidFill>
              </a:rPr>
              <a:t>F-Secure</a:t>
            </a:r>
          </a:p>
        </p:txBody>
      </p:sp>
      <p:sp>
        <p:nvSpPr>
          <p:cNvPr id="5" name="Footer Placeholder 4"/>
          <p:cNvSpPr>
            <a:spLocks noGrp="1"/>
          </p:cNvSpPr>
          <p:nvPr>
            <p:ph type="ftr" sz="quarter" idx="11"/>
          </p:nvPr>
        </p:nvSpPr>
        <p:spPr/>
        <p:txBody>
          <a:bodyPr/>
          <a:lstStyle/>
          <a:p>
            <a:pPr>
              <a:defRPr/>
            </a:pPr>
            <a:r>
              <a:rPr lang="fr-FR" smtClean="0"/>
              <a:t>Sebastian Lopienski</a:t>
            </a:r>
            <a:endParaRPr lang="fr-FR" dirty="0"/>
          </a:p>
        </p:txBody>
      </p:sp>
      <p:pic>
        <p:nvPicPr>
          <p:cNvPr id="4101" name="Picture 5" descr="C:\Temp\HEPiX\ppt - Security update\materials\n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79785"/>
            <a:ext cx="8228013" cy="5489575"/>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53319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Agencies &amp; contractors turning offensive</a:t>
            </a:r>
            <a:endParaRPr lang="en-GB" dirty="0"/>
          </a:p>
        </p:txBody>
      </p:sp>
      <p:sp>
        <p:nvSpPr>
          <p:cNvPr id="3" name="Content Placeholder 2"/>
          <p:cNvSpPr>
            <a:spLocks noGrp="1"/>
          </p:cNvSpPr>
          <p:nvPr>
            <p:ph idx="1"/>
          </p:nvPr>
        </p:nvSpPr>
        <p:spPr/>
        <p:txBody>
          <a:bodyPr/>
          <a:lstStyle/>
          <a:p>
            <a:r>
              <a:rPr lang="en-GB" dirty="0"/>
              <a:t>Northrop Grumman </a:t>
            </a:r>
            <a:r>
              <a:rPr lang="en-GB" dirty="0" smtClean="0"/>
              <a:t>looks for </a:t>
            </a:r>
            <a:r>
              <a:rPr lang="en-GB" i="1" dirty="0" smtClean="0"/>
              <a:t>"</a:t>
            </a:r>
            <a:r>
              <a:rPr lang="en-GB" i="1" dirty="0"/>
              <a:t>Cyber Software Engineer" </a:t>
            </a:r>
            <a:r>
              <a:rPr lang="en-GB" dirty="0" smtClean="0"/>
              <a:t>for </a:t>
            </a:r>
            <a:r>
              <a:rPr lang="en-GB" i="1" dirty="0" smtClean="0"/>
              <a:t>“an </a:t>
            </a:r>
            <a:r>
              <a:rPr lang="en-GB" i="1" dirty="0"/>
              <a:t>Offensive Cyberspace Operation </a:t>
            </a:r>
            <a:r>
              <a:rPr lang="en-GB" i="1" dirty="0" smtClean="0"/>
              <a:t>mission"</a:t>
            </a:r>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24</a:t>
            </a:fld>
            <a:endParaRPr lang="fr-FR" dirty="0"/>
          </a:p>
        </p:txBody>
      </p:sp>
      <p:sp>
        <p:nvSpPr>
          <p:cNvPr id="7" name="Rectangle 6"/>
          <p:cNvSpPr/>
          <p:nvPr/>
        </p:nvSpPr>
        <p:spPr>
          <a:xfrm rot="16200000">
            <a:off x="6910527" y="4516660"/>
            <a:ext cx="3717684" cy="246221"/>
          </a:xfrm>
          <a:prstGeom prst="rect">
            <a:avLst/>
          </a:prstGeom>
        </p:spPr>
        <p:txBody>
          <a:bodyPr wrap="none">
            <a:spAutoFit/>
          </a:bodyPr>
          <a:lstStyle/>
          <a:p>
            <a:pPr marL="0" lvl="1" indent="0">
              <a:buNone/>
            </a:pPr>
            <a:r>
              <a:rPr lang="en-US" sz="1000" dirty="0">
                <a:solidFill>
                  <a:schemeClr val="tx1">
                    <a:lumMod val="65000"/>
                    <a:lumOff val="35000"/>
                  </a:schemeClr>
                </a:solidFill>
              </a:rPr>
              <a:t>From http://</a:t>
            </a:r>
            <a:r>
              <a:rPr lang="en-US" sz="1000" dirty="0" smtClean="0">
                <a:solidFill>
                  <a:schemeClr val="tx1">
                    <a:lumMod val="65000"/>
                    <a:lumOff val="35000"/>
                  </a:schemeClr>
                </a:solidFill>
              </a:rPr>
              <a:t>www.f-secure.com/weblog/archives/00002372.html</a:t>
            </a:r>
          </a:p>
        </p:txBody>
      </p:sp>
      <p:pic>
        <p:nvPicPr>
          <p:cNvPr id="3076" name="Picture 4" descr="C:\Temp\HEPiX\ppt - Security update\materials\NorthropGrumma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194" y="2420888"/>
            <a:ext cx="7852002" cy="3960440"/>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794195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Nation-states involvement</a:t>
            </a:r>
            <a:endParaRPr lang="en-GB" dirty="0"/>
          </a:p>
        </p:txBody>
      </p:sp>
      <p:sp>
        <p:nvSpPr>
          <p:cNvPr id="3" name="Content Placeholder 2"/>
          <p:cNvSpPr>
            <a:spLocks noGrp="1"/>
          </p:cNvSpPr>
          <p:nvPr>
            <p:ph idx="1"/>
          </p:nvPr>
        </p:nvSpPr>
        <p:spPr/>
        <p:txBody>
          <a:bodyPr/>
          <a:lstStyle/>
          <a:p>
            <a:r>
              <a:rPr lang="en-US" dirty="0" smtClean="0"/>
              <a:t>Espionage</a:t>
            </a:r>
          </a:p>
          <a:p>
            <a:r>
              <a:rPr lang="en-US" dirty="0" smtClean="0"/>
              <a:t>Sabotage</a:t>
            </a:r>
          </a:p>
          <a:p>
            <a:r>
              <a:rPr lang="en-US" dirty="0" smtClean="0"/>
              <a:t>Cyber-defense</a:t>
            </a:r>
          </a:p>
          <a:p>
            <a:r>
              <a:rPr lang="en-US" dirty="0" smtClean="0"/>
              <a:t>Cyber-offense</a:t>
            </a:r>
          </a:p>
          <a:p>
            <a:r>
              <a:rPr lang="en-US" dirty="0" smtClean="0"/>
              <a:t>etc.</a:t>
            </a:r>
          </a:p>
          <a:p>
            <a:endParaRPr lang="en-US" sz="1200" dirty="0"/>
          </a:p>
          <a:p>
            <a:pPr marL="0" indent="0">
              <a:buNone/>
            </a:pPr>
            <a:r>
              <a:rPr lang="en-US" dirty="0" smtClean="0">
                <a:solidFill>
                  <a:srgbClr val="C00000"/>
                </a:solidFill>
              </a:rPr>
              <a:t>Why turning “cyber”?</a:t>
            </a:r>
          </a:p>
          <a:p>
            <a:r>
              <a:rPr lang="en-US" dirty="0" smtClean="0"/>
              <a:t>Cheaper that “traditional”, physical activities</a:t>
            </a:r>
          </a:p>
          <a:p>
            <a:r>
              <a:rPr lang="en-US" dirty="0" smtClean="0"/>
              <a:t>Many assets are digital, anyway</a:t>
            </a:r>
          </a:p>
          <a:p>
            <a:pPr lvl="1"/>
            <a:r>
              <a:rPr lang="en-US" dirty="0" smtClean="0"/>
              <a:t>information</a:t>
            </a:r>
            <a:r>
              <a:rPr lang="en-US" dirty="0"/>
              <a:t>, communication </a:t>
            </a:r>
            <a:r>
              <a:rPr lang="en-US" dirty="0" smtClean="0"/>
              <a:t>channels</a:t>
            </a:r>
          </a:p>
          <a:p>
            <a:r>
              <a:rPr lang="en-US" dirty="0"/>
              <a:t>Deniability is </a:t>
            </a:r>
            <a:r>
              <a:rPr lang="en-US" dirty="0" smtClean="0"/>
              <a:t>easier / Attribution is harder</a:t>
            </a: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25</a:t>
            </a:fld>
            <a:endParaRPr lang="fr-FR" dirty="0"/>
          </a:p>
        </p:txBody>
      </p:sp>
      <p:sp>
        <p:nvSpPr>
          <p:cNvPr id="6" name="Footer Placeholder 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14775605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Stuxnet</a:t>
            </a:r>
            <a:r>
              <a:rPr lang="en-US" dirty="0" smtClean="0"/>
              <a:t/>
            </a:r>
            <a:br>
              <a:rPr lang="en-US" dirty="0" smtClean="0"/>
            </a:br>
            <a:r>
              <a:rPr lang="en-US" sz="2000" dirty="0">
                <a:solidFill>
                  <a:schemeClr val="bg1">
                    <a:lumMod val="65000"/>
                  </a:schemeClr>
                </a:solidFill>
              </a:rPr>
              <a:t>(the worm that targeted Iranian </a:t>
            </a:r>
            <a:r>
              <a:rPr lang="en-GB" sz="2000" dirty="0">
                <a:solidFill>
                  <a:schemeClr val="bg1">
                    <a:lumMod val="65000"/>
                  </a:schemeClr>
                </a:solidFill>
              </a:rPr>
              <a:t>uranium-enriching </a:t>
            </a:r>
            <a:r>
              <a:rPr lang="en-GB" sz="2000" dirty="0" smtClean="0">
                <a:solidFill>
                  <a:schemeClr val="bg1">
                    <a:lumMod val="65000"/>
                  </a:schemeClr>
                </a:solidFill>
              </a:rPr>
              <a:t>centrifuges, discovered 2010)</a:t>
            </a:r>
            <a:endParaRPr lang="en-GB" dirty="0"/>
          </a:p>
        </p:txBody>
      </p:sp>
      <p:sp>
        <p:nvSpPr>
          <p:cNvPr id="3" name="Content Placeholder 2"/>
          <p:cNvSpPr>
            <a:spLocks noGrp="1"/>
          </p:cNvSpPr>
          <p:nvPr>
            <p:ph idx="1"/>
          </p:nvPr>
        </p:nvSpPr>
        <p:spPr/>
        <p:txBody>
          <a:bodyPr/>
          <a:lstStyle/>
          <a:p>
            <a:pPr marL="0" indent="0" algn="ctr">
              <a:buNone/>
            </a:pPr>
            <a:r>
              <a:rPr lang="en-US" sz="2800" i="1" dirty="0" smtClean="0"/>
              <a:t>Estimated development effort:</a:t>
            </a:r>
            <a:br>
              <a:rPr lang="en-US" sz="2800" i="1" dirty="0" smtClean="0"/>
            </a:br>
            <a:r>
              <a:rPr lang="en-GB" sz="4000" dirty="0" smtClean="0">
                <a:solidFill>
                  <a:srgbClr val="C00000"/>
                </a:solidFill>
              </a:rPr>
              <a:t>10 man-years</a:t>
            </a:r>
          </a:p>
          <a:p>
            <a:pPr marL="0" indent="0" algn="ctr">
              <a:buNone/>
            </a:pPr>
            <a:endParaRPr lang="en-GB" sz="1600" dirty="0" smtClean="0">
              <a:solidFill>
                <a:srgbClr val="C00000"/>
              </a:solidFill>
            </a:endParaRPr>
          </a:p>
          <a:p>
            <a:pPr marL="0" indent="0" algn="ctr">
              <a:buNone/>
            </a:pPr>
            <a:r>
              <a:rPr lang="en-GB" sz="2800" i="1" dirty="0" smtClean="0"/>
              <a:t>Result: </a:t>
            </a:r>
            <a:r>
              <a:rPr lang="en-GB" sz="2800" dirty="0" smtClean="0">
                <a:solidFill>
                  <a:srgbClr val="C00000"/>
                </a:solidFill>
              </a:rPr>
              <a:t>sabotage</a:t>
            </a:r>
            <a:r>
              <a:rPr lang="en-GB" sz="2800" i="1" dirty="0" smtClean="0"/>
              <a:t/>
            </a:r>
            <a:br>
              <a:rPr lang="en-GB" sz="2800" i="1" dirty="0" smtClean="0"/>
            </a:br>
            <a:r>
              <a:rPr lang="en-GB" sz="2800" dirty="0" smtClean="0"/>
              <a:t>30,000 Iranian computers infected, some HW damage, nuclear program set back by ~2 years</a:t>
            </a:r>
            <a:br>
              <a:rPr lang="en-GB" sz="2800" dirty="0" smtClean="0"/>
            </a:br>
            <a:endParaRPr lang="en-GB" sz="2400" dirty="0" smtClean="0"/>
          </a:p>
          <a:p>
            <a:pPr marL="0" indent="0" algn="ctr">
              <a:buNone/>
            </a:pPr>
            <a:r>
              <a:rPr lang="en-GB" sz="2800" i="1" dirty="0" smtClean="0"/>
              <a:t>Cui bono? </a:t>
            </a:r>
            <a:endParaRPr lang="en-GB" sz="4000" dirty="0" smtClean="0">
              <a:solidFill>
                <a:srgbClr val="C00000"/>
              </a:solidFill>
              <a:sym typeface="Wingdings" pitchFamily="2" charset="2"/>
            </a:endParaRPr>
          </a:p>
          <a:p>
            <a:pPr marL="0" indent="0" algn="ctr">
              <a:buNone/>
            </a:pPr>
            <a:r>
              <a:rPr lang="en-US" sz="2000" dirty="0" smtClean="0">
                <a:sym typeface="Wingdings" pitchFamily="2" charset="2"/>
              </a:rPr>
              <a:t>(New York Times, June 2012: a joint US-Israel operation </a:t>
            </a:r>
            <a:br>
              <a:rPr lang="en-US" sz="2000" dirty="0" smtClean="0">
                <a:sym typeface="Wingdings" pitchFamily="2" charset="2"/>
              </a:rPr>
            </a:br>
            <a:r>
              <a:rPr lang="en-US" sz="2000" dirty="0" smtClean="0">
                <a:sym typeface="Wingdings" pitchFamily="2" charset="2"/>
              </a:rPr>
              <a:t>“</a:t>
            </a:r>
            <a:r>
              <a:rPr lang="en-GB" sz="2000" dirty="0" smtClean="0"/>
              <a:t>Olympic Games” started by Bush and accelerated by Obama)</a:t>
            </a: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26</a:t>
            </a:fld>
            <a:endParaRPr lang="fr-FR" dirty="0"/>
          </a:p>
        </p:txBody>
      </p:sp>
      <p:sp>
        <p:nvSpPr>
          <p:cNvPr id="5" name="TextBox 4"/>
          <p:cNvSpPr txBox="1"/>
          <p:nvPr/>
        </p:nvSpPr>
        <p:spPr>
          <a:xfrm>
            <a:off x="5559405" y="4437112"/>
            <a:ext cx="617477" cy="707886"/>
          </a:xfrm>
          <a:prstGeom prst="rect">
            <a:avLst/>
          </a:prstGeom>
          <a:noFill/>
        </p:spPr>
        <p:txBody>
          <a:bodyPr wrap="none" rtlCol="0">
            <a:spAutoFit/>
          </a:bodyPr>
          <a:lstStyle/>
          <a:p>
            <a:r>
              <a:rPr lang="en-GB" sz="4000" dirty="0">
                <a:solidFill>
                  <a:srgbClr val="C00000"/>
                </a:solidFill>
                <a:sym typeface="Wingdings" pitchFamily="2" charset="2"/>
              </a:rPr>
              <a:t></a:t>
            </a:r>
            <a:endParaRPr lang="en-GB" sz="4000" dirty="0"/>
          </a:p>
        </p:txBody>
      </p:sp>
      <p:sp>
        <p:nvSpPr>
          <p:cNvPr id="7" name="Footer Placeholder 6"/>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789828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Does </a:t>
            </a:r>
            <a:r>
              <a:rPr lang="en-US" sz="3600" dirty="0" err="1" smtClean="0"/>
              <a:t>Stuxnet</a:t>
            </a:r>
            <a:r>
              <a:rPr lang="en-US" sz="3600" dirty="0" smtClean="0"/>
              <a:t> make us </a:t>
            </a:r>
            <a:r>
              <a:rPr lang="en-US" sz="3600" i="1" dirty="0" smtClean="0"/>
              <a:t>all</a:t>
            </a:r>
            <a:r>
              <a:rPr lang="en-US" sz="3600" dirty="0" smtClean="0"/>
              <a:t> more vulnerable?</a:t>
            </a:r>
            <a:endParaRPr lang="en-GB" sz="3600"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27</a:t>
            </a:fld>
            <a:endParaRPr lang="fr-FR" dirty="0"/>
          </a:p>
        </p:txBody>
      </p:sp>
      <p:pic>
        <p:nvPicPr>
          <p:cNvPr id="4098" name="Picture 2" descr="C:\Temp\HEPiX\ppt - Security update\materials\stuxnet-opinio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278" y="1074621"/>
            <a:ext cx="8292186" cy="537871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6115221" y="3861048"/>
            <a:ext cx="1265091" cy="2215991"/>
          </a:xfrm>
          <a:prstGeom prst="rect">
            <a:avLst/>
          </a:prstGeom>
          <a:noFill/>
        </p:spPr>
        <p:txBody>
          <a:bodyPr wrap="none" lIns="91440" tIns="45720" rIns="91440" bIns="45720">
            <a:spAutoFit/>
          </a:bodyPr>
          <a:lstStyle/>
          <a:p>
            <a:pPr algn="ctr"/>
            <a:r>
              <a:rPr lang="en-US" sz="138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9" name="Footer Placeholder 8"/>
          <p:cNvSpPr>
            <a:spLocks noGrp="1"/>
          </p:cNvSpPr>
          <p:nvPr>
            <p:ph type="ftr" sz="quarter" idx="11"/>
          </p:nvPr>
        </p:nvSpPr>
        <p:spPr/>
        <p:txBody>
          <a:bodyPr/>
          <a:lstStyle/>
          <a:p>
            <a:pPr>
              <a:defRPr/>
            </a:pPr>
            <a:r>
              <a:rPr lang="fr-FR" dirty="0" smtClean="0"/>
              <a:t>Sebastian Lopienski</a:t>
            </a:r>
            <a:endParaRPr lang="fr-FR" dirty="0"/>
          </a:p>
        </p:txBody>
      </p:sp>
      <p:sp>
        <p:nvSpPr>
          <p:cNvPr id="7" name="Rectangle 6"/>
          <p:cNvSpPr/>
          <p:nvPr/>
        </p:nvSpPr>
        <p:spPr>
          <a:xfrm>
            <a:off x="251520" y="6418203"/>
            <a:ext cx="8640960" cy="323165"/>
          </a:xfrm>
          <a:prstGeom prst="rect">
            <a:avLst/>
          </a:prstGeom>
          <a:solidFill>
            <a:schemeClr val="bg1"/>
          </a:solidFill>
        </p:spPr>
        <p:txBody>
          <a:bodyPr wrap="square">
            <a:spAutoFit/>
          </a:bodyPr>
          <a:lstStyle/>
          <a:p>
            <a:pPr marL="0" lvl="1" indent="0">
              <a:buNone/>
            </a:pPr>
            <a:r>
              <a:rPr lang="en-US" sz="1500" dirty="0" smtClean="0">
                <a:solidFill>
                  <a:schemeClr val="tx1">
                    <a:lumMod val="65000"/>
                    <a:lumOff val="35000"/>
                  </a:schemeClr>
                </a:solidFill>
              </a:rPr>
              <a:t>http</a:t>
            </a:r>
            <a:r>
              <a:rPr lang="en-US" sz="1500" dirty="0">
                <a:solidFill>
                  <a:schemeClr val="tx1">
                    <a:lumMod val="65000"/>
                    <a:lumOff val="35000"/>
                  </a:schemeClr>
                </a:solidFill>
              </a:rPr>
              <a:t>://</a:t>
            </a:r>
            <a:r>
              <a:rPr lang="en-US" sz="1500" dirty="0" smtClean="0">
                <a:solidFill>
                  <a:schemeClr val="tx1">
                    <a:lumMod val="65000"/>
                    <a:lumOff val="35000"/>
                  </a:schemeClr>
                </a:solidFill>
              </a:rPr>
              <a:t>www.nytimes.com/roomfordebate/2012/06/04/do-cyberattacks-on-iran-make-us-vulnerable-12</a:t>
            </a:r>
          </a:p>
        </p:txBody>
      </p:sp>
    </p:spTree>
    <p:extLst>
      <p:ext uri="{BB962C8B-B14F-4D97-AF65-F5344CB8AC3E}">
        <p14:creationId xmlns:p14="http://schemas.microsoft.com/office/powerpoint/2010/main" val="1888547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Stuxnet</a:t>
            </a:r>
            <a:r>
              <a:rPr lang="en-US" dirty="0"/>
              <a:t> </a:t>
            </a:r>
            <a:r>
              <a:rPr lang="en-US" dirty="0" smtClean="0"/>
              <a:t>– </a:t>
            </a:r>
            <a:r>
              <a:rPr lang="en-US" dirty="0" err="1" smtClean="0"/>
              <a:t>Duqu</a:t>
            </a:r>
            <a:r>
              <a:rPr lang="en-US" dirty="0" smtClean="0"/>
              <a:t> - Flame</a:t>
            </a:r>
            <a:endParaRPr lang="en-GB" dirty="0"/>
          </a:p>
        </p:txBody>
      </p:sp>
      <p:sp>
        <p:nvSpPr>
          <p:cNvPr id="3" name="Content Placeholder 2"/>
          <p:cNvSpPr>
            <a:spLocks noGrp="1"/>
          </p:cNvSpPr>
          <p:nvPr>
            <p:ph idx="1"/>
          </p:nvPr>
        </p:nvSpPr>
        <p:spPr/>
        <p:txBody>
          <a:bodyPr/>
          <a:lstStyle/>
          <a:p>
            <a:r>
              <a:rPr lang="en-US" dirty="0" smtClean="0"/>
              <a:t>Why </a:t>
            </a:r>
            <a:r>
              <a:rPr lang="en-US" dirty="0" err="1" smtClean="0"/>
              <a:t>Stuxnet</a:t>
            </a:r>
            <a:r>
              <a:rPr lang="en-US" dirty="0" smtClean="0"/>
              <a:t> started spreading (and was consequently detected in 2010)? </a:t>
            </a:r>
            <a:r>
              <a:rPr lang="en-US" sz="2000" dirty="0" smtClean="0">
                <a:sym typeface="Wingdings" pitchFamily="2" charset="2"/>
              </a:rPr>
              <a:t></a:t>
            </a:r>
            <a:r>
              <a:rPr lang="en-US" dirty="0" smtClean="0">
                <a:sym typeface="Wingdings" pitchFamily="2" charset="2"/>
              </a:rPr>
              <a:t> </a:t>
            </a:r>
            <a:r>
              <a:rPr lang="en-US" dirty="0">
                <a:sym typeface="Wingdings" pitchFamily="2" charset="2"/>
              </a:rPr>
              <a:t>b</a:t>
            </a:r>
            <a:r>
              <a:rPr lang="en-US" dirty="0" smtClean="0"/>
              <a:t>ecause of a </a:t>
            </a:r>
            <a:r>
              <a:rPr lang="en-US" dirty="0" smtClean="0">
                <a:solidFill>
                  <a:srgbClr val="C00000"/>
                </a:solidFill>
              </a:rPr>
              <a:t>programming error</a:t>
            </a:r>
          </a:p>
          <a:p>
            <a:pPr lvl="1"/>
            <a:r>
              <a:rPr lang="en-US" dirty="0" smtClean="0"/>
              <a:t>A “collateral damage”?</a:t>
            </a:r>
          </a:p>
          <a:p>
            <a:endParaRPr lang="en-US" sz="1600" dirty="0" smtClean="0"/>
          </a:p>
          <a:p>
            <a:r>
              <a:rPr lang="en-US" dirty="0" smtClean="0"/>
              <a:t>Worms </a:t>
            </a:r>
            <a:r>
              <a:rPr lang="en-US" i="1" dirty="0" err="1" smtClean="0"/>
              <a:t>Duqu</a:t>
            </a:r>
            <a:r>
              <a:rPr lang="en-US" i="1" dirty="0" smtClean="0"/>
              <a:t> </a:t>
            </a:r>
            <a:r>
              <a:rPr lang="en-US" dirty="0" smtClean="0"/>
              <a:t>and </a:t>
            </a:r>
            <a:r>
              <a:rPr lang="en-US" i="1" dirty="0" smtClean="0"/>
              <a:t>Flame </a:t>
            </a:r>
            <a:r>
              <a:rPr lang="en-US" dirty="0" smtClean="0"/>
              <a:t>based on similar techniques</a:t>
            </a:r>
          </a:p>
          <a:p>
            <a:pPr lvl="1"/>
            <a:r>
              <a:rPr lang="en-US" dirty="0" smtClean="0"/>
              <a:t>same authors?</a:t>
            </a:r>
          </a:p>
          <a:p>
            <a:pPr lvl="1"/>
            <a:r>
              <a:rPr lang="en-US" dirty="0" smtClean="0"/>
              <a:t>BTW, </a:t>
            </a:r>
            <a:r>
              <a:rPr lang="en-US" i="1" dirty="0" smtClean="0"/>
              <a:t>Flame</a:t>
            </a:r>
            <a:r>
              <a:rPr lang="en-US" dirty="0" smtClean="0"/>
              <a:t> </a:t>
            </a:r>
            <a:r>
              <a:rPr lang="en-US" dirty="0"/>
              <a:t>seems to be a non-for-profit malware</a:t>
            </a:r>
          </a:p>
          <a:p>
            <a:endParaRPr lang="en-US" sz="1600" dirty="0" smtClean="0"/>
          </a:p>
          <a:p>
            <a:r>
              <a:rPr lang="en-US" dirty="0" smtClean="0"/>
              <a:t>Security </a:t>
            </a:r>
            <a:r>
              <a:rPr lang="en-US" dirty="0"/>
              <a:t>industry </a:t>
            </a:r>
            <a:r>
              <a:rPr lang="en-US" dirty="0" smtClean="0"/>
              <a:t>is </a:t>
            </a:r>
            <a:r>
              <a:rPr lang="en-US" dirty="0" smtClean="0">
                <a:solidFill>
                  <a:srgbClr val="C00000"/>
                </a:solidFill>
              </a:rPr>
              <a:t>too </a:t>
            </a:r>
            <a:r>
              <a:rPr lang="en-US" dirty="0">
                <a:solidFill>
                  <a:srgbClr val="C00000"/>
                </a:solidFill>
              </a:rPr>
              <a:t>weak </a:t>
            </a:r>
            <a:r>
              <a:rPr lang="en-US" dirty="0" smtClean="0"/>
              <a:t>for (not focused on?) fighting government-sponsored malware</a:t>
            </a:r>
            <a:br>
              <a:rPr lang="en-US" dirty="0" smtClean="0"/>
            </a:br>
            <a:r>
              <a:rPr lang="en-GB" sz="1800" dirty="0" smtClean="0"/>
              <a:t>(</a:t>
            </a:r>
            <a:r>
              <a:rPr lang="en-GB" sz="1800" dirty="0" smtClean="0">
                <a:hlinkClick r:id="rId3"/>
              </a:rPr>
              <a:t>http</a:t>
            </a:r>
            <a:r>
              <a:rPr lang="en-GB" sz="1800" dirty="0">
                <a:hlinkClick r:id="rId3"/>
              </a:rPr>
              <a:t>://www.wired.com/threatlevel/2012/06/internet-security-fail</a:t>
            </a:r>
            <a:r>
              <a:rPr lang="en-GB" sz="1800" dirty="0" smtClean="0">
                <a:hlinkClick r:id="rId3"/>
              </a:rPr>
              <a:t>/</a:t>
            </a:r>
            <a:r>
              <a:rPr lang="en-GB" sz="1800" dirty="0" smtClean="0"/>
              <a:t>)</a:t>
            </a:r>
            <a:endParaRPr lang="en-US" dirty="0"/>
          </a:p>
          <a:p>
            <a:pPr lvl="1"/>
            <a:r>
              <a:rPr lang="en-US" dirty="0" smtClean="0"/>
              <a:t>had samples, but didn’t detect it as a threat</a:t>
            </a:r>
          </a:p>
          <a:p>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28</a:t>
            </a:fld>
            <a:endParaRPr lang="fr-FR" dirty="0"/>
          </a:p>
        </p:txBody>
      </p:sp>
      <p:sp>
        <p:nvSpPr>
          <p:cNvPr id="6" name="Footer Placeholder 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7527642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future?</a:t>
            </a:r>
            <a:endParaRPr lang="en-GB" dirty="0"/>
          </a:p>
        </p:txBody>
      </p:sp>
      <p:sp>
        <p:nvSpPr>
          <p:cNvPr id="3" name="Content Placeholder 2"/>
          <p:cNvSpPr>
            <a:spLocks noGrp="1"/>
          </p:cNvSpPr>
          <p:nvPr>
            <p:ph idx="1"/>
          </p:nvPr>
        </p:nvSpPr>
        <p:spPr/>
        <p:txBody>
          <a:bodyPr/>
          <a:lstStyle/>
          <a:p>
            <a:r>
              <a:rPr lang="en-US" dirty="0" smtClean="0">
                <a:solidFill>
                  <a:srgbClr val="C00000"/>
                </a:solidFill>
              </a:rPr>
              <a:t>Cyber-arms race</a:t>
            </a:r>
          </a:p>
          <a:p>
            <a:endParaRPr lang="en-US" sz="1000" dirty="0" smtClean="0">
              <a:solidFill>
                <a:srgbClr val="C00000"/>
              </a:solidFill>
            </a:endParaRPr>
          </a:p>
          <a:p>
            <a:r>
              <a:rPr lang="en-US" dirty="0" smtClean="0"/>
              <a:t>Public cyber-war exercises?</a:t>
            </a:r>
          </a:p>
          <a:p>
            <a:r>
              <a:rPr lang="en-US" dirty="0" smtClean="0"/>
              <a:t>A real cyber-war?</a:t>
            </a:r>
          </a:p>
          <a:p>
            <a:r>
              <a:rPr lang="en-US" dirty="0" smtClean="0"/>
              <a:t>Or mutual deterrence?</a:t>
            </a:r>
          </a:p>
          <a:p>
            <a:pPr lvl="1"/>
            <a:r>
              <a:rPr lang="en-US" dirty="0" smtClean="0"/>
              <a:t>like with nuclear weapons between the US and the Soviets</a:t>
            </a:r>
          </a:p>
          <a:p>
            <a:pPr lvl="1"/>
            <a:r>
              <a:rPr lang="en-US" dirty="0" smtClean="0"/>
              <a:t>probably not anytime soon…</a:t>
            </a:r>
          </a:p>
          <a:p>
            <a:r>
              <a:rPr lang="en-US" dirty="0" smtClean="0"/>
              <a:t>Eventually, cyber disarmament treaties?</a:t>
            </a:r>
          </a:p>
          <a:p>
            <a:endParaRPr lang="en-US" sz="1000" dirty="0"/>
          </a:p>
          <a:p>
            <a:r>
              <a:rPr lang="en-US" dirty="0" smtClean="0">
                <a:solidFill>
                  <a:srgbClr val="C00000"/>
                </a:solidFill>
              </a:rPr>
              <a:t>Side effect</a:t>
            </a:r>
            <a:r>
              <a:rPr lang="en-US" dirty="0" smtClean="0"/>
              <a:t>: cyber-arms will leak to criminals/</a:t>
            </a:r>
            <a:r>
              <a:rPr lang="en-US" dirty="0" err="1" smtClean="0"/>
              <a:t>hacktivists</a:t>
            </a:r>
            <a:endParaRPr lang="en-US" dirty="0" smtClean="0"/>
          </a:p>
          <a:p>
            <a:pPr lvl="1"/>
            <a:r>
              <a:rPr lang="en-US" dirty="0" smtClean="0"/>
              <a:t>unlike nuclear arms…</a:t>
            </a:r>
          </a:p>
          <a:p>
            <a:pPr lvl="1"/>
            <a:r>
              <a:rPr lang="en-US" dirty="0" smtClean="0"/>
              <a:t>this will affect everyone</a:t>
            </a:r>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29</a:t>
            </a:fld>
            <a:endParaRPr lang="fr-FR" dirty="0"/>
          </a:p>
        </p:txBody>
      </p:sp>
      <p:sp>
        <p:nvSpPr>
          <p:cNvPr id="6" name="Footer Placeholder 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424614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cloud hack</a:t>
            </a:r>
            <a:endParaRPr lang="en-GB" dirty="0"/>
          </a:p>
        </p:txBody>
      </p:sp>
      <p:sp>
        <p:nvSpPr>
          <p:cNvPr id="3" name="Content Placeholder 2"/>
          <p:cNvSpPr>
            <a:spLocks noGrp="1"/>
          </p:cNvSpPr>
          <p:nvPr>
            <p:ph idx="1"/>
          </p:nvPr>
        </p:nvSpPr>
        <p:spPr/>
        <p:txBody>
          <a:bodyPr/>
          <a:lstStyle/>
          <a:p>
            <a:pPr marL="0" indent="0">
              <a:buNone/>
            </a:pPr>
            <a:r>
              <a:rPr lang="en-US" dirty="0" smtClean="0">
                <a:solidFill>
                  <a:srgbClr val="C00000"/>
                </a:solidFill>
              </a:rPr>
              <a:t>Digital life </a:t>
            </a:r>
            <a:r>
              <a:rPr lang="en-US" dirty="0" smtClean="0"/>
              <a:t>of a “Wired” journalist </a:t>
            </a:r>
            <a:r>
              <a:rPr lang="en-US" dirty="0" smtClean="0">
                <a:solidFill>
                  <a:srgbClr val="C00000"/>
                </a:solidFill>
              </a:rPr>
              <a:t>destroyed </a:t>
            </a:r>
            <a:r>
              <a:rPr lang="en-US" dirty="0" smtClean="0"/>
              <a:t>in one hour:</a:t>
            </a:r>
          </a:p>
          <a:p>
            <a:pPr marL="0" indent="0">
              <a:buNone/>
            </a:pPr>
            <a:r>
              <a:rPr lang="en-GB" sz="1800" dirty="0"/>
              <a:t>(</a:t>
            </a:r>
            <a:r>
              <a:rPr lang="en-GB" sz="1800" dirty="0">
                <a:hlinkClick r:id="rId3"/>
              </a:rPr>
              <a:t>http://</a:t>
            </a:r>
            <a:r>
              <a:rPr lang="en-GB" sz="1800" dirty="0" smtClean="0">
                <a:hlinkClick r:id="rId3"/>
              </a:rPr>
              <a:t>www.wired.com/gadgetlab/2012/08/apple-amazon-mat-honan-hacking</a:t>
            </a:r>
            <a:r>
              <a:rPr lang="en-GB" sz="1800" dirty="0" smtClean="0"/>
              <a:t>)</a:t>
            </a:r>
            <a:endParaRPr lang="en-GB" sz="1800" dirty="0"/>
          </a:p>
          <a:p>
            <a:pPr lvl="1"/>
            <a:r>
              <a:rPr lang="en-US" dirty="0" smtClean="0"/>
              <a:t>Amazon, Apple, Google</a:t>
            </a:r>
            <a:r>
              <a:rPr lang="en-US" dirty="0"/>
              <a:t>, </a:t>
            </a:r>
            <a:r>
              <a:rPr lang="en-US" dirty="0" smtClean="0"/>
              <a:t>Twitter accounts compromised</a:t>
            </a:r>
          </a:p>
          <a:p>
            <a:pPr lvl="1"/>
            <a:r>
              <a:rPr lang="en-US" dirty="0" smtClean="0"/>
              <a:t>all Apple devices wiped-out remotely</a:t>
            </a: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3</a:t>
            </a:fld>
            <a:endParaRPr lang="fr-FR" dirty="0"/>
          </a:p>
        </p:txBody>
      </p:sp>
      <p:pic>
        <p:nvPicPr>
          <p:cNvPr id="1026" name="Picture 2" descr="C:\Temp\HEPiX\ppt - Security update\materials\matHonan_v4edi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880" y="3140968"/>
            <a:ext cx="2664296" cy="3403034"/>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9"/>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8503520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other thoughts</a:t>
            </a:r>
            <a:endParaRPr lang="en-GB" dirty="0"/>
          </a:p>
        </p:txBody>
      </p:sp>
      <p:sp>
        <p:nvSpPr>
          <p:cNvPr id="3" name="Content Placeholder 2"/>
          <p:cNvSpPr>
            <a:spLocks noGrp="1"/>
          </p:cNvSpPr>
          <p:nvPr>
            <p:ph idx="1"/>
          </p:nvPr>
        </p:nvSpPr>
        <p:spPr/>
        <p:txBody>
          <a:bodyPr/>
          <a:lstStyle/>
          <a:p>
            <a:pPr lvl="0">
              <a:buClr>
                <a:srgbClr val="C00000"/>
              </a:buClr>
              <a:buFont typeface="Arial" pitchFamily="34" charset="0"/>
              <a:buChar char="•"/>
            </a:pPr>
            <a:r>
              <a:rPr lang="en-US" dirty="0" smtClean="0"/>
              <a:t>Same old problems:</a:t>
            </a:r>
            <a:endParaRPr lang="en-US" dirty="0"/>
          </a:p>
          <a:p>
            <a:pPr lvl="1"/>
            <a:r>
              <a:rPr lang="en-US" dirty="0" smtClean="0"/>
              <a:t>SQL injection, passwords stored in clear-text, unpatched software, weak authentication, clicking without thinking etc.</a:t>
            </a:r>
          </a:p>
          <a:p>
            <a:pPr lvl="0">
              <a:buClr>
                <a:srgbClr val="C00000"/>
              </a:buClr>
              <a:buFont typeface="Arial" pitchFamily="34" charset="0"/>
              <a:buChar char="•"/>
            </a:pPr>
            <a:r>
              <a:rPr lang="en-US" dirty="0" smtClean="0"/>
              <a:t>…and answers</a:t>
            </a:r>
            <a:r>
              <a:rPr lang="en-US" dirty="0"/>
              <a:t>:</a:t>
            </a:r>
          </a:p>
          <a:p>
            <a:pPr lvl="1"/>
            <a:r>
              <a:rPr lang="en-US" dirty="0"/>
              <a:t>defense in depth, </a:t>
            </a:r>
            <a:r>
              <a:rPr lang="en-US" dirty="0" smtClean="0"/>
              <a:t>least </a:t>
            </a:r>
            <a:r>
              <a:rPr lang="en-US" dirty="0"/>
              <a:t>privilege principle, secure coding, sandboxing, limited exposure, </a:t>
            </a:r>
            <a:r>
              <a:rPr lang="en-US" dirty="0" smtClean="0"/>
              <a:t>patching</a:t>
            </a:r>
            <a:r>
              <a:rPr lang="en-US" dirty="0"/>
              <a:t>, awareness </a:t>
            </a:r>
            <a:r>
              <a:rPr lang="en-US" dirty="0" smtClean="0"/>
              <a:t>raising</a:t>
            </a:r>
          </a:p>
          <a:p>
            <a:pPr lvl="0">
              <a:buClr>
                <a:srgbClr val="C00000"/>
              </a:buClr>
              <a:buFont typeface="Arial" pitchFamily="34" charset="0"/>
              <a:buChar char="•"/>
            </a:pPr>
            <a:endParaRPr lang="en-US" sz="1050" dirty="0" smtClean="0"/>
          </a:p>
          <a:p>
            <a:pPr lvl="0">
              <a:buClr>
                <a:srgbClr val="C00000"/>
              </a:buClr>
              <a:buFont typeface="Arial" pitchFamily="34" charset="0"/>
              <a:buChar char="•"/>
            </a:pPr>
            <a:r>
              <a:rPr lang="en-US" dirty="0" smtClean="0"/>
              <a:t>But we are inherently vulnerable</a:t>
            </a:r>
          </a:p>
          <a:p>
            <a:pPr lvl="1"/>
            <a:r>
              <a:rPr lang="en-US" dirty="0" smtClean="0"/>
              <a:t>how to prevent a targeted attack using 0-day exploit?</a:t>
            </a:r>
          </a:p>
          <a:p>
            <a:pPr lvl="1"/>
            <a:r>
              <a:rPr lang="en-US" dirty="0" smtClean="0"/>
              <a:t>can we trust DNS? CAs? Microsoft/Apple/Adobe/… Update?</a:t>
            </a:r>
            <a:endParaRPr lang="en-US" dirty="0"/>
          </a:p>
          <a:p>
            <a:pPr lvl="0">
              <a:buClr>
                <a:srgbClr val="C00000"/>
              </a:buClr>
              <a:buFont typeface="Arial" pitchFamily="34" charset="0"/>
              <a:buChar char="•"/>
            </a:pPr>
            <a:endParaRPr lang="en-GB" sz="1000" dirty="0" smtClean="0"/>
          </a:p>
          <a:p>
            <a:pPr lvl="0">
              <a:buClr>
                <a:srgbClr val="C00000"/>
              </a:buClr>
              <a:buFont typeface="Arial" pitchFamily="34" charset="0"/>
              <a:buChar char="•"/>
            </a:pPr>
            <a:r>
              <a:rPr lang="en-GB" i="1" dirty="0" smtClean="0"/>
              <a:t>“Complexity </a:t>
            </a:r>
            <a:r>
              <a:rPr lang="en-GB" i="1" dirty="0"/>
              <a:t>kills </a:t>
            </a:r>
            <a:r>
              <a:rPr lang="en-GB" i="1" dirty="0" smtClean="0"/>
              <a:t>security”</a:t>
            </a:r>
            <a:r>
              <a:rPr lang="en-GB" dirty="0" smtClean="0"/>
              <a:t> – is it always true?</a:t>
            </a:r>
            <a:endParaRPr lang="en-US" dirty="0"/>
          </a:p>
          <a:p>
            <a:pPr lvl="1"/>
            <a:r>
              <a:rPr lang="en-US" dirty="0" smtClean="0"/>
              <a:t>causing a damage in a complex system – harder?</a:t>
            </a:r>
            <a:endParaRPr lang="en-GB" dirty="0" smtClean="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30</a:t>
            </a:fld>
            <a:endParaRPr lang="fr-FR" dirty="0"/>
          </a:p>
        </p:txBody>
      </p:sp>
      <p:sp>
        <p:nvSpPr>
          <p:cNvPr id="6" name="Footer Placeholder 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107062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a:t>Fancy learning </a:t>
            </a:r>
            <a:r>
              <a:rPr lang="en-US" dirty="0" smtClean="0"/>
              <a:t>some Chinese?</a:t>
            </a:r>
            <a:endParaRPr lang="en-GB" dirty="0"/>
          </a:p>
        </p:txBody>
      </p:sp>
      <p:sp>
        <p:nvSpPr>
          <p:cNvPr id="9" name="Slide Number Placeholder 8"/>
          <p:cNvSpPr>
            <a:spLocks noGrp="1"/>
          </p:cNvSpPr>
          <p:nvPr>
            <p:ph type="sldNum" sz="quarter" idx="12"/>
          </p:nvPr>
        </p:nvSpPr>
        <p:spPr/>
        <p:txBody>
          <a:bodyPr/>
          <a:lstStyle/>
          <a:p>
            <a:pPr>
              <a:defRPr/>
            </a:pPr>
            <a:fld id="{6843C2BB-0BC1-4280-9510-6EBE6484FF4A}" type="slidenum">
              <a:rPr lang="fr-FR" smtClean="0"/>
              <a:pPr>
                <a:defRPr/>
              </a:pPr>
              <a:t>31</a:t>
            </a:fld>
            <a:endParaRPr lang="fr-FR" dirty="0"/>
          </a:p>
        </p:txBody>
      </p:sp>
      <p:sp>
        <p:nvSpPr>
          <p:cNvPr id="5" name="TextBox 4"/>
          <p:cNvSpPr txBox="1"/>
          <p:nvPr/>
        </p:nvSpPr>
        <p:spPr>
          <a:xfrm>
            <a:off x="533400" y="2352700"/>
            <a:ext cx="748923" cy="769441"/>
          </a:xfrm>
          <a:prstGeom prst="rect">
            <a:avLst/>
          </a:prstGeom>
          <a:noFill/>
        </p:spPr>
        <p:txBody>
          <a:bodyPr wrap="none" rtlCol="0">
            <a:spAutoFit/>
          </a:bodyPr>
          <a:lstStyle/>
          <a:p>
            <a:r>
              <a:rPr lang="ja-JP" altLang="en-US" sz="4400" dirty="0" smtClean="0"/>
              <a:t>人</a:t>
            </a:r>
            <a:endParaRPr lang="en-GB" sz="4400" dirty="0"/>
          </a:p>
        </p:txBody>
      </p:sp>
      <p:sp>
        <p:nvSpPr>
          <p:cNvPr id="6" name="TextBox 5"/>
          <p:cNvSpPr txBox="1"/>
          <p:nvPr/>
        </p:nvSpPr>
        <p:spPr>
          <a:xfrm>
            <a:off x="533400" y="3962400"/>
            <a:ext cx="748923" cy="769441"/>
          </a:xfrm>
          <a:prstGeom prst="rect">
            <a:avLst/>
          </a:prstGeom>
          <a:noFill/>
        </p:spPr>
        <p:txBody>
          <a:bodyPr wrap="none" rtlCol="0">
            <a:spAutoFit/>
          </a:bodyPr>
          <a:lstStyle/>
          <a:p>
            <a:r>
              <a:rPr lang="ja-JP" altLang="en-US" sz="4400" dirty="0" smtClean="0"/>
              <a:t>女</a:t>
            </a:r>
            <a:endParaRPr lang="en-GB" sz="4400" dirty="0"/>
          </a:p>
        </p:txBody>
      </p:sp>
      <p:sp>
        <p:nvSpPr>
          <p:cNvPr id="7" name="TextBox 6"/>
          <p:cNvSpPr txBox="1"/>
          <p:nvPr/>
        </p:nvSpPr>
        <p:spPr>
          <a:xfrm>
            <a:off x="4267200" y="3962400"/>
            <a:ext cx="800219" cy="830997"/>
          </a:xfrm>
          <a:prstGeom prst="rect">
            <a:avLst/>
          </a:prstGeom>
          <a:noFill/>
        </p:spPr>
        <p:txBody>
          <a:bodyPr wrap="none" rtlCol="0">
            <a:spAutoFit/>
          </a:bodyPr>
          <a:lstStyle/>
          <a:p>
            <a:r>
              <a:rPr lang="ja-JP" altLang="en-US" sz="4800" dirty="0" smtClean="0"/>
              <a:t>安</a:t>
            </a:r>
            <a:endParaRPr lang="en-GB" sz="4800" dirty="0"/>
          </a:p>
        </p:txBody>
      </p:sp>
      <p:sp>
        <p:nvSpPr>
          <p:cNvPr id="8" name="TextBox 7"/>
          <p:cNvSpPr txBox="1"/>
          <p:nvPr/>
        </p:nvSpPr>
        <p:spPr>
          <a:xfrm>
            <a:off x="4267200" y="2352700"/>
            <a:ext cx="800219" cy="830997"/>
          </a:xfrm>
          <a:prstGeom prst="rect">
            <a:avLst/>
          </a:prstGeom>
          <a:noFill/>
        </p:spPr>
        <p:txBody>
          <a:bodyPr wrap="none" rtlCol="0">
            <a:spAutoFit/>
          </a:bodyPr>
          <a:lstStyle/>
          <a:p>
            <a:r>
              <a:rPr lang="ja-JP" altLang="en-US" sz="4800" dirty="0" smtClean="0"/>
              <a:t>囚</a:t>
            </a:r>
            <a:endParaRPr lang="en-GB" sz="4800" dirty="0"/>
          </a:p>
        </p:txBody>
      </p:sp>
      <p:sp>
        <p:nvSpPr>
          <p:cNvPr id="11" name="TextBox 10"/>
          <p:cNvSpPr txBox="1"/>
          <p:nvPr/>
        </p:nvSpPr>
        <p:spPr>
          <a:xfrm>
            <a:off x="5143500" y="2475810"/>
            <a:ext cx="2541080" cy="861774"/>
          </a:xfrm>
          <a:prstGeom prst="rect">
            <a:avLst/>
          </a:prstGeom>
          <a:noFill/>
        </p:spPr>
        <p:txBody>
          <a:bodyPr wrap="none" rtlCol="0">
            <a:spAutoFit/>
          </a:bodyPr>
          <a:lstStyle/>
          <a:p>
            <a:r>
              <a:rPr lang="en-US" sz="2800" dirty="0" smtClean="0">
                <a:solidFill>
                  <a:srgbClr val="C00000"/>
                </a:solidFill>
              </a:rPr>
              <a:t>a prisoner</a:t>
            </a:r>
            <a:r>
              <a:rPr lang="pl-PL" sz="2800" dirty="0" smtClean="0"/>
              <a:t/>
            </a:r>
            <a:br>
              <a:rPr lang="pl-PL" sz="2800" dirty="0" smtClean="0"/>
            </a:br>
            <a:r>
              <a:rPr lang="pl-PL" sz="2200" dirty="0" smtClean="0"/>
              <a:t>(</a:t>
            </a:r>
            <a:r>
              <a:rPr lang="en-US" sz="2200" dirty="0" smtClean="0"/>
              <a:t>a person in a box</a:t>
            </a:r>
            <a:r>
              <a:rPr lang="pl-PL" sz="2200" dirty="0" smtClean="0"/>
              <a:t>)</a:t>
            </a:r>
            <a:endParaRPr lang="en-GB" sz="2200" dirty="0"/>
          </a:p>
        </p:txBody>
      </p:sp>
      <p:sp>
        <p:nvSpPr>
          <p:cNvPr id="12" name="TextBox 11"/>
          <p:cNvSpPr txBox="1"/>
          <p:nvPr/>
        </p:nvSpPr>
        <p:spPr>
          <a:xfrm>
            <a:off x="5143500" y="4085510"/>
            <a:ext cx="3122971" cy="861774"/>
          </a:xfrm>
          <a:prstGeom prst="rect">
            <a:avLst/>
          </a:prstGeom>
          <a:noFill/>
        </p:spPr>
        <p:txBody>
          <a:bodyPr wrap="none" rtlCol="0">
            <a:spAutoFit/>
          </a:bodyPr>
          <a:lstStyle/>
          <a:p>
            <a:r>
              <a:rPr lang="en-US" sz="2800" dirty="0" smtClean="0">
                <a:solidFill>
                  <a:srgbClr val="C00000"/>
                </a:solidFill>
              </a:rPr>
              <a:t>secure</a:t>
            </a:r>
            <a:r>
              <a:rPr lang="pl-PL" sz="2800" dirty="0" smtClean="0">
                <a:solidFill>
                  <a:srgbClr val="C00000"/>
                </a:solidFill>
              </a:rPr>
              <a:t/>
            </a:r>
            <a:br>
              <a:rPr lang="pl-PL" sz="2800" dirty="0" smtClean="0">
                <a:solidFill>
                  <a:srgbClr val="C00000"/>
                </a:solidFill>
              </a:rPr>
            </a:br>
            <a:r>
              <a:rPr lang="pl-PL" sz="2200" dirty="0" smtClean="0"/>
              <a:t>(</a:t>
            </a:r>
            <a:r>
              <a:rPr lang="en-US" sz="2200" dirty="0" smtClean="0"/>
              <a:t>a woman under a roof</a:t>
            </a:r>
            <a:r>
              <a:rPr lang="pl-PL" sz="2200" dirty="0" smtClean="0"/>
              <a:t>)</a:t>
            </a:r>
            <a:endParaRPr lang="en-GB" sz="2200" dirty="0"/>
          </a:p>
        </p:txBody>
      </p:sp>
      <p:sp>
        <p:nvSpPr>
          <p:cNvPr id="13" name="TextBox 12"/>
          <p:cNvSpPr txBox="1"/>
          <p:nvPr/>
        </p:nvSpPr>
        <p:spPr>
          <a:xfrm>
            <a:off x="1386312" y="2475810"/>
            <a:ext cx="1585690" cy="523220"/>
          </a:xfrm>
          <a:prstGeom prst="rect">
            <a:avLst/>
          </a:prstGeom>
          <a:noFill/>
        </p:spPr>
        <p:txBody>
          <a:bodyPr wrap="none" rtlCol="0">
            <a:spAutoFit/>
          </a:bodyPr>
          <a:lstStyle/>
          <a:p>
            <a:r>
              <a:rPr lang="en-US" sz="2800" dirty="0" smtClean="0"/>
              <a:t>a person</a:t>
            </a:r>
            <a:endParaRPr lang="en-GB" sz="2800" dirty="0"/>
          </a:p>
        </p:txBody>
      </p:sp>
      <p:sp>
        <p:nvSpPr>
          <p:cNvPr id="14" name="TextBox 13"/>
          <p:cNvSpPr txBox="1"/>
          <p:nvPr/>
        </p:nvSpPr>
        <p:spPr>
          <a:xfrm>
            <a:off x="1386312" y="4085510"/>
            <a:ext cx="1645002" cy="523220"/>
          </a:xfrm>
          <a:prstGeom prst="rect">
            <a:avLst/>
          </a:prstGeom>
          <a:noFill/>
        </p:spPr>
        <p:txBody>
          <a:bodyPr wrap="none" rtlCol="0">
            <a:spAutoFit/>
          </a:bodyPr>
          <a:lstStyle/>
          <a:p>
            <a:r>
              <a:rPr lang="en-US" sz="2800" dirty="0" smtClean="0"/>
              <a:t>a woman</a:t>
            </a:r>
            <a:endParaRPr lang="en-GB" sz="2800" dirty="0"/>
          </a:p>
        </p:txBody>
      </p:sp>
      <p:sp>
        <p:nvSpPr>
          <p:cNvPr id="3" name="Rectangle 2"/>
          <p:cNvSpPr/>
          <p:nvPr/>
        </p:nvSpPr>
        <p:spPr>
          <a:xfrm>
            <a:off x="5143500" y="1916832"/>
            <a:ext cx="3604964" cy="3528392"/>
          </a:xfrm>
          <a:prstGeom prst="rect">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Footer Placeholder 1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121433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r>
              <a:rPr lang="en-US" dirty="0" smtClean="0">
                <a:solidFill>
                  <a:schemeClr val="tx1"/>
                </a:solidFill>
              </a:rPr>
              <a:t/>
            </a:r>
            <a:br>
              <a:rPr lang="en-US" dirty="0" smtClean="0">
                <a:solidFill>
                  <a:schemeClr val="tx1"/>
                </a:solidFill>
              </a:rPr>
            </a:br>
            <a:r>
              <a:rPr lang="en-US" dirty="0" smtClean="0">
                <a:solidFill>
                  <a:schemeClr val="tx1"/>
                </a:solidFill>
              </a:rPr>
              <a:t>Thank you</a:t>
            </a:r>
            <a:endParaRPr lang="en-GB" dirty="0">
              <a:solidFill>
                <a:schemeClr val="tx1"/>
              </a:solidFill>
            </a:endParaRP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32</a:t>
            </a:fld>
            <a:endParaRPr lang="fr-FR" dirty="0"/>
          </a:p>
        </p:txBody>
      </p:sp>
      <p:pic>
        <p:nvPicPr>
          <p:cNvPr id="5122" name="Picture 2" descr="C:\Temp\HEPiX\ppt - Security update\materials\in-case-of-fire-exit-building-before-tweeting-about-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25882">
            <a:off x="2987824" y="523081"/>
            <a:ext cx="3269313" cy="413005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771800" y="476672"/>
            <a:ext cx="3960440" cy="4274071"/>
          </a:xfrm>
          <a:prstGeom prst="rect">
            <a:avLst/>
          </a:prstGeom>
          <a:solidFill>
            <a:schemeClr val="bg1">
              <a:alpha val="2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Footer Placeholder 5"/>
          <p:cNvSpPr>
            <a:spLocks noGrp="1"/>
          </p:cNvSpPr>
          <p:nvPr>
            <p:ph type="ftr" sz="quarter" idx="11"/>
          </p:nvPr>
        </p:nvSpPr>
        <p:spPr/>
        <p:txBody>
          <a:bodyPr/>
          <a:lstStyle/>
          <a:p>
            <a:pPr>
              <a:defRPr/>
            </a:pPr>
            <a:r>
              <a:rPr lang="fr-FR" dirty="0" smtClean="0"/>
              <a:t>Sebastian Lopienski</a:t>
            </a:r>
            <a:endParaRPr lang="fr-FR" dirty="0"/>
          </a:p>
        </p:txBody>
      </p:sp>
    </p:spTree>
    <p:extLst>
      <p:ext uri="{BB962C8B-B14F-4D97-AF65-F5344CB8AC3E}">
        <p14:creationId xmlns:p14="http://schemas.microsoft.com/office/powerpoint/2010/main" val="3476244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cloud hack</a:t>
            </a:r>
            <a:endParaRPr lang="en-GB" dirty="0"/>
          </a:p>
        </p:txBody>
      </p:sp>
      <p:sp>
        <p:nvSpPr>
          <p:cNvPr id="3" name="Content Placeholder 2"/>
          <p:cNvSpPr>
            <a:spLocks noGrp="1"/>
          </p:cNvSpPr>
          <p:nvPr>
            <p:ph idx="1"/>
          </p:nvPr>
        </p:nvSpPr>
        <p:spPr>
          <a:xfrm>
            <a:off x="251519" y="1268760"/>
            <a:ext cx="8744843" cy="4968552"/>
          </a:xfrm>
        </p:spPr>
        <p:txBody>
          <a:bodyPr/>
          <a:lstStyle/>
          <a:p>
            <a:pPr marL="0" indent="0">
              <a:buNone/>
            </a:pPr>
            <a:r>
              <a:rPr lang="en-US" i="1" dirty="0" smtClean="0"/>
              <a:t>How??</a:t>
            </a:r>
          </a:p>
          <a:p>
            <a:pPr lvl="1"/>
            <a:r>
              <a:rPr lang="en-US" dirty="0" smtClean="0"/>
              <a:t>call </a:t>
            </a:r>
            <a:r>
              <a:rPr lang="en-US" b="1" dirty="0" smtClean="0"/>
              <a:t>Amazon</a:t>
            </a:r>
            <a:r>
              <a:rPr lang="en-US" dirty="0" smtClean="0"/>
              <a:t> and add </a:t>
            </a:r>
            <a:r>
              <a:rPr lang="en-US" dirty="0" smtClean="0">
                <a:solidFill>
                  <a:srgbClr val="00B21E"/>
                </a:solidFill>
              </a:rPr>
              <a:t>a new credit card </a:t>
            </a:r>
          </a:p>
          <a:p>
            <a:pPr lvl="2"/>
            <a:r>
              <a:rPr lang="en-US" dirty="0" smtClean="0"/>
              <a:t>needed: </a:t>
            </a:r>
            <a:r>
              <a:rPr lang="en-US" dirty="0" smtClean="0">
                <a:solidFill>
                  <a:srgbClr val="C00000"/>
                </a:solidFill>
              </a:rPr>
              <a:t>name, billing address, e-mail address</a:t>
            </a:r>
          </a:p>
          <a:p>
            <a:pPr lvl="1"/>
            <a:r>
              <a:rPr lang="en-US" dirty="0" smtClean="0"/>
              <a:t>call again, say you lost password, and add </a:t>
            </a:r>
            <a:r>
              <a:rPr lang="en-US" dirty="0" smtClean="0">
                <a:solidFill>
                  <a:srgbClr val="00B21E"/>
                </a:solidFill>
              </a:rPr>
              <a:t>a new e-mail</a:t>
            </a:r>
          </a:p>
          <a:p>
            <a:pPr lvl="2"/>
            <a:r>
              <a:rPr lang="en-US" dirty="0" smtClean="0"/>
              <a:t>needed: name, billing address, current credit card</a:t>
            </a:r>
          </a:p>
          <a:p>
            <a:pPr lvl="1"/>
            <a:r>
              <a:rPr lang="en-US" dirty="0" smtClean="0"/>
              <a:t>reset password - get the new one to this new e-mail address</a:t>
            </a:r>
          </a:p>
          <a:p>
            <a:pPr lvl="1"/>
            <a:r>
              <a:rPr lang="en-US" dirty="0" smtClean="0"/>
              <a:t>login and see all registered </a:t>
            </a:r>
            <a:r>
              <a:rPr lang="en-US" dirty="0" smtClean="0">
                <a:solidFill>
                  <a:srgbClr val="00B21E"/>
                </a:solidFill>
              </a:rPr>
              <a:t>credit cards (last 4 digits)</a:t>
            </a:r>
          </a:p>
          <a:p>
            <a:pPr lvl="1"/>
            <a:r>
              <a:rPr lang="en-US" dirty="0" smtClean="0"/>
              <a:t>call </a:t>
            </a:r>
            <a:r>
              <a:rPr lang="en-US" b="1" dirty="0" smtClean="0"/>
              <a:t>Apple</a:t>
            </a:r>
            <a:r>
              <a:rPr lang="en-US" dirty="0" smtClean="0"/>
              <a:t>, </a:t>
            </a:r>
            <a:r>
              <a:rPr lang="en-US" dirty="0"/>
              <a:t>say you lost password, and </a:t>
            </a:r>
            <a:r>
              <a:rPr lang="en-US" dirty="0" smtClean="0"/>
              <a:t>get a temp one</a:t>
            </a:r>
          </a:p>
          <a:p>
            <a:pPr lvl="2"/>
            <a:r>
              <a:rPr lang="en-US" dirty="0" smtClean="0"/>
              <a:t>needed: name, billing address, last 4 digits of a credit card</a:t>
            </a:r>
          </a:p>
          <a:p>
            <a:pPr lvl="1"/>
            <a:r>
              <a:rPr lang="en-US" dirty="0" smtClean="0"/>
              <a:t>reset </a:t>
            </a:r>
            <a:r>
              <a:rPr lang="en-US" b="1" dirty="0" smtClean="0"/>
              <a:t>Google</a:t>
            </a:r>
            <a:r>
              <a:rPr lang="en-US" dirty="0" smtClean="0"/>
              <a:t> password - new one sent to Apple e-mail</a:t>
            </a:r>
          </a:p>
          <a:p>
            <a:pPr lvl="2"/>
            <a:r>
              <a:rPr lang="en-US" dirty="0" smtClean="0"/>
              <a:t>(Apple e-mail was registered as an alternate e-mail)</a:t>
            </a:r>
          </a:p>
          <a:p>
            <a:pPr lvl="1"/>
            <a:r>
              <a:rPr lang="en-US" dirty="0" smtClean="0"/>
              <a:t>reset </a:t>
            </a:r>
            <a:r>
              <a:rPr lang="en-US" b="1" dirty="0" smtClean="0"/>
              <a:t>Twitter</a:t>
            </a:r>
            <a:r>
              <a:rPr lang="en-US" dirty="0" smtClean="0"/>
              <a:t> password - new one sent to Google e-mail</a:t>
            </a:r>
          </a:p>
          <a:p>
            <a:pPr lvl="2"/>
            <a:r>
              <a:rPr lang="en-US" dirty="0" smtClean="0"/>
              <a:t>(Google e-mail </a:t>
            </a:r>
            <a:r>
              <a:rPr lang="en-US" dirty="0"/>
              <a:t>was </a:t>
            </a:r>
            <a:r>
              <a:rPr lang="en-US" dirty="0" smtClean="0"/>
              <a:t>linked to the Twitter account)</a:t>
            </a:r>
            <a:endParaRPr lang="en-US"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4</a:t>
            </a:fld>
            <a:endParaRPr lang="fr-FR" dirty="0"/>
          </a:p>
        </p:txBody>
      </p:sp>
      <p:pic>
        <p:nvPicPr>
          <p:cNvPr id="1026" name="Picture 2" descr="C:\Temp\HEPiX\ppt - Security update\materials\matHonan_v4ed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1108" y="188640"/>
            <a:ext cx="1271372" cy="1623889"/>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2411760" y="1916832"/>
            <a:ext cx="6552728" cy="1512168"/>
            <a:chOff x="2411760" y="2060848"/>
            <a:chExt cx="6552728" cy="1512168"/>
          </a:xfrm>
        </p:grpSpPr>
        <p:sp>
          <p:nvSpPr>
            <p:cNvPr id="6" name="U-Turn Arrow 5"/>
            <p:cNvSpPr/>
            <p:nvPr/>
          </p:nvSpPr>
          <p:spPr>
            <a:xfrm rot="5400000">
              <a:off x="6948264" y="1412776"/>
              <a:ext cx="1368152" cy="2664296"/>
            </a:xfrm>
            <a:prstGeom prst="uturnArrow">
              <a:avLst>
                <a:gd name="adj1" fmla="val 5634"/>
                <a:gd name="adj2" fmla="val 8882"/>
                <a:gd name="adj3" fmla="val 12582"/>
                <a:gd name="adj4" fmla="val 43750"/>
                <a:gd name="adj5" fmla="val 66194"/>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solidFill>
                  <a:schemeClr val="tx1"/>
                </a:solidFill>
              </a:endParaRPr>
            </a:p>
          </p:txBody>
        </p:sp>
        <p:sp>
          <p:nvSpPr>
            <p:cNvPr id="5" name="Rectangle 4"/>
            <p:cNvSpPr/>
            <p:nvPr/>
          </p:nvSpPr>
          <p:spPr>
            <a:xfrm>
              <a:off x="2411760" y="2060848"/>
              <a:ext cx="3456384" cy="151216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8" name="Group 17"/>
          <p:cNvGrpSpPr/>
          <p:nvPr/>
        </p:nvGrpSpPr>
        <p:grpSpPr>
          <a:xfrm>
            <a:off x="6787719" y="3933056"/>
            <a:ext cx="2073339" cy="936104"/>
            <a:chOff x="6787719" y="4077072"/>
            <a:chExt cx="2073339" cy="936104"/>
          </a:xfrm>
        </p:grpSpPr>
        <p:sp>
          <p:nvSpPr>
            <p:cNvPr id="9" name="U-Turn Arrow 8"/>
            <p:cNvSpPr/>
            <p:nvPr/>
          </p:nvSpPr>
          <p:spPr>
            <a:xfrm rot="5400000">
              <a:off x="7940665" y="4092783"/>
              <a:ext cx="936104" cy="904682"/>
            </a:xfrm>
            <a:prstGeom prst="uturnArrow">
              <a:avLst>
                <a:gd name="adj1" fmla="val 8370"/>
                <a:gd name="adj2" fmla="val 11167"/>
                <a:gd name="adj3" fmla="val 16009"/>
                <a:gd name="adj4" fmla="val 43750"/>
                <a:gd name="adj5" fmla="val 83610"/>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solidFill>
                  <a:schemeClr val="tx1"/>
                </a:solidFill>
              </a:endParaRPr>
            </a:p>
          </p:txBody>
        </p:sp>
        <p:sp>
          <p:nvSpPr>
            <p:cNvPr id="16" name="Rectangle 15"/>
            <p:cNvSpPr/>
            <p:nvPr/>
          </p:nvSpPr>
          <p:spPr>
            <a:xfrm>
              <a:off x="6787719" y="4142585"/>
              <a:ext cx="1028405" cy="8280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 name="Group 13"/>
          <p:cNvGrpSpPr/>
          <p:nvPr/>
        </p:nvGrpSpPr>
        <p:grpSpPr>
          <a:xfrm>
            <a:off x="7236295" y="2618909"/>
            <a:ext cx="1624764" cy="828092"/>
            <a:chOff x="7236295" y="2762925"/>
            <a:chExt cx="1624764" cy="828092"/>
          </a:xfrm>
        </p:grpSpPr>
        <p:sp>
          <p:nvSpPr>
            <p:cNvPr id="7" name="Bent Arrow 6"/>
            <p:cNvSpPr/>
            <p:nvPr/>
          </p:nvSpPr>
          <p:spPr>
            <a:xfrm rot="5400000">
              <a:off x="8264701" y="2904650"/>
              <a:ext cx="648073" cy="544642"/>
            </a:xfrm>
            <a:prstGeom prst="bentArrow">
              <a:avLst>
                <a:gd name="adj1" fmla="val 13570"/>
                <a:gd name="adj2" fmla="val 25000"/>
                <a:gd name="adj3" fmla="val 25000"/>
                <a:gd name="adj4" fmla="val 43750"/>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solidFill>
                  <a:schemeClr val="tx1"/>
                </a:solidFill>
              </a:endParaRPr>
            </a:p>
          </p:txBody>
        </p:sp>
        <p:sp>
          <p:nvSpPr>
            <p:cNvPr id="17" name="Rectangle 16"/>
            <p:cNvSpPr/>
            <p:nvPr/>
          </p:nvSpPr>
          <p:spPr>
            <a:xfrm>
              <a:off x="7236295" y="2762925"/>
              <a:ext cx="1028405" cy="8280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9" name="Group 18"/>
          <p:cNvGrpSpPr/>
          <p:nvPr/>
        </p:nvGrpSpPr>
        <p:grpSpPr>
          <a:xfrm>
            <a:off x="7106905" y="4365104"/>
            <a:ext cx="2001599" cy="936104"/>
            <a:chOff x="7106905" y="4509120"/>
            <a:chExt cx="2001599" cy="936104"/>
          </a:xfrm>
        </p:grpSpPr>
        <p:sp>
          <p:nvSpPr>
            <p:cNvPr id="10" name="U-Turn Arrow 9"/>
            <p:cNvSpPr/>
            <p:nvPr/>
          </p:nvSpPr>
          <p:spPr>
            <a:xfrm rot="5400000">
              <a:off x="8188111" y="4524831"/>
              <a:ext cx="936104" cy="904682"/>
            </a:xfrm>
            <a:prstGeom prst="uturnArrow">
              <a:avLst>
                <a:gd name="adj1" fmla="val 8370"/>
                <a:gd name="adj2" fmla="val 11167"/>
                <a:gd name="adj3" fmla="val 16009"/>
                <a:gd name="adj4" fmla="val 43750"/>
                <a:gd name="adj5" fmla="val 100000"/>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solidFill>
                  <a:schemeClr val="tx1"/>
                </a:solidFill>
              </a:endParaRPr>
            </a:p>
          </p:txBody>
        </p:sp>
        <p:sp>
          <p:nvSpPr>
            <p:cNvPr id="15" name="Rectangle 14"/>
            <p:cNvSpPr/>
            <p:nvPr/>
          </p:nvSpPr>
          <p:spPr>
            <a:xfrm>
              <a:off x="7106905" y="4545124"/>
              <a:ext cx="1028405" cy="8280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0" name="Group 19"/>
          <p:cNvGrpSpPr/>
          <p:nvPr/>
        </p:nvGrpSpPr>
        <p:grpSpPr>
          <a:xfrm>
            <a:off x="7118137" y="5021560"/>
            <a:ext cx="1774342" cy="999728"/>
            <a:chOff x="7118137" y="5165576"/>
            <a:chExt cx="1774342" cy="999728"/>
          </a:xfrm>
        </p:grpSpPr>
        <p:sp>
          <p:nvSpPr>
            <p:cNvPr id="12" name="U-Turn Arrow 11"/>
            <p:cNvSpPr/>
            <p:nvPr/>
          </p:nvSpPr>
          <p:spPr>
            <a:xfrm rot="5400000">
              <a:off x="8078726" y="5351550"/>
              <a:ext cx="999728" cy="627779"/>
            </a:xfrm>
            <a:prstGeom prst="uturnArrow">
              <a:avLst>
                <a:gd name="adj1" fmla="val 12958"/>
                <a:gd name="adj2" fmla="val 16902"/>
                <a:gd name="adj3" fmla="val 20597"/>
                <a:gd name="adj4" fmla="val 43750"/>
                <a:gd name="adj5" fmla="val 83610"/>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baseline="-25000" dirty="0">
                <a:solidFill>
                  <a:schemeClr val="tx1"/>
                </a:solidFill>
              </a:endParaRPr>
            </a:p>
          </p:txBody>
        </p:sp>
        <p:sp>
          <p:nvSpPr>
            <p:cNvPr id="13" name="Rectangle 12"/>
            <p:cNvSpPr/>
            <p:nvPr/>
          </p:nvSpPr>
          <p:spPr>
            <a:xfrm>
              <a:off x="7118137" y="5251393"/>
              <a:ext cx="1028405" cy="82809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2" name="Footer Placeholder 21"/>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617093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2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1)">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20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nodeType="click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heel(1)">
                                      <p:cBhvr>
                                        <p:cTn id="58" dur="20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1" end="11"/>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1" presetClass="entr" presetSubtype="1" fill="hold" nodeType="click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heel(1)">
                                      <p:cBhvr>
                                        <p:cTn id="69"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cloud hack</a:t>
            </a:r>
            <a:endParaRPr lang="en-GB" dirty="0"/>
          </a:p>
        </p:txBody>
      </p:sp>
      <p:sp>
        <p:nvSpPr>
          <p:cNvPr id="3" name="Content Placeholder 2"/>
          <p:cNvSpPr>
            <a:spLocks noGrp="1"/>
          </p:cNvSpPr>
          <p:nvPr>
            <p:ph idx="1"/>
          </p:nvPr>
        </p:nvSpPr>
        <p:spPr/>
        <p:txBody>
          <a:bodyPr/>
          <a:lstStyle/>
          <a:p>
            <a:pPr marL="0" indent="0">
              <a:buNone/>
            </a:pPr>
            <a:r>
              <a:rPr lang="en-US" dirty="0" smtClean="0">
                <a:solidFill>
                  <a:srgbClr val="C00000"/>
                </a:solidFill>
              </a:rPr>
              <a:t>Many security flaws </a:t>
            </a:r>
            <a:r>
              <a:rPr lang="en-US" dirty="0" smtClean="0"/>
              <a:t>or issues:</a:t>
            </a:r>
            <a:endParaRPr lang="en-US" dirty="0" smtClean="0">
              <a:solidFill>
                <a:srgbClr val="C00000"/>
              </a:solidFill>
            </a:endParaRPr>
          </a:p>
          <a:p>
            <a:r>
              <a:rPr lang="en-US" dirty="0"/>
              <a:t>Our full dependence on digital</a:t>
            </a:r>
          </a:p>
          <a:p>
            <a:pPr lvl="1"/>
            <a:r>
              <a:rPr lang="en-US" dirty="0"/>
              <a:t>digital information, devices, cloud services etc</a:t>
            </a:r>
            <a:r>
              <a:rPr lang="en-US" dirty="0" smtClean="0"/>
              <a:t>…</a:t>
            </a:r>
          </a:p>
          <a:p>
            <a:pPr lvl="1"/>
            <a:endParaRPr lang="en-US" sz="1400" dirty="0"/>
          </a:p>
          <a:p>
            <a:r>
              <a:rPr lang="en-US" dirty="0"/>
              <a:t>Interconnected accounts</a:t>
            </a:r>
          </a:p>
          <a:p>
            <a:pPr lvl="1"/>
            <a:r>
              <a:rPr lang="en-US" dirty="0" smtClean="0"/>
              <a:t>Which one of your accounts is the </a:t>
            </a:r>
            <a:r>
              <a:rPr lang="en-US" dirty="0"/>
              <a:t>weakest </a:t>
            </a:r>
            <a:r>
              <a:rPr lang="en-US" dirty="0" smtClean="0"/>
              <a:t>link?</a:t>
            </a:r>
          </a:p>
          <a:p>
            <a:pPr lvl="1"/>
            <a:endParaRPr lang="en-US" sz="1400" dirty="0" smtClean="0"/>
          </a:p>
          <a:p>
            <a:r>
              <a:rPr lang="en-US" dirty="0" smtClean="0"/>
              <a:t>Very weak identity check procedures</a:t>
            </a:r>
          </a:p>
          <a:p>
            <a:pPr lvl="1"/>
            <a:r>
              <a:rPr lang="en-US" dirty="0" smtClean="0"/>
              <a:t>… and often not even followed correctly</a:t>
            </a:r>
          </a:p>
          <a:p>
            <a:pPr lvl="1"/>
            <a:r>
              <a:rPr lang="en-US" dirty="0"/>
              <a:t>some procedures have changed as an outcome of this case</a:t>
            </a:r>
          </a:p>
          <a:p>
            <a:pPr lvl="1"/>
            <a:r>
              <a:rPr lang="en-US" dirty="0" smtClean="0"/>
              <a:t>“security“ questions with answers often trivial to find</a:t>
            </a:r>
            <a:br>
              <a:rPr lang="en-US" dirty="0" smtClean="0"/>
            </a:br>
            <a:r>
              <a:rPr lang="en-US" dirty="0" smtClean="0"/>
              <a:t>(remember Sarah Palin’s yahoo account hack in 2008?)</a:t>
            </a:r>
          </a:p>
          <a:p>
            <a:endParaRPr lang="en-US" sz="1400" dirty="0" smtClean="0"/>
          </a:p>
          <a:p>
            <a:endParaRPr lang="en-US" sz="1600" dirty="0" smtClean="0"/>
          </a:p>
          <a:p>
            <a:endParaRPr lang="en-US" dirty="0" smtClean="0"/>
          </a:p>
        </p:txBody>
      </p:sp>
      <p:pic>
        <p:nvPicPr>
          <p:cNvPr id="1026" name="Picture 2" descr="C:\Temp\HEPiX\ppt - Security update\materials\matHonan_v4ed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1108" y="188640"/>
            <a:ext cx="1271372" cy="1623889"/>
          </a:xfrm>
          <a:prstGeom prst="rect">
            <a:avLst/>
          </a:prstGeom>
          <a:noFill/>
          <a:extLst>
            <a:ext uri="{909E8E84-426E-40DD-AFC4-6F175D3DCCD1}">
              <a14:hiddenFill xmlns:a14="http://schemas.microsoft.com/office/drawing/2010/main">
                <a:solidFill>
                  <a:srgbClr val="FFFFFF"/>
                </a:solidFill>
              </a14:hiddenFill>
            </a:ext>
          </a:extLst>
        </p:spPr>
      </p:pic>
      <p:sp>
        <p:nvSpPr>
          <p:cNvPr id="22" name="Slide Number Placeholder 21"/>
          <p:cNvSpPr>
            <a:spLocks noGrp="1"/>
          </p:cNvSpPr>
          <p:nvPr>
            <p:ph type="sldNum" sz="quarter" idx="12"/>
          </p:nvPr>
        </p:nvSpPr>
        <p:spPr/>
        <p:txBody>
          <a:bodyPr/>
          <a:lstStyle/>
          <a:p>
            <a:pPr>
              <a:defRPr/>
            </a:pPr>
            <a:fld id="{6843C2BB-0BC1-4280-9510-6EBE6484FF4A}" type="slidenum">
              <a:rPr lang="fr-FR" smtClean="0"/>
              <a:pPr>
                <a:defRPr/>
              </a:pPr>
              <a:t>5</a:t>
            </a:fld>
            <a:endParaRPr lang="fr-FR" dirty="0"/>
          </a:p>
        </p:txBody>
      </p:sp>
      <p:sp>
        <p:nvSpPr>
          <p:cNvPr id="23" name="Footer Placeholder 22"/>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392637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6</a:t>
            </a:fld>
            <a:endParaRPr lang="fr-FR" dirty="0"/>
          </a:p>
        </p:txBody>
      </p:sp>
      <p:pic>
        <p:nvPicPr>
          <p:cNvPr id="2050" name="Picture 2" descr="C:\Temp\HEPiX\ppt - Security update\materials\bz-panel-09-27-1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16632"/>
            <a:ext cx="5486401" cy="65278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16200000">
            <a:off x="7063899" y="4430217"/>
            <a:ext cx="3563668" cy="338554"/>
          </a:xfrm>
          <a:prstGeom prst="rect">
            <a:avLst/>
          </a:prstGeom>
        </p:spPr>
        <p:txBody>
          <a:bodyPr wrap="none">
            <a:spAutoFit/>
          </a:bodyPr>
          <a:lstStyle/>
          <a:p>
            <a:pPr marL="0" lvl="1" indent="0">
              <a:buNone/>
            </a:pPr>
            <a:r>
              <a:rPr lang="en-US" sz="1600" dirty="0" smtClean="0">
                <a:solidFill>
                  <a:schemeClr val="tx1">
                    <a:lumMod val="65000"/>
                    <a:lumOff val="35000"/>
                  </a:schemeClr>
                </a:solidFill>
              </a:rPr>
              <a:t>From </a:t>
            </a:r>
            <a:r>
              <a:rPr lang="en-US" sz="1600" dirty="0">
                <a:solidFill>
                  <a:schemeClr val="tx1">
                    <a:lumMod val="65000"/>
                    <a:lumOff val="35000"/>
                  </a:schemeClr>
                </a:solidFill>
              </a:rPr>
              <a:t>http://</a:t>
            </a:r>
            <a:r>
              <a:rPr lang="en-US" sz="1600" dirty="0" smtClean="0">
                <a:solidFill>
                  <a:schemeClr val="tx1">
                    <a:lumMod val="65000"/>
                    <a:lumOff val="35000"/>
                  </a:schemeClr>
                </a:solidFill>
              </a:rPr>
              <a:t>www.bizarrocomics.com</a:t>
            </a:r>
            <a:endParaRPr lang="en-US" sz="1600" dirty="0">
              <a:solidFill>
                <a:schemeClr val="tx1">
                  <a:lumMod val="65000"/>
                  <a:lumOff val="35000"/>
                </a:schemeClr>
              </a:solidFill>
            </a:endParaRPr>
          </a:p>
        </p:txBody>
      </p:sp>
      <p:sp>
        <p:nvSpPr>
          <p:cNvPr id="7" name="Footer Placeholder 6"/>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153100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E-mail account </a:t>
            </a:r>
            <a:r>
              <a:rPr lang="en-US" dirty="0" smtClean="0"/>
              <a:t>before </a:t>
            </a:r>
            <a:r>
              <a:rPr lang="en-US" dirty="0" smtClean="0">
                <a:solidFill>
                  <a:srgbClr val="C00000"/>
                </a:solidFill>
              </a:rPr>
              <a:t>e-bank account</a:t>
            </a:r>
            <a:r>
              <a:rPr lang="en-US" dirty="0" smtClean="0"/>
              <a:t>?</a:t>
            </a:r>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7</a:t>
            </a:fld>
            <a:endParaRPr lang="fr-FR" dirty="0"/>
          </a:p>
        </p:txBody>
      </p:sp>
      <p:pic>
        <p:nvPicPr>
          <p:cNvPr id="2050" name="Picture 2" descr="C:\Temp\HEPiX\ppt - Security update\materials\What-type-of-online-account-is-the-most-valuable-to-yo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556792"/>
            <a:ext cx="8757613" cy="448097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a:off x="74167" y="6042774"/>
            <a:ext cx="8746305" cy="292388"/>
          </a:xfrm>
          <a:prstGeom prst="rect">
            <a:avLst/>
          </a:prstGeom>
        </p:spPr>
        <p:txBody>
          <a:bodyPr wrap="none">
            <a:spAutoFit/>
          </a:bodyPr>
          <a:lstStyle/>
          <a:p>
            <a:pPr marL="0" lvl="1" indent="0">
              <a:buNone/>
            </a:pPr>
            <a:r>
              <a:rPr lang="en-US" sz="1300" dirty="0" smtClean="0">
                <a:solidFill>
                  <a:schemeClr val="tx1">
                    <a:lumMod val="65000"/>
                    <a:lumOff val="35000"/>
                  </a:schemeClr>
                </a:solidFill>
              </a:rPr>
              <a:t>From </a:t>
            </a:r>
            <a:r>
              <a:rPr lang="en-US" sz="1300" dirty="0">
                <a:solidFill>
                  <a:schemeClr val="tx1">
                    <a:lumMod val="65000"/>
                    <a:lumOff val="35000"/>
                  </a:schemeClr>
                </a:solidFill>
              </a:rPr>
              <a:t>http://</a:t>
            </a:r>
            <a:r>
              <a:rPr lang="en-US" sz="1300" dirty="0" smtClean="0">
                <a:solidFill>
                  <a:schemeClr val="tx1">
                    <a:lumMod val="65000"/>
                    <a:lumOff val="35000"/>
                  </a:schemeClr>
                </a:solidFill>
              </a:rPr>
              <a:t>elie.im/blog/security/45-of-the-users-found-their-email-accounts-more-valuable-than-their-bank-accounts</a:t>
            </a:r>
            <a:endParaRPr lang="en-US" sz="1300" dirty="0">
              <a:solidFill>
                <a:schemeClr val="tx1">
                  <a:lumMod val="65000"/>
                  <a:lumOff val="35000"/>
                </a:schemeClr>
              </a:solidFill>
            </a:endParaRPr>
          </a:p>
        </p:txBody>
      </p:sp>
      <p:sp>
        <p:nvSpPr>
          <p:cNvPr id="7" name="Footer Placeholder 6"/>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2615262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pPr marL="0" indent="0">
              <a:buNone/>
            </a:pPr>
            <a:endParaRPr lang="en-US" sz="800" dirty="0" smtClean="0"/>
          </a:p>
          <a:p>
            <a:pPr marL="1163638">
              <a:buClr>
                <a:srgbClr val="C00000"/>
              </a:buClr>
            </a:pPr>
            <a:r>
              <a:rPr lang="en-US" dirty="0" smtClean="0"/>
              <a:t>Where we are?</a:t>
            </a:r>
            <a:endParaRPr lang="en-GB" dirty="0"/>
          </a:p>
          <a:p>
            <a:pPr marL="1441450" lvl="1"/>
            <a:r>
              <a:rPr lang="en-US" dirty="0" smtClean="0"/>
              <a:t>vulnerabilities</a:t>
            </a:r>
            <a:endParaRPr lang="en-GB" dirty="0" smtClean="0"/>
          </a:p>
          <a:p>
            <a:pPr marL="1441450" lvl="1"/>
            <a:r>
              <a:rPr lang="en-US" dirty="0"/>
              <a:t>malware</a:t>
            </a:r>
          </a:p>
          <a:p>
            <a:pPr marL="1441450" lvl="1"/>
            <a:r>
              <a:rPr lang="en-US" dirty="0" smtClean="0"/>
              <a:t>attacks</a:t>
            </a:r>
          </a:p>
          <a:p>
            <a:pPr lvl="2"/>
            <a:endParaRPr lang="en-GB" sz="1200" dirty="0"/>
          </a:p>
          <a:p>
            <a:pPr marL="1163638">
              <a:buClr>
                <a:srgbClr val="C00000"/>
              </a:buClr>
            </a:pPr>
            <a:r>
              <a:rPr lang="en-US" dirty="0" smtClean="0"/>
              <a:t>Who are they?</a:t>
            </a:r>
            <a:endParaRPr lang="en-GB" dirty="0"/>
          </a:p>
          <a:p>
            <a:pPr marL="1441450" lvl="1"/>
            <a:r>
              <a:rPr lang="en-US" dirty="0" smtClean="0"/>
              <a:t>attackers</a:t>
            </a:r>
          </a:p>
          <a:p>
            <a:pPr lvl="2"/>
            <a:endParaRPr lang="en-GB" sz="1200" dirty="0"/>
          </a:p>
          <a:p>
            <a:pPr marL="1163638">
              <a:buClr>
                <a:srgbClr val="C00000"/>
              </a:buClr>
            </a:pPr>
            <a:r>
              <a:rPr lang="en-US" dirty="0" smtClean="0"/>
              <a:t>What is ahead?</a:t>
            </a:r>
          </a:p>
          <a:p>
            <a:pPr marL="1441450" lvl="1"/>
            <a:r>
              <a:rPr lang="en-US" dirty="0"/>
              <a:t>collateral damage</a:t>
            </a:r>
          </a:p>
          <a:p>
            <a:pPr marL="1441450" lvl="1"/>
            <a:r>
              <a:rPr lang="en-US" dirty="0" smtClean="0"/>
              <a:t>trust</a:t>
            </a:r>
            <a:endParaRPr lang="en-US" dirty="0"/>
          </a:p>
          <a:p>
            <a:pPr marL="1441450" lvl="1"/>
            <a:endParaRPr lang="en-GB" dirty="0"/>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8</a:t>
            </a:fld>
            <a:endParaRPr lang="fr-FR" dirty="0"/>
          </a:p>
        </p:txBody>
      </p:sp>
      <p:sp>
        <p:nvSpPr>
          <p:cNvPr id="6" name="Footer Placeholder 5"/>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30710928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Vulnerabilities: Java</a:t>
            </a:r>
            <a:endParaRPr lang="en-GB" dirty="0"/>
          </a:p>
        </p:txBody>
      </p:sp>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endParaRPr lang="en-US" dirty="0"/>
          </a:p>
          <a:p>
            <a:pPr marL="0" lvl="1" indent="0" algn="ctr">
              <a:buNone/>
            </a:pPr>
            <a:r>
              <a:rPr lang="en-US" dirty="0" smtClean="0"/>
              <a:t>CVE-2012-4681 (August 2012</a:t>
            </a:r>
            <a:r>
              <a:rPr lang="en-US" dirty="0"/>
              <a:t>)</a:t>
            </a:r>
          </a:p>
          <a:p>
            <a:pPr marL="0" indent="0" algn="ctr">
              <a:buNone/>
            </a:pPr>
            <a:endParaRPr lang="en-US" sz="1400" dirty="0"/>
          </a:p>
          <a:p>
            <a:pPr marL="0" indent="0" algn="ctr">
              <a:buNone/>
            </a:pPr>
            <a:r>
              <a:rPr lang="en-US" dirty="0" smtClean="0"/>
              <a:t>a </a:t>
            </a:r>
            <a:r>
              <a:rPr lang="en-US" i="1" dirty="0" smtClean="0"/>
              <a:t>“</a:t>
            </a:r>
            <a:r>
              <a:rPr lang="en-US" i="1" dirty="0">
                <a:solidFill>
                  <a:srgbClr val="C00000"/>
                </a:solidFill>
              </a:rPr>
              <a:t>0-day</a:t>
            </a:r>
            <a:r>
              <a:rPr lang="en-US" i="1" dirty="0"/>
              <a:t>” </a:t>
            </a:r>
            <a:r>
              <a:rPr lang="en-US" dirty="0"/>
              <a:t>(actively </a:t>
            </a:r>
            <a:r>
              <a:rPr lang="en-US" dirty="0" smtClean="0"/>
              <a:t>exploited, and </a:t>
            </a:r>
            <a:r>
              <a:rPr lang="en-US" dirty="0"/>
              <a:t>no patch)</a:t>
            </a:r>
          </a:p>
          <a:p>
            <a:pPr marL="0" indent="0" algn="ctr">
              <a:buNone/>
            </a:pPr>
            <a:r>
              <a:rPr lang="en-US" dirty="0">
                <a:solidFill>
                  <a:srgbClr val="C00000"/>
                </a:solidFill>
              </a:rPr>
              <a:t>affecting </a:t>
            </a:r>
            <a:r>
              <a:rPr lang="en-US" dirty="0" smtClean="0">
                <a:solidFill>
                  <a:srgbClr val="C00000"/>
                </a:solidFill>
              </a:rPr>
              <a:t>Java </a:t>
            </a:r>
            <a:r>
              <a:rPr lang="en-US" dirty="0" smtClean="0"/>
              <a:t>1.6 and 1.7 </a:t>
            </a:r>
            <a:r>
              <a:rPr lang="en-US" dirty="0" smtClean="0">
                <a:solidFill>
                  <a:srgbClr val="C00000"/>
                </a:solidFill>
              </a:rPr>
              <a:t>on various </a:t>
            </a:r>
            <a:r>
              <a:rPr lang="en-US" dirty="0" err="1" smtClean="0">
                <a:solidFill>
                  <a:srgbClr val="C00000"/>
                </a:solidFill>
              </a:rPr>
              <a:t>OSes</a:t>
            </a:r>
            <a:endParaRPr lang="en-US" dirty="0">
              <a:solidFill>
                <a:srgbClr val="C00000"/>
              </a:solidFill>
            </a:endParaRPr>
          </a:p>
          <a:p>
            <a:pPr marL="0" indent="0" algn="ctr">
              <a:buNone/>
            </a:pPr>
            <a:endParaRPr lang="en-US" sz="1200" dirty="0"/>
          </a:p>
          <a:p>
            <a:pPr marL="0" indent="0" algn="ctr">
              <a:buNone/>
            </a:pPr>
            <a:r>
              <a:rPr lang="en-US" dirty="0" smtClean="0">
                <a:solidFill>
                  <a:schemeClr val="tx1">
                    <a:lumMod val="65000"/>
                    <a:lumOff val="35000"/>
                  </a:schemeClr>
                </a:solidFill>
              </a:rPr>
              <a:t>(now patched)</a:t>
            </a:r>
            <a:endParaRPr lang="en-GB" dirty="0">
              <a:solidFill>
                <a:schemeClr val="tx1">
                  <a:lumMod val="65000"/>
                  <a:lumOff val="35000"/>
                </a:schemeClr>
              </a:solidFill>
            </a:endParaRPr>
          </a:p>
        </p:txBody>
      </p:sp>
      <p:sp>
        <p:nvSpPr>
          <p:cNvPr id="4" name="Slide Number Placeholder 3"/>
          <p:cNvSpPr>
            <a:spLocks noGrp="1"/>
          </p:cNvSpPr>
          <p:nvPr>
            <p:ph type="sldNum" sz="quarter" idx="12"/>
          </p:nvPr>
        </p:nvSpPr>
        <p:spPr/>
        <p:txBody>
          <a:bodyPr/>
          <a:lstStyle/>
          <a:p>
            <a:pPr>
              <a:defRPr/>
            </a:pPr>
            <a:fld id="{6843C2BB-0BC1-4280-9510-6EBE6484FF4A}" type="slidenum">
              <a:rPr lang="fr-FR" smtClean="0"/>
              <a:pPr>
                <a:defRPr/>
              </a:pPr>
              <a:t>9</a:t>
            </a:fld>
            <a:endParaRPr lang="fr-FR" dirty="0"/>
          </a:p>
        </p:txBody>
      </p:sp>
      <p:pic>
        <p:nvPicPr>
          <p:cNvPr id="6146" name="Picture 2" descr="C:\Temp\HEPiX\ppt - Security update\materials\jav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1268760"/>
            <a:ext cx="2448272" cy="2448272"/>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8"/>
          <p:cNvSpPr/>
          <p:nvPr/>
        </p:nvSpPr>
        <p:spPr>
          <a:xfrm rot="21341006">
            <a:off x="6091231" y="1717476"/>
            <a:ext cx="2796725" cy="1489911"/>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2000" dirty="0" smtClean="0"/>
              <a:t>Why do you need Java in your browser, anyway?? Disable it!</a:t>
            </a:r>
            <a:endParaRPr lang="en-GB" sz="2000" dirty="0"/>
          </a:p>
        </p:txBody>
      </p:sp>
      <p:sp>
        <p:nvSpPr>
          <p:cNvPr id="5" name="Rounded Rectangular Callout 4"/>
          <p:cNvSpPr/>
          <p:nvPr/>
        </p:nvSpPr>
        <p:spPr>
          <a:xfrm rot="21275960">
            <a:off x="247502" y="1674112"/>
            <a:ext cx="3316613" cy="1681725"/>
          </a:xfrm>
          <a:prstGeom prst="wedgeRoundRectCallout">
            <a:avLst>
              <a:gd name="adj1" fmla="val 31455"/>
              <a:gd name="adj2" fmla="val 78492"/>
              <a:gd name="adj3" fmla="val 16667"/>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2000" dirty="0" err="1" smtClean="0"/>
              <a:t>Blackhole</a:t>
            </a:r>
            <a:r>
              <a:rPr lang="en-US" sz="2000" dirty="0" smtClean="0"/>
              <a:t>, a widely-used web exploit toolkit, included an exploit for this vulnerability within hours</a:t>
            </a:r>
            <a:endParaRPr lang="en-GB" sz="2000" dirty="0"/>
          </a:p>
        </p:txBody>
      </p:sp>
      <p:sp>
        <p:nvSpPr>
          <p:cNvPr id="7" name="Footer Placeholder 6"/>
          <p:cNvSpPr>
            <a:spLocks noGrp="1"/>
          </p:cNvSpPr>
          <p:nvPr>
            <p:ph type="ftr" sz="quarter" idx="11"/>
          </p:nvPr>
        </p:nvSpPr>
        <p:spPr/>
        <p:txBody>
          <a:bodyPr/>
          <a:lstStyle/>
          <a:p>
            <a:pPr>
              <a:defRPr/>
            </a:pPr>
            <a:r>
              <a:rPr lang="fr-FR" smtClean="0"/>
              <a:t>Sebastian Lopienski</a:t>
            </a:r>
            <a:endParaRPr lang="fr-FR" dirty="0"/>
          </a:p>
        </p:txBody>
      </p:sp>
    </p:spTree>
    <p:extLst>
      <p:ext uri="{BB962C8B-B14F-4D97-AF65-F5344CB8AC3E}">
        <p14:creationId xmlns:p14="http://schemas.microsoft.com/office/powerpoint/2010/main" val="37766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Lst>
  </p:timing>
</p:sld>
</file>

<file path=ppt/theme/theme1.xml><?xml version="1.0" encoding="utf-8"?>
<a:theme xmlns:a="http://schemas.openxmlformats.org/drawingml/2006/main" name="Modèle par défau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èle par défaut">
      <a:majorFont>
        <a:latin typeface="Arial"/>
        <a:ea typeface=""/>
        <a:cs typeface=""/>
      </a:majorFont>
      <a:minorFont>
        <a:latin typeface="Arial"/>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17212</TotalTime>
  <Words>1830</Words>
  <Application>Microsoft Office PowerPoint</Application>
  <PresentationFormat>On-screen Show (4:3)</PresentationFormat>
  <Paragraphs>426</Paragraphs>
  <Slides>32</Slides>
  <Notes>21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Modèle par défaut</vt:lpstr>
      <vt:lpstr>Cyber-security update</vt:lpstr>
      <vt:lpstr> Fancy learning some Chinese?</vt:lpstr>
      <vt:lpstr>A cloud hack</vt:lpstr>
      <vt:lpstr>A cloud hack</vt:lpstr>
      <vt:lpstr>A cloud hack</vt:lpstr>
      <vt:lpstr>PowerPoint Presentation</vt:lpstr>
      <vt:lpstr>E-mail account before e-bank account?</vt:lpstr>
      <vt:lpstr>Outline</vt:lpstr>
      <vt:lpstr>Vulnerabilities: Java</vt:lpstr>
      <vt:lpstr>Vulnerabilities: Internet Explorer</vt:lpstr>
      <vt:lpstr>Vulnerability market shift</vt:lpstr>
      <vt:lpstr>Botnets  (networks of compromised machines)</vt:lpstr>
      <vt:lpstr>Flame malware (operating since at least 2010, discovered June 2012)</vt:lpstr>
      <vt:lpstr>Malware vs. anti-malware arms race</vt:lpstr>
      <vt:lpstr>Which OSes affected?</vt:lpstr>
      <vt:lpstr>(Hashes of) passwords lost…</vt:lpstr>
      <vt:lpstr>Who are they?</vt:lpstr>
      <vt:lpstr>Criminals</vt:lpstr>
      <vt:lpstr>2in1: Scare and demand ransom</vt:lpstr>
      <vt:lpstr>Hacktivists</vt:lpstr>
      <vt:lpstr>…but governments?</vt:lpstr>
      <vt:lpstr>Spying on (some) citizens</vt:lpstr>
      <vt:lpstr>Agencies &amp; contractors turning offensive</vt:lpstr>
      <vt:lpstr>Agencies &amp; contractors turning offensive</vt:lpstr>
      <vt:lpstr>Nation-states involvement</vt:lpstr>
      <vt:lpstr>Stuxnet (the worm that targeted Iranian uranium-enriching centrifuges, discovered 2010)</vt:lpstr>
      <vt:lpstr>Does Stuxnet make us all more vulnerable?</vt:lpstr>
      <vt:lpstr>Stuxnet – Duqu - Flame</vt:lpstr>
      <vt:lpstr>What is the future?</vt:lpstr>
      <vt:lpstr>Some other thoughts</vt:lpstr>
      <vt:lpstr> Fancy learning some Chinese?</vt:lpstr>
      <vt:lpstr>               Thank you</vt:lpstr>
    </vt:vector>
  </TitlesOfParts>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Sebastian.Lopienski@cern.ch</dc:creator>
  <cp:lastModifiedBy>Sebastian Lopienski</cp:lastModifiedBy>
  <cp:revision>623</cp:revision>
  <cp:lastPrinted>2012-06-27T13:50:03Z</cp:lastPrinted>
  <dcterms:created xsi:type="dcterms:W3CDTF">2007-01-03T21:50:59Z</dcterms:created>
  <dcterms:modified xsi:type="dcterms:W3CDTF">2012-11-05T13:31:07Z</dcterms:modified>
</cp:coreProperties>
</file>