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66" r:id="rId2"/>
    <p:sldId id="282" r:id="rId3"/>
    <p:sldId id="283" r:id="rId4"/>
    <p:sldId id="289" r:id="rId5"/>
    <p:sldId id="291" r:id="rId6"/>
    <p:sldId id="292" r:id="rId7"/>
    <p:sldId id="293" r:id="rId8"/>
    <p:sldId id="294" r:id="rId9"/>
    <p:sldId id="295" r:id="rId10"/>
    <p:sldId id="296" r:id="rId11"/>
    <p:sldId id="285" r:id="rId12"/>
    <p:sldId id="297" r:id="rId13"/>
    <p:sldId id="284" r:id="rId14"/>
    <p:sldId id="288" r:id="rId15"/>
    <p:sldId id="287" r:id="rId16"/>
    <p:sldId id="286" r:id="rId17"/>
    <p:sldId id="281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0C1C0"/>
    <a:srgbClr val="F6C73B"/>
    <a:srgbClr val="BFC1C0"/>
    <a:srgbClr val="2B2D2C"/>
    <a:srgbClr val="52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0287" autoAdjust="0"/>
  </p:normalViewPr>
  <p:slideViewPr>
    <p:cSldViewPr snapToGrid="0">
      <p:cViewPr>
        <p:scale>
          <a:sx n="76" d="100"/>
          <a:sy n="76" d="100"/>
        </p:scale>
        <p:origin x="-192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7" charset="-128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fld id="{AD89B261-CED5-EB42-835A-F26B273B0E71}" type="datetimeFigureOut">
              <a:rPr lang="en-AU"/>
              <a:pPr/>
              <a:t>15/10/12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7" charset="-128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fld id="{102DF18C-6A63-B24E-AF5F-A519C852455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1232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CB6724-459F-354E-9568-B35463C2E93F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Well</a:t>
            </a:r>
            <a:r>
              <a:rPr lang="en-US" baseline="0" dirty="0" smtClean="0"/>
              <a:t> thank you, I’m not sure if it is auspicious or </a:t>
            </a:r>
            <a:r>
              <a:rPr lang="en-US" baseline="0" dirty="0" smtClean="0"/>
              <a:t>inauspicious to </a:t>
            </a:r>
            <a:r>
              <a:rPr lang="en-US" baseline="0" dirty="0" smtClean="0"/>
              <a:t>be first up after the host nation, but with a busy day and week ahead of us I had probably best to get on with </a:t>
            </a:r>
            <a:r>
              <a:rPr lang="en-US" baseline="0" dirty="0" smtClean="0"/>
              <a:t>the talk.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 </a:t>
            </a:r>
            <a:r>
              <a:rPr lang="en-US" dirty="0" smtClean="0"/>
              <a:t>Grid </a:t>
            </a:r>
            <a:r>
              <a:rPr lang="en-US" dirty="0" smtClean="0"/>
              <a:t>Middleware</a:t>
            </a:r>
            <a:r>
              <a:rPr lang="en-US" baseline="0" dirty="0" smtClean="0"/>
              <a:t> front we’re in the final stages of moving </a:t>
            </a:r>
            <a:r>
              <a:rPr lang="en-US" baseline="0" dirty="0" smtClean="0"/>
              <a:t>from </a:t>
            </a:r>
            <a:r>
              <a:rPr lang="en-US" baseline="0" dirty="0" err="1" smtClean="0"/>
              <a:t>Glite</a:t>
            </a:r>
            <a:r>
              <a:rPr lang="en-US" baseline="0" dirty="0" smtClean="0"/>
              <a:t> </a:t>
            </a:r>
            <a:r>
              <a:rPr lang="en-US" baseline="0" dirty="0" smtClean="0"/>
              <a:t>to </a:t>
            </a:r>
            <a:r>
              <a:rPr lang="en-US" baseline="0" dirty="0" smtClean="0"/>
              <a:t>UMD, </a:t>
            </a:r>
          </a:p>
          <a:p>
            <a:r>
              <a:rPr lang="en-US" baseline="0" dirty="0" smtClean="0"/>
              <a:t>we’re changing from local </a:t>
            </a:r>
            <a:r>
              <a:rPr lang="en-US" baseline="0" dirty="0" smtClean="0"/>
              <a:t>NFS experimental software repos to the CVMFS </a:t>
            </a:r>
            <a:r>
              <a:rPr lang="en-US" baseline="0" dirty="0" smtClean="0"/>
              <a:t>software distribution model, </a:t>
            </a:r>
          </a:p>
          <a:p>
            <a:r>
              <a:rPr lang="en-US" baseline="0" dirty="0" smtClean="0"/>
              <a:t>we’ve begun DPM NFS testing to more tightly integrate our Tier2 and Tier3 resources AND</a:t>
            </a:r>
          </a:p>
          <a:p>
            <a:r>
              <a:rPr lang="en-US" baseline="0" dirty="0" smtClean="0"/>
              <a:t>we’re also in preliminary talks about joining a federated </a:t>
            </a:r>
            <a:r>
              <a:rPr lang="en-US" baseline="0" dirty="0" err="1" smtClean="0"/>
              <a:t>xrootd</a:t>
            </a:r>
            <a:r>
              <a:rPr lang="en-US" baseline="0" dirty="0" smtClean="0"/>
              <a:t> cluster.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smtClean="0"/>
              <a:t>I’d </a:t>
            </a:r>
            <a:r>
              <a:rPr lang="en-US" baseline="0" dirty="0" smtClean="0"/>
              <a:t>now like to hand over to </a:t>
            </a:r>
            <a:r>
              <a:rPr lang="en-US" baseline="0" dirty="0" smtClean="0"/>
              <a:t>Sean to go into some more details about our status,  our future projects  and some issues we’ve had along the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2329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I’ll now hand over to Sean who will give you a run down of our current</a:t>
            </a:r>
            <a:r>
              <a:rPr lang="en-US" baseline="0" dirty="0" smtClean="0"/>
              <a:t> status, our planned work and projects for 2013 and some of the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4705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name is Lucien Boland and </a:t>
            </a:r>
            <a:r>
              <a:rPr lang="en-US" b="1" dirty="0" smtClean="0"/>
              <a:t>this</a:t>
            </a:r>
            <a:r>
              <a:rPr lang="en-US" dirty="0" smtClean="0"/>
              <a:t> is my colleague and co-presenter is Sean Crosby.</a:t>
            </a:r>
          </a:p>
          <a:p>
            <a:endParaRPr lang="en-US" dirty="0" smtClean="0"/>
          </a:p>
          <a:p>
            <a:r>
              <a:rPr lang="en-US" dirty="0" smtClean="0"/>
              <a:t>We come </a:t>
            </a:r>
            <a:r>
              <a:rPr lang="en-US" b="1" dirty="0" smtClean="0"/>
              <a:t>from Australia </a:t>
            </a:r>
            <a:r>
              <a:rPr lang="en-US" dirty="0" smtClean="0"/>
              <a:t>and work for the </a:t>
            </a:r>
            <a:r>
              <a:rPr lang="en-US" b="1" dirty="0" smtClean="0"/>
              <a:t>Centre</a:t>
            </a:r>
            <a:r>
              <a:rPr lang="en-US" dirty="0" smtClean="0"/>
              <a:t> of Excellence for Particle Physics at the </a:t>
            </a:r>
            <a:r>
              <a:rPr lang="en-US" dirty="0" err="1" smtClean="0"/>
              <a:t>Terascale</a:t>
            </a:r>
            <a:r>
              <a:rPr lang="en-US" dirty="0" smtClean="0"/>
              <a:t>.</a:t>
            </a:r>
            <a:r>
              <a:rPr lang="en-US" baseline="0" dirty="0" smtClean="0"/>
              <a:t> This is a federally funded </a:t>
            </a:r>
            <a:r>
              <a:rPr lang="en-US" baseline="0" dirty="0" smtClean="0"/>
              <a:t>initiative that </a:t>
            </a:r>
            <a:r>
              <a:rPr lang="en-US" baseline="0" dirty="0" smtClean="0"/>
              <a:t>links high energy physics researchers </a:t>
            </a:r>
            <a:r>
              <a:rPr lang="en-US" b="1" baseline="0" dirty="0" smtClean="0"/>
              <a:t>from</a:t>
            </a:r>
            <a:r>
              <a:rPr lang="en-US" baseline="0" dirty="0" smtClean="0"/>
              <a:t> 4 of Australia’s </a:t>
            </a:r>
            <a:r>
              <a:rPr lang="en-US" baseline="0" dirty="0" smtClean="0"/>
              <a:t>leading Universities </a:t>
            </a:r>
            <a:r>
              <a:rPr lang="en-US" baseline="0" dirty="0" smtClean="0"/>
              <a:t>– </a:t>
            </a:r>
            <a:r>
              <a:rPr lang="en-US" baseline="0" dirty="0" err="1" smtClean="0"/>
              <a:t>Adeladie</a:t>
            </a:r>
            <a:r>
              <a:rPr lang="en-US" baseline="0" dirty="0" smtClean="0"/>
              <a:t>, Sydney, </a:t>
            </a:r>
            <a:r>
              <a:rPr lang="en-US" baseline="0" dirty="0" err="1" smtClean="0"/>
              <a:t>Monash</a:t>
            </a:r>
            <a:r>
              <a:rPr lang="en-US" baseline="0" dirty="0" smtClean="0"/>
              <a:t> and Melbourne.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The central </a:t>
            </a:r>
            <a:r>
              <a:rPr lang="en-US" baseline="0" dirty="0" smtClean="0"/>
              <a:t>node is located at the University of Melbourne and it is there that we </a:t>
            </a:r>
            <a:r>
              <a:rPr lang="en-US" baseline="0" dirty="0" smtClean="0"/>
              <a:t>run our main </a:t>
            </a:r>
            <a:r>
              <a:rPr lang="en-US" b="1" baseline="0" dirty="0" smtClean="0"/>
              <a:t>ATLAS only</a:t>
            </a:r>
            <a:r>
              <a:rPr lang="en-US" baseline="0" dirty="0" smtClean="0"/>
              <a:t> </a:t>
            </a:r>
            <a:r>
              <a:rPr lang="en-US" baseline="0" dirty="0" smtClean="0"/>
              <a:t>Tier 2 </a:t>
            </a:r>
            <a:r>
              <a:rPr lang="en-US" b="1" baseline="0" dirty="0" smtClean="0"/>
              <a:t>WLCG</a:t>
            </a:r>
            <a:r>
              <a:rPr lang="en-US" baseline="0" dirty="0" smtClean="0"/>
              <a:t> site.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Melbourne </a:t>
            </a:r>
            <a:r>
              <a:rPr lang="en-US" baseline="0" dirty="0" smtClean="0"/>
              <a:t>University provides us with </a:t>
            </a:r>
            <a:r>
              <a:rPr lang="en-US" b="1" baseline="0" dirty="0" smtClean="0"/>
              <a:t>rack space</a:t>
            </a:r>
            <a:r>
              <a:rPr lang="en-US" baseline="0" dirty="0" smtClean="0"/>
              <a:t> in a Tier 3 Research data center where we currently </a:t>
            </a:r>
            <a:r>
              <a:rPr lang="en-US" baseline="0" dirty="0" smtClean="0"/>
              <a:t>have about </a:t>
            </a:r>
            <a:r>
              <a:rPr lang="en-US" baseline="0" dirty="0" smtClean="0"/>
              <a:t>8 racks of equipment from vendors such as </a:t>
            </a:r>
            <a:r>
              <a:rPr lang="en-US" b="1" baseline="0" dirty="0" smtClean="0"/>
              <a:t>IBM</a:t>
            </a:r>
            <a:r>
              <a:rPr lang="en-US" baseline="0" dirty="0" smtClean="0"/>
              <a:t>, </a:t>
            </a:r>
            <a:r>
              <a:rPr lang="en-US" b="1" baseline="0" dirty="0" smtClean="0"/>
              <a:t>HP</a:t>
            </a:r>
            <a:r>
              <a:rPr lang="en-US" baseline="0" dirty="0" smtClean="0"/>
              <a:t> and </a:t>
            </a:r>
            <a:r>
              <a:rPr lang="en-US" b="1" baseline="0" dirty="0" smtClean="0"/>
              <a:t>Dell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dirty="0" smtClean="0"/>
              <a:t>Sean and I make up two thirds</a:t>
            </a:r>
            <a:r>
              <a:rPr lang="en-US" baseline="0" dirty="0" smtClean="0"/>
              <a:t> of the </a:t>
            </a:r>
            <a:r>
              <a:rPr lang="en-US" b="1" baseline="0" dirty="0" smtClean="0"/>
              <a:t>Research Computing </a:t>
            </a:r>
            <a:r>
              <a:rPr lang="en-US" baseline="0" dirty="0" smtClean="0"/>
              <a:t>team that manage all the HEP research computing resources for </a:t>
            </a:r>
            <a:r>
              <a:rPr lang="en-US" baseline="0" dirty="0" smtClean="0"/>
              <a:t>our </a:t>
            </a:r>
            <a:r>
              <a:rPr lang="en-US" baseline="0" dirty="0" err="1" smtClean="0"/>
              <a:t>centre</a:t>
            </a:r>
            <a:r>
              <a:rPr lang="en-US" baseline="0" dirty="0" smtClean="0"/>
              <a:t>. This </a:t>
            </a:r>
            <a:r>
              <a:rPr lang="en-US" baseline="0" dirty="0" smtClean="0"/>
              <a:t>includes a few smaller torque batch clusters, the ATLAS Tier 2 </a:t>
            </a:r>
            <a:r>
              <a:rPr lang="en-US" baseline="0" dirty="0" smtClean="0"/>
              <a:t>site </a:t>
            </a:r>
            <a:r>
              <a:rPr lang="en-US" baseline="0" dirty="0" smtClean="0"/>
              <a:t>and all the additional infrastructure needed to reliably manage these services for our researchers.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2952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2012 </a:t>
            </a:r>
            <a:r>
              <a:rPr lang="en-US" dirty="0" smtClean="0"/>
              <a:t>has really been a </a:t>
            </a:r>
            <a:r>
              <a:rPr lang="en-US" dirty="0" smtClean="0"/>
              <a:t>year of transition for HEP research computing in Australia.</a:t>
            </a:r>
          </a:p>
          <a:p>
            <a:endParaRPr lang="en-US" dirty="0" smtClean="0"/>
          </a:p>
          <a:p>
            <a:r>
              <a:rPr lang="en-US" dirty="0" smtClean="0"/>
              <a:t>And I’d like to quickly highlight  some of </a:t>
            </a:r>
            <a:r>
              <a:rPr lang="en-US" dirty="0" smtClean="0"/>
              <a:t>more</a:t>
            </a:r>
            <a:r>
              <a:rPr lang="en-US" baseline="0" dirty="0" smtClean="0"/>
              <a:t> significant changes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4991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Firstly</a:t>
            </a:r>
            <a:r>
              <a:rPr lang="en-US" baseline="0" dirty="0" smtClean="0"/>
              <a:t>, the previous Australian site admins, </a:t>
            </a:r>
            <a:r>
              <a:rPr lang="en-US" dirty="0" smtClean="0"/>
              <a:t>Tim </a:t>
            </a:r>
            <a:r>
              <a:rPr lang="en-US" dirty="0" smtClean="0"/>
              <a:t>Dyce</a:t>
            </a:r>
            <a:r>
              <a:rPr lang="en-US" baseline="0" dirty="0" smtClean="0"/>
              <a:t> and Tom </a:t>
            </a:r>
            <a:r>
              <a:rPr lang="en-US" baseline="0" dirty="0" err="1" smtClean="0"/>
              <a:t>Fifield,have</a:t>
            </a:r>
            <a:r>
              <a:rPr lang="en-US" baseline="0" dirty="0" smtClean="0"/>
              <a:t> </a:t>
            </a:r>
            <a:r>
              <a:rPr lang="en-US" baseline="0" dirty="0" smtClean="0"/>
              <a:t>both moved on to other ventures in Japan and </a:t>
            </a:r>
            <a:r>
              <a:rPr lang="en-US" baseline="0" dirty="0" smtClean="0"/>
              <a:t>Melbourne</a:t>
            </a:r>
            <a:r>
              <a:rPr lang="en-US" b="1" baseline="0" dirty="0" smtClean="0"/>
              <a:t>. An entirely </a:t>
            </a:r>
            <a:r>
              <a:rPr lang="en-US" baseline="0" dirty="0" smtClean="0"/>
              <a:t>new </a:t>
            </a:r>
            <a:r>
              <a:rPr lang="en-US" baseline="0" dirty="0" smtClean="0"/>
              <a:t>team consisting of Sean and myself at Melbourne University and </a:t>
            </a:r>
            <a:r>
              <a:rPr lang="en-US" baseline="0" dirty="0" err="1" smtClean="0"/>
              <a:t>Sachin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Wasnik</a:t>
            </a:r>
            <a:r>
              <a:rPr lang="en-US" baseline="0" dirty="0" smtClean="0"/>
              <a:t> at Sydney </a:t>
            </a:r>
            <a:r>
              <a:rPr lang="en-US" baseline="0" dirty="0" smtClean="0"/>
              <a:t>University has been established.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0307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another major change for our site this year </a:t>
            </a:r>
            <a:r>
              <a:rPr lang="en-US" dirty="0" smtClean="0"/>
              <a:t>has</a:t>
            </a:r>
            <a:r>
              <a:rPr lang="en-US" baseline="0" dirty="0" smtClean="0"/>
              <a:t> been moving from a low density 4 kilo watt /per rack machine room into a </a:t>
            </a:r>
            <a:r>
              <a:rPr lang="en-US" b="1" baseline="0" dirty="0" smtClean="0"/>
              <a:t>new</a:t>
            </a:r>
            <a:r>
              <a:rPr lang="en-US" baseline="0" dirty="0" smtClean="0"/>
              <a:t> high capacity research data hall supporting 16 kilo watts per rack.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8178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purchased a small but vital shared storage capacity </a:t>
            </a:r>
            <a:r>
              <a:rPr lang="en-US" baseline="0" dirty="0" smtClean="0"/>
              <a:t>which has </a:t>
            </a:r>
            <a:r>
              <a:rPr lang="en-US" baseline="0" dirty="0" smtClean="0"/>
              <a:t>allowed </a:t>
            </a:r>
            <a:r>
              <a:rPr lang="en-US" b="1" baseline="0" dirty="0" smtClean="0"/>
              <a:t>us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1683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move from </a:t>
            </a:r>
            <a:r>
              <a:rPr lang="en-US" dirty="0" smtClean="0"/>
              <a:t>independent </a:t>
            </a:r>
            <a:r>
              <a:rPr lang="en-US" dirty="0" smtClean="0"/>
              <a:t>KVM hosts to a </a:t>
            </a:r>
            <a:r>
              <a:rPr lang="en-US" dirty="0" smtClean="0"/>
              <a:t>highly available </a:t>
            </a:r>
            <a:r>
              <a:rPr lang="en-US" dirty="0" smtClean="0"/>
              <a:t>VM farm based around the Citrix </a:t>
            </a:r>
            <a:r>
              <a:rPr lang="en-US" dirty="0" err="1" smtClean="0"/>
              <a:t>XenServer</a:t>
            </a:r>
            <a:r>
              <a:rPr lang="en-US" baseline="0" dirty="0" smtClean="0"/>
              <a:t> </a:t>
            </a:r>
            <a:r>
              <a:rPr lang="en-US" baseline="0" dirty="0" smtClean="0"/>
              <a:t>Advanced </a:t>
            </a:r>
            <a:r>
              <a:rPr lang="en-US" baseline="0" dirty="0" err="1" smtClean="0"/>
              <a:t>virutalisation</a:t>
            </a:r>
            <a:r>
              <a:rPr lang="en-US" baseline="0" dirty="0" smtClean="0"/>
              <a:t> </a:t>
            </a:r>
            <a:r>
              <a:rPr lang="en-US" baseline="0" dirty="0" smtClean="0"/>
              <a:t>platform.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3709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in turn allowed us to consolidate our infrastructure and head </a:t>
            </a:r>
            <a:r>
              <a:rPr lang="en-US" baseline="0" dirty="0" smtClean="0"/>
              <a:t>node operating systems into </a:t>
            </a:r>
            <a:r>
              <a:rPr lang="en-US" baseline="0" dirty="0" smtClean="0"/>
              <a:t>a single OS </a:t>
            </a:r>
            <a:r>
              <a:rPr lang="en-US" baseline="0" dirty="0" smtClean="0"/>
              <a:t>release.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040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this was </a:t>
            </a:r>
            <a:r>
              <a:rPr lang="en-US" dirty="0" smtClean="0"/>
              <a:t>made easier by the move away from </a:t>
            </a:r>
            <a:r>
              <a:rPr lang="en-US" dirty="0" err="1" smtClean="0"/>
              <a:t>cfengine</a:t>
            </a:r>
            <a:r>
              <a:rPr lang="en-US" baseline="0" dirty="0" smtClean="0"/>
              <a:t> 2 to puppet as </a:t>
            </a:r>
            <a:r>
              <a:rPr lang="en-US" baseline="0" dirty="0" smtClean="0"/>
              <a:t>our system configuration </a:t>
            </a:r>
            <a:r>
              <a:rPr lang="en-US" baseline="0" dirty="0" smtClean="0"/>
              <a:t>management tool.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DF18C-6A63-B24E-AF5F-A519C8524551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774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BFC1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3086872"/>
            <a:ext cx="9144000" cy="3771128"/>
          </a:xfrm>
          <a:prstGeom prst="rect">
            <a:avLst/>
          </a:prstGeom>
          <a:gradFill flip="none" rotWithShape="1">
            <a:gsLst>
              <a:gs pos="13000">
                <a:schemeClr val="accent4">
                  <a:tint val="100000"/>
                  <a:shade val="100000"/>
                  <a:satMod val="130000"/>
                  <a:alpha val="62000"/>
                </a:schemeClr>
              </a:gs>
              <a:gs pos="100000">
                <a:srgbClr val="C0C1C0"/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968" y="2124848"/>
            <a:ext cx="8247556" cy="14539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18000"/>
          </a:blip>
          <a:srcRect l="3837" t="4700" r="17963" b="43253"/>
          <a:stretch/>
        </p:blipFill>
        <p:spPr>
          <a:xfrm>
            <a:off x="5747502" y="4597381"/>
            <a:ext cx="3396498" cy="22606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803" y="5967837"/>
            <a:ext cx="805953" cy="3910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/>
          <a:srcRect l="23546" t="34444" r="23084" b="34444"/>
          <a:stretch/>
        </p:blipFill>
        <p:spPr>
          <a:xfrm>
            <a:off x="551368" y="5977060"/>
            <a:ext cx="470765" cy="3876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_page">
    <p:bg>
      <p:bgPr>
        <a:solidFill>
          <a:srgbClr val="BFC1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3086872"/>
            <a:ext cx="9144000" cy="3771128"/>
          </a:xfrm>
          <a:prstGeom prst="rect">
            <a:avLst/>
          </a:prstGeom>
          <a:gradFill flip="none" rotWithShape="1">
            <a:gsLst>
              <a:gs pos="13000">
                <a:schemeClr val="accent4">
                  <a:tint val="100000"/>
                  <a:shade val="100000"/>
                  <a:satMod val="130000"/>
                  <a:alpha val="62000"/>
                </a:schemeClr>
              </a:gs>
              <a:gs pos="100000">
                <a:srgbClr val="C0C1C0"/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alphaModFix amt="18000"/>
          </a:blip>
          <a:srcRect l="3837" t="4700" r="17963" b="43253"/>
          <a:stretch/>
        </p:blipFill>
        <p:spPr>
          <a:xfrm>
            <a:off x="5747502" y="4597381"/>
            <a:ext cx="3396498" cy="22606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1803" y="5967837"/>
            <a:ext cx="805953" cy="3910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/>
          <a:srcRect l="23546" t="34444" r="23084" b="34444"/>
          <a:stretch/>
        </p:blipFill>
        <p:spPr>
          <a:xfrm>
            <a:off x="551368" y="5977060"/>
            <a:ext cx="470765" cy="3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emf"/><Relationship Id="rId12" Type="http://schemas.openxmlformats.org/officeDocument/2006/relationships/image" Target="../media/image3.emf"/><Relationship Id="rId13" Type="http://schemas.openxmlformats.org/officeDocument/2006/relationships/image" Target="../media/image4.emf"/><Relationship Id="rId14" Type="http://schemas.openxmlformats.org/officeDocument/2006/relationships/image" Target="../media/image5.emf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C1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-5342" y="-5749"/>
            <a:ext cx="9149341" cy="838200"/>
          </a:xfrm>
          <a:prstGeom prst="rect">
            <a:avLst/>
          </a:prstGeom>
          <a:solidFill>
            <a:srgbClr val="2B2D2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AU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10">
            <a:alphaModFix amt="18000"/>
          </a:blip>
          <a:srcRect t="21052" r="5264" b="57895"/>
          <a:stretch/>
        </p:blipFill>
        <p:spPr>
          <a:xfrm>
            <a:off x="5029200" y="0"/>
            <a:ext cx="4114800" cy="914400"/>
          </a:xfrm>
          <a:prstGeom prst="rect">
            <a:avLst/>
          </a:prstGeom>
        </p:spPr>
      </p:pic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1634204" y="101987"/>
            <a:ext cx="0" cy="636846"/>
          </a:xfrm>
          <a:prstGeom prst="line">
            <a:avLst/>
          </a:prstGeom>
          <a:noFill/>
          <a:ln w="9525">
            <a:solidFill>
              <a:srgbClr val="F6C73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7" charset="0"/>
            </a:endParaRPr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9525">
            <a:solidFill>
              <a:srgbClr val="2B2D2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7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0" y="830360"/>
            <a:ext cx="9144000" cy="7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45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103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764854" y="76200"/>
            <a:ext cx="541977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305061" y="1383713"/>
            <a:ext cx="2611890" cy="584675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 bwMode="auto">
          <a:xfrm>
            <a:off x="0" y="6413712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346715" y="2069438"/>
            <a:ext cx="805953" cy="39100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13"/>
          <a:srcRect l="23546" t="34444" r="23084" b="34444"/>
          <a:stretch/>
        </p:blipFill>
        <p:spPr>
          <a:xfrm>
            <a:off x="103370" y="6425091"/>
            <a:ext cx="470765" cy="3876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432363" y="485639"/>
            <a:ext cx="1448208" cy="79427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48546" y="6438070"/>
            <a:ext cx="7923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dirty="0" err="1" smtClean="0">
                <a:solidFill>
                  <a:srgbClr val="525353">
                    <a:alpha val="33000"/>
                  </a:srgbClr>
                </a:solidFill>
                <a:latin typeface="ITC Avant Garde Book SWA"/>
                <a:cs typeface="ITC Avant Garde Book SWA"/>
              </a:rPr>
              <a:t>HEPiX</a:t>
            </a:r>
            <a:r>
              <a:rPr lang="en-US" sz="1800" b="0" i="0" dirty="0" smtClean="0">
                <a:solidFill>
                  <a:srgbClr val="525353">
                    <a:alpha val="33000"/>
                  </a:srgbClr>
                </a:solidFill>
                <a:latin typeface="ITC Avant Garde Book SWA"/>
                <a:cs typeface="ITC Avant Garde Book SWA"/>
              </a:rPr>
              <a:t> Beijing 2012 –</a:t>
            </a:r>
            <a:r>
              <a:rPr lang="en-US" sz="1800" b="0" i="0" baseline="0" dirty="0" smtClean="0">
                <a:solidFill>
                  <a:srgbClr val="525353">
                    <a:alpha val="33000"/>
                  </a:srgbClr>
                </a:solidFill>
                <a:latin typeface="ITC Avant Garde Book SWA"/>
                <a:cs typeface="ITC Avant Garde Book SWA"/>
              </a:rPr>
              <a:t> Lucien Boland and Sean Crosby</a:t>
            </a:r>
            <a:endParaRPr lang="en-US" sz="1800" b="0" i="0" dirty="0" smtClean="0">
              <a:solidFill>
                <a:srgbClr val="525353">
                  <a:alpha val="33000"/>
                </a:srgbClr>
              </a:solidFill>
              <a:latin typeface="ITC Avant Garde Book SWA"/>
              <a:cs typeface="ITC Avant Garde Book SWA"/>
            </a:endParaRPr>
          </a:p>
        </p:txBody>
      </p:sp>
      <p:pic>
        <p:nvPicPr>
          <p:cNvPr id="7" name="Picture 6" descr="rc_logo_source copy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6" y="-51831"/>
            <a:ext cx="1495353" cy="8426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6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vantGarde LT Medium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0" i="0">
          <a:solidFill>
            <a:schemeClr val="tx1"/>
          </a:solidFill>
          <a:latin typeface="ITC Avant Garde Book SWA"/>
          <a:ea typeface="+mn-ea"/>
          <a:cs typeface="ITC Avant Garde Book SW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0" i="0">
          <a:solidFill>
            <a:schemeClr val="tx1"/>
          </a:solidFill>
          <a:latin typeface="ITC Avant Garde Book SWA"/>
          <a:ea typeface="+mn-ea"/>
          <a:cs typeface="ITC Avant Garde Book SW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0" i="0">
          <a:solidFill>
            <a:schemeClr val="tx1"/>
          </a:solidFill>
          <a:latin typeface="ITC Avant Garde Book SWA"/>
          <a:ea typeface="+mn-ea"/>
          <a:cs typeface="ITC Avant Garde Book SW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0" i="0">
          <a:solidFill>
            <a:schemeClr val="tx1"/>
          </a:solidFill>
          <a:latin typeface="ITC Avant Garde Book SWA"/>
          <a:ea typeface="+mn-ea"/>
          <a:cs typeface="ITC Avant Garde Book SW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0" i="0">
          <a:solidFill>
            <a:schemeClr val="tx1"/>
          </a:solidFill>
          <a:latin typeface="ITC Avant Garde Book SWA"/>
          <a:ea typeface="+mn-ea"/>
          <a:cs typeface="ITC Avant Garde Book SW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jp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jpg"/><Relationship Id="rId15" Type="http://schemas.openxmlformats.org/officeDocument/2006/relationships/image" Target="../media/image20.jpg"/><Relationship Id="rId16" Type="http://schemas.openxmlformats.org/officeDocument/2006/relationships/image" Target="../media/image21.jpg"/><Relationship Id="rId17" Type="http://schemas.openxmlformats.org/officeDocument/2006/relationships/image" Target="../media/image22.jpg"/><Relationship Id="rId18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png"/><Relationship Id="rId6" Type="http://schemas.openxmlformats.org/officeDocument/2006/relationships/image" Target="../media/image11.jpg"/><Relationship Id="rId7" Type="http://schemas.openxmlformats.org/officeDocument/2006/relationships/image" Target="../media/image12.png"/><Relationship Id="rId8" Type="http://schemas.openxmlformats.org/officeDocument/2006/relationships/image" Target="../media/image13.jpg"/><Relationship Id="rId9" Type="http://schemas.openxmlformats.org/officeDocument/2006/relationships/image" Target="../media/image14.jpg"/><Relationship Id="rId10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ChangeArrowheads="1"/>
          </p:cNvSpPr>
          <p:nvPr/>
        </p:nvSpPr>
        <p:spPr bwMode="auto">
          <a:xfrm>
            <a:off x="6423025" y="-36988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040481" y="3812118"/>
            <a:ext cx="5669166" cy="111971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4E5150"/>
                </a:solidFill>
                <a:latin typeface="ITC Avant Garde Demi SWA"/>
                <a:cs typeface="ITC Avant Garde Demi SWA"/>
              </a:rPr>
              <a:t>Lucien Boland and Sean Crosby</a:t>
            </a:r>
          </a:p>
          <a:p>
            <a:pPr marL="0" indent="0">
              <a:buFontTx/>
              <a:buNone/>
            </a:pPr>
            <a:r>
              <a:rPr lang="en-US" sz="1800" dirty="0" smtClean="0">
                <a:solidFill>
                  <a:srgbClr val="F5C73C"/>
                </a:solidFill>
              </a:rPr>
              <a:t>Research Computing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Middleware Upgrades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3.2 to UMD-</a:t>
            </a:r>
            <a:r>
              <a:rPr lang="en-US" dirty="0" smtClean="0"/>
              <a:t>1</a:t>
            </a:r>
          </a:p>
          <a:p>
            <a:r>
              <a:rPr lang="en-US" dirty="0" smtClean="0"/>
              <a:t>NFS to CVMFS</a:t>
            </a:r>
            <a:endParaRPr lang="en-US" dirty="0" smtClean="0"/>
          </a:p>
          <a:p>
            <a:r>
              <a:rPr lang="en-US" dirty="0" smtClean="0"/>
              <a:t>DPM NFS testing</a:t>
            </a:r>
          </a:p>
          <a:p>
            <a:r>
              <a:rPr lang="en-US" dirty="0"/>
              <a:t>J</a:t>
            </a:r>
            <a:r>
              <a:rPr lang="en-US" dirty="0" smtClean="0"/>
              <a:t>oining </a:t>
            </a:r>
            <a:r>
              <a:rPr lang="en-US" dirty="0" smtClean="0"/>
              <a:t>federated </a:t>
            </a:r>
            <a:r>
              <a:rPr lang="en-US" dirty="0" err="1" smtClean="0"/>
              <a:t>xrootd</a:t>
            </a:r>
            <a:r>
              <a:rPr lang="en-US" dirty="0" smtClean="0"/>
              <a:t> cluster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3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Fault Monitoring:	 </a:t>
            </a:r>
            <a:r>
              <a:rPr lang="en-US" dirty="0" err="1" smtClean="0"/>
              <a:t>Nagios</a:t>
            </a:r>
            <a:r>
              <a:rPr lang="en-US" dirty="0" smtClean="0"/>
              <a:t> (Puppet)</a:t>
            </a:r>
          </a:p>
          <a:p>
            <a:r>
              <a:rPr lang="en-US" dirty="0" err="1" smtClean="0"/>
              <a:t>Perf</a:t>
            </a:r>
            <a:r>
              <a:rPr lang="en-US" dirty="0" smtClean="0"/>
              <a:t> Monitoring:	 Ganglia</a:t>
            </a:r>
          </a:p>
          <a:p>
            <a:r>
              <a:rPr lang="en-US" dirty="0" smtClean="0"/>
              <a:t>Network Monitor:	 </a:t>
            </a:r>
            <a:r>
              <a:rPr lang="en-US" dirty="0" err="1" smtClean="0"/>
              <a:t>Perfsonar</a:t>
            </a:r>
            <a:endParaRPr lang="en-US" dirty="0" smtClean="0"/>
          </a:p>
          <a:p>
            <a:r>
              <a:rPr lang="en-US" dirty="0" smtClean="0"/>
              <a:t>Authentication: Kerberos/</a:t>
            </a:r>
            <a:r>
              <a:rPr lang="en-US" dirty="0" err="1" smtClean="0"/>
              <a:t>OpenLDAP</a:t>
            </a:r>
            <a:endParaRPr lang="en-US" dirty="0" smtClean="0"/>
          </a:p>
          <a:p>
            <a:r>
              <a:rPr lang="en-US" dirty="0" smtClean="0"/>
              <a:t>Logging: 		 </a:t>
            </a:r>
            <a:r>
              <a:rPr lang="en-US" dirty="0" err="1" smtClean="0"/>
              <a:t>rsyslog</a:t>
            </a:r>
            <a:endParaRPr lang="en-US" dirty="0" smtClean="0"/>
          </a:p>
          <a:p>
            <a:r>
              <a:rPr lang="en-US" dirty="0" smtClean="0"/>
              <a:t>Documentation: 	 </a:t>
            </a:r>
            <a:r>
              <a:rPr lang="en-US" dirty="0" err="1" smtClean="0"/>
              <a:t>dokuwiki</a:t>
            </a:r>
            <a:endParaRPr lang="en-US" dirty="0" smtClean="0"/>
          </a:p>
          <a:p>
            <a:r>
              <a:rPr lang="en-US" dirty="0" smtClean="0"/>
              <a:t>Tickets &amp; </a:t>
            </a:r>
            <a:r>
              <a:rPr lang="en-US" dirty="0"/>
              <a:t>p</a:t>
            </a:r>
            <a:r>
              <a:rPr lang="en-US" dirty="0" smtClean="0"/>
              <a:t>rojects: </a:t>
            </a:r>
            <a:r>
              <a:rPr lang="en-US" dirty="0" err="1" smtClean="0"/>
              <a:t>redmine</a:t>
            </a:r>
            <a:endParaRPr lang="en-US" dirty="0" smtClean="0"/>
          </a:p>
          <a:p>
            <a:r>
              <a:rPr lang="en-US" dirty="0" smtClean="0"/>
              <a:t>Remote </a:t>
            </a:r>
            <a:r>
              <a:rPr lang="en-US" dirty="0" err="1" smtClean="0"/>
              <a:t>Mang</a:t>
            </a:r>
            <a:r>
              <a:rPr lang="en-US" dirty="0" smtClean="0"/>
              <a:t>:	 </a:t>
            </a:r>
            <a:r>
              <a:rPr lang="en-US" dirty="0" err="1" smtClean="0"/>
              <a:t>openVPN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22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Tools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SVN to git</a:t>
            </a:r>
          </a:p>
          <a:p>
            <a:r>
              <a:rPr lang="en-AU" dirty="0" smtClean="0"/>
              <a:t>Deprecated hardware for backups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137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Virtualization farm</a:t>
            </a:r>
          </a:p>
          <a:p>
            <a:pPr lvl="1"/>
            <a:r>
              <a:rPr lang="en-US" dirty="0" smtClean="0"/>
              <a:t>Dell MD3600f connected to 2 Dell R620s and 2 R710s</a:t>
            </a:r>
          </a:p>
          <a:p>
            <a:pPr lvl="1"/>
            <a:r>
              <a:rPr lang="en-US" dirty="0" smtClean="0"/>
              <a:t>Citrix </a:t>
            </a:r>
            <a:r>
              <a:rPr lang="en-US" dirty="0" err="1" smtClean="0"/>
              <a:t>XenServer</a:t>
            </a:r>
            <a:r>
              <a:rPr lang="en-US" dirty="0" smtClean="0"/>
              <a:t> Advanced for HA/failover</a:t>
            </a:r>
          </a:p>
          <a:p>
            <a:pPr marL="514350" indent="-457200"/>
            <a:r>
              <a:rPr lang="en-US" dirty="0" smtClean="0"/>
              <a:t>IPMI SOL – (IMM, DRAC, ILO)</a:t>
            </a:r>
          </a:p>
          <a:p>
            <a:pPr marL="514350" indent="-457200"/>
            <a:r>
              <a:rPr lang="en-US" dirty="0"/>
              <a:t>Build – DHCP, PXE, </a:t>
            </a:r>
            <a:r>
              <a:rPr lang="en-US" dirty="0" err="1"/>
              <a:t>Kickstart</a:t>
            </a:r>
            <a:r>
              <a:rPr lang="en-US" dirty="0"/>
              <a:t>, Puppet</a:t>
            </a:r>
          </a:p>
          <a:p>
            <a:pPr marL="514350" indent="-457200"/>
            <a:endParaRPr lang="en-US" dirty="0" smtClean="0"/>
          </a:p>
          <a:p>
            <a:pPr marL="514350" indent="-45720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65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Nectar Cloud – Federally funded</a:t>
            </a:r>
          </a:p>
          <a:p>
            <a:r>
              <a:rPr lang="en-US" dirty="0" smtClean="0"/>
              <a:t>1.5 year project to deploy software to run Tier 3 and Tier 2 grid infrastructure on the Australian National Research Cloud (NECTAR). </a:t>
            </a:r>
          </a:p>
          <a:p>
            <a:r>
              <a:rPr lang="en-US" dirty="0" smtClean="0"/>
              <a:t>2 developers started recently</a:t>
            </a:r>
          </a:p>
          <a:p>
            <a:r>
              <a:rPr lang="en-US" dirty="0" smtClean="0"/>
              <a:t>1 developer being sought (close 25 Oct)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04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Disk growth from 700TB to 800TB</a:t>
            </a:r>
          </a:p>
          <a:p>
            <a:pPr lvl="1"/>
            <a:r>
              <a:rPr lang="en-US" dirty="0" smtClean="0"/>
              <a:t> purchase 300TB (</a:t>
            </a:r>
            <a:r>
              <a:rPr lang="en-US" dirty="0" err="1" smtClean="0"/>
              <a:t>inc.</a:t>
            </a:r>
            <a:r>
              <a:rPr lang="en-US" dirty="0" smtClean="0"/>
              <a:t> replace old disk)</a:t>
            </a:r>
          </a:p>
          <a:p>
            <a:r>
              <a:rPr lang="en-US" dirty="0" smtClean="0"/>
              <a:t>CPU growth from 6000HEPSPEC to 7000 HEPSPEC</a:t>
            </a:r>
          </a:p>
        </p:txBody>
      </p:sp>
    </p:spTree>
    <p:extLst>
      <p:ext uri="{BB962C8B-B14F-4D97-AF65-F5344CB8AC3E}">
        <p14:creationId xmlns:p14="http://schemas.microsoft.com/office/powerpoint/2010/main" val="1894094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Delivering disk and CPU</a:t>
            </a:r>
          </a:p>
          <a:p>
            <a:r>
              <a:rPr lang="en-US" dirty="0" smtClean="0"/>
              <a:t>Dell C6145 performance</a:t>
            </a:r>
          </a:p>
          <a:p>
            <a:r>
              <a:rPr lang="en-US" dirty="0" smtClean="0"/>
              <a:t>DPM disk</a:t>
            </a:r>
          </a:p>
          <a:p>
            <a:r>
              <a:rPr lang="en-US" dirty="0" smtClean="0"/>
              <a:t>Dealing with out of warranty equipment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64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83884" y="2478617"/>
            <a:ext cx="4351867" cy="7175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endParaRPr lang="en-US" dirty="0" smtClean="0">
              <a:solidFill>
                <a:srgbClr val="4E5150"/>
              </a:solidFill>
              <a:latin typeface="ITC Avant Garde Gothic LT Bold"/>
              <a:cs typeface="ITC Avant Garde Gothic LT Bold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83781" y="3721409"/>
            <a:ext cx="2976033" cy="73846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F5C73C"/>
                </a:solidFill>
              </a:rPr>
              <a:t>Thanks for Listening</a:t>
            </a:r>
          </a:p>
        </p:txBody>
      </p:sp>
    </p:spTree>
    <p:extLst>
      <p:ext uri="{BB962C8B-B14F-4D97-AF65-F5344CB8AC3E}">
        <p14:creationId xmlns:p14="http://schemas.microsoft.com/office/powerpoint/2010/main" val="270415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9895" y="76200"/>
            <a:ext cx="5419725" cy="685800"/>
          </a:xfrm>
        </p:spPr>
        <p:txBody>
          <a:bodyPr/>
          <a:lstStyle/>
          <a:p>
            <a:r>
              <a:rPr lang="en-US" dirty="0" smtClean="0"/>
              <a:t>~1 Minute Introduction</a:t>
            </a:r>
            <a:endParaRPr lang="en-US" dirty="0"/>
          </a:p>
        </p:txBody>
      </p:sp>
      <p:pic>
        <p:nvPicPr>
          <p:cNvPr id="4" name="Picture 3" descr="LucienBola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0682">
            <a:off x="1501028" y="885048"/>
            <a:ext cx="3812433" cy="57186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9522">
            <a:off x="3666487" y="952132"/>
            <a:ext cx="3959059" cy="55426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766">
            <a:off x="690980" y="1278198"/>
            <a:ext cx="7774572" cy="4562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 descr="CoEPPlogo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86" y="1892301"/>
            <a:ext cx="8597268" cy="28872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6"/>
          <p:cNvGrpSpPr/>
          <p:nvPr/>
        </p:nvGrpSpPr>
        <p:grpSpPr>
          <a:xfrm rot="316799">
            <a:off x="742193" y="1745543"/>
            <a:ext cx="7772400" cy="3869664"/>
            <a:chOff x="658813" y="2280311"/>
            <a:chExt cx="7772400" cy="38696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Content Placeholder 4" descr="Screen Shot 2012-06-17 at 11.51.43 AM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5" t="32205" r="175" b="394"/>
            <a:stretch/>
          </p:blipFill>
          <p:spPr bwMode="auto">
            <a:xfrm>
              <a:off x="658813" y="2280311"/>
              <a:ext cx="7772400" cy="3869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1239071" y="3175000"/>
              <a:ext cx="6917151" cy="2864556"/>
              <a:chOff x="1239071" y="3175000"/>
              <a:chExt cx="6917151" cy="2864556"/>
            </a:xfrm>
          </p:grpSpPr>
          <p:pic>
            <p:nvPicPr>
              <p:cNvPr id="10" name="Picture 9" descr="uoa.jpg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736" t="-12777" r="-1581" b="-5954"/>
              <a:stretch/>
            </p:blipFill>
            <p:spPr>
              <a:xfrm>
                <a:off x="1239071" y="3689959"/>
                <a:ext cx="1443973" cy="508000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10" descr="uom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24666" y="5358247"/>
                <a:ext cx="2047394" cy="68130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2" name="Picture 11" descr="monash.jpg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8" t="14807" r="7561" b="12945"/>
              <a:stretch/>
            </p:blipFill>
            <p:spPr>
              <a:xfrm>
                <a:off x="5644445" y="5525003"/>
                <a:ext cx="1269999" cy="45810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3" name="Picture 12" descr="uos.jpg"/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705" t="-2854" r="-886" b="-1788"/>
              <a:stretch/>
            </p:blipFill>
            <p:spPr>
              <a:xfrm>
                <a:off x="6731186" y="3175000"/>
                <a:ext cx="1425036" cy="507999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pic>
        <p:nvPicPr>
          <p:cNvPr id="24" name="Picture 23" descr="uom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7" y="2082519"/>
            <a:ext cx="8255330" cy="27471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 descr="Z:\Downloads\ATLAS-chrome-logo-blue-wh_l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443">
            <a:off x="806043" y="2521560"/>
            <a:ext cx="6441533" cy="21592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Content Placeholder 5" descr="WLCG-Logo-Comp2L-B-Me.png"/>
          <p:cNvPicPr>
            <a:picLocks noGrp="1"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4" b="9202"/>
          <a:stretch/>
        </p:blipFill>
        <p:spPr bwMode="auto">
          <a:xfrm>
            <a:off x="2048596" y="1620568"/>
            <a:ext cx="5546942" cy="372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Content Placeholder 7" descr="uni_D9T0575.jpg"/>
          <p:cNvPicPr>
            <a:picLocks noGrp="1"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9" b="2959"/>
          <a:stretch>
            <a:fillRect/>
          </a:stretch>
        </p:blipFill>
        <p:spPr bwMode="auto">
          <a:xfrm rot="434427">
            <a:off x="296301" y="970755"/>
            <a:ext cx="8334082" cy="522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 descr="x3650-M3_01.jp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02" b="26195"/>
          <a:stretch/>
        </p:blipFill>
        <p:spPr>
          <a:xfrm>
            <a:off x="465292" y="1877203"/>
            <a:ext cx="7951863" cy="27853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 descr="HP DL170e G6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1145">
            <a:off x="474701" y="2173614"/>
            <a:ext cx="8063599" cy="18912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8" b="18869"/>
          <a:stretch/>
        </p:blipFill>
        <p:spPr>
          <a:xfrm rot="1207667">
            <a:off x="305657" y="2648168"/>
            <a:ext cx="8470682" cy="186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 descr="rc_logo_new_horizontal_dark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9144000" cy="18262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44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2012 - Year of Transition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799" y="1219200"/>
            <a:ext cx="8253515" cy="4876800"/>
          </a:xfrm>
        </p:spPr>
        <p:txBody>
          <a:bodyPr/>
          <a:lstStyle/>
          <a:p>
            <a:r>
              <a:rPr lang="en-US" dirty="0" smtClean="0"/>
              <a:t>old staff		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new staff</a:t>
            </a:r>
          </a:p>
          <a:p>
            <a:r>
              <a:rPr lang="en-US" dirty="0" smtClean="0"/>
              <a:t>old data hall </a:t>
            </a:r>
            <a:r>
              <a:rPr lang="en-US" sz="2400" dirty="0" smtClean="0"/>
              <a:t>(</a:t>
            </a:r>
            <a:r>
              <a:rPr lang="en-US" sz="2400" dirty="0"/>
              <a:t>4</a:t>
            </a:r>
            <a:r>
              <a:rPr lang="en-US" sz="2400" dirty="0" smtClean="0"/>
              <a:t>kw</a:t>
            </a:r>
            <a:r>
              <a:rPr lang="en-US" sz="2400" dirty="0"/>
              <a:t>/r</a:t>
            </a:r>
            <a:r>
              <a:rPr lang="en-US" sz="2400" dirty="0" smtClean="0"/>
              <a:t>)	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new data hall </a:t>
            </a:r>
            <a:r>
              <a:rPr lang="en-US" sz="2400" dirty="0" smtClean="0"/>
              <a:t>(16kw/r)</a:t>
            </a:r>
          </a:p>
          <a:p>
            <a:r>
              <a:rPr lang="en-US" dirty="0" smtClean="0"/>
              <a:t>local storage	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SAN</a:t>
            </a:r>
          </a:p>
          <a:p>
            <a:r>
              <a:rPr lang="en-US" dirty="0" smtClean="0"/>
              <a:t>KVM		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err="1" smtClean="0"/>
              <a:t>XenServer</a:t>
            </a:r>
            <a:endParaRPr lang="en-US" dirty="0" smtClean="0"/>
          </a:p>
          <a:p>
            <a:r>
              <a:rPr lang="en-US" dirty="0" err="1" smtClean="0"/>
              <a:t>Debian</a:t>
            </a:r>
            <a:r>
              <a:rPr lang="en-US" dirty="0" smtClean="0"/>
              <a:t>/RHEL	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SL6</a:t>
            </a:r>
          </a:p>
          <a:p>
            <a:r>
              <a:rPr lang="is-IS" dirty="0" smtClean="0"/>
              <a:t>cfengine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</a:t>
            </a:r>
            <a:r>
              <a:rPr lang="en-US" dirty="0" smtClean="0"/>
              <a:t>puppet</a:t>
            </a:r>
          </a:p>
          <a:p>
            <a:r>
              <a:rPr lang="en-US" dirty="0"/>
              <a:t>NFS </a:t>
            </a:r>
            <a:r>
              <a:rPr lang="en-US" dirty="0" smtClean="0"/>
              <a:t>	</a:t>
            </a:r>
            <a:r>
              <a:rPr lang="en-US" dirty="0"/>
              <a:t>		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</a:t>
            </a:r>
            <a:r>
              <a:rPr lang="en-US" dirty="0" smtClean="0"/>
              <a:t>CVMFS</a:t>
            </a:r>
          </a:p>
          <a:p>
            <a:r>
              <a:rPr lang="en-US" dirty="0" err="1" smtClean="0"/>
              <a:t>gLite</a:t>
            </a:r>
            <a:r>
              <a:rPr lang="en-US" dirty="0" smtClean="0"/>
              <a:t> 3.2		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</a:t>
            </a:r>
            <a:r>
              <a:rPr lang="en-US" dirty="0" smtClean="0"/>
              <a:t>UMD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9998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687819" y="1221197"/>
            <a:ext cx="7772400" cy="4876800"/>
          </a:xfrm>
          <a:prstGeom prst="roundRect">
            <a:avLst>
              <a:gd name="adj" fmla="val 3647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ITC Avant Garde Book SWA"/>
                <a:ea typeface="+mn-ea"/>
                <a:cs typeface="ITC Avant Garde Book SW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rm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-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rf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melb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/home/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tjdyce</a:t>
            </a: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rm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-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rf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melb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/home/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fifieldt</a:t>
            </a: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mkdir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melb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/home/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lucien</a:t>
            </a: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mkdir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melb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/home/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scrosby</a:t>
            </a: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mkdir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 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syd</a:t>
            </a:r>
            <a:r>
              <a:rPr lang="en-US" dirty="0" smtClean="0">
                <a:solidFill>
                  <a:srgbClr val="00FF00"/>
                </a:solidFill>
                <a:latin typeface="Courier"/>
              </a:rPr>
              <a:t>/home/</a:t>
            </a:r>
            <a:r>
              <a:rPr lang="en-US" dirty="0" err="1" smtClean="0">
                <a:solidFill>
                  <a:srgbClr val="00FF00"/>
                </a:solidFill>
                <a:latin typeface="Courier"/>
              </a:rPr>
              <a:t>swasnik</a:t>
            </a:r>
            <a:endParaRPr lang="en-US" dirty="0" smtClean="0">
              <a:solidFill>
                <a:srgbClr val="00FF00"/>
              </a:solidFill>
              <a:latin typeface="Courier"/>
            </a:endParaRPr>
          </a:p>
          <a:p>
            <a:pPr marL="0" indent="0">
              <a:buFontTx/>
              <a:buNone/>
            </a:pPr>
            <a:endParaRPr lang="en-US" dirty="0">
              <a:solidFill>
                <a:srgbClr val="00FF00"/>
              </a:solidFill>
              <a:latin typeface="Courie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296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Data Hall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22551" y="1136383"/>
            <a:ext cx="4795483" cy="4539283"/>
            <a:chOff x="2322551" y="1136383"/>
            <a:chExt cx="4795483" cy="4539283"/>
          </a:xfrm>
        </p:grpSpPr>
        <p:pic>
          <p:nvPicPr>
            <p:cNvPr id="3" name="Picture 2" descr="20120501_104340_Subtle_Rustic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2551" y="1136383"/>
              <a:ext cx="4795483" cy="359661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957493" y="5214001"/>
              <a:ext cx="35060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Hall 1 – 4kW / rack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69804" y="1119673"/>
            <a:ext cx="5963780" cy="4708393"/>
            <a:chOff x="4827551" y="1052827"/>
            <a:chExt cx="5963780" cy="4708393"/>
          </a:xfrm>
        </p:grpSpPr>
        <p:pic>
          <p:nvPicPr>
            <p:cNvPr id="5" name="Picture 4" descr="DataHall2_Glitter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7551" y="1052827"/>
              <a:ext cx="5963780" cy="397734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967132" y="5299555"/>
              <a:ext cx="36740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Hall 2 – 16kW / rack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54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5564097" y="1069539"/>
            <a:ext cx="3191419" cy="513044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9" name="Right Arrow Callout 8"/>
          <p:cNvSpPr/>
          <p:nvPr/>
        </p:nvSpPr>
        <p:spPr bwMode="auto">
          <a:xfrm>
            <a:off x="568106" y="1069539"/>
            <a:ext cx="4895737" cy="5063598"/>
          </a:xfrm>
          <a:prstGeom prst="rightArrowCallout">
            <a:avLst>
              <a:gd name="adj1" fmla="val 26980"/>
              <a:gd name="adj2" fmla="val 25000"/>
              <a:gd name="adj3" fmla="val 15430"/>
              <a:gd name="adj4" fmla="val 75141"/>
            </a:avLst>
          </a:prstGeom>
          <a:noFill/>
          <a:ln w="76200" cmpd="sng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SAN storage</a:t>
            </a:r>
            <a:endParaRPr lang="en-US" dirty="0"/>
          </a:p>
        </p:txBody>
      </p:sp>
      <p:pic>
        <p:nvPicPr>
          <p:cNvPr id="3" name="Picture 2" descr="powervault-md1200-overview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" t="14969" r="4200" b="28562"/>
          <a:stretch/>
        </p:blipFill>
        <p:spPr>
          <a:xfrm>
            <a:off x="5600532" y="2322905"/>
            <a:ext cx="3093972" cy="6684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15240" y="3275462"/>
            <a:ext cx="2422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Dell MD3600f </a:t>
            </a:r>
          </a:p>
          <a:p>
            <a:pPr algn="ctr"/>
            <a:r>
              <a:rPr lang="en-US" dirty="0" smtClean="0"/>
              <a:t>Shared Storage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8 </a:t>
            </a:r>
            <a:r>
              <a:rPr lang="en-US" dirty="0" err="1" smtClean="0"/>
              <a:t>TiB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6083" y="2024092"/>
            <a:ext cx="1618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disk</a:t>
            </a:r>
            <a:endParaRPr lang="en-US" dirty="0"/>
          </a:p>
        </p:txBody>
      </p:sp>
      <p:pic>
        <p:nvPicPr>
          <p:cNvPr id="6" name="Picture 5" descr="disk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8" b="10265"/>
          <a:stretch/>
        </p:blipFill>
        <p:spPr>
          <a:xfrm>
            <a:off x="1798132" y="3816807"/>
            <a:ext cx="2195319" cy="1798271"/>
          </a:xfrm>
          <a:prstGeom prst="rect">
            <a:avLst/>
          </a:prstGeom>
        </p:spPr>
      </p:pic>
      <p:pic>
        <p:nvPicPr>
          <p:cNvPr id="10" name="Picture 9" descr="disk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8" b="10265"/>
          <a:stretch/>
        </p:blipFill>
        <p:spPr>
          <a:xfrm>
            <a:off x="1181918" y="3267324"/>
            <a:ext cx="2195319" cy="1798271"/>
          </a:xfrm>
          <a:prstGeom prst="rect">
            <a:avLst/>
          </a:prstGeom>
        </p:spPr>
      </p:pic>
      <p:pic>
        <p:nvPicPr>
          <p:cNvPr id="11" name="Picture 10" descr="disk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8" b="10265"/>
          <a:stretch/>
        </p:blipFill>
        <p:spPr>
          <a:xfrm>
            <a:off x="730775" y="2682419"/>
            <a:ext cx="2195319" cy="179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5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Citrix </a:t>
            </a:r>
            <a:r>
              <a:rPr lang="en-US" dirty="0" err="1" smtClean="0"/>
              <a:t>XenServer</a:t>
            </a:r>
            <a:r>
              <a:rPr lang="en-US" dirty="0" smtClean="0"/>
              <a:t> Advanced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4979283" y="1069539"/>
            <a:ext cx="3776234" cy="513044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" name="Right Arrow Callout 3"/>
          <p:cNvSpPr/>
          <p:nvPr/>
        </p:nvSpPr>
        <p:spPr bwMode="auto">
          <a:xfrm>
            <a:off x="568106" y="1069539"/>
            <a:ext cx="4093705" cy="5063598"/>
          </a:xfrm>
          <a:prstGeom prst="rightArrowCallout">
            <a:avLst>
              <a:gd name="adj1" fmla="val 26980"/>
              <a:gd name="adj2" fmla="val 25000"/>
              <a:gd name="adj3" fmla="val 15430"/>
              <a:gd name="adj4" fmla="val 75141"/>
            </a:avLst>
          </a:prstGeom>
          <a:noFill/>
          <a:ln w="76200" cmpd="sng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5" name="Picture 4" descr="kv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95" y="3202415"/>
            <a:ext cx="2540000" cy="787400"/>
          </a:xfrm>
          <a:prstGeom prst="rect">
            <a:avLst/>
          </a:prstGeom>
        </p:spPr>
      </p:pic>
      <p:pic>
        <p:nvPicPr>
          <p:cNvPr id="6" name="Picture 5" descr="citrix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410" y="2945088"/>
            <a:ext cx="2780836" cy="109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7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 bwMode="auto">
          <a:xfrm>
            <a:off x="5564097" y="1069539"/>
            <a:ext cx="3191419" cy="513044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2" name="Right Arrow Callout 11"/>
          <p:cNvSpPr/>
          <p:nvPr/>
        </p:nvSpPr>
        <p:spPr bwMode="auto">
          <a:xfrm>
            <a:off x="568106" y="1069539"/>
            <a:ext cx="4895737" cy="5063598"/>
          </a:xfrm>
          <a:prstGeom prst="rightArrowCallout">
            <a:avLst>
              <a:gd name="adj1" fmla="val 26980"/>
              <a:gd name="adj2" fmla="val 25000"/>
              <a:gd name="adj3" fmla="val 15430"/>
              <a:gd name="adj4" fmla="val 75141"/>
            </a:avLst>
          </a:prstGeom>
          <a:noFill/>
          <a:ln w="76200" cmpd="sng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SL6</a:t>
            </a:r>
            <a:endParaRPr lang="en-US" dirty="0"/>
          </a:p>
        </p:txBody>
      </p:sp>
      <p:pic>
        <p:nvPicPr>
          <p:cNvPr id="4" name="Picture 3" descr="redhat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32" y="2996670"/>
            <a:ext cx="1314907" cy="1314907"/>
          </a:xfrm>
          <a:prstGeom prst="rect">
            <a:avLst/>
          </a:prstGeom>
        </p:spPr>
      </p:pic>
      <p:pic>
        <p:nvPicPr>
          <p:cNvPr id="5" name="Picture 4" descr="scientific_linu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24" y="4784121"/>
            <a:ext cx="1183005" cy="1198612"/>
          </a:xfrm>
          <a:prstGeom prst="rect">
            <a:avLst/>
          </a:prstGeom>
        </p:spPr>
      </p:pic>
      <p:pic>
        <p:nvPicPr>
          <p:cNvPr id="6" name="Picture 5" descr="scientific_linu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417" y="1878306"/>
            <a:ext cx="2534210" cy="2567643"/>
          </a:xfrm>
          <a:prstGeom prst="rect">
            <a:avLst/>
          </a:prstGeom>
        </p:spPr>
      </p:pic>
      <p:pic>
        <p:nvPicPr>
          <p:cNvPr id="11" name="Picture 10" descr="debia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09" y="1163038"/>
            <a:ext cx="1383076" cy="14606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81568" y="4779501"/>
            <a:ext cx="24941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Scientific Linux 6</a:t>
            </a:r>
          </a:p>
          <a:p>
            <a:pPr algn="ctr"/>
            <a:r>
              <a:rPr lang="en-US" sz="1800" dirty="0" smtClean="0"/>
              <a:t>(and </a:t>
            </a:r>
            <a:r>
              <a:rPr lang="en-US" sz="1800" dirty="0" err="1" smtClean="0"/>
              <a:t>XenServer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907089" y="5199286"/>
            <a:ext cx="806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 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84823" y="3363012"/>
            <a:ext cx="1250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RHEL 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30283" y="1741992"/>
            <a:ext cx="1159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Debian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70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4979283" y="1069539"/>
            <a:ext cx="3776234" cy="513044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Puppet</a:t>
            </a:r>
            <a:endParaRPr lang="en-US" dirty="0"/>
          </a:p>
        </p:txBody>
      </p:sp>
      <p:pic>
        <p:nvPicPr>
          <p:cNvPr id="3" name="Picture 2" descr="cfengine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46" y="3226485"/>
            <a:ext cx="2927669" cy="650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puppet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360" y="1865569"/>
            <a:ext cx="2451100" cy="3314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ight Arrow Callout 5"/>
          <p:cNvSpPr/>
          <p:nvPr/>
        </p:nvSpPr>
        <p:spPr bwMode="auto">
          <a:xfrm>
            <a:off x="568106" y="1069539"/>
            <a:ext cx="4093705" cy="5063598"/>
          </a:xfrm>
          <a:prstGeom prst="rightArrowCallout">
            <a:avLst>
              <a:gd name="adj1" fmla="val 26980"/>
              <a:gd name="adj2" fmla="val 25000"/>
              <a:gd name="adj3" fmla="val 15430"/>
              <a:gd name="adj4" fmla="val 75141"/>
            </a:avLst>
          </a:prstGeom>
          <a:noFill/>
          <a:ln w="76200" cmpd="sng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0052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oEPP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7A9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20532</TotalTime>
  <Words>799</Words>
  <Application>Microsoft Macintosh PowerPoint</Application>
  <PresentationFormat>On-screen Show (4:3)</PresentationFormat>
  <Paragraphs>113</Paragraphs>
  <Slides>17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PowerPoint Presentation</vt:lpstr>
      <vt:lpstr>~1 Minute Introduction</vt:lpstr>
      <vt:lpstr>2012 - Year of Transition</vt:lpstr>
      <vt:lpstr>New staff</vt:lpstr>
      <vt:lpstr>New Data Hall</vt:lpstr>
      <vt:lpstr>Shared SAN storage</vt:lpstr>
      <vt:lpstr>Citrix XenServer Advanced</vt:lpstr>
      <vt:lpstr>SL6</vt:lpstr>
      <vt:lpstr>Puppet</vt:lpstr>
      <vt:lpstr>Grid Middleware Upgrades</vt:lpstr>
      <vt:lpstr>Tools</vt:lpstr>
      <vt:lpstr>Tools</vt:lpstr>
      <vt:lpstr>Infrastructure</vt:lpstr>
      <vt:lpstr>Cloud Project</vt:lpstr>
      <vt:lpstr>2013</vt:lpstr>
      <vt:lpstr>Issues</vt:lpstr>
      <vt:lpstr>PowerPoint Presentation</vt:lpstr>
    </vt:vector>
  </TitlesOfParts>
  <Company>UHJ Di Marca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Theo Stavrou</dc:creator>
  <cp:lastModifiedBy>Lucien Boland</cp:lastModifiedBy>
  <cp:revision>235</cp:revision>
  <dcterms:created xsi:type="dcterms:W3CDTF">2011-07-18T01:25:54Z</dcterms:created>
  <dcterms:modified xsi:type="dcterms:W3CDTF">2012-10-14T22:31:13Z</dcterms:modified>
</cp:coreProperties>
</file>