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7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5B1"/>
    <a:srgbClr val="1119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48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2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9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257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3468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26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31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7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958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35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53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066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407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15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35BE2-374A-41D4-86EC-179C1B0366D0}" type="datetimeFigureOut">
              <a:rPr lang="en-GB" smtClean="0"/>
              <a:t>17/10/2012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2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7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HIE-EBIS workshop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6309320"/>
            <a:ext cx="6400800" cy="432048"/>
          </a:xfrm>
        </p:spPr>
        <p:txBody>
          <a:bodyPr/>
          <a:lstStyle/>
          <a:p>
            <a:r>
              <a:rPr lang="de-DE" dirty="0" smtClean="0">
                <a:solidFill>
                  <a:srgbClr val="1105B1"/>
                </a:solidFill>
              </a:rPr>
              <a:t>CERN, 16-17.10.2012</a:t>
            </a:r>
          </a:p>
        </p:txBody>
      </p:sp>
    </p:spTree>
    <p:extLst>
      <p:ext uri="{BB962C8B-B14F-4D97-AF65-F5344CB8AC3E}">
        <p14:creationId xmlns:p14="http://schemas.microsoft.com/office/powerpoint/2010/main" val="71431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48408" y="15240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1105B1"/>
                </a:solidFill>
              </a:rPr>
              <a:t>The important things we have learned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6614" y="1502688"/>
            <a:ext cx="7784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Level 2. Specific use of technologies.</a:t>
            </a:r>
          </a:p>
          <a:p>
            <a:endParaRPr lang="en-GB" b="1" dirty="0">
              <a:solidFill>
                <a:srgbClr val="1105B1"/>
              </a:solidFill>
            </a:endParaRPr>
          </a:p>
          <a:p>
            <a:r>
              <a:rPr lang="en-GB" b="1" dirty="0" smtClean="0">
                <a:solidFill>
                  <a:srgbClr val="1105B1"/>
                </a:solidFill>
              </a:rPr>
              <a:t>NEGs are still good option for differential pumping chambers.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96008" y="1027470"/>
            <a:ext cx="252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3. Vacuum requirements</a:t>
            </a:r>
            <a:endParaRPr lang="en-GB" b="1" dirty="0">
              <a:solidFill>
                <a:srgbClr val="1105B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636912"/>
            <a:ext cx="6012160" cy="32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48408" y="15240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1105B1"/>
                </a:solidFill>
              </a:rPr>
              <a:t>The important things we have learned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6614" y="1502688"/>
            <a:ext cx="77849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Level 2. Specific use of technologies.</a:t>
            </a: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r>
              <a:rPr lang="en-GB" b="1" dirty="0" smtClean="0">
                <a:solidFill>
                  <a:srgbClr val="1105B1"/>
                </a:solidFill>
              </a:rPr>
              <a:t>NEG coating of the collector absorbing surface regarding ESD to be verified </a:t>
            </a:r>
          </a:p>
          <a:p>
            <a:r>
              <a:rPr lang="en-GB" b="1" dirty="0">
                <a:solidFill>
                  <a:srgbClr val="1105B1"/>
                </a:solidFill>
              </a:rPr>
              <a:t>r</a:t>
            </a:r>
            <a:r>
              <a:rPr lang="en-GB" b="1" dirty="0" smtClean="0">
                <a:solidFill>
                  <a:srgbClr val="1105B1"/>
                </a:solidFill>
              </a:rPr>
              <a:t>egarding the coating stability under massive electron bombardment and </a:t>
            </a:r>
          </a:p>
          <a:p>
            <a:r>
              <a:rPr lang="en-GB" b="1" dirty="0">
                <a:solidFill>
                  <a:srgbClr val="1105B1"/>
                </a:solidFill>
              </a:rPr>
              <a:t>p</a:t>
            </a:r>
            <a:r>
              <a:rPr lang="en-GB" b="1" dirty="0" smtClean="0">
                <a:solidFill>
                  <a:srgbClr val="1105B1"/>
                </a:solidFill>
              </a:rPr>
              <a:t>rolonged elevated temperatures.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96008" y="1027470"/>
            <a:ext cx="252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3. Vacuum requirements</a:t>
            </a:r>
            <a:endParaRPr lang="en-GB" b="1" dirty="0">
              <a:solidFill>
                <a:srgbClr val="1105B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068960"/>
            <a:ext cx="5423711" cy="293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28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105B1"/>
                </a:solidFill>
              </a:rPr>
              <a:t>A bit</a:t>
            </a:r>
            <a:r>
              <a:rPr lang="en-GB" dirty="0" smtClean="0">
                <a:solidFill>
                  <a:srgbClr val="1105B1"/>
                </a:solidFill>
              </a:rPr>
              <a:t> </a:t>
            </a:r>
            <a:r>
              <a:rPr lang="en-GB" dirty="0" smtClean="0">
                <a:solidFill>
                  <a:srgbClr val="1105B1"/>
                </a:solidFill>
              </a:rPr>
              <a:t>collaboration options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403648" y="1556792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The HIE-ISOLDE design study group leader Richard Catherall will brief you</a:t>
            </a:r>
          </a:p>
          <a:p>
            <a:r>
              <a:rPr lang="en-GB" b="1" dirty="0">
                <a:solidFill>
                  <a:srgbClr val="1105B1"/>
                </a:solidFill>
              </a:rPr>
              <a:t>i</a:t>
            </a:r>
            <a:r>
              <a:rPr lang="en-GB" b="1" dirty="0" smtClean="0">
                <a:solidFill>
                  <a:srgbClr val="1105B1"/>
                </a:solidFill>
              </a:rPr>
              <a:t>nto the available collaboration options in the framework of HIE-ISOLDE project.</a:t>
            </a:r>
            <a:endParaRPr lang="en-GB" b="1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36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Foreword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42343" y="175669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Thanks to all the visiting and CERN-internal participants for attending the workshop and sharing your knowledge.</a:t>
            </a:r>
            <a:endParaRPr lang="en-GB" b="1" dirty="0">
              <a:solidFill>
                <a:srgbClr val="1105B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35510" y="4221088"/>
            <a:ext cx="5584102" cy="2017997"/>
            <a:chOff x="1735510" y="4221088"/>
            <a:chExt cx="5584102" cy="201799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5510" y="4221088"/>
              <a:ext cx="2690663" cy="2017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572000" y="4653136"/>
              <a:ext cx="27476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1105B1"/>
                  </a:solidFill>
                </a:rPr>
                <a:t>We all learned more about </a:t>
              </a:r>
            </a:p>
            <a:p>
              <a:r>
                <a:rPr lang="en-GB" dirty="0" smtClean="0">
                  <a:solidFill>
                    <a:srgbClr val="1105B1"/>
                  </a:solidFill>
                </a:rPr>
                <a:t>the pie and the </a:t>
              </a:r>
              <a:r>
                <a:rPr lang="en-GB" dirty="0" err="1" smtClean="0">
                  <a:solidFill>
                    <a:srgbClr val="1105B1"/>
                  </a:solidFill>
                </a:rPr>
                <a:t>emittance</a:t>
              </a:r>
              <a:endParaRPr lang="en-GB" dirty="0">
                <a:solidFill>
                  <a:srgbClr val="1105B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3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1105B1"/>
                </a:solidFill>
              </a:rPr>
              <a:t>The important things we have learned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700808"/>
            <a:ext cx="7732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The priority number one for us is to get the beam parameters close to specified</a:t>
            </a:r>
            <a:endParaRPr lang="en-GB" b="1" dirty="0">
              <a:solidFill>
                <a:srgbClr val="1105B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316772" y="2301002"/>
            <a:ext cx="7151044" cy="3233259"/>
            <a:chOff x="1316772" y="2301002"/>
            <a:chExt cx="7151044" cy="323325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5" t="6381" r="226" b="21028"/>
            <a:stretch/>
          </p:blipFill>
          <p:spPr>
            <a:xfrm>
              <a:off x="1331640" y="2301002"/>
              <a:ext cx="7136176" cy="3233259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384310" y="2405790"/>
              <a:ext cx="246761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baseline="30000" dirty="0">
                  <a:solidFill>
                    <a:srgbClr val="FFFF00"/>
                  </a:solidFill>
                </a:rPr>
                <a:t>132</a:t>
              </a:r>
              <a:r>
                <a:rPr lang="en-GB" sz="2000" b="1" dirty="0">
                  <a:solidFill>
                    <a:srgbClr val="FFFF00"/>
                  </a:solidFill>
                </a:rPr>
                <a:t>Sn @ 5.5 </a:t>
              </a:r>
              <a:r>
                <a:rPr lang="en-GB" sz="2000" b="1" dirty="0" smtClean="0">
                  <a:solidFill>
                    <a:srgbClr val="FFFF00"/>
                  </a:solidFill>
                </a:rPr>
                <a:t>MeV/u </a:t>
              </a:r>
            </a:p>
            <a:p>
              <a:r>
                <a:rPr lang="en-GB" sz="2000" b="1" dirty="0" smtClean="0">
                  <a:solidFill>
                    <a:srgbClr val="FFFF00"/>
                  </a:solidFill>
                </a:rPr>
                <a:t>q – irrelevant           </a:t>
              </a:r>
              <a:r>
                <a:rPr lang="en-GB" b="1" dirty="0" smtClean="0">
                  <a:solidFill>
                    <a:srgbClr val="FFFF00"/>
                  </a:solidFill>
                </a:rPr>
                <a:t>→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96855" y="2559678"/>
              <a:ext cx="23436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solidFill>
                    <a:srgbClr val="FFFF00"/>
                  </a:solidFill>
                </a:rPr>
                <a:t>A/q&lt;4.5 → q&gt;30</a:t>
              </a:r>
              <a:r>
                <a:rPr lang="en-GB" sz="2000" b="1" baseline="30000" dirty="0" smtClean="0">
                  <a:solidFill>
                    <a:srgbClr val="FFFF00"/>
                  </a:solidFill>
                </a:rPr>
                <a:t>+</a:t>
              </a:r>
              <a:r>
                <a:rPr lang="en-GB" sz="2000" b="1" dirty="0">
                  <a:solidFill>
                    <a:srgbClr val="FFFF00"/>
                  </a:solidFill>
                </a:rPr>
                <a:t> → </a:t>
              </a:r>
              <a:endParaRPr lang="en-GB" sz="2000" b="1" baseline="30000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76256" y="2401676"/>
              <a:ext cx="1064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solidFill>
                    <a:srgbClr val="FFFF00"/>
                  </a:solidFill>
                </a:rPr>
                <a:t>T~100</a:t>
              </a:r>
              <a:endParaRPr lang="en-GB" sz="2000" b="1" dirty="0" smtClean="0">
                <a:solidFill>
                  <a:srgbClr val="FFFF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20482" y="3415346"/>
              <a:ext cx="276935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dirty="0">
                  <a:solidFill>
                    <a:srgbClr val="FFFF00"/>
                  </a:solidFill>
                  <a:sym typeface="Symbol"/>
                </a:rPr>
                <a:t></a:t>
              </a:r>
              <a:r>
                <a:rPr lang="en-GB" b="1" dirty="0">
                  <a:solidFill>
                    <a:srgbClr val="FFFF00"/>
                  </a:solidFill>
                </a:rPr>
                <a:t>-</a:t>
              </a:r>
              <a:r>
                <a:rPr lang="en-GB" b="1" dirty="0" smtClean="0">
                  <a:solidFill>
                    <a:srgbClr val="FFFF00"/>
                  </a:solidFill>
                </a:rPr>
                <a:t>detectors saturation @ 10 Hz</a:t>
              </a:r>
              <a:endParaRPr lang="en-GB" b="1" dirty="0">
                <a:solidFill>
                  <a:srgbClr val="FFFF00"/>
                </a:solidFill>
              </a:endParaRPr>
            </a:p>
            <a:p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16772" y="5035417"/>
              <a:ext cx="21751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solidFill>
                    <a:srgbClr val="0000FF"/>
                  </a:solidFill>
                </a:rPr>
                <a:t>100 Hz rep rate →</a:t>
              </a:r>
              <a:endParaRPr lang="en-GB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72345" y="4663470"/>
              <a:ext cx="33039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solidFill>
                    <a:srgbClr val="0000FF"/>
                  </a:solidFill>
                </a:rPr>
                <a:t>OK: 50 Hz </a:t>
              </a:r>
              <a:r>
                <a:rPr lang="en-GB" sz="2000" b="1" dirty="0" err="1" smtClean="0">
                  <a:solidFill>
                    <a:srgbClr val="0000FF"/>
                  </a:solidFill>
                </a:rPr>
                <a:t>st</a:t>
              </a:r>
              <a:r>
                <a:rPr lang="en-GB" sz="2000" b="1" dirty="0" smtClean="0">
                  <a:solidFill>
                    <a:srgbClr val="0000FF"/>
                  </a:solidFill>
                </a:rPr>
                <a:t> I/ 100 Hz </a:t>
              </a:r>
              <a:r>
                <a:rPr lang="en-GB" sz="2000" b="1" dirty="0" err="1" smtClean="0">
                  <a:solidFill>
                    <a:srgbClr val="0000FF"/>
                  </a:solidFill>
                </a:rPr>
                <a:t>st</a:t>
              </a:r>
              <a:r>
                <a:rPr lang="en-GB" sz="2000" b="1" dirty="0" smtClean="0">
                  <a:solidFill>
                    <a:srgbClr val="0000FF"/>
                  </a:solidFill>
                </a:rPr>
                <a:t> II →</a:t>
              </a:r>
              <a:endParaRPr lang="en-GB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07194" y="3984733"/>
              <a:ext cx="180284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solidFill>
                    <a:srgbClr val="0000FF"/>
                  </a:solidFill>
                </a:rPr>
                <a:t>Not OK: J</a:t>
              </a:r>
              <a:r>
                <a:rPr lang="en-GB" sz="2000" b="1" baseline="-25000" dirty="0" smtClean="0">
                  <a:solidFill>
                    <a:srgbClr val="0000FF"/>
                  </a:solidFill>
                </a:rPr>
                <a:t>e</a:t>
              </a:r>
              <a:r>
                <a:rPr lang="en-GB" sz="2000" b="1" dirty="0" smtClean="0">
                  <a:solidFill>
                    <a:srgbClr val="0000FF"/>
                  </a:solidFill>
                </a:rPr>
                <a:t> x 5/10</a:t>
              </a:r>
              <a:endParaRPr lang="en-GB" sz="20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369113" y="1331476"/>
            <a:ext cx="2203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1. The electron beam</a:t>
            </a:r>
            <a:endParaRPr lang="en-GB" b="1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4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48408" y="15240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1105B1"/>
                </a:solidFill>
              </a:rPr>
              <a:t>The important things we have learned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6008" y="1988840"/>
            <a:ext cx="7331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We find the BNL high density gun project interesting to our application and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 would like to contribute in its development and test</a:t>
            </a:r>
            <a:endParaRPr lang="en-GB" b="1" dirty="0">
              <a:solidFill>
                <a:srgbClr val="1105B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9113" y="1412776"/>
            <a:ext cx="2203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1. The electron beam</a:t>
            </a:r>
            <a:endParaRPr lang="en-GB" b="1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5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48408" y="15240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1105B1"/>
                </a:solidFill>
              </a:rPr>
              <a:t>The important things we have learned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6008" y="1988840"/>
            <a:ext cx="734515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The ion-ion cooling confirmed to be crucial for the HIE-EBIS application 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at high ionization factors</a:t>
            </a:r>
          </a:p>
          <a:p>
            <a:endParaRPr lang="en-GB" b="1" dirty="0">
              <a:solidFill>
                <a:srgbClr val="1105B1"/>
              </a:solidFill>
            </a:endParaRPr>
          </a:p>
          <a:p>
            <a:r>
              <a:rPr lang="en-GB" b="1" dirty="0" smtClean="0">
                <a:solidFill>
                  <a:srgbClr val="1105B1"/>
                </a:solidFill>
              </a:rPr>
              <a:t>Due to chosen separate vacuum concept we would prefer options with the </a:t>
            </a:r>
          </a:p>
          <a:p>
            <a:r>
              <a:rPr lang="en-GB" b="1" dirty="0">
                <a:solidFill>
                  <a:srgbClr val="1105B1"/>
                </a:solidFill>
              </a:rPr>
              <a:t>n</a:t>
            </a:r>
            <a:r>
              <a:rPr lang="en-GB" b="1" dirty="0" smtClean="0">
                <a:solidFill>
                  <a:srgbClr val="1105B1"/>
                </a:solidFill>
              </a:rPr>
              <a:t>eutral gas injection outside of the main trapping region.</a:t>
            </a:r>
          </a:p>
          <a:p>
            <a:endParaRPr lang="en-GB" b="1" dirty="0">
              <a:solidFill>
                <a:srgbClr val="1105B1"/>
              </a:solidFill>
            </a:endParaRPr>
          </a:p>
          <a:p>
            <a:r>
              <a:rPr lang="en-GB" b="1" dirty="0" smtClean="0">
                <a:solidFill>
                  <a:srgbClr val="1105B1"/>
                </a:solidFill>
              </a:rPr>
              <a:t>The option of externally generated 1+ cooling ions found less favourable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69113" y="1412776"/>
            <a:ext cx="183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105B1"/>
                </a:solidFill>
              </a:rPr>
              <a:t>2</a:t>
            </a:r>
            <a:r>
              <a:rPr lang="en-GB" b="1" dirty="0" smtClean="0">
                <a:solidFill>
                  <a:srgbClr val="1105B1"/>
                </a:solidFill>
              </a:rPr>
              <a:t>. Ion-ion cooling</a:t>
            </a:r>
            <a:endParaRPr lang="en-GB" b="1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86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48408" y="15240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1105B1"/>
                </a:solidFill>
              </a:rPr>
              <a:t>The important things we have learned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6614" y="2125830"/>
            <a:ext cx="7023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The vacuum requirements were found to have the most of the points to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 be verified on different levels.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69113" y="1412776"/>
            <a:ext cx="252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3. Vacuum requirements</a:t>
            </a:r>
            <a:endParaRPr lang="en-GB" b="1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9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48408" y="15240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1105B1"/>
                </a:solidFill>
              </a:rPr>
              <a:t>The important things we have learned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6614" y="2125830"/>
            <a:ext cx="78938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Current requirements to vacuum in HIE-EBIS are based on CBSIM simulations 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Taking into account CX process.</a:t>
            </a:r>
          </a:p>
          <a:p>
            <a:endParaRPr lang="en-GB" b="1" dirty="0">
              <a:solidFill>
                <a:srgbClr val="1105B1"/>
              </a:solidFill>
            </a:endParaRPr>
          </a:p>
          <a:p>
            <a:r>
              <a:rPr lang="en-GB" b="1" dirty="0" smtClean="0">
                <a:solidFill>
                  <a:srgbClr val="1105B1"/>
                </a:solidFill>
              </a:rPr>
              <a:t>These relay on extrapolation of low charge state CX cross-section to higher states</a:t>
            </a:r>
          </a:p>
          <a:p>
            <a:r>
              <a:rPr lang="en-GB" b="1" dirty="0">
                <a:solidFill>
                  <a:srgbClr val="1105B1"/>
                </a:solidFill>
              </a:rPr>
              <a:t>w</a:t>
            </a:r>
            <a:r>
              <a:rPr lang="en-GB" b="1" dirty="0" smtClean="0">
                <a:solidFill>
                  <a:srgbClr val="1105B1"/>
                </a:solidFill>
              </a:rPr>
              <a:t>hich is questionable and not entirely supported by experiments on VHCI</a:t>
            </a:r>
          </a:p>
          <a:p>
            <a:endParaRPr lang="en-GB" b="1" dirty="0">
              <a:solidFill>
                <a:srgbClr val="1105B1"/>
              </a:solidFill>
            </a:endParaRPr>
          </a:p>
          <a:p>
            <a:r>
              <a:rPr lang="en-GB" b="1" dirty="0" smtClean="0">
                <a:solidFill>
                  <a:srgbClr val="1105B1"/>
                </a:solidFill>
              </a:rPr>
              <a:t>The results of CBSIM regarding CX will be double checked with other 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simulation packages (one by </a:t>
            </a:r>
            <a:r>
              <a:rPr lang="en-US" b="1" dirty="0" err="1">
                <a:solidFill>
                  <a:srgbClr val="1105B1"/>
                </a:solidFill>
              </a:rPr>
              <a:t>Yaming</a:t>
            </a:r>
            <a:r>
              <a:rPr lang="en-US" b="1" dirty="0">
                <a:solidFill>
                  <a:srgbClr val="1105B1"/>
                </a:solidFill>
              </a:rPr>
              <a:t> </a:t>
            </a:r>
            <a:r>
              <a:rPr lang="en-US" b="1" dirty="0" err="1" smtClean="0">
                <a:solidFill>
                  <a:srgbClr val="1105B1"/>
                </a:solidFill>
              </a:rPr>
              <a:t>Zou</a:t>
            </a:r>
            <a:r>
              <a:rPr lang="en-US" b="1" dirty="0" smtClean="0">
                <a:solidFill>
                  <a:srgbClr val="1105B1"/>
                </a:solidFill>
              </a:rPr>
              <a:t> + other mentioned</a:t>
            </a:r>
            <a:r>
              <a:rPr lang="en-US" dirty="0" smtClean="0">
                <a:solidFill>
                  <a:srgbClr val="1105B1"/>
                </a:solidFill>
              </a:rPr>
              <a:t> </a:t>
            </a:r>
            <a:r>
              <a:rPr lang="en-US" b="1" dirty="0" smtClean="0">
                <a:solidFill>
                  <a:srgbClr val="1105B1"/>
                </a:solidFill>
              </a:rPr>
              <a:t>) </a:t>
            </a:r>
            <a:r>
              <a:rPr lang="en-GB" dirty="0" smtClean="0">
                <a:solidFill>
                  <a:srgbClr val="1105B1"/>
                </a:solidFill>
              </a:rPr>
              <a:t> </a:t>
            </a:r>
            <a:r>
              <a:rPr lang="en-GB" b="1" dirty="0" smtClean="0">
                <a:solidFill>
                  <a:srgbClr val="1105B1"/>
                </a:solidFill>
              </a:rPr>
              <a:t>and 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experimental data to refine the vacuum requirements regarding CX.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69113" y="1412776"/>
            <a:ext cx="335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3. Vacuum requirements. </a:t>
            </a:r>
            <a:r>
              <a:rPr lang="en-GB" b="1" dirty="0">
                <a:solidFill>
                  <a:srgbClr val="1105B1"/>
                </a:solidFill>
              </a:rPr>
              <a:t>Level 0.</a:t>
            </a:r>
          </a:p>
          <a:p>
            <a:endParaRPr lang="en-GB" b="1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1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48408" y="15240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1105B1"/>
                </a:solidFill>
              </a:rPr>
              <a:t>The important things we have learned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6614" y="2125830"/>
            <a:ext cx="7823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Basic concept. The final choice of NEG-dominated and </a:t>
            </a:r>
            <a:r>
              <a:rPr lang="en-GB" b="1" dirty="0" err="1" smtClean="0">
                <a:solidFill>
                  <a:srgbClr val="1105B1"/>
                </a:solidFill>
              </a:rPr>
              <a:t>Cryo</a:t>
            </a:r>
            <a:r>
              <a:rPr lang="en-GB" b="1" dirty="0" smtClean="0">
                <a:solidFill>
                  <a:srgbClr val="1105B1"/>
                </a:solidFill>
              </a:rPr>
              <a:t>-dominated pumping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To be chosen based on tests with the electron beam regarding RF and potential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 losses to the drift tubes.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69113" y="1412776"/>
            <a:ext cx="335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3. Vacuum requirements. </a:t>
            </a:r>
            <a:r>
              <a:rPr lang="en-GB" b="1" dirty="0">
                <a:solidFill>
                  <a:srgbClr val="1105B1"/>
                </a:solidFill>
              </a:rPr>
              <a:t>Level 1.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 </a:t>
            </a:r>
            <a:endParaRPr lang="en-GB" b="1" dirty="0">
              <a:solidFill>
                <a:srgbClr val="1105B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17033"/>
            <a:ext cx="3908336" cy="21916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378" y="3789040"/>
            <a:ext cx="4022271" cy="213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64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48408" y="15240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1105B1"/>
                </a:solidFill>
              </a:rPr>
              <a:t>The important things we have learned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6614" y="1502688"/>
            <a:ext cx="77849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Level 2. Specific use of technologies.</a:t>
            </a:r>
          </a:p>
          <a:p>
            <a:endParaRPr lang="en-GB" b="1" dirty="0">
              <a:solidFill>
                <a:srgbClr val="1105B1"/>
              </a:solidFill>
            </a:endParaRPr>
          </a:p>
          <a:p>
            <a:r>
              <a:rPr lang="en-GB" b="1" dirty="0" smtClean="0">
                <a:solidFill>
                  <a:srgbClr val="1105B1"/>
                </a:solidFill>
              </a:rPr>
              <a:t>Thermally floating NEG covered surfaces found questionable in their ability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 to assist pumping in the trapping region. Electrically heated strips can be made</a:t>
            </a:r>
          </a:p>
          <a:p>
            <a:r>
              <a:rPr lang="en-GB" b="1" dirty="0" smtClean="0">
                <a:solidFill>
                  <a:srgbClr val="1105B1"/>
                </a:solidFill>
              </a:rPr>
              <a:t> rather compact </a:t>
            </a: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>
              <a:solidFill>
                <a:srgbClr val="1105B1"/>
              </a:solidFill>
            </a:endParaRPr>
          </a:p>
          <a:p>
            <a:endParaRPr lang="en-GB" b="1" dirty="0">
              <a:solidFill>
                <a:srgbClr val="1105B1"/>
              </a:solidFill>
            </a:endParaRPr>
          </a:p>
          <a:p>
            <a:endParaRPr lang="en-GB" b="1" dirty="0">
              <a:solidFill>
                <a:srgbClr val="1105B1"/>
              </a:solidFill>
            </a:endParaRPr>
          </a:p>
          <a:p>
            <a:endParaRPr lang="en-GB" b="1" dirty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endParaRPr lang="en-GB" b="1" dirty="0">
              <a:solidFill>
                <a:srgbClr val="1105B1"/>
              </a:solidFill>
            </a:endParaRPr>
          </a:p>
          <a:p>
            <a:endParaRPr lang="en-GB" b="1" dirty="0" smtClean="0">
              <a:solidFill>
                <a:srgbClr val="1105B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6008" y="1027470"/>
            <a:ext cx="252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05B1"/>
                </a:solidFill>
              </a:rPr>
              <a:t>3. Vacuum requirements</a:t>
            </a:r>
            <a:endParaRPr lang="en-GB" b="1" dirty="0">
              <a:solidFill>
                <a:srgbClr val="1105B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4" t="48922" r="33406" b="38156"/>
          <a:stretch/>
        </p:blipFill>
        <p:spPr bwMode="auto">
          <a:xfrm>
            <a:off x="1348408" y="3466515"/>
            <a:ext cx="3009901" cy="147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0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527</Words>
  <Application>Microsoft Office PowerPoint</Application>
  <PresentationFormat>On-screen Show (4:3)</PresentationFormat>
  <Paragraphs>100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1_Office Theme</vt:lpstr>
      <vt:lpstr>HIE-EBIS workshop summary</vt:lpstr>
      <vt:lpstr>Foreword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A bit collaboration options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C. Preliminary layout of HIE-EBIS</dc:title>
  <dc:creator>Andrey Shornikov</dc:creator>
  <cp:lastModifiedBy>Andrey Shornikov</cp:lastModifiedBy>
  <cp:revision>39</cp:revision>
  <dcterms:created xsi:type="dcterms:W3CDTF">2012-10-12T14:19:05Z</dcterms:created>
  <dcterms:modified xsi:type="dcterms:W3CDTF">2012-10-17T14:40:28Z</dcterms:modified>
</cp:coreProperties>
</file>