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7" r:id="rId4"/>
    <p:sldId id="260" r:id="rId5"/>
    <p:sldId id="256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05B1"/>
    <a:srgbClr val="1119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15/10/2012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29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15/10/2012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49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15/10/2012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257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03468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265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15/10/2012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314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15/10/2012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7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15/10/2012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958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15/10/2012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35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15/10/2012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531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15/10/2012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066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15/10/2012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407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35BE2-374A-41D4-86EC-179C1B0366D0}" type="datetimeFigureOut">
              <a:rPr lang="en-GB" smtClean="0"/>
              <a:t>15/10/2012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15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35BE2-374A-41D4-86EC-179C1B0366D0}" type="datetimeFigureOut">
              <a:rPr lang="en-GB" smtClean="0"/>
              <a:t>15/10/2012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66C89-B7AA-4A32-A44A-D0CFA21F16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623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576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HIE-EBIS workshop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6309320"/>
            <a:ext cx="6400800" cy="432048"/>
          </a:xfrm>
        </p:spPr>
        <p:txBody>
          <a:bodyPr/>
          <a:lstStyle/>
          <a:p>
            <a:r>
              <a:rPr lang="de-DE" dirty="0" smtClean="0">
                <a:solidFill>
                  <a:srgbClr val="1105B1"/>
                </a:solidFill>
              </a:rPr>
              <a:t>CERN, 16-17.10.2012</a:t>
            </a:r>
          </a:p>
        </p:txBody>
      </p:sp>
    </p:spTree>
    <p:extLst>
      <p:ext uri="{BB962C8B-B14F-4D97-AF65-F5344CB8AC3E}">
        <p14:creationId xmlns:p14="http://schemas.microsoft.com/office/powerpoint/2010/main" val="71431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1105B1"/>
                </a:solidFill>
              </a:rPr>
              <a:t>Goal of the workshop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619672" y="1556792"/>
            <a:ext cx="69127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b="1" dirty="0" smtClean="0">
                <a:solidFill>
                  <a:srgbClr val="1105B1"/>
                </a:solidFill>
              </a:rPr>
              <a:t> Get the status updates from existing EBITS and the devices under construction and commissioning. </a:t>
            </a:r>
          </a:p>
          <a:p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b="1" dirty="0" smtClean="0">
                <a:solidFill>
                  <a:srgbClr val="1105B1"/>
                </a:solidFill>
              </a:rPr>
              <a:t>Discuss key design features of the devices similar to the planned HIE-EBIS.</a:t>
            </a:r>
          </a:p>
          <a:p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b="1" dirty="0" smtClean="0">
                <a:solidFill>
                  <a:srgbClr val="1105B1"/>
                </a:solidFill>
              </a:rPr>
              <a:t>Discuss some design options for the HIE-EBIS.</a:t>
            </a:r>
          </a:p>
          <a:p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b="1" dirty="0" smtClean="0">
                <a:solidFill>
                  <a:srgbClr val="1105B1"/>
                </a:solidFill>
              </a:rPr>
              <a:t>Rise our awareness of critical issues for a high-ionization factor EBIS.</a:t>
            </a:r>
          </a:p>
          <a:p>
            <a:endParaRPr lang="en-GB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b="1" dirty="0" smtClean="0">
                <a:solidFill>
                  <a:srgbClr val="1105B1"/>
                </a:solidFill>
              </a:rPr>
              <a:t>Invite colleagues to combine our efforts. </a:t>
            </a:r>
            <a:endParaRPr lang="en-GB" b="1" dirty="0">
              <a:solidFill>
                <a:srgbClr val="1105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3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96008" y="0"/>
            <a:ext cx="7643192" cy="980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>
                <a:solidFill>
                  <a:srgbClr val="1105B1"/>
                </a:solidFill>
              </a:rPr>
              <a:t>Goal of the workshop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1556792"/>
            <a:ext cx="7200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1105B1"/>
                </a:solidFill>
              </a:rPr>
              <a:t>To be practical</a:t>
            </a:r>
          </a:p>
          <a:p>
            <a:endParaRPr lang="en-GB" sz="2000" b="1" dirty="0" smtClean="0">
              <a:solidFill>
                <a:srgbClr val="1105B1"/>
              </a:solidFill>
            </a:endParaRPr>
          </a:p>
          <a:p>
            <a:endParaRPr lang="en-GB" sz="2000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sz="2000" b="1" dirty="0">
                <a:solidFill>
                  <a:srgbClr val="1105B1"/>
                </a:solidFill>
              </a:rPr>
              <a:t> </a:t>
            </a:r>
            <a:r>
              <a:rPr lang="en-GB" sz="2000" b="1" dirty="0" smtClean="0">
                <a:solidFill>
                  <a:srgbClr val="1105B1"/>
                </a:solidFill>
              </a:rPr>
              <a:t>Concentrate on practical experience, mature or tested technologies and designs.</a:t>
            </a:r>
          </a:p>
          <a:p>
            <a:endParaRPr lang="en-GB" sz="2000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1105B1"/>
                </a:solidFill>
              </a:rPr>
              <a:t>Stay on the machine physics rather than experimental physics the machine is needed for.</a:t>
            </a:r>
          </a:p>
          <a:p>
            <a:endParaRPr lang="en-GB" sz="2000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1105B1"/>
                </a:solidFill>
              </a:rPr>
              <a:t>Keep in mind the time horizon of a few years for all R&amp;Ds to be started, carried out and concluded.</a:t>
            </a:r>
            <a:endParaRPr lang="en-GB" sz="2000" b="1" dirty="0">
              <a:solidFill>
                <a:srgbClr val="1105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74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1105B1"/>
                </a:solidFill>
              </a:rPr>
              <a:t>Workshop schedule. Day I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387769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50147"/>
              </p:ext>
            </p:extLst>
          </p:nvPr>
        </p:nvGraphicFramePr>
        <p:xfrm>
          <a:off x="1187624" y="1422955"/>
          <a:ext cx="4968552" cy="4896546"/>
        </p:xfrm>
        <a:graphic>
          <a:graphicData uri="http://schemas.openxmlformats.org/drawingml/2006/table">
            <a:tbl>
              <a:tblPr firstRow="1" firstCol="1" bandRow="1"/>
              <a:tblGrid>
                <a:gridCol w="515564"/>
                <a:gridCol w="761787"/>
                <a:gridCol w="3691201"/>
              </a:tblGrid>
              <a:tr h="196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I.0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09:00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Welcome and formal matters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96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I.1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09:10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D. Voulot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20 min HIE-ISOLDE linac upgrade.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340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I.2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09:30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F. Wenander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30 min Present REX-ISOLDE charge breeder system.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340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I.3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10:00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SFBX1200"/>
                          <a:ea typeface="Calibri"/>
                          <a:cs typeface="SFBX1200"/>
                        </a:rPr>
                        <a:t>A. Shornikov</a:t>
                      </a:r>
                      <a:r>
                        <a:rPr lang="en-GB" sz="900" dirty="0">
                          <a:effectLst/>
                          <a:latin typeface="SFRM1200"/>
                          <a:ea typeface="Calibri"/>
                          <a:cs typeface="SFRM1200"/>
                        </a:rPr>
                        <a:t>, 30 min HIE-EBIS design parameters and prerequisite.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96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10:30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Coffee break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FT.1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10:45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E. Beebe, 40 min The RHIC EBIS.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96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FT.2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11:30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S. Schwarz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40 min The MSU ReA3 EBIS/T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96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FT.3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12:15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J. Crespo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40 min EBITs at MPIK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96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13:00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Lunch break, 6/2-004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FT.4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14:00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R. Marrs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30 min The LLNL Super-EBIT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96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FT.5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14:35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N. Nakamura 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30 min Tokyo Super-EBIT.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196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15:10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Coffee break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15:25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P. Chiggiato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15 min Advanced vacuum technologies.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92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15:45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J. Crespo, 10 min Vacuum system and cryogenics in HD-type EBIT design.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40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16:00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N. Nakamura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10 min Cryogenics and vacuum at Tokyo Super-EBIT.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92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16:15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V. Ovsyannikov, 10 min Cryogenics and vacuum in DreEBIT EBITs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40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16:30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S. Kondrashev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10 min Low-contamination rare and exotic beams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96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16:45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 session discussion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96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17:30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End of sessions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19:00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Social dinner at Coq Rouge, St, </a:t>
                      </a:r>
                      <a:r>
                        <a:rPr lang="en-GB" sz="10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Genis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92" marR="508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ight Brace 9"/>
          <p:cNvSpPr/>
          <p:nvPr/>
        </p:nvSpPr>
        <p:spPr>
          <a:xfrm>
            <a:off x="6228184" y="2708920"/>
            <a:ext cx="324036" cy="1152128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Brace 10"/>
          <p:cNvSpPr/>
          <p:nvPr/>
        </p:nvSpPr>
        <p:spPr>
          <a:xfrm>
            <a:off x="6228184" y="4077072"/>
            <a:ext cx="324036" cy="1800200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Brace 11"/>
          <p:cNvSpPr/>
          <p:nvPr/>
        </p:nvSpPr>
        <p:spPr>
          <a:xfrm>
            <a:off x="6228184" y="1412776"/>
            <a:ext cx="324036" cy="1080120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820457" y="1412776"/>
            <a:ext cx="17039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Introduction of</a:t>
            </a:r>
          </a:p>
          <a:p>
            <a:r>
              <a:rPr lang="en-GB" dirty="0" smtClean="0"/>
              <a:t>ISOLDE,  REX,</a:t>
            </a:r>
          </a:p>
          <a:p>
            <a:r>
              <a:rPr lang="en-GB" dirty="0" smtClean="0"/>
              <a:t>HIE-ISOLDE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812807" y="2673886"/>
            <a:ext cx="21516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Introduction of</a:t>
            </a:r>
          </a:p>
          <a:p>
            <a:r>
              <a:rPr lang="en-GB" dirty="0" smtClean="0"/>
              <a:t>RHIC, MSU, HD EBITS and LLNL and Tokyo Super-EBITs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660232" y="4126229"/>
            <a:ext cx="23042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Advanced vacuum technologies, their use in EBITS.</a:t>
            </a:r>
          </a:p>
          <a:p>
            <a:r>
              <a:rPr lang="en-GB" dirty="0" smtClean="0"/>
              <a:t>Cryogenics for vacuum purposes in EBITS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738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105B1"/>
                </a:solidFill>
              </a:rPr>
              <a:t>Workshop schedule. Day </a:t>
            </a:r>
            <a:r>
              <a:rPr lang="en-GB" dirty="0" smtClean="0">
                <a:solidFill>
                  <a:srgbClr val="1105B1"/>
                </a:solidFill>
              </a:rPr>
              <a:t>II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571315"/>
              </p:ext>
            </p:extLst>
          </p:nvPr>
        </p:nvGraphicFramePr>
        <p:xfrm>
          <a:off x="1259632" y="1268758"/>
          <a:ext cx="4896544" cy="5040561"/>
        </p:xfrm>
        <a:graphic>
          <a:graphicData uri="http://schemas.openxmlformats.org/drawingml/2006/table">
            <a:tbl>
              <a:tblPr firstRow="1" firstCol="1" bandRow="1"/>
              <a:tblGrid>
                <a:gridCol w="508093"/>
                <a:gridCol w="540410"/>
                <a:gridCol w="3848041"/>
              </a:tblGrid>
              <a:tr h="352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TII.1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09:00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S. Schwarz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10 min Helmholtz+solenoid configuration at MSU EBIS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211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TII.2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09:15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R. Marrs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10 min Ion-Ion cooling at high ionization factors.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211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TII.3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09:30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A. Pikin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10 min Acceptance and emittance studies at RHIC EBIS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52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TII.4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09:45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V. Ovsyannikov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10 min Acceptance and emittance studies at DreEEBIT.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211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TII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10:00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TII session discussion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211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10:45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Coffee break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TIII.1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11:00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R. Becker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15 min Can 5 A, 150 keV, 20 kA/cm</a:t>
                      </a:r>
                      <a:r>
                        <a:rPr lang="en-GB" sz="900" baseline="30000">
                          <a:effectLst/>
                          <a:latin typeface="SFRM1200"/>
                          <a:ea typeface="Calibri"/>
                          <a:cs typeface="SFRM1200"/>
                        </a:rPr>
                        <a:t>2</a:t>
                      </a:r>
                      <a:r>
                        <a:rPr lang="en-GB" sz="600">
                          <a:effectLst/>
                          <a:latin typeface="CMR8"/>
                          <a:ea typeface="Calibri"/>
                          <a:cs typeface="CMR8"/>
                        </a:rPr>
                        <a:t> 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be attained practically in a charge breeder?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</a:tr>
              <a:tr h="352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TIII.2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11:20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E. Donets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15 min Can the development from Dubna be applied for an effective high energy high current charge breeder?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</a:tr>
              <a:tr h="211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TIII.3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11:40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V. Ovsyannikov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15 min High compression high current guns.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</a:tr>
              <a:tr h="211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12:00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Lunch break, R3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TIII.4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13:15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S. Schwarz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15 min State-of-the-art high compression guns using BaW cathode.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</a:tr>
              <a:tr h="528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TIII.5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13:35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A. Pikin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20 min Can the BNL EBIS current density be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increased by a factor of 20? IrCe and LaB</a:t>
                      </a:r>
                      <a:r>
                        <a:rPr lang="en-GB" sz="600">
                          <a:effectLst/>
                          <a:latin typeface="CMR8"/>
                          <a:ea typeface="Calibri"/>
                          <a:cs typeface="CMR8"/>
                        </a:rPr>
                        <a:t>6 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cathodes, high-current collector design, experience with large aperture drift tubes.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</a:tr>
              <a:tr h="211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TIII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14:00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TIII session discussion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</a:tr>
              <a:tr h="211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14:45 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Coffee break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15:00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Guided tour of ISOLDE and REX-EBIS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SCS.1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16:30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A. Shornikov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15 min What we have learned and our next steps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11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SCS.2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16:45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SFBX1200"/>
                          <a:ea typeface="Calibri"/>
                          <a:cs typeface="SFBX1200"/>
                        </a:rPr>
                        <a:t>R. Catherall</a:t>
                      </a:r>
                      <a:r>
                        <a:rPr lang="en-GB" sz="900">
                          <a:effectLst/>
                          <a:latin typeface="SFRM1200"/>
                          <a:ea typeface="Calibri"/>
                          <a:cs typeface="SFRM1200"/>
                        </a:rPr>
                        <a:t>, 5 min What can CERN / EU offer to the collaborators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11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SCS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16:50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SCS session discussion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11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17:20</a:t>
                      </a:r>
                      <a:endParaRPr lang="en-GB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End of the workshop</a:t>
                      </a:r>
                      <a:endParaRPr lang="en-GB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397" marR="523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Right Brace 11"/>
          <p:cNvSpPr/>
          <p:nvPr/>
        </p:nvSpPr>
        <p:spPr>
          <a:xfrm>
            <a:off x="6228184" y="1268760"/>
            <a:ext cx="432048" cy="1296144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Brace 12"/>
          <p:cNvSpPr/>
          <p:nvPr/>
        </p:nvSpPr>
        <p:spPr>
          <a:xfrm>
            <a:off x="6228184" y="2852936"/>
            <a:ext cx="432048" cy="2160240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Brace 13"/>
          <p:cNvSpPr/>
          <p:nvPr/>
        </p:nvSpPr>
        <p:spPr>
          <a:xfrm>
            <a:off x="6200306" y="5445224"/>
            <a:ext cx="432048" cy="648072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695728" y="1178168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Acceptance and </a:t>
            </a:r>
            <a:r>
              <a:rPr lang="en-GB" dirty="0" err="1" smtClean="0"/>
              <a:t>emittance</a:t>
            </a:r>
            <a:r>
              <a:rPr lang="en-GB" dirty="0" smtClean="0"/>
              <a:t>, </a:t>
            </a:r>
            <a:r>
              <a:rPr lang="en-GB" dirty="0" err="1" smtClean="0"/>
              <a:t>emittance</a:t>
            </a:r>
            <a:r>
              <a:rPr lang="en-GB" dirty="0" smtClean="0"/>
              <a:t> growth. Ion cooling @ high ionization factors, beam instabilities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660232" y="2924944"/>
            <a:ext cx="2592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High density electron beams: gun layouts, cathodes, operation modes, collecting, stability. Practice and near future development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695728" y="5445224"/>
            <a:ext cx="234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Summary and collaboration options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356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1105B1"/>
                </a:solidFill>
              </a:rPr>
              <a:t>A few more points.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648" y="1484784"/>
            <a:ext cx="712879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1105B1"/>
                </a:solidFill>
              </a:rPr>
              <a:t> Please let us know if you attend session tomorrow so we reserve a lunch for you. Put the marks in the list.</a:t>
            </a:r>
          </a:p>
          <a:p>
            <a:endParaRPr lang="en-GB" sz="2000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1105B1"/>
                </a:solidFill>
              </a:rPr>
              <a:t>If you have not registered for the dinner tonight but want to join – let us know, we check if we can get an extra seat.</a:t>
            </a:r>
          </a:p>
          <a:p>
            <a:endParaRPr lang="en-GB" sz="2000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1105B1"/>
                </a:solidFill>
              </a:rPr>
              <a:t>When leaving the auditorium for lunch/tour take care of your valuables, take them with you, or put to Fredrik’s office. There are many keys to </a:t>
            </a:r>
            <a:r>
              <a:rPr lang="en-GB" sz="2000" b="1" u="sng" dirty="0" smtClean="0">
                <a:solidFill>
                  <a:srgbClr val="1105B1"/>
                </a:solidFill>
              </a:rPr>
              <a:t>this</a:t>
            </a:r>
            <a:r>
              <a:rPr lang="en-GB" sz="2000" b="1" dirty="0" smtClean="0">
                <a:solidFill>
                  <a:srgbClr val="1105B1"/>
                </a:solidFill>
              </a:rPr>
              <a:t> room circulating.</a:t>
            </a:r>
          </a:p>
          <a:p>
            <a:endParaRPr lang="en-GB" sz="2000" b="1" dirty="0" smtClean="0">
              <a:solidFill>
                <a:srgbClr val="1105B1"/>
              </a:solidFill>
            </a:endParaRPr>
          </a:p>
          <a:p>
            <a:endParaRPr lang="en-GB" dirty="0" smtClean="0"/>
          </a:p>
          <a:p>
            <a:pPr marL="285750" indent="-285750">
              <a:buFont typeface="Wingdings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17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1105B1"/>
                </a:solidFill>
              </a:rPr>
              <a:t>Let’s introduce ourselves</a:t>
            </a:r>
            <a:endParaRPr lang="en-GB" dirty="0">
              <a:solidFill>
                <a:srgbClr val="1105B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1640" y="1412776"/>
            <a:ext cx="741682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1105B1"/>
                </a:solidFill>
              </a:rPr>
              <a:t>Dear participants, please shortly introduce yourself to those who don’t know you. Please mention:</a:t>
            </a:r>
          </a:p>
          <a:p>
            <a:endParaRPr lang="en-GB" sz="2000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1105B1"/>
                </a:solidFill>
              </a:rPr>
              <a:t>Your name</a:t>
            </a:r>
          </a:p>
          <a:p>
            <a:endParaRPr lang="en-GB" sz="2000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1105B1"/>
                </a:solidFill>
              </a:rPr>
              <a:t>Your affiliation</a:t>
            </a:r>
          </a:p>
          <a:p>
            <a:endParaRPr lang="en-GB" sz="2000" b="1" dirty="0" smtClean="0">
              <a:solidFill>
                <a:srgbClr val="1105B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1105B1"/>
                </a:solidFill>
              </a:rPr>
              <a:t>Your subject field/project </a:t>
            </a:r>
          </a:p>
          <a:p>
            <a:pPr marL="285750" indent="-285750">
              <a:buFont typeface="Wingdings" pitchFamily="2" charset="2"/>
              <a:buChar char="q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729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782</Words>
  <Application>Microsoft Office PowerPoint</Application>
  <PresentationFormat>On-screen Show (4:3)</PresentationFormat>
  <Paragraphs>173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1_Office Theme</vt:lpstr>
      <vt:lpstr>HIE-EBIS workshop</vt:lpstr>
      <vt:lpstr>Goal of the workshop</vt:lpstr>
      <vt:lpstr> </vt:lpstr>
      <vt:lpstr>Workshop schedule. Day I</vt:lpstr>
      <vt:lpstr>Workshop schedule. Day II</vt:lpstr>
      <vt:lpstr>A few more points.</vt:lpstr>
      <vt:lpstr>Let’s introduce ourselves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C. Preliminary layout of HIE-EBIS</dc:title>
  <dc:creator>Andrey Shornikov</dc:creator>
  <cp:lastModifiedBy>Andrey Shornikov</cp:lastModifiedBy>
  <cp:revision>29</cp:revision>
  <dcterms:created xsi:type="dcterms:W3CDTF">2012-10-12T14:19:05Z</dcterms:created>
  <dcterms:modified xsi:type="dcterms:W3CDTF">2012-10-15T13:57:11Z</dcterms:modified>
</cp:coreProperties>
</file>