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7" r:id="rId1"/>
  </p:sldMasterIdLst>
  <p:notesMasterIdLst>
    <p:notesMasterId r:id="rId47"/>
  </p:notesMasterIdLst>
  <p:sldIdLst>
    <p:sldId id="364" r:id="rId2"/>
    <p:sldId id="566" r:id="rId3"/>
    <p:sldId id="518" r:id="rId4"/>
    <p:sldId id="532" r:id="rId5"/>
    <p:sldId id="533" r:id="rId6"/>
    <p:sldId id="519" r:id="rId7"/>
    <p:sldId id="520" r:id="rId8"/>
    <p:sldId id="537" r:id="rId9"/>
    <p:sldId id="538" r:id="rId10"/>
    <p:sldId id="539" r:id="rId11"/>
    <p:sldId id="536" r:id="rId12"/>
    <p:sldId id="535" r:id="rId13"/>
    <p:sldId id="524" r:id="rId14"/>
    <p:sldId id="549" r:id="rId15"/>
    <p:sldId id="550" r:id="rId16"/>
    <p:sldId id="551" r:id="rId17"/>
    <p:sldId id="552" r:id="rId18"/>
    <p:sldId id="553" r:id="rId19"/>
    <p:sldId id="554" r:id="rId20"/>
    <p:sldId id="555" r:id="rId21"/>
    <p:sldId id="557" r:id="rId22"/>
    <p:sldId id="540" r:id="rId23"/>
    <p:sldId id="541" r:id="rId24"/>
    <p:sldId id="542" r:id="rId25"/>
    <p:sldId id="543" r:id="rId26"/>
    <p:sldId id="545" r:id="rId27"/>
    <p:sldId id="546" r:id="rId28"/>
    <p:sldId id="547" r:id="rId29"/>
    <p:sldId id="558" r:id="rId30"/>
    <p:sldId id="548" r:id="rId31"/>
    <p:sldId id="561" r:id="rId32"/>
    <p:sldId id="556" r:id="rId33"/>
    <p:sldId id="560" r:id="rId34"/>
    <p:sldId id="559" r:id="rId35"/>
    <p:sldId id="509" r:id="rId36"/>
    <p:sldId id="510" r:id="rId37"/>
    <p:sldId id="506" r:id="rId38"/>
    <p:sldId id="515" r:id="rId39"/>
    <p:sldId id="507" r:id="rId40"/>
    <p:sldId id="516" r:id="rId41"/>
    <p:sldId id="517" r:id="rId42"/>
    <p:sldId id="363" r:id="rId43"/>
    <p:sldId id="563" r:id="rId44"/>
    <p:sldId id="564" r:id="rId45"/>
    <p:sldId id="565" r:id="rId46"/>
  </p:sldIdLst>
  <p:sldSz cx="9144000" cy="6858000" type="screen4x3"/>
  <p:notesSz cx="6796088" cy="992505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6" autoAdjust="0"/>
    <p:restoredTop sz="94660"/>
  </p:normalViewPr>
  <p:slideViewPr>
    <p:cSldViewPr>
      <p:cViewPr varScale="1">
        <p:scale>
          <a:sx n="74" d="100"/>
          <a:sy n="74" d="100"/>
        </p:scale>
        <p:origin x="-390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797675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797675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797675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939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-6565900"/>
            <a:ext cx="0" cy="1463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4875"/>
            <a:ext cx="5430838" cy="4462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17662140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2124075" y="754063"/>
            <a:ext cx="2547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2425" cy="44640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2124075" y="754063"/>
            <a:ext cx="2547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2425" cy="44640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Text Box 2"/>
          <p:cNvSpPr txBox="1">
            <a:spLocks noChangeArrowheads="1"/>
          </p:cNvSpPr>
          <p:nvPr/>
        </p:nvSpPr>
        <p:spPr bwMode="auto">
          <a:xfrm>
            <a:off x="2124075" y="754063"/>
            <a:ext cx="2547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2425" cy="44640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1"/>
          <p:cNvSpPr txBox="1">
            <a:spLocks noChangeArrowheads="1"/>
          </p:cNvSpPr>
          <p:nvPr/>
        </p:nvSpPr>
        <p:spPr bwMode="auto">
          <a:xfrm>
            <a:off x="2124075" y="754063"/>
            <a:ext cx="2547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7827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2425" cy="44640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2124075" y="754063"/>
            <a:ext cx="2547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2425" cy="44640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2124075" y="754063"/>
            <a:ext cx="2547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2425" cy="44640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1"/>
          <p:cNvSpPr txBox="1">
            <a:spLocks noChangeArrowheads="1"/>
          </p:cNvSpPr>
          <p:nvPr/>
        </p:nvSpPr>
        <p:spPr bwMode="auto">
          <a:xfrm>
            <a:off x="2124075" y="754063"/>
            <a:ext cx="2547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2425" cy="44640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2124075" y="754063"/>
            <a:ext cx="2547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2425" cy="44640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2124075" y="754063"/>
            <a:ext cx="2547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2425" cy="44640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2124075" y="754063"/>
            <a:ext cx="2547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2425" cy="44640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2124075" y="754063"/>
            <a:ext cx="2547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2425" cy="44640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1"/>
          <p:cNvSpPr txBox="1">
            <a:spLocks noChangeArrowheads="1"/>
          </p:cNvSpPr>
          <p:nvPr/>
        </p:nvSpPr>
        <p:spPr bwMode="auto">
          <a:xfrm>
            <a:off x="2124075" y="754063"/>
            <a:ext cx="2547938" cy="37211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2425" cy="4464050"/>
          </a:xfrm>
          <a:noFill/>
          <a:ln/>
        </p:spPr>
        <p:txBody>
          <a:bodyPr wrap="none" anchor="ctr"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1A593-BAC4-4CDE-AE3E-8A4BBEFC8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7B216-84DC-47F9-B1B5-3F2527ACE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EEBE1-A78F-4279-BF60-C4BF7553A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7FB14-AC24-4D59-A32D-0F3DC6467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0D25C-ADBF-4C4E-9ECF-41346D9DB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9436B-4C58-4A15-8791-665140085F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4F3DF-3DF2-4F39-AE42-D6B75AA3E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F878D-B0F2-446A-A2E1-0B2EF4746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0382B-3BA1-465C-B5ED-AD9096BB8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3AF92-6E42-4BD7-8BC5-8F2AE10BB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37DD9-4A01-4B76-B594-82CA7FFC3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5B962-C255-48DF-A499-B71776C18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6F396-0E26-4319-B5AD-274B173FA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FB890-42D6-4736-BBF2-B5EA90CD8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E93E8-5F62-4A02-A87A-C815E1EA1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155120C-86C5-423B-A65A-A06121F46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donets@jinr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../embeddings/Microsoft_Word_97_-_2003_Document3.doc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Microsoft_Word_97_-_2003_Document1.doc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Microsoft_Word_97_-_2003_Document2.doc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0.emf"/><Relationship Id="rId4" Type="http://schemas.openxmlformats.org/officeDocument/2006/relationships/oleObject" Target="../embeddings/Microsoft_Word_97_-_2003_Document4.doc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 eaLnBrk="0" hangingPunct="0">
              <a:buClr>
                <a:srgbClr val="008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ru-RU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eaLnBrk="0" hangingPunct="0">
              <a:buClr>
                <a:srgbClr val="008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ru-RU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04813"/>
            <a:ext cx="7705725" cy="2087562"/>
          </a:xfrm>
        </p:spPr>
        <p:txBody>
          <a:bodyPr lIns="90000" tIns="46800" rIns="90000" bIns="46800"/>
          <a:lstStyle/>
          <a:p>
            <a:pPr eaLnBrk="1" hangingPunct="1">
              <a:buClr>
                <a:srgbClr val="0000F4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i="1" dirty="0" smtClean="0">
                <a:solidFill>
                  <a:srgbClr val="0000CC"/>
                </a:solidFill>
              </a:rPr>
              <a:t>Can the development from </a:t>
            </a:r>
            <a:r>
              <a:rPr lang="en-US" sz="2800" b="1" i="1" dirty="0" err="1" smtClean="0">
                <a:solidFill>
                  <a:srgbClr val="0000CC"/>
                </a:solidFill>
              </a:rPr>
              <a:t>Dubna</a:t>
            </a:r>
            <a:r>
              <a:rPr lang="en-US" sz="2800" b="1" i="1" dirty="0" smtClean="0">
                <a:solidFill>
                  <a:srgbClr val="0000CC"/>
                </a:solidFill>
              </a:rPr>
              <a:t> be applied for an effective high energy high current charge breeder ?</a:t>
            </a:r>
            <a:endParaRPr lang="en-GB" sz="2800" b="1" i="1" dirty="0" smtClean="0">
              <a:solidFill>
                <a:srgbClr val="0000CC"/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2492375"/>
            <a:ext cx="7991475" cy="3744913"/>
          </a:xfrm>
        </p:spPr>
        <p:txBody>
          <a:bodyPr lIns="90000" tIns="46800" rIns="90000" bIns="46800"/>
          <a:lstStyle/>
          <a:p>
            <a:pPr algn="ctr" eaLnBrk="1" hangingPunct="1">
              <a:lnSpc>
                <a:spcPct val="80000"/>
              </a:lnSpc>
              <a:spcBef>
                <a:spcPts val="500"/>
              </a:spcBef>
              <a:buClr>
                <a:srgbClr val="800000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dirty="0" err="1" smtClean="0">
                <a:solidFill>
                  <a:srgbClr val="FF0000"/>
                </a:solidFill>
              </a:rPr>
              <a:t>Evgeny</a:t>
            </a:r>
            <a:r>
              <a:rPr lang="en-GB" sz="2400" b="1" dirty="0" smtClean="0">
                <a:solidFill>
                  <a:srgbClr val="FF0000"/>
                </a:solidFill>
              </a:rPr>
              <a:t>  E. Donets</a:t>
            </a:r>
          </a:p>
          <a:p>
            <a:pPr algn="ctr" eaLnBrk="1" hangingPunct="1">
              <a:lnSpc>
                <a:spcPct val="80000"/>
              </a:lnSpc>
              <a:spcBef>
                <a:spcPts val="500"/>
              </a:spcBef>
              <a:buClr>
                <a:srgbClr val="800000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i="1" dirty="0" smtClean="0">
                <a:solidFill>
                  <a:srgbClr val="FF0000"/>
                </a:solidFill>
              </a:rPr>
              <a:t>Laboratory of High Energy Physics,</a:t>
            </a:r>
          </a:p>
          <a:p>
            <a:pPr algn="ctr" eaLnBrk="1" hangingPunct="1">
              <a:lnSpc>
                <a:spcPct val="80000"/>
              </a:lnSpc>
              <a:spcBef>
                <a:spcPts val="500"/>
              </a:spcBef>
              <a:buClr>
                <a:srgbClr val="800000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i="1" dirty="0" smtClean="0">
                <a:solidFill>
                  <a:srgbClr val="FF0000"/>
                </a:solidFill>
              </a:rPr>
              <a:t>Joint Institute for Nuclear Research, </a:t>
            </a:r>
          </a:p>
          <a:p>
            <a:pPr algn="ctr" eaLnBrk="1" hangingPunct="1">
              <a:lnSpc>
                <a:spcPct val="80000"/>
              </a:lnSpc>
              <a:spcBef>
                <a:spcPts val="500"/>
              </a:spcBef>
              <a:buClr>
                <a:srgbClr val="800000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i="1" dirty="0" err="1" smtClean="0">
                <a:solidFill>
                  <a:srgbClr val="FF0000"/>
                </a:solidFill>
              </a:rPr>
              <a:t>Dubna</a:t>
            </a:r>
            <a:r>
              <a:rPr lang="en-GB" sz="2400" b="1" i="1" dirty="0" smtClean="0">
                <a:solidFill>
                  <a:srgbClr val="FF0000"/>
                </a:solidFill>
              </a:rPr>
              <a:t>,  Russia</a:t>
            </a:r>
          </a:p>
          <a:p>
            <a:pPr algn="ctr" eaLnBrk="1" hangingPunct="1">
              <a:lnSpc>
                <a:spcPct val="80000"/>
              </a:lnSpc>
              <a:spcBef>
                <a:spcPts val="500"/>
              </a:spcBef>
              <a:buClr>
                <a:srgbClr val="800000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i="1" dirty="0" smtClean="0">
                <a:solidFill>
                  <a:srgbClr val="FF0000"/>
                </a:solidFill>
                <a:hlinkClick r:id="rId3"/>
              </a:rPr>
              <a:t>edonets@jinr.ru</a:t>
            </a:r>
            <a:endParaRPr lang="en-GB" sz="2400" b="1" i="1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ts val="500"/>
              </a:spcBef>
              <a:buClr>
                <a:srgbClr val="800000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 b="1" i="1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ts val="500"/>
              </a:spcBef>
              <a:buClr>
                <a:srgbClr val="800000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800" b="1" i="1" dirty="0" smtClean="0">
                <a:solidFill>
                  <a:srgbClr val="FF0000"/>
                </a:solidFill>
              </a:rPr>
              <a:t>for the JINR ESIS group</a:t>
            </a:r>
          </a:p>
          <a:p>
            <a:pPr algn="ctr" eaLnBrk="1" hangingPunct="1">
              <a:lnSpc>
                <a:spcPct val="80000"/>
              </a:lnSpc>
              <a:spcBef>
                <a:spcPts val="500"/>
              </a:spcBef>
              <a:buClr>
                <a:srgbClr val="800000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800" b="1" i="1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ts val="450"/>
              </a:spcBef>
              <a:buClr>
                <a:srgbClr val="800000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1600" b="1" dirty="0" smtClean="0">
                <a:solidFill>
                  <a:srgbClr val="002060"/>
                </a:solidFill>
              </a:rPr>
              <a:t>HIE-EBIS Workshop</a:t>
            </a:r>
          </a:p>
          <a:p>
            <a:pPr algn="ctr" eaLnBrk="1" hangingPunct="1">
              <a:lnSpc>
                <a:spcPct val="80000"/>
              </a:lnSpc>
              <a:spcBef>
                <a:spcPts val="450"/>
              </a:spcBef>
              <a:buClr>
                <a:srgbClr val="800000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1600" b="1" dirty="0" smtClean="0">
                <a:solidFill>
                  <a:srgbClr val="002060"/>
                </a:solidFill>
              </a:rPr>
              <a:t>CERN,  October 16-17, 2012</a:t>
            </a:r>
          </a:p>
          <a:p>
            <a:pPr algn="ctr" eaLnBrk="1" hangingPunct="1">
              <a:lnSpc>
                <a:spcPct val="80000"/>
              </a:lnSpc>
              <a:spcBef>
                <a:spcPts val="450"/>
              </a:spcBef>
              <a:buClr>
                <a:srgbClr val="800000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1600" b="1" dirty="0" smtClean="0">
                <a:solidFill>
                  <a:srgbClr val="002060"/>
                </a:solidFill>
              </a:rPr>
              <a:t> </a:t>
            </a:r>
            <a:endParaRPr lang="en-GB" sz="1600" dirty="0" smtClean="0">
              <a:solidFill>
                <a:srgbClr val="002060"/>
              </a:solidFill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763713" y="8181975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Rectangle 8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24" name="Picture 10" descr="jin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7772400" cy="763587"/>
          </a:xfrm>
        </p:spPr>
        <p:txBody>
          <a:bodyPr lIns="90000" tIns="46800" rIns="90000" bIns="46800"/>
          <a:lstStyle/>
          <a:p>
            <a:pPr eaLnBrk="1" hangingPunct="1">
              <a:buClr>
                <a:srgbClr val="EE0627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u="sng" smtClean="0">
                <a:solidFill>
                  <a:schemeClr val="accent2"/>
                </a:solidFill>
              </a:rPr>
              <a:t>WHY REFLEX MODE?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052513"/>
            <a:ext cx="7772400" cy="5487987"/>
          </a:xfrm>
        </p:spPr>
        <p:txBody>
          <a:bodyPr lIns="90000" tIns="46800" rIns="90000" bIns="46800"/>
          <a:lstStyle/>
          <a:p>
            <a:pPr marL="381000" indent="-381000" algn="just" eaLnBrk="1" hangingPunct="1">
              <a:spcBef>
                <a:spcPts val="450"/>
              </a:spcBef>
              <a:buClr>
                <a:srgbClr val="EE0627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b="1" smtClean="0">
              <a:solidFill>
                <a:srgbClr val="0000CC"/>
              </a:solidFill>
            </a:endParaRPr>
          </a:p>
          <a:p>
            <a:pPr marL="381000" indent="-381000" algn="just" eaLnBrk="1" hangingPunct="1">
              <a:spcBef>
                <a:spcPts val="450"/>
              </a:spcBef>
              <a:buClr>
                <a:srgbClr val="EE0627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b="1" smtClean="0">
                <a:solidFill>
                  <a:srgbClr val="FF0000"/>
                </a:solidFill>
              </a:rPr>
              <a:t>TO REDUCE CONSUMPTION POWER,</a:t>
            </a:r>
          </a:p>
          <a:p>
            <a:pPr marL="381000" indent="-381000" algn="just" eaLnBrk="1" hangingPunct="1">
              <a:spcBef>
                <a:spcPts val="450"/>
              </a:spcBef>
              <a:buClr>
                <a:srgbClr val="EE0627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b="1" smtClean="0">
              <a:solidFill>
                <a:srgbClr val="FF0000"/>
              </a:solidFill>
            </a:endParaRPr>
          </a:p>
          <a:p>
            <a:pPr marL="381000" indent="-381000" algn="just" eaLnBrk="1" hangingPunct="1">
              <a:spcBef>
                <a:spcPts val="450"/>
              </a:spcBef>
              <a:buClr>
                <a:srgbClr val="EE0627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b="1" smtClean="0">
                <a:solidFill>
                  <a:srgbClr val="FF0000"/>
                </a:solidFill>
              </a:rPr>
              <a:t>            SAVING ALL OTHER </a:t>
            </a:r>
          </a:p>
          <a:p>
            <a:pPr marL="381000" indent="-381000" algn="just" eaLnBrk="1" hangingPunct="1">
              <a:spcBef>
                <a:spcPts val="450"/>
              </a:spcBef>
              <a:buClr>
                <a:srgbClr val="EE0627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b="1" smtClean="0">
                <a:solidFill>
                  <a:srgbClr val="FF0000"/>
                </a:solidFill>
              </a:rPr>
              <a:t>         </a:t>
            </a:r>
          </a:p>
          <a:p>
            <a:pPr marL="381000" indent="-381000" algn="just" eaLnBrk="1" hangingPunct="1">
              <a:spcBef>
                <a:spcPts val="450"/>
              </a:spcBef>
              <a:buClr>
                <a:srgbClr val="EE0627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b="1" smtClean="0">
                <a:solidFill>
                  <a:srgbClr val="FF0000"/>
                </a:solidFill>
              </a:rPr>
              <a:t>               EBIS ADVANTAGES</a:t>
            </a:r>
          </a:p>
          <a:p>
            <a:pPr marL="381000" indent="-381000" algn="just" eaLnBrk="1" hangingPunct="1">
              <a:spcBef>
                <a:spcPts val="450"/>
              </a:spcBef>
              <a:buClr>
                <a:srgbClr val="EE0627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b="1" smtClean="0">
              <a:solidFill>
                <a:srgbClr val="FF0000"/>
              </a:solidFill>
            </a:endParaRPr>
          </a:p>
          <a:p>
            <a:pPr marL="381000" indent="-381000" algn="just" eaLnBrk="1" hangingPunct="1">
              <a:spcBef>
                <a:spcPts val="450"/>
              </a:spcBef>
              <a:buClr>
                <a:srgbClr val="EE0627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b="1" smtClean="0">
              <a:solidFill>
                <a:srgbClr val="FF0000"/>
              </a:solidFill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41" name="Picture 6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28600" y="228600"/>
            <a:ext cx="8763000" cy="6477000"/>
          </a:xfrm>
          <a:prstGeom prst="rect">
            <a:avLst/>
          </a:prstGeom>
          <a:noFill/>
          <a:ln w="9525">
            <a:solidFill>
              <a:srgbClr val="0000F4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57200" y="457200"/>
            <a:ext cx="8305800" cy="5111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   </a:t>
            </a:r>
            <a:r>
              <a:rPr lang="en-US" sz="3200" b="1" dirty="0">
                <a:solidFill>
                  <a:srgbClr val="0000F4"/>
                </a:solidFill>
                <a:latin typeface="Times New Roman" pitchFamily="18" charset="0"/>
              </a:rPr>
              <a:t>Q</a:t>
            </a:r>
            <a:r>
              <a:rPr lang="en-US" sz="3200" b="1" baseline="30000" dirty="0">
                <a:solidFill>
                  <a:srgbClr val="0000F4"/>
                </a:solidFill>
                <a:latin typeface="Times New Roman" pitchFamily="18" charset="0"/>
              </a:rPr>
              <a:t>-</a:t>
            </a:r>
            <a:r>
              <a:rPr lang="en-US" sz="3200" b="1" dirty="0">
                <a:solidFill>
                  <a:srgbClr val="0000F4"/>
                </a:solidFill>
                <a:latin typeface="Times New Roman" pitchFamily="18" charset="0"/>
              </a:rPr>
              <a:t>(e-</a:t>
            </a:r>
            <a:r>
              <a:rPr lang="en-US" sz="3200" b="1" dirty="0" err="1">
                <a:solidFill>
                  <a:srgbClr val="0000F4"/>
                </a:solidFill>
                <a:latin typeface="Times New Roman" pitchFamily="18" charset="0"/>
              </a:rPr>
              <a:t>ch</a:t>
            </a:r>
            <a:r>
              <a:rPr lang="en-US" sz="3200" dirty="0">
                <a:solidFill>
                  <a:srgbClr val="0000F4"/>
                </a:solidFill>
                <a:latin typeface="Times New Roman" pitchFamily="18" charset="0"/>
              </a:rPr>
              <a:t>./m)        </a:t>
            </a:r>
            <a:r>
              <a:rPr lang="en-US" sz="3200" b="1" dirty="0">
                <a:solidFill>
                  <a:srgbClr val="0000F4"/>
                </a:solidFill>
                <a:latin typeface="Times New Roman" pitchFamily="18" charset="0"/>
              </a:rPr>
              <a:t>EBIS                ESIS</a:t>
            </a:r>
          </a:p>
          <a:p>
            <a:pPr eaLnBrk="0" hangingPunct="0">
              <a:spcBef>
                <a:spcPct val="50000"/>
              </a:spcBef>
            </a:pPr>
            <a:r>
              <a:rPr lang="en-US" sz="3200" b="1" dirty="0">
                <a:solidFill>
                  <a:srgbClr val="0000F4"/>
                </a:solidFill>
                <a:latin typeface="Times New Roman" pitchFamily="18" charset="0"/>
              </a:rPr>
              <a:t>      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</a:rPr>
              <a:t>10</a:t>
            </a:r>
            <a:r>
              <a:rPr lang="en-US" sz="4000" b="1" baseline="30000" dirty="0">
                <a:solidFill>
                  <a:srgbClr val="FF0000"/>
                </a:solidFill>
                <a:latin typeface="Times New Roman" pitchFamily="18" charset="0"/>
              </a:rPr>
              <a:t>11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</a:rPr>
              <a:t>          10 KW</a:t>
            </a:r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</a:rPr>
              <a:t>  </a:t>
            </a:r>
            <a:r>
              <a:rPr lang="en-US" sz="4000" b="1" dirty="0" smtClean="0">
                <a:solidFill>
                  <a:schemeClr val="accent1"/>
                </a:solidFill>
                <a:latin typeface="Times New Roman" pitchFamily="18" charset="0"/>
              </a:rPr>
              <a:t>       </a:t>
            </a:r>
            <a:r>
              <a:rPr lang="en-US" sz="4000" b="1" dirty="0">
                <a:solidFill>
                  <a:srgbClr val="0000CC"/>
                </a:solidFill>
                <a:latin typeface="Times New Roman" pitchFamily="18" charset="0"/>
              </a:rPr>
              <a:t>50 W  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</a:rPr>
              <a:t>(Krion-2) </a:t>
            </a:r>
            <a:endParaRPr lang="en-US" sz="2400" b="1" dirty="0">
              <a:solidFill>
                <a:schemeClr val="accent1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</a:rPr>
              <a:t>     10</a:t>
            </a:r>
            <a:r>
              <a:rPr lang="en-US" sz="4000" b="1" baseline="30000" dirty="0">
                <a:solidFill>
                  <a:schemeClr val="accent1"/>
                </a:solidFill>
                <a:latin typeface="Times New Roman" pitchFamily="18" charset="0"/>
              </a:rPr>
              <a:t>12</a:t>
            </a:r>
            <a:r>
              <a:rPr lang="en-US" sz="4000" b="1" dirty="0">
                <a:solidFill>
                  <a:schemeClr val="accent1"/>
                </a:solidFill>
                <a:latin typeface="Times New Roman" pitchFamily="18" charset="0"/>
              </a:rPr>
              <a:t>        200 KW</a:t>
            </a:r>
            <a:r>
              <a:rPr lang="en-US" sz="4000" b="1" dirty="0">
                <a:solidFill>
                  <a:srgbClr val="0000F4"/>
                </a:solidFill>
                <a:latin typeface="Times New Roman" pitchFamily="18" charset="0"/>
              </a:rPr>
              <a:t>         200 </a:t>
            </a:r>
            <a:r>
              <a:rPr lang="en-US" sz="4000" b="1" dirty="0" smtClean="0">
                <a:solidFill>
                  <a:srgbClr val="0000F4"/>
                </a:solidFill>
                <a:latin typeface="Times New Roman" pitchFamily="18" charset="0"/>
              </a:rPr>
              <a:t>W </a:t>
            </a:r>
            <a:r>
              <a:rPr lang="en-US" b="1" dirty="0" smtClean="0">
                <a:solidFill>
                  <a:srgbClr val="0000F4"/>
                </a:solidFill>
                <a:latin typeface="Times New Roman" pitchFamily="18" charset="0"/>
              </a:rPr>
              <a:t>(expected        </a:t>
            </a:r>
          </a:p>
          <a:p>
            <a:pPr eaLnBrk="0" hangingPunct="0">
              <a:spcBef>
                <a:spcPct val="50000"/>
              </a:spcBef>
            </a:pPr>
            <a:r>
              <a:rPr lang="en-US" b="1" dirty="0" smtClean="0">
                <a:solidFill>
                  <a:srgbClr val="0000F4"/>
                </a:solidFill>
                <a:latin typeface="Times New Roman" pitchFamily="18" charset="0"/>
              </a:rPr>
              <a:t>                                                                                                                           Krion-6T)</a:t>
            </a:r>
          </a:p>
          <a:p>
            <a:pPr eaLnBrk="0" hangingPunct="0">
              <a:spcBef>
                <a:spcPct val="50000"/>
              </a:spcBef>
            </a:pPr>
            <a:r>
              <a:rPr lang="en-US" sz="4000" b="1" dirty="0" smtClean="0">
                <a:solidFill>
                  <a:srgbClr val="0000F4"/>
                </a:solidFill>
                <a:latin typeface="Times New Roman" pitchFamily="18" charset="0"/>
              </a:rPr>
              <a:t>     </a:t>
            </a:r>
            <a:r>
              <a:rPr lang="en-US" sz="4000" b="1" dirty="0" smtClean="0">
                <a:solidFill>
                  <a:srgbClr val="FF66FF"/>
                </a:solidFill>
                <a:latin typeface="Times New Roman" pitchFamily="18" charset="0"/>
              </a:rPr>
              <a:t>10</a:t>
            </a:r>
            <a:r>
              <a:rPr lang="en-US" sz="4000" b="1" baseline="30000" dirty="0" smtClean="0">
                <a:solidFill>
                  <a:srgbClr val="FF66FF"/>
                </a:solidFill>
                <a:latin typeface="Times New Roman" pitchFamily="18" charset="0"/>
              </a:rPr>
              <a:t>13</a:t>
            </a:r>
            <a:r>
              <a:rPr lang="en-US" sz="4000" b="1" dirty="0" smtClean="0">
                <a:solidFill>
                  <a:srgbClr val="FF66FF"/>
                </a:solidFill>
                <a:latin typeface="Times New Roman" pitchFamily="18" charset="0"/>
              </a:rPr>
              <a:t>      5000 KW</a:t>
            </a:r>
            <a:r>
              <a:rPr lang="en-US" sz="4000" b="1" dirty="0" smtClean="0">
                <a:solidFill>
                  <a:srgbClr val="FF00FF"/>
                </a:solidFill>
                <a:latin typeface="Times New Roman" pitchFamily="18" charset="0"/>
              </a:rPr>
              <a:t>         </a:t>
            </a:r>
            <a:r>
              <a:rPr lang="en-US" sz="4000" b="1" dirty="0" smtClean="0">
                <a:solidFill>
                  <a:srgbClr val="0000CC"/>
                </a:solidFill>
                <a:latin typeface="Times New Roman" pitchFamily="18" charset="0"/>
              </a:rPr>
              <a:t>2 KW </a:t>
            </a: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</a:rPr>
              <a:t>(expected           </a:t>
            </a:r>
          </a:p>
          <a:p>
            <a:pPr eaLnBrk="0" hangingPunct="0">
              <a:spcBef>
                <a:spcPct val="50000"/>
              </a:spcBef>
            </a:pP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</a:rPr>
              <a:t>                                                                                                                 </a:t>
            </a:r>
            <a:r>
              <a:rPr lang="en-US" b="1" dirty="0" err="1" smtClean="0">
                <a:solidFill>
                  <a:srgbClr val="0000CC"/>
                </a:solidFill>
                <a:latin typeface="Times New Roman" pitchFamily="18" charset="0"/>
              </a:rPr>
              <a:t>Krion</a:t>
            </a:r>
            <a:r>
              <a:rPr lang="en-US" b="1" dirty="0" smtClean="0">
                <a:solidFill>
                  <a:srgbClr val="0000CC"/>
                </a:solidFill>
                <a:latin typeface="Times New Roman" pitchFamily="18" charset="0"/>
              </a:rPr>
              <a:t> –Tubular)</a:t>
            </a:r>
          </a:p>
          <a:p>
            <a:pPr eaLnBrk="0" hangingPunct="0">
              <a:spcBef>
                <a:spcPct val="50000"/>
              </a:spcBef>
            </a:pPr>
            <a:r>
              <a:rPr lang="en-US" sz="4000" b="1" dirty="0" smtClean="0">
                <a:solidFill>
                  <a:srgbClr val="0000CC"/>
                </a:solidFill>
                <a:latin typeface="Times New Roman" pitchFamily="18" charset="0"/>
              </a:rPr>
              <a:t>    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1219200" y="3886200"/>
            <a:ext cx="3505200" cy="0"/>
          </a:xfrm>
          <a:prstGeom prst="line">
            <a:avLst/>
          </a:prstGeom>
          <a:noFill/>
          <a:ln w="76200">
            <a:solidFill>
              <a:srgbClr val="FF00FF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4572000" y="5867400"/>
            <a:ext cx="3505200" cy="0"/>
          </a:xfrm>
          <a:prstGeom prst="line">
            <a:avLst/>
          </a:prstGeom>
          <a:noFill/>
          <a:ln w="76200">
            <a:solidFill>
              <a:srgbClr val="EE0627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714348" y="214290"/>
          <a:ext cx="7254875" cy="651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15" name="Document" r:id="rId4" imgW="7257141" imgH="6513309" progId="Word.Document.8">
                  <p:embed/>
                </p:oleObj>
              </mc:Choice>
              <mc:Fallback>
                <p:oleObj name="Document" r:id="rId4" imgW="7257141" imgH="6513309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214290"/>
                        <a:ext cx="7254875" cy="651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9525">
            <a:solidFill>
              <a:srgbClr val="0000F4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7529513" y="312738"/>
            <a:ext cx="1809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endParaRPr lang="en-US" sz="800" b="1" i="1">
              <a:latin typeface="Times New Roman" pitchFamily="18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967413" y="525463"/>
            <a:ext cx="18811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 i="1">
                <a:solidFill>
                  <a:srgbClr val="EE0627"/>
                </a:solidFill>
                <a:latin typeface="Times New Roman" pitchFamily="18" charset="0"/>
              </a:rPr>
              <a:t>EBIS</a:t>
            </a:r>
            <a:endParaRPr lang="ru-RU" sz="3200" b="1" i="1">
              <a:solidFill>
                <a:srgbClr val="EE0627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228600" y="0"/>
            <a:ext cx="8686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107950" y="115888"/>
            <a:ext cx="8882063" cy="6742488"/>
          </a:xfrm>
          <a:prstGeom prst="rect">
            <a:avLst/>
          </a:prstGeom>
          <a:noFill/>
          <a:ln w="9398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2900" indent="-342900" eaLnBrk="0" hangingPunct="0">
              <a:buClr>
                <a:srgbClr val="FF00FF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b="1" dirty="0">
                <a:solidFill>
                  <a:srgbClr val="0000F4"/>
                </a:solidFill>
                <a:latin typeface="Times New Roman" pitchFamily="18" charset="0"/>
              </a:rPr>
              <a:t>                                         </a:t>
            </a:r>
          </a:p>
          <a:p>
            <a:pPr marL="342900" indent="-342900" algn="just" eaLnBrk="0" hangingPunct="0">
              <a:buClr>
                <a:srgbClr val="FF00FF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400" b="1" dirty="0">
              <a:solidFill>
                <a:srgbClr val="0000F4"/>
              </a:solidFill>
              <a:latin typeface="Times New Roman" pitchFamily="18" charset="0"/>
            </a:endParaRPr>
          </a:p>
          <a:p>
            <a:pPr marL="342900" indent="-342900" algn="just" eaLnBrk="0" hangingPunct="0">
              <a:buClr>
                <a:srgbClr val="FF00FF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b="1" i="1" dirty="0">
                <a:solidFill>
                  <a:srgbClr val="0000F4"/>
                </a:solidFill>
                <a:latin typeface="Times New Roman" pitchFamily="18" charset="0"/>
              </a:rPr>
              <a:t>    </a:t>
            </a:r>
            <a:r>
              <a:rPr lang="en-GB" sz="3200" b="1" dirty="0">
                <a:solidFill>
                  <a:srgbClr val="FF0000"/>
                </a:solidFill>
                <a:latin typeface="Times New Roman" pitchFamily="18" charset="0"/>
              </a:rPr>
              <a:t>Electron string is formed in nonlinear process via strong instability of trapped electrons and exists as a dynamic equilibrium of injecting and loosing electrons.</a:t>
            </a:r>
          </a:p>
          <a:p>
            <a:pPr marL="342900" indent="-342900" algn="just" eaLnBrk="0" hangingPunct="0">
              <a:buClr>
                <a:srgbClr val="FF00FF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dirty="0" smtClean="0">
                <a:solidFill>
                  <a:srgbClr val="FF0000"/>
                </a:solidFill>
                <a:latin typeface="Times New Roman" pitchFamily="18" charset="0"/>
              </a:rPr>
              <a:t>     Nonlinear development and partial saturation</a:t>
            </a:r>
          </a:p>
          <a:p>
            <a:pPr marL="342900" indent="-342900" algn="just" eaLnBrk="0" hangingPunct="0">
              <a:buClr>
                <a:srgbClr val="FF00FF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dirty="0" smtClean="0">
                <a:solidFill>
                  <a:srgbClr val="FF0000"/>
                </a:solidFill>
                <a:latin typeface="Times New Roman" pitchFamily="18" charset="0"/>
              </a:rPr>
              <a:t>(self-suppression) of various </a:t>
            </a:r>
            <a:r>
              <a:rPr lang="en-GB" sz="3200" b="1" dirty="0" err="1" smtClean="0">
                <a:solidFill>
                  <a:srgbClr val="FF0000"/>
                </a:solidFill>
                <a:latin typeface="Times New Roman" pitchFamily="18" charset="0"/>
              </a:rPr>
              <a:t>intabilities</a:t>
            </a:r>
            <a:r>
              <a:rPr lang="en-GB" sz="3200" b="1" dirty="0" smtClean="0">
                <a:solidFill>
                  <a:srgbClr val="FF0000"/>
                </a:solidFill>
                <a:latin typeface="Times New Roman" pitchFamily="18" charset="0"/>
              </a:rPr>
              <a:t>:</a:t>
            </a:r>
          </a:p>
          <a:p>
            <a:pPr marL="342900" indent="-342900" algn="just" eaLnBrk="0" hangingPunct="0">
              <a:buClr>
                <a:srgbClr val="FF00FF"/>
              </a:buClr>
              <a:buSzPct val="100000"/>
              <a:buFontTx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dirty="0" smtClean="0">
                <a:solidFill>
                  <a:srgbClr val="FF0000"/>
                </a:solidFill>
                <a:latin typeface="Times New Roman" pitchFamily="18" charset="0"/>
              </a:rPr>
              <a:t>Two beam instability (with l=1,2... in linear perturbation theory);</a:t>
            </a:r>
          </a:p>
          <a:p>
            <a:pPr marL="342900" indent="-342900" algn="just" eaLnBrk="0" hangingPunct="0">
              <a:buClr>
                <a:srgbClr val="FF00FF"/>
              </a:buClr>
              <a:buSzPct val="100000"/>
              <a:buFontTx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dirty="0" smtClean="0">
                <a:solidFill>
                  <a:srgbClr val="FF0000"/>
                </a:solidFill>
                <a:latin typeface="Times New Roman" pitchFamily="18" charset="0"/>
              </a:rPr>
              <a:t>Initial stage of Virtual cathode formation with loss of low energy tail.</a:t>
            </a:r>
          </a:p>
          <a:p>
            <a:pPr marL="342900" indent="-342900" algn="just" eaLnBrk="0" hangingPunct="0">
              <a:buClr>
                <a:srgbClr val="FF00FF"/>
              </a:buClr>
              <a:buSzPct val="100000"/>
              <a:buFontTx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dirty="0" smtClean="0">
                <a:solidFill>
                  <a:srgbClr val="FF0000"/>
                </a:solidFill>
                <a:latin typeface="Times New Roman" pitchFamily="18" charset="0"/>
              </a:rPr>
              <a:t> Not squeezed state; no low energy electrons.</a:t>
            </a:r>
          </a:p>
          <a:p>
            <a:pPr marL="342900" indent="-342900" algn="just" eaLnBrk="0" hangingPunct="0">
              <a:buClr>
                <a:srgbClr val="FF00FF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GB" sz="3200" b="1" dirty="0" smtClean="0">
                <a:solidFill>
                  <a:srgbClr val="FF0000"/>
                </a:solidFill>
                <a:latin typeface="Times New Roman" pitchFamily="18" charset="0"/>
              </a:rPr>
              <a:t>                     work is in progress</a:t>
            </a:r>
            <a:endParaRPr lang="en-GB" sz="32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152400" y="0"/>
            <a:ext cx="76200" cy="76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0" y="152400"/>
            <a:ext cx="228600" cy="426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Rectangle 5"/>
          <p:cNvSpPr>
            <a:spLocks noChangeArrowheads="1"/>
          </p:cNvSpPr>
          <p:nvPr/>
        </p:nvSpPr>
        <p:spPr bwMode="auto">
          <a:xfrm>
            <a:off x="0" y="152400"/>
            <a:ext cx="76200" cy="76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2536" name="Picture 9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090" name="Picture 2" descr="kr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8856662" cy="6602412"/>
          </a:xfrm>
          <a:prstGeom prst="rect">
            <a:avLst/>
          </a:prstGeom>
          <a:noFill/>
        </p:spPr>
      </p:pic>
      <p:sp>
        <p:nvSpPr>
          <p:cNvPr id="345092" name="Text Box 4"/>
          <p:cNvSpPr txBox="1">
            <a:spLocks noChangeArrowheads="1"/>
          </p:cNvSpPr>
          <p:nvPr/>
        </p:nvSpPr>
        <p:spPr bwMode="auto">
          <a:xfrm>
            <a:off x="5940425" y="981075"/>
            <a:ext cx="1223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aseline="30000">
                <a:solidFill>
                  <a:srgbClr val="37BD3A"/>
                </a:solidFill>
              </a:rPr>
              <a:t>84</a:t>
            </a:r>
            <a:r>
              <a:rPr lang="en-US" sz="2000">
                <a:solidFill>
                  <a:srgbClr val="37BD3A"/>
                </a:solidFill>
              </a:rPr>
              <a:t>Kr18+</a:t>
            </a:r>
            <a:endParaRPr lang="ru-RU" sz="2000">
              <a:solidFill>
                <a:srgbClr val="37BD3A"/>
              </a:solidFill>
            </a:endParaRPr>
          </a:p>
        </p:txBody>
      </p:sp>
      <p:sp>
        <p:nvSpPr>
          <p:cNvPr id="345093" name="Line 5"/>
          <p:cNvSpPr>
            <a:spLocks noChangeShapeType="1"/>
          </p:cNvSpPr>
          <p:nvPr/>
        </p:nvSpPr>
        <p:spPr bwMode="auto">
          <a:xfrm flipH="1">
            <a:off x="5292725" y="1268413"/>
            <a:ext cx="792163" cy="288925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45094" name="Line 6"/>
          <p:cNvSpPr>
            <a:spLocks noChangeShapeType="1"/>
          </p:cNvSpPr>
          <p:nvPr/>
        </p:nvSpPr>
        <p:spPr bwMode="auto">
          <a:xfrm flipH="1">
            <a:off x="5364163" y="1196975"/>
            <a:ext cx="576262" cy="144463"/>
          </a:xfrm>
          <a:prstGeom prst="line">
            <a:avLst/>
          </a:prstGeom>
          <a:noFill/>
          <a:ln w="28575">
            <a:solidFill>
              <a:srgbClr val="37BD3A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114" name="Picture 2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84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138" name="Picture 2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84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62" name="Picture 2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84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186" name="Picture 2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84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210" name="Picture 2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84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14282" y="1"/>
          <a:ext cx="889080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22" name="Документ" r:id="rId4" imgW="6093000" imgH="4064040" progId="Word.Document.8">
                  <p:embed/>
                </p:oleObj>
              </mc:Choice>
              <mc:Fallback>
                <p:oleObj name="Документ" r:id="rId4" imgW="6093000" imgH="406404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1"/>
                        <a:ext cx="8890809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28600" y="0"/>
            <a:ext cx="8686800" cy="6858000"/>
          </a:xfrm>
          <a:prstGeom prst="rect">
            <a:avLst/>
          </a:prstGeom>
          <a:noFill/>
          <a:ln w="9525">
            <a:solidFill>
              <a:srgbClr val="0000F4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00034" y="1219200"/>
            <a:ext cx="8491566" cy="381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 dirty="0">
                <a:solidFill>
                  <a:srgbClr val="333399"/>
                </a:solidFill>
                <a:latin typeface="Times New Roman" pitchFamily="18" charset="0"/>
              </a:rPr>
              <a:t>B = 3.3 T     Q</a:t>
            </a:r>
            <a:r>
              <a:rPr lang="en-US" sz="2000" b="1" baseline="30000" dirty="0">
                <a:solidFill>
                  <a:srgbClr val="333399"/>
                </a:solidFill>
                <a:latin typeface="Times New Roman" pitchFamily="18" charset="0"/>
              </a:rPr>
              <a:t>-</a:t>
            </a:r>
            <a:r>
              <a:rPr lang="en-US" sz="2000" b="1" dirty="0">
                <a:solidFill>
                  <a:srgbClr val="333399"/>
                </a:solidFill>
                <a:latin typeface="Times New Roman" pitchFamily="18" charset="0"/>
              </a:rPr>
              <a:t> = 10 </a:t>
            </a:r>
            <a:r>
              <a:rPr lang="en-US" sz="2000" b="1" dirty="0" err="1" smtClean="0">
                <a:solidFill>
                  <a:srgbClr val="333399"/>
                </a:solidFill>
                <a:latin typeface="Times New Roman" pitchFamily="18" charset="0"/>
              </a:rPr>
              <a:t>nC</a:t>
            </a:r>
            <a:r>
              <a:rPr lang="en-US" sz="2000" b="1" dirty="0" smtClean="0">
                <a:solidFill>
                  <a:srgbClr val="333399"/>
                </a:solidFill>
                <a:latin typeface="Times New Roman" pitchFamily="18" charset="0"/>
              </a:rPr>
              <a:t>,         </a:t>
            </a:r>
            <a:r>
              <a:rPr lang="en-US" sz="2000" b="1" dirty="0" err="1" smtClean="0">
                <a:solidFill>
                  <a:srgbClr val="333399"/>
                </a:solidFill>
                <a:latin typeface="Times New Roman" pitchFamily="18" charset="0"/>
              </a:rPr>
              <a:t>E_e</a:t>
            </a:r>
            <a:r>
              <a:rPr lang="en-US" sz="2000" b="1" dirty="0" smtClean="0">
                <a:solidFill>
                  <a:srgbClr val="333399"/>
                </a:solidFill>
                <a:latin typeface="Times New Roman" pitchFamily="18" charset="0"/>
              </a:rPr>
              <a:t>=8 </a:t>
            </a:r>
            <a:r>
              <a:rPr lang="en-US" sz="2000" b="1" dirty="0" err="1" smtClean="0">
                <a:solidFill>
                  <a:srgbClr val="333399"/>
                </a:solidFill>
                <a:latin typeface="Times New Roman" pitchFamily="18" charset="0"/>
              </a:rPr>
              <a:t>KeV</a:t>
            </a:r>
            <a:r>
              <a:rPr lang="en-US" sz="2000" b="1" dirty="0" smtClean="0">
                <a:solidFill>
                  <a:srgbClr val="333399"/>
                </a:solidFill>
                <a:latin typeface="Times New Roman" pitchFamily="18" charset="0"/>
              </a:rPr>
              <a:t>;  </a:t>
            </a:r>
            <a:r>
              <a:rPr lang="en-US" sz="2000" b="1" dirty="0" err="1" smtClean="0">
                <a:solidFill>
                  <a:srgbClr val="333399"/>
                </a:solidFill>
                <a:latin typeface="Times New Roman" pitchFamily="18" charset="0"/>
              </a:rPr>
              <a:t>J_e</a:t>
            </a:r>
            <a:r>
              <a:rPr lang="en-US" sz="2000" b="1" dirty="0" smtClean="0">
                <a:solidFill>
                  <a:srgbClr val="333399"/>
                </a:solidFill>
                <a:latin typeface="Times New Roman" pitchFamily="18" charset="0"/>
              </a:rPr>
              <a:t>=300 A/cm^2; (Krion-2)</a:t>
            </a:r>
            <a:endParaRPr lang="en-US" sz="2000" b="1" dirty="0">
              <a:solidFill>
                <a:srgbClr val="333399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 b="1" dirty="0">
                <a:solidFill>
                  <a:srgbClr val="EE0627"/>
                </a:solidFill>
                <a:latin typeface="Times New Roman" pitchFamily="18" charset="0"/>
              </a:rPr>
              <a:t>B = 6.0 T  Q</a:t>
            </a:r>
            <a:r>
              <a:rPr lang="en-US" sz="2400" b="1" baseline="30000" dirty="0">
                <a:solidFill>
                  <a:srgbClr val="EE0627"/>
                </a:solidFill>
                <a:latin typeface="Times New Roman" pitchFamily="18" charset="0"/>
              </a:rPr>
              <a:t>-</a:t>
            </a:r>
            <a:r>
              <a:rPr lang="en-US" sz="2400" b="1" dirty="0">
                <a:solidFill>
                  <a:srgbClr val="333399"/>
                </a:solidFill>
                <a:latin typeface="Times New Roman" pitchFamily="18" charset="0"/>
              </a:rPr>
              <a:t> </a:t>
            </a:r>
            <a:r>
              <a:rPr lang="en-US" sz="2400" b="1" dirty="0">
                <a:solidFill>
                  <a:srgbClr val="EE0627"/>
                </a:solidFill>
                <a:latin typeface="Times New Roman" pitchFamily="18" charset="0"/>
              </a:rPr>
              <a:t>= 50 </a:t>
            </a:r>
            <a:r>
              <a:rPr lang="en-US" sz="2400" b="1" dirty="0" err="1" smtClean="0">
                <a:solidFill>
                  <a:srgbClr val="EE0627"/>
                </a:solidFill>
                <a:latin typeface="Times New Roman" pitchFamily="18" charset="0"/>
              </a:rPr>
              <a:t>nC</a:t>
            </a:r>
            <a:r>
              <a:rPr lang="en-US" sz="2400" b="1" dirty="0" smtClean="0">
                <a:solidFill>
                  <a:srgbClr val="EE0627"/>
                </a:solidFill>
                <a:latin typeface="Times New Roman" pitchFamily="18" charset="0"/>
              </a:rPr>
              <a:t>     </a:t>
            </a:r>
            <a:r>
              <a:rPr lang="en-US" sz="2400" b="1" dirty="0" err="1" smtClean="0">
                <a:solidFill>
                  <a:srgbClr val="EE0627"/>
                </a:solidFill>
                <a:latin typeface="Times New Roman" pitchFamily="18" charset="0"/>
              </a:rPr>
              <a:t>E_e</a:t>
            </a:r>
            <a:r>
              <a:rPr lang="en-US" sz="2400" b="1" dirty="0" smtClean="0">
                <a:solidFill>
                  <a:srgbClr val="EE0627"/>
                </a:solidFill>
                <a:latin typeface="Times New Roman" pitchFamily="18" charset="0"/>
              </a:rPr>
              <a:t>=25 </a:t>
            </a:r>
            <a:r>
              <a:rPr lang="en-US" sz="2400" b="1" dirty="0" err="1" smtClean="0">
                <a:solidFill>
                  <a:srgbClr val="EE0627"/>
                </a:solidFill>
                <a:latin typeface="Times New Roman" pitchFamily="18" charset="0"/>
              </a:rPr>
              <a:t>KeV</a:t>
            </a:r>
            <a:r>
              <a:rPr lang="en-US" sz="2400" b="1" dirty="0" smtClean="0">
                <a:solidFill>
                  <a:srgbClr val="EE0627"/>
                </a:solidFill>
                <a:latin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rgbClr val="EE0627"/>
                </a:solidFill>
                <a:latin typeface="Times New Roman" pitchFamily="18" charset="0"/>
              </a:rPr>
              <a:t>J_e</a:t>
            </a:r>
            <a:r>
              <a:rPr lang="en-US" sz="2400" b="1" dirty="0" smtClean="0">
                <a:solidFill>
                  <a:srgbClr val="EE0627"/>
                </a:solidFill>
                <a:latin typeface="Times New Roman" pitchFamily="18" charset="0"/>
              </a:rPr>
              <a:t>=2000 A/cm^2  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 dirty="0" smtClean="0">
                <a:solidFill>
                  <a:srgbClr val="EE0627"/>
                </a:solidFill>
                <a:latin typeface="Times New Roman" pitchFamily="18" charset="0"/>
              </a:rPr>
              <a:t>                                                                          (expected Krion-6T)</a:t>
            </a:r>
            <a:endParaRPr lang="ru-RU" sz="2000" b="1" dirty="0">
              <a:solidFill>
                <a:srgbClr val="EE0627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</a:rPr>
              <a:t>                  </a:t>
            </a:r>
            <a:r>
              <a:rPr lang="en-US" sz="2000" b="1" dirty="0">
                <a:solidFill>
                  <a:srgbClr val="EE0627"/>
                </a:solidFill>
                <a:latin typeface="Times New Roman" pitchFamily="18" charset="0"/>
              </a:rPr>
              <a:t>= </a:t>
            </a:r>
            <a:r>
              <a:rPr lang="ru-RU" sz="2000" b="1" dirty="0">
                <a:solidFill>
                  <a:srgbClr val="EE0627"/>
                </a:solidFill>
                <a:latin typeface="Times New Roman" pitchFamily="18" charset="0"/>
              </a:rPr>
              <a:t>3.0</a:t>
            </a:r>
            <a:r>
              <a:rPr lang="en-US" sz="2000" b="1" dirty="0">
                <a:solidFill>
                  <a:srgbClr val="EE0627"/>
                </a:solidFill>
                <a:latin typeface="Times New Roman" pitchFamily="18" charset="0"/>
              </a:rPr>
              <a:t> 10</a:t>
            </a:r>
            <a:r>
              <a:rPr lang="en-US" sz="2000" b="1" baseline="30000" dirty="0">
                <a:solidFill>
                  <a:srgbClr val="EE0627"/>
                </a:solidFill>
                <a:latin typeface="Times New Roman" pitchFamily="18" charset="0"/>
              </a:rPr>
              <a:t>1</a:t>
            </a:r>
            <a:r>
              <a:rPr lang="ru-RU" sz="2000" b="1" baseline="30000" dirty="0">
                <a:solidFill>
                  <a:srgbClr val="EE0627"/>
                </a:solidFill>
                <a:latin typeface="Times New Roman" pitchFamily="18" charset="0"/>
              </a:rPr>
              <a:t>1</a:t>
            </a:r>
            <a:r>
              <a:rPr lang="en-US" sz="2000" b="1" dirty="0">
                <a:solidFill>
                  <a:srgbClr val="EE0627"/>
                </a:solidFill>
                <a:latin typeface="Times New Roman" pitchFamily="18" charset="0"/>
              </a:rPr>
              <a:t>  e.ch.</a:t>
            </a:r>
            <a:endParaRPr lang="ru-RU" sz="2400" b="1" dirty="0">
              <a:solidFill>
                <a:srgbClr val="EE0627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B 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</a:rPr>
              <a:t>= 9.0 T     Q</a:t>
            </a:r>
            <a:r>
              <a:rPr lang="en-US" sz="2000" b="1" baseline="30000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</a:rPr>
              <a:t> = 150 </a:t>
            </a:r>
            <a:r>
              <a:rPr lang="en-US" sz="2000" b="1" dirty="0" err="1" smtClean="0">
                <a:solidFill>
                  <a:srgbClr val="000000"/>
                </a:solidFill>
                <a:latin typeface="Times New Roman" pitchFamily="18" charset="0"/>
              </a:rPr>
              <a:t>nC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       </a:t>
            </a:r>
            <a:r>
              <a:rPr lang="en-US" sz="2000" b="1" dirty="0" err="1" smtClean="0">
                <a:solidFill>
                  <a:srgbClr val="000000"/>
                </a:solidFill>
                <a:latin typeface="Times New Roman" pitchFamily="18" charset="0"/>
              </a:rPr>
              <a:t>E_e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=70 </a:t>
            </a:r>
            <a:r>
              <a:rPr lang="en-US" sz="2000" b="1" dirty="0" err="1" smtClean="0">
                <a:solidFill>
                  <a:srgbClr val="000000"/>
                </a:solidFill>
                <a:latin typeface="Times New Roman" pitchFamily="18" charset="0"/>
              </a:rPr>
              <a:t>KeV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,  </a:t>
            </a:r>
            <a:r>
              <a:rPr lang="en-US" sz="2000" b="1" dirty="0" err="1" smtClean="0">
                <a:solidFill>
                  <a:srgbClr val="000000"/>
                </a:solidFill>
                <a:latin typeface="Times New Roman" pitchFamily="18" charset="0"/>
              </a:rPr>
              <a:t>J_e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=12000 A/cm^2  ????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en-US" sz="2000" b="1" dirty="0">
                <a:solidFill>
                  <a:srgbClr val="EE0627"/>
                </a:solidFill>
                <a:latin typeface="Times New Roman" pitchFamily="18" charset="0"/>
              </a:rPr>
              <a:t> </a:t>
            </a:r>
            <a:endParaRPr lang="ru-RU" sz="2000" b="1" dirty="0">
              <a:solidFill>
                <a:srgbClr val="EE0627"/>
              </a:solidFill>
              <a:latin typeface="Times New Roman" pitchFamily="18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219200" y="6248400"/>
            <a:ext cx="4800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1200" b="1">
              <a:solidFill>
                <a:srgbClr val="000000"/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301415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Xe_Kr_calib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9144000" cy="646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084888" y="2060575"/>
            <a:ext cx="2735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1" i="1">
              <a:latin typeface="Times New Roman" pitchFamily="18" charset="0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6156325" y="2060575"/>
            <a:ext cx="2808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solidFill>
                  <a:srgbClr val="66FF33"/>
                </a:solidFill>
                <a:latin typeface="Times New Roman" pitchFamily="18" charset="0"/>
              </a:rPr>
              <a:t>(190 ms), 150 </a:t>
            </a:r>
            <a:r>
              <a:rPr lang="en-US" sz="2800" b="1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µA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7451725" y="2636838"/>
            <a:ext cx="1692275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>
                <a:solidFill>
                  <a:srgbClr val="EE0627"/>
                </a:solidFill>
                <a:latin typeface="Times New Roman" pitchFamily="18" charset="0"/>
              </a:rPr>
              <a:t>, 120 µA</a:t>
            </a:r>
          </a:p>
          <a:p>
            <a:pPr eaLnBrk="0" hangingPunct="0">
              <a:spcBef>
                <a:spcPct val="50000"/>
              </a:spcBef>
            </a:pPr>
            <a:r>
              <a:rPr lang="en-US" sz="2800" b="1">
                <a:solidFill>
                  <a:srgbClr val="EE0627"/>
                </a:solidFill>
                <a:latin typeface="Times New Roman" pitchFamily="18" charset="0"/>
              </a:rPr>
              <a:t>    </a:t>
            </a:r>
          </a:p>
          <a:p>
            <a:pPr eaLnBrk="0" hangingPunct="0">
              <a:spcBef>
                <a:spcPct val="50000"/>
              </a:spcBef>
            </a:pPr>
            <a:r>
              <a:rPr lang="en-US" sz="2800" b="1">
                <a:solidFill>
                  <a:srgbClr val="EE0627"/>
                </a:solidFill>
                <a:latin typeface="Times New Roman" pitchFamily="18" charset="0"/>
              </a:rPr>
              <a:t>    </a:t>
            </a:r>
            <a:r>
              <a:rPr lang="en-US" sz="2800" b="1">
                <a:latin typeface="Times New Roman" pitchFamily="18" charset="0"/>
              </a:rPr>
              <a:t>8 µs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8172450" y="3213100"/>
            <a:ext cx="0" cy="792163"/>
          </a:xfrm>
          <a:prstGeom prst="line">
            <a:avLst/>
          </a:prstGeom>
          <a:noFill/>
          <a:ln w="28575">
            <a:solidFill>
              <a:srgbClr val="EE0627"/>
            </a:solidFill>
            <a:round/>
            <a:headEnd/>
            <a:tailEnd type="triangle" w="med" len="med"/>
          </a:ln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8316913" y="2492375"/>
            <a:ext cx="0" cy="1511300"/>
          </a:xfrm>
          <a:prstGeom prst="line">
            <a:avLst/>
          </a:prstGeom>
          <a:noFill/>
          <a:ln w="28575">
            <a:solidFill>
              <a:srgbClr val="37BD3A"/>
            </a:solidFill>
            <a:round/>
            <a:headEnd/>
            <a:tailEnd type="triangle" w="med" len="med"/>
          </a:ln>
        </p:spPr>
        <p:txBody>
          <a:bodyPr lIns="90000" tIns="46800" rIns="90000" bIns="46800"/>
          <a:lstStyle/>
          <a:p>
            <a:endParaRPr lang="ru-RU"/>
          </a:p>
        </p:txBody>
      </p:sp>
      <p:pic>
        <p:nvPicPr>
          <p:cNvPr id="28680" name="Picture 8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2" name="Text Box 11"/>
          <p:cNvSpPr txBox="1">
            <a:spLocks noChangeArrowheads="1"/>
          </p:cNvSpPr>
          <p:nvPr/>
        </p:nvSpPr>
        <p:spPr bwMode="auto">
          <a:xfrm>
            <a:off x="2771775" y="836613"/>
            <a:ext cx="3240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E=4.5KeV(E</a:t>
            </a:r>
            <a:r>
              <a:rPr lang="en-US" baseline="-25000"/>
              <a:t>inj</a:t>
            </a:r>
            <a:r>
              <a:rPr lang="en-US"/>
              <a:t>)+1.1KeV(V</a:t>
            </a:r>
            <a:r>
              <a:rPr lang="en-US" baseline="-25000"/>
              <a:t>str</a:t>
            </a:r>
            <a:r>
              <a:rPr lang="en-US"/>
              <a:t>)</a:t>
            </a:r>
            <a:endParaRPr lang="ru-RU"/>
          </a:p>
        </p:txBody>
      </p:sp>
      <p:sp>
        <p:nvSpPr>
          <p:cNvPr id="28683" name="Text Box 12"/>
          <p:cNvSpPr txBox="1">
            <a:spLocks noChangeArrowheads="1"/>
          </p:cNvSpPr>
          <p:nvPr/>
        </p:nvSpPr>
        <p:spPr bwMode="auto">
          <a:xfrm>
            <a:off x="1619250" y="333375"/>
            <a:ext cx="525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124Xe42+ procuded with Krion-2 ESIS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49275"/>
            <a:ext cx="8496300" cy="503238"/>
          </a:xfrm>
        </p:spPr>
        <p:txBody>
          <a:bodyPr/>
          <a:lstStyle/>
          <a:p>
            <a:r>
              <a:rPr lang="en-US" sz="2000">
                <a:solidFill>
                  <a:srgbClr val="0000F4"/>
                </a:solidFill>
              </a:rPr>
              <a:t>Charge state distribution of Ar ions after 500 ms confinement in an electron string space.</a:t>
            </a:r>
            <a:r>
              <a:rPr lang="ru-RU">
                <a:solidFill>
                  <a:srgbClr val="0000F4"/>
                </a:solidFill>
              </a:rPr>
              <a:t/>
            </a:r>
            <a:br>
              <a:rPr lang="ru-RU">
                <a:solidFill>
                  <a:srgbClr val="0000F4"/>
                </a:solidFill>
              </a:rPr>
            </a:br>
            <a:endParaRPr lang="ru-RU" sz="2400">
              <a:solidFill>
                <a:srgbClr val="0000F4"/>
              </a:solidFill>
            </a:endParaRPr>
          </a:p>
        </p:txBody>
      </p:sp>
      <p:pic>
        <p:nvPicPr>
          <p:cNvPr id="316419" name="Picture 3" descr="ar500d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27538" y="908050"/>
            <a:ext cx="4483100" cy="3662363"/>
          </a:xfrm>
          <a:noFill/>
          <a:ln/>
        </p:spPr>
      </p:pic>
      <p:sp>
        <p:nvSpPr>
          <p:cNvPr id="316420" name="Rectangle 4"/>
          <p:cNvSpPr>
            <a:spLocks noChangeArrowheads="1"/>
          </p:cNvSpPr>
          <p:nvPr/>
        </p:nvSpPr>
        <p:spPr bwMode="auto">
          <a:xfrm>
            <a:off x="228600" y="228600"/>
            <a:ext cx="8686800" cy="6400800"/>
          </a:xfrm>
          <a:prstGeom prst="rect">
            <a:avLst/>
          </a:prstGeom>
          <a:noFill/>
          <a:ln w="9525">
            <a:solidFill>
              <a:srgbClr val="0000F4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16421" name="Text Box 5"/>
          <p:cNvSpPr txBox="1">
            <a:spLocks noChangeArrowheads="1"/>
          </p:cNvSpPr>
          <p:nvPr/>
        </p:nvSpPr>
        <p:spPr bwMode="auto">
          <a:xfrm>
            <a:off x="4876800" y="1125538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 i="0">
                <a:solidFill>
                  <a:srgbClr val="0000F4"/>
                </a:solidFill>
              </a:rPr>
              <a:t>I</a:t>
            </a:r>
            <a:r>
              <a:rPr lang="en-US" sz="2000" b="0" i="0" baseline="-25000">
                <a:solidFill>
                  <a:srgbClr val="0000F4"/>
                </a:solidFill>
              </a:rPr>
              <a:t>Ar16+</a:t>
            </a:r>
            <a:r>
              <a:rPr lang="en-US" sz="2000" b="0" i="0">
                <a:solidFill>
                  <a:srgbClr val="0000F4"/>
                </a:solidFill>
              </a:rPr>
              <a:t> = 200 </a:t>
            </a:r>
            <a:r>
              <a:rPr lang="en-US" sz="2000" b="0" i="0">
                <a:solidFill>
                  <a:srgbClr val="0000F4"/>
                </a:solidFill>
                <a:cs typeface="Times New Roman" pitchFamily="18" charset="0"/>
                <a:sym typeface="Symbol" pitchFamily="18" charset="2"/>
              </a:rPr>
              <a:t></a:t>
            </a:r>
            <a:r>
              <a:rPr lang="en-US" sz="2000" b="0" i="0">
                <a:solidFill>
                  <a:srgbClr val="0000F4"/>
                </a:solidFill>
                <a:cs typeface="Times New Roman" pitchFamily="18" charset="0"/>
              </a:rPr>
              <a:t>A in 8 </a:t>
            </a:r>
            <a:r>
              <a:rPr lang="en-US" sz="2000" b="0" i="0">
                <a:solidFill>
                  <a:srgbClr val="0000F4"/>
                </a:solidFill>
                <a:cs typeface="Times New Roman" pitchFamily="18" charset="0"/>
                <a:sym typeface="Symbol" pitchFamily="18" charset="2"/>
              </a:rPr>
              <a:t>s</a:t>
            </a:r>
            <a:endParaRPr lang="ru-RU" sz="2000" b="0" i="0">
              <a:solidFill>
                <a:srgbClr val="0000F4"/>
              </a:solidFill>
              <a:cs typeface="Times New Roman" pitchFamily="18" charset="0"/>
              <a:sym typeface="Symbol" pitchFamily="18" charset="2"/>
            </a:endParaRPr>
          </a:p>
        </p:txBody>
      </p:sp>
      <p:pic>
        <p:nvPicPr>
          <p:cNvPr id="316422" name="Picture 6" descr="ffe1200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565400"/>
            <a:ext cx="4537075" cy="3484563"/>
          </a:xfrm>
          <a:prstGeom prst="rect">
            <a:avLst/>
          </a:prstGeom>
          <a:noFill/>
        </p:spPr>
      </p:pic>
      <p:sp>
        <p:nvSpPr>
          <p:cNvPr id="316423" name="Rectangle 7"/>
          <p:cNvSpPr>
            <a:spLocks noChangeArrowheads="1"/>
          </p:cNvSpPr>
          <p:nvPr/>
        </p:nvSpPr>
        <p:spPr bwMode="auto">
          <a:xfrm>
            <a:off x="971550" y="2655888"/>
            <a:ext cx="2660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0">
                <a:solidFill>
                  <a:srgbClr val="0000F4"/>
                </a:solidFill>
              </a:rPr>
              <a:t>I(Fe24+) = 150 </a:t>
            </a:r>
            <a:r>
              <a:rPr lang="en-US" sz="1800" i="0">
                <a:solidFill>
                  <a:srgbClr val="0000F4"/>
                </a:solidFill>
                <a:sym typeface="Symbol" pitchFamily="18" charset="2"/>
              </a:rPr>
              <a:t></a:t>
            </a:r>
            <a:r>
              <a:rPr lang="en-US" sz="1800" i="0">
                <a:solidFill>
                  <a:srgbClr val="0000F4"/>
                </a:solidFill>
              </a:rPr>
              <a:t>A in 8 </a:t>
            </a:r>
            <a:r>
              <a:rPr lang="en-US" sz="1800" i="0">
                <a:solidFill>
                  <a:srgbClr val="0000F4"/>
                </a:solidFill>
                <a:sym typeface="Symbol" pitchFamily="18" charset="2"/>
              </a:rPr>
              <a:t>s</a:t>
            </a:r>
            <a:endParaRPr lang="ru-RU" sz="1800" i="0">
              <a:solidFill>
                <a:srgbClr val="0000F4"/>
              </a:solidFill>
              <a:sym typeface="Symbol" pitchFamily="18" charset="2"/>
            </a:endParaRPr>
          </a:p>
        </p:txBody>
      </p:sp>
      <p:sp>
        <p:nvSpPr>
          <p:cNvPr id="316424" name="Rectangle 8"/>
          <p:cNvSpPr>
            <a:spLocks noChangeArrowheads="1"/>
          </p:cNvSpPr>
          <p:nvPr/>
        </p:nvSpPr>
        <p:spPr bwMode="auto">
          <a:xfrm>
            <a:off x="468313" y="6021388"/>
            <a:ext cx="828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r>
              <a:rPr lang="en-US" sz="1800" i="0">
                <a:solidFill>
                  <a:srgbClr val="0000F4"/>
                </a:solidFill>
              </a:rPr>
              <a:t>Charge state distribution of Fe ions after 1100 ms confinement in space of an electron string.</a:t>
            </a:r>
            <a:endParaRPr lang="ru-RU" sz="1800" i="0">
              <a:solidFill>
                <a:srgbClr val="0000F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5949950"/>
          </a:xfrm>
        </p:spPr>
        <p:txBody>
          <a:bodyPr/>
          <a:lstStyle/>
          <a:p>
            <a: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b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3600" b="1" smtClean="0">
                <a:solidFill>
                  <a:srgbClr val="FF0000"/>
                </a:solidFill>
                <a:latin typeface="Times New Roman" pitchFamily="18" charset="0"/>
              </a:rPr>
              <a:t>I</a:t>
            </a:r>
            <a: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  <a:t>on-ion cooling </a:t>
            </a:r>
            <a:b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GB" sz="3600" b="1" smtClean="0">
                <a:solidFill>
                  <a:srgbClr val="FF0000"/>
                </a:solidFill>
                <a:latin typeface="Times New Roman" pitchFamily="18" charset="0"/>
              </a:rPr>
            </a:br>
            <a:endParaRPr lang="en-US" sz="3600" b="1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213100"/>
            <a:ext cx="8075613" cy="2913063"/>
          </a:xfrm>
        </p:spPr>
        <p:txBody>
          <a:bodyPr/>
          <a:lstStyle/>
          <a:p>
            <a:pPr>
              <a:spcBef>
                <a:spcPts val="450"/>
              </a:spcBef>
              <a:buClr>
                <a:srgbClr val="EE0627"/>
              </a:buClr>
              <a:buFontTx/>
              <a:buNone/>
            </a:pPr>
            <a:r>
              <a:rPr lang="en-GB" sz="2800" b="1" i="1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</a:p>
          <a:p>
            <a:pPr>
              <a:spcBef>
                <a:spcPts val="450"/>
              </a:spcBef>
              <a:buClr>
                <a:srgbClr val="EE0627"/>
              </a:buClr>
              <a:buFontTx/>
              <a:buNone/>
            </a:pPr>
            <a:r>
              <a:rPr lang="en-GB" sz="2800" b="1" i="1" smtClean="0">
                <a:solidFill>
                  <a:srgbClr val="0000CC"/>
                </a:solidFill>
                <a:latin typeface="Times New Roman" pitchFamily="18" charset="0"/>
              </a:rPr>
              <a:t>     </a:t>
            </a:r>
            <a:endParaRPr lang="en-GB" b="1" i="1" smtClean="0">
              <a:solidFill>
                <a:srgbClr val="0000CC"/>
              </a:solidFill>
              <a:latin typeface="Times New Roman" pitchFamily="18" charset="0"/>
            </a:endParaRPr>
          </a:p>
          <a:p>
            <a:endParaRPr lang="en-US" sz="2800" smtClean="0"/>
          </a:p>
        </p:txBody>
      </p:sp>
      <p:pic>
        <p:nvPicPr>
          <p:cNvPr id="34820" name="Picture 5" descr="jinr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316913" y="6165850"/>
            <a:ext cx="630237" cy="557213"/>
          </a:xfrm>
          <a:noFill/>
        </p:spPr>
      </p:pic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179388" y="188913"/>
            <a:ext cx="8785225" cy="6553200"/>
          </a:xfrm>
          <a:prstGeom prst="rect">
            <a:avLst/>
          </a:prstGeom>
          <a:noFill/>
          <a:ln w="19050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AuF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55100" cy="699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403350" y="207963"/>
            <a:ext cx="583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700338" y="404813"/>
            <a:ext cx="3638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TOF spectra just after Au injection</a:t>
            </a: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AuF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55100" cy="699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AuF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900" y="0"/>
            <a:ext cx="9055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403350" y="207963"/>
            <a:ext cx="583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700338" y="404813"/>
            <a:ext cx="386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Au TOF spectra, mean q Au = 50.2+</a:t>
            </a:r>
            <a:endParaRPr lang="ru-RU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4643438" y="1700213"/>
            <a:ext cx="30972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4067175" y="1628775"/>
            <a:ext cx="37449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4140200" y="1700213"/>
            <a:ext cx="4535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Ionization time Ti = 700 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AuF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55100" cy="699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2700338" y="404813"/>
            <a:ext cx="386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Au TOF spectra, mean q Au = 50.2+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AuF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55100" cy="699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700338" y="404813"/>
            <a:ext cx="386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Au TOF spectra, mean q Au = 50.2+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AuF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55100" cy="699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700338" y="404813"/>
            <a:ext cx="386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Au TOF spectra, mean q Au = 50.2+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Прямоугольник 3"/>
          <p:cNvSpPr>
            <a:spLocks noChangeArrowheads="1"/>
          </p:cNvSpPr>
          <p:nvPr/>
        </p:nvSpPr>
        <p:spPr bwMode="auto">
          <a:xfrm>
            <a:off x="1000125" y="0"/>
            <a:ext cx="6858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800" i="0">
                <a:solidFill>
                  <a:srgbClr val="FF0000"/>
                </a:solidFill>
                <a:latin typeface="Calibri" pitchFamily="34" charset="0"/>
              </a:rPr>
              <a:t>GAS PULSE INJECTION FOR PRODUCTION OF HIGHLY CHARGED IONS</a:t>
            </a:r>
            <a:endParaRPr lang="ru-RU" sz="1800" b="0" i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38947" name="Rectangle 1"/>
          <p:cNvSpPr>
            <a:spLocks noChangeArrowheads="1"/>
          </p:cNvSpPr>
          <p:nvPr/>
        </p:nvSpPr>
        <p:spPr bwMode="auto">
          <a:xfrm>
            <a:off x="0" y="554038"/>
            <a:ext cx="9144000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en-US" sz="1800" i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Ion-ion cooling of highly charged ions in ESIS</a:t>
            </a:r>
            <a:endParaRPr lang="ru-RU" sz="900" b="0" i="0">
              <a:latin typeface="Arial" charset="0"/>
              <a:ea typeface="Times New Roman" pitchFamily="18" charset="0"/>
              <a:cs typeface="Arial" charset="0"/>
            </a:endParaRPr>
          </a:p>
          <a:p>
            <a:pPr algn="ctr"/>
            <a:r>
              <a:rPr lang="en-US" sz="1600" i="0">
                <a:latin typeface="Arial" charset="0"/>
                <a:ea typeface="Times New Roman" pitchFamily="18" charset="0"/>
                <a:cs typeface="Arial" charset="0"/>
              </a:rPr>
              <a:t> The Ion-ion cooling with use of C and O</a:t>
            </a:r>
            <a:r>
              <a:rPr lang="en-US" sz="1600" i="0" baseline="-30000">
                <a:latin typeface="Arial" charset="0"/>
                <a:ea typeface="Times New Roman" pitchFamily="18" charset="0"/>
                <a:cs typeface="Arial" charset="0"/>
              </a:rPr>
              <a:t> </a:t>
            </a:r>
            <a:r>
              <a:rPr lang="en-US" sz="1600" i="0">
                <a:latin typeface="Arial" charset="0"/>
                <a:ea typeface="Times New Roman" pitchFamily="18" charset="0"/>
                <a:cs typeface="Arial" charset="0"/>
              </a:rPr>
              <a:t>coolant ions produced at gas pulse injection permits to increase  the Au</a:t>
            </a:r>
            <a:r>
              <a:rPr lang="en-US" sz="1600" i="0" baseline="30000">
                <a:latin typeface="Arial" charset="0"/>
                <a:ea typeface="Times New Roman" pitchFamily="18" charset="0"/>
                <a:cs typeface="Arial" charset="0"/>
              </a:rPr>
              <a:t>51+</a:t>
            </a:r>
            <a:r>
              <a:rPr lang="en-US" sz="1600" i="0">
                <a:latin typeface="Arial" charset="0"/>
                <a:ea typeface="Times New Roman" pitchFamily="18" charset="0"/>
                <a:cs typeface="Arial" charset="0"/>
              </a:rPr>
              <a:t>ion yield </a:t>
            </a:r>
            <a:endParaRPr lang="ru-RU" sz="900" b="0" i="0">
              <a:latin typeface="Arial" charset="0"/>
              <a:ea typeface="Times New Roman" pitchFamily="18" charset="0"/>
              <a:cs typeface="Arial" charset="0"/>
            </a:endParaRPr>
          </a:p>
          <a:p>
            <a:pPr algn="ctr"/>
            <a:r>
              <a:rPr lang="en-US" sz="1600" i="0">
                <a:latin typeface="Arial" charset="0"/>
                <a:ea typeface="Times New Roman" pitchFamily="18" charset="0"/>
                <a:cs typeface="Arial" charset="0"/>
              </a:rPr>
              <a:t>by factor 2.</a:t>
            </a:r>
            <a:endParaRPr lang="ru-RU" sz="900" b="0" i="0">
              <a:latin typeface="Arial" charset="0"/>
              <a:ea typeface="Times New Roman" pitchFamily="18" charset="0"/>
              <a:cs typeface="Arial" charset="0"/>
            </a:endParaRPr>
          </a:p>
          <a:p>
            <a:pPr algn="ctr"/>
            <a:r>
              <a:rPr lang="en-US" sz="1600" i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The intensity of Au</a:t>
            </a:r>
            <a:r>
              <a:rPr lang="en-US" sz="1600" i="0" baseline="3000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51+ </a:t>
            </a:r>
            <a:r>
              <a:rPr lang="en-US" sz="1600" i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ions at ion-ion cooling was 10</a:t>
            </a:r>
            <a:r>
              <a:rPr lang="en-US" sz="1600" i="0" baseline="3000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8</a:t>
            </a:r>
            <a:r>
              <a:rPr lang="en-US" sz="1600" i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 per pulse.</a:t>
            </a:r>
            <a:endParaRPr lang="en-US" sz="1800" b="0" i="0">
              <a:latin typeface="Arial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338948" name="Picture 2" descr="fig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1951038"/>
            <a:ext cx="2112963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949" name="Rectangle 3"/>
          <p:cNvSpPr>
            <a:spLocks noChangeArrowheads="1"/>
          </p:cNvSpPr>
          <p:nvPr/>
        </p:nvSpPr>
        <p:spPr bwMode="auto">
          <a:xfrm>
            <a:off x="1643063" y="3571875"/>
            <a:ext cx="54022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US" sz="1600" i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Ion charge state spectrum after 1,1 s of confinement</a:t>
            </a:r>
            <a:r>
              <a:rPr lang="en-US" sz="1600" i="0">
                <a:latin typeface="Arial" charset="0"/>
                <a:ea typeface="Times New Roman" pitchFamily="18" charset="0"/>
                <a:cs typeface="Arial" charset="0"/>
              </a:rPr>
              <a:t>. </a:t>
            </a:r>
            <a:endParaRPr lang="en-US" sz="1800" b="0" i="0">
              <a:latin typeface="Arial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338950" name="Picture 5"/>
          <p:cNvPicPr>
            <a:picLocks noChangeAspect="1" noChangeArrowheads="1"/>
          </p:cNvPicPr>
          <p:nvPr/>
        </p:nvPicPr>
        <p:blipFill>
          <a:blip r:embed="rId3"/>
          <a:srcRect l="51044" t="24649" r="10272" b="38277"/>
          <a:stretch>
            <a:fillRect/>
          </a:stretch>
        </p:blipFill>
        <p:spPr bwMode="auto">
          <a:xfrm>
            <a:off x="5634038" y="3929063"/>
            <a:ext cx="3509962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951" name="Picture 6" descr="fig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75" y="4071938"/>
            <a:ext cx="30559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952" name="Rectangle 7"/>
          <p:cNvSpPr>
            <a:spLocks noChangeArrowheads="1"/>
          </p:cNvSpPr>
          <p:nvPr/>
        </p:nvSpPr>
        <p:spPr bwMode="auto">
          <a:xfrm>
            <a:off x="0" y="4000500"/>
            <a:ext cx="257175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Au ion yield &amp; ion spectra                   </a:t>
            </a:r>
            <a:endParaRPr lang="ru-RU" sz="1400" b="0" i="0">
              <a:solidFill>
                <a:srgbClr val="7030A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(q</a:t>
            </a:r>
            <a:r>
              <a:rPr lang="en-US" sz="1400" i="0" baseline="-3000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Au </a:t>
            </a:r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= 50.2) for various injection time</a:t>
            </a:r>
            <a:endParaRPr lang="ru-RU" sz="1400" b="0" i="0">
              <a:solidFill>
                <a:srgbClr val="7030A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of  coolant (CO) gas. T</a:t>
            </a:r>
            <a:r>
              <a:rPr lang="en-US" sz="1400" i="0" baseline="-3000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i </a:t>
            </a:r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=700 ms -ionization time,</a:t>
            </a:r>
            <a:endParaRPr lang="ru-RU" sz="1400" b="0" i="0">
              <a:solidFill>
                <a:srgbClr val="7030A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red  – cooling gas injection time T</a:t>
            </a:r>
            <a:r>
              <a:rPr lang="en-US" sz="1400" i="0" baseline="-3000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c </a:t>
            </a:r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= 150 ms, </a:t>
            </a:r>
            <a:endParaRPr lang="ru-RU" sz="1400" b="0" i="0">
              <a:solidFill>
                <a:srgbClr val="7030A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magenta - T</a:t>
            </a:r>
            <a:r>
              <a:rPr lang="en-US" sz="1400" i="0" baseline="-3000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c </a:t>
            </a:r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= 450 ms, </a:t>
            </a:r>
            <a:endParaRPr lang="ru-RU" sz="1400" i="0">
              <a:solidFill>
                <a:srgbClr val="7030A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blue - T</a:t>
            </a:r>
            <a:r>
              <a:rPr lang="en-US" sz="1400" i="0" baseline="-3000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c </a:t>
            </a:r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= 550 ms,  </a:t>
            </a:r>
            <a:endParaRPr lang="ru-RU" sz="1400" b="0" i="0">
              <a:solidFill>
                <a:srgbClr val="7030A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green - T</a:t>
            </a:r>
            <a:r>
              <a:rPr lang="en-US" sz="1400" i="0" baseline="-3000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c </a:t>
            </a:r>
            <a:r>
              <a:rPr lang="en-US" sz="14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= 650 ms.</a:t>
            </a:r>
            <a:endParaRPr lang="en-US" sz="1400" b="0" i="0">
              <a:solidFill>
                <a:srgbClr val="7030A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825500" y="842963"/>
          <a:ext cx="7888288" cy="511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67" name="Документ" r:id="rId4" imgW="8389741" imgH="5443949" progId="Word.Document.8">
                  <p:embed/>
                </p:oleObj>
              </mc:Choice>
              <mc:Fallback>
                <p:oleObj name="Документ" r:id="rId4" imgW="8389741" imgH="5443949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0" y="842963"/>
                        <a:ext cx="7888288" cy="5116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50"/>
            <a:ext cx="9144000" cy="1728788"/>
          </a:xfrm>
        </p:spPr>
        <p:txBody>
          <a:bodyPr/>
          <a:lstStyle/>
          <a:p>
            <a:r>
              <a:rPr lang="en-US" sz="3200" b="1" smtClean="0">
                <a:solidFill>
                  <a:schemeClr val="tx1"/>
                </a:solidFill>
                <a:latin typeface="Times New Roman" pitchFamily="18" charset="0"/>
              </a:rPr>
              <a:t>Total Kr27+ ion pulse </a:t>
            </a:r>
            <a:r>
              <a:rPr lang="en-US" sz="3200" b="1" smtClean="0">
                <a:solidFill>
                  <a:srgbClr val="0000CC"/>
                </a:solidFill>
                <a:latin typeface="Times New Roman" pitchFamily="18" charset="0"/>
              </a:rPr>
              <a:t>without ion-ion cooling -(blue)</a:t>
            </a:r>
            <a:r>
              <a:rPr lang="en-US" sz="3200" b="1" smtClean="0">
                <a:solidFill>
                  <a:schemeClr val="tx1"/>
                </a:solidFill>
                <a:latin typeface="Times New Roman" pitchFamily="18" charset="0"/>
              </a:rPr>
              <a:t> and </a:t>
            </a:r>
            <a:r>
              <a:rPr lang="en-US" sz="3200" b="1" smtClean="0">
                <a:solidFill>
                  <a:srgbClr val="FF0000"/>
                </a:solidFill>
                <a:latin typeface="Times New Roman" pitchFamily="18" charset="0"/>
              </a:rPr>
              <a:t>with use of (CH</a:t>
            </a:r>
            <a:r>
              <a:rPr lang="en-US" sz="3200" b="1" baseline="-25000" smtClean="0">
                <a:solidFill>
                  <a:srgbClr val="FF0000"/>
                </a:solidFill>
                <a:latin typeface="Times New Roman" pitchFamily="18" charset="0"/>
              </a:rPr>
              <a:t>4</a:t>
            </a:r>
            <a:r>
              <a:rPr lang="en-US" sz="3200" b="1" smtClean="0">
                <a:solidFill>
                  <a:srgbClr val="FF0000"/>
                </a:solidFill>
                <a:latin typeface="Times New Roman" pitchFamily="18" charset="0"/>
              </a:rPr>
              <a:t>) ion-ion cooling - red.</a:t>
            </a:r>
            <a:r>
              <a:rPr lang="en-US" sz="3200" b="1" smtClean="0">
                <a:solidFill>
                  <a:srgbClr val="EE0627"/>
                </a:solidFill>
              </a:rPr>
              <a:t> </a:t>
            </a:r>
          </a:p>
        </p:txBody>
      </p:sp>
      <p:pic>
        <p:nvPicPr>
          <p:cNvPr id="41987" name="Picture 5" descr="34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268413"/>
            <a:ext cx="8208962" cy="5589587"/>
          </a:xfrm>
          <a:noFill/>
        </p:spPr>
      </p:pic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50825" y="188913"/>
            <a:ext cx="8642350" cy="6480175"/>
          </a:xfrm>
          <a:prstGeom prst="rect">
            <a:avLst/>
          </a:prstGeom>
          <a:noFill/>
          <a:ln w="19050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989" name="Picture 5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6092825"/>
            <a:ext cx="630237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765175"/>
          </a:xfrm>
        </p:spPr>
        <p:txBody>
          <a:bodyPr/>
          <a:lstStyle/>
          <a:p>
            <a:r>
              <a:rPr lang="en-US" sz="2400" b="1" u="sng" smtClean="0">
                <a:solidFill>
                  <a:srgbClr val="0000CC"/>
                </a:solidFill>
              </a:rPr>
              <a:t>Preliminary results on ion-ion cooling</a:t>
            </a:r>
            <a:endParaRPr lang="en-US" sz="2400" b="1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549275"/>
            <a:ext cx="7772400" cy="60960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EE0627"/>
                </a:solidFill>
              </a:rPr>
              <a:t>Ion-ion cooling effectively works:</a:t>
            </a:r>
            <a:r>
              <a:rPr lang="en-US" sz="2400" dirty="0" smtClean="0">
                <a:solidFill>
                  <a:srgbClr val="0000F4"/>
                </a:solidFill>
              </a:rPr>
              <a:t> it allows to reduce ion losses considerably, approaching to the natural limit of trap capacity.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0000F4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>
                <a:solidFill>
                  <a:srgbClr val="0000F4"/>
                </a:solidFill>
              </a:rPr>
              <a:t>                    </a:t>
            </a:r>
            <a:r>
              <a:rPr lang="en-US" sz="2400" b="1" u="sng" dirty="0" smtClean="0">
                <a:solidFill>
                  <a:srgbClr val="0000F4"/>
                </a:solidFill>
              </a:rPr>
              <a:t> Further plans.  </a:t>
            </a:r>
          </a:p>
          <a:p>
            <a:pPr>
              <a:lnSpc>
                <a:spcPct val="80000"/>
              </a:lnSpc>
              <a:buNone/>
            </a:pPr>
            <a:endParaRPr lang="en-US" sz="2400" dirty="0" smtClean="0">
              <a:solidFill>
                <a:srgbClr val="000002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000002"/>
                </a:solidFill>
              </a:rPr>
              <a:t>Towards Au69+ intense beams 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solidFill>
                  <a:srgbClr val="000002"/>
                </a:solidFill>
              </a:rPr>
              <a:t>    (with new 6T Krion-6T source): 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solidFill>
                  <a:srgbClr val="000002"/>
                </a:solidFill>
              </a:rPr>
              <a:t>    cooling by the </a:t>
            </a:r>
            <a:r>
              <a:rPr lang="en-US" sz="2400" b="1" dirty="0" smtClean="0">
                <a:solidFill>
                  <a:srgbClr val="EE0627"/>
                </a:solidFill>
              </a:rPr>
              <a:t>ions </a:t>
            </a:r>
            <a:r>
              <a:rPr lang="en-US" sz="2400" dirty="0" smtClean="0">
                <a:solidFill>
                  <a:srgbClr val="000002"/>
                </a:solidFill>
              </a:rPr>
              <a:t>(Ar8+ ?) to avoid charge exchange with neutrals of coolant gas,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solidFill>
                  <a:srgbClr val="000002"/>
                </a:solidFill>
              </a:rPr>
              <a:t>    produced at separate drift tube space of ESIS.  </a:t>
            </a:r>
            <a:endParaRPr lang="en-US" sz="2400" dirty="0" smtClean="0">
              <a:solidFill>
                <a:srgbClr val="0000F4"/>
              </a:solidFill>
            </a:endParaRPr>
          </a:p>
          <a:p>
            <a:pPr>
              <a:lnSpc>
                <a:spcPct val="80000"/>
              </a:lnSpc>
            </a:pPr>
            <a:endParaRPr lang="en-US" sz="2400" dirty="0" smtClean="0">
              <a:solidFill>
                <a:srgbClr val="0000F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6613"/>
          </a:xfrm>
        </p:spPr>
        <p:txBody>
          <a:bodyPr/>
          <a:lstStyle/>
          <a:p>
            <a:r>
              <a:rPr lang="en-US" sz="1800" b="1">
                <a:solidFill>
                  <a:srgbClr val="0000CC"/>
                </a:solidFill>
              </a:rPr>
              <a:t>Experimental set-up for pulse injection of methane into Krion-2 ESIS (schematic drawing).</a:t>
            </a:r>
          </a:p>
        </p:txBody>
      </p:sp>
      <p:sp>
        <p:nvSpPr>
          <p:cNvPr id="3758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268413"/>
            <a:ext cx="2879725" cy="5400675"/>
          </a:xfrm>
        </p:spPr>
        <p:txBody>
          <a:bodyPr/>
          <a:lstStyle/>
          <a:p>
            <a:pPr marL="533400" indent="-533400">
              <a:buFontTx/>
              <a:buNone/>
            </a:pPr>
            <a:r>
              <a:rPr lang="en-US" sz="1200" b="1">
                <a:solidFill>
                  <a:srgbClr val="0000F4"/>
                </a:solidFill>
              </a:rPr>
              <a:t>1) Gas injection section (78 K)</a:t>
            </a:r>
          </a:p>
          <a:p>
            <a:pPr marL="533400" indent="-533400">
              <a:buFontTx/>
              <a:buNone/>
            </a:pPr>
            <a:r>
              <a:rPr lang="en-US" sz="1200" b="1">
                <a:solidFill>
                  <a:srgbClr val="0000F4"/>
                </a:solidFill>
              </a:rPr>
              <a:t>2)  Drift tube sections at 4.2 K</a:t>
            </a:r>
          </a:p>
          <a:p>
            <a:pPr marL="533400" indent="-533400">
              <a:buFontTx/>
              <a:buNone/>
            </a:pPr>
            <a:r>
              <a:rPr lang="en-US" sz="1200" b="1">
                <a:solidFill>
                  <a:srgbClr val="0000F4"/>
                </a:solidFill>
              </a:rPr>
              <a:t>6) Methane freezing-evaporation cell.</a:t>
            </a:r>
          </a:p>
          <a:p>
            <a:pPr marL="533400" indent="-533400">
              <a:buFontTx/>
              <a:buNone/>
            </a:pPr>
            <a:r>
              <a:rPr lang="en-US" sz="1200" b="1">
                <a:solidFill>
                  <a:srgbClr val="0000F4"/>
                </a:solidFill>
              </a:rPr>
              <a:t>7) The cell rod, covered with aluminized Mylar or graphite.</a:t>
            </a:r>
          </a:p>
          <a:p>
            <a:pPr marL="533400" indent="-533400">
              <a:buFontTx/>
              <a:buNone/>
            </a:pPr>
            <a:r>
              <a:rPr lang="en-US" sz="1200" b="1">
                <a:solidFill>
                  <a:srgbClr val="0000F4"/>
                </a:solidFill>
              </a:rPr>
              <a:t>10) Copper wire, connected to 4.2 K terminal.</a:t>
            </a:r>
          </a:p>
          <a:p>
            <a:pPr marL="533400" indent="-533400">
              <a:buFontTx/>
              <a:buNone/>
            </a:pPr>
            <a:r>
              <a:rPr lang="en-US" sz="1200" b="1">
                <a:solidFill>
                  <a:srgbClr val="0000F4"/>
                </a:solidFill>
              </a:rPr>
              <a:t>11), 12), 13), 14) Elements of the system for isolation of  10</a:t>
            </a:r>
            <a:r>
              <a:rPr lang="en-US" sz="1200" b="1" baseline="30000">
                <a:solidFill>
                  <a:srgbClr val="0000F4"/>
                </a:solidFill>
              </a:rPr>
              <a:t>14</a:t>
            </a:r>
            <a:r>
              <a:rPr lang="en-US" sz="1200" b="1">
                <a:solidFill>
                  <a:srgbClr val="0000F4"/>
                </a:solidFill>
              </a:rPr>
              <a:t> molecules of  methane.  </a:t>
            </a:r>
          </a:p>
          <a:p>
            <a:pPr marL="533400" indent="-533400">
              <a:buFontTx/>
              <a:buNone/>
            </a:pPr>
            <a:r>
              <a:rPr lang="en-US" sz="1200"/>
              <a:t>       </a:t>
            </a:r>
          </a:p>
        </p:txBody>
      </p:sp>
      <p:pic>
        <p:nvPicPr>
          <p:cNvPr id="375812" name="Picture 4" descr="Fig 1 attRep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132138" y="908050"/>
            <a:ext cx="5832475" cy="5400675"/>
          </a:xfrm>
          <a:noFill/>
          <a:ln/>
        </p:spPr>
      </p:pic>
      <p:sp>
        <p:nvSpPr>
          <p:cNvPr id="375813" name="Text Box 5"/>
          <p:cNvSpPr txBox="1">
            <a:spLocks noChangeArrowheads="1"/>
          </p:cNvSpPr>
          <p:nvPr/>
        </p:nvSpPr>
        <p:spPr bwMode="auto">
          <a:xfrm>
            <a:off x="179388" y="908050"/>
            <a:ext cx="15843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Symbol" pitchFamily="18" charset="2"/>
            </a:endParaRPr>
          </a:p>
        </p:txBody>
      </p:sp>
      <p:sp>
        <p:nvSpPr>
          <p:cNvPr id="375814" name="Text Box 6"/>
          <p:cNvSpPr txBox="1">
            <a:spLocks noChangeArrowheads="1"/>
          </p:cNvSpPr>
          <p:nvPr/>
        </p:nvSpPr>
        <p:spPr bwMode="auto">
          <a:xfrm>
            <a:off x="250825" y="908050"/>
            <a:ext cx="15843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Symbol" pitchFamily="18" charset="2"/>
              </a:rPr>
              <a:t> </a:t>
            </a:r>
          </a:p>
        </p:txBody>
      </p:sp>
      <p:sp>
        <p:nvSpPr>
          <p:cNvPr id="375815" name="Text Box 7"/>
          <p:cNvSpPr txBox="1">
            <a:spLocks noChangeArrowheads="1"/>
          </p:cNvSpPr>
          <p:nvPr/>
        </p:nvSpPr>
        <p:spPr bwMode="auto">
          <a:xfrm>
            <a:off x="323850" y="908050"/>
            <a:ext cx="1511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endParaRPr lang="en-US" sz="1400">
              <a:latin typeface="Symbol" pitchFamily="18" charset="2"/>
            </a:endParaRPr>
          </a:p>
        </p:txBody>
      </p:sp>
      <p:sp>
        <p:nvSpPr>
          <p:cNvPr id="375816" name="Text Box 8"/>
          <p:cNvSpPr txBox="1">
            <a:spLocks noChangeArrowheads="1"/>
          </p:cNvSpPr>
          <p:nvPr/>
        </p:nvSpPr>
        <p:spPr bwMode="auto">
          <a:xfrm>
            <a:off x="4067175" y="3213100"/>
            <a:ext cx="720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aseline="30000">
                <a:solidFill>
                  <a:srgbClr val="EE0627"/>
                </a:solidFill>
              </a:rPr>
              <a:t>11</a:t>
            </a:r>
            <a:r>
              <a:rPr lang="en-US" sz="1600">
                <a:solidFill>
                  <a:srgbClr val="EE0627"/>
                </a:solidFill>
              </a:rPr>
              <a:t>CH</a:t>
            </a:r>
            <a:r>
              <a:rPr lang="en-US" sz="1600" baseline="-25000">
                <a:solidFill>
                  <a:srgbClr val="EE0627"/>
                </a:solidFill>
              </a:rPr>
              <a:t>4</a:t>
            </a:r>
            <a:endParaRPr lang="ru-RU" sz="1600" baseline="-25000">
              <a:solidFill>
                <a:srgbClr val="EE0627"/>
              </a:solidFill>
            </a:endParaRPr>
          </a:p>
        </p:txBody>
      </p:sp>
      <p:sp>
        <p:nvSpPr>
          <p:cNvPr id="375817" name="Line 9"/>
          <p:cNvSpPr>
            <a:spLocks noChangeShapeType="1"/>
          </p:cNvSpPr>
          <p:nvPr/>
        </p:nvSpPr>
        <p:spPr bwMode="auto">
          <a:xfrm>
            <a:off x="4716463" y="3357563"/>
            <a:ext cx="431800" cy="0"/>
          </a:xfrm>
          <a:prstGeom prst="line">
            <a:avLst/>
          </a:prstGeom>
          <a:noFill/>
          <a:ln w="19050">
            <a:solidFill>
              <a:srgbClr val="EE0627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75819" name="Text Box 11"/>
          <p:cNvSpPr txBox="1">
            <a:spLocks noChangeArrowheads="1"/>
          </p:cNvSpPr>
          <p:nvPr/>
        </p:nvSpPr>
        <p:spPr bwMode="auto">
          <a:xfrm>
            <a:off x="6372225" y="4365625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aseline="30000">
                <a:solidFill>
                  <a:srgbClr val="0000F4"/>
                </a:solidFill>
              </a:rPr>
              <a:t>12</a:t>
            </a:r>
            <a:r>
              <a:rPr lang="en-US" sz="1600">
                <a:solidFill>
                  <a:srgbClr val="0000F4"/>
                </a:solidFill>
              </a:rPr>
              <a:t>CH</a:t>
            </a:r>
            <a:r>
              <a:rPr lang="en-US" sz="1600" baseline="-25000">
                <a:solidFill>
                  <a:srgbClr val="0000F4"/>
                </a:solidFill>
              </a:rPr>
              <a:t>4</a:t>
            </a:r>
            <a:endParaRPr lang="ru-RU" sz="1600" baseline="-25000">
              <a:solidFill>
                <a:srgbClr val="0000F4"/>
              </a:solidFill>
            </a:endParaRPr>
          </a:p>
        </p:txBody>
      </p:sp>
      <p:sp>
        <p:nvSpPr>
          <p:cNvPr id="375820" name="Line 12"/>
          <p:cNvSpPr>
            <a:spLocks noChangeShapeType="1"/>
          </p:cNvSpPr>
          <p:nvPr/>
        </p:nvSpPr>
        <p:spPr bwMode="auto">
          <a:xfrm>
            <a:off x="3348038" y="2492375"/>
            <a:ext cx="295275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75821" name="Line 13"/>
          <p:cNvSpPr>
            <a:spLocks noChangeShapeType="1"/>
          </p:cNvSpPr>
          <p:nvPr/>
        </p:nvSpPr>
        <p:spPr bwMode="auto">
          <a:xfrm>
            <a:off x="3132138" y="2349500"/>
            <a:ext cx="3168650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75824" name="Line 16"/>
          <p:cNvSpPr>
            <a:spLocks noChangeShapeType="1"/>
          </p:cNvSpPr>
          <p:nvPr/>
        </p:nvSpPr>
        <p:spPr bwMode="auto">
          <a:xfrm>
            <a:off x="6227763" y="23495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75825" name="Line 17"/>
          <p:cNvSpPr>
            <a:spLocks noChangeShapeType="1"/>
          </p:cNvSpPr>
          <p:nvPr/>
        </p:nvSpPr>
        <p:spPr bwMode="auto">
          <a:xfrm>
            <a:off x="6300788" y="2349500"/>
            <a:ext cx="0" cy="43180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75826" name="Line 18"/>
          <p:cNvSpPr>
            <a:spLocks noChangeShapeType="1"/>
          </p:cNvSpPr>
          <p:nvPr/>
        </p:nvSpPr>
        <p:spPr bwMode="auto">
          <a:xfrm>
            <a:off x="6300788" y="2708275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75827" name="Line 19"/>
          <p:cNvSpPr>
            <a:spLocks noChangeShapeType="1"/>
          </p:cNvSpPr>
          <p:nvPr/>
        </p:nvSpPr>
        <p:spPr bwMode="auto">
          <a:xfrm>
            <a:off x="6372225" y="27813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75828" name="Line 20"/>
          <p:cNvSpPr>
            <a:spLocks noChangeShapeType="1"/>
          </p:cNvSpPr>
          <p:nvPr/>
        </p:nvSpPr>
        <p:spPr bwMode="auto">
          <a:xfrm>
            <a:off x="6300788" y="2781300"/>
            <a:ext cx="1511300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75830" name="Line 22"/>
          <p:cNvSpPr>
            <a:spLocks noChangeShapeType="1"/>
          </p:cNvSpPr>
          <p:nvPr/>
        </p:nvSpPr>
        <p:spPr bwMode="auto">
          <a:xfrm>
            <a:off x="7812088" y="2781300"/>
            <a:ext cx="0" cy="142875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75831" name="Line 23"/>
          <p:cNvSpPr>
            <a:spLocks noChangeShapeType="1"/>
          </p:cNvSpPr>
          <p:nvPr/>
        </p:nvSpPr>
        <p:spPr bwMode="auto">
          <a:xfrm>
            <a:off x="7812088" y="2852738"/>
            <a:ext cx="144462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75832" name="Line 24"/>
          <p:cNvSpPr>
            <a:spLocks noChangeShapeType="1"/>
          </p:cNvSpPr>
          <p:nvPr/>
        </p:nvSpPr>
        <p:spPr bwMode="auto">
          <a:xfrm>
            <a:off x="7812088" y="2924175"/>
            <a:ext cx="1008062" cy="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75833" name="Text Box 25"/>
          <p:cNvSpPr txBox="1">
            <a:spLocks noChangeArrowheads="1"/>
          </p:cNvSpPr>
          <p:nvPr/>
        </p:nvSpPr>
        <p:spPr bwMode="auto">
          <a:xfrm>
            <a:off x="4140200" y="2492375"/>
            <a:ext cx="863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F4"/>
                </a:solidFill>
              </a:rPr>
              <a:t>3.2 cm</a:t>
            </a:r>
            <a:r>
              <a:rPr lang="en-US" sz="1600" baseline="30000">
                <a:solidFill>
                  <a:srgbClr val="0000F4"/>
                </a:solidFill>
              </a:rPr>
              <a:t>3</a:t>
            </a:r>
            <a:endParaRPr lang="ru-RU" sz="1600" baseline="30000">
              <a:solidFill>
                <a:srgbClr val="0000F4"/>
              </a:solidFill>
            </a:endParaRPr>
          </a:p>
        </p:txBody>
      </p:sp>
      <p:sp>
        <p:nvSpPr>
          <p:cNvPr id="375834" name="Line 26"/>
          <p:cNvSpPr>
            <a:spLocks noChangeShapeType="1"/>
          </p:cNvSpPr>
          <p:nvPr/>
        </p:nvSpPr>
        <p:spPr bwMode="auto">
          <a:xfrm>
            <a:off x="4787900" y="2781300"/>
            <a:ext cx="431800" cy="431800"/>
          </a:xfrm>
          <a:prstGeom prst="line">
            <a:avLst/>
          </a:prstGeom>
          <a:noFill/>
          <a:ln w="28575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/>
          <a:lstStyle/>
          <a:p>
            <a:endParaRPr lang="ru-RU"/>
          </a:p>
        </p:txBody>
      </p:sp>
      <p:sp>
        <p:nvSpPr>
          <p:cNvPr id="375835" name="Rectangle 27"/>
          <p:cNvSpPr>
            <a:spLocks noChangeArrowheads="1"/>
          </p:cNvSpPr>
          <p:nvPr/>
        </p:nvSpPr>
        <p:spPr bwMode="auto">
          <a:xfrm>
            <a:off x="4356100" y="4365625"/>
            <a:ext cx="12239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75836" name="Text Box 28"/>
          <p:cNvSpPr txBox="1">
            <a:spLocks noChangeArrowheads="1"/>
          </p:cNvSpPr>
          <p:nvPr/>
        </p:nvSpPr>
        <p:spPr bwMode="auto">
          <a:xfrm>
            <a:off x="4284663" y="4365625"/>
            <a:ext cx="1439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F4"/>
                </a:solidFill>
              </a:rPr>
              <a:t>2000 cm</a:t>
            </a:r>
            <a:r>
              <a:rPr lang="en-US" sz="1600" baseline="30000">
                <a:solidFill>
                  <a:srgbClr val="0000F4"/>
                </a:solidFill>
              </a:rPr>
              <a:t>3</a:t>
            </a:r>
            <a:endParaRPr lang="ru-RU" sz="1600" baseline="30000">
              <a:solidFill>
                <a:srgbClr val="0000F4"/>
              </a:solidFill>
            </a:endParaRPr>
          </a:p>
        </p:txBody>
      </p:sp>
      <p:sp>
        <p:nvSpPr>
          <p:cNvPr id="375837" name="Text Box 29"/>
          <p:cNvSpPr txBox="1">
            <a:spLocks noChangeArrowheads="1"/>
          </p:cNvSpPr>
          <p:nvPr/>
        </p:nvSpPr>
        <p:spPr bwMode="auto">
          <a:xfrm>
            <a:off x="684213" y="3644900"/>
            <a:ext cx="1871662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F4"/>
                </a:solidFill>
              </a:rPr>
              <a:t>P1 = 338 Tor</a:t>
            </a:r>
          </a:p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F4"/>
                </a:solidFill>
              </a:rPr>
              <a:t>P</a:t>
            </a:r>
            <a:r>
              <a:rPr lang="ru-RU" sz="1600">
                <a:solidFill>
                  <a:srgbClr val="0000F4"/>
                </a:solidFill>
              </a:rPr>
              <a:t>2</a:t>
            </a:r>
            <a:r>
              <a:rPr lang="en-US" sz="1600">
                <a:solidFill>
                  <a:srgbClr val="0000F4"/>
                </a:solidFill>
              </a:rPr>
              <a:t> = 0.54 Tor</a:t>
            </a:r>
          </a:p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F4"/>
                </a:solidFill>
              </a:rPr>
              <a:t>P</a:t>
            </a:r>
            <a:r>
              <a:rPr lang="ru-RU" sz="1600">
                <a:solidFill>
                  <a:srgbClr val="0000F4"/>
                </a:solidFill>
              </a:rPr>
              <a:t>3</a:t>
            </a:r>
            <a:r>
              <a:rPr lang="en-US" sz="1600">
                <a:solidFill>
                  <a:srgbClr val="0000F4"/>
                </a:solidFill>
              </a:rPr>
              <a:t>= 8.7</a:t>
            </a:r>
            <a:r>
              <a:rPr lang="en-US" sz="1600">
                <a:solidFill>
                  <a:srgbClr val="0000F4"/>
                </a:solidFill>
                <a:cs typeface="Times New Roman" pitchFamily="18" charset="0"/>
              </a:rPr>
              <a:t>·10</a:t>
            </a:r>
            <a:r>
              <a:rPr lang="en-US" sz="1600" baseline="30000">
                <a:solidFill>
                  <a:srgbClr val="0000F4"/>
                </a:solidFill>
                <a:cs typeface="Times New Roman" pitchFamily="18" charset="0"/>
              </a:rPr>
              <a:t>-4</a:t>
            </a:r>
            <a:r>
              <a:rPr lang="en-US" sz="1600">
                <a:solidFill>
                  <a:srgbClr val="0000F4"/>
                </a:solidFill>
              </a:rPr>
              <a:t> Tor </a:t>
            </a:r>
          </a:p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F4"/>
                </a:solidFill>
              </a:rPr>
              <a:t>i.e.</a:t>
            </a:r>
            <a:r>
              <a:rPr lang="ru-RU" sz="1600">
                <a:solidFill>
                  <a:srgbClr val="0000F4"/>
                </a:solidFill>
              </a:rPr>
              <a:t> </a:t>
            </a:r>
            <a:r>
              <a:rPr lang="en-US" sz="1600">
                <a:solidFill>
                  <a:srgbClr val="0000F4"/>
                </a:solidFill>
              </a:rPr>
              <a:t> app. 10</a:t>
            </a:r>
            <a:r>
              <a:rPr lang="en-US" sz="1600" baseline="30000">
                <a:solidFill>
                  <a:srgbClr val="0000F4"/>
                </a:solidFill>
              </a:rPr>
              <a:t>14</a:t>
            </a:r>
            <a:r>
              <a:rPr lang="en-US" sz="1600">
                <a:solidFill>
                  <a:srgbClr val="0000F4"/>
                </a:solidFill>
              </a:rPr>
              <a:t> in 3.2 cm</a:t>
            </a:r>
            <a:r>
              <a:rPr lang="en-US" sz="1600" baseline="30000">
                <a:solidFill>
                  <a:srgbClr val="0000F4"/>
                </a:solidFill>
              </a:rPr>
              <a:t>3</a:t>
            </a:r>
            <a:endParaRPr lang="ru-RU" sz="1600" baseline="30000">
              <a:solidFill>
                <a:srgbClr val="0000F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9850"/>
          </a:xfrm>
        </p:spPr>
        <p:txBody>
          <a:bodyPr/>
          <a:lstStyle/>
          <a:p>
            <a:r>
              <a:rPr lang="en-US" sz="2800">
                <a:solidFill>
                  <a:srgbClr val="FF0000"/>
                </a:solidFill>
              </a:rPr>
              <a:t/>
            </a:r>
            <a:br>
              <a:rPr lang="en-US" sz="2800">
                <a:solidFill>
                  <a:srgbClr val="FF0000"/>
                </a:solidFill>
              </a:rPr>
            </a:b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Cryogenic cell for pulse injection of gases</a:t>
            </a:r>
            <a:br>
              <a:rPr lang="en-US" sz="2800" b="1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sz="2800" b="1">
                <a:solidFill>
                  <a:srgbClr val="FF0000"/>
                </a:solidFill>
                <a:latin typeface="Times New Roman" pitchFamily="18" charset="0"/>
              </a:rPr>
              <a:t>(schematic view)</a:t>
            </a:r>
          </a:p>
        </p:txBody>
      </p:sp>
      <p:pic>
        <p:nvPicPr>
          <p:cNvPr id="222211" name="Picture 3" descr="FIG1REP!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908050"/>
            <a:ext cx="7848600" cy="5322888"/>
          </a:xfrm>
          <a:noFill/>
          <a:ln/>
        </p:spPr>
      </p:pic>
      <p:sp>
        <p:nvSpPr>
          <p:cNvPr id="222212" name="Rectangle 4"/>
          <p:cNvSpPr>
            <a:spLocks noChangeArrowheads="1"/>
          </p:cNvSpPr>
          <p:nvPr/>
        </p:nvSpPr>
        <p:spPr bwMode="auto">
          <a:xfrm>
            <a:off x="250825" y="188913"/>
            <a:ext cx="8642350" cy="6480175"/>
          </a:xfrm>
          <a:prstGeom prst="rect">
            <a:avLst/>
          </a:prstGeom>
          <a:noFill/>
          <a:ln w="1905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22213" name="Picture 5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6092825"/>
            <a:ext cx="630237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2215" name="Oval 7"/>
          <p:cNvSpPr>
            <a:spLocks noChangeArrowheads="1"/>
          </p:cNvSpPr>
          <p:nvPr/>
        </p:nvSpPr>
        <p:spPr bwMode="auto">
          <a:xfrm>
            <a:off x="2627313" y="3068638"/>
            <a:ext cx="3313112" cy="1223962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defTabSz="914400"/>
            <a:endParaRPr lang="ru-RU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31837"/>
          </a:xfrm>
        </p:spPr>
        <p:txBody>
          <a:bodyPr/>
          <a:lstStyle/>
          <a:p>
            <a:r>
              <a:rPr lang="en-US" sz="2800" b="1">
                <a:solidFill>
                  <a:srgbClr val="EE0627"/>
                </a:solidFill>
                <a:latin typeface="Times New Roman" pitchFamily="18" charset="0"/>
              </a:rPr>
              <a:t>Pulse injection of Argon into the electron string.</a:t>
            </a:r>
            <a:r>
              <a:rPr lang="en-US" sz="2800" b="1">
                <a:solidFill>
                  <a:srgbClr val="EE0627"/>
                </a:solidFill>
              </a:rPr>
              <a:t> </a:t>
            </a:r>
          </a:p>
        </p:txBody>
      </p:sp>
      <p:pic>
        <p:nvPicPr>
          <p:cNvPr id="274435" name="Picture 3" descr="LeakyA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908050"/>
            <a:ext cx="8569325" cy="5761038"/>
          </a:xfrm>
          <a:noFill/>
          <a:ln/>
        </p:spPr>
      </p:pic>
      <p:sp>
        <p:nvSpPr>
          <p:cNvPr id="274436" name="Line 4"/>
          <p:cNvSpPr>
            <a:spLocks noChangeShapeType="1"/>
          </p:cNvSpPr>
          <p:nvPr/>
        </p:nvSpPr>
        <p:spPr bwMode="auto">
          <a:xfrm>
            <a:off x="2411413" y="5013325"/>
            <a:ext cx="576262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4437" name="Line 5"/>
          <p:cNvSpPr>
            <a:spLocks noChangeShapeType="1"/>
          </p:cNvSpPr>
          <p:nvPr/>
        </p:nvSpPr>
        <p:spPr bwMode="auto">
          <a:xfrm>
            <a:off x="2987675" y="5013325"/>
            <a:ext cx="863600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4438" name="Line 6"/>
          <p:cNvSpPr>
            <a:spLocks noChangeShapeType="1"/>
          </p:cNvSpPr>
          <p:nvPr/>
        </p:nvSpPr>
        <p:spPr bwMode="auto">
          <a:xfrm flipH="1">
            <a:off x="3924300" y="5013325"/>
            <a:ext cx="647700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4439" name="Line 7"/>
          <p:cNvSpPr>
            <a:spLocks noChangeShapeType="1"/>
          </p:cNvSpPr>
          <p:nvPr/>
        </p:nvSpPr>
        <p:spPr bwMode="auto">
          <a:xfrm>
            <a:off x="5580063" y="5013325"/>
            <a:ext cx="863600" cy="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4440" name="Text Box 8"/>
          <p:cNvSpPr txBox="1">
            <a:spLocks noChangeArrowheads="1"/>
          </p:cNvSpPr>
          <p:nvPr/>
        </p:nvSpPr>
        <p:spPr bwMode="auto">
          <a:xfrm>
            <a:off x="4572000" y="4581525"/>
            <a:ext cx="1008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3200" b="1">
                <a:solidFill>
                  <a:srgbClr val="0000CC"/>
                </a:solidFill>
                <a:latin typeface="Times New Roman" pitchFamily="18" charset="0"/>
              </a:rPr>
              <a:t>3 ms</a:t>
            </a:r>
            <a:endParaRPr lang="ru-RU" sz="3200" b="1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274441" name="Rectangle 9"/>
          <p:cNvSpPr>
            <a:spLocks noChangeArrowheads="1"/>
          </p:cNvSpPr>
          <p:nvPr/>
        </p:nvSpPr>
        <p:spPr bwMode="auto">
          <a:xfrm>
            <a:off x="250825" y="260350"/>
            <a:ext cx="8713788" cy="6408738"/>
          </a:xfrm>
          <a:prstGeom prst="rect">
            <a:avLst/>
          </a:prstGeom>
          <a:noFill/>
          <a:ln w="19050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74442" name="Picture 5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6092825"/>
            <a:ext cx="630237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4443" name="Text Box 11"/>
          <p:cNvSpPr txBox="1">
            <a:spLocks noChangeArrowheads="1"/>
          </p:cNvSpPr>
          <p:nvPr/>
        </p:nvSpPr>
        <p:spPr bwMode="auto">
          <a:xfrm>
            <a:off x="7235825" y="6092825"/>
            <a:ext cx="1081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en-US" sz="1200" b="1"/>
              <a:t>E.D. Donets 12.09.2011</a:t>
            </a:r>
            <a:endParaRPr lang="ru-RU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0882" name="Object 2"/>
          <p:cNvGraphicFramePr>
            <a:graphicFrameLocks noChangeAspect="1"/>
          </p:cNvGraphicFramePr>
          <p:nvPr/>
        </p:nvGraphicFramePr>
        <p:xfrm>
          <a:off x="852488" y="409575"/>
          <a:ext cx="7954962" cy="598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83" name="Документ" r:id="rId4" imgW="8402820" imgH="6268038" progId="Word.Document.8">
                  <p:embed/>
                </p:oleObj>
              </mc:Choice>
              <mc:Fallback>
                <p:oleObj name="Документ" r:id="rId4" imgW="8402820" imgH="6268038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488" y="409575"/>
                        <a:ext cx="7954962" cy="5981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" name="Рисунок 4" descr="Krion6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832" y="188976"/>
            <a:ext cx="8784336" cy="648004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400" b="1" smtClean="0">
                <a:solidFill>
                  <a:srgbClr val="0000CC"/>
                </a:solidFill>
                <a:latin typeface="Times New Roman" pitchFamily="18" charset="0"/>
              </a:rPr>
              <a:t>Superconducting test coil (L=19 cm, 32 layers of SC wire) : preparation for testing in a liquid helium.</a:t>
            </a:r>
            <a:r>
              <a:rPr lang="en-US" sz="2400" smtClean="0"/>
              <a:t>  </a:t>
            </a:r>
          </a:p>
        </p:txBody>
      </p:sp>
      <p:pic>
        <p:nvPicPr>
          <p:cNvPr id="52227" name="Picture 6" descr="CIMG460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270000"/>
            <a:ext cx="7127875" cy="5111750"/>
          </a:xfrm>
          <a:noFill/>
        </p:spPr>
      </p:pic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250825" y="188913"/>
            <a:ext cx="8713788" cy="6480175"/>
          </a:xfrm>
          <a:prstGeom prst="rect">
            <a:avLst/>
          </a:prstGeom>
          <a:noFill/>
          <a:ln w="19050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2229" name="Picture 5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6038850"/>
            <a:ext cx="6477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SC solenoid: 1.2 m length, 22 layers;</a:t>
            </a:r>
            <a:br>
              <a:rPr lang="en-US" sz="2400" b="1" dirty="0" smtClean="0">
                <a:solidFill>
                  <a:srgbClr val="0000CC"/>
                </a:solidFill>
              </a:rPr>
            </a:br>
            <a:r>
              <a:rPr lang="en-US" sz="2400" b="1" dirty="0" smtClean="0">
                <a:solidFill>
                  <a:srgbClr val="0000CC"/>
                </a:solidFill>
              </a:rPr>
              <a:t> technology was elaborated and manufacturing has been done in ESIS group</a:t>
            </a:r>
            <a:r>
              <a:rPr lang="en-US" sz="4000" dirty="0" smtClean="0"/>
              <a:t> </a:t>
            </a:r>
            <a:r>
              <a:rPr lang="en-US" sz="2400" dirty="0" smtClean="0"/>
              <a:t>(VBLHEP,JINR)</a:t>
            </a:r>
          </a:p>
        </p:txBody>
      </p:sp>
      <p:pic>
        <p:nvPicPr>
          <p:cNvPr id="283657" name="Picture 6" descr="Рисунок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27063" y="1600200"/>
            <a:ext cx="3698875" cy="4525963"/>
          </a:xfrm>
          <a:noFill/>
          <a:ln/>
        </p:spPr>
      </p:pic>
      <p:pic>
        <p:nvPicPr>
          <p:cNvPr id="283660" name="Picture 12" descr="Фото175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70463" y="1600200"/>
            <a:ext cx="3394075" cy="4525963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6" descr="Рисунок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714356"/>
            <a:ext cx="8353425" cy="5905500"/>
          </a:xfrm>
          <a:noFill/>
        </p:spPr>
      </p:pic>
      <p:sp>
        <p:nvSpPr>
          <p:cNvPr id="53251" name="Text Box 4"/>
          <p:cNvSpPr txBox="1">
            <a:spLocks noChangeArrowheads="1"/>
          </p:cNvSpPr>
          <p:nvPr/>
        </p:nvSpPr>
        <p:spPr bwMode="auto">
          <a:xfrm>
            <a:off x="395288" y="0"/>
            <a:ext cx="7993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endParaRPr lang="ru-RU"/>
          </a:p>
        </p:txBody>
      </p:sp>
      <p:sp>
        <p:nvSpPr>
          <p:cNvPr id="53252" name="Text Box 6"/>
          <p:cNvSpPr txBox="1">
            <a:spLocks noChangeArrowheads="1"/>
          </p:cNvSpPr>
          <p:nvPr/>
        </p:nvSpPr>
        <p:spPr bwMode="auto">
          <a:xfrm>
            <a:off x="539750" y="188913"/>
            <a:ext cx="79930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ct val="50000"/>
              </a:spcBef>
            </a:pP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</a:rPr>
              <a:t>Magnetic field versus electron current:</a:t>
            </a:r>
            <a:r>
              <a:rPr lang="en-US" sz="2400" b="1" dirty="0">
                <a:solidFill>
                  <a:srgbClr val="0000CC"/>
                </a:solidFill>
                <a:latin typeface="Times New Roman" pitchFamily="18" charset="0"/>
              </a:rPr>
              <a:t> expected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</a:rPr>
              <a:t>and</a:t>
            </a:r>
            <a:r>
              <a:rPr lang="en-US" sz="2400" b="1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2400" b="1" dirty="0">
                <a:solidFill>
                  <a:srgbClr val="008000"/>
                </a:solidFill>
                <a:latin typeface="Times New Roman" pitchFamily="18" charset="0"/>
              </a:rPr>
              <a:t>experimental</a:t>
            </a:r>
            <a:r>
              <a:rPr lang="en-US" sz="2400" b="1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</a:rPr>
              <a:t>data.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</a:rPr>
              <a:t>Latest reached point: 105 A – 5.44 T (04.10.2012)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3253" name="Rectangle 8"/>
          <p:cNvSpPr>
            <a:spLocks noChangeArrowheads="1"/>
          </p:cNvSpPr>
          <p:nvPr/>
        </p:nvSpPr>
        <p:spPr bwMode="auto">
          <a:xfrm>
            <a:off x="179388" y="188913"/>
            <a:ext cx="8713787" cy="64801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endParaRPr lang="ru-RU">
              <a:solidFill>
                <a:srgbClr val="0000CC"/>
              </a:solidFill>
            </a:endParaRPr>
          </a:p>
        </p:txBody>
      </p:sp>
      <p:pic>
        <p:nvPicPr>
          <p:cNvPr id="53254" name="Picture 5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6038850"/>
            <a:ext cx="6477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5" name="Oval 11"/>
          <p:cNvSpPr>
            <a:spLocks noChangeArrowheads="1"/>
          </p:cNvSpPr>
          <p:nvPr/>
        </p:nvSpPr>
        <p:spPr bwMode="auto">
          <a:xfrm>
            <a:off x="3203575" y="2133600"/>
            <a:ext cx="215900" cy="21590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6" name="Oval 12"/>
          <p:cNvSpPr>
            <a:spLocks noChangeArrowheads="1"/>
          </p:cNvSpPr>
          <p:nvPr/>
        </p:nvSpPr>
        <p:spPr bwMode="auto">
          <a:xfrm>
            <a:off x="4932363" y="2708275"/>
            <a:ext cx="215900" cy="21590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7" name="Oval 14"/>
          <p:cNvSpPr>
            <a:spLocks noChangeArrowheads="1"/>
          </p:cNvSpPr>
          <p:nvPr/>
        </p:nvSpPr>
        <p:spPr bwMode="auto">
          <a:xfrm>
            <a:off x="3708400" y="1844675"/>
            <a:ext cx="142875" cy="144463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8" name="Oval 15"/>
          <p:cNvSpPr>
            <a:spLocks noChangeArrowheads="1"/>
          </p:cNvSpPr>
          <p:nvPr/>
        </p:nvSpPr>
        <p:spPr bwMode="auto">
          <a:xfrm>
            <a:off x="5508625" y="2420938"/>
            <a:ext cx="142875" cy="144462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8686800" cy="6324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3315" name="Picture 3" descr="jin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143000"/>
          </a:xfrm>
        </p:spPr>
        <p:txBody>
          <a:bodyPr/>
          <a:lstStyle/>
          <a:p>
            <a:r>
              <a:rPr lang="en-US" sz="2400" b="1" smtClean="0">
                <a:solidFill>
                  <a:srgbClr val="0000CC"/>
                </a:solidFill>
              </a:rPr>
              <a:t>SC solenoid inside of Krion-6T ESIS (left);</a:t>
            </a:r>
            <a:br>
              <a:rPr lang="en-US" sz="2400" b="1" smtClean="0">
                <a:solidFill>
                  <a:srgbClr val="0000CC"/>
                </a:solidFill>
              </a:rPr>
            </a:br>
            <a:r>
              <a:rPr lang="en-US" sz="2400" b="1" smtClean="0">
                <a:solidFill>
                  <a:srgbClr val="0000CC"/>
                </a:solidFill>
              </a:rPr>
              <a:t>test assembling of the quench protection system (right).</a:t>
            </a:r>
            <a:endParaRPr lang="en-US" sz="2400" smtClean="0"/>
          </a:p>
        </p:txBody>
      </p:sp>
      <p:pic>
        <p:nvPicPr>
          <p:cNvPr id="287751" name="Picture 7" descr="Фото226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79463" y="1600200"/>
            <a:ext cx="3394075" cy="4525963"/>
          </a:xfrm>
        </p:spPr>
      </p:pic>
      <p:pic>
        <p:nvPicPr>
          <p:cNvPr id="287758" name="Picture 14" descr="Фото226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70463" y="1600200"/>
            <a:ext cx="3394075" cy="4525963"/>
          </a:xfr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333375"/>
            <a:ext cx="7772400" cy="763588"/>
          </a:xfrm>
        </p:spPr>
        <p:txBody>
          <a:bodyPr lIns="90000" tIns="46800" rIns="90000" bIns="46800"/>
          <a:lstStyle/>
          <a:p>
            <a:pPr eaLnBrk="1" hangingPunct="1">
              <a:buClr>
                <a:srgbClr val="EE0627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800" u="sng" dirty="0" smtClean="0">
                <a:solidFill>
                  <a:srgbClr val="0000CC"/>
                </a:solidFill>
              </a:rPr>
              <a:t>Nearest future plans: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908050"/>
            <a:ext cx="8061325" cy="5473700"/>
          </a:xfrm>
        </p:spPr>
        <p:txBody>
          <a:bodyPr lIns="90000" tIns="46800" rIns="90000" bIns="46800"/>
          <a:lstStyle/>
          <a:p>
            <a:pPr eaLnBrk="1" hangingPunct="1">
              <a:spcBef>
                <a:spcPts val="500"/>
              </a:spcBef>
              <a:buClr>
                <a:srgbClr val="EE0627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dirty="0" smtClean="0">
                <a:solidFill>
                  <a:srgbClr val="3333CC"/>
                </a:solidFill>
              </a:rPr>
              <a:t>  </a:t>
            </a:r>
            <a:endParaRPr lang="en-GB" sz="2400" b="1" dirty="0" smtClean="0">
              <a:solidFill>
                <a:srgbClr val="0000CC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EE0627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dirty="0" smtClean="0">
                <a:solidFill>
                  <a:srgbClr val="EE0627"/>
                </a:solidFill>
              </a:rPr>
              <a:t>  1) First    e-string tests are planned in October 2012. </a:t>
            </a:r>
          </a:p>
          <a:p>
            <a:pPr eaLnBrk="1" hangingPunct="1">
              <a:spcBef>
                <a:spcPts val="500"/>
              </a:spcBef>
              <a:buClr>
                <a:srgbClr val="EE0627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dirty="0" smtClean="0">
                <a:solidFill>
                  <a:srgbClr val="EE0627"/>
                </a:solidFill>
              </a:rPr>
              <a:t>  2</a:t>
            </a:r>
            <a:r>
              <a:rPr lang="en-GB" sz="2400" b="1" dirty="0" smtClean="0">
                <a:solidFill>
                  <a:srgbClr val="0000CC"/>
                </a:solidFill>
              </a:rPr>
              <a:t>) Then, basic studies on e-string and heavy ion production in new range of relevant parameters (electron energy up to 25 </a:t>
            </a:r>
            <a:r>
              <a:rPr lang="en-GB" sz="2400" b="1" dirty="0" err="1" smtClean="0">
                <a:solidFill>
                  <a:srgbClr val="0000CC"/>
                </a:solidFill>
              </a:rPr>
              <a:t>KeV</a:t>
            </a:r>
            <a:r>
              <a:rPr lang="en-GB" sz="2400" b="1" dirty="0" smtClean="0">
                <a:solidFill>
                  <a:srgbClr val="0000CC"/>
                </a:solidFill>
              </a:rPr>
              <a:t>, confining magnetic field up to 6 T, et cetera)…</a:t>
            </a:r>
          </a:p>
          <a:p>
            <a:pPr eaLnBrk="1" hangingPunct="1">
              <a:spcBef>
                <a:spcPts val="500"/>
              </a:spcBef>
              <a:buClr>
                <a:srgbClr val="EE0627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dirty="0" smtClean="0">
                <a:solidFill>
                  <a:srgbClr val="EE0627"/>
                </a:solidFill>
              </a:rPr>
              <a:t>   3) … towards Au65+ </a:t>
            </a:r>
            <a:r>
              <a:rPr lang="en-US" sz="2400" b="1" dirty="0" smtClean="0">
                <a:solidFill>
                  <a:srgbClr val="EE0627"/>
                </a:solidFill>
                <a:cs typeface="Arial" charset="0"/>
              </a:rPr>
              <a:t>÷Au69+ beams </a:t>
            </a:r>
            <a:r>
              <a:rPr lang="en-GB" sz="2400" b="1" dirty="0" smtClean="0">
                <a:solidFill>
                  <a:srgbClr val="EE0627"/>
                </a:solidFill>
              </a:rPr>
              <a:t>production for their possible acceleration on existing LU-20/</a:t>
            </a:r>
            <a:r>
              <a:rPr lang="en-GB" sz="2400" b="1" dirty="0" err="1" smtClean="0">
                <a:solidFill>
                  <a:srgbClr val="EE0627"/>
                </a:solidFill>
              </a:rPr>
              <a:t>Nuclotron</a:t>
            </a:r>
            <a:r>
              <a:rPr lang="en-GB" sz="2400" b="1" dirty="0" smtClean="0">
                <a:solidFill>
                  <a:srgbClr val="EE0627"/>
                </a:solidFill>
              </a:rPr>
              <a:t> facility (LU-20 accepts ions with charge state to mass ratio &gt; 1/3) in 2013?</a:t>
            </a:r>
          </a:p>
          <a:p>
            <a:pPr eaLnBrk="1" hangingPunct="1">
              <a:spcBef>
                <a:spcPts val="500"/>
              </a:spcBef>
              <a:buClr>
                <a:srgbClr val="EE0627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400" b="1" dirty="0" smtClean="0">
                <a:solidFill>
                  <a:srgbClr val="EE0627"/>
                </a:solidFill>
              </a:rPr>
              <a:t>                             </a:t>
            </a:r>
            <a:endParaRPr lang="en-GB" sz="2400" b="1" dirty="0" smtClean="0">
              <a:solidFill>
                <a:srgbClr val="0000CC"/>
              </a:solidFill>
            </a:endParaRPr>
          </a:p>
          <a:p>
            <a:pPr eaLnBrk="1" hangingPunct="1">
              <a:spcBef>
                <a:spcPts val="500"/>
              </a:spcBef>
              <a:buClr>
                <a:srgbClr val="EE0627"/>
              </a:buClr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400" b="1" dirty="0" smtClean="0">
              <a:solidFill>
                <a:srgbClr val="0000CC"/>
              </a:solidFill>
            </a:endParaRPr>
          </a:p>
        </p:txBody>
      </p:sp>
      <p:pic>
        <p:nvPicPr>
          <p:cNvPr id="288772" name="Picture 4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8773" name="Rectangle 6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1"/>
          <p:cNvSpPr txBox="1">
            <a:spLocks noChangeArrowheads="1"/>
          </p:cNvSpPr>
          <p:nvPr/>
        </p:nvSpPr>
        <p:spPr bwMode="auto">
          <a:xfrm>
            <a:off x="323850" y="260350"/>
            <a:ext cx="8569325" cy="4280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2900" indent="-342900" algn="ctr" eaLnBrk="0" hangingPunct="0">
              <a:buClr>
                <a:srgbClr val="0000CC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6000" b="1" dirty="0" smtClean="0">
              <a:solidFill>
                <a:srgbClr val="0000CC"/>
              </a:solidFill>
              <a:latin typeface="Times New Roman" pitchFamily="18" charset="0"/>
            </a:endParaRPr>
          </a:p>
          <a:p>
            <a:pPr marL="342900" indent="-342900" algn="ctr" eaLnBrk="0" hangingPunct="0">
              <a:buClr>
                <a:srgbClr val="0000CC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6000" b="1" dirty="0">
              <a:solidFill>
                <a:srgbClr val="0000CC"/>
              </a:solidFill>
              <a:latin typeface="Times New Roman" pitchFamily="18" charset="0"/>
            </a:endParaRPr>
          </a:p>
          <a:p>
            <a:pPr marL="342900" indent="-342900" algn="ctr" eaLnBrk="0" hangingPunct="0">
              <a:buClr>
                <a:srgbClr val="0000CC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6000" b="1" dirty="0">
                <a:solidFill>
                  <a:srgbClr val="0000CC"/>
                </a:solidFill>
                <a:latin typeface="Times New Roman" pitchFamily="18" charset="0"/>
              </a:rPr>
              <a:t>Thank</a:t>
            </a:r>
            <a:r>
              <a:rPr lang="en-GB" sz="6000" b="1" i="1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GB" sz="6000" b="1" dirty="0">
                <a:solidFill>
                  <a:srgbClr val="0000CC"/>
                </a:solidFill>
                <a:latin typeface="Times New Roman" pitchFamily="18" charset="0"/>
              </a:rPr>
              <a:t>you for your attention!</a:t>
            </a:r>
          </a:p>
          <a:p>
            <a:pPr marL="342900" indent="-342900" algn="ctr" eaLnBrk="0" hangingPunct="0">
              <a:buClr>
                <a:srgbClr val="0000CC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3200" b="1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pic>
        <p:nvPicPr>
          <p:cNvPr id="54275" name="Picture 4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Rectangle 6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243013" y="1588"/>
            <a:ext cx="612933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US" sz="2200" i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TUBULAR ELECTRON STRING ION SOURCE</a:t>
            </a:r>
            <a:endParaRPr lang="en-US" sz="1800" b="0" i="0">
              <a:solidFill>
                <a:srgbClr val="FF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 l="27930" t="22244" r="20706" b="17836"/>
          <a:stretch>
            <a:fillRect/>
          </a:stretch>
        </p:blipFill>
        <p:spPr bwMode="auto">
          <a:xfrm>
            <a:off x="1357313" y="704850"/>
            <a:ext cx="5929312" cy="554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7108" name="Rectangle 5"/>
          <p:cNvSpPr>
            <a:spLocks noChangeArrowheads="1"/>
          </p:cNvSpPr>
          <p:nvPr/>
        </p:nvSpPr>
        <p:spPr bwMode="auto">
          <a:xfrm>
            <a:off x="142875" y="6273800"/>
            <a:ext cx="8858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en-US" sz="1600" i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 1-electron gun, 2- superconducting solenoid, 3-cryo-cooler, 4- reflector electrode, </a:t>
            </a:r>
            <a:endParaRPr lang="ru-RU" sz="1600" i="0">
              <a:solidFill>
                <a:srgbClr val="00206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algn="ctr" eaLnBrk="1" hangingPunct="1"/>
            <a:r>
              <a:rPr lang="en-US" sz="1600" i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5- thermal shielding at temperature of 40 </a:t>
            </a:r>
            <a:r>
              <a:rPr lang="ru-RU" sz="1600" i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К</a:t>
            </a:r>
            <a:r>
              <a:rPr lang="en-US" sz="1600" i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.</a:t>
            </a:r>
            <a:endParaRPr lang="en-US" sz="1800" b="0" i="0">
              <a:solidFill>
                <a:srgbClr val="00206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/>
          </p:cNvSpPr>
          <p:nvPr/>
        </p:nvSpPr>
        <p:spPr bwMode="auto">
          <a:xfrm>
            <a:off x="2786063" y="0"/>
            <a:ext cx="323691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US" sz="2200" i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ION OPTICAL SYSTEM</a:t>
            </a:r>
            <a:endParaRPr lang="en-US" sz="1800" b="0" i="0">
              <a:solidFill>
                <a:srgbClr val="FF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43011" name="Rectangle 2"/>
          <p:cNvSpPr>
            <a:spLocks noChangeArrowheads="1"/>
          </p:cNvSpPr>
          <p:nvPr/>
        </p:nvSpPr>
        <p:spPr bwMode="auto">
          <a:xfrm>
            <a:off x="0" y="357188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en-US" sz="1600" i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</a:t>
            </a:r>
            <a:r>
              <a:rPr lang="ru-RU" sz="1600" i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</a:t>
            </a:r>
            <a:r>
              <a:rPr lang="en-US" sz="1600" i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The method of the off–axis TESIS ion extraction was proposed to get TESIS beam emittance comparable with ESIS one.</a:t>
            </a:r>
            <a:endParaRPr lang="en-US" sz="1600" i="0">
              <a:solidFill>
                <a:srgbClr val="00206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</p:txBody>
      </p:sp>
      <p:pic>
        <p:nvPicPr>
          <p:cNvPr id="43012" name="Picture 3" descr="fig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</a:blip>
          <a:srcRect/>
          <a:stretch>
            <a:fillRect/>
          </a:stretch>
        </p:blipFill>
        <p:spPr bwMode="auto">
          <a:xfrm>
            <a:off x="2571750" y="928688"/>
            <a:ext cx="35433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Rectangle 4"/>
          <p:cNvSpPr>
            <a:spLocks noChangeArrowheads="1"/>
          </p:cNvSpPr>
          <p:nvPr/>
        </p:nvSpPr>
        <p:spPr bwMode="auto">
          <a:xfrm>
            <a:off x="285750" y="3643313"/>
            <a:ext cx="85899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r>
              <a:rPr lang="en-US" altLang="zh-CN" sz="1600" i="0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OPERA 3D simulation of the  ion optic system and  the ion off-axis extraction channel.</a:t>
            </a:r>
            <a:endParaRPr lang="en-US" altLang="zh-CN" sz="1800" b="0" i="0">
              <a:solidFill>
                <a:srgbClr val="7030A0"/>
              </a:solidFill>
              <a:latin typeface="Arial" charset="0"/>
              <a:ea typeface="SimSun" pitchFamily="2" charset="-122"/>
              <a:cs typeface="Arial" charset="0"/>
            </a:endParaRPr>
          </a:p>
        </p:txBody>
      </p:sp>
      <p:sp>
        <p:nvSpPr>
          <p:cNvPr id="43014" name="Rectangle 5"/>
          <p:cNvSpPr>
            <a:spLocks noChangeArrowheads="1"/>
          </p:cNvSpPr>
          <p:nvPr/>
        </p:nvSpPr>
        <p:spPr bwMode="auto">
          <a:xfrm>
            <a:off x="0" y="4295775"/>
            <a:ext cx="9072563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</a:t>
            </a:r>
            <a:r>
              <a:rPr lang="en-US" sz="16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The extracted ion beam has an ellipsoidal shape (</a:t>
            </a:r>
            <a:r>
              <a:rPr lang="en-US" sz="1600" i="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Δr</a:t>
            </a:r>
            <a:r>
              <a:rPr lang="en-US" sz="1600" i="0" baseline="-3000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</a:t>
            </a:r>
            <a:r>
              <a:rPr lang="en-US" sz="1600" i="0" baseline="-3000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, </a:t>
            </a:r>
            <a:r>
              <a:rPr lang="en-US" sz="16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Δy</a:t>
            </a:r>
            <a:r>
              <a:rPr lang="en-US" sz="1600" i="0" baseline="-3000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</a:t>
            </a:r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 are radial and  </a:t>
            </a:r>
            <a:r>
              <a:rPr lang="en-US" sz="16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azimuthal</a:t>
            </a:r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directions)</a:t>
            </a:r>
            <a:endParaRPr lang="ru-RU" sz="900" b="0" i="0" dirty="0">
              <a:solidFill>
                <a:srgbClr val="00206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algn="ctr"/>
            <a:r>
              <a:rPr lang="en-US" sz="20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Δr</a:t>
            </a:r>
            <a:r>
              <a:rPr lang="en-US" sz="2000" i="0" baseline="-3000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= 2 mm, </a:t>
            </a:r>
            <a:r>
              <a:rPr lang="en-US" sz="20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Δy</a:t>
            </a:r>
            <a:r>
              <a:rPr lang="en-US" sz="2000" i="0" baseline="-3000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=8 mm.</a:t>
            </a:r>
            <a:endParaRPr lang="ru-RU" sz="900" b="0" i="0" dirty="0">
              <a:solidFill>
                <a:srgbClr val="00206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algn="ctr"/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</a:t>
            </a:r>
            <a:r>
              <a:rPr lang="en-US" sz="1600" i="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Normolized</a:t>
            </a:r>
            <a:r>
              <a:rPr lang="en-US" sz="16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 radial</a:t>
            </a:r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  </a:t>
            </a:r>
            <a:r>
              <a:rPr lang="en-US" sz="16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ε</a:t>
            </a:r>
            <a:r>
              <a:rPr lang="en-US" sz="1600" i="0" baseline="-3000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r</a:t>
            </a:r>
            <a:r>
              <a:rPr lang="en-US" sz="1600" i="0" baseline="-3000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-n</a:t>
            </a:r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and </a:t>
            </a:r>
            <a:r>
              <a:rPr lang="en-US" sz="16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azimuthal</a:t>
            </a:r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</a:t>
            </a:r>
            <a:r>
              <a:rPr lang="en-US" sz="16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ε</a:t>
            </a:r>
            <a:r>
              <a:rPr lang="en-US" sz="1600" i="0" baseline="-3000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φ</a:t>
            </a:r>
            <a:r>
              <a:rPr lang="en-US" sz="1600" i="0" baseline="-3000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-n</a:t>
            </a:r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 </a:t>
            </a:r>
            <a:r>
              <a:rPr lang="en-US" sz="16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emittances</a:t>
            </a:r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of the extracted ion beam:</a:t>
            </a:r>
            <a:endParaRPr lang="ru-RU" sz="900" b="0" i="0" dirty="0">
              <a:solidFill>
                <a:srgbClr val="00206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algn="ctr"/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</a:t>
            </a:r>
            <a:r>
              <a:rPr lang="en-US" sz="20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ε</a:t>
            </a:r>
            <a:r>
              <a:rPr lang="en-US" sz="2000" i="0" baseline="-3000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r</a:t>
            </a:r>
            <a:r>
              <a:rPr lang="en-US" sz="2000" i="0" baseline="-3000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-n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</a:t>
            </a:r>
            <a:r>
              <a:rPr lang="en-US" sz="20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 β</a:t>
            </a:r>
            <a:r>
              <a:rPr lang="en-US" sz="2000" i="0" baseline="-3000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∙Δr</a:t>
            </a:r>
            <a:r>
              <a:rPr lang="en-US" sz="2000" i="0" baseline="-3000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</a:t>
            </a:r>
            <a:r>
              <a:rPr lang="en-US" sz="2000" i="0" baseline="3000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2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/4ρ</a:t>
            </a:r>
            <a:r>
              <a:rPr lang="en-US" sz="2000" i="0" baseline="-3000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</a:t>
            </a:r>
            <a:r>
              <a:rPr lang="en-US" sz="20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 0,05π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</a:t>
            </a:r>
            <a:r>
              <a:rPr lang="en-US" sz="20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mm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</a:t>
            </a:r>
            <a:r>
              <a:rPr lang="en-US" sz="20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mrad, 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  </a:t>
            </a:r>
            <a:endParaRPr lang="ru-RU" sz="900" b="0" i="0" dirty="0">
              <a:solidFill>
                <a:srgbClr val="00206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algn="ctr"/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  </a:t>
            </a:r>
            <a:r>
              <a:rPr lang="en-US" sz="20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ε</a:t>
            </a:r>
            <a:r>
              <a:rPr lang="en-US" sz="2000" i="0" baseline="-3000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φ-n</a:t>
            </a:r>
            <a:r>
              <a:rPr lang="en-US" sz="20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</a:t>
            </a:r>
            <a:r>
              <a:rPr lang="en-US" sz="2000" i="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β</a:t>
            </a:r>
            <a:r>
              <a:rPr lang="en-US" sz="2000" i="0" baseline="-3000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</a:t>
            </a:r>
            <a:r>
              <a:rPr lang="en-US" sz="20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∙Δr</a:t>
            </a:r>
            <a:r>
              <a:rPr lang="en-US" sz="2000" i="0" baseline="-3000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</a:t>
            </a:r>
            <a:r>
              <a:rPr lang="en-US" sz="20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∙Δy</a:t>
            </a:r>
            <a:r>
              <a:rPr lang="en-US" sz="2000" i="0" baseline="-3000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/4ρ</a:t>
            </a:r>
            <a:r>
              <a:rPr lang="en-US" sz="2000" i="0" baseline="-3000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i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</a:t>
            </a:r>
            <a:r>
              <a:rPr lang="en-US" sz="20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0,15π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</a:t>
            </a:r>
            <a:r>
              <a:rPr lang="en-US" sz="20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mm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</a:t>
            </a:r>
            <a:r>
              <a:rPr lang="en-US" sz="20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mrad.</a:t>
            </a:r>
            <a:endParaRPr lang="ru-RU" sz="900" b="0" i="0" dirty="0">
              <a:solidFill>
                <a:srgbClr val="00206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algn="ctr"/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</a:t>
            </a:r>
            <a:r>
              <a:rPr lang="en-US" sz="16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The radial and </a:t>
            </a:r>
            <a:r>
              <a:rPr lang="en-US" sz="1600" i="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azimuthal</a:t>
            </a:r>
            <a:r>
              <a:rPr lang="en-US" sz="16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 </a:t>
            </a:r>
            <a:r>
              <a:rPr lang="en-US" sz="1600" i="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emittances</a:t>
            </a:r>
            <a:r>
              <a:rPr lang="en-US" sz="16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 of the ion beam accelerated to energy of </a:t>
            </a:r>
            <a:r>
              <a:rPr lang="en-US" sz="1600" i="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eU</a:t>
            </a:r>
            <a:r>
              <a:rPr lang="en-US" sz="1600" i="0" baseline="-3000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ac</a:t>
            </a:r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=25∙Z </a:t>
            </a:r>
            <a:r>
              <a:rPr lang="en-US" sz="16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keV</a:t>
            </a:r>
            <a:r>
              <a:rPr lang="en-US" sz="16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</a:t>
            </a:r>
            <a:endParaRPr lang="ru-RU" sz="900" b="0" i="0" dirty="0">
              <a:solidFill>
                <a:srgbClr val="00206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  <a:p>
            <a:pPr algn="ctr"/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ε</a:t>
            </a:r>
            <a:r>
              <a:rPr lang="en-US" sz="2000" i="0" baseline="-3000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r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</a:t>
            </a:r>
            <a:r>
              <a:rPr lang="en-US" sz="20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5 </a:t>
            </a:r>
            <a:r>
              <a:rPr lang="en-US" sz="2000" i="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π</a:t>
            </a:r>
            <a:r>
              <a:rPr lang="en-US" sz="20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</a:t>
            </a:r>
            <a:r>
              <a:rPr lang="en-US" sz="2000" i="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mm</a:t>
            </a:r>
            <a:r>
              <a:rPr lang="en-US" sz="20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</a:t>
            </a:r>
            <a:r>
              <a:rPr lang="en-US" sz="2000" i="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mrad</a:t>
            </a:r>
            <a:r>
              <a:rPr lang="en-US" sz="20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 and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  ε</a:t>
            </a:r>
            <a:r>
              <a:rPr lang="en-US" sz="2000" i="0" baseline="-3000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φ</a:t>
            </a:r>
            <a:r>
              <a:rPr lang="en-US" sz="2000" i="0" dirty="0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</a:t>
            </a:r>
            <a:r>
              <a:rPr lang="en-US" sz="20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20 </a:t>
            </a:r>
            <a:r>
              <a:rPr lang="en-US" sz="2000" i="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π</a:t>
            </a:r>
            <a:r>
              <a:rPr lang="en-US" sz="20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</a:t>
            </a:r>
            <a:r>
              <a:rPr lang="en-US" sz="2000" i="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mm</a:t>
            </a:r>
            <a:r>
              <a:rPr lang="en-US" sz="2000" i="0" dirty="0" err="1">
                <a:solidFill>
                  <a:srgbClr val="002060"/>
                </a:solidFill>
                <a:ea typeface="Times New Roman" pitchFamily="18" charset="0"/>
                <a:cs typeface="Arial" charset="0"/>
                <a:sym typeface="Symbol" pitchFamily="18" charset="2"/>
              </a:rPr>
              <a:t></a:t>
            </a:r>
            <a:r>
              <a:rPr lang="en-US" sz="2000" i="0" dirty="0" err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mrad</a:t>
            </a:r>
            <a:r>
              <a:rPr lang="en-US" sz="2000" i="0" dirty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.</a:t>
            </a:r>
            <a:endParaRPr lang="en-US" sz="2000" i="0" dirty="0">
              <a:solidFill>
                <a:srgbClr val="002060"/>
              </a:solidFill>
              <a:ea typeface="Times New Roman" pitchFamily="18" charset="0"/>
              <a:cs typeface="Arial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250825" y="188913"/>
            <a:ext cx="8713788" cy="6480175"/>
          </a:xfrm>
          <a:prstGeom prst="rect">
            <a:avLst/>
          </a:prstGeom>
          <a:noFill/>
          <a:ln w="19050">
            <a:solidFill>
              <a:srgbClr val="00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2229" name="Picture 5" descr="jinr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6913" y="6038850"/>
            <a:ext cx="6477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386" name="Picture 2" descr="F:\Vakuum Praha KRION-T\DSCN6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638" y="-2130425"/>
            <a:ext cx="8339137" cy="1111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1214414" y="5943600"/>
            <a:ext cx="7015186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>
                <a:solidFill>
                  <a:srgbClr val="000000"/>
                </a:solidFill>
                <a:latin typeface="Times New Roman" pitchFamily="18" charset="0"/>
              </a:rPr>
              <a:t>Krion-2 installation on HV terminal of  LU-20 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GB" b="1" dirty="0" err="1" smtClean="0">
                <a:solidFill>
                  <a:srgbClr val="000000"/>
                </a:solidFill>
                <a:latin typeface="Times New Roman" pitchFamily="18" charset="0"/>
              </a:rPr>
              <a:t>Nuclotron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 run 2010 </a:t>
            </a:r>
            <a:endParaRPr lang="en-GB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24" name="Picture 6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8"/>
          <p:cNvSpPr>
            <a:spLocks noChangeArrowheads="1"/>
          </p:cNvSpPr>
          <p:nvPr/>
        </p:nvSpPr>
        <p:spPr bwMode="auto">
          <a:xfrm>
            <a:off x="7812088" y="6308725"/>
            <a:ext cx="7921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000" b="1"/>
          </a:p>
        </p:txBody>
      </p:sp>
      <p:pic>
        <p:nvPicPr>
          <p:cNvPr id="30726" name="Picture 6" descr="100_048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96963" y="822325"/>
            <a:ext cx="6950075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88463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2286000" y="4953000"/>
            <a:ext cx="76200" cy="76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2438400" y="4724400"/>
            <a:ext cx="4648200" cy="12954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1905000" y="5029200"/>
            <a:ext cx="57150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ts val="1125"/>
              </a:spcBef>
              <a:buClr>
                <a:srgbClr val="EE0627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i="1">
                <a:solidFill>
                  <a:srgbClr val="EE0627"/>
                </a:solidFill>
                <a:latin typeface="Times New Roman" pitchFamily="18" charset="0"/>
              </a:rPr>
              <a:t>EBIS in the electron reflex mode of operation</a:t>
            </a:r>
          </a:p>
        </p:txBody>
      </p:sp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71" name="Picture 8" descr="jinr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7812088" y="6308725"/>
            <a:ext cx="7921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000" b="1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2057400" y="2743200"/>
            <a:ext cx="7620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Line 4"/>
          <p:cNvSpPr>
            <a:spLocks noChangeShapeType="1"/>
          </p:cNvSpPr>
          <p:nvPr/>
        </p:nvSpPr>
        <p:spPr bwMode="auto">
          <a:xfrm>
            <a:off x="609600" y="3429000"/>
            <a:ext cx="8229600" cy="1588"/>
          </a:xfrm>
          <a:prstGeom prst="line">
            <a:avLst/>
          </a:prstGeom>
          <a:noFill/>
          <a:ln w="88920">
            <a:solidFill>
              <a:srgbClr val="CD0522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2" name="Freeform 5"/>
          <p:cNvSpPr>
            <a:spLocks noChangeArrowheads="1"/>
          </p:cNvSpPr>
          <p:nvPr/>
        </p:nvSpPr>
        <p:spPr bwMode="auto">
          <a:xfrm>
            <a:off x="4648200" y="3200400"/>
            <a:ext cx="165100" cy="457200"/>
          </a:xfrm>
          <a:custGeom>
            <a:avLst/>
            <a:gdLst>
              <a:gd name="T0" fmla="*/ 241935028 w 104"/>
              <a:gd name="T1" fmla="*/ 0 h 288"/>
              <a:gd name="T2" fmla="*/ 120967514 w 104"/>
              <a:gd name="T3" fmla="*/ 241934997 h 288"/>
              <a:gd name="T4" fmla="*/ 0 w 104"/>
              <a:gd name="T5" fmla="*/ 362902445 h 288"/>
              <a:gd name="T6" fmla="*/ 120967514 w 104"/>
              <a:gd name="T7" fmla="*/ 483869993 h 288"/>
              <a:gd name="T8" fmla="*/ 241935028 w 104"/>
              <a:gd name="T9" fmla="*/ 604837442 h 288"/>
              <a:gd name="T10" fmla="*/ 241935028 w 104"/>
              <a:gd name="T11" fmla="*/ 725804891 h 2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4"/>
              <a:gd name="T19" fmla="*/ 0 h 288"/>
              <a:gd name="T20" fmla="*/ 104 w 104"/>
              <a:gd name="T21" fmla="*/ 288 h 28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4" h="288">
                <a:moveTo>
                  <a:pt x="96" y="0"/>
                </a:moveTo>
                <a:cubicBezTo>
                  <a:pt x="80" y="36"/>
                  <a:pt x="64" y="72"/>
                  <a:pt x="48" y="96"/>
                </a:cubicBezTo>
                <a:cubicBezTo>
                  <a:pt x="32" y="120"/>
                  <a:pt x="0" y="128"/>
                  <a:pt x="0" y="144"/>
                </a:cubicBezTo>
                <a:cubicBezTo>
                  <a:pt x="0" y="160"/>
                  <a:pt x="32" y="176"/>
                  <a:pt x="48" y="192"/>
                </a:cubicBezTo>
                <a:cubicBezTo>
                  <a:pt x="64" y="208"/>
                  <a:pt x="88" y="224"/>
                  <a:pt x="96" y="240"/>
                </a:cubicBezTo>
                <a:cubicBezTo>
                  <a:pt x="104" y="256"/>
                  <a:pt x="96" y="280"/>
                  <a:pt x="96" y="288"/>
                </a:cubicBez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Line 6"/>
          <p:cNvSpPr>
            <a:spLocks noChangeShapeType="1"/>
          </p:cNvSpPr>
          <p:nvPr/>
        </p:nvSpPr>
        <p:spPr bwMode="auto">
          <a:xfrm>
            <a:off x="1066800" y="2895600"/>
            <a:ext cx="6781800" cy="1588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7"/>
          <p:cNvSpPr>
            <a:spLocks noChangeShapeType="1"/>
          </p:cNvSpPr>
          <p:nvPr/>
        </p:nvSpPr>
        <p:spPr bwMode="auto">
          <a:xfrm>
            <a:off x="1066800" y="3962400"/>
            <a:ext cx="6781800" cy="1588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Line 8"/>
          <p:cNvSpPr>
            <a:spLocks noChangeShapeType="1"/>
          </p:cNvSpPr>
          <p:nvPr/>
        </p:nvSpPr>
        <p:spPr bwMode="auto">
          <a:xfrm>
            <a:off x="914400" y="34290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Line 9"/>
          <p:cNvSpPr>
            <a:spLocks noChangeShapeType="1"/>
          </p:cNvSpPr>
          <p:nvPr/>
        </p:nvSpPr>
        <p:spPr bwMode="auto">
          <a:xfrm>
            <a:off x="609600" y="3276600"/>
            <a:ext cx="8229600" cy="1588"/>
          </a:xfrm>
          <a:prstGeom prst="line">
            <a:avLst/>
          </a:prstGeom>
          <a:noFill/>
          <a:ln w="88920">
            <a:solidFill>
              <a:srgbClr val="FB5F75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Line 10"/>
          <p:cNvSpPr>
            <a:spLocks noChangeShapeType="1"/>
          </p:cNvSpPr>
          <p:nvPr/>
        </p:nvSpPr>
        <p:spPr bwMode="auto">
          <a:xfrm>
            <a:off x="609600" y="3352800"/>
            <a:ext cx="8229600" cy="1588"/>
          </a:xfrm>
          <a:prstGeom prst="line">
            <a:avLst/>
          </a:prstGeom>
          <a:noFill/>
          <a:ln w="88920">
            <a:solidFill>
              <a:srgbClr val="FA3652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8" name="Line 11"/>
          <p:cNvSpPr>
            <a:spLocks noChangeShapeType="1"/>
          </p:cNvSpPr>
          <p:nvPr/>
        </p:nvSpPr>
        <p:spPr bwMode="auto">
          <a:xfrm>
            <a:off x="609600" y="3505200"/>
            <a:ext cx="8229600" cy="1588"/>
          </a:xfrm>
          <a:prstGeom prst="line">
            <a:avLst/>
          </a:prstGeom>
          <a:noFill/>
          <a:ln w="88920">
            <a:solidFill>
              <a:srgbClr val="FA3652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9" name="Line 12"/>
          <p:cNvSpPr>
            <a:spLocks noChangeShapeType="1"/>
          </p:cNvSpPr>
          <p:nvPr/>
        </p:nvSpPr>
        <p:spPr bwMode="auto">
          <a:xfrm>
            <a:off x="609600" y="3581400"/>
            <a:ext cx="8229600" cy="1588"/>
          </a:xfrm>
          <a:prstGeom prst="line">
            <a:avLst/>
          </a:prstGeom>
          <a:noFill/>
          <a:ln w="88920">
            <a:solidFill>
              <a:srgbClr val="FB5F75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0" name="Line 13"/>
          <p:cNvSpPr>
            <a:spLocks noChangeShapeType="1"/>
          </p:cNvSpPr>
          <p:nvPr/>
        </p:nvSpPr>
        <p:spPr bwMode="auto">
          <a:xfrm>
            <a:off x="2133600" y="2514600"/>
            <a:ext cx="1588" cy="38100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Line 14"/>
          <p:cNvSpPr>
            <a:spLocks noChangeShapeType="1"/>
          </p:cNvSpPr>
          <p:nvPr/>
        </p:nvSpPr>
        <p:spPr bwMode="auto">
          <a:xfrm>
            <a:off x="1981200" y="23622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2" name="Line 15"/>
          <p:cNvSpPr>
            <a:spLocks noChangeShapeType="1"/>
          </p:cNvSpPr>
          <p:nvPr/>
        </p:nvSpPr>
        <p:spPr bwMode="auto">
          <a:xfrm flipV="1">
            <a:off x="1981200" y="3956050"/>
            <a:ext cx="1588" cy="7747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3" name="Line 16"/>
          <p:cNvSpPr>
            <a:spLocks noChangeShapeType="1"/>
          </p:cNvSpPr>
          <p:nvPr/>
        </p:nvSpPr>
        <p:spPr bwMode="auto">
          <a:xfrm>
            <a:off x="1981200" y="5486400"/>
            <a:ext cx="1588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4" name="Line 17"/>
          <p:cNvSpPr>
            <a:spLocks noChangeShapeType="1"/>
          </p:cNvSpPr>
          <p:nvPr/>
        </p:nvSpPr>
        <p:spPr bwMode="auto">
          <a:xfrm>
            <a:off x="3124200" y="26670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5" name="Line 18"/>
          <p:cNvSpPr>
            <a:spLocks noChangeShapeType="1"/>
          </p:cNvSpPr>
          <p:nvPr/>
        </p:nvSpPr>
        <p:spPr bwMode="auto">
          <a:xfrm flipV="1">
            <a:off x="3124200" y="3651250"/>
            <a:ext cx="1588" cy="7747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6" name="Line 19"/>
          <p:cNvSpPr>
            <a:spLocks noChangeShapeType="1"/>
          </p:cNvSpPr>
          <p:nvPr/>
        </p:nvSpPr>
        <p:spPr bwMode="auto">
          <a:xfrm>
            <a:off x="3124200" y="5257800"/>
            <a:ext cx="1588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7" name="Line 20"/>
          <p:cNvSpPr>
            <a:spLocks noChangeShapeType="1"/>
          </p:cNvSpPr>
          <p:nvPr/>
        </p:nvSpPr>
        <p:spPr bwMode="auto">
          <a:xfrm>
            <a:off x="4191000" y="28956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8" name="Line 21"/>
          <p:cNvSpPr>
            <a:spLocks noChangeShapeType="1"/>
          </p:cNvSpPr>
          <p:nvPr/>
        </p:nvSpPr>
        <p:spPr bwMode="auto">
          <a:xfrm flipV="1">
            <a:off x="4191000" y="3422650"/>
            <a:ext cx="1588" cy="7747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9" name="Line 22"/>
          <p:cNvSpPr>
            <a:spLocks noChangeShapeType="1"/>
          </p:cNvSpPr>
          <p:nvPr/>
        </p:nvSpPr>
        <p:spPr bwMode="auto">
          <a:xfrm>
            <a:off x="4191000" y="5257800"/>
            <a:ext cx="1588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0" name="Text Box 23"/>
          <p:cNvSpPr txBox="1">
            <a:spLocks noChangeArrowheads="1"/>
          </p:cNvSpPr>
          <p:nvPr/>
        </p:nvSpPr>
        <p:spPr bwMode="auto">
          <a:xfrm rot="-5400000">
            <a:off x="1298575" y="4645025"/>
            <a:ext cx="12160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sz="2400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 mm</a:t>
            </a:r>
          </a:p>
        </p:txBody>
      </p:sp>
      <p:sp>
        <p:nvSpPr>
          <p:cNvPr id="12311" name="Text Box 24"/>
          <p:cNvSpPr txBox="1">
            <a:spLocks noChangeArrowheads="1"/>
          </p:cNvSpPr>
          <p:nvPr/>
        </p:nvSpPr>
        <p:spPr bwMode="auto">
          <a:xfrm rot="-5400000">
            <a:off x="2670175" y="4600576"/>
            <a:ext cx="852487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 mm</a:t>
            </a:r>
          </a:p>
        </p:txBody>
      </p:sp>
      <p:sp>
        <p:nvSpPr>
          <p:cNvPr id="12312" name="Text Box 25"/>
          <p:cNvSpPr txBox="1">
            <a:spLocks noChangeArrowheads="1"/>
          </p:cNvSpPr>
          <p:nvPr/>
        </p:nvSpPr>
        <p:spPr bwMode="auto">
          <a:xfrm rot="-5400000">
            <a:off x="3624263" y="4522787"/>
            <a:ext cx="1074738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>
                <a:solidFill>
                  <a:srgbClr val="000000"/>
                </a:solidFill>
                <a:latin typeface="Times New Roman" pitchFamily="18" charset="0"/>
              </a:rPr>
              <a:t>0.2</a:t>
            </a:r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 mm</a:t>
            </a:r>
          </a:p>
        </p:txBody>
      </p:sp>
      <p:sp>
        <p:nvSpPr>
          <p:cNvPr id="12313" name="Text Box 26"/>
          <p:cNvSpPr txBox="1">
            <a:spLocks noChangeArrowheads="1"/>
          </p:cNvSpPr>
          <p:nvPr/>
        </p:nvSpPr>
        <p:spPr bwMode="auto">
          <a:xfrm>
            <a:off x="609600" y="381000"/>
            <a:ext cx="8305800" cy="22720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1500"/>
              </a:spcBef>
              <a:buClr>
                <a:srgbClr val="0000F4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dirty="0">
                <a:solidFill>
                  <a:srgbClr val="0000F4"/>
                </a:solidFill>
                <a:latin typeface="Times New Roman" pitchFamily="18" charset="0"/>
              </a:rPr>
              <a:t>Experimental </a:t>
            </a:r>
            <a:r>
              <a:rPr lang="en-GB" sz="2000" dirty="0" smtClean="0">
                <a:solidFill>
                  <a:srgbClr val="0000F4"/>
                </a:solidFill>
                <a:latin typeface="Times New Roman" pitchFamily="18" charset="0"/>
              </a:rPr>
              <a:t>conditions in ionization region (110 cm length): Drift tube temperature 4.2 K , Vacuum P &lt; </a:t>
            </a:r>
            <a:r>
              <a:rPr lang="en-GB" sz="2000" b="1" dirty="0" smtClean="0">
                <a:solidFill>
                  <a:srgbClr val="0000F4"/>
                </a:solidFill>
                <a:latin typeface="Times New Roman" pitchFamily="18" charset="0"/>
              </a:rPr>
              <a:t>10</a:t>
            </a:r>
            <a:r>
              <a:rPr lang="en-GB" sz="2000" b="1" baseline="30000" dirty="0" smtClean="0">
                <a:solidFill>
                  <a:srgbClr val="0000F4"/>
                </a:solidFill>
                <a:latin typeface="Times New Roman" pitchFamily="18" charset="0"/>
              </a:rPr>
              <a:t>-12</a:t>
            </a:r>
            <a:r>
              <a:rPr lang="en-GB" sz="2000" dirty="0" smtClean="0">
                <a:solidFill>
                  <a:srgbClr val="0000F4"/>
                </a:solidFill>
                <a:latin typeface="Times New Roman" pitchFamily="18" charset="0"/>
              </a:rPr>
              <a:t>  </a:t>
            </a:r>
            <a:r>
              <a:rPr lang="en-GB" sz="2000" dirty="0" err="1" smtClean="0">
                <a:solidFill>
                  <a:srgbClr val="0000F4"/>
                </a:solidFill>
                <a:latin typeface="Times New Roman" pitchFamily="18" charset="0"/>
              </a:rPr>
              <a:t>torr</a:t>
            </a:r>
            <a:r>
              <a:rPr lang="en-GB" sz="2000" dirty="0" smtClean="0">
                <a:solidFill>
                  <a:srgbClr val="0000F4"/>
                </a:solidFill>
                <a:latin typeface="Times New Roman" pitchFamily="18" charset="0"/>
              </a:rPr>
              <a:t>, </a:t>
            </a:r>
            <a:r>
              <a:rPr lang="en-GB" sz="2000" dirty="0" err="1" smtClean="0">
                <a:solidFill>
                  <a:srgbClr val="0000F4"/>
                </a:solidFill>
                <a:latin typeface="Times New Roman" pitchFamily="18" charset="0"/>
              </a:rPr>
              <a:t>B_max</a:t>
            </a:r>
            <a:r>
              <a:rPr lang="en-GB" sz="2000" dirty="0" smtClean="0">
                <a:solidFill>
                  <a:srgbClr val="0000F4"/>
                </a:solidFill>
                <a:latin typeface="Times New Roman" pitchFamily="18" charset="0"/>
              </a:rPr>
              <a:t>= </a:t>
            </a:r>
            <a:r>
              <a:rPr lang="en-GB" sz="2000" dirty="0">
                <a:solidFill>
                  <a:srgbClr val="0000F4"/>
                </a:solidFill>
                <a:latin typeface="Times New Roman" pitchFamily="18" charset="0"/>
              </a:rPr>
              <a:t>3.3 T; </a:t>
            </a:r>
            <a:r>
              <a:rPr lang="en-GB" sz="2000" dirty="0" err="1" smtClean="0">
                <a:solidFill>
                  <a:srgbClr val="0000F4"/>
                </a:solidFill>
                <a:latin typeface="Times New Roman" pitchFamily="18" charset="0"/>
              </a:rPr>
              <a:t>IrCr</a:t>
            </a:r>
            <a:r>
              <a:rPr lang="en-GB" sz="2000" dirty="0" smtClean="0">
                <a:solidFill>
                  <a:srgbClr val="0000F4"/>
                </a:solidFill>
                <a:latin typeface="Times New Roman" pitchFamily="18" charset="0"/>
              </a:rPr>
              <a:t> </a:t>
            </a:r>
            <a:r>
              <a:rPr lang="en-GB" sz="2000" dirty="0">
                <a:solidFill>
                  <a:srgbClr val="0000F4"/>
                </a:solidFill>
                <a:latin typeface="Times New Roman" pitchFamily="18" charset="0"/>
              </a:rPr>
              <a:t>cathode 1-2 mm diameter</a:t>
            </a:r>
            <a:r>
              <a:rPr lang="en-GB" sz="2000" dirty="0" smtClean="0">
                <a:solidFill>
                  <a:srgbClr val="0000F4"/>
                </a:solidFill>
                <a:latin typeface="Times New Roman" pitchFamily="18" charset="0"/>
              </a:rPr>
              <a:t>; e-gun Pierce type, </a:t>
            </a:r>
            <a:r>
              <a:rPr lang="en-GB" sz="2000" dirty="0">
                <a:solidFill>
                  <a:srgbClr val="0000F4"/>
                </a:solidFill>
                <a:latin typeface="Times New Roman" pitchFamily="18" charset="0"/>
              </a:rPr>
              <a:t>I_emiss.~8-12 </a:t>
            </a:r>
            <a:r>
              <a:rPr lang="en-GB" sz="2000" dirty="0" err="1">
                <a:solidFill>
                  <a:srgbClr val="0000F4"/>
                </a:solidFill>
                <a:latin typeface="Times New Roman" pitchFamily="18" charset="0"/>
              </a:rPr>
              <a:t>mA</a:t>
            </a:r>
            <a:r>
              <a:rPr lang="en-GB" sz="2000" dirty="0">
                <a:solidFill>
                  <a:srgbClr val="0000F4"/>
                </a:solidFill>
                <a:latin typeface="Times New Roman" pitchFamily="18" charset="0"/>
              </a:rPr>
              <a:t>.</a:t>
            </a: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</a:rPr>
              <a:t>e-string: J= 100 - 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270 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</a:rPr>
              <a:t>[A/cm</a:t>
            </a:r>
            <a:r>
              <a:rPr lang="en-GB" b="1" baseline="30000" dirty="0">
                <a:solidFill>
                  <a:srgbClr val="000000"/>
                </a:solidFill>
                <a:latin typeface="Times New Roman" pitchFamily="18" charset="0"/>
              </a:rPr>
              <a:t>2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</a:rPr>
              <a:t>],   ( 5x10</a:t>
            </a:r>
            <a:r>
              <a:rPr lang="en-GB" b="1" baseline="30000" dirty="0">
                <a:solidFill>
                  <a:srgbClr val="000000"/>
                </a:solidFill>
                <a:latin typeface="Times New Roman" pitchFamily="18" charset="0"/>
              </a:rPr>
              <a:t>11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</a:rPr>
              <a:t> e/cm</a:t>
            </a:r>
            <a:r>
              <a:rPr lang="en-GB" b="1" baseline="30000" dirty="0">
                <a:solidFill>
                  <a:srgbClr val="000000"/>
                </a:solidFill>
                <a:latin typeface="Times New Roman" pitchFamily="18" charset="0"/>
              </a:rPr>
              <a:t>3 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</a:rPr>
              <a:t>) . Number of reflections 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100 - 300.</a:t>
            </a:r>
            <a:endParaRPr lang="en-GB" b="1" dirty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b="1" dirty="0" err="1">
                <a:solidFill>
                  <a:srgbClr val="000000"/>
                </a:solidFill>
                <a:latin typeface="Times New Roman" pitchFamily="18" charset="0"/>
              </a:rPr>
              <a:t>Q_e_total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</a:rPr>
              <a:t>=10^11 e,  Consumption power 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P=50 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</a:rPr>
              <a:t>W! 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                                           (</a:t>
            </a:r>
            <a:r>
              <a:rPr lang="en-GB" b="1" dirty="0" err="1" smtClean="0">
                <a:solidFill>
                  <a:srgbClr val="000000"/>
                </a:solidFill>
                <a:latin typeface="Times New Roman" pitchFamily="18" charset="0"/>
              </a:rPr>
              <a:t>Q_e_total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=10^11 e in  EBIS: P=10 kW )</a:t>
            </a:r>
            <a:endParaRPr lang="en-GB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314" name="Text Box 27"/>
          <p:cNvSpPr txBox="1">
            <a:spLocks noChangeArrowheads="1"/>
          </p:cNvSpPr>
          <p:nvPr/>
        </p:nvSpPr>
        <p:spPr bwMode="auto">
          <a:xfrm>
            <a:off x="4876800" y="4495800"/>
            <a:ext cx="3276600" cy="1192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1500"/>
              </a:spcBef>
              <a:buClr>
                <a:srgbClr val="0000F4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b="1">
                <a:solidFill>
                  <a:srgbClr val="0000F4"/>
                </a:solidFill>
                <a:latin typeface="Times New Roman" pitchFamily="18" charset="0"/>
              </a:rPr>
              <a:t>Total length of the drift tube structure 1.2 m</a:t>
            </a:r>
          </a:p>
        </p:txBody>
      </p:sp>
      <p:sp>
        <p:nvSpPr>
          <p:cNvPr id="12315" name="Rectangle 29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316" name="Picture 31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2057400" y="2743200"/>
            <a:ext cx="7620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Line 4"/>
          <p:cNvSpPr>
            <a:spLocks noChangeShapeType="1"/>
          </p:cNvSpPr>
          <p:nvPr/>
        </p:nvSpPr>
        <p:spPr bwMode="auto">
          <a:xfrm>
            <a:off x="609600" y="3429000"/>
            <a:ext cx="8229600" cy="1588"/>
          </a:xfrm>
          <a:prstGeom prst="line">
            <a:avLst/>
          </a:prstGeom>
          <a:noFill/>
          <a:ln w="88920">
            <a:solidFill>
              <a:srgbClr val="CD0522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2" name="Freeform 5"/>
          <p:cNvSpPr>
            <a:spLocks noChangeArrowheads="1"/>
          </p:cNvSpPr>
          <p:nvPr/>
        </p:nvSpPr>
        <p:spPr bwMode="auto">
          <a:xfrm>
            <a:off x="4648200" y="3200400"/>
            <a:ext cx="165100" cy="457200"/>
          </a:xfrm>
          <a:custGeom>
            <a:avLst/>
            <a:gdLst>
              <a:gd name="T0" fmla="*/ 241935028 w 104"/>
              <a:gd name="T1" fmla="*/ 0 h 288"/>
              <a:gd name="T2" fmla="*/ 120967514 w 104"/>
              <a:gd name="T3" fmla="*/ 241934997 h 288"/>
              <a:gd name="T4" fmla="*/ 0 w 104"/>
              <a:gd name="T5" fmla="*/ 362902445 h 288"/>
              <a:gd name="T6" fmla="*/ 120967514 w 104"/>
              <a:gd name="T7" fmla="*/ 483869993 h 288"/>
              <a:gd name="T8" fmla="*/ 241935028 w 104"/>
              <a:gd name="T9" fmla="*/ 604837442 h 288"/>
              <a:gd name="T10" fmla="*/ 241935028 w 104"/>
              <a:gd name="T11" fmla="*/ 725804891 h 2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4"/>
              <a:gd name="T19" fmla="*/ 0 h 288"/>
              <a:gd name="T20" fmla="*/ 104 w 104"/>
              <a:gd name="T21" fmla="*/ 288 h 28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4" h="288">
                <a:moveTo>
                  <a:pt x="96" y="0"/>
                </a:moveTo>
                <a:cubicBezTo>
                  <a:pt x="80" y="36"/>
                  <a:pt x="64" y="72"/>
                  <a:pt x="48" y="96"/>
                </a:cubicBezTo>
                <a:cubicBezTo>
                  <a:pt x="32" y="120"/>
                  <a:pt x="0" y="128"/>
                  <a:pt x="0" y="144"/>
                </a:cubicBezTo>
                <a:cubicBezTo>
                  <a:pt x="0" y="160"/>
                  <a:pt x="32" y="176"/>
                  <a:pt x="48" y="192"/>
                </a:cubicBezTo>
                <a:cubicBezTo>
                  <a:pt x="64" y="208"/>
                  <a:pt x="88" y="224"/>
                  <a:pt x="96" y="240"/>
                </a:cubicBezTo>
                <a:cubicBezTo>
                  <a:pt x="104" y="256"/>
                  <a:pt x="96" y="280"/>
                  <a:pt x="96" y="288"/>
                </a:cubicBez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Line 6"/>
          <p:cNvSpPr>
            <a:spLocks noChangeShapeType="1"/>
          </p:cNvSpPr>
          <p:nvPr/>
        </p:nvSpPr>
        <p:spPr bwMode="auto">
          <a:xfrm>
            <a:off x="1066800" y="2895600"/>
            <a:ext cx="6781800" cy="1588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7"/>
          <p:cNvSpPr>
            <a:spLocks noChangeShapeType="1"/>
          </p:cNvSpPr>
          <p:nvPr/>
        </p:nvSpPr>
        <p:spPr bwMode="auto">
          <a:xfrm>
            <a:off x="1066800" y="3962400"/>
            <a:ext cx="6781800" cy="1588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Line 8"/>
          <p:cNvSpPr>
            <a:spLocks noChangeShapeType="1"/>
          </p:cNvSpPr>
          <p:nvPr/>
        </p:nvSpPr>
        <p:spPr bwMode="auto">
          <a:xfrm>
            <a:off x="914400" y="34290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Line 9"/>
          <p:cNvSpPr>
            <a:spLocks noChangeShapeType="1"/>
          </p:cNvSpPr>
          <p:nvPr/>
        </p:nvSpPr>
        <p:spPr bwMode="auto">
          <a:xfrm>
            <a:off x="609600" y="3276600"/>
            <a:ext cx="8229600" cy="1588"/>
          </a:xfrm>
          <a:prstGeom prst="line">
            <a:avLst/>
          </a:prstGeom>
          <a:noFill/>
          <a:ln w="88920">
            <a:solidFill>
              <a:srgbClr val="FB5F75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Line 10"/>
          <p:cNvSpPr>
            <a:spLocks noChangeShapeType="1"/>
          </p:cNvSpPr>
          <p:nvPr/>
        </p:nvSpPr>
        <p:spPr bwMode="auto">
          <a:xfrm>
            <a:off x="609600" y="3352800"/>
            <a:ext cx="8229600" cy="1588"/>
          </a:xfrm>
          <a:prstGeom prst="line">
            <a:avLst/>
          </a:prstGeom>
          <a:noFill/>
          <a:ln w="88920">
            <a:solidFill>
              <a:srgbClr val="FA3652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8" name="Line 11"/>
          <p:cNvSpPr>
            <a:spLocks noChangeShapeType="1"/>
          </p:cNvSpPr>
          <p:nvPr/>
        </p:nvSpPr>
        <p:spPr bwMode="auto">
          <a:xfrm>
            <a:off x="609600" y="3505200"/>
            <a:ext cx="8229600" cy="1588"/>
          </a:xfrm>
          <a:prstGeom prst="line">
            <a:avLst/>
          </a:prstGeom>
          <a:noFill/>
          <a:ln w="88920">
            <a:solidFill>
              <a:srgbClr val="FA3652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9" name="Line 12"/>
          <p:cNvSpPr>
            <a:spLocks noChangeShapeType="1"/>
          </p:cNvSpPr>
          <p:nvPr/>
        </p:nvSpPr>
        <p:spPr bwMode="auto">
          <a:xfrm>
            <a:off x="609600" y="3581400"/>
            <a:ext cx="8229600" cy="1588"/>
          </a:xfrm>
          <a:prstGeom prst="line">
            <a:avLst/>
          </a:prstGeom>
          <a:noFill/>
          <a:ln w="88920">
            <a:solidFill>
              <a:srgbClr val="FB5F75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0" name="Line 13"/>
          <p:cNvSpPr>
            <a:spLocks noChangeShapeType="1"/>
          </p:cNvSpPr>
          <p:nvPr/>
        </p:nvSpPr>
        <p:spPr bwMode="auto">
          <a:xfrm>
            <a:off x="2133600" y="2514600"/>
            <a:ext cx="1588" cy="38100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Line 14"/>
          <p:cNvSpPr>
            <a:spLocks noChangeShapeType="1"/>
          </p:cNvSpPr>
          <p:nvPr/>
        </p:nvSpPr>
        <p:spPr bwMode="auto">
          <a:xfrm>
            <a:off x="1981200" y="23622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2" name="Line 15"/>
          <p:cNvSpPr>
            <a:spLocks noChangeShapeType="1"/>
          </p:cNvSpPr>
          <p:nvPr/>
        </p:nvSpPr>
        <p:spPr bwMode="auto">
          <a:xfrm flipV="1">
            <a:off x="1981200" y="3956050"/>
            <a:ext cx="1588" cy="7747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3" name="Line 16"/>
          <p:cNvSpPr>
            <a:spLocks noChangeShapeType="1"/>
          </p:cNvSpPr>
          <p:nvPr/>
        </p:nvSpPr>
        <p:spPr bwMode="auto">
          <a:xfrm>
            <a:off x="1981200" y="5486400"/>
            <a:ext cx="1588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4" name="Line 17"/>
          <p:cNvSpPr>
            <a:spLocks noChangeShapeType="1"/>
          </p:cNvSpPr>
          <p:nvPr/>
        </p:nvSpPr>
        <p:spPr bwMode="auto">
          <a:xfrm>
            <a:off x="3124200" y="26670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5" name="Line 18"/>
          <p:cNvSpPr>
            <a:spLocks noChangeShapeType="1"/>
          </p:cNvSpPr>
          <p:nvPr/>
        </p:nvSpPr>
        <p:spPr bwMode="auto">
          <a:xfrm flipV="1">
            <a:off x="3124200" y="3651250"/>
            <a:ext cx="1588" cy="7747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6" name="Line 19"/>
          <p:cNvSpPr>
            <a:spLocks noChangeShapeType="1"/>
          </p:cNvSpPr>
          <p:nvPr/>
        </p:nvSpPr>
        <p:spPr bwMode="auto">
          <a:xfrm>
            <a:off x="3124200" y="5257800"/>
            <a:ext cx="1588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7" name="Line 20"/>
          <p:cNvSpPr>
            <a:spLocks noChangeShapeType="1"/>
          </p:cNvSpPr>
          <p:nvPr/>
        </p:nvSpPr>
        <p:spPr bwMode="auto">
          <a:xfrm>
            <a:off x="4191000" y="28956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8" name="Line 21"/>
          <p:cNvSpPr>
            <a:spLocks noChangeShapeType="1"/>
          </p:cNvSpPr>
          <p:nvPr/>
        </p:nvSpPr>
        <p:spPr bwMode="auto">
          <a:xfrm flipV="1">
            <a:off x="4191000" y="3422650"/>
            <a:ext cx="1588" cy="7747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9" name="Line 22"/>
          <p:cNvSpPr>
            <a:spLocks noChangeShapeType="1"/>
          </p:cNvSpPr>
          <p:nvPr/>
        </p:nvSpPr>
        <p:spPr bwMode="auto">
          <a:xfrm>
            <a:off x="4191000" y="5257800"/>
            <a:ext cx="1588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0" name="Text Box 23"/>
          <p:cNvSpPr txBox="1">
            <a:spLocks noChangeArrowheads="1"/>
          </p:cNvSpPr>
          <p:nvPr/>
        </p:nvSpPr>
        <p:spPr bwMode="auto">
          <a:xfrm rot="-5400000">
            <a:off x="1298575" y="4645025"/>
            <a:ext cx="12160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sz="2400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 mm</a:t>
            </a:r>
          </a:p>
        </p:txBody>
      </p:sp>
      <p:sp>
        <p:nvSpPr>
          <p:cNvPr id="12311" name="Text Box 24"/>
          <p:cNvSpPr txBox="1">
            <a:spLocks noChangeArrowheads="1"/>
          </p:cNvSpPr>
          <p:nvPr/>
        </p:nvSpPr>
        <p:spPr bwMode="auto">
          <a:xfrm rot="-5400000">
            <a:off x="2670175" y="4600576"/>
            <a:ext cx="852487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 mm</a:t>
            </a:r>
          </a:p>
        </p:txBody>
      </p:sp>
      <p:sp>
        <p:nvSpPr>
          <p:cNvPr id="12312" name="Text Box 25"/>
          <p:cNvSpPr txBox="1">
            <a:spLocks noChangeArrowheads="1"/>
          </p:cNvSpPr>
          <p:nvPr/>
        </p:nvSpPr>
        <p:spPr bwMode="auto">
          <a:xfrm rot="-5400000">
            <a:off x="3624263" y="4522787"/>
            <a:ext cx="1074738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>
                <a:solidFill>
                  <a:srgbClr val="000000"/>
                </a:solidFill>
                <a:latin typeface="Times New Roman" pitchFamily="18" charset="0"/>
              </a:rPr>
              <a:t>0.2</a:t>
            </a:r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 mm</a:t>
            </a:r>
          </a:p>
        </p:txBody>
      </p:sp>
      <p:sp>
        <p:nvSpPr>
          <p:cNvPr id="12313" name="Text Box 26"/>
          <p:cNvSpPr txBox="1">
            <a:spLocks noChangeArrowheads="1"/>
          </p:cNvSpPr>
          <p:nvPr/>
        </p:nvSpPr>
        <p:spPr bwMode="auto">
          <a:xfrm>
            <a:off x="609600" y="381000"/>
            <a:ext cx="8305800" cy="27388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3 temperature terminals : room (anodes),  78 K 3+3 drift tube sections </a:t>
            </a: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( injection of neutrals: gases, </a:t>
            </a:r>
            <a:r>
              <a:rPr lang="en-GB" b="1" dirty="0" err="1" smtClean="0">
                <a:solidFill>
                  <a:srgbClr val="000000"/>
                </a:solidFill>
                <a:latin typeface="Times New Roman" pitchFamily="18" charset="0"/>
              </a:rPr>
              <a:t>Ferrocene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,  Au (evaporation from tungsten wire)),</a:t>
            </a: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Ionization region 110 cm , 26 separated </a:t>
            </a:r>
            <a:r>
              <a:rPr lang="en-GB" b="1" dirty="0" err="1" smtClean="0">
                <a:solidFill>
                  <a:srgbClr val="000000"/>
                </a:solidFill>
                <a:latin typeface="Times New Roman" pitchFamily="18" charset="0"/>
              </a:rPr>
              <a:t>druft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 tubes – 4.2 K.</a:t>
            </a: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err="1" smtClean="0">
                <a:solidFill>
                  <a:srgbClr val="000000"/>
                </a:solidFill>
                <a:latin typeface="Times New Roman" pitchFamily="18" charset="0"/>
              </a:rPr>
              <a:t>Cryopumping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 only ! Works excellent. </a:t>
            </a:r>
            <a:r>
              <a:rPr lang="en-GB" b="1" dirty="0" err="1" smtClean="0">
                <a:solidFill>
                  <a:srgbClr val="000000"/>
                </a:solidFill>
                <a:latin typeface="Times New Roman" pitchFamily="18" charset="0"/>
              </a:rPr>
              <a:t>Turbopumps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 are not used during operation</a:t>
            </a: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(60 days or more). 5-6 days of anodes (mainly) </a:t>
            </a:r>
            <a:r>
              <a:rPr lang="en-GB" b="1" dirty="0" err="1" smtClean="0">
                <a:solidFill>
                  <a:srgbClr val="000000"/>
                </a:solidFill>
                <a:latin typeface="Times New Roman" pitchFamily="18" charset="0"/>
              </a:rPr>
              <a:t>outgassing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 by e-beam/string after beginning is enough .   </a:t>
            </a: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endParaRPr lang="en-GB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314" name="Text Box 27"/>
          <p:cNvSpPr txBox="1">
            <a:spLocks noChangeArrowheads="1"/>
          </p:cNvSpPr>
          <p:nvPr/>
        </p:nvSpPr>
        <p:spPr bwMode="auto">
          <a:xfrm>
            <a:off x="4876800" y="4495800"/>
            <a:ext cx="3276600" cy="1192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1500"/>
              </a:spcBef>
              <a:buClr>
                <a:srgbClr val="0000F4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b="1">
                <a:solidFill>
                  <a:srgbClr val="0000F4"/>
                </a:solidFill>
                <a:latin typeface="Times New Roman" pitchFamily="18" charset="0"/>
              </a:rPr>
              <a:t>Total length of the drift tube structure 1.2 m</a:t>
            </a:r>
          </a:p>
        </p:txBody>
      </p:sp>
      <p:sp>
        <p:nvSpPr>
          <p:cNvPr id="12315" name="Rectangle 29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316" name="Picture 31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2057400" y="2743200"/>
            <a:ext cx="7620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Line 4"/>
          <p:cNvSpPr>
            <a:spLocks noChangeShapeType="1"/>
          </p:cNvSpPr>
          <p:nvPr/>
        </p:nvSpPr>
        <p:spPr bwMode="auto">
          <a:xfrm>
            <a:off x="609600" y="3429000"/>
            <a:ext cx="8229600" cy="1588"/>
          </a:xfrm>
          <a:prstGeom prst="line">
            <a:avLst/>
          </a:prstGeom>
          <a:noFill/>
          <a:ln w="88920">
            <a:solidFill>
              <a:srgbClr val="CD0522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2" name="Freeform 5"/>
          <p:cNvSpPr>
            <a:spLocks noChangeArrowheads="1"/>
          </p:cNvSpPr>
          <p:nvPr/>
        </p:nvSpPr>
        <p:spPr bwMode="auto">
          <a:xfrm>
            <a:off x="4648200" y="3200400"/>
            <a:ext cx="165100" cy="457200"/>
          </a:xfrm>
          <a:custGeom>
            <a:avLst/>
            <a:gdLst>
              <a:gd name="T0" fmla="*/ 241935028 w 104"/>
              <a:gd name="T1" fmla="*/ 0 h 288"/>
              <a:gd name="T2" fmla="*/ 120967514 w 104"/>
              <a:gd name="T3" fmla="*/ 241934997 h 288"/>
              <a:gd name="T4" fmla="*/ 0 w 104"/>
              <a:gd name="T5" fmla="*/ 362902445 h 288"/>
              <a:gd name="T6" fmla="*/ 120967514 w 104"/>
              <a:gd name="T7" fmla="*/ 483869993 h 288"/>
              <a:gd name="T8" fmla="*/ 241935028 w 104"/>
              <a:gd name="T9" fmla="*/ 604837442 h 288"/>
              <a:gd name="T10" fmla="*/ 241935028 w 104"/>
              <a:gd name="T11" fmla="*/ 725804891 h 28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4"/>
              <a:gd name="T19" fmla="*/ 0 h 288"/>
              <a:gd name="T20" fmla="*/ 104 w 104"/>
              <a:gd name="T21" fmla="*/ 288 h 28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4" h="288">
                <a:moveTo>
                  <a:pt x="96" y="0"/>
                </a:moveTo>
                <a:cubicBezTo>
                  <a:pt x="80" y="36"/>
                  <a:pt x="64" y="72"/>
                  <a:pt x="48" y="96"/>
                </a:cubicBezTo>
                <a:cubicBezTo>
                  <a:pt x="32" y="120"/>
                  <a:pt x="0" y="128"/>
                  <a:pt x="0" y="144"/>
                </a:cubicBezTo>
                <a:cubicBezTo>
                  <a:pt x="0" y="160"/>
                  <a:pt x="32" y="176"/>
                  <a:pt x="48" y="192"/>
                </a:cubicBezTo>
                <a:cubicBezTo>
                  <a:pt x="64" y="208"/>
                  <a:pt x="88" y="224"/>
                  <a:pt x="96" y="240"/>
                </a:cubicBezTo>
                <a:cubicBezTo>
                  <a:pt x="104" y="256"/>
                  <a:pt x="96" y="280"/>
                  <a:pt x="96" y="288"/>
                </a:cubicBez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Line 6"/>
          <p:cNvSpPr>
            <a:spLocks noChangeShapeType="1"/>
          </p:cNvSpPr>
          <p:nvPr/>
        </p:nvSpPr>
        <p:spPr bwMode="auto">
          <a:xfrm>
            <a:off x="1066800" y="2895600"/>
            <a:ext cx="6781800" cy="1588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7"/>
          <p:cNvSpPr>
            <a:spLocks noChangeShapeType="1"/>
          </p:cNvSpPr>
          <p:nvPr/>
        </p:nvSpPr>
        <p:spPr bwMode="auto">
          <a:xfrm>
            <a:off x="1066800" y="3962400"/>
            <a:ext cx="6781800" cy="1588"/>
          </a:xfrm>
          <a:prstGeom prst="line">
            <a:avLst/>
          </a:prstGeom>
          <a:noFill/>
          <a:ln w="5724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Line 8"/>
          <p:cNvSpPr>
            <a:spLocks noChangeShapeType="1"/>
          </p:cNvSpPr>
          <p:nvPr/>
        </p:nvSpPr>
        <p:spPr bwMode="auto">
          <a:xfrm>
            <a:off x="914400" y="3429000"/>
            <a:ext cx="1588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Line 9"/>
          <p:cNvSpPr>
            <a:spLocks noChangeShapeType="1"/>
          </p:cNvSpPr>
          <p:nvPr/>
        </p:nvSpPr>
        <p:spPr bwMode="auto">
          <a:xfrm>
            <a:off x="609600" y="3276600"/>
            <a:ext cx="8229600" cy="1588"/>
          </a:xfrm>
          <a:prstGeom prst="line">
            <a:avLst/>
          </a:prstGeom>
          <a:noFill/>
          <a:ln w="88920">
            <a:solidFill>
              <a:srgbClr val="FB5F75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Line 10"/>
          <p:cNvSpPr>
            <a:spLocks noChangeShapeType="1"/>
          </p:cNvSpPr>
          <p:nvPr/>
        </p:nvSpPr>
        <p:spPr bwMode="auto">
          <a:xfrm>
            <a:off x="609600" y="3352800"/>
            <a:ext cx="8229600" cy="1588"/>
          </a:xfrm>
          <a:prstGeom prst="line">
            <a:avLst/>
          </a:prstGeom>
          <a:noFill/>
          <a:ln w="88920">
            <a:solidFill>
              <a:srgbClr val="FA3652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8" name="Line 11"/>
          <p:cNvSpPr>
            <a:spLocks noChangeShapeType="1"/>
          </p:cNvSpPr>
          <p:nvPr/>
        </p:nvSpPr>
        <p:spPr bwMode="auto">
          <a:xfrm>
            <a:off x="609600" y="3505200"/>
            <a:ext cx="8229600" cy="1588"/>
          </a:xfrm>
          <a:prstGeom prst="line">
            <a:avLst/>
          </a:prstGeom>
          <a:noFill/>
          <a:ln w="88920">
            <a:solidFill>
              <a:srgbClr val="FA3652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9" name="Line 12"/>
          <p:cNvSpPr>
            <a:spLocks noChangeShapeType="1"/>
          </p:cNvSpPr>
          <p:nvPr/>
        </p:nvSpPr>
        <p:spPr bwMode="auto">
          <a:xfrm>
            <a:off x="609600" y="3581400"/>
            <a:ext cx="8229600" cy="1588"/>
          </a:xfrm>
          <a:prstGeom prst="line">
            <a:avLst/>
          </a:prstGeom>
          <a:noFill/>
          <a:ln w="88920">
            <a:solidFill>
              <a:srgbClr val="FB5F75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0" name="Line 13"/>
          <p:cNvSpPr>
            <a:spLocks noChangeShapeType="1"/>
          </p:cNvSpPr>
          <p:nvPr/>
        </p:nvSpPr>
        <p:spPr bwMode="auto">
          <a:xfrm>
            <a:off x="2133600" y="2514600"/>
            <a:ext cx="1588" cy="38100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Line 14"/>
          <p:cNvSpPr>
            <a:spLocks noChangeShapeType="1"/>
          </p:cNvSpPr>
          <p:nvPr/>
        </p:nvSpPr>
        <p:spPr bwMode="auto">
          <a:xfrm>
            <a:off x="1981200" y="23622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2" name="Line 15"/>
          <p:cNvSpPr>
            <a:spLocks noChangeShapeType="1"/>
          </p:cNvSpPr>
          <p:nvPr/>
        </p:nvSpPr>
        <p:spPr bwMode="auto">
          <a:xfrm flipV="1">
            <a:off x="1981200" y="3956050"/>
            <a:ext cx="1588" cy="7747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3" name="Line 16"/>
          <p:cNvSpPr>
            <a:spLocks noChangeShapeType="1"/>
          </p:cNvSpPr>
          <p:nvPr/>
        </p:nvSpPr>
        <p:spPr bwMode="auto">
          <a:xfrm>
            <a:off x="1981200" y="5486400"/>
            <a:ext cx="1588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4" name="Line 17"/>
          <p:cNvSpPr>
            <a:spLocks noChangeShapeType="1"/>
          </p:cNvSpPr>
          <p:nvPr/>
        </p:nvSpPr>
        <p:spPr bwMode="auto">
          <a:xfrm>
            <a:off x="3124200" y="26670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5" name="Line 18"/>
          <p:cNvSpPr>
            <a:spLocks noChangeShapeType="1"/>
          </p:cNvSpPr>
          <p:nvPr/>
        </p:nvSpPr>
        <p:spPr bwMode="auto">
          <a:xfrm flipV="1">
            <a:off x="3124200" y="3651250"/>
            <a:ext cx="1588" cy="7747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6" name="Line 19"/>
          <p:cNvSpPr>
            <a:spLocks noChangeShapeType="1"/>
          </p:cNvSpPr>
          <p:nvPr/>
        </p:nvSpPr>
        <p:spPr bwMode="auto">
          <a:xfrm>
            <a:off x="3124200" y="5257800"/>
            <a:ext cx="1588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7" name="Line 20"/>
          <p:cNvSpPr>
            <a:spLocks noChangeShapeType="1"/>
          </p:cNvSpPr>
          <p:nvPr/>
        </p:nvSpPr>
        <p:spPr bwMode="auto">
          <a:xfrm>
            <a:off x="4191000" y="2895600"/>
            <a:ext cx="1588" cy="5334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8" name="Line 21"/>
          <p:cNvSpPr>
            <a:spLocks noChangeShapeType="1"/>
          </p:cNvSpPr>
          <p:nvPr/>
        </p:nvSpPr>
        <p:spPr bwMode="auto">
          <a:xfrm flipV="1">
            <a:off x="4191000" y="3422650"/>
            <a:ext cx="1588" cy="7747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309" name="Line 22"/>
          <p:cNvSpPr>
            <a:spLocks noChangeShapeType="1"/>
          </p:cNvSpPr>
          <p:nvPr/>
        </p:nvSpPr>
        <p:spPr bwMode="auto">
          <a:xfrm>
            <a:off x="4191000" y="5257800"/>
            <a:ext cx="1588" cy="6858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10" name="Text Box 23"/>
          <p:cNvSpPr txBox="1">
            <a:spLocks noChangeArrowheads="1"/>
          </p:cNvSpPr>
          <p:nvPr/>
        </p:nvSpPr>
        <p:spPr bwMode="auto">
          <a:xfrm rot="-5400000">
            <a:off x="1298575" y="4645025"/>
            <a:ext cx="12160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sz="2400">
                <a:solidFill>
                  <a:srgbClr val="000000"/>
                </a:solidFill>
                <a:latin typeface="Times New Roman" pitchFamily="18" charset="0"/>
              </a:rPr>
              <a:t>3</a:t>
            </a:r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 mm</a:t>
            </a:r>
          </a:p>
        </p:txBody>
      </p:sp>
      <p:sp>
        <p:nvSpPr>
          <p:cNvPr id="12311" name="Text Box 24"/>
          <p:cNvSpPr txBox="1">
            <a:spLocks noChangeArrowheads="1"/>
          </p:cNvSpPr>
          <p:nvPr/>
        </p:nvSpPr>
        <p:spPr bwMode="auto">
          <a:xfrm rot="-5400000">
            <a:off x="2670175" y="4600576"/>
            <a:ext cx="852487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>
                <a:solidFill>
                  <a:srgbClr val="000000"/>
                </a:solidFill>
                <a:latin typeface="Times New Roman" pitchFamily="18" charset="0"/>
              </a:rPr>
              <a:t>1</a:t>
            </a:r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 mm</a:t>
            </a:r>
          </a:p>
        </p:txBody>
      </p:sp>
      <p:sp>
        <p:nvSpPr>
          <p:cNvPr id="12312" name="Text Box 25"/>
          <p:cNvSpPr txBox="1">
            <a:spLocks noChangeArrowheads="1"/>
          </p:cNvSpPr>
          <p:nvPr/>
        </p:nvSpPr>
        <p:spPr bwMode="auto">
          <a:xfrm rot="-5400000">
            <a:off x="3624263" y="4522787"/>
            <a:ext cx="1074738" cy="39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>
                <a:solidFill>
                  <a:srgbClr val="000000"/>
                </a:solidFill>
                <a:latin typeface="Times New Roman" pitchFamily="18" charset="0"/>
              </a:rPr>
              <a:t>0.2</a:t>
            </a:r>
            <a:r>
              <a:rPr lang="en-GB">
                <a:solidFill>
                  <a:srgbClr val="000000"/>
                </a:solidFill>
                <a:latin typeface="Times New Roman" pitchFamily="18" charset="0"/>
              </a:rPr>
              <a:t> mm</a:t>
            </a:r>
          </a:p>
        </p:txBody>
      </p:sp>
      <p:sp>
        <p:nvSpPr>
          <p:cNvPr id="12313" name="Text Box 26"/>
          <p:cNvSpPr txBox="1">
            <a:spLocks noChangeArrowheads="1"/>
          </p:cNvSpPr>
          <p:nvPr/>
        </p:nvSpPr>
        <p:spPr bwMode="auto">
          <a:xfrm>
            <a:off x="609600" y="381000"/>
            <a:ext cx="8305800" cy="403661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Times New Roman" pitchFamily="18" charset="0"/>
              </a:rPr>
              <a:t>1) NO any “MEMORY” effect was observed in 4.2 K drift tube sections!</a:t>
            </a: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Times New Roman" pitchFamily="18" charset="0"/>
              </a:rPr>
              <a:t>2) </a:t>
            </a:r>
            <a:r>
              <a:rPr lang="en-GB" sz="2000" b="1" dirty="0" err="1" smtClean="0">
                <a:solidFill>
                  <a:srgbClr val="000000"/>
                </a:solidFill>
                <a:latin typeface="Times New Roman" pitchFamily="18" charset="0"/>
              </a:rPr>
              <a:t>Xe</a:t>
            </a:r>
            <a:r>
              <a:rPr lang="en-GB" sz="2000" b="1" dirty="0" smtClean="0">
                <a:solidFill>
                  <a:srgbClr val="000000"/>
                </a:solidFill>
                <a:latin typeface="Times New Roman" pitchFamily="18" charset="0"/>
              </a:rPr>
              <a:t> remnants were observed: localization 78 K drift tubes in injection region. </a:t>
            </a:r>
            <a:r>
              <a:rPr lang="en-GB" sz="2000" b="1" dirty="0" err="1" smtClean="0">
                <a:solidFill>
                  <a:srgbClr val="000000"/>
                </a:solidFill>
                <a:latin typeface="Times New Roman" pitchFamily="18" charset="0"/>
              </a:rPr>
              <a:t>Xe</a:t>
            </a:r>
            <a:r>
              <a:rPr lang="en-GB" sz="2000" b="1" dirty="0" smtClean="0">
                <a:solidFill>
                  <a:srgbClr val="000000"/>
                </a:solidFill>
                <a:latin typeface="Times New Roman" pitchFamily="18" charset="0"/>
              </a:rPr>
              <a:t> and more heavy gases (</a:t>
            </a:r>
            <a:r>
              <a:rPr lang="en-GB" sz="2000" b="1" dirty="0" err="1" smtClean="0">
                <a:solidFill>
                  <a:srgbClr val="000000"/>
                </a:solidFill>
                <a:latin typeface="Times New Roman" pitchFamily="18" charset="0"/>
              </a:rPr>
              <a:t>Rn</a:t>
            </a:r>
            <a:r>
              <a:rPr lang="en-GB" sz="2000" b="1" dirty="0" smtClean="0">
                <a:solidFill>
                  <a:srgbClr val="000000"/>
                </a:solidFill>
                <a:latin typeface="Times New Roman" pitchFamily="18" charset="0"/>
              </a:rPr>
              <a:t>) are partially </a:t>
            </a:r>
            <a:r>
              <a:rPr lang="en-GB" sz="2000" b="1" dirty="0" err="1" smtClean="0">
                <a:solidFill>
                  <a:srgbClr val="000000"/>
                </a:solidFill>
                <a:latin typeface="Times New Roman" pitchFamily="18" charset="0"/>
              </a:rPr>
              <a:t>frosen</a:t>
            </a:r>
            <a:r>
              <a:rPr lang="en-GB" sz="2000" b="1" dirty="0" smtClean="0">
                <a:solidFill>
                  <a:srgbClr val="000000"/>
                </a:solidFill>
                <a:latin typeface="Times New Roman" pitchFamily="18" charset="0"/>
              </a:rPr>
              <a:t> at 78 K,</a:t>
            </a: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 dirty="0" smtClean="0">
                <a:solidFill>
                  <a:srgbClr val="000000"/>
                </a:solidFill>
                <a:latin typeface="Times New Roman" pitchFamily="18" charset="0"/>
              </a:rPr>
              <a:t>and then could </a:t>
            </a:r>
            <a:r>
              <a:rPr lang="en-GB" sz="2000" b="1" dirty="0" err="1" smtClean="0">
                <a:solidFill>
                  <a:srgbClr val="000000"/>
                </a:solidFill>
                <a:latin typeface="Times New Roman" pitchFamily="18" charset="0"/>
              </a:rPr>
              <a:t>decopule</a:t>
            </a:r>
            <a:r>
              <a:rPr lang="en-GB" sz="2000" b="1" dirty="0" smtClean="0">
                <a:solidFill>
                  <a:srgbClr val="000000"/>
                </a:solidFill>
                <a:latin typeface="Times New Roman" pitchFamily="18" charset="0"/>
              </a:rPr>
              <a:t> drift tube wall under bombardment by other neutrals/ions of new working element. </a:t>
            </a: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2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   </a:t>
            </a:r>
          </a:p>
          <a:p>
            <a:pPr eaLnBrk="0" hangingPunct="0">
              <a:spcBef>
                <a:spcPts val="1125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endParaRPr lang="en-GB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314" name="Text Box 27"/>
          <p:cNvSpPr txBox="1">
            <a:spLocks noChangeArrowheads="1"/>
          </p:cNvSpPr>
          <p:nvPr/>
        </p:nvSpPr>
        <p:spPr bwMode="auto">
          <a:xfrm>
            <a:off x="4876800" y="4495800"/>
            <a:ext cx="3276600" cy="1192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ts val="1500"/>
              </a:spcBef>
              <a:buClr>
                <a:srgbClr val="0000F4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400" b="1">
                <a:solidFill>
                  <a:srgbClr val="0000F4"/>
                </a:solidFill>
                <a:latin typeface="Times New Roman" pitchFamily="18" charset="0"/>
              </a:rPr>
              <a:t>Total length of the drift tube structure 1.2 m</a:t>
            </a:r>
          </a:p>
        </p:txBody>
      </p:sp>
      <p:sp>
        <p:nvSpPr>
          <p:cNvPr id="12315" name="Rectangle 29"/>
          <p:cNvSpPr>
            <a:spLocks noChangeArrowheads="1"/>
          </p:cNvSpPr>
          <p:nvPr/>
        </p:nvSpPr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 w="28440">
            <a:solidFill>
              <a:srgbClr val="0000F4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2316" name="Picture 31" descr="jinr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31225" y="6299200"/>
            <a:ext cx="4333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1847</TotalTime>
  <Words>1365</Words>
  <Application>Microsoft Office PowerPoint</Application>
  <PresentationFormat>On-screen Show (4:3)</PresentationFormat>
  <Paragraphs>167</Paragraphs>
  <Slides>45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8" baseType="lpstr">
      <vt:lpstr>1_Оформление по умолчанию</vt:lpstr>
      <vt:lpstr>Документ</vt:lpstr>
      <vt:lpstr>Document</vt:lpstr>
      <vt:lpstr>Can the development from Dubna be applied for an effective high energy high current charge breeder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REFLEX MODE?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Charge state distribution of Ar ions after 500 ms confinement in an electron string space. </vt:lpstr>
      <vt:lpstr>      Ion-ion cooling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Total Kr27+ ion pulse without ion-ion cooling -(blue) and with use of (CH4) ion-ion cooling - red. </vt:lpstr>
      <vt:lpstr>Preliminary results on ion-ion cooling</vt:lpstr>
      <vt:lpstr>Experimental set-up for pulse injection of methane into Krion-2 ESIS (schematic drawing).</vt:lpstr>
      <vt:lpstr> Cryogenic cell for pulse injection of gases (schematic view)</vt:lpstr>
      <vt:lpstr>Pulse injection of Argon into the electron string. </vt:lpstr>
      <vt:lpstr>PowerPoint Presentation</vt:lpstr>
      <vt:lpstr>PowerPoint Presentation</vt:lpstr>
      <vt:lpstr>Superconducting test coil (L=19 cm, 32 layers of SC wire) : preparation for testing in a liquid helium.  </vt:lpstr>
      <vt:lpstr>SC solenoid: 1.2 m length, 22 layers;  technology was elaborated and manufacturing has been done in ESIS group (VBLHEP,JINR)</vt:lpstr>
      <vt:lpstr>PowerPoint Presentation</vt:lpstr>
      <vt:lpstr>SC solenoid inside of Krion-6T ESIS (left); test assembling of the quench protection system (right).</vt:lpstr>
      <vt:lpstr>Nearest future plans: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EBIS</dc:title>
  <dc:creator>root</dc:creator>
  <cp:lastModifiedBy>VC Room</cp:lastModifiedBy>
  <cp:revision>340</cp:revision>
  <dcterms:modified xsi:type="dcterms:W3CDTF">2012-10-17T08:58:35Z</dcterms:modified>
</cp:coreProperties>
</file>