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8" r:id="rId3"/>
    <p:sldId id="265" r:id="rId4"/>
    <p:sldId id="269" r:id="rId5"/>
    <p:sldId id="271" r:id="rId6"/>
    <p:sldId id="303" r:id="rId7"/>
    <p:sldId id="279" r:id="rId8"/>
    <p:sldId id="280" r:id="rId9"/>
    <p:sldId id="281" r:id="rId10"/>
    <p:sldId id="288" r:id="rId11"/>
    <p:sldId id="290" r:id="rId12"/>
    <p:sldId id="307" r:id="rId13"/>
    <p:sldId id="308" r:id="rId14"/>
    <p:sldId id="309" r:id="rId15"/>
    <p:sldId id="310" r:id="rId16"/>
    <p:sldId id="285" r:id="rId17"/>
    <p:sldId id="311" r:id="rId18"/>
    <p:sldId id="312" r:id="rId19"/>
    <p:sldId id="322" r:id="rId20"/>
    <p:sldId id="291" r:id="rId21"/>
    <p:sldId id="321" r:id="rId22"/>
    <p:sldId id="314" r:id="rId23"/>
    <p:sldId id="315" r:id="rId24"/>
    <p:sldId id="323" r:id="rId25"/>
    <p:sldId id="294" r:id="rId26"/>
    <p:sldId id="316" r:id="rId27"/>
    <p:sldId id="319" r:id="rId28"/>
    <p:sldId id="320" r:id="rId29"/>
    <p:sldId id="302" r:id="rId30"/>
    <p:sldId id="270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1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3197F1-8C8B-4875-914C-65AECB3D36AF}" type="datetimeFigureOut">
              <a:rPr lang="en-GB" smtClean="0"/>
              <a:pPr/>
              <a:t>15/10/2012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9E345C-481F-4C41-8ADB-54D713DEFA6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33B8-241C-4954-87C3-BAE13EF4B9F4}" type="datetimeFigureOut">
              <a:rPr lang="en-GB" smtClean="0"/>
              <a:pPr/>
              <a:t>15/10/2012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93C5C-F773-48DD-AE2D-26F26FACEE0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33B8-241C-4954-87C3-BAE13EF4B9F4}" type="datetimeFigureOut">
              <a:rPr lang="en-GB" smtClean="0"/>
              <a:pPr/>
              <a:t>15/10/2012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93C5C-F773-48DD-AE2D-26F26FACEE0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33B8-241C-4954-87C3-BAE13EF4B9F4}" type="datetimeFigureOut">
              <a:rPr lang="en-GB" smtClean="0"/>
              <a:pPr/>
              <a:t>15/10/2012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93C5C-F773-48DD-AE2D-26F26FACEE0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33B8-241C-4954-87C3-BAE13EF4B9F4}" type="datetimeFigureOut">
              <a:rPr lang="en-GB" smtClean="0"/>
              <a:pPr/>
              <a:t>15/10/2012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93C5C-F773-48DD-AE2D-26F26FACEE0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33B8-241C-4954-87C3-BAE13EF4B9F4}" type="datetimeFigureOut">
              <a:rPr lang="en-GB" smtClean="0"/>
              <a:pPr/>
              <a:t>15/10/2012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93C5C-F773-48DD-AE2D-26F26FACEE0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33B8-241C-4954-87C3-BAE13EF4B9F4}" type="datetimeFigureOut">
              <a:rPr lang="en-GB" smtClean="0"/>
              <a:pPr/>
              <a:t>15/10/2012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93C5C-F773-48DD-AE2D-26F26FACEE0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33B8-241C-4954-87C3-BAE13EF4B9F4}" type="datetimeFigureOut">
              <a:rPr lang="en-GB" smtClean="0"/>
              <a:pPr/>
              <a:t>15/10/2012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93C5C-F773-48DD-AE2D-26F26FACEE0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33B8-241C-4954-87C3-BAE13EF4B9F4}" type="datetimeFigureOut">
              <a:rPr lang="en-GB" smtClean="0"/>
              <a:pPr/>
              <a:t>15/10/2012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93C5C-F773-48DD-AE2D-26F26FACEE0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33B8-241C-4954-87C3-BAE13EF4B9F4}" type="datetimeFigureOut">
              <a:rPr lang="en-GB" smtClean="0"/>
              <a:pPr/>
              <a:t>15/10/2012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93C5C-F773-48DD-AE2D-26F26FACEE0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33B8-241C-4954-87C3-BAE13EF4B9F4}" type="datetimeFigureOut">
              <a:rPr lang="en-GB" smtClean="0"/>
              <a:pPr/>
              <a:t>15/10/2012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93C5C-F773-48DD-AE2D-26F26FACEE0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33B8-241C-4954-87C3-BAE13EF4B9F4}" type="datetimeFigureOut">
              <a:rPr lang="en-GB" smtClean="0"/>
              <a:pPr/>
              <a:t>15/10/2012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93C5C-F773-48DD-AE2D-26F26FACEE0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433B8-241C-4954-87C3-BAE13EF4B9F4}" type="datetimeFigureOut">
              <a:rPr lang="en-GB" smtClean="0"/>
              <a:pPr/>
              <a:t>15/10/2012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93C5C-F773-48DD-AE2D-26F26FACEE0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HIE-ISOLDE linac upgrade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84712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D. Voulot, BE/OP, </a:t>
            </a:r>
            <a:r>
              <a:rPr lang="en-GB" i="1" dirty="0" smtClean="0"/>
              <a:t>CERN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On behalf of Matthew Alexander Fraser; Fredrik Wenander; Brennan Goddard and the HIE-ISOLDE project team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2420888"/>
            <a:ext cx="53285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800" b="1" dirty="0" smtClean="0"/>
              <a:t> The REX and ISOLDE facilities</a:t>
            </a:r>
          </a:p>
          <a:p>
            <a:pPr>
              <a:buFont typeface="Arial" pitchFamily="34" charset="0"/>
              <a:buChar char="•"/>
            </a:pPr>
            <a:r>
              <a:rPr lang="en-GB" sz="2800" b="1" dirty="0" smtClean="0"/>
              <a:t> HIE-ISOLDE linac</a:t>
            </a:r>
          </a:p>
          <a:p>
            <a:pPr>
              <a:buFont typeface="Arial" pitchFamily="34" charset="0"/>
              <a:buChar char="•"/>
            </a:pPr>
            <a:r>
              <a:rPr lang="en-GB" sz="2800" b="1" dirty="0" smtClean="0"/>
              <a:t> HEBT and experimental stations</a:t>
            </a:r>
          </a:p>
          <a:p>
            <a:pPr>
              <a:buFont typeface="Arial" pitchFamily="34" charset="0"/>
              <a:buChar char="•"/>
            </a:pPr>
            <a:r>
              <a:rPr lang="en-GB" sz="2800" b="1" dirty="0" smtClean="0"/>
              <a:t> Beam characteristics</a:t>
            </a:r>
          </a:p>
        </p:txBody>
      </p:sp>
      <p:pic>
        <p:nvPicPr>
          <p:cNvPr id="38914" name="Picture 2" descr="https://indico.cern.ch/conferenceDisplay.py/getPic?picId=7&amp;confId=1991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0493"/>
            <a:ext cx="3528392" cy="924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71050B6-DD47-43D5-86E8-67D02DBDE2B8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533400" y="1049343"/>
            <a:ext cx="8382000" cy="5259977"/>
            <a:chOff x="533400" y="1049343"/>
            <a:chExt cx="8382000" cy="5259977"/>
          </a:xfrm>
        </p:grpSpPr>
        <p:pic>
          <p:nvPicPr>
            <p:cNvPr id="9011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r="6143"/>
            <a:stretch>
              <a:fillRect/>
            </a:stretch>
          </p:blipFill>
          <p:spPr bwMode="auto">
            <a:xfrm>
              <a:off x="766446" y="1049343"/>
              <a:ext cx="8148954" cy="49668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533400" y="2206188"/>
              <a:ext cx="15577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Vacuum vessel</a:t>
              </a:r>
              <a:endParaRPr lang="en-US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2209800" y="2510988"/>
              <a:ext cx="575801" cy="120134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8077200" y="2053788"/>
              <a:ext cx="6690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QWR</a:t>
              </a:r>
              <a:endParaRPr lang="en-US" dirty="0"/>
            </a:p>
          </p:txBody>
        </p:sp>
        <p:cxnSp>
          <p:nvCxnSpPr>
            <p:cNvPr id="13" name="Straight Arrow Connector 12"/>
            <p:cNvCxnSpPr>
              <a:stCxn id="12" idx="1"/>
            </p:cNvCxnSpPr>
            <p:nvPr/>
          </p:nvCxnSpPr>
          <p:spPr>
            <a:xfrm flipH="1">
              <a:off x="6934200" y="2238454"/>
              <a:ext cx="1143000" cy="729734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85800" y="3577788"/>
              <a:ext cx="17173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Liq. He reservoir</a:t>
              </a:r>
              <a:endParaRPr lang="en-US" dirty="0"/>
            </a:p>
          </p:txBody>
        </p:sp>
        <p:cxnSp>
          <p:nvCxnSpPr>
            <p:cNvPr id="19" name="Straight Arrow Connector 18"/>
            <p:cNvCxnSpPr>
              <a:stCxn id="18" idx="3"/>
            </p:cNvCxnSpPr>
            <p:nvPr/>
          </p:nvCxnSpPr>
          <p:spPr>
            <a:xfrm flipV="1">
              <a:off x="2403130" y="3349188"/>
              <a:ext cx="949670" cy="41326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5334000" y="5406588"/>
              <a:ext cx="1066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Focusing solenoid</a:t>
              </a:r>
              <a:endParaRPr lang="en-US" dirty="0"/>
            </a:p>
          </p:txBody>
        </p:sp>
        <p:cxnSp>
          <p:nvCxnSpPr>
            <p:cNvPr id="22" name="Straight Arrow Connector 21"/>
            <p:cNvCxnSpPr>
              <a:stCxn id="21" idx="0"/>
            </p:cNvCxnSpPr>
            <p:nvPr/>
          </p:nvCxnSpPr>
          <p:spPr>
            <a:xfrm flipH="1" flipV="1">
              <a:off x="5562600" y="4720788"/>
              <a:ext cx="304800" cy="68580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09600" y="4111188"/>
              <a:ext cx="14430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Supporting frame</a:t>
              </a:r>
              <a:endParaRPr lang="en-US" dirty="0"/>
            </a:p>
          </p:txBody>
        </p:sp>
        <p:cxnSp>
          <p:nvCxnSpPr>
            <p:cNvPr id="25" name="Straight Arrow Connector 24"/>
            <p:cNvCxnSpPr>
              <a:stCxn id="24" idx="3"/>
            </p:cNvCxnSpPr>
            <p:nvPr/>
          </p:nvCxnSpPr>
          <p:spPr>
            <a:xfrm flipV="1">
              <a:off x="2052689" y="4187388"/>
              <a:ext cx="1071511" cy="24696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2195736" y="5004792"/>
              <a:ext cx="685800" cy="152400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1524000" y="4796988"/>
              <a:ext cx="7200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Beam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267200" y="5939988"/>
              <a:ext cx="14257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Tuning plates</a:t>
              </a:r>
              <a:endParaRPr lang="en-US" dirty="0"/>
            </a:p>
          </p:txBody>
        </p:sp>
        <p:cxnSp>
          <p:nvCxnSpPr>
            <p:cNvPr id="38" name="Straight Arrow Connector 37"/>
            <p:cNvCxnSpPr>
              <a:stCxn id="35" idx="0"/>
            </p:cNvCxnSpPr>
            <p:nvPr/>
          </p:nvCxnSpPr>
          <p:spPr>
            <a:xfrm flipH="1" flipV="1">
              <a:off x="4876800" y="5254188"/>
              <a:ext cx="103256" cy="68580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itle 1"/>
          <p:cNvSpPr txBox="1">
            <a:spLocks/>
          </p:cNvSpPr>
          <p:nvPr/>
        </p:nvSpPr>
        <p:spPr>
          <a:xfrm>
            <a:off x="0" y="0"/>
            <a:ext cx="50040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200" dirty="0" smtClean="0"/>
              <a:t>HIE High-beta Cryomodule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55027"/>
            <a:ext cx="9144000" cy="5188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71050B6-DD47-43D5-86E8-67D02DBDE2B8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990600" y="3581400"/>
            <a:ext cx="7620000" cy="2057400"/>
          </a:xfrm>
          <a:prstGeom prst="straightConnector1">
            <a:avLst/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20626770">
            <a:off x="4686729" y="4732464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 m</a:t>
            </a:r>
            <a:endParaRPr lang="en-GB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50040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200" dirty="0" smtClean="0"/>
              <a:t>HIE linac (Stage 2b)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52120" y="5085184"/>
            <a:ext cx="28992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12 low-beta cavities</a:t>
            </a:r>
          </a:p>
          <a:p>
            <a:r>
              <a:rPr lang="en-GB" dirty="0" smtClean="0"/>
              <a:t>20 </a:t>
            </a:r>
            <a:r>
              <a:rPr lang="en-GB" dirty="0" smtClean="0"/>
              <a:t>high-beta </a:t>
            </a:r>
            <a:r>
              <a:rPr lang="en-GB" dirty="0" smtClean="0"/>
              <a:t>cavities</a:t>
            </a:r>
          </a:p>
          <a:p>
            <a:r>
              <a:rPr lang="en-GB" dirty="0" smtClean="0"/>
              <a:t>39.6 MV accelerating voltage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484784"/>
            <a:ext cx="6696743" cy="50232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0" y="548680"/>
            <a:ext cx="9361040" cy="1214162"/>
          </a:xfrm>
          <a:prstGeom prst="rect">
            <a:avLst/>
          </a:prstGeom>
        </p:spPr>
      </p:pic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839200" cy="993648"/>
          </a:xfrm>
        </p:spPr>
        <p:txBody>
          <a:bodyPr/>
          <a:lstStyle/>
          <a:p>
            <a:r>
              <a:rPr lang="en-US" dirty="0" smtClean="0">
                <a:effectLst/>
              </a:rPr>
              <a:t>Energy RANGE: STAGE 1</a:t>
            </a:r>
            <a:endParaRPr lang="en-GB" dirty="0"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52320" y="4437112"/>
            <a:ext cx="15841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A/q =4.5</a:t>
            </a:r>
          </a:p>
          <a:p>
            <a:pPr algn="ctr"/>
            <a:r>
              <a:rPr lang="en-GB" sz="1400" dirty="0" smtClean="0"/>
              <a:t>W = 5.5 MeV/u</a:t>
            </a:r>
          </a:p>
          <a:p>
            <a:pPr algn="ctr"/>
            <a:r>
              <a:rPr lang="en-GB" sz="1400" i="1" dirty="0" smtClean="0"/>
              <a:t>β</a:t>
            </a:r>
            <a:r>
              <a:rPr lang="en-GB" sz="1400" i="1" dirty="0" err="1" smtClean="0"/>
              <a:t>γ</a:t>
            </a:r>
            <a:r>
              <a:rPr lang="en-GB" sz="1400" dirty="0" smtClean="0"/>
              <a:t> = 0.109 </a:t>
            </a:r>
            <a:endParaRPr lang="en-US" sz="1400" dirty="0" smtClean="0"/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4788024" y="4797152"/>
            <a:ext cx="2736304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452320" y="3573016"/>
            <a:ext cx="15841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A/q = 2.5</a:t>
            </a:r>
          </a:p>
          <a:p>
            <a:pPr algn="ctr"/>
            <a:r>
              <a:rPr lang="en-GB" sz="1400" dirty="0" smtClean="0"/>
              <a:t>W = 8.8 MeV/u</a:t>
            </a:r>
          </a:p>
          <a:p>
            <a:pPr algn="ctr"/>
            <a:r>
              <a:rPr lang="en-GB" sz="1400" i="1" dirty="0" smtClean="0"/>
              <a:t>β</a:t>
            </a:r>
            <a:r>
              <a:rPr lang="en-GB" sz="1400" i="1" dirty="0" err="1" smtClean="0"/>
              <a:t>γ</a:t>
            </a:r>
            <a:r>
              <a:rPr lang="en-GB" sz="1400" dirty="0" smtClean="0"/>
              <a:t> = 0.136 </a:t>
            </a:r>
            <a:endParaRPr lang="en-US" sz="1400" dirty="0" smtClean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788024" y="3933056"/>
            <a:ext cx="2736304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35"/>
          <p:cNvGrpSpPr/>
          <p:nvPr/>
        </p:nvGrpSpPr>
        <p:grpSpPr>
          <a:xfrm>
            <a:off x="-108520" y="4293096"/>
            <a:ext cx="2088232" cy="1746776"/>
            <a:chOff x="-108520" y="4293096"/>
            <a:chExt cx="2088232" cy="1746776"/>
          </a:xfrm>
        </p:grpSpPr>
        <p:sp>
          <p:nvSpPr>
            <p:cNvPr id="17" name="TextBox 16"/>
            <p:cNvSpPr txBox="1"/>
            <p:nvPr/>
          </p:nvSpPr>
          <p:spPr>
            <a:xfrm>
              <a:off x="-108520" y="5301208"/>
              <a:ext cx="158417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A/q =4.5</a:t>
              </a:r>
            </a:p>
            <a:p>
              <a:pPr algn="ctr"/>
              <a:r>
                <a:rPr lang="en-GB" sz="1400" dirty="0" smtClean="0"/>
                <a:t>W = 2.8 MeV/u</a:t>
              </a:r>
            </a:p>
            <a:p>
              <a:pPr algn="ctr"/>
              <a:r>
                <a:rPr lang="en-GB" sz="1400" i="1" dirty="0" smtClean="0"/>
                <a:t>β</a:t>
              </a:r>
              <a:r>
                <a:rPr lang="en-GB" sz="1400" i="1" dirty="0" err="1" smtClean="0"/>
                <a:t>γ</a:t>
              </a:r>
              <a:r>
                <a:rPr lang="en-GB" sz="1400" dirty="0" smtClean="0"/>
                <a:t> = 0.0773</a:t>
              </a:r>
              <a:endParaRPr lang="en-US" sz="1400" dirty="0" smtClean="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1331640" y="5733256"/>
              <a:ext cx="64807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-108520" y="4293096"/>
              <a:ext cx="158417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A/q = 2.5</a:t>
              </a:r>
            </a:p>
            <a:p>
              <a:pPr algn="ctr"/>
              <a:r>
                <a:rPr lang="en-GB" sz="1400" dirty="0" smtClean="0"/>
                <a:t>W = 3.0 MeV/u</a:t>
              </a:r>
            </a:p>
            <a:p>
              <a:pPr algn="ctr"/>
              <a:r>
                <a:rPr lang="en-GB" sz="1400" i="1" dirty="0" smtClean="0"/>
                <a:t>β</a:t>
              </a:r>
              <a:r>
                <a:rPr lang="en-GB" sz="1400" i="1" dirty="0" err="1" smtClean="0"/>
                <a:t>γ</a:t>
              </a:r>
              <a:r>
                <a:rPr lang="en-GB" sz="1400" dirty="0" smtClean="0"/>
                <a:t> = 0.080 </a:t>
              </a:r>
              <a:endParaRPr lang="en-US" sz="1400" dirty="0" smtClean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1547664" y="5661248"/>
              <a:ext cx="43204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1547664" y="4653136"/>
              <a:ext cx="0" cy="100811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331640" y="4653136"/>
              <a:ext cx="216024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3"/>
          <p:cNvGrpSpPr/>
          <p:nvPr/>
        </p:nvGrpSpPr>
        <p:grpSpPr>
          <a:xfrm>
            <a:off x="539552" y="764704"/>
            <a:ext cx="5328592" cy="432048"/>
            <a:chOff x="539552" y="764704"/>
            <a:chExt cx="5328592" cy="432048"/>
          </a:xfrm>
        </p:grpSpPr>
        <p:sp>
          <p:nvSpPr>
            <p:cNvPr id="37" name="TextBox 36"/>
            <p:cNvSpPr txBox="1"/>
            <p:nvPr/>
          </p:nvSpPr>
          <p:spPr>
            <a:xfrm>
              <a:off x="539552" y="764704"/>
              <a:ext cx="15841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/>
                <a:t>0.3 MeV/u</a:t>
              </a:r>
              <a:endParaRPr lang="en-US" sz="1000" dirty="0" smtClean="0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1259632" y="980728"/>
              <a:ext cx="0" cy="2160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1475656" y="764704"/>
              <a:ext cx="15841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/>
                <a:t>1.2 MeV/u</a:t>
              </a:r>
              <a:endParaRPr lang="en-US" sz="1000" dirty="0" smtClean="0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2483768" y="980728"/>
              <a:ext cx="0" cy="14401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3419872" y="764704"/>
              <a:ext cx="15841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/>
                <a:t>2.25 MeV/u</a:t>
              </a:r>
              <a:endParaRPr lang="en-US" sz="1000" dirty="0" smtClean="0"/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>
              <a:off x="3995936" y="980728"/>
              <a:ext cx="0" cy="2160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4283968" y="764704"/>
              <a:ext cx="15841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/>
                <a:t>2.8 - 3.0 MeV/u</a:t>
              </a:r>
              <a:endParaRPr lang="en-US" sz="1000" dirty="0" smtClean="0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5004048" y="980728"/>
              <a:ext cx="0" cy="2160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364331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484784"/>
            <a:ext cx="6696743" cy="50232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0" y="548680"/>
            <a:ext cx="9361040" cy="1214162"/>
          </a:xfrm>
          <a:prstGeom prst="rect">
            <a:avLst/>
          </a:prstGeom>
        </p:spPr>
      </p:pic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839200" cy="993648"/>
          </a:xfrm>
        </p:spPr>
        <p:txBody>
          <a:bodyPr/>
          <a:lstStyle/>
          <a:p>
            <a:r>
              <a:rPr lang="en-US" dirty="0" smtClean="0">
                <a:effectLst/>
              </a:rPr>
              <a:t>Energy RANGE: STAGE 2a</a:t>
            </a:r>
            <a:endParaRPr lang="en-GB" dirty="0"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52320" y="3429000"/>
            <a:ext cx="15841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A/q =4.5</a:t>
            </a:r>
          </a:p>
          <a:p>
            <a:pPr algn="ctr"/>
            <a:r>
              <a:rPr lang="en-GB" sz="1400" dirty="0" smtClean="0"/>
              <a:t>W = 9.3 MeV/u</a:t>
            </a:r>
          </a:p>
          <a:p>
            <a:pPr algn="ctr"/>
            <a:r>
              <a:rPr lang="en-GB" sz="1400" i="1" dirty="0" smtClean="0"/>
              <a:t>β</a:t>
            </a:r>
            <a:r>
              <a:rPr lang="en-GB" sz="1400" i="1" dirty="0" err="1" smtClean="0"/>
              <a:t>γ</a:t>
            </a:r>
            <a:r>
              <a:rPr lang="en-GB" sz="1400" dirty="0" smtClean="0"/>
              <a:t> = 0.140</a:t>
            </a:r>
            <a:endParaRPr lang="en-US" sz="1400" dirty="0" smtClean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7308304" y="3789040"/>
            <a:ext cx="216024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452320" y="1916832"/>
            <a:ext cx="15841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A/q = 2.5</a:t>
            </a:r>
          </a:p>
          <a:p>
            <a:pPr algn="ctr"/>
            <a:r>
              <a:rPr lang="en-GB" sz="1400" dirty="0" smtClean="0"/>
              <a:t>W = 14.5 MeV/u</a:t>
            </a:r>
          </a:p>
          <a:p>
            <a:pPr algn="ctr"/>
            <a:r>
              <a:rPr lang="en-GB" sz="1400" i="1" dirty="0" smtClean="0"/>
              <a:t>β</a:t>
            </a:r>
            <a:r>
              <a:rPr lang="en-GB" sz="1400" i="1" dirty="0" err="1" smtClean="0"/>
              <a:t>γ</a:t>
            </a:r>
            <a:r>
              <a:rPr lang="en-GB" sz="1400" dirty="0" smtClean="0"/>
              <a:t> = 0.177 </a:t>
            </a:r>
            <a:endParaRPr lang="en-US" sz="1400" dirty="0" smtClean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308304" y="2276872"/>
            <a:ext cx="216024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24"/>
          <p:cNvGrpSpPr/>
          <p:nvPr/>
        </p:nvGrpSpPr>
        <p:grpSpPr>
          <a:xfrm>
            <a:off x="-108520" y="4293096"/>
            <a:ext cx="2088232" cy="1746776"/>
            <a:chOff x="-108520" y="4293096"/>
            <a:chExt cx="2088232" cy="1746776"/>
          </a:xfrm>
        </p:grpSpPr>
        <p:sp>
          <p:nvSpPr>
            <p:cNvPr id="26" name="TextBox 25"/>
            <p:cNvSpPr txBox="1"/>
            <p:nvPr/>
          </p:nvSpPr>
          <p:spPr>
            <a:xfrm>
              <a:off x="-108520" y="5301208"/>
              <a:ext cx="158417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A/q =4.5</a:t>
              </a:r>
            </a:p>
            <a:p>
              <a:pPr algn="ctr"/>
              <a:r>
                <a:rPr lang="en-GB" sz="1400" dirty="0" smtClean="0"/>
                <a:t>W = 2.8 MeV/u</a:t>
              </a:r>
            </a:p>
            <a:p>
              <a:pPr algn="ctr"/>
              <a:r>
                <a:rPr lang="en-GB" sz="1400" i="1" dirty="0" smtClean="0"/>
                <a:t>β</a:t>
              </a:r>
              <a:r>
                <a:rPr lang="en-GB" sz="1400" i="1" dirty="0" err="1" smtClean="0"/>
                <a:t>γ</a:t>
              </a:r>
              <a:r>
                <a:rPr lang="en-GB" sz="1400" dirty="0" smtClean="0"/>
                <a:t> = 0.0773</a:t>
              </a:r>
              <a:endParaRPr lang="en-US" sz="1400" dirty="0" smtClean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1331640" y="5733256"/>
              <a:ext cx="64807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-108520" y="4293096"/>
              <a:ext cx="158417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A/q = 2.5</a:t>
              </a:r>
            </a:p>
            <a:p>
              <a:pPr algn="ctr"/>
              <a:r>
                <a:rPr lang="en-GB" sz="1400" dirty="0" smtClean="0"/>
                <a:t>W = 3.0 MeV/u</a:t>
              </a:r>
            </a:p>
            <a:p>
              <a:pPr algn="ctr"/>
              <a:r>
                <a:rPr lang="en-GB" sz="1400" i="1" dirty="0" smtClean="0"/>
                <a:t>β</a:t>
              </a:r>
              <a:r>
                <a:rPr lang="en-GB" sz="1400" i="1" dirty="0" err="1" smtClean="0"/>
                <a:t>γ</a:t>
              </a:r>
              <a:r>
                <a:rPr lang="en-GB" sz="1400" dirty="0" smtClean="0"/>
                <a:t> = 0.080 </a:t>
              </a:r>
              <a:endParaRPr lang="en-US" sz="1400" dirty="0" smtClean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>
              <a:off x="1547664" y="5661248"/>
              <a:ext cx="43204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1547664" y="4653136"/>
              <a:ext cx="0" cy="100811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331640" y="4653136"/>
              <a:ext cx="216024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19"/>
          <p:cNvGrpSpPr/>
          <p:nvPr/>
        </p:nvGrpSpPr>
        <p:grpSpPr>
          <a:xfrm>
            <a:off x="539552" y="764704"/>
            <a:ext cx="5328592" cy="432048"/>
            <a:chOff x="539552" y="764704"/>
            <a:chExt cx="5328592" cy="432048"/>
          </a:xfrm>
        </p:grpSpPr>
        <p:sp>
          <p:nvSpPr>
            <p:cNvPr id="21" name="TextBox 20"/>
            <p:cNvSpPr txBox="1"/>
            <p:nvPr/>
          </p:nvSpPr>
          <p:spPr>
            <a:xfrm>
              <a:off x="539552" y="764704"/>
              <a:ext cx="15841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/>
                <a:t>0.3 MeV/u</a:t>
              </a:r>
              <a:endParaRPr lang="en-US" sz="1000" dirty="0" smtClean="0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1259632" y="980728"/>
              <a:ext cx="0" cy="2160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475656" y="764704"/>
              <a:ext cx="15841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/>
                <a:t>1.2 MeV/u</a:t>
              </a:r>
              <a:endParaRPr lang="en-US" sz="1000" dirty="0" smtClean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2483768" y="980728"/>
              <a:ext cx="0" cy="14401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3419872" y="764704"/>
              <a:ext cx="15841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/>
                <a:t>2.25 MeV/u</a:t>
              </a:r>
              <a:endParaRPr lang="en-US" sz="1000" dirty="0" smtClean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3995936" y="980728"/>
              <a:ext cx="0" cy="2160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4283968" y="764704"/>
              <a:ext cx="15841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/>
                <a:t>2.8 - 3.0 MeV/u</a:t>
              </a:r>
              <a:endParaRPr lang="en-US" sz="1000" dirty="0" smtClean="0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5004048" y="980728"/>
              <a:ext cx="0" cy="2160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39829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484784"/>
            <a:ext cx="6696743" cy="5023250"/>
          </a:xfrm>
          <a:prstGeom prst="rect">
            <a:avLst/>
          </a:prstGeom>
        </p:spPr>
      </p:pic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839200" cy="993648"/>
          </a:xfrm>
        </p:spPr>
        <p:txBody>
          <a:bodyPr/>
          <a:lstStyle/>
          <a:p>
            <a:r>
              <a:rPr lang="en-US" dirty="0" smtClean="0">
                <a:effectLst/>
              </a:rPr>
              <a:t>Energy RANGE: STAGE 2b</a:t>
            </a:r>
            <a:endParaRPr lang="en-GB" dirty="0">
              <a:effectLst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972"/>
          <a:stretch/>
        </p:blipFill>
        <p:spPr>
          <a:xfrm>
            <a:off x="-108520" y="980728"/>
            <a:ext cx="9173573" cy="567243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>
            <a:off x="1547664" y="5661248"/>
            <a:ext cx="432048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214" y="5301208"/>
            <a:ext cx="15841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2.5 &lt; A/q &lt; 4.5</a:t>
            </a:r>
          </a:p>
          <a:p>
            <a:pPr algn="ctr"/>
            <a:r>
              <a:rPr lang="en-GB" sz="1400" dirty="0" smtClean="0"/>
              <a:t>W = 1.2 MeV/u</a:t>
            </a:r>
          </a:p>
          <a:p>
            <a:pPr algn="ctr"/>
            <a:r>
              <a:rPr lang="en-GB" sz="1400" i="1" dirty="0" smtClean="0"/>
              <a:t>β</a:t>
            </a:r>
            <a:r>
              <a:rPr lang="en-GB" sz="1400" i="1" dirty="0" err="1" smtClean="0"/>
              <a:t>γ</a:t>
            </a:r>
            <a:r>
              <a:rPr lang="en-GB" sz="1400" dirty="0" smtClean="0"/>
              <a:t> = 0.051 </a:t>
            </a:r>
            <a:endParaRPr lang="en-US" sz="1400" dirty="0" smtClean="0"/>
          </a:p>
        </p:txBody>
      </p:sp>
      <p:grpSp>
        <p:nvGrpSpPr>
          <p:cNvPr id="2" name="Group 10"/>
          <p:cNvGrpSpPr/>
          <p:nvPr/>
        </p:nvGrpSpPr>
        <p:grpSpPr>
          <a:xfrm>
            <a:off x="539552" y="764704"/>
            <a:ext cx="2736304" cy="432048"/>
            <a:chOff x="539552" y="764704"/>
            <a:chExt cx="2736304" cy="432048"/>
          </a:xfrm>
        </p:grpSpPr>
        <p:sp>
          <p:nvSpPr>
            <p:cNvPr id="13" name="TextBox 12"/>
            <p:cNvSpPr txBox="1"/>
            <p:nvPr/>
          </p:nvSpPr>
          <p:spPr>
            <a:xfrm>
              <a:off x="539552" y="764704"/>
              <a:ext cx="15841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/>
                <a:t>0.3 MeV/u</a:t>
              </a:r>
              <a:endParaRPr lang="en-US" sz="1000" dirty="0" smtClean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1259632" y="980728"/>
              <a:ext cx="0" cy="2160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691680" y="764704"/>
              <a:ext cx="15841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/>
                <a:t>1.2 MeV/u</a:t>
              </a:r>
              <a:endParaRPr lang="en-US" sz="1000" dirty="0" smtClean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2483768" y="980728"/>
              <a:ext cx="0" cy="14401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316358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484784"/>
            <a:ext cx="6696742" cy="5023250"/>
          </a:xfrm>
          <a:prstGeom prst="rect">
            <a:avLst/>
          </a:prstGeom>
        </p:spPr>
      </p:pic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839200" cy="993648"/>
          </a:xfrm>
        </p:spPr>
        <p:txBody>
          <a:bodyPr/>
          <a:lstStyle/>
          <a:p>
            <a:r>
              <a:rPr lang="en-US" dirty="0" smtClean="0">
                <a:effectLst/>
              </a:rPr>
              <a:t>Energy RANGE: STAGE 2b</a:t>
            </a:r>
            <a:endParaRPr lang="en-GB" dirty="0">
              <a:effectLst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980"/>
          <a:stretch/>
        </p:blipFill>
        <p:spPr>
          <a:xfrm>
            <a:off x="-108520" y="980728"/>
            <a:ext cx="9173560" cy="56089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214" y="5301208"/>
            <a:ext cx="15841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2.5 &lt; A/q &lt; 4.5</a:t>
            </a:r>
          </a:p>
          <a:p>
            <a:pPr algn="ctr"/>
            <a:r>
              <a:rPr lang="en-GB" sz="1400" dirty="0" smtClean="0"/>
              <a:t>W = 1.2 MeV/u</a:t>
            </a:r>
          </a:p>
          <a:p>
            <a:pPr algn="ctr"/>
            <a:r>
              <a:rPr lang="en-GB" sz="1400" i="1" dirty="0" smtClean="0"/>
              <a:t>β</a:t>
            </a:r>
            <a:r>
              <a:rPr lang="en-GB" sz="1400" i="1" dirty="0" err="1" smtClean="0"/>
              <a:t>γ</a:t>
            </a:r>
            <a:r>
              <a:rPr lang="en-GB" sz="1400" dirty="0" smtClean="0"/>
              <a:t> = 0.051 </a:t>
            </a:r>
            <a:endParaRPr lang="en-US" sz="1400" dirty="0" smtClean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547664" y="5661248"/>
            <a:ext cx="432048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668344" y="3140968"/>
            <a:ext cx="15841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A/q = 4.5</a:t>
            </a:r>
          </a:p>
          <a:p>
            <a:pPr algn="ctr"/>
            <a:r>
              <a:rPr lang="en-GB" sz="1400" dirty="0" smtClean="0"/>
              <a:t>W = 10.2 MeV/u</a:t>
            </a:r>
          </a:p>
          <a:p>
            <a:pPr algn="ctr"/>
            <a:r>
              <a:rPr lang="en-GB" sz="1400" i="1" dirty="0" smtClean="0"/>
              <a:t>β</a:t>
            </a:r>
            <a:r>
              <a:rPr lang="en-GB" sz="1400" i="1" dirty="0" err="1" smtClean="0"/>
              <a:t>γ</a:t>
            </a:r>
            <a:r>
              <a:rPr lang="en-GB" sz="1400" dirty="0" smtClean="0"/>
              <a:t> = 0.147 </a:t>
            </a:r>
            <a:endParaRPr lang="en-US" sz="1400" dirty="0" smtClean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308304" y="3573016"/>
            <a:ext cx="432048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668344" y="1700808"/>
            <a:ext cx="15841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A/q = 4.5</a:t>
            </a:r>
          </a:p>
          <a:p>
            <a:pPr algn="ctr"/>
            <a:r>
              <a:rPr lang="en-GB" sz="1400" dirty="0" smtClean="0"/>
              <a:t>W = 16.8 MeV/u</a:t>
            </a:r>
          </a:p>
          <a:p>
            <a:pPr algn="ctr"/>
            <a:r>
              <a:rPr lang="en-GB" sz="1400" i="1" dirty="0" smtClean="0"/>
              <a:t>β</a:t>
            </a:r>
            <a:r>
              <a:rPr lang="en-GB" sz="1400" i="1" dirty="0" err="1" smtClean="0"/>
              <a:t>γ</a:t>
            </a:r>
            <a:r>
              <a:rPr lang="en-GB" sz="1400" dirty="0" smtClean="0"/>
              <a:t> = 0.187 </a:t>
            </a:r>
            <a:endParaRPr lang="en-US" sz="1400" dirty="0" smtClean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7308304" y="2132856"/>
            <a:ext cx="432048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7308304" y="3717033"/>
            <a:ext cx="288032" cy="72007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380312" y="4437112"/>
            <a:ext cx="1584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Highest rigidity:</a:t>
            </a:r>
          </a:p>
          <a:p>
            <a:pPr algn="ctr"/>
            <a:r>
              <a:rPr lang="en-GB" sz="1400" dirty="0" smtClean="0"/>
              <a:t>W = 10 MeV/u </a:t>
            </a:r>
          </a:p>
          <a:p>
            <a:pPr algn="ctr"/>
            <a:r>
              <a:rPr lang="en-GB" sz="1400" dirty="0" smtClean="0"/>
              <a:t>A/q = 4.5</a:t>
            </a:r>
          </a:p>
          <a:p>
            <a:pPr algn="ctr"/>
            <a:r>
              <a:rPr lang="en-GB" sz="1400" i="1" dirty="0" err="1" smtClean="0"/>
              <a:t>Bρ</a:t>
            </a:r>
            <a:r>
              <a:rPr lang="en-GB" sz="1400" dirty="0"/>
              <a:t> </a:t>
            </a:r>
            <a:r>
              <a:rPr lang="en-GB" sz="1400" dirty="0" smtClean="0"/>
              <a:t>= 2 Tm</a:t>
            </a:r>
            <a:endParaRPr lang="en-US" sz="1400" i="1" dirty="0" smtClean="0"/>
          </a:p>
        </p:txBody>
      </p:sp>
      <p:grpSp>
        <p:nvGrpSpPr>
          <p:cNvPr id="2" name="Group 17"/>
          <p:cNvGrpSpPr/>
          <p:nvPr/>
        </p:nvGrpSpPr>
        <p:grpSpPr>
          <a:xfrm>
            <a:off x="539552" y="764704"/>
            <a:ext cx="2736304" cy="432048"/>
            <a:chOff x="539552" y="764704"/>
            <a:chExt cx="2736304" cy="432048"/>
          </a:xfrm>
        </p:grpSpPr>
        <p:sp>
          <p:nvSpPr>
            <p:cNvPr id="21" name="TextBox 20"/>
            <p:cNvSpPr txBox="1"/>
            <p:nvPr/>
          </p:nvSpPr>
          <p:spPr>
            <a:xfrm>
              <a:off x="539552" y="764704"/>
              <a:ext cx="15841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/>
                <a:t>0.3 MeV/u</a:t>
              </a:r>
              <a:endParaRPr lang="en-US" sz="1000" dirty="0" smtClean="0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1259632" y="980728"/>
              <a:ext cx="0" cy="21602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691680" y="764704"/>
              <a:ext cx="15841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/>
                <a:t>1.2 MeV/u</a:t>
              </a:r>
              <a:endParaRPr lang="en-US" sz="1000" dirty="0" smtClean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2483768" y="980728"/>
              <a:ext cx="0" cy="14401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183367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71050B6-DD47-43D5-86E8-67D02DBDE2B8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2" descr="\\cern.ch\dfs\Departments\TS\Groups\MME\AS\eBeam\Photos-JOB\Photos-job-2008\REX-Isolde\Cavité-300\cavité tests RF\P10107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52601"/>
            <a:ext cx="2333798" cy="1749829"/>
          </a:xfrm>
          <a:prstGeom prst="rect">
            <a:avLst/>
          </a:prstGeom>
          <a:noFill/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HIE-REX Cavity: </a:t>
            </a:r>
            <a:r>
              <a:rPr lang="en-GB" dirty="0" err="1" smtClean="0"/>
              <a:t>Nb</a:t>
            </a:r>
            <a:r>
              <a:rPr lang="en-GB" dirty="0" smtClean="0"/>
              <a:t> sputtered on Cu</a:t>
            </a:r>
            <a:endParaRPr lang="en-US" dirty="0"/>
          </a:p>
        </p:txBody>
      </p:sp>
      <p:pic>
        <p:nvPicPr>
          <p:cNvPr id="13" name="Picture 12" descr="DSCN0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717032"/>
            <a:ext cx="2304256" cy="172819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9986" y="1556792"/>
            <a:ext cx="6366510" cy="4126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characteristics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74922028"/>
              </p:ext>
            </p:extLst>
          </p:nvPr>
        </p:nvGraphicFramePr>
        <p:xfrm>
          <a:off x="323528" y="1592808"/>
          <a:ext cx="8424936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6544"/>
                <a:gridCol w="352839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Characteristic</a:t>
                      </a: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Value (for A/q = 4.5)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Particle</a:t>
                      </a:r>
                      <a:r>
                        <a:rPr lang="en-US" baseline="0" dirty="0" smtClean="0"/>
                        <a:t> type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Heavy (radioactive) ions (A &lt; 238)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Mass-to-charge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state (A/q)</a:t>
                      </a:r>
                      <a:r>
                        <a:rPr lang="en-US" baseline="30000" dirty="0" smtClean="0"/>
                        <a:t> </a:t>
                      </a:r>
                      <a:r>
                        <a:rPr lang="en-US" dirty="0" smtClean="0"/>
                        <a:t>acceptance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 &lt; A/q &lt; 4.5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Transverse emittance</a:t>
                      </a:r>
                      <a:r>
                        <a:rPr lang="en-US" baseline="30000" dirty="0" smtClean="0"/>
                        <a:t> 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normalised</a:t>
                      </a:r>
                      <a:r>
                        <a:rPr lang="en-US" dirty="0" smtClean="0"/>
                        <a:t>) (</a:t>
                      </a:r>
                      <a:r>
                        <a:rPr lang="en-US" baseline="0" dirty="0" smtClean="0"/>
                        <a:t>mm.mrad)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0.07 (</a:t>
                      </a:r>
                      <a:r>
                        <a:rPr lang="en-US" dirty="0" err="1" smtClean="0"/>
                        <a:t>rms</a:t>
                      </a:r>
                      <a:r>
                        <a:rPr lang="en-US" dirty="0" smtClean="0"/>
                        <a:t>) and 0.3 (90%)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Longitudinal emittance</a:t>
                      </a:r>
                      <a:r>
                        <a:rPr lang="en-US" baseline="30000" dirty="0" smtClean="0"/>
                        <a:t> </a:t>
                      </a:r>
                      <a:r>
                        <a:rPr lang="en-US" dirty="0" smtClean="0"/>
                        <a:t>(π ns keV/u)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0.35 (</a:t>
                      </a:r>
                      <a:r>
                        <a:rPr lang="en-US" dirty="0" err="1" smtClean="0"/>
                        <a:t>rms</a:t>
                      </a:r>
                      <a:r>
                        <a:rPr lang="en-US" dirty="0" smtClean="0"/>
                        <a:t>) and 1.5 (86%)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Energy (MeV/u)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r>
                        <a:rPr lang="en-US" baseline="0" dirty="0" smtClean="0"/>
                        <a:t> – 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Beam Current 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few particle</a:t>
                      </a:r>
                      <a:r>
                        <a:rPr lang="en-US" baseline="0" dirty="0" smtClean="0"/>
                        <a:t> per sec – 1 nA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Maximum</a:t>
                      </a:r>
                      <a:r>
                        <a:rPr lang="en-US" baseline="0" dirty="0" smtClean="0"/>
                        <a:t> rigidity (</a:t>
                      </a:r>
                      <a:r>
                        <a:rPr lang="en-US" baseline="0" dirty="0" err="1" smtClean="0"/>
                        <a:t>T.m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Macro-</a:t>
                      </a:r>
                      <a:r>
                        <a:rPr lang="en-US" baseline="0" dirty="0" smtClean="0"/>
                        <a:t>pulse length (ms)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 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Repetition rate (Hz)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 50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REX time structure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79512" y="1412776"/>
            <a:ext cx="1887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Protons from PSB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051720" y="1628800"/>
            <a:ext cx="158417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79512" y="2276872"/>
            <a:ext cx="1872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RIBs released from ISOL target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051720" y="2564904"/>
            <a:ext cx="158417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79512" y="3140968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Accumulation/cooling/macro bunching (up to 100 Hz)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699792" y="3573016"/>
            <a:ext cx="93610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79512" y="4077072"/>
            <a:ext cx="187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Charge breeding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051720" y="4293096"/>
            <a:ext cx="158417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79512" y="4797152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Duty cycle of </a:t>
            </a:r>
            <a:r>
              <a:rPr lang="en-US" dirty="0" err="1" smtClean="0"/>
              <a:t>linac</a:t>
            </a:r>
            <a:r>
              <a:rPr lang="en-US" dirty="0" smtClean="0"/>
              <a:t> matched to charge breeder/ion source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203848" y="5157192"/>
            <a:ext cx="43204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3721224" y="1196752"/>
            <a:ext cx="5397996" cy="5173543"/>
            <a:chOff x="3721224" y="1196752"/>
            <a:chExt cx="5397996" cy="5173543"/>
          </a:xfrm>
        </p:grpSpPr>
        <p:pic>
          <p:nvPicPr>
            <p:cNvPr id="15" name="Picture 14" descr="ISOLDEtiming.eps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1224" y="1196752"/>
              <a:ext cx="5397996" cy="5125828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5292080" y="6093296"/>
              <a:ext cx="36004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" dirty="0" smtClean="0"/>
                <a:t> </a:t>
              </a:r>
            </a:p>
            <a:p>
              <a:r>
                <a:rPr lang="en-US" sz="1000" dirty="0" smtClean="0"/>
                <a:t>  μ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372200" y="6093296"/>
              <a:ext cx="36004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" dirty="0" smtClean="0"/>
                <a:t> </a:t>
              </a:r>
            </a:p>
            <a:p>
              <a:r>
                <a:rPr lang="en-US" sz="1000" dirty="0" smtClean="0"/>
                <a:t>  μ</a:t>
              </a:r>
            </a:p>
          </p:txBody>
        </p:sp>
      </p:grpSp>
      <p:cxnSp>
        <p:nvCxnSpPr>
          <p:cNvPr id="18" name="Straight Arrow Connector 17"/>
          <p:cNvCxnSpPr/>
          <p:nvPr/>
        </p:nvCxnSpPr>
        <p:spPr>
          <a:xfrm>
            <a:off x="3203848" y="5949280"/>
            <a:ext cx="43204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79512" y="5661248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Micro-bunching of EBIS beam pulse by RFQ at 101.28 MHz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Chopper-buncher</a:t>
            </a:r>
            <a:endParaRPr lang="en-GB" dirty="0"/>
          </a:p>
        </p:txBody>
      </p:sp>
      <p:pic>
        <p:nvPicPr>
          <p:cNvPr id="532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348880"/>
            <a:ext cx="7056784" cy="2674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7544" y="1484784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Goal: increase natural bunch spacing from ~10 ns (101.28 MHz) to ~100 ns for physics with TOF systems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5445224"/>
            <a:ext cx="2304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Multi-harmonic pre-buncher operating at f</a:t>
            </a:r>
            <a:r>
              <a:rPr lang="en-GB" sz="1400" baseline="-25000" dirty="0" smtClean="0"/>
              <a:t>0</a:t>
            </a:r>
            <a:r>
              <a:rPr lang="en-GB" sz="1400" dirty="0" smtClean="0"/>
              <a:t>/10 to ‘squeeze’ several bunches in one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788024" y="5229200"/>
            <a:ext cx="23042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Beam chopper (meandering line or sine-wave) pulsed in phase with the beam to remove particles from empty bunches</a:t>
            </a:r>
            <a:endParaRPr lang="en-GB" sz="14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403648" y="4941168"/>
            <a:ext cx="64807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4572000" y="5085184"/>
            <a:ext cx="14401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0"/>
          <p:cNvSpPr>
            <a:spLocks noChangeArrowheads="1"/>
          </p:cNvSpPr>
          <p:nvPr/>
        </p:nvSpPr>
        <p:spPr bwMode="auto">
          <a:xfrm>
            <a:off x="179512" y="188640"/>
            <a:ext cx="449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ISOLDE </a:t>
            </a:r>
            <a:r>
              <a:rPr lang="en-US" sz="3200" dirty="0">
                <a:solidFill>
                  <a:schemeClr val="tx2"/>
                </a:solidFill>
              </a:rPr>
              <a:t>overview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0768" y="3562683"/>
            <a:ext cx="5567536" cy="3106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Content Placeholder 3" descr="pscomplex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11560" y="1052736"/>
            <a:ext cx="3179574" cy="2448272"/>
          </a:xfrm>
          <a:prstGeom prst="rect">
            <a:avLst/>
          </a:prstGeom>
          <a:solidFill>
            <a:schemeClr val="bg1"/>
          </a:solidFill>
          <a:ln/>
        </p:spPr>
      </p:pic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76672"/>
            <a:ext cx="414292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71050B6-DD47-43D5-86E8-67D02DBDE2B8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008113"/>
            <a:ext cx="9076715" cy="4653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Autofit/>
          </a:bodyPr>
          <a:lstStyle/>
          <a:p>
            <a:r>
              <a:rPr lang="en-GB" sz="2800" dirty="0" smtClean="0"/>
              <a:t>High Energy Transfer lines and experimental stations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539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44625"/>
            <a:ext cx="9078275" cy="6473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5" y="9877"/>
            <a:ext cx="9108505" cy="6485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HIE Schedule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876789"/>
            <a:ext cx="9001000" cy="3859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TSR@ISOLDE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4343400" cy="452596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Heavy-Ion Storage Ring + HIE-ISOLDE</a:t>
            </a:r>
          </a:p>
          <a:p>
            <a:pPr lvl="1"/>
            <a:r>
              <a:rPr lang="en-US" dirty="0" smtClean="0"/>
              <a:t>No background</a:t>
            </a:r>
          </a:p>
          <a:p>
            <a:pPr lvl="1"/>
            <a:r>
              <a:rPr lang="en-US" dirty="0" smtClean="0"/>
              <a:t>No energy straggling</a:t>
            </a:r>
          </a:p>
          <a:p>
            <a:pPr lvl="1"/>
            <a:r>
              <a:rPr lang="en-US" dirty="0" smtClean="0"/>
              <a:t>Cold beam/Smaller </a:t>
            </a:r>
            <a:r>
              <a:rPr lang="en-US" dirty="0" err="1" smtClean="0"/>
              <a:t>beamsize</a:t>
            </a:r>
            <a:endParaRPr lang="en-US" dirty="0" smtClean="0"/>
          </a:p>
          <a:p>
            <a:pPr lvl="1"/>
            <a:r>
              <a:rPr lang="en-US" dirty="0" smtClean="0"/>
              <a:t>Reduced dead time/CW beam</a:t>
            </a:r>
          </a:p>
          <a:p>
            <a:r>
              <a:rPr lang="en-GB" dirty="0" smtClean="0"/>
              <a:t>Approved by research board May 2012</a:t>
            </a:r>
          </a:p>
          <a:p>
            <a:r>
              <a:rPr lang="en-GB" dirty="0" smtClean="0"/>
              <a:t>Aiming for start-up in 2015 as an experiment, integration as CERN facility towards 2018</a:t>
            </a:r>
            <a:endParaRPr lang="en-GB" dirty="0"/>
          </a:p>
        </p:txBody>
      </p:sp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9687" y="1600200"/>
            <a:ext cx="333851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8225" y="3886200"/>
            <a:ext cx="376237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867400" y="1219200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TSR at MPIK Heidelberg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924425" y="5791200"/>
            <a:ext cx="2425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Possible TSR installation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 slides</a:t>
            </a:r>
            <a:endParaRPr lang="en-GB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187" r="16695"/>
          <a:stretch/>
        </p:blipFill>
        <p:spPr>
          <a:xfrm>
            <a:off x="5531072" y="2276872"/>
            <a:ext cx="3612928" cy="33569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Diagnostic box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93105"/>
            <a:ext cx="5552420" cy="540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83568" y="1124744"/>
            <a:ext cx="1356462" cy="46166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TYPE IV</a:t>
            </a:r>
            <a:endParaRPr lang="en-GB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63688" y="1610154"/>
            <a:ext cx="15247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Collimator slit</a:t>
            </a:r>
          </a:p>
          <a:p>
            <a:pPr algn="ctr"/>
            <a:r>
              <a:rPr lang="en-GB" dirty="0" smtClean="0"/>
              <a:t>Type 2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152878" y="443711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FC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268408" y="2852936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Scanning slit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39552" y="3036073"/>
            <a:ext cx="92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Silicon </a:t>
            </a:r>
          </a:p>
          <a:p>
            <a:pPr algn="ctr"/>
            <a:r>
              <a:rPr lang="en-GB" dirty="0" smtClean="0"/>
              <a:t>detector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4211960" y="4113946"/>
            <a:ext cx="11015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Stripping </a:t>
            </a:r>
          </a:p>
          <a:p>
            <a:r>
              <a:rPr lang="en-GB" dirty="0" smtClean="0"/>
              <a:t>foils</a:t>
            </a:r>
            <a:endParaRPr lang="en-GB" dirty="0"/>
          </a:p>
        </p:txBody>
      </p:sp>
      <p:cxnSp>
        <p:nvCxnSpPr>
          <p:cNvPr id="23" name="Straight Arrow Connector 22"/>
          <p:cNvCxnSpPr>
            <a:stCxn id="18" idx="2"/>
          </p:cNvCxnSpPr>
          <p:nvPr/>
        </p:nvCxnSpPr>
        <p:spPr>
          <a:xfrm flipH="1">
            <a:off x="2483768" y="2256485"/>
            <a:ext cx="42308" cy="13165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1" idx="3"/>
          </p:cNvCxnSpPr>
          <p:nvPr/>
        </p:nvCxnSpPr>
        <p:spPr>
          <a:xfrm>
            <a:off x="1468011" y="3359239"/>
            <a:ext cx="799733" cy="4885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1619672" y="4221088"/>
            <a:ext cx="864096" cy="4006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3059832" y="4221088"/>
            <a:ext cx="1152128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0" idx="1"/>
          </p:cNvCxnSpPr>
          <p:nvPr/>
        </p:nvCxnSpPr>
        <p:spPr>
          <a:xfrm flipH="1">
            <a:off x="3131840" y="3037602"/>
            <a:ext cx="1136568" cy="5658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671826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Magnets – present designs</a:t>
            </a:r>
            <a:endParaRPr lang="en-US" dirty="0"/>
          </a:p>
        </p:txBody>
      </p:sp>
      <p:pic>
        <p:nvPicPr>
          <p:cNvPr id="7" name="Picture 2" descr="\\cern.ch\dfs\Workspaces\n\NORMA\MI\MLS\Bauche\HIE-ISOLDE\Beam transfer lines\Model pictures\Quad view ISO 20-09-20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7264" r="23337"/>
          <a:stretch/>
        </p:blipFill>
        <p:spPr bwMode="auto">
          <a:xfrm>
            <a:off x="6596641" y="2204722"/>
            <a:ext cx="2170632" cy="30130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\\cern.ch\dfs\Workspaces\n\NORMA\MI\MLS\Bauche\HIE-ISOLDE\Beam transfer lines\Model pictures\Dipole magnet 45 20-09-201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922" r="6256"/>
          <a:stretch/>
        </p:blipFill>
        <p:spPr bwMode="auto">
          <a:xfrm>
            <a:off x="145447" y="2092324"/>
            <a:ext cx="3305086" cy="27037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337" t="6176" r="23453" b="15971"/>
          <a:stretch/>
        </p:blipFill>
        <p:spPr bwMode="auto">
          <a:xfrm>
            <a:off x="3873890" y="3810988"/>
            <a:ext cx="2096160" cy="187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44004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Slow extraction</a:t>
            </a:r>
            <a:endParaRPr lang="en-GB" dirty="0"/>
          </a:p>
        </p:txBody>
      </p:sp>
      <p:pic>
        <p:nvPicPr>
          <p:cNvPr id="307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3614073" cy="3762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412776"/>
            <a:ext cx="3472458" cy="23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155396"/>
            <a:ext cx="3970015" cy="2225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860032" y="3789040"/>
            <a:ext cx="4052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normal extraction, 14N4+, measured in front of linac 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220072" y="6381328"/>
            <a:ext cx="34810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Slow extraction, 108Sn, measured at Miniball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9552" y="5301208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Bunched beam  = high instantaneous rate -&gt; dead time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Good signal to noise ratio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5881688" y="2514600"/>
            <a:ext cx="9556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400" b="1">
                <a:solidFill>
                  <a:srgbClr val="0000CC"/>
                </a:solidFill>
              </a:rPr>
              <a:t>REXEBIS</a:t>
            </a:r>
            <a:endParaRPr lang="en-US" sz="3200">
              <a:solidFill>
                <a:srgbClr val="0000CC"/>
              </a:solidFill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28600" y="4478338"/>
            <a:ext cx="93821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000" b="1">
                <a:solidFill>
                  <a:srgbClr val="FF0000"/>
                </a:solidFill>
              </a:rPr>
              <a:t>Experiments</a:t>
            </a:r>
            <a:endParaRPr lang="en-US" sz="1000">
              <a:solidFill>
                <a:srgbClr val="0000CC"/>
              </a:solidFill>
            </a:endParaRP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 rot="16200000">
            <a:off x="6111875" y="3736975"/>
            <a:ext cx="504825" cy="625475"/>
          </a:xfrm>
          <a:prstGeom prst="can">
            <a:avLst>
              <a:gd name="adj" fmla="val 30975"/>
            </a:avLst>
          </a:prstGeom>
          <a:gradFill rotWithShape="1">
            <a:gsLst>
              <a:gs pos="0">
                <a:srgbClr val="C0C0C0"/>
              </a:gs>
              <a:gs pos="100000">
                <a:srgbClr val="DDDDDD"/>
              </a:gs>
            </a:gsLst>
            <a:lin ang="27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rot="16200000">
            <a:off x="6113463" y="2568575"/>
            <a:ext cx="404813" cy="757238"/>
          </a:xfrm>
          <a:prstGeom prst="can">
            <a:avLst>
              <a:gd name="adj" fmla="val 34285"/>
            </a:avLst>
          </a:prstGeom>
          <a:solidFill>
            <a:srgbClr val="3333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 rot="7866186">
            <a:off x="4767263" y="3586163"/>
            <a:ext cx="806450" cy="542925"/>
          </a:xfrm>
          <a:custGeom>
            <a:avLst/>
            <a:gdLst>
              <a:gd name="G0" fmla="+- 3875 0 0"/>
              <a:gd name="G1" fmla="+- -8089222 0 0"/>
              <a:gd name="G2" fmla="+- 0 0 -8089222"/>
              <a:gd name="T0" fmla="*/ 0 256 1"/>
              <a:gd name="T1" fmla="*/ 180 256 1"/>
              <a:gd name="G3" fmla="+- -8089222 T0 T1"/>
              <a:gd name="T2" fmla="*/ 0 256 1"/>
              <a:gd name="T3" fmla="*/ 90 256 1"/>
              <a:gd name="G4" fmla="+- -8089222 T2 T3"/>
              <a:gd name="G5" fmla="*/ G4 2 1"/>
              <a:gd name="T4" fmla="*/ 90 256 1"/>
              <a:gd name="T5" fmla="*/ 0 256 1"/>
              <a:gd name="G6" fmla="+- -8089222 T4 T5"/>
              <a:gd name="G7" fmla="*/ G6 2 1"/>
              <a:gd name="G8" fmla="abs -8089222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3875"/>
              <a:gd name="G18" fmla="*/ 3875 1 2"/>
              <a:gd name="G19" fmla="+- G18 5400 0"/>
              <a:gd name="G20" fmla="cos G19 -8089222"/>
              <a:gd name="G21" fmla="sin G19 -8089222"/>
              <a:gd name="G22" fmla="+- G20 10800 0"/>
              <a:gd name="G23" fmla="+- G21 10800 0"/>
              <a:gd name="G24" fmla="+- 10800 0 G20"/>
              <a:gd name="G25" fmla="+- 3875 10800 0"/>
              <a:gd name="G26" fmla="?: G9 G17 G25"/>
              <a:gd name="G27" fmla="?: G9 0 21600"/>
              <a:gd name="G28" fmla="cos 10800 -8089222"/>
              <a:gd name="G29" fmla="sin 10800 -8089222"/>
              <a:gd name="G30" fmla="sin 3875 -8089222"/>
              <a:gd name="G31" fmla="+- G28 10800 0"/>
              <a:gd name="G32" fmla="+- G29 10800 0"/>
              <a:gd name="G33" fmla="+- G30 10800 0"/>
              <a:gd name="G34" fmla="?: G4 0 G31"/>
              <a:gd name="G35" fmla="?: -8089222 G34 0"/>
              <a:gd name="G36" fmla="?: G6 G35 G31"/>
              <a:gd name="G37" fmla="+- 21600 0 G36"/>
              <a:gd name="G38" fmla="?: G4 0 G33"/>
              <a:gd name="G39" fmla="?: -8089222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6757 w 21600"/>
              <a:gd name="T15" fmla="*/ 4676 h 21600"/>
              <a:gd name="T16" fmla="*/ 10800 w 21600"/>
              <a:gd name="T17" fmla="*/ 6925 h 21600"/>
              <a:gd name="T18" fmla="*/ 14843 w 21600"/>
              <a:gd name="T19" fmla="*/ 4676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8665" y="7566"/>
                </a:moveTo>
                <a:cubicBezTo>
                  <a:pt x="9298" y="7147"/>
                  <a:pt x="10040" y="6924"/>
                  <a:pt x="10800" y="6925"/>
                </a:cubicBezTo>
                <a:cubicBezTo>
                  <a:pt x="11559" y="6925"/>
                  <a:pt x="12301" y="7147"/>
                  <a:pt x="12934" y="7566"/>
                </a:cubicBezTo>
                <a:lnTo>
                  <a:pt x="16750" y="1786"/>
                </a:lnTo>
                <a:cubicBezTo>
                  <a:pt x="14984" y="621"/>
                  <a:pt x="12915" y="-1"/>
                  <a:pt x="10799" y="0"/>
                </a:cubicBezTo>
                <a:cubicBezTo>
                  <a:pt x="8684" y="0"/>
                  <a:pt x="6615" y="621"/>
                  <a:pt x="4849" y="1786"/>
                </a:cubicBezTo>
                <a:close/>
              </a:path>
            </a:pathLst>
          </a:custGeom>
          <a:solidFill>
            <a:srgbClr val="666699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176200" prstMaterial="legacyMatte">
            <a:bevelT w="13500" h="13500" prst="angle"/>
            <a:bevelB w="13500" h="13500" prst="angle"/>
            <a:extrusionClr>
              <a:srgbClr val="666699"/>
            </a:extrusionClr>
          </a:sp3d>
        </p:spPr>
        <p:txBody>
          <a:bodyPr>
            <a:flatTx/>
          </a:bodyPr>
          <a:lstStyle/>
          <a:p>
            <a:endParaRPr lang="en-GB"/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 flipH="1">
            <a:off x="5981700" y="4049713"/>
            <a:ext cx="1539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5929313" y="3719513"/>
            <a:ext cx="52388" cy="3333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3817938" y="4025900"/>
            <a:ext cx="95250" cy="69850"/>
          </a:xfrm>
          <a:prstGeom prst="rect">
            <a:avLst/>
          </a:prstGeom>
          <a:solidFill>
            <a:srgbClr val="000000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000000"/>
            </a:extrusionClr>
          </a:sp3d>
        </p:spPr>
        <p:txBody>
          <a:bodyPr>
            <a:flatTx/>
          </a:bodyPr>
          <a:lstStyle/>
          <a:p>
            <a:endParaRPr lang="en-GB"/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 flipH="1">
            <a:off x="5664200" y="2946400"/>
            <a:ext cx="355600" cy="15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5337175" y="3235325"/>
            <a:ext cx="0" cy="5873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 flipH="1">
            <a:off x="5032375" y="4049713"/>
            <a:ext cx="149225" cy="15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5010150" y="4032250"/>
            <a:ext cx="95250" cy="71438"/>
          </a:xfrm>
          <a:prstGeom prst="rect">
            <a:avLst/>
          </a:prstGeom>
          <a:solidFill>
            <a:srgbClr val="000000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000000"/>
            </a:extrusionClr>
          </a:sp3d>
        </p:spPr>
        <p:txBody>
          <a:bodyPr>
            <a:flatTx/>
          </a:bodyPr>
          <a:lstStyle/>
          <a:p>
            <a:endParaRPr lang="en-GB"/>
          </a:p>
        </p:txBody>
      </p:sp>
      <p:sp>
        <p:nvSpPr>
          <p:cNvPr id="16" name="Line 17"/>
          <p:cNvSpPr>
            <a:spLocks noChangeShapeType="1"/>
          </p:cNvSpPr>
          <p:nvPr/>
        </p:nvSpPr>
        <p:spPr bwMode="auto">
          <a:xfrm flipH="1">
            <a:off x="4911725" y="4051300"/>
            <a:ext cx="96838" cy="15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" name="AutoShape 18"/>
          <p:cNvSpPr>
            <a:spLocks noChangeAspect="1" noChangeArrowheads="1"/>
          </p:cNvSpPr>
          <p:nvPr/>
        </p:nvSpPr>
        <p:spPr bwMode="auto">
          <a:xfrm rot="6823915">
            <a:off x="4216558" y="3946525"/>
            <a:ext cx="247650" cy="217488"/>
          </a:xfrm>
          <a:prstGeom prst="flowChartDelay">
            <a:avLst/>
          </a:prstGeom>
          <a:solidFill>
            <a:srgbClr val="99CCFF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4800000" rev="0"/>
            </a:camera>
            <a:lightRig rig="legacyFlat4" dir="b"/>
          </a:scene3d>
          <a:sp3d extrusionH="608000" prstMaterial="legacyMatte">
            <a:bevelT w="13500" h="13500" prst="angle"/>
            <a:bevelB w="13500" h="13500" prst="angle"/>
            <a:extrusionClr>
              <a:srgbClr val="99CCFF"/>
            </a:extrusionClr>
          </a:sp3d>
        </p:spPr>
        <p:txBody>
          <a:bodyPr>
            <a:flatTx/>
          </a:bodyPr>
          <a:lstStyle/>
          <a:p>
            <a:endParaRPr lang="en-GB"/>
          </a:p>
        </p:txBody>
      </p:sp>
      <p:sp>
        <p:nvSpPr>
          <p:cNvPr id="18" name="Line 19"/>
          <p:cNvSpPr>
            <a:spLocks noChangeShapeType="1"/>
          </p:cNvSpPr>
          <p:nvPr/>
        </p:nvSpPr>
        <p:spPr bwMode="auto">
          <a:xfrm flipH="1">
            <a:off x="4383088" y="4052888"/>
            <a:ext cx="10953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4279900" y="4022725"/>
            <a:ext cx="96838" cy="69850"/>
          </a:xfrm>
          <a:prstGeom prst="rect">
            <a:avLst/>
          </a:prstGeom>
          <a:solidFill>
            <a:srgbClr val="000000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000000"/>
            </a:extrusionClr>
          </a:sp3d>
        </p:spPr>
        <p:txBody>
          <a:bodyPr>
            <a:flatTx/>
          </a:bodyPr>
          <a:lstStyle/>
          <a:p>
            <a:endParaRPr lang="en-GB"/>
          </a:p>
        </p:txBody>
      </p:sp>
      <p:sp>
        <p:nvSpPr>
          <p:cNvPr id="20" name="Line 21"/>
          <p:cNvSpPr>
            <a:spLocks noChangeShapeType="1"/>
          </p:cNvSpPr>
          <p:nvPr/>
        </p:nvSpPr>
        <p:spPr bwMode="auto">
          <a:xfrm flipH="1">
            <a:off x="3636963" y="4052888"/>
            <a:ext cx="177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" name="AutoShape 22"/>
          <p:cNvSpPr>
            <a:spLocks noChangeArrowheads="1"/>
          </p:cNvSpPr>
          <p:nvPr/>
        </p:nvSpPr>
        <p:spPr bwMode="auto">
          <a:xfrm rot="16200000">
            <a:off x="3281363" y="3827463"/>
            <a:ext cx="504825" cy="442913"/>
          </a:xfrm>
          <a:prstGeom prst="can">
            <a:avLst>
              <a:gd name="adj" fmla="val 38444"/>
            </a:avLst>
          </a:prstGeom>
          <a:gradFill rotWithShape="1">
            <a:gsLst>
              <a:gs pos="0">
                <a:srgbClr val="008000"/>
              </a:gs>
              <a:gs pos="100000">
                <a:srgbClr val="008000">
                  <a:gamma/>
                  <a:shade val="57647"/>
                  <a:invGamma/>
                </a:srgbClr>
              </a:gs>
            </a:gsLst>
            <a:lin ang="27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" name="Line 23"/>
          <p:cNvSpPr>
            <a:spLocks noChangeShapeType="1"/>
          </p:cNvSpPr>
          <p:nvPr/>
        </p:nvSpPr>
        <p:spPr bwMode="auto">
          <a:xfrm flipH="1">
            <a:off x="3222625" y="4052888"/>
            <a:ext cx="17621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" name="Rectangle 24"/>
          <p:cNvSpPr>
            <a:spLocks noChangeArrowheads="1"/>
          </p:cNvSpPr>
          <p:nvPr/>
        </p:nvSpPr>
        <p:spPr bwMode="auto">
          <a:xfrm>
            <a:off x="3163888" y="4022725"/>
            <a:ext cx="95250" cy="69850"/>
          </a:xfrm>
          <a:prstGeom prst="rect">
            <a:avLst/>
          </a:prstGeom>
          <a:solidFill>
            <a:srgbClr val="000000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000000"/>
            </a:extrusionClr>
          </a:sp3d>
        </p:spPr>
        <p:txBody>
          <a:bodyPr>
            <a:flatTx/>
          </a:bodyPr>
          <a:lstStyle/>
          <a:p>
            <a:endParaRPr lang="en-GB"/>
          </a:p>
        </p:txBody>
      </p:sp>
      <p:sp>
        <p:nvSpPr>
          <p:cNvPr id="24" name="Line 25"/>
          <p:cNvSpPr>
            <a:spLocks noChangeShapeType="1"/>
          </p:cNvSpPr>
          <p:nvPr/>
        </p:nvSpPr>
        <p:spPr bwMode="auto">
          <a:xfrm flipH="1">
            <a:off x="2992438" y="4052888"/>
            <a:ext cx="177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5" name="Rectangle 26"/>
          <p:cNvSpPr>
            <a:spLocks noChangeArrowheads="1"/>
          </p:cNvSpPr>
          <p:nvPr/>
        </p:nvSpPr>
        <p:spPr bwMode="auto">
          <a:xfrm>
            <a:off x="1817688" y="4022725"/>
            <a:ext cx="93663" cy="69850"/>
          </a:xfrm>
          <a:prstGeom prst="rect">
            <a:avLst/>
          </a:prstGeom>
          <a:solidFill>
            <a:srgbClr val="000000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000000"/>
            </a:extrusionClr>
          </a:sp3d>
        </p:spPr>
        <p:txBody>
          <a:bodyPr>
            <a:flatTx/>
          </a:bodyPr>
          <a:lstStyle/>
          <a:p>
            <a:endParaRPr lang="en-GB"/>
          </a:p>
        </p:txBody>
      </p:sp>
      <p:sp>
        <p:nvSpPr>
          <p:cNvPr id="26" name="Line 27"/>
          <p:cNvSpPr>
            <a:spLocks noChangeShapeType="1"/>
          </p:cNvSpPr>
          <p:nvPr/>
        </p:nvSpPr>
        <p:spPr bwMode="auto">
          <a:xfrm flipH="1">
            <a:off x="1646238" y="4049713"/>
            <a:ext cx="177800" cy="15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7" name="AutoShape 28"/>
          <p:cNvSpPr>
            <a:spLocks noChangeArrowheads="1"/>
          </p:cNvSpPr>
          <p:nvPr/>
        </p:nvSpPr>
        <p:spPr bwMode="auto">
          <a:xfrm rot="16200000">
            <a:off x="1346200" y="3803650"/>
            <a:ext cx="303213" cy="490538"/>
          </a:xfrm>
          <a:prstGeom prst="can">
            <a:avLst>
              <a:gd name="adj" fmla="val 42647"/>
            </a:avLst>
          </a:prstGeom>
          <a:gradFill rotWithShape="1">
            <a:gsLst>
              <a:gs pos="0">
                <a:srgbClr val="FFCC99"/>
              </a:gs>
              <a:gs pos="100000">
                <a:srgbClr val="CC6600"/>
              </a:gs>
            </a:gsLst>
            <a:lin ang="27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8" name="Line 29"/>
          <p:cNvSpPr>
            <a:spLocks noChangeShapeType="1"/>
          </p:cNvSpPr>
          <p:nvPr/>
        </p:nvSpPr>
        <p:spPr bwMode="auto">
          <a:xfrm flipH="1">
            <a:off x="1135063" y="4049713"/>
            <a:ext cx="176213" cy="15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" name="Rectangle 30"/>
          <p:cNvSpPr>
            <a:spLocks noChangeArrowheads="1"/>
          </p:cNvSpPr>
          <p:nvPr/>
        </p:nvSpPr>
        <p:spPr bwMode="auto">
          <a:xfrm>
            <a:off x="1112838" y="4022725"/>
            <a:ext cx="93663" cy="69850"/>
          </a:xfrm>
          <a:prstGeom prst="rect">
            <a:avLst/>
          </a:prstGeom>
          <a:solidFill>
            <a:srgbClr val="000000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000000"/>
            </a:extrusionClr>
          </a:sp3d>
        </p:spPr>
        <p:txBody>
          <a:bodyPr>
            <a:flatTx/>
          </a:bodyPr>
          <a:lstStyle/>
          <a:p>
            <a:endParaRPr lang="en-GB"/>
          </a:p>
        </p:txBody>
      </p:sp>
      <p:sp>
        <p:nvSpPr>
          <p:cNvPr id="30" name="Rectangle 31"/>
          <p:cNvSpPr>
            <a:spLocks noChangeArrowheads="1"/>
          </p:cNvSpPr>
          <p:nvPr/>
        </p:nvSpPr>
        <p:spPr bwMode="auto">
          <a:xfrm>
            <a:off x="5649913" y="2919413"/>
            <a:ext cx="93663" cy="71438"/>
          </a:xfrm>
          <a:prstGeom prst="rect">
            <a:avLst/>
          </a:prstGeom>
          <a:solidFill>
            <a:srgbClr val="000000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000000"/>
            </a:extrusionClr>
          </a:sp3d>
        </p:spPr>
        <p:txBody>
          <a:bodyPr>
            <a:flatTx/>
          </a:bodyPr>
          <a:lstStyle/>
          <a:p>
            <a:endParaRPr lang="en-GB"/>
          </a:p>
        </p:txBody>
      </p:sp>
      <p:sp>
        <p:nvSpPr>
          <p:cNvPr id="31" name="Rectangle 32"/>
          <p:cNvSpPr>
            <a:spLocks noChangeArrowheads="1"/>
          </p:cNvSpPr>
          <p:nvPr/>
        </p:nvSpPr>
        <p:spPr bwMode="auto">
          <a:xfrm rot="5400000">
            <a:off x="5299075" y="3543300"/>
            <a:ext cx="107950" cy="61913"/>
          </a:xfrm>
          <a:prstGeom prst="rect">
            <a:avLst/>
          </a:prstGeom>
          <a:solidFill>
            <a:srgbClr val="000000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000000"/>
            </a:extrusionClr>
          </a:sp3d>
        </p:spPr>
        <p:txBody>
          <a:bodyPr>
            <a:flatTx/>
          </a:bodyPr>
          <a:lstStyle/>
          <a:p>
            <a:endParaRPr lang="en-GB"/>
          </a:p>
        </p:txBody>
      </p:sp>
      <p:sp>
        <p:nvSpPr>
          <p:cNvPr id="32" name="Line 33"/>
          <p:cNvSpPr>
            <a:spLocks noChangeShapeType="1"/>
          </p:cNvSpPr>
          <p:nvPr/>
        </p:nvSpPr>
        <p:spPr bwMode="auto">
          <a:xfrm>
            <a:off x="5335588" y="3244850"/>
            <a:ext cx="1588" cy="25876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3" name="Line 34"/>
          <p:cNvSpPr>
            <a:spLocks noChangeShapeType="1"/>
          </p:cNvSpPr>
          <p:nvPr/>
        </p:nvSpPr>
        <p:spPr bwMode="auto">
          <a:xfrm flipH="1">
            <a:off x="5567363" y="2947988"/>
            <a:ext cx="8255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4" name="Line 35"/>
          <p:cNvSpPr>
            <a:spLocks noChangeShapeType="1"/>
          </p:cNvSpPr>
          <p:nvPr/>
        </p:nvSpPr>
        <p:spPr bwMode="auto">
          <a:xfrm flipH="1">
            <a:off x="941388" y="4049713"/>
            <a:ext cx="179388" cy="15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5" name="AutoShape 36"/>
          <p:cNvSpPr>
            <a:spLocks noChangeAspect="1" noChangeArrowheads="1"/>
          </p:cNvSpPr>
          <p:nvPr/>
        </p:nvSpPr>
        <p:spPr bwMode="auto">
          <a:xfrm rot="20434448">
            <a:off x="598488" y="3792538"/>
            <a:ext cx="414338" cy="29845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00A4"/>
          </a:solidFill>
          <a:ln w="9525">
            <a:miter lim="800000"/>
            <a:headEnd/>
            <a:tailEnd/>
          </a:ln>
          <a:effectLst/>
          <a:scene3d>
            <a:camera prst="legacyObliqueTopLeft">
              <a:rot lat="16199998" lon="0" rev="0"/>
            </a:camera>
            <a:lightRig rig="legacyFlat3" dir="t"/>
          </a:scene3d>
          <a:sp3d extrusionH="227000" prstMaterial="legacyMatte">
            <a:bevelT w="13500" h="13500" prst="angle"/>
            <a:bevelB w="13500" h="13500" prst="angle"/>
            <a:extrusionClr>
              <a:srgbClr val="0000A4"/>
            </a:extrusionClr>
          </a:sp3d>
        </p:spPr>
        <p:txBody>
          <a:bodyPr>
            <a:flatTx/>
          </a:bodyPr>
          <a:lstStyle/>
          <a:p>
            <a:endParaRPr lang="en-GB"/>
          </a:p>
        </p:txBody>
      </p:sp>
      <p:sp>
        <p:nvSpPr>
          <p:cNvPr id="36" name="AutoShape 37"/>
          <p:cNvSpPr>
            <a:spLocks noChangeArrowheads="1"/>
          </p:cNvSpPr>
          <p:nvPr/>
        </p:nvSpPr>
        <p:spPr bwMode="auto">
          <a:xfrm rot="18666185">
            <a:off x="5189538" y="2970213"/>
            <a:ext cx="808038" cy="544513"/>
          </a:xfrm>
          <a:custGeom>
            <a:avLst/>
            <a:gdLst>
              <a:gd name="G0" fmla="+- 7412 0 0"/>
              <a:gd name="G1" fmla="+- -8349094 0 0"/>
              <a:gd name="G2" fmla="+- 0 0 -8349094"/>
              <a:gd name="T0" fmla="*/ 0 256 1"/>
              <a:gd name="T1" fmla="*/ 180 256 1"/>
              <a:gd name="G3" fmla="+- -8349094 T0 T1"/>
              <a:gd name="T2" fmla="*/ 0 256 1"/>
              <a:gd name="T3" fmla="*/ 90 256 1"/>
              <a:gd name="G4" fmla="+- -8349094 T2 T3"/>
              <a:gd name="G5" fmla="*/ G4 2 1"/>
              <a:gd name="T4" fmla="*/ 90 256 1"/>
              <a:gd name="T5" fmla="*/ 0 256 1"/>
              <a:gd name="G6" fmla="+- -8349094 T4 T5"/>
              <a:gd name="G7" fmla="*/ G6 2 1"/>
              <a:gd name="G8" fmla="abs -8349094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7412"/>
              <a:gd name="G18" fmla="*/ 7412 1 2"/>
              <a:gd name="G19" fmla="+- G18 5400 0"/>
              <a:gd name="G20" fmla="cos G19 -8349094"/>
              <a:gd name="G21" fmla="sin G19 -8349094"/>
              <a:gd name="G22" fmla="+- G20 10800 0"/>
              <a:gd name="G23" fmla="+- G21 10800 0"/>
              <a:gd name="G24" fmla="+- 10800 0 G20"/>
              <a:gd name="G25" fmla="+- 7412 10800 0"/>
              <a:gd name="G26" fmla="?: G9 G17 G25"/>
              <a:gd name="G27" fmla="?: G9 0 21600"/>
              <a:gd name="G28" fmla="cos 10800 -8349094"/>
              <a:gd name="G29" fmla="sin 10800 -8349094"/>
              <a:gd name="G30" fmla="sin 7412 -8349094"/>
              <a:gd name="G31" fmla="+- G28 10800 0"/>
              <a:gd name="G32" fmla="+- G29 10800 0"/>
              <a:gd name="G33" fmla="+- G30 10800 0"/>
              <a:gd name="G34" fmla="?: G4 0 G31"/>
              <a:gd name="G35" fmla="?: -8349094 G34 0"/>
              <a:gd name="G36" fmla="?: G6 G35 G31"/>
              <a:gd name="G37" fmla="+- 21600 0 G36"/>
              <a:gd name="G38" fmla="?: G4 0 G33"/>
              <a:gd name="G39" fmla="?: -8349094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269 w 21600"/>
              <a:gd name="T15" fmla="*/ 3565 h 21600"/>
              <a:gd name="T16" fmla="*/ 10800 w 21600"/>
              <a:gd name="T17" fmla="*/ 3388 h 21600"/>
              <a:gd name="T18" fmla="*/ 16331 w 21600"/>
              <a:gd name="T19" fmla="*/ 3565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6298" y="4911"/>
                </a:moveTo>
                <a:cubicBezTo>
                  <a:pt x="7591" y="3923"/>
                  <a:pt x="9172" y="3387"/>
                  <a:pt x="10800" y="3388"/>
                </a:cubicBezTo>
                <a:cubicBezTo>
                  <a:pt x="12427" y="3388"/>
                  <a:pt x="14008" y="3923"/>
                  <a:pt x="15301" y="4911"/>
                </a:cubicBezTo>
                <a:lnTo>
                  <a:pt x="17359" y="2219"/>
                </a:lnTo>
                <a:cubicBezTo>
                  <a:pt x="15475" y="780"/>
                  <a:pt x="13170" y="-1"/>
                  <a:pt x="10799" y="0"/>
                </a:cubicBezTo>
                <a:cubicBezTo>
                  <a:pt x="8429" y="0"/>
                  <a:pt x="6124" y="780"/>
                  <a:pt x="4240" y="2219"/>
                </a:cubicBezTo>
                <a:close/>
              </a:path>
            </a:pathLst>
          </a:custGeom>
          <a:solidFill>
            <a:srgbClr val="777777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176200" prstMaterial="legacyMatte">
            <a:bevelT w="13500" h="13500" prst="angle"/>
            <a:bevelB w="13500" h="13500" prst="angle"/>
            <a:extrusionClr>
              <a:srgbClr val="777777"/>
            </a:extrusionClr>
          </a:sp3d>
        </p:spPr>
        <p:txBody>
          <a:bodyPr>
            <a:flatTx/>
          </a:bodyPr>
          <a:lstStyle/>
          <a:p>
            <a:endParaRPr lang="en-GB"/>
          </a:p>
        </p:txBody>
      </p:sp>
      <p:sp>
        <p:nvSpPr>
          <p:cNvPr id="37" name="Rectangle 38"/>
          <p:cNvSpPr>
            <a:spLocks noChangeArrowheads="1"/>
          </p:cNvSpPr>
          <p:nvPr/>
        </p:nvSpPr>
        <p:spPr bwMode="auto">
          <a:xfrm rot="5008640">
            <a:off x="5811838" y="3257550"/>
            <a:ext cx="107950" cy="61913"/>
          </a:xfrm>
          <a:prstGeom prst="rect">
            <a:avLst/>
          </a:prstGeom>
          <a:solidFill>
            <a:srgbClr val="000000"/>
          </a:solidFill>
          <a:ln w="9525">
            <a:miter lim="800000"/>
            <a:headEnd/>
            <a:tailEnd/>
          </a:ln>
          <a:effectLst/>
          <a:scene3d>
            <a:camera prst="legacyObliqueTopLeft">
              <a:rot lat="20999999" lon="600000" rev="0"/>
            </a:camera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000000"/>
            </a:extrusionClr>
          </a:sp3d>
        </p:spPr>
        <p:txBody>
          <a:bodyPr>
            <a:flatTx/>
          </a:bodyPr>
          <a:lstStyle/>
          <a:p>
            <a:endParaRPr lang="en-GB"/>
          </a:p>
        </p:txBody>
      </p:sp>
      <p:sp>
        <p:nvSpPr>
          <p:cNvPr id="38" name="Rectangle 39"/>
          <p:cNvSpPr>
            <a:spLocks noChangeArrowheads="1"/>
          </p:cNvSpPr>
          <p:nvPr/>
        </p:nvSpPr>
        <p:spPr bwMode="auto">
          <a:xfrm rot="5008640">
            <a:off x="5878513" y="3678238"/>
            <a:ext cx="107950" cy="63500"/>
          </a:xfrm>
          <a:prstGeom prst="rect">
            <a:avLst/>
          </a:prstGeom>
          <a:solidFill>
            <a:srgbClr val="000000"/>
          </a:solidFill>
          <a:ln w="9525">
            <a:miter lim="800000"/>
            <a:headEnd/>
            <a:tailEnd/>
          </a:ln>
          <a:effectLst/>
          <a:scene3d>
            <a:camera prst="legacyObliqueTopLeft">
              <a:rot lat="20999999" lon="600000" rev="0"/>
            </a:camera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000000"/>
            </a:extrusionClr>
          </a:sp3d>
        </p:spPr>
        <p:txBody>
          <a:bodyPr>
            <a:flatTx/>
          </a:bodyPr>
          <a:lstStyle/>
          <a:p>
            <a:endParaRPr lang="en-GB"/>
          </a:p>
        </p:txBody>
      </p:sp>
      <p:sp>
        <p:nvSpPr>
          <p:cNvPr id="39" name="Line 40"/>
          <p:cNvSpPr>
            <a:spLocks noChangeShapeType="1"/>
          </p:cNvSpPr>
          <p:nvPr/>
        </p:nvSpPr>
        <p:spPr bwMode="auto">
          <a:xfrm>
            <a:off x="5811838" y="2941638"/>
            <a:ext cx="55563" cy="3063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" name="Line 41"/>
          <p:cNvSpPr>
            <a:spLocks noChangeShapeType="1"/>
          </p:cNvSpPr>
          <p:nvPr/>
        </p:nvSpPr>
        <p:spPr bwMode="auto">
          <a:xfrm>
            <a:off x="5870575" y="3349625"/>
            <a:ext cx="49213" cy="30003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" name="Line 42"/>
          <p:cNvSpPr>
            <a:spLocks noChangeShapeType="1"/>
          </p:cNvSpPr>
          <p:nvPr/>
        </p:nvSpPr>
        <p:spPr bwMode="auto">
          <a:xfrm flipH="1">
            <a:off x="333375" y="4067175"/>
            <a:ext cx="312738" cy="15081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2" name="Line 43"/>
          <p:cNvSpPr>
            <a:spLocks noChangeShapeType="1"/>
          </p:cNvSpPr>
          <p:nvPr/>
        </p:nvSpPr>
        <p:spPr bwMode="auto">
          <a:xfrm flipH="1">
            <a:off x="593725" y="4098925"/>
            <a:ext cx="133350" cy="3206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3" name="Line 44"/>
          <p:cNvSpPr>
            <a:spLocks noChangeShapeType="1"/>
          </p:cNvSpPr>
          <p:nvPr/>
        </p:nvSpPr>
        <p:spPr bwMode="auto">
          <a:xfrm flipH="1">
            <a:off x="6767513" y="4049713"/>
            <a:ext cx="20161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4" name="Line 45"/>
          <p:cNvSpPr>
            <a:spLocks noChangeShapeType="1"/>
          </p:cNvSpPr>
          <p:nvPr/>
        </p:nvSpPr>
        <p:spPr bwMode="auto">
          <a:xfrm flipH="1">
            <a:off x="6677025" y="4049713"/>
            <a:ext cx="20637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5" name="Text Box 46"/>
          <p:cNvSpPr txBox="1">
            <a:spLocks noChangeArrowheads="1"/>
          </p:cNvSpPr>
          <p:nvPr/>
        </p:nvSpPr>
        <p:spPr bwMode="auto">
          <a:xfrm>
            <a:off x="5867400" y="4379913"/>
            <a:ext cx="736600" cy="20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>
                <a:solidFill>
                  <a:srgbClr val="0000CC"/>
                </a:solidFill>
              </a:rPr>
              <a:t>REXTRAP</a:t>
            </a:r>
            <a:endParaRPr lang="en-US" sz="1200">
              <a:solidFill>
                <a:srgbClr val="0000CC"/>
              </a:solidFill>
            </a:endParaRPr>
          </a:p>
        </p:txBody>
      </p:sp>
      <p:sp>
        <p:nvSpPr>
          <p:cNvPr id="46" name="Text Box 47"/>
          <p:cNvSpPr txBox="1">
            <a:spLocks noChangeArrowheads="1"/>
          </p:cNvSpPr>
          <p:nvPr/>
        </p:nvSpPr>
        <p:spPr bwMode="auto">
          <a:xfrm>
            <a:off x="4013200" y="2741613"/>
            <a:ext cx="1195388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>
                <a:solidFill>
                  <a:srgbClr val="0000CC"/>
                </a:solidFill>
              </a:rPr>
              <a:t>MASS SEPARATOR</a:t>
            </a:r>
          </a:p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US" sz="1200">
              <a:solidFill>
                <a:srgbClr val="0000CC"/>
              </a:solidFill>
            </a:endParaRPr>
          </a:p>
        </p:txBody>
      </p:sp>
      <p:sp>
        <p:nvSpPr>
          <p:cNvPr id="47" name="Text Box 48"/>
          <p:cNvSpPr txBox="1">
            <a:spLocks noChangeArrowheads="1"/>
          </p:cNvSpPr>
          <p:nvPr/>
        </p:nvSpPr>
        <p:spPr bwMode="auto">
          <a:xfrm>
            <a:off x="1990725" y="3460750"/>
            <a:ext cx="120967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>
                <a:solidFill>
                  <a:srgbClr val="0000CC"/>
                </a:solidFill>
              </a:rPr>
              <a:t>7-GAP RESONATORS</a:t>
            </a:r>
            <a:endParaRPr lang="en-US" sz="3200">
              <a:solidFill>
                <a:srgbClr val="0000CC"/>
              </a:solidFill>
            </a:endParaRPr>
          </a:p>
        </p:txBody>
      </p:sp>
      <p:sp>
        <p:nvSpPr>
          <p:cNvPr id="48" name="Text Box 49"/>
          <p:cNvSpPr txBox="1">
            <a:spLocks noChangeArrowheads="1"/>
          </p:cNvSpPr>
          <p:nvPr/>
        </p:nvSpPr>
        <p:spPr bwMode="auto">
          <a:xfrm>
            <a:off x="3328988" y="3549650"/>
            <a:ext cx="442913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400" b="1">
                <a:solidFill>
                  <a:srgbClr val="0000CC"/>
                </a:solidFill>
              </a:rPr>
              <a:t>IH</a:t>
            </a:r>
            <a:endParaRPr lang="en-US" sz="3200">
              <a:solidFill>
                <a:srgbClr val="0000CC"/>
              </a:solidFill>
            </a:endParaRPr>
          </a:p>
        </p:txBody>
      </p:sp>
      <p:sp>
        <p:nvSpPr>
          <p:cNvPr id="49" name="Text Box 50"/>
          <p:cNvSpPr txBox="1">
            <a:spLocks noChangeArrowheads="1"/>
          </p:cNvSpPr>
          <p:nvPr/>
        </p:nvSpPr>
        <p:spPr bwMode="auto">
          <a:xfrm>
            <a:off x="4611688" y="3552825"/>
            <a:ext cx="41275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400" b="1">
                <a:solidFill>
                  <a:srgbClr val="0000CC"/>
                </a:solidFill>
              </a:rPr>
              <a:t>RFQ</a:t>
            </a:r>
            <a:endParaRPr lang="en-US" sz="3200">
              <a:solidFill>
                <a:srgbClr val="0000CC"/>
              </a:solidFill>
            </a:endParaRPr>
          </a:p>
        </p:txBody>
      </p:sp>
      <p:sp>
        <p:nvSpPr>
          <p:cNvPr id="50" name="Text Box 51"/>
          <p:cNvSpPr txBox="1">
            <a:spLocks noChangeArrowheads="1"/>
          </p:cNvSpPr>
          <p:nvPr/>
        </p:nvSpPr>
        <p:spPr bwMode="auto">
          <a:xfrm>
            <a:off x="849313" y="3463925"/>
            <a:ext cx="11303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>
                <a:solidFill>
                  <a:srgbClr val="0000CC"/>
                </a:solidFill>
              </a:rPr>
              <a:t>9-GAP RESONATOR</a:t>
            </a:r>
            <a:endParaRPr lang="en-US" sz="1200">
              <a:solidFill>
                <a:srgbClr val="0000CC"/>
              </a:solidFill>
            </a:endParaRPr>
          </a:p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US" sz="3200">
              <a:solidFill>
                <a:srgbClr val="0000CC"/>
              </a:solidFill>
            </a:endParaRPr>
          </a:p>
        </p:txBody>
      </p:sp>
      <p:sp>
        <p:nvSpPr>
          <p:cNvPr id="51" name="Text Box 52"/>
          <p:cNvSpPr txBox="1">
            <a:spLocks noChangeArrowheads="1"/>
          </p:cNvSpPr>
          <p:nvPr/>
        </p:nvSpPr>
        <p:spPr bwMode="auto">
          <a:xfrm>
            <a:off x="1174750" y="4284663"/>
            <a:ext cx="665163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>
                <a:solidFill>
                  <a:srgbClr val="FF0000"/>
                </a:solidFill>
              </a:rPr>
              <a:t>3.0 MeV/u</a:t>
            </a:r>
          </a:p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US" sz="1200">
              <a:solidFill>
                <a:srgbClr val="0000CC"/>
              </a:solidFill>
            </a:endParaRPr>
          </a:p>
        </p:txBody>
      </p:sp>
      <p:sp>
        <p:nvSpPr>
          <p:cNvPr id="52" name="Text Box 53"/>
          <p:cNvSpPr txBox="1">
            <a:spLocks noChangeArrowheads="1"/>
          </p:cNvSpPr>
          <p:nvPr/>
        </p:nvSpPr>
        <p:spPr bwMode="auto">
          <a:xfrm>
            <a:off x="2243138" y="4284663"/>
            <a:ext cx="665163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>
                <a:solidFill>
                  <a:srgbClr val="FF0000"/>
                </a:solidFill>
              </a:rPr>
              <a:t>2.2 MeV/u</a:t>
            </a:r>
          </a:p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US" sz="3200">
              <a:solidFill>
                <a:srgbClr val="0000CC"/>
              </a:solidFill>
            </a:endParaRPr>
          </a:p>
        </p:txBody>
      </p:sp>
      <p:sp>
        <p:nvSpPr>
          <p:cNvPr id="53" name="Text Box 54"/>
          <p:cNvSpPr txBox="1">
            <a:spLocks noChangeArrowheads="1"/>
          </p:cNvSpPr>
          <p:nvPr/>
        </p:nvSpPr>
        <p:spPr bwMode="auto">
          <a:xfrm>
            <a:off x="3217863" y="4368800"/>
            <a:ext cx="6635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>
                <a:solidFill>
                  <a:srgbClr val="FF0000"/>
                </a:solidFill>
              </a:rPr>
              <a:t>1.2 MeV/u</a:t>
            </a:r>
          </a:p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US" sz="3200">
              <a:solidFill>
                <a:srgbClr val="0000CC"/>
              </a:solidFill>
            </a:endParaRPr>
          </a:p>
        </p:txBody>
      </p:sp>
      <p:sp>
        <p:nvSpPr>
          <p:cNvPr id="54" name="Text Box 55"/>
          <p:cNvSpPr txBox="1">
            <a:spLocks noChangeArrowheads="1"/>
          </p:cNvSpPr>
          <p:nvPr/>
        </p:nvSpPr>
        <p:spPr bwMode="auto">
          <a:xfrm>
            <a:off x="4392613" y="4252913"/>
            <a:ext cx="6635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>
                <a:solidFill>
                  <a:srgbClr val="FF0000"/>
                </a:solidFill>
              </a:rPr>
              <a:t>0.3 MeV/u</a:t>
            </a:r>
          </a:p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US" sz="1200">
              <a:solidFill>
                <a:srgbClr val="0000CC"/>
              </a:solidFill>
            </a:endParaRPr>
          </a:p>
        </p:txBody>
      </p:sp>
      <p:sp>
        <p:nvSpPr>
          <p:cNvPr id="55" name="Text Box 56"/>
          <p:cNvSpPr txBox="1">
            <a:spLocks noChangeArrowheads="1"/>
          </p:cNvSpPr>
          <p:nvPr/>
        </p:nvSpPr>
        <p:spPr bwMode="auto">
          <a:xfrm>
            <a:off x="7086600" y="3810000"/>
            <a:ext cx="838200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 dirty="0">
                <a:solidFill>
                  <a:srgbClr val="FF0000"/>
                </a:solidFill>
              </a:rPr>
              <a:t>ISOLDE beam</a:t>
            </a:r>
          </a:p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US" sz="3200" dirty="0">
              <a:solidFill>
                <a:srgbClr val="0000CC"/>
              </a:solidFill>
            </a:endParaRPr>
          </a:p>
        </p:txBody>
      </p:sp>
      <p:sp>
        <p:nvSpPr>
          <p:cNvPr id="56" name="Text Box 57"/>
          <p:cNvSpPr txBox="1">
            <a:spLocks noChangeArrowheads="1"/>
          </p:cNvSpPr>
          <p:nvPr/>
        </p:nvSpPr>
        <p:spPr bwMode="auto">
          <a:xfrm>
            <a:off x="6770687" y="4114800"/>
            <a:ext cx="392113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 dirty="0">
                <a:solidFill>
                  <a:srgbClr val="FF0000"/>
                </a:solidFill>
              </a:rPr>
              <a:t>60 keV</a:t>
            </a:r>
          </a:p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US" sz="3200" dirty="0">
              <a:solidFill>
                <a:srgbClr val="0000CC"/>
              </a:solidFill>
            </a:endParaRPr>
          </a:p>
        </p:txBody>
      </p:sp>
      <p:sp>
        <p:nvSpPr>
          <p:cNvPr id="57" name="AutoShape 58"/>
          <p:cNvSpPr>
            <a:spLocks noChangeArrowheads="1"/>
          </p:cNvSpPr>
          <p:nvPr/>
        </p:nvSpPr>
        <p:spPr bwMode="auto">
          <a:xfrm rot="16200000">
            <a:off x="2762250" y="3867150"/>
            <a:ext cx="301625" cy="358775"/>
          </a:xfrm>
          <a:prstGeom prst="can">
            <a:avLst>
              <a:gd name="adj" fmla="val 45729"/>
            </a:avLst>
          </a:prstGeom>
          <a:gradFill rotWithShape="1">
            <a:gsLst>
              <a:gs pos="0">
                <a:srgbClr val="FFCC99"/>
              </a:gs>
              <a:gs pos="100000">
                <a:srgbClr val="CC6600"/>
              </a:gs>
            </a:gsLst>
            <a:lin ang="27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8" name="Line 59"/>
          <p:cNvSpPr>
            <a:spLocks noChangeShapeType="1"/>
          </p:cNvSpPr>
          <p:nvPr/>
        </p:nvSpPr>
        <p:spPr bwMode="auto">
          <a:xfrm flipH="1">
            <a:off x="2622550" y="4051300"/>
            <a:ext cx="177800" cy="15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9" name="Rectangle 60"/>
          <p:cNvSpPr>
            <a:spLocks noChangeArrowheads="1"/>
          </p:cNvSpPr>
          <p:nvPr/>
        </p:nvSpPr>
        <p:spPr bwMode="auto">
          <a:xfrm>
            <a:off x="2593975" y="4024313"/>
            <a:ext cx="95250" cy="69850"/>
          </a:xfrm>
          <a:prstGeom prst="rect">
            <a:avLst/>
          </a:prstGeom>
          <a:solidFill>
            <a:srgbClr val="000000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000000"/>
            </a:extrusionClr>
          </a:sp3d>
        </p:spPr>
        <p:txBody>
          <a:bodyPr>
            <a:flatTx/>
          </a:bodyPr>
          <a:lstStyle/>
          <a:p>
            <a:endParaRPr lang="en-GB"/>
          </a:p>
        </p:txBody>
      </p:sp>
      <p:sp>
        <p:nvSpPr>
          <p:cNvPr id="60" name="Line 61"/>
          <p:cNvSpPr>
            <a:spLocks noChangeShapeType="1"/>
          </p:cNvSpPr>
          <p:nvPr/>
        </p:nvSpPr>
        <p:spPr bwMode="auto">
          <a:xfrm flipH="1">
            <a:off x="2422525" y="4051300"/>
            <a:ext cx="179388" cy="15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" name="AutoShape 62"/>
          <p:cNvSpPr>
            <a:spLocks noChangeArrowheads="1"/>
          </p:cNvSpPr>
          <p:nvPr/>
        </p:nvSpPr>
        <p:spPr bwMode="auto">
          <a:xfrm rot="16200000">
            <a:off x="2205038" y="3871913"/>
            <a:ext cx="303213" cy="355600"/>
          </a:xfrm>
          <a:prstGeom prst="can">
            <a:avLst>
              <a:gd name="adj" fmla="val 45087"/>
            </a:avLst>
          </a:prstGeom>
          <a:gradFill rotWithShape="1">
            <a:gsLst>
              <a:gs pos="0">
                <a:srgbClr val="FFCC99"/>
              </a:gs>
              <a:gs pos="100000">
                <a:srgbClr val="CC6600"/>
              </a:gs>
            </a:gsLst>
            <a:lin ang="27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2" name="AutoShape 63"/>
          <p:cNvSpPr>
            <a:spLocks noChangeArrowheads="1"/>
          </p:cNvSpPr>
          <p:nvPr/>
        </p:nvSpPr>
        <p:spPr bwMode="auto">
          <a:xfrm rot="16200000">
            <a:off x="1982788" y="3871913"/>
            <a:ext cx="303213" cy="355600"/>
          </a:xfrm>
          <a:prstGeom prst="can">
            <a:avLst>
              <a:gd name="adj" fmla="val 45087"/>
            </a:avLst>
          </a:prstGeom>
          <a:gradFill rotWithShape="1">
            <a:gsLst>
              <a:gs pos="0">
                <a:srgbClr val="FFCC99"/>
              </a:gs>
              <a:gs pos="100000">
                <a:srgbClr val="CC6600"/>
              </a:gs>
            </a:gsLst>
            <a:lin ang="27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3" name="Line 64"/>
          <p:cNvSpPr>
            <a:spLocks noChangeShapeType="1"/>
          </p:cNvSpPr>
          <p:nvPr/>
        </p:nvSpPr>
        <p:spPr bwMode="auto">
          <a:xfrm flipH="1" flipV="1">
            <a:off x="1917700" y="4049713"/>
            <a:ext cx="106363" cy="15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4" name="Line 65"/>
          <p:cNvSpPr>
            <a:spLocks noChangeShapeType="1"/>
          </p:cNvSpPr>
          <p:nvPr/>
        </p:nvSpPr>
        <p:spPr bwMode="auto">
          <a:xfrm flipH="1">
            <a:off x="4160838" y="4052888"/>
            <a:ext cx="10953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5" name="Rectangle 66"/>
          <p:cNvSpPr>
            <a:spLocks noChangeAspect="1" noChangeArrowheads="1"/>
          </p:cNvSpPr>
          <p:nvPr/>
        </p:nvSpPr>
        <p:spPr bwMode="auto">
          <a:xfrm>
            <a:off x="4025900" y="3986213"/>
            <a:ext cx="171450" cy="195263"/>
          </a:xfrm>
          <a:prstGeom prst="rect">
            <a:avLst/>
          </a:prstGeom>
          <a:solidFill>
            <a:srgbClr val="777777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176200" prstMaterial="legacyMatte">
            <a:bevelT w="13500" h="13500" prst="angle"/>
            <a:bevelB w="13500" h="13500" prst="angle"/>
            <a:extrusionClr>
              <a:srgbClr val="777777"/>
            </a:extrusionClr>
          </a:sp3d>
        </p:spPr>
        <p:txBody>
          <a:bodyPr>
            <a:flatTx/>
          </a:bodyPr>
          <a:lstStyle/>
          <a:p>
            <a:endParaRPr lang="en-GB"/>
          </a:p>
        </p:txBody>
      </p:sp>
      <p:sp>
        <p:nvSpPr>
          <p:cNvPr id="66" name="Line 67"/>
          <p:cNvSpPr>
            <a:spLocks noChangeShapeType="1"/>
          </p:cNvSpPr>
          <p:nvPr/>
        </p:nvSpPr>
        <p:spPr bwMode="auto">
          <a:xfrm flipH="1">
            <a:off x="3919538" y="4052888"/>
            <a:ext cx="8255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7" name="Text Box 68"/>
          <p:cNvSpPr txBox="1">
            <a:spLocks noChangeArrowheads="1"/>
          </p:cNvSpPr>
          <p:nvPr/>
        </p:nvSpPr>
        <p:spPr bwMode="auto">
          <a:xfrm>
            <a:off x="3721100" y="3671888"/>
            <a:ext cx="873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>
                <a:solidFill>
                  <a:srgbClr val="0000CC"/>
                </a:solidFill>
              </a:rPr>
              <a:t>Rebuncher</a:t>
            </a:r>
            <a:endParaRPr lang="en-US" sz="1200">
              <a:solidFill>
                <a:srgbClr val="0000CC"/>
              </a:solidFill>
            </a:endParaRPr>
          </a:p>
        </p:txBody>
      </p:sp>
      <p:sp>
        <p:nvSpPr>
          <p:cNvPr id="68" name="Text Box 86"/>
          <p:cNvSpPr txBox="1">
            <a:spLocks noChangeArrowheads="1"/>
          </p:cNvSpPr>
          <p:nvPr/>
        </p:nvSpPr>
        <p:spPr bwMode="auto">
          <a:xfrm>
            <a:off x="228600" y="2819400"/>
            <a:ext cx="854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1200"/>
              <a:t>Optional stripper</a:t>
            </a:r>
          </a:p>
        </p:txBody>
      </p:sp>
      <p:sp>
        <p:nvSpPr>
          <p:cNvPr id="69" name="Line 87"/>
          <p:cNvSpPr>
            <a:spLocks noChangeShapeType="1"/>
          </p:cNvSpPr>
          <p:nvPr/>
        </p:nvSpPr>
        <p:spPr bwMode="auto">
          <a:xfrm>
            <a:off x="685800" y="33528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0" name="Rectangle 90"/>
          <p:cNvSpPr>
            <a:spLocks noChangeArrowheads="1"/>
          </p:cNvSpPr>
          <p:nvPr/>
        </p:nvSpPr>
        <p:spPr bwMode="auto">
          <a:xfrm>
            <a:off x="3657600" y="434752"/>
            <a:ext cx="449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>
                <a:solidFill>
                  <a:schemeClr val="tx2"/>
                </a:solidFill>
              </a:rPr>
              <a:t>REX-Isolde overview</a:t>
            </a:r>
          </a:p>
        </p:txBody>
      </p:sp>
      <p:sp>
        <p:nvSpPr>
          <p:cNvPr id="71" name="Rectangle 91"/>
          <p:cNvSpPr>
            <a:spLocks noChangeArrowheads="1"/>
          </p:cNvSpPr>
          <p:nvPr/>
        </p:nvSpPr>
        <p:spPr bwMode="auto">
          <a:xfrm>
            <a:off x="762000" y="5029200"/>
            <a:ext cx="3048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600">
                <a:solidFill>
                  <a:srgbClr val="008000"/>
                </a:solidFill>
              </a:rPr>
              <a:t>* 6 cavities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>
                <a:solidFill>
                  <a:srgbClr val="008000"/>
                </a:solidFill>
              </a:rPr>
              <a:t>* 300 keV/u to 3 MeV/u</a:t>
            </a:r>
          </a:p>
        </p:txBody>
      </p:sp>
      <p:grpSp>
        <p:nvGrpSpPr>
          <p:cNvPr id="72" name="Group 95"/>
          <p:cNvGrpSpPr>
            <a:grpSpLocks/>
          </p:cNvGrpSpPr>
          <p:nvPr/>
        </p:nvGrpSpPr>
        <p:grpSpPr bwMode="auto">
          <a:xfrm>
            <a:off x="4724400" y="4495800"/>
            <a:ext cx="4343400" cy="2209800"/>
            <a:chOff x="2976" y="2832"/>
            <a:chExt cx="2736" cy="1392"/>
          </a:xfrm>
        </p:grpSpPr>
        <p:grpSp>
          <p:nvGrpSpPr>
            <p:cNvPr id="73" name="Group 96"/>
            <p:cNvGrpSpPr>
              <a:grpSpLocks/>
            </p:cNvGrpSpPr>
            <p:nvPr/>
          </p:nvGrpSpPr>
          <p:grpSpPr bwMode="auto">
            <a:xfrm>
              <a:off x="2976" y="3024"/>
              <a:ext cx="2736" cy="1200"/>
              <a:chOff x="2976" y="3024"/>
              <a:chExt cx="2736" cy="1200"/>
            </a:xfrm>
          </p:grpSpPr>
          <p:pic>
            <p:nvPicPr>
              <p:cNvPr id="75" name="Picture 97" descr="Penning trap cooli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976" y="3462"/>
                <a:ext cx="2736" cy="762"/>
              </a:xfrm>
              <a:prstGeom prst="rect">
                <a:avLst/>
              </a:prstGeom>
              <a:noFill/>
            </p:spPr>
          </p:pic>
          <p:sp>
            <p:nvSpPr>
              <p:cNvPr id="76" name="Text Box 98"/>
              <p:cNvSpPr txBox="1">
                <a:spLocks noChangeArrowheads="1"/>
              </p:cNvSpPr>
              <p:nvPr/>
            </p:nvSpPr>
            <p:spPr bwMode="auto">
              <a:xfrm>
                <a:off x="3120" y="3024"/>
                <a:ext cx="2544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sz="1600">
                    <a:solidFill>
                      <a:srgbClr val="008000"/>
                    </a:solidFill>
                  </a:rPr>
                  <a:t>* longitudinal accumulation and bunching</a:t>
                </a:r>
              </a:p>
              <a:p>
                <a:r>
                  <a:rPr lang="en-US" sz="1600">
                    <a:solidFill>
                      <a:srgbClr val="008000"/>
                    </a:solidFill>
                  </a:rPr>
                  <a:t>* transverse phase space cooling</a:t>
                </a:r>
              </a:p>
            </p:txBody>
          </p:sp>
        </p:grpSp>
        <p:sp>
          <p:nvSpPr>
            <p:cNvPr id="74" name="Line 99"/>
            <p:cNvSpPr>
              <a:spLocks noChangeShapeType="1"/>
            </p:cNvSpPr>
            <p:nvPr/>
          </p:nvSpPr>
          <p:spPr bwMode="auto">
            <a:xfrm flipH="1" flipV="1">
              <a:off x="4224" y="2832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7" name="Text Box 101"/>
          <p:cNvSpPr txBox="1">
            <a:spLocks noChangeArrowheads="1"/>
          </p:cNvSpPr>
          <p:nvPr/>
        </p:nvSpPr>
        <p:spPr bwMode="auto">
          <a:xfrm>
            <a:off x="6400800" y="1323975"/>
            <a:ext cx="1889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8000"/>
                </a:solidFill>
              </a:rPr>
              <a:t>* charge breeding</a:t>
            </a:r>
          </a:p>
          <a:p>
            <a:r>
              <a:rPr lang="en-US" sz="1600">
                <a:solidFill>
                  <a:srgbClr val="008000"/>
                </a:solidFill>
              </a:rPr>
              <a:t>* 1+ ions to n+</a:t>
            </a:r>
          </a:p>
        </p:txBody>
      </p:sp>
      <p:sp>
        <p:nvSpPr>
          <p:cNvPr id="78" name="Line 102"/>
          <p:cNvSpPr>
            <a:spLocks noChangeShapeType="1"/>
          </p:cNvSpPr>
          <p:nvPr/>
        </p:nvSpPr>
        <p:spPr bwMode="auto">
          <a:xfrm flipH="1">
            <a:off x="6553200" y="1976438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pic>
        <p:nvPicPr>
          <p:cNvPr id="79" name="Picture 1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" y="762000"/>
            <a:ext cx="3448050" cy="2133600"/>
          </a:xfrm>
          <a:prstGeom prst="rect">
            <a:avLst/>
          </a:prstGeom>
          <a:noFill/>
        </p:spPr>
      </p:pic>
      <p:sp>
        <p:nvSpPr>
          <p:cNvPr id="80" name="Line 87"/>
          <p:cNvSpPr>
            <a:spLocks noChangeShapeType="1"/>
          </p:cNvSpPr>
          <p:nvPr/>
        </p:nvSpPr>
        <p:spPr bwMode="auto">
          <a:xfrm>
            <a:off x="3886200" y="23622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73"/>
          <p:cNvGraphicFramePr>
            <a:graphicFrameLocks noGrp="1"/>
          </p:cNvGraphicFramePr>
          <p:nvPr/>
        </p:nvGraphicFramePr>
        <p:xfrm>
          <a:off x="107504" y="44624"/>
          <a:ext cx="2615208" cy="6705600"/>
        </p:xfrm>
        <a:graphic>
          <a:graphicData uri="http://schemas.openxmlformats.org/drawingml/2006/table">
            <a:tbl>
              <a:tblPr/>
              <a:tblGrid>
                <a:gridCol w="2615208"/>
              </a:tblGrid>
              <a:tr h="4779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He</a:t>
                      </a:r>
                      <a:endParaRPr kumimoji="0" lang="en-GB" sz="14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8,9,11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Li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10,11,12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Be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10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C</a:t>
                      </a:r>
                      <a:endParaRPr kumimoji="0" lang="en-GB" sz="14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17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21,24,25,26,27,28,29,30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28,29,30,31,32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Mg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44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61,62,63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Mn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61,62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Fe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66,68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Ni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67,68,69,70,71,73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Cu</a:t>
                      </a:r>
                      <a:endParaRPr kumimoji="0" lang="en-GB" sz="14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72,74,76,78,80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Zn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70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Se</a:t>
                      </a:r>
                      <a:endParaRPr kumimoji="0" lang="en-GB" sz="14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72,88,92,94,96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Kr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93,95,97,99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Rb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96,98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Sr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100,102,104,122,123,124,126,128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Cd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108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106,107,108,109,110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Sn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138,140,142,144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Xe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140,142,148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Ba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140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Nd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148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Pm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140,142,153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Sm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156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Eu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182,184,186,188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Hg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186,188,190,192,194,196,198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Courier New" pitchFamily="49" charset="0"/>
                        </a:rPr>
                        <a:t>Pb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196,198,200,202,206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Po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Courier New" pitchFamily="49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202,204,208,220,221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224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Ra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 Box 31"/>
          <p:cNvSpPr txBox="1">
            <a:spLocks noChangeArrowheads="1"/>
          </p:cNvSpPr>
          <p:nvPr/>
        </p:nvSpPr>
        <p:spPr bwMode="auto">
          <a:xfrm>
            <a:off x="3143250" y="5480050"/>
            <a:ext cx="417018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&gt;100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>
                <a:solidFill>
                  <a:srgbClr val="FF0000"/>
                </a:solidFill>
              </a:rPr>
              <a:t>radioactive isotopes of </a:t>
            </a:r>
            <a:r>
              <a:rPr lang="en-US" sz="1800" dirty="0" smtClean="0">
                <a:solidFill>
                  <a:srgbClr val="FF0000"/>
                </a:solidFill>
              </a:rPr>
              <a:t>31 </a:t>
            </a:r>
            <a:r>
              <a:rPr lang="en-US" sz="1800" dirty="0">
                <a:solidFill>
                  <a:srgbClr val="FF0000"/>
                </a:solidFill>
              </a:rPr>
              <a:t>elements</a:t>
            </a:r>
          </a:p>
          <a:p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A selection of stable elements charge bred</a:t>
            </a:r>
            <a:endParaRPr lang="en-GB" sz="1800" dirty="0"/>
          </a:p>
        </p:txBody>
      </p:sp>
      <p:sp>
        <p:nvSpPr>
          <p:cNvPr id="6" name="Oval 71"/>
          <p:cNvSpPr>
            <a:spLocks noChangeArrowheads="1"/>
          </p:cNvSpPr>
          <p:nvPr/>
        </p:nvSpPr>
        <p:spPr bwMode="auto">
          <a:xfrm>
            <a:off x="8220075" y="5491163"/>
            <a:ext cx="238125" cy="304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Oval 72"/>
          <p:cNvSpPr>
            <a:spLocks noChangeArrowheads="1"/>
          </p:cNvSpPr>
          <p:nvPr/>
        </p:nvSpPr>
        <p:spPr bwMode="auto">
          <a:xfrm>
            <a:off x="8220075" y="6015038"/>
            <a:ext cx="238125" cy="304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>
              <a:solidFill>
                <a:srgbClr val="FF0000"/>
              </a:solidFill>
              <a:latin typeface="Comic Sans MS" pitchFamily="66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333750" y="1295400"/>
            <a:ext cx="4667250" cy="3862387"/>
            <a:chOff x="3333750" y="1295400"/>
            <a:chExt cx="4667250" cy="3862387"/>
          </a:xfrm>
        </p:grpSpPr>
        <p:pic>
          <p:nvPicPr>
            <p:cNvPr id="10" name="Picture 13" descr="periodic_tabl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33750" y="1295400"/>
              <a:ext cx="4667250" cy="3862387"/>
            </a:xfrm>
            <a:prstGeom prst="rect">
              <a:avLst/>
            </a:prstGeom>
            <a:noFill/>
          </p:spPr>
        </p:pic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7305675" y="1676400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3819525" y="1676400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3581400" y="1676400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3571875" y="1957388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3819525" y="1957388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667375" y="2209800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905500" y="2209800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6143625" y="2209800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7067550" y="2209800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7543800" y="2209800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6372225" y="2490788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6610350" y="2490788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6134100" y="2490788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7543800" y="2490788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4962525" y="3505200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4724400" y="3505200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5191125" y="3505200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8" name="Oval 32"/>
            <p:cNvSpPr>
              <a:spLocks noChangeArrowheads="1"/>
            </p:cNvSpPr>
            <p:nvPr/>
          </p:nvSpPr>
          <p:spPr bwMode="auto">
            <a:xfrm>
              <a:off x="3810000" y="2490788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9" name="Oval 59"/>
            <p:cNvSpPr>
              <a:spLocks noChangeArrowheads="1"/>
            </p:cNvSpPr>
            <p:nvPr/>
          </p:nvSpPr>
          <p:spPr bwMode="auto">
            <a:xfrm>
              <a:off x="6153150" y="2743200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30" name="Oval 60"/>
            <p:cNvSpPr>
              <a:spLocks noChangeArrowheads="1"/>
            </p:cNvSpPr>
            <p:nvPr/>
          </p:nvSpPr>
          <p:spPr bwMode="auto">
            <a:xfrm>
              <a:off x="7553325" y="1957388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31" name="Oval 61"/>
            <p:cNvSpPr>
              <a:spLocks noChangeArrowheads="1"/>
            </p:cNvSpPr>
            <p:nvPr/>
          </p:nvSpPr>
          <p:spPr bwMode="auto">
            <a:xfrm>
              <a:off x="6848475" y="1676400"/>
              <a:ext cx="238125" cy="3048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32" name="Oval 62"/>
            <p:cNvSpPr>
              <a:spLocks noChangeArrowheads="1"/>
            </p:cNvSpPr>
            <p:nvPr/>
          </p:nvSpPr>
          <p:spPr bwMode="auto">
            <a:xfrm>
              <a:off x="6381750" y="1957388"/>
              <a:ext cx="238125" cy="3048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33" name="Oval 63"/>
            <p:cNvSpPr>
              <a:spLocks noChangeArrowheads="1"/>
            </p:cNvSpPr>
            <p:nvPr/>
          </p:nvSpPr>
          <p:spPr bwMode="auto">
            <a:xfrm>
              <a:off x="3562350" y="2209800"/>
              <a:ext cx="238125" cy="3048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34" name="Oval 64"/>
            <p:cNvSpPr>
              <a:spLocks noChangeArrowheads="1"/>
            </p:cNvSpPr>
            <p:nvPr/>
          </p:nvSpPr>
          <p:spPr bwMode="auto">
            <a:xfrm>
              <a:off x="3819525" y="2209800"/>
              <a:ext cx="238125" cy="3048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35" name="Oval 65"/>
            <p:cNvSpPr>
              <a:spLocks noChangeArrowheads="1"/>
            </p:cNvSpPr>
            <p:nvPr/>
          </p:nvSpPr>
          <p:spPr bwMode="auto">
            <a:xfrm>
              <a:off x="3590925" y="2743200"/>
              <a:ext cx="238125" cy="3048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36" name="Oval 66"/>
            <p:cNvSpPr>
              <a:spLocks noChangeArrowheads="1"/>
            </p:cNvSpPr>
            <p:nvPr/>
          </p:nvSpPr>
          <p:spPr bwMode="auto">
            <a:xfrm>
              <a:off x="4486275" y="3733800"/>
              <a:ext cx="238125" cy="3048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37" name="Oval 67"/>
            <p:cNvSpPr>
              <a:spLocks noChangeArrowheads="1"/>
            </p:cNvSpPr>
            <p:nvPr/>
          </p:nvSpPr>
          <p:spPr bwMode="auto">
            <a:xfrm>
              <a:off x="3819525" y="2743200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38" name="Oval 68"/>
            <p:cNvSpPr>
              <a:spLocks noChangeArrowheads="1"/>
            </p:cNvSpPr>
            <p:nvPr/>
          </p:nvSpPr>
          <p:spPr bwMode="auto">
            <a:xfrm>
              <a:off x="6619875" y="2743200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39" name="Oval 69"/>
            <p:cNvSpPr>
              <a:spLocks noChangeArrowheads="1"/>
            </p:cNvSpPr>
            <p:nvPr/>
          </p:nvSpPr>
          <p:spPr bwMode="auto">
            <a:xfrm>
              <a:off x="7553325" y="1676400"/>
              <a:ext cx="238125" cy="3048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40" name="Oval 70"/>
            <p:cNvSpPr>
              <a:spLocks noChangeArrowheads="1"/>
            </p:cNvSpPr>
            <p:nvPr/>
          </p:nvSpPr>
          <p:spPr bwMode="auto">
            <a:xfrm>
              <a:off x="4514850" y="2743200"/>
              <a:ext cx="238125" cy="3048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41" name="Oval 76"/>
            <p:cNvSpPr>
              <a:spLocks noChangeArrowheads="1"/>
            </p:cNvSpPr>
            <p:nvPr/>
          </p:nvSpPr>
          <p:spPr bwMode="auto">
            <a:xfrm>
              <a:off x="4752975" y="2490788"/>
              <a:ext cx="238125" cy="3048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42" name="Oval 14"/>
            <p:cNvSpPr>
              <a:spLocks noChangeArrowheads="1"/>
            </p:cNvSpPr>
            <p:nvPr/>
          </p:nvSpPr>
          <p:spPr bwMode="auto">
            <a:xfrm>
              <a:off x="6619875" y="1676400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43" name="Oval 14"/>
            <p:cNvSpPr>
              <a:spLocks noChangeArrowheads="1"/>
            </p:cNvSpPr>
            <p:nvPr/>
          </p:nvSpPr>
          <p:spPr bwMode="auto">
            <a:xfrm>
              <a:off x="7086600" y="2743200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44" name="Oval 14"/>
            <p:cNvSpPr>
              <a:spLocks noChangeArrowheads="1"/>
            </p:cNvSpPr>
            <p:nvPr/>
          </p:nvSpPr>
          <p:spPr bwMode="auto">
            <a:xfrm>
              <a:off x="7543800" y="2743200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45" name="Oval 19"/>
            <p:cNvSpPr>
              <a:spLocks noChangeArrowheads="1"/>
            </p:cNvSpPr>
            <p:nvPr/>
          </p:nvSpPr>
          <p:spPr bwMode="auto">
            <a:xfrm>
              <a:off x="4953000" y="2209800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46" name="Oval 19"/>
            <p:cNvSpPr>
              <a:spLocks noChangeArrowheads="1"/>
            </p:cNvSpPr>
            <p:nvPr/>
          </p:nvSpPr>
          <p:spPr bwMode="auto">
            <a:xfrm>
              <a:off x="5248275" y="2209800"/>
              <a:ext cx="238125" cy="304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1600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REX beam collection</a:t>
            </a:r>
            <a:br>
              <a:rPr lang="en-US" dirty="0" smtClean="0"/>
            </a:br>
            <a:r>
              <a:rPr lang="en-US" sz="3100" dirty="0" smtClean="0"/>
              <a:t>2001-2012</a:t>
            </a:r>
            <a:endParaRPr lang="en-US" dirty="0"/>
          </a:p>
        </p:txBody>
      </p:sp>
      <p:sp>
        <p:nvSpPr>
          <p:cNvPr id="48" name="Oval 14"/>
          <p:cNvSpPr>
            <a:spLocks noChangeArrowheads="1"/>
          </p:cNvSpPr>
          <p:nvPr/>
        </p:nvSpPr>
        <p:spPr bwMode="auto">
          <a:xfrm>
            <a:off x="7574235" y="1412776"/>
            <a:ext cx="238125" cy="304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9" name="Oval 32"/>
          <p:cNvSpPr>
            <a:spLocks noChangeArrowheads="1"/>
          </p:cNvSpPr>
          <p:nvPr/>
        </p:nvSpPr>
        <p:spPr bwMode="auto">
          <a:xfrm>
            <a:off x="3563888" y="2492896"/>
            <a:ext cx="238125" cy="304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0" name="Oval 29"/>
          <p:cNvSpPr>
            <a:spLocks noChangeArrowheads="1"/>
          </p:cNvSpPr>
          <p:nvPr/>
        </p:nvSpPr>
        <p:spPr bwMode="auto">
          <a:xfrm>
            <a:off x="4499992" y="3501008"/>
            <a:ext cx="238125" cy="304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1" name="Oval 67"/>
          <p:cNvSpPr>
            <a:spLocks noChangeArrowheads="1"/>
          </p:cNvSpPr>
          <p:nvPr/>
        </p:nvSpPr>
        <p:spPr bwMode="auto">
          <a:xfrm>
            <a:off x="3829819" y="2980184"/>
            <a:ext cx="238125" cy="304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>
            <a:off x="0" y="-675456"/>
            <a:ext cx="7610475" cy="3810000"/>
            <a:chOff x="1371600" y="685800"/>
            <a:chExt cx="7610475" cy="3810000"/>
          </a:xfrm>
        </p:grpSpPr>
        <p:grpSp>
          <p:nvGrpSpPr>
            <p:cNvPr id="24" name="Group 92"/>
            <p:cNvGrpSpPr>
              <a:grpSpLocks/>
            </p:cNvGrpSpPr>
            <p:nvPr/>
          </p:nvGrpSpPr>
          <p:grpSpPr bwMode="auto">
            <a:xfrm>
              <a:off x="1371600" y="685800"/>
              <a:ext cx="7610475" cy="3810000"/>
              <a:chOff x="864" y="720"/>
              <a:chExt cx="4794" cy="2400"/>
            </a:xfrm>
          </p:grpSpPr>
          <p:grpSp>
            <p:nvGrpSpPr>
              <p:cNvPr id="33" name="Group 35"/>
              <p:cNvGrpSpPr>
                <a:grpSpLocks/>
              </p:cNvGrpSpPr>
              <p:nvPr/>
            </p:nvGrpSpPr>
            <p:grpSpPr bwMode="auto">
              <a:xfrm>
                <a:off x="1612" y="1959"/>
                <a:ext cx="3785" cy="1161"/>
                <a:chOff x="1756" y="2159"/>
                <a:chExt cx="3785" cy="1161"/>
              </a:xfrm>
            </p:grpSpPr>
            <p:pic>
              <p:nvPicPr>
                <p:cNvPr id="44" name="Picture 29" descr="linac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l="2733" t="15567" b="27351"/>
                <a:stretch>
                  <a:fillRect/>
                </a:stretch>
              </p:blipFill>
              <p:spPr bwMode="auto">
                <a:xfrm>
                  <a:off x="1756" y="2159"/>
                  <a:ext cx="3755" cy="1161"/>
                </a:xfrm>
                <a:prstGeom prst="rect">
                  <a:avLst/>
                </a:prstGeom>
                <a:noFill/>
              </p:spPr>
            </p:pic>
            <p:pic>
              <p:nvPicPr>
                <p:cNvPr id="45" name="Picture 32" descr="9GP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5184" y="2269"/>
                  <a:ext cx="357" cy="371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34" name="Text Box 37"/>
              <p:cNvSpPr txBox="1">
                <a:spLocks noChangeArrowheads="1"/>
              </p:cNvSpPr>
              <p:nvPr/>
            </p:nvSpPr>
            <p:spPr bwMode="auto">
              <a:xfrm>
                <a:off x="1968" y="1920"/>
                <a:ext cx="41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/>
                  <a:t>RFQ</a:t>
                </a:r>
              </a:p>
            </p:txBody>
          </p:sp>
          <p:sp>
            <p:nvSpPr>
              <p:cNvPr id="35" name="Text Box 38"/>
              <p:cNvSpPr txBox="1">
                <a:spLocks noChangeArrowheads="1"/>
              </p:cNvSpPr>
              <p:nvPr/>
            </p:nvSpPr>
            <p:spPr bwMode="auto">
              <a:xfrm>
                <a:off x="3216" y="1776"/>
                <a:ext cx="40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/>
                  <a:t>IHS</a:t>
                </a:r>
              </a:p>
            </p:txBody>
          </p:sp>
          <p:sp>
            <p:nvSpPr>
              <p:cNvPr id="36" name="Text Box 39"/>
              <p:cNvSpPr txBox="1">
                <a:spLocks noChangeArrowheads="1"/>
              </p:cNvSpPr>
              <p:nvPr/>
            </p:nvSpPr>
            <p:spPr bwMode="auto">
              <a:xfrm>
                <a:off x="4080" y="1824"/>
                <a:ext cx="37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/>
                  <a:t>7GP</a:t>
                </a:r>
              </a:p>
            </p:txBody>
          </p:sp>
          <p:sp>
            <p:nvSpPr>
              <p:cNvPr id="37" name="Text Box 40"/>
              <p:cNvSpPr txBox="1">
                <a:spLocks noChangeArrowheads="1"/>
              </p:cNvSpPr>
              <p:nvPr/>
            </p:nvSpPr>
            <p:spPr bwMode="auto">
              <a:xfrm>
                <a:off x="5047" y="1824"/>
                <a:ext cx="37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/>
                  <a:t>9GP</a:t>
                </a:r>
              </a:p>
            </p:txBody>
          </p:sp>
          <p:sp>
            <p:nvSpPr>
              <p:cNvPr id="38" name="Text Box 41"/>
              <p:cNvSpPr txBox="1">
                <a:spLocks noChangeArrowheads="1"/>
              </p:cNvSpPr>
              <p:nvPr/>
            </p:nvSpPr>
            <p:spPr bwMode="auto">
              <a:xfrm>
                <a:off x="864" y="720"/>
                <a:ext cx="1344" cy="23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39" name="Text Box 42"/>
              <p:cNvSpPr txBox="1">
                <a:spLocks noChangeArrowheads="1"/>
              </p:cNvSpPr>
              <p:nvPr/>
            </p:nvSpPr>
            <p:spPr bwMode="auto">
              <a:xfrm>
                <a:off x="1200" y="1939"/>
                <a:ext cx="441" cy="17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1200" dirty="0">
                    <a:solidFill>
                      <a:schemeClr val="accent2"/>
                    </a:solidFill>
                  </a:rPr>
                  <a:t>5keV/u</a:t>
                </a:r>
              </a:p>
            </p:txBody>
          </p:sp>
          <p:sp>
            <p:nvSpPr>
              <p:cNvPr id="40" name="Text Box 49"/>
              <p:cNvSpPr txBox="1">
                <a:spLocks noChangeArrowheads="1"/>
              </p:cNvSpPr>
              <p:nvPr/>
            </p:nvSpPr>
            <p:spPr bwMode="auto">
              <a:xfrm>
                <a:off x="2592" y="1939"/>
                <a:ext cx="559" cy="17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1200">
                    <a:solidFill>
                      <a:schemeClr val="accent2"/>
                    </a:solidFill>
                  </a:rPr>
                  <a:t>300keV/u</a:t>
                </a:r>
              </a:p>
            </p:txBody>
          </p:sp>
          <p:sp>
            <p:nvSpPr>
              <p:cNvPr id="41" name="Text Box 50"/>
              <p:cNvSpPr txBox="1">
                <a:spLocks noChangeArrowheads="1"/>
              </p:cNvSpPr>
              <p:nvPr/>
            </p:nvSpPr>
            <p:spPr bwMode="auto">
              <a:xfrm>
                <a:off x="3539" y="2499"/>
                <a:ext cx="541" cy="17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1200">
                    <a:solidFill>
                      <a:schemeClr val="accent2"/>
                    </a:solidFill>
                  </a:rPr>
                  <a:t>1.2MeV/u</a:t>
                </a:r>
              </a:p>
            </p:txBody>
          </p:sp>
          <p:sp>
            <p:nvSpPr>
              <p:cNvPr id="42" name="Text Box 51"/>
              <p:cNvSpPr txBox="1">
                <a:spLocks noChangeArrowheads="1"/>
              </p:cNvSpPr>
              <p:nvPr/>
            </p:nvSpPr>
            <p:spPr bwMode="auto">
              <a:xfrm>
                <a:off x="4560" y="2496"/>
                <a:ext cx="557" cy="17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1200">
                    <a:solidFill>
                      <a:schemeClr val="accent2"/>
                    </a:solidFill>
                  </a:rPr>
                  <a:t>2.2MeV/u</a:t>
                </a:r>
              </a:p>
            </p:txBody>
          </p:sp>
          <p:sp>
            <p:nvSpPr>
              <p:cNvPr id="43" name="Text Box 52"/>
              <p:cNvSpPr txBox="1">
                <a:spLocks noChangeArrowheads="1"/>
              </p:cNvSpPr>
              <p:nvPr/>
            </p:nvSpPr>
            <p:spPr bwMode="auto">
              <a:xfrm>
                <a:off x="5184" y="2496"/>
                <a:ext cx="474" cy="17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1200" dirty="0">
                    <a:solidFill>
                      <a:schemeClr val="accent2"/>
                    </a:solidFill>
                  </a:rPr>
                  <a:t>3MeV/u</a:t>
                </a:r>
              </a:p>
            </p:txBody>
          </p:sp>
        </p:grpSp>
        <p:sp>
          <p:nvSpPr>
            <p:cNvPr id="22" name="Line 88"/>
            <p:cNvSpPr>
              <a:spLocks noChangeShapeType="1"/>
            </p:cNvSpPr>
            <p:nvPr/>
          </p:nvSpPr>
          <p:spPr bwMode="auto">
            <a:xfrm>
              <a:off x="5486400" y="4038600"/>
              <a:ext cx="1600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Text Box 89"/>
            <p:cNvSpPr txBox="1">
              <a:spLocks noChangeArrowheads="1"/>
            </p:cNvSpPr>
            <p:nvPr/>
          </p:nvSpPr>
          <p:spPr bwMode="auto">
            <a:xfrm>
              <a:off x="5851525" y="3976688"/>
              <a:ext cx="43021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400"/>
                <a:t>3m</a:t>
              </a:r>
            </a:p>
          </p:txBody>
        </p:sp>
      </p:grpSp>
      <p:pic>
        <p:nvPicPr>
          <p:cNvPr id="5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3573016"/>
            <a:ext cx="5391150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ext Box 36"/>
          <p:cNvSpPr txBox="1">
            <a:spLocks noChangeArrowheads="1"/>
          </p:cNvSpPr>
          <p:nvPr/>
        </p:nvSpPr>
        <p:spPr bwMode="auto">
          <a:xfrm>
            <a:off x="5508104" y="3808492"/>
            <a:ext cx="3456383" cy="172970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r>
              <a:rPr lang="en-GB" sz="1400" u="sng" dirty="0"/>
              <a:t>Linac:</a:t>
            </a:r>
          </a:p>
          <a:p>
            <a:pPr>
              <a:lnSpc>
                <a:spcPct val="110000"/>
              </a:lnSpc>
            </a:pPr>
            <a:r>
              <a:rPr lang="en-GB" sz="1400" dirty="0"/>
              <a:t>Length	</a:t>
            </a:r>
            <a:r>
              <a:rPr lang="en-GB" sz="1400" dirty="0" smtClean="0"/>
              <a:t>11 </a:t>
            </a:r>
            <a:r>
              <a:rPr lang="en-GB" sz="1400" dirty="0"/>
              <a:t>m</a:t>
            </a:r>
          </a:p>
          <a:p>
            <a:pPr>
              <a:lnSpc>
                <a:spcPct val="110000"/>
              </a:lnSpc>
            </a:pPr>
            <a:r>
              <a:rPr lang="en-GB" sz="1400" dirty="0"/>
              <a:t>Freq.	</a:t>
            </a:r>
            <a:r>
              <a:rPr lang="en-GB" sz="1400" dirty="0" smtClean="0"/>
              <a:t>101 MHz </a:t>
            </a:r>
            <a:r>
              <a:rPr lang="en-GB" sz="1400" dirty="0"/>
              <a:t>(</a:t>
            </a:r>
            <a:r>
              <a:rPr lang="en-GB" sz="1400" dirty="0" smtClean="0"/>
              <a:t>202 MHz </a:t>
            </a:r>
            <a:r>
              <a:rPr lang="en-GB" sz="1400" dirty="0"/>
              <a:t>for the 9GP)</a:t>
            </a:r>
          </a:p>
          <a:p>
            <a:pPr>
              <a:lnSpc>
                <a:spcPct val="110000"/>
              </a:lnSpc>
            </a:pPr>
            <a:r>
              <a:rPr lang="en-GB" sz="1400" dirty="0"/>
              <a:t>Duty cycle	</a:t>
            </a:r>
            <a:r>
              <a:rPr lang="en-GB" sz="1400" dirty="0" smtClean="0"/>
              <a:t>1ms 100 Hz </a:t>
            </a:r>
            <a:r>
              <a:rPr lang="en-GB" sz="1400" dirty="0"/>
              <a:t>(10%)</a:t>
            </a:r>
            <a:endParaRPr lang="en-GB" sz="1600" dirty="0"/>
          </a:p>
          <a:p>
            <a:pPr>
              <a:lnSpc>
                <a:spcPct val="110000"/>
              </a:lnSpc>
            </a:pPr>
            <a:r>
              <a:rPr lang="en-GB" sz="1400" dirty="0"/>
              <a:t>Energy	</a:t>
            </a:r>
            <a:r>
              <a:rPr lang="en-GB" sz="1400" dirty="0" smtClean="0"/>
              <a:t>max. 3 MeV/u</a:t>
            </a:r>
            <a:endParaRPr lang="en-GB" sz="1200" dirty="0"/>
          </a:p>
          <a:p>
            <a:pPr>
              <a:lnSpc>
                <a:spcPct val="110000"/>
              </a:lnSpc>
            </a:pPr>
            <a:r>
              <a:rPr lang="en-GB" sz="1400" dirty="0" smtClean="0"/>
              <a:t>A/q</a:t>
            </a:r>
            <a:r>
              <a:rPr lang="en-GB" sz="1400" dirty="0"/>
              <a:t>	</a:t>
            </a:r>
            <a:r>
              <a:rPr lang="en-GB" sz="1400" dirty="0" smtClean="0"/>
              <a:t>2.0 - 4.5</a:t>
            </a:r>
          </a:p>
          <a:p>
            <a:pPr>
              <a:lnSpc>
                <a:spcPct val="110000"/>
              </a:lnSpc>
            </a:pPr>
            <a:r>
              <a:rPr lang="en-GB" sz="1400" dirty="0" smtClean="0"/>
              <a:t>Trans.	90% </a:t>
            </a:r>
            <a:r>
              <a:rPr lang="en-GB" sz="1000" dirty="0" smtClean="0"/>
              <a:t>(lower for highly charged beams)</a:t>
            </a:r>
            <a:endParaRPr lang="en-GB" sz="1400" dirty="0"/>
          </a:p>
        </p:txBody>
      </p:sp>
      <p:sp>
        <p:nvSpPr>
          <p:cNvPr id="26" name="Rectangle 90"/>
          <p:cNvSpPr>
            <a:spLocks noChangeArrowheads="1"/>
          </p:cNvSpPr>
          <p:nvPr/>
        </p:nvSpPr>
        <p:spPr bwMode="auto">
          <a:xfrm>
            <a:off x="251520" y="116632"/>
            <a:ext cx="449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REX linac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126"/>
            <a:ext cx="8820472" cy="68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ISOLDE Statistics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sz="2800" b="1" dirty="0" smtClean="0">
                <a:latin typeface="Calibri" pitchFamily="34" charset="0"/>
              </a:rPr>
              <a:t>ISOLDE Shifts (8h):</a:t>
            </a:r>
          </a:p>
          <a:p>
            <a:pPr lvl="1">
              <a:buFont typeface="Wingdings" pitchFamily="2" charset="2"/>
              <a:buNone/>
            </a:pPr>
            <a:r>
              <a:rPr lang="en-US" sz="2400" b="1" dirty="0" smtClean="0">
                <a:latin typeface="Calibri" pitchFamily="34" charset="0"/>
              </a:rPr>
              <a:t>Scheduled</a:t>
            </a:r>
            <a:r>
              <a:rPr lang="en-US" sz="2400" dirty="0" smtClean="0">
                <a:latin typeface="Calibri" pitchFamily="34" charset="0"/>
              </a:rPr>
              <a:t>: 471.5</a:t>
            </a:r>
          </a:p>
          <a:p>
            <a:pPr lvl="1">
              <a:buFont typeface="Wingdings" pitchFamily="2" charset="2"/>
              <a:buNone/>
            </a:pPr>
            <a:r>
              <a:rPr lang="en-US" sz="2400" b="1" dirty="0" smtClean="0">
                <a:latin typeface="Calibri" pitchFamily="34" charset="0"/>
              </a:rPr>
              <a:t>Delivered</a:t>
            </a:r>
            <a:r>
              <a:rPr lang="en-US" sz="2400" dirty="0" smtClean="0">
                <a:latin typeface="Calibri" pitchFamily="34" charset="0"/>
              </a:rPr>
              <a:t>:  329.5 (+134 for machine development and test)</a:t>
            </a:r>
          </a:p>
          <a:p>
            <a:pPr lvl="1">
              <a:buFont typeface="Wingdings" pitchFamily="2" charset="2"/>
              <a:buNone/>
            </a:pPr>
            <a:r>
              <a:rPr lang="en-US" sz="2400" b="1" dirty="0" smtClean="0">
                <a:latin typeface="Calibri" pitchFamily="34" charset="0"/>
              </a:rPr>
              <a:t>REX-ISOLDE</a:t>
            </a:r>
            <a:r>
              <a:rPr lang="en-US" sz="2400" dirty="0" smtClean="0">
                <a:latin typeface="Calibri" pitchFamily="34" charset="0"/>
              </a:rPr>
              <a:t>: 147 (45%)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825547"/>
            <a:ext cx="7497763" cy="219574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dirty="0" smtClean="0"/>
              <a:t>HIE-ISOLDE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A general upgrade of ISOLDE: High </a:t>
            </a:r>
            <a:r>
              <a:rPr lang="en-US" u="sng" dirty="0" smtClean="0"/>
              <a:t>Intensity</a:t>
            </a:r>
            <a:r>
              <a:rPr lang="en-US" dirty="0" smtClean="0"/>
              <a:t> and </a:t>
            </a:r>
            <a:r>
              <a:rPr lang="en-US" u="sng" dirty="0" smtClean="0"/>
              <a:t>Energy</a:t>
            </a:r>
          </a:p>
          <a:p>
            <a:pPr lvl="1"/>
            <a:r>
              <a:rPr lang="en-US" dirty="0" smtClean="0"/>
              <a:t>High intensity: upgrade of target area, separators and charge breeder (design study)</a:t>
            </a:r>
          </a:p>
          <a:p>
            <a:pPr lvl="1"/>
            <a:r>
              <a:rPr lang="en-US" dirty="0" smtClean="0"/>
              <a:t>High energy: HIE-LINAC </a:t>
            </a:r>
          </a:p>
          <a:p>
            <a:pPr lvl="2"/>
            <a:r>
              <a:rPr lang="en-US" dirty="0" smtClean="0"/>
              <a:t>R&amp;D activities for the linac (started in 2008)</a:t>
            </a:r>
          </a:p>
          <a:p>
            <a:pPr lvl="2"/>
            <a:r>
              <a:rPr lang="en-US" dirty="0" smtClean="0"/>
              <a:t>Approved CERN project 2010</a:t>
            </a:r>
          </a:p>
          <a:p>
            <a:pPr lvl="2"/>
            <a:r>
              <a:rPr lang="en-US" dirty="0" smtClean="0"/>
              <a:t>5.5 MeV/u (stage 1) 2015 / 10 MeV/u (stage 2) 2016-2018</a:t>
            </a:r>
          </a:p>
          <a:p>
            <a:pPr lvl="2"/>
            <a:r>
              <a:rPr lang="en-US" dirty="0" smtClean="0"/>
              <a:t>36.5 MCHF, 50% financed through external collaboration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71050B6-DD47-43D5-86E8-67D02DBDE2B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48200" y="3962400"/>
            <a:ext cx="3810000" cy="2057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Motivations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Superconducting linac =&gt; “array of small independent resonating cavities, equipped with their own small RF amplifier “</a:t>
            </a:r>
          </a:p>
          <a:p>
            <a:pPr lvl="1">
              <a:lnSpc>
                <a:spcPct val="150000"/>
              </a:lnSpc>
              <a:buNone/>
            </a:pPr>
            <a:r>
              <a:rPr lang="en-US" sz="2400" dirty="0" smtClean="0"/>
              <a:t>	-&gt; No high power amplifier (&lt; 10W of RF diss. In the cavity)</a:t>
            </a:r>
          </a:p>
          <a:p>
            <a:pPr lvl="1">
              <a:lnSpc>
                <a:spcPct val="150000"/>
              </a:lnSpc>
              <a:buNone/>
            </a:pPr>
            <a:r>
              <a:rPr lang="en-US" sz="2400" dirty="0" smtClean="0"/>
              <a:t>	-&gt; High accelerating gradient (6 MV/m)</a:t>
            </a:r>
          </a:p>
          <a:p>
            <a:pPr lvl="1">
              <a:lnSpc>
                <a:spcPct val="150000"/>
              </a:lnSpc>
              <a:buNone/>
            </a:pPr>
            <a:r>
              <a:rPr lang="en-US" sz="2400" dirty="0" smtClean="0"/>
              <a:t>	-&gt; Short + independent cavities = high flexibility</a:t>
            </a:r>
          </a:p>
          <a:p>
            <a:pPr lvl="1">
              <a:lnSpc>
                <a:spcPct val="150000"/>
              </a:lnSpc>
              <a:buNone/>
            </a:pPr>
            <a:r>
              <a:rPr lang="en-US" sz="2400" dirty="0" smtClean="0"/>
              <a:t>	-&gt; CW operation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71050B6-DD47-43D5-86E8-67D02DBDE2B8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402832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SC quarter-wave cavities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71050B6-DD47-43D5-86E8-67D02DBDE2B8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94" descr="qwr02_02"/>
          <p:cNvPicPr>
            <a:picLocks noChangeAspect="1" noChangeArrowheads="1"/>
          </p:cNvPicPr>
          <p:nvPr/>
        </p:nvPicPr>
        <p:blipFill>
          <a:blip r:embed="rId2" cstate="print"/>
          <a:srcRect l="31545" r="33205"/>
          <a:stretch>
            <a:fillRect/>
          </a:stretch>
        </p:blipFill>
        <p:spPr bwMode="auto">
          <a:xfrm>
            <a:off x="228600" y="1052736"/>
            <a:ext cx="2032442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8" descr="qwr04_02"/>
          <p:cNvPicPr>
            <a:picLocks noChangeAspect="1" noChangeArrowheads="1"/>
          </p:cNvPicPr>
          <p:nvPr/>
        </p:nvPicPr>
        <p:blipFill>
          <a:blip r:embed="rId3" cstate="print"/>
          <a:srcRect l="27671" r="27671"/>
          <a:stretch>
            <a:fillRect/>
          </a:stretch>
        </p:blipFill>
        <p:spPr bwMode="auto">
          <a:xfrm>
            <a:off x="2286000" y="1076548"/>
            <a:ext cx="2552217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914400" y="5733256"/>
            <a:ext cx="752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</a:t>
            </a:r>
            <a:r>
              <a:rPr lang="en-US" dirty="0" smtClean="0">
                <a:latin typeface="Symbol" pitchFamily="18" charset="2"/>
              </a:rPr>
              <a:t> b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00400" y="5733256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High</a:t>
            </a:r>
            <a:r>
              <a:rPr lang="en-US" dirty="0" err="1" smtClean="0">
                <a:latin typeface="Symbol" pitchFamily="18" charset="2"/>
              </a:rPr>
              <a:t>b</a:t>
            </a:r>
            <a:endParaRPr lang="en-US" dirty="0"/>
          </a:p>
        </p:txBody>
      </p:sp>
      <p:graphicFrame>
        <p:nvGraphicFramePr>
          <p:cNvPr id="11" name="Group 96"/>
          <p:cNvGraphicFramePr>
            <a:graphicFrameLocks noGrp="1"/>
          </p:cNvGraphicFramePr>
          <p:nvPr>
            <p:ph sz="half" idx="4294967295"/>
          </p:nvPr>
        </p:nvGraphicFramePr>
        <p:xfrm>
          <a:off x="4932040" y="116632"/>
          <a:ext cx="4013201" cy="3291840"/>
        </p:xfrm>
        <a:graphic>
          <a:graphicData uri="http://schemas.openxmlformats.org/drawingml/2006/table">
            <a:tbl>
              <a:tblPr/>
              <a:tblGrid>
                <a:gridCol w="2184400"/>
                <a:gridCol w="914400"/>
                <a:gridCol w="914401"/>
              </a:tblGrid>
              <a:tr h="238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f (MHz)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101.28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101.28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sym typeface="Gill Sans" charset="0"/>
                        </a:rPr>
                        <a:t>b 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6.3%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10.3%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/>
                          <a:sym typeface="Gill Sans" charset="0"/>
                        </a:rPr>
                        <a:t>Gradient Ea (MV/m)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Inner Cond. Diam (mm)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Outer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Cond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Diam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 (mm)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195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Mechanical Length (mm)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215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320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Gap length (mm)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85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Beam Apert. Diam. (mm)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Rsh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/Q (Ohm)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564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548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Q0 min for 6 MV/m at 7W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3.2 10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5 10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TTF max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0.85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0.9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/>
                          <a:sym typeface="Gill Sans" charset="0"/>
                        </a:rPr>
                        <a:t>No. of cavities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charset="0"/>
                          <a:sym typeface="Gill Sans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8864" y="3501008"/>
            <a:ext cx="4531015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875</TotalTime>
  <Words>927</Words>
  <Application>Microsoft Office PowerPoint</Application>
  <PresentationFormat>On-screen Show (4:3)</PresentationFormat>
  <Paragraphs>287</Paragraphs>
  <Slides>30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HIE-ISOLDE linac upgrade</vt:lpstr>
      <vt:lpstr>Slide 2</vt:lpstr>
      <vt:lpstr>Slide 3</vt:lpstr>
      <vt:lpstr>Slide 4</vt:lpstr>
      <vt:lpstr>Slide 5</vt:lpstr>
      <vt:lpstr>ISOLDE Statistics 2011</vt:lpstr>
      <vt:lpstr>HIE-ISOLDE</vt:lpstr>
      <vt:lpstr>Motivations</vt:lpstr>
      <vt:lpstr>SC quarter-wave cavities</vt:lpstr>
      <vt:lpstr>Slide 10</vt:lpstr>
      <vt:lpstr>Slide 11</vt:lpstr>
      <vt:lpstr>Energy RANGE: STAGE 1</vt:lpstr>
      <vt:lpstr>Energy RANGE: STAGE 2a</vt:lpstr>
      <vt:lpstr>Energy RANGE: STAGE 2b</vt:lpstr>
      <vt:lpstr>Energy RANGE: STAGE 2b</vt:lpstr>
      <vt:lpstr>HIE-REX Cavity: Nb sputtered on Cu</vt:lpstr>
      <vt:lpstr>Beam characteristics</vt:lpstr>
      <vt:lpstr>REX time structure</vt:lpstr>
      <vt:lpstr>Chopper-buncher</vt:lpstr>
      <vt:lpstr>High Energy Transfer lines and experimental stations</vt:lpstr>
      <vt:lpstr>Slide 21</vt:lpstr>
      <vt:lpstr>Slide 22</vt:lpstr>
      <vt:lpstr>Slide 23</vt:lpstr>
      <vt:lpstr>HIE Schedule</vt:lpstr>
      <vt:lpstr>TSR@ISOLDE</vt:lpstr>
      <vt:lpstr>Spare slides</vt:lpstr>
      <vt:lpstr>Diagnostic box</vt:lpstr>
      <vt:lpstr>Magnets – present designs</vt:lpstr>
      <vt:lpstr>Slow extraction</vt:lpstr>
      <vt:lpstr>REX beam collection 2001-2012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REX-ISOLDE: the ISOLDE radioactive ion beam post-accelerator at CERN</dc:title>
  <dc:creator>voulot</dc:creator>
  <cp:lastModifiedBy>voulot</cp:lastModifiedBy>
  <cp:revision>21</cp:revision>
  <dcterms:created xsi:type="dcterms:W3CDTF">2012-09-26T13:57:18Z</dcterms:created>
  <dcterms:modified xsi:type="dcterms:W3CDTF">2012-10-15T15:43:51Z</dcterms:modified>
</cp:coreProperties>
</file>