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9"/>
  </p:notesMasterIdLst>
  <p:sldIdLst>
    <p:sldId id="256" r:id="rId2"/>
    <p:sldId id="284" r:id="rId3"/>
    <p:sldId id="287" r:id="rId4"/>
    <p:sldId id="296" r:id="rId5"/>
    <p:sldId id="300" r:id="rId6"/>
    <p:sldId id="288" r:id="rId7"/>
    <p:sldId id="301" r:id="rId8"/>
    <p:sldId id="297" r:id="rId9"/>
    <p:sldId id="303" r:id="rId10"/>
    <p:sldId id="306" r:id="rId11"/>
    <p:sldId id="307" r:id="rId12"/>
    <p:sldId id="293" r:id="rId13"/>
    <p:sldId id="294" r:id="rId14"/>
    <p:sldId id="298" r:id="rId15"/>
    <p:sldId id="286" r:id="rId16"/>
    <p:sldId id="304" r:id="rId17"/>
    <p:sldId id="305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105B1"/>
    <a:srgbClr val="7BBA21"/>
    <a:srgbClr val="085091"/>
    <a:srgbClr val="FF0000"/>
    <a:srgbClr val="0000FF"/>
    <a:srgbClr val="FF3300"/>
    <a:srgbClr val="7EFA40"/>
    <a:srgbClr val="ED3F3B"/>
    <a:srgbClr val="E91C17"/>
    <a:srgbClr val="CF313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23" d="100"/>
          <a:sy n="123" d="100"/>
        </p:scale>
        <p:origin x="-118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6" d="100"/>
          <a:sy n="86" d="100"/>
        </p:scale>
        <p:origin x="-3126" y="-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DD97800-06CD-4BEE-B93B-1BCB4692557D}" type="datetimeFigureOut">
              <a:rPr lang="en-US" smtClean="0"/>
              <a:pPr/>
              <a:t>10/15/2012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2692720-820E-47C1-8A16-C0C1611DAAD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78150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48072" y="1988840"/>
            <a:ext cx="7772400" cy="1470025"/>
          </a:xfrm>
        </p:spPr>
        <p:txBody>
          <a:bodyPr>
            <a:normAutofit/>
          </a:bodyPr>
          <a:lstStyle>
            <a:lvl1pPr>
              <a:defRPr sz="4800" b="1">
                <a:solidFill>
                  <a:srgbClr val="7BBA2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33872" y="371703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pic>
        <p:nvPicPr>
          <p:cNvPr id="8" name="Picture 1" descr="CERN144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84368" y="5589240"/>
            <a:ext cx="1202432" cy="12024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68770" y="116632"/>
            <a:ext cx="4667726" cy="1016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608" y="-8"/>
            <a:ext cx="7643192" cy="980736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4928" y="1340768"/>
            <a:ext cx="7653536" cy="4525963"/>
          </a:xfrm>
        </p:spPr>
        <p:txBody>
          <a:bodyPr/>
          <a:lstStyle>
            <a:lvl1pPr>
              <a:buFontTx/>
              <a:buBlip>
                <a:blip r:embed="rId2"/>
              </a:buBlip>
              <a:defRPr sz="1800"/>
            </a:lvl1pPr>
            <a:lvl2pPr>
              <a:buFont typeface="Wingdings" pitchFamily="2" charset="2"/>
              <a:buChar char="Ø"/>
              <a:defRPr sz="1600"/>
            </a:lvl2pPr>
            <a:lvl3pPr>
              <a:defRPr sz="1600"/>
            </a:lvl3pPr>
            <a:lvl5pPr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878560" y="6428358"/>
            <a:ext cx="2133600" cy="365125"/>
          </a:xfrm>
        </p:spPr>
        <p:txBody>
          <a:bodyPr/>
          <a:lstStyle/>
          <a:p>
            <a:fld id="{DCE4B40A-67BA-4787-801A-16EE65008C2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Parallelogram 6"/>
          <p:cNvSpPr/>
          <p:nvPr userDrawn="1"/>
        </p:nvSpPr>
        <p:spPr>
          <a:xfrm>
            <a:off x="36000" y="908720"/>
            <a:ext cx="9072000" cy="54000"/>
          </a:xfrm>
          <a:prstGeom prst="parallelogram">
            <a:avLst>
              <a:gd name="adj" fmla="val 162471"/>
            </a:avLst>
          </a:prstGeom>
          <a:solidFill>
            <a:srgbClr val="7BBA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 hasCustomPrompt="1"/>
          </p:nvPr>
        </p:nvSpPr>
        <p:spPr>
          <a:xfrm>
            <a:off x="1043608" y="6453013"/>
            <a:ext cx="2519362" cy="360363"/>
          </a:xfrm>
        </p:spPr>
        <p:txBody>
          <a:bodyPr>
            <a:noAutofit/>
          </a:bodyPr>
          <a:lstStyle>
            <a:lvl1pPr>
              <a:buFontTx/>
              <a:buNone/>
              <a:defRPr sz="1200"/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US" dirty="0" smtClean="0"/>
              <a:t>References</a:t>
            </a:r>
            <a:endParaRPr lang="en-US" dirty="0"/>
          </a:p>
        </p:txBody>
      </p:sp>
      <p:pic>
        <p:nvPicPr>
          <p:cNvPr id="8" name="Picture 2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39141" y="6381328"/>
            <a:ext cx="1697355" cy="369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608" y="72000"/>
            <a:ext cx="7643192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5272" y="1600200"/>
            <a:ext cx="7643192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06552" y="64482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E4B40A-67BA-4787-801A-16EE65008C2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Rectangle 4"/>
          <p:cNvSpPr>
            <a:spLocks noChangeAspect="1"/>
          </p:cNvSpPr>
          <p:nvPr userDrawn="1"/>
        </p:nvSpPr>
        <p:spPr>
          <a:xfrm>
            <a:off x="1" y="1141610"/>
            <a:ext cx="936000" cy="5743774"/>
          </a:xfrm>
          <a:prstGeom prst="rect">
            <a:avLst/>
          </a:prstGeom>
          <a:solidFill>
            <a:srgbClr val="2934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>
            <a:spLocks noChangeAspect="1"/>
          </p:cNvSpPr>
          <p:nvPr userDrawn="1"/>
        </p:nvSpPr>
        <p:spPr>
          <a:xfrm rot="16200000">
            <a:off x="98244" y="-84224"/>
            <a:ext cx="761107" cy="936748"/>
          </a:xfrm>
          <a:prstGeom prst="rtTriangle">
            <a:avLst/>
          </a:prstGeom>
          <a:solidFill>
            <a:srgbClr val="2934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Tx/>
        <a:buBlip>
          <a:blip r:embed="rId4"/>
        </a:buBlip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Wingdings" pitchFamily="2" charset="2"/>
        <a:buChar char="Ø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Wingdings" pitchFamily="2" charset="2"/>
        <a:buChar char="ü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15.png"/><Relationship Id="rId7" Type="http://schemas.openxmlformats.org/officeDocument/2006/relationships/image" Target="../media/image19.gif"/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11" Type="http://schemas.openxmlformats.org/officeDocument/2006/relationships/image" Target="../media/image23.png"/><Relationship Id="rId5" Type="http://schemas.openxmlformats.org/officeDocument/2006/relationships/image" Target="../media/image17.jpeg"/><Relationship Id="rId10" Type="http://schemas.openxmlformats.org/officeDocument/2006/relationships/image" Target="../media/image22.jpeg"/><Relationship Id="rId4" Type="http://schemas.openxmlformats.org/officeDocument/2006/relationships/image" Target="../media/image16.jpeg"/><Relationship Id="rId9" Type="http://schemas.openxmlformats.org/officeDocument/2006/relationships/image" Target="../media/image21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43608" y="2060848"/>
            <a:ext cx="7772400" cy="1872208"/>
          </a:xfrm>
        </p:spPr>
        <p:txBody>
          <a:bodyPr>
            <a:normAutofit/>
          </a:bodyPr>
          <a:lstStyle/>
          <a:p>
            <a:r>
              <a:rPr lang="en-US" dirty="0" smtClean="0"/>
              <a:t>HIE-EBIS design parameters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5656" y="6309320"/>
            <a:ext cx="6400800" cy="432048"/>
          </a:xfrm>
        </p:spPr>
        <p:txBody>
          <a:bodyPr/>
          <a:lstStyle/>
          <a:p>
            <a:r>
              <a:rPr lang="de-DE" dirty="0" smtClean="0">
                <a:solidFill>
                  <a:srgbClr val="1105B1"/>
                </a:solidFill>
              </a:rPr>
              <a:t>Andrey Shornikov, HIE-EBIS workshop, CERN, 16-17.10.2012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>
                <a:solidFill>
                  <a:srgbClr val="1105B1"/>
                </a:solidFill>
              </a:rPr>
              <a:t>B. Operation conditions required </a:t>
            </a:r>
            <a:endParaRPr lang="en-GB" dirty="0">
              <a:solidFill>
                <a:srgbClr val="1105B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63496592"/>
              </p:ext>
            </p:extLst>
          </p:nvPr>
        </p:nvGraphicFramePr>
        <p:xfrm>
          <a:off x="1115616" y="1196752"/>
          <a:ext cx="7488832" cy="459267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472608"/>
                <a:gridCol w="2016224"/>
              </a:tblGrid>
              <a:tr h="513432">
                <a:tc>
                  <a:txBody>
                    <a:bodyPr/>
                    <a:lstStyle/>
                    <a:p>
                      <a:pPr algn="ctr"/>
                      <a:r>
                        <a:rPr lang="en-GB" sz="2400" dirty="0" smtClean="0"/>
                        <a:t>Beam parameters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dirty="0" smtClean="0"/>
                        <a:t>Value</a:t>
                      </a:r>
                      <a:endParaRPr lang="en-GB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800" b="1" dirty="0" smtClean="0"/>
                        <a:t>Energy, </a:t>
                      </a:r>
                      <a:r>
                        <a:rPr lang="en-GB" sz="1800" b="1" dirty="0" err="1" smtClean="0"/>
                        <a:t>keV</a:t>
                      </a:r>
                      <a:endParaRPr lang="en-GB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b="1" dirty="0" smtClean="0"/>
                        <a:t>150</a:t>
                      </a:r>
                      <a:endParaRPr lang="en-GB" sz="18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800" b="1" dirty="0" smtClean="0"/>
                        <a:t>Current, A</a:t>
                      </a:r>
                      <a:endParaRPr lang="en-GB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b="1" dirty="0" smtClean="0"/>
                        <a:t>3.2</a:t>
                      </a:r>
                      <a:endParaRPr lang="en-GB" sz="18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800" b="1" dirty="0" smtClean="0"/>
                        <a:t>Magnetic field of the main solenoid, </a:t>
                      </a:r>
                      <a:r>
                        <a:rPr lang="en-GB" sz="1800" b="1" dirty="0" smtClean="0"/>
                        <a:t>T</a:t>
                      </a:r>
                      <a:endParaRPr lang="en-GB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b="1" dirty="0" smtClean="0"/>
                        <a:t>6</a:t>
                      </a:r>
                      <a:endParaRPr lang="en-GB" sz="18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800" b="1" dirty="0" smtClean="0"/>
                        <a:t>Cathode</a:t>
                      </a:r>
                      <a:r>
                        <a:rPr lang="en-GB" sz="1800" b="1" baseline="0" dirty="0" smtClean="0"/>
                        <a:t> temperature, K</a:t>
                      </a:r>
                      <a:endParaRPr lang="en-GB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b="1" dirty="0" smtClean="0"/>
                        <a:t>1500</a:t>
                      </a:r>
                      <a:endParaRPr lang="en-GB" sz="18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800" b="1" dirty="0" err="1" smtClean="0"/>
                        <a:t>Carthode</a:t>
                      </a:r>
                      <a:r>
                        <a:rPr lang="en-GB" sz="1800" b="1" dirty="0" smtClean="0"/>
                        <a:t> radius, mm</a:t>
                      </a:r>
                      <a:endParaRPr lang="en-GB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b="1" dirty="0" smtClean="0"/>
                        <a:t>6</a:t>
                      </a:r>
                      <a:endParaRPr lang="en-GB" sz="18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800" b="1" dirty="0" smtClean="0"/>
                        <a:t>R</a:t>
                      </a:r>
                      <a:r>
                        <a:rPr lang="en-GB" sz="1800" b="1" baseline="-25000" dirty="0" smtClean="0"/>
                        <a:t>H</a:t>
                      </a:r>
                      <a:r>
                        <a:rPr lang="en-GB" sz="1800" b="1" dirty="0" smtClean="0"/>
                        <a:t> </a:t>
                      </a:r>
                      <a:r>
                        <a:rPr lang="en-GB" sz="1800" b="1" dirty="0" smtClean="0"/>
                        <a:t>beam, </a:t>
                      </a:r>
                      <a:r>
                        <a:rPr lang="el-GR" sz="1800" b="1" dirty="0" smtClean="0"/>
                        <a:t>μ</a:t>
                      </a:r>
                      <a:r>
                        <a:rPr lang="en-GB" sz="1800" b="1" dirty="0" smtClean="0"/>
                        <a:t>m</a:t>
                      </a:r>
                      <a:endParaRPr lang="en-GB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b="1" dirty="0" smtClean="0"/>
                        <a:t>50</a:t>
                      </a:r>
                      <a:endParaRPr lang="en-GB" sz="18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800" b="1" dirty="0" smtClean="0"/>
                        <a:t>Current density, A/cm</a:t>
                      </a:r>
                      <a:r>
                        <a:rPr lang="en-GB" sz="1800" b="1" baseline="30000" dirty="0" smtClean="0"/>
                        <a:t>2</a:t>
                      </a:r>
                      <a:endParaRPr lang="en-GB" sz="1800" b="1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b="1" dirty="0" smtClean="0"/>
                        <a:t>40000</a:t>
                      </a:r>
                      <a:endParaRPr lang="en-GB" sz="18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800" b="1" dirty="0" smtClean="0"/>
                        <a:t>Space charge of the beam, V</a:t>
                      </a:r>
                      <a:endParaRPr lang="en-GB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b="1" dirty="0" smtClean="0"/>
                        <a:t>150</a:t>
                      </a:r>
                      <a:endParaRPr lang="en-GB" sz="18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800" b="1" dirty="0" smtClean="0"/>
                        <a:t>Geometrical</a:t>
                      </a:r>
                      <a:r>
                        <a:rPr lang="en-GB" sz="1800" b="1" baseline="0" dirty="0" smtClean="0"/>
                        <a:t> acceptance @ 30kV injection, </a:t>
                      </a:r>
                      <a:r>
                        <a:rPr lang="el-GR" sz="1800" b="1" baseline="0" dirty="0" smtClean="0"/>
                        <a:t>π</a:t>
                      </a:r>
                      <a:r>
                        <a:rPr lang="en-GB" sz="1800" b="1" baseline="0" dirty="0" smtClean="0"/>
                        <a:t> mm </a:t>
                      </a:r>
                      <a:r>
                        <a:rPr lang="en-GB" sz="1800" b="1" baseline="0" dirty="0" err="1" smtClean="0"/>
                        <a:t>mrad</a:t>
                      </a:r>
                      <a:endParaRPr lang="en-GB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b="1" dirty="0" smtClean="0"/>
                        <a:t>5.0 </a:t>
                      </a:r>
                      <a:r>
                        <a:rPr lang="el-GR" sz="1800" b="1" dirty="0" smtClean="0"/>
                        <a:t>π</a:t>
                      </a:r>
                      <a:endParaRPr lang="en-GB" sz="18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800" b="1" dirty="0" smtClean="0"/>
                        <a:t>Breeder length,</a:t>
                      </a:r>
                      <a:r>
                        <a:rPr lang="en-GB" sz="1800" b="1" baseline="0" dirty="0" smtClean="0"/>
                        <a:t> m</a:t>
                      </a:r>
                      <a:endParaRPr lang="en-GB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b="1" dirty="0" smtClean="0"/>
                        <a:t>~</a:t>
                      </a:r>
                      <a:r>
                        <a:rPr lang="en-GB" sz="1800" b="1" baseline="0" dirty="0" smtClean="0"/>
                        <a:t> 1</a:t>
                      </a:r>
                      <a:endParaRPr lang="en-GB" sz="18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800" b="1" dirty="0" smtClean="0"/>
                        <a:t>Collector power, kW</a:t>
                      </a:r>
                      <a:endParaRPr lang="en-GB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b="1" dirty="0" smtClean="0"/>
                        <a:t>200</a:t>
                      </a:r>
                      <a:endParaRPr lang="en-GB" sz="1800" b="1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08254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1105B1"/>
                </a:solidFill>
              </a:rPr>
              <a:t>B. Ba example</a:t>
            </a:r>
            <a:endParaRPr lang="en-GB" dirty="0">
              <a:solidFill>
                <a:srgbClr val="1105B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94" t="5138" r="612" b="6726"/>
          <a:stretch/>
        </p:blipFill>
        <p:spPr bwMode="auto">
          <a:xfrm>
            <a:off x="1203483" y="1052736"/>
            <a:ext cx="7205033" cy="40295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619672" y="5589240"/>
            <a:ext cx="667561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 smtClean="0">
                <a:solidFill>
                  <a:srgbClr val="1105B1"/>
                </a:solidFill>
              </a:rPr>
              <a:t>He-, H- like and bare Ba is reachable only with ion-ion cooling</a:t>
            </a:r>
          </a:p>
          <a:p>
            <a:r>
              <a:rPr lang="en-GB" sz="2000" b="1" dirty="0" smtClean="0">
                <a:solidFill>
                  <a:srgbClr val="1105B1"/>
                </a:solidFill>
              </a:rPr>
              <a:t>P~1E-12 mbar is sufficient to supress </a:t>
            </a:r>
            <a:r>
              <a:rPr lang="en-GB" sz="2000" b="1" dirty="0" smtClean="0">
                <a:solidFill>
                  <a:srgbClr val="1105B1"/>
                </a:solidFill>
              </a:rPr>
              <a:t>CX.</a:t>
            </a:r>
            <a:endParaRPr lang="en-GB" sz="2000" b="1" dirty="0">
              <a:solidFill>
                <a:srgbClr val="1105B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619672" y="5004901"/>
            <a:ext cx="7266861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>
                <a:solidFill>
                  <a:srgbClr val="1105B1"/>
                </a:solidFill>
              </a:rPr>
              <a:t>Heating rate of </a:t>
            </a:r>
            <a:r>
              <a:rPr lang="en-GB" sz="2000" b="1" dirty="0" smtClean="0">
                <a:solidFill>
                  <a:srgbClr val="1105B1"/>
                </a:solidFill>
              </a:rPr>
              <a:t>Ba</a:t>
            </a:r>
            <a:r>
              <a:rPr lang="en-GB" sz="2000" b="1" baseline="30000" dirty="0" smtClean="0">
                <a:solidFill>
                  <a:srgbClr val="1105B1"/>
                </a:solidFill>
              </a:rPr>
              <a:t>+56</a:t>
            </a:r>
            <a:r>
              <a:rPr lang="en-GB" sz="2000" b="1" dirty="0" smtClean="0">
                <a:solidFill>
                  <a:srgbClr val="1105B1"/>
                </a:solidFill>
              </a:rPr>
              <a:t> </a:t>
            </a:r>
            <a:r>
              <a:rPr lang="en-GB" sz="2000" b="1" dirty="0">
                <a:solidFill>
                  <a:srgbClr val="1105B1"/>
                </a:solidFill>
              </a:rPr>
              <a:t>in the </a:t>
            </a:r>
            <a:r>
              <a:rPr lang="en-GB" sz="2000" b="1" dirty="0" smtClean="0">
                <a:solidFill>
                  <a:srgbClr val="1105B1"/>
                </a:solidFill>
              </a:rPr>
              <a:t>trap </a:t>
            </a:r>
            <a:r>
              <a:rPr lang="en-GB" sz="2000" b="1" dirty="0" smtClean="0">
                <a:solidFill>
                  <a:srgbClr val="1105B1"/>
                </a:solidFill>
              </a:rPr>
              <a:t>3.9 </a:t>
            </a:r>
            <a:r>
              <a:rPr lang="en-GB" sz="2000" b="1" dirty="0" err="1" smtClean="0">
                <a:solidFill>
                  <a:srgbClr val="1105B1"/>
                </a:solidFill>
              </a:rPr>
              <a:t>keV</a:t>
            </a:r>
            <a:r>
              <a:rPr lang="en-GB" sz="2000" b="1" dirty="0" smtClean="0">
                <a:solidFill>
                  <a:srgbClr val="1105B1"/>
                </a:solidFill>
              </a:rPr>
              <a:t>/s, breeding time ~ </a:t>
            </a:r>
            <a:r>
              <a:rPr lang="en-GB" sz="2000" b="1" dirty="0" smtClean="0">
                <a:solidFill>
                  <a:srgbClr val="1105B1"/>
                </a:solidFill>
              </a:rPr>
              <a:t>500 </a:t>
            </a:r>
            <a:r>
              <a:rPr lang="en-GB" sz="2000" b="1" dirty="0" err="1" smtClean="0">
                <a:solidFill>
                  <a:srgbClr val="1105B1"/>
                </a:solidFill>
              </a:rPr>
              <a:t>ms.</a:t>
            </a:r>
            <a:endParaRPr lang="en-GB" sz="2000" b="1" dirty="0">
              <a:solidFill>
                <a:srgbClr val="1105B1"/>
              </a:solidFill>
            </a:endParaRP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1774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600" dirty="0" smtClean="0">
                <a:solidFill>
                  <a:srgbClr val="1105B1"/>
                </a:solidFill>
              </a:rPr>
              <a:t>B. Technical </a:t>
            </a:r>
            <a:r>
              <a:rPr lang="en-GB" sz="3600" dirty="0">
                <a:solidFill>
                  <a:srgbClr val="1105B1"/>
                </a:solidFill>
              </a:rPr>
              <a:t>parameters. </a:t>
            </a:r>
            <a:r>
              <a:rPr lang="en-GB" sz="3600" dirty="0" smtClean="0">
                <a:solidFill>
                  <a:srgbClr val="1105B1"/>
                </a:solidFill>
              </a:rPr>
              <a:t>Vacuum</a:t>
            </a:r>
            <a:endParaRPr lang="en-GB" sz="3600" dirty="0">
              <a:solidFill>
                <a:srgbClr val="1105B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TextBox 5"/>
          <p:cNvSpPr txBox="1"/>
          <p:nvPr/>
        </p:nvSpPr>
        <p:spPr>
          <a:xfrm>
            <a:off x="1331640" y="1121396"/>
            <a:ext cx="3132949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rgbClr val="1105B1"/>
                </a:solidFill>
              </a:rPr>
              <a:t>Reliability: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en-GB" b="1" dirty="0">
                <a:solidFill>
                  <a:srgbClr val="1105B1"/>
                </a:solidFill>
              </a:rPr>
              <a:t>S</a:t>
            </a:r>
            <a:r>
              <a:rPr lang="en-GB" b="1" dirty="0" smtClean="0">
                <a:solidFill>
                  <a:srgbClr val="1105B1"/>
                </a:solidFill>
              </a:rPr>
              <a:t>eparate magnet </a:t>
            </a:r>
            <a:r>
              <a:rPr lang="en-GB" b="1" dirty="0" smtClean="0">
                <a:solidFill>
                  <a:srgbClr val="1105B1"/>
                </a:solidFill>
              </a:rPr>
              <a:t>cryostat;</a:t>
            </a:r>
            <a:endParaRPr lang="en-GB" b="1" dirty="0" smtClean="0">
              <a:solidFill>
                <a:srgbClr val="1105B1"/>
              </a:solidFill>
            </a:endParaRPr>
          </a:p>
          <a:p>
            <a:pPr marL="285750" indent="-285750">
              <a:buFont typeface="Wingdings" pitchFamily="2" charset="2"/>
              <a:buChar char="ü"/>
            </a:pPr>
            <a:r>
              <a:rPr lang="en-GB" b="1" dirty="0" smtClean="0">
                <a:solidFill>
                  <a:srgbClr val="1105B1"/>
                </a:solidFill>
              </a:rPr>
              <a:t> Separable gun </a:t>
            </a:r>
            <a:r>
              <a:rPr lang="en-GB" b="1" dirty="0" smtClean="0">
                <a:solidFill>
                  <a:srgbClr val="1105B1"/>
                </a:solidFill>
              </a:rPr>
              <a:t>chamber; </a:t>
            </a:r>
            <a:endParaRPr lang="en-GB" b="1" dirty="0" smtClean="0">
              <a:solidFill>
                <a:srgbClr val="1105B1"/>
              </a:solidFill>
            </a:endParaRPr>
          </a:p>
          <a:p>
            <a:pPr marL="285750" indent="-285750">
              <a:buFont typeface="Wingdings" pitchFamily="2" charset="2"/>
              <a:buChar char="ü"/>
            </a:pPr>
            <a:r>
              <a:rPr lang="en-GB" b="1" dirty="0" smtClean="0">
                <a:solidFill>
                  <a:srgbClr val="1105B1"/>
                </a:solidFill>
              </a:rPr>
              <a:t>Redundant </a:t>
            </a:r>
            <a:r>
              <a:rPr lang="en-GB" b="1" dirty="0" smtClean="0">
                <a:solidFill>
                  <a:srgbClr val="1105B1"/>
                </a:solidFill>
              </a:rPr>
              <a:t>pumping.</a:t>
            </a:r>
            <a:endParaRPr lang="en-GB" b="1" dirty="0" smtClean="0">
              <a:solidFill>
                <a:srgbClr val="1105B1"/>
              </a:solidFill>
            </a:endParaRPr>
          </a:p>
          <a:p>
            <a:endParaRPr lang="en-GB" dirty="0" smtClean="0"/>
          </a:p>
        </p:txBody>
      </p:sp>
      <p:sp>
        <p:nvSpPr>
          <p:cNvPr id="7" name="TextBox 6"/>
          <p:cNvSpPr txBox="1"/>
          <p:nvPr/>
        </p:nvSpPr>
        <p:spPr>
          <a:xfrm>
            <a:off x="3509469" y="2598724"/>
            <a:ext cx="33482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rgbClr val="1105B1"/>
                </a:solidFill>
              </a:rPr>
              <a:t>Goal: reach pressure </a:t>
            </a:r>
            <a:r>
              <a:rPr lang="en-GB" b="1" dirty="0" smtClean="0">
                <a:solidFill>
                  <a:srgbClr val="1105B1"/>
                </a:solidFill>
              </a:rPr>
              <a:t>&lt;10</a:t>
            </a:r>
            <a:r>
              <a:rPr lang="en-GB" b="1" baseline="30000" dirty="0" smtClean="0">
                <a:solidFill>
                  <a:srgbClr val="1105B1"/>
                </a:solidFill>
              </a:rPr>
              <a:t>-12</a:t>
            </a:r>
            <a:r>
              <a:rPr lang="en-GB" b="1" dirty="0" smtClean="0">
                <a:solidFill>
                  <a:srgbClr val="1105B1"/>
                </a:solidFill>
              </a:rPr>
              <a:t> </a:t>
            </a:r>
            <a:r>
              <a:rPr lang="en-GB" b="1" dirty="0" smtClean="0">
                <a:solidFill>
                  <a:srgbClr val="1105B1"/>
                </a:solidFill>
              </a:rPr>
              <a:t>mbar.</a:t>
            </a:r>
            <a:endParaRPr lang="en-GB" b="1" dirty="0">
              <a:solidFill>
                <a:srgbClr val="1105B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557002" y="3212976"/>
            <a:ext cx="9596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rgbClr val="1105B1"/>
                </a:solidFill>
              </a:rPr>
              <a:t>Option I</a:t>
            </a:r>
            <a:endParaRPr lang="en-GB" b="1" dirty="0">
              <a:solidFill>
                <a:srgbClr val="1105B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251421" y="3235928"/>
            <a:ext cx="10205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rgbClr val="1105B1"/>
                </a:solidFill>
              </a:rPr>
              <a:t>Option II</a:t>
            </a:r>
            <a:endParaRPr lang="en-GB" b="1" dirty="0">
              <a:solidFill>
                <a:srgbClr val="1105B1"/>
              </a:solidFill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3717033"/>
            <a:ext cx="3908336" cy="2191639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2378" y="3789040"/>
            <a:ext cx="4022271" cy="2134031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5200896" y="1121396"/>
            <a:ext cx="340355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1105B1"/>
                </a:solidFill>
              </a:rPr>
              <a:t>High current </a:t>
            </a:r>
            <a:r>
              <a:rPr lang="en-GB" b="1" dirty="0" smtClean="0">
                <a:solidFill>
                  <a:srgbClr val="1105B1"/>
                </a:solidFill>
              </a:rPr>
              <a:t>operation: 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en-GB" b="1" dirty="0" smtClean="0">
                <a:solidFill>
                  <a:srgbClr val="1105B1"/>
                </a:solidFill>
              </a:rPr>
              <a:t>Differential pumping </a:t>
            </a:r>
            <a:r>
              <a:rPr lang="en-GB" b="1" dirty="0" smtClean="0">
                <a:solidFill>
                  <a:srgbClr val="1105B1"/>
                </a:solidFill>
              </a:rPr>
              <a:t>stages;</a:t>
            </a:r>
            <a:endParaRPr lang="en-GB" b="1" dirty="0" smtClean="0">
              <a:solidFill>
                <a:srgbClr val="1105B1"/>
              </a:solidFill>
            </a:endParaRPr>
          </a:p>
          <a:p>
            <a:pPr marL="285750" indent="-285750">
              <a:buFont typeface="Wingdings" pitchFamily="2" charset="2"/>
              <a:buChar char="ü"/>
            </a:pPr>
            <a:r>
              <a:rPr lang="en-GB" b="1" dirty="0" smtClean="0">
                <a:solidFill>
                  <a:srgbClr val="1105B1"/>
                </a:solidFill>
              </a:rPr>
              <a:t>High rate distributed </a:t>
            </a:r>
            <a:r>
              <a:rPr lang="en-GB" b="1" dirty="0" smtClean="0">
                <a:solidFill>
                  <a:srgbClr val="1105B1"/>
                </a:solidFill>
              </a:rPr>
              <a:t>pumping.</a:t>
            </a:r>
            <a:endParaRPr lang="en-GB" b="1" dirty="0">
              <a:solidFill>
                <a:srgbClr val="1105B1"/>
              </a:solidFill>
            </a:endParaRP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01654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1105B1"/>
                </a:solidFill>
              </a:rPr>
              <a:t>C. Preliminary general layout</a:t>
            </a:r>
            <a:endParaRPr lang="en-GB" dirty="0">
              <a:solidFill>
                <a:srgbClr val="1105B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3648" y="1628800"/>
            <a:ext cx="7410047" cy="40042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8692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1105B1"/>
                </a:solidFill>
              </a:rPr>
              <a:t>D. Focus on</a:t>
            </a:r>
            <a:endParaRPr lang="en-GB" dirty="0">
              <a:solidFill>
                <a:srgbClr val="1105B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TextBox 5"/>
          <p:cNvSpPr txBox="1"/>
          <p:nvPr/>
        </p:nvSpPr>
        <p:spPr>
          <a:xfrm>
            <a:off x="971600" y="1844824"/>
            <a:ext cx="7321428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itchFamily="2" charset="2"/>
              <a:buChar char="q"/>
            </a:pPr>
            <a:r>
              <a:rPr lang="en-GB" sz="2400" b="1" dirty="0" smtClean="0">
                <a:solidFill>
                  <a:srgbClr val="1105B1"/>
                </a:solidFill>
              </a:rPr>
              <a:t>Electron gun/optics/collector – beam dynamics</a:t>
            </a:r>
          </a:p>
          <a:p>
            <a:endParaRPr lang="en-GB" sz="2400" b="1" dirty="0" smtClean="0">
              <a:solidFill>
                <a:srgbClr val="1105B1"/>
              </a:solidFill>
            </a:endParaRPr>
          </a:p>
          <a:p>
            <a:pPr marL="285750" indent="-285750">
              <a:buFont typeface="Wingdings" pitchFamily="2" charset="2"/>
              <a:buChar char="q"/>
            </a:pPr>
            <a:r>
              <a:rPr lang="en-GB" sz="2400" b="1" dirty="0" smtClean="0">
                <a:solidFill>
                  <a:srgbClr val="1105B1"/>
                </a:solidFill>
              </a:rPr>
              <a:t>Vacuum options </a:t>
            </a:r>
          </a:p>
          <a:p>
            <a:endParaRPr lang="en-GB" sz="2400" b="1" dirty="0" smtClean="0">
              <a:solidFill>
                <a:srgbClr val="1105B1"/>
              </a:solidFill>
            </a:endParaRPr>
          </a:p>
          <a:p>
            <a:pPr marL="285750" indent="-285750">
              <a:buFont typeface="Wingdings" pitchFamily="2" charset="2"/>
              <a:buChar char="q"/>
            </a:pPr>
            <a:r>
              <a:rPr lang="en-GB" sz="2400" b="1" dirty="0" smtClean="0">
                <a:solidFill>
                  <a:srgbClr val="1105B1"/>
                </a:solidFill>
              </a:rPr>
              <a:t>Atomic physics </a:t>
            </a:r>
            <a:r>
              <a:rPr lang="en-GB" sz="2400" b="1" dirty="0">
                <a:solidFill>
                  <a:srgbClr val="1105B1"/>
                </a:solidFill>
              </a:rPr>
              <a:t>processes </a:t>
            </a:r>
            <a:r>
              <a:rPr lang="en-GB" sz="2400" b="1" dirty="0" smtClean="0">
                <a:solidFill>
                  <a:srgbClr val="1105B1"/>
                </a:solidFill>
              </a:rPr>
              <a:t>@10</a:t>
            </a:r>
            <a:r>
              <a:rPr lang="en-GB" sz="2400" b="1" baseline="30000" dirty="0" smtClean="0">
                <a:solidFill>
                  <a:srgbClr val="1105B1"/>
                </a:solidFill>
              </a:rPr>
              <a:t>4</a:t>
            </a:r>
            <a:r>
              <a:rPr lang="en-GB" sz="2400" b="1" dirty="0" smtClean="0">
                <a:solidFill>
                  <a:srgbClr val="1105B1"/>
                </a:solidFill>
              </a:rPr>
              <a:t> C/cm</a:t>
            </a:r>
            <a:r>
              <a:rPr lang="en-GB" sz="2400" b="1" baseline="30000" dirty="0" smtClean="0">
                <a:solidFill>
                  <a:srgbClr val="1105B1"/>
                </a:solidFill>
              </a:rPr>
              <a:t>2</a:t>
            </a:r>
            <a:r>
              <a:rPr lang="en-GB" sz="2400" b="1" dirty="0" smtClean="0">
                <a:solidFill>
                  <a:srgbClr val="1105B1"/>
                </a:solidFill>
              </a:rPr>
              <a:t>:</a:t>
            </a:r>
            <a:r>
              <a:rPr lang="en-GB" sz="2400" b="1" dirty="0">
                <a:solidFill>
                  <a:srgbClr val="1105B1"/>
                </a:solidFill>
              </a:rPr>
              <a:t> </a:t>
            </a:r>
            <a:r>
              <a:rPr lang="en-GB" sz="2400" b="1" dirty="0" smtClean="0">
                <a:solidFill>
                  <a:srgbClr val="1105B1"/>
                </a:solidFill>
              </a:rPr>
              <a:t>e-i heating,</a:t>
            </a:r>
          </a:p>
          <a:p>
            <a:r>
              <a:rPr lang="en-GB" sz="2400" b="1" dirty="0">
                <a:solidFill>
                  <a:srgbClr val="1105B1"/>
                </a:solidFill>
              </a:rPr>
              <a:t> </a:t>
            </a:r>
            <a:r>
              <a:rPr lang="en-GB" sz="2400" b="1" dirty="0" smtClean="0">
                <a:solidFill>
                  <a:srgbClr val="1105B1"/>
                </a:solidFill>
              </a:rPr>
              <a:t>   i-i cooling, RR, DR, CX, </a:t>
            </a:r>
            <a:r>
              <a:rPr lang="en-GB" sz="2400" b="1" dirty="0">
                <a:solidFill>
                  <a:srgbClr val="1105B1"/>
                </a:solidFill>
              </a:rPr>
              <a:t>s</a:t>
            </a:r>
            <a:r>
              <a:rPr lang="en-GB" sz="2400" b="1" dirty="0" smtClean="0">
                <a:solidFill>
                  <a:srgbClr val="1105B1"/>
                </a:solidFill>
              </a:rPr>
              <a:t>omething we </a:t>
            </a:r>
            <a:r>
              <a:rPr lang="en-GB" sz="2400" b="1" dirty="0">
                <a:solidFill>
                  <a:srgbClr val="1105B1"/>
                </a:solidFill>
              </a:rPr>
              <a:t>are not aware of </a:t>
            </a:r>
            <a:endParaRPr lang="en-GB" sz="2400" b="1" dirty="0" smtClean="0">
              <a:solidFill>
                <a:srgbClr val="1105B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5606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1105B1"/>
                </a:solidFill>
              </a:rPr>
              <a:t>Thank you, let’s dig into details!</a:t>
            </a:r>
            <a:endParaRPr lang="en-GB" dirty="0">
              <a:solidFill>
                <a:srgbClr val="1105B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/>
          </a:p>
        </p:txBody>
      </p:sp>
      <p:grpSp>
        <p:nvGrpSpPr>
          <p:cNvPr id="6" name="Group 5"/>
          <p:cNvGrpSpPr/>
          <p:nvPr/>
        </p:nvGrpSpPr>
        <p:grpSpPr>
          <a:xfrm>
            <a:off x="1343816" y="2018402"/>
            <a:ext cx="7286027" cy="830772"/>
            <a:chOff x="539552" y="5118508"/>
            <a:chExt cx="7286027" cy="830772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39552" y="5118508"/>
              <a:ext cx="858246" cy="830772"/>
            </a:xfrm>
            <a:prstGeom prst="rect">
              <a:avLst/>
            </a:prstGeom>
          </p:spPr>
        </p:pic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12460" y="5124706"/>
              <a:ext cx="1293139" cy="497858"/>
            </a:xfrm>
            <a:prstGeom prst="rect">
              <a:avLst/>
            </a:prstGeom>
          </p:spPr>
        </p:pic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563307" y="5324633"/>
              <a:ext cx="413883" cy="519423"/>
            </a:xfrm>
            <a:prstGeom prst="rect">
              <a:avLst/>
            </a:prstGeom>
          </p:spPr>
        </p:pic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040489" y="5118508"/>
              <a:ext cx="739423" cy="794012"/>
            </a:xfrm>
            <a:prstGeom prst="rect">
              <a:avLst/>
            </a:prstGeom>
          </p:spPr>
        </p:pic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37094" y="5591705"/>
              <a:ext cx="1650730" cy="318891"/>
            </a:xfrm>
            <a:prstGeom prst="rect">
              <a:avLst/>
            </a:prstGeom>
          </p:spPr>
        </p:pic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933511" y="5667997"/>
              <a:ext cx="2599306" cy="186404"/>
            </a:xfrm>
            <a:prstGeom prst="rect">
              <a:avLst/>
            </a:prstGeom>
          </p:spPr>
        </p:pic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125107" y="5471943"/>
              <a:ext cx="700472" cy="382458"/>
            </a:xfrm>
            <a:prstGeom prst="rect">
              <a:avLst/>
            </a:prstGeom>
          </p:spPr>
        </p:pic>
        <p:pic>
          <p:nvPicPr>
            <p:cNvPr id="16" name="Picture 15"/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972197" y="5262524"/>
              <a:ext cx="1283819" cy="362206"/>
            </a:xfrm>
            <a:prstGeom prst="rect">
              <a:avLst/>
            </a:prstGeom>
          </p:spPr>
        </p:pic>
        <p:pic>
          <p:nvPicPr>
            <p:cNvPr id="17" name="Picture 16"/>
            <p:cNvPicPr>
              <a:picLocks noChangeAspect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340349" y="5306630"/>
              <a:ext cx="1034512" cy="387942"/>
            </a:xfrm>
            <a:prstGeom prst="rect">
              <a:avLst/>
            </a:prstGeom>
          </p:spPr>
        </p:pic>
      </p:grpSp>
      <p:sp>
        <p:nvSpPr>
          <p:cNvPr id="18" name="TextBox 17"/>
          <p:cNvSpPr txBox="1"/>
          <p:nvPr/>
        </p:nvSpPr>
        <p:spPr>
          <a:xfrm>
            <a:off x="1365439" y="1270334"/>
            <a:ext cx="4608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rgbClr val="1105B1"/>
                </a:solidFill>
              </a:rPr>
              <a:t>We are happy to see here expert from</a:t>
            </a:r>
            <a:endParaRPr lang="en-GB" b="1" dirty="0">
              <a:solidFill>
                <a:srgbClr val="1105B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439344" y="4293096"/>
            <a:ext cx="40018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1105B1"/>
                </a:solidFill>
              </a:rPr>
              <a:t> </a:t>
            </a:r>
            <a:r>
              <a:rPr lang="en-GB" b="1" dirty="0" smtClean="0">
                <a:solidFill>
                  <a:srgbClr val="1105B1"/>
                </a:solidFill>
              </a:rPr>
              <a:t>our funding agency for this opportunity</a:t>
            </a:r>
            <a:endParaRPr lang="en-GB" b="1" dirty="0">
              <a:solidFill>
                <a:srgbClr val="1105B1"/>
              </a:solidFill>
            </a:endParaRPr>
          </a:p>
        </p:txBody>
      </p:sp>
      <p:pic>
        <p:nvPicPr>
          <p:cNvPr id="1026" name="Picture 2" descr="G:\Users\a\ashornik\REX EBIS upgrade\CATHI_MC_docs\logos\all_strip.png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0681" y="4867419"/>
            <a:ext cx="3781399" cy="9902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TextBox 19"/>
          <p:cNvSpPr txBox="1"/>
          <p:nvPr/>
        </p:nvSpPr>
        <p:spPr>
          <a:xfrm>
            <a:off x="1525610" y="3573016"/>
            <a:ext cx="19769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rgbClr val="1105B1"/>
                </a:solidFill>
              </a:rPr>
              <a:t>We’d like to thank:</a:t>
            </a:r>
            <a:endParaRPr lang="en-GB" b="1" dirty="0">
              <a:solidFill>
                <a:srgbClr val="1105B1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786791" y="4221088"/>
            <a:ext cx="311790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rgbClr val="1105B1"/>
                </a:solidFill>
              </a:rPr>
              <a:t>a</a:t>
            </a:r>
            <a:r>
              <a:rPr lang="en-GB" b="1" dirty="0" smtClean="0">
                <a:solidFill>
                  <a:srgbClr val="1105B1"/>
                </a:solidFill>
              </a:rPr>
              <a:t>nd our administrative officers</a:t>
            </a:r>
          </a:p>
          <a:p>
            <a:r>
              <a:rPr lang="en-GB" b="1" dirty="0">
                <a:solidFill>
                  <a:srgbClr val="1105B1"/>
                </a:solidFill>
              </a:rPr>
              <a:t>f</a:t>
            </a:r>
            <a:r>
              <a:rPr lang="en-GB" b="1" dirty="0" smtClean="0">
                <a:solidFill>
                  <a:srgbClr val="1105B1"/>
                </a:solidFill>
              </a:rPr>
              <a:t>or organization</a:t>
            </a:r>
            <a:endParaRPr lang="en-GB" b="1" dirty="0">
              <a:solidFill>
                <a:srgbClr val="1105B1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777786" y="4900870"/>
            <a:ext cx="261757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>
                <a:solidFill>
                  <a:srgbClr val="1105B1"/>
                </a:solidFill>
                <a:latin typeface="Corbel" pitchFamily="34" charset="0"/>
              </a:rPr>
              <a:t>Delphine Rivoiron </a:t>
            </a:r>
          </a:p>
          <a:p>
            <a:r>
              <a:rPr lang="en-GB" sz="2000" b="1" dirty="0">
                <a:solidFill>
                  <a:srgbClr val="1105B1"/>
                </a:solidFill>
                <a:latin typeface="Corbel" pitchFamily="34" charset="0"/>
              </a:rPr>
              <a:t>Flora </a:t>
            </a:r>
            <a:r>
              <a:rPr lang="en-GB" sz="2000" b="1" dirty="0" smtClean="0">
                <a:solidFill>
                  <a:srgbClr val="1105B1"/>
                </a:solidFill>
                <a:latin typeface="Corbel" pitchFamily="34" charset="0"/>
              </a:rPr>
              <a:t>Ayda </a:t>
            </a:r>
            <a:r>
              <a:rPr lang="en-GB" sz="2000" b="1" dirty="0" err="1" smtClean="0">
                <a:solidFill>
                  <a:srgbClr val="1105B1"/>
                </a:solidFill>
                <a:latin typeface="Corbel" pitchFamily="34" charset="0"/>
              </a:rPr>
              <a:t>Berrenger</a:t>
            </a:r>
            <a:r>
              <a:rPr lang="en-GB" sz="2000" b="1" dirty="0" smtClean="0">
                <a:solidFill>
                  <a:srgbClr val="1105B1"/>
                </a:solidFill>
                <a:latin typeface="Corbel" pitchFamily="34" charset="0"/>
              </a:rPr>
              <a:t> </a:t>
            </a:r>
          </a:p>
          <a:p>
            <a:r>
              <a:rPr lang="en-GB" sz="2000" b="1" dirty="0">
                <a:solidFill>
                  <a:srgbClr val="1105B1"/>
                </a:solidFill>
                <a:latin typeface="Corbel" pitchFamily="34" charset="0"/>
              </a:rPr>
              <a:t>Elodie Kurzen-Brarda </a:t>
            </a:r>
          </a:p>
        </p:txBody>
      </p:sp>
    </p:spTree>
    <p:extLst>
      <p:ext uri="{BB962C8B-B14F-4D97-AF65-F5344CB8AC3E}">
        <p14:creationId xmlns:p14="http://schemas.microsoft.com/office/powerpoint/2010/main" val="680579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1105B1"/>
                </a:solidFill>
              </a:rPr>
              <a:t>Spares. Option </a:t>
            </a:r>
            <a:r>
              <a:rPr lang="en-GB" dirty="0" smtClean="0">
                <a:solidFill>
                  <a:srgbClr val="1105B1"/>
                </a:solidFill>
              </a:rPr>
              <a:t>I. Heat loads</a:t>
            </a:r>
            <a:endParaRPr lang="en-GB" dirty="0">
              <a:solidFill>
                <a:srgbClr val="1105B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2466" y="1268760"/>
            <a:ext cx="6420571" cy="36004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853582" y="5168947"/>
            <a:ext cx="6364435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1105B1"/>
                </a:solidFill>
              </a:rPr>
              <a:t>Assuming  40K shield D=100 mm, vac tube D=150 mm, length 2 m</a:t>
            </a:r>
          </a:p>
          <a:p>
            <a:r>
              <a:rPr lang="en-GB" dirty="0" smtClean="0">
                <a:solidFill>
                  <a:srgbClr val="1105B1"/>
                </a:solidFill>
              </a:rPr>
              <a:t>From mech. polished Steel to mech. polished </a:t>
            </a:r>
            <a:r>
              <a:rPr lang="en-GB" dirty="0" err="1" smtClean="0">
                <a:solidFill>
                  <a:srgbClr val="1105B1"/>
                </a:solidFill>
              </a:rPr>
              <a:t>Alu</a:t>
            </a:r>
            <a:r>
              <a:rPr lang="en-GB" dirty="0" smtClean="0">
                <a:solidFill>
                  <a:srgbClr val="1105B1"/>
                </a:solidFill>
              </a:rPr>
              <a:t>/Cu/Ag on Cu </a:t>
            </a:r>
          </a:p>
          <a:p>
            <a:r>
              <a:rPr lang="en-GB" dirty="0" err="1" smtClean="0">
                <a:solidFill>
                  <a:srgbClr val="1105B1"/>
                </a:solidFill>
              </a:rPr>
              <a:t>Radiative</a:t>
            </a:r>
            <a:r>
              <a:rPr lang="en-GB" dirty="0" smtClean="0">
                <a:solidFill>
                  <a:srgbClr val="1105B1"/>
                </a:solidFill>
              </a:rPr>
              <a:t> heat load 18/12/4 W at 40 K @ 35-40 W available on CH</a:t>
            </a:r>
          </a:p>
          <a:p>
            <a:r>
              <a:rPr lang="en-GB" dirty="0" smtClean="0">
                <a:solidFill>
                  <a:srgbClr val="1105B1"/>
                </a:solidFill>
              </a:rPr>
              <a:t>If NEGs have high </a:t>
            </a:r>
            <a:r>
              <a:rPr lang="el-GR" dirty="0" smtClean="0">
                <a:solidFill>
                  <a:srgbClr val="1105B1"/>
                </a:solidFill>
              </a:rPr>
              <a:t>ε</a:t>
            </a:r>
            <a:r>
              <a:rPr lang="en-GB" dirty="0" smtClean="0">
                <a:solidFill>
                  <a:srgbClr val="1105B1"/>
                </a:solidFill>
              </a:rPr>
              <a:t> combining will be impossible. 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82246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>
                <a:solidFill>
                  <a:srgbClr val="1105B1"/>
                </a:solidFill>
              </a:rPr>
              <a:t>Spares. Option </a:t>
            </a:r>
            <a:r>
              <a:rPr lang="en-GB" dirty="0" smtClean="0">
                <a:solidFill>
                  <a:srgbClr val="1105B1"/>
                </a:solidFill>
              </a:rPr>
              <a:t>II. Pumping speed</a:t>
            </a:r>
            <a:endParaRPr lang="en-GB" dirty="0">
              <a:solidFill>
                <a:srgbClr val="1105B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5879" y="1211594"/>
            <a:ext cx="6840760" cy="3629391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403648" y="5229200"/>
            <a:ext cx="666522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1105B1"/>
                </a:solidFill>
              </a:rPr>
              <a:t>Assuming D=150 mm tube of 2 meters, R(H</a:t>
            </a:r>
            <a:r>
              <a:rPr lang="en-GB" baseline="-25000" dirty="0" smtClean="0">
                <a:solidFill>
                  <a:srgbClr val="1105B1"/>
                </a:solidFill>
              </a:rPr>
              <a:t>2</a:t>
            </a:r>
            <a:r>
              <a:rPr lang="en-GB" dirty="0" smtClean="0">
                <a:solidFill>
                  <a:srgbClr val="1105B1"/>
                </a:solidFill>
              </a:rPr>
              <a:t>, NEG=Ti-V-</a:t>
            </a:r>
            <a:r>
              <a:rPr lang="en-GB" dirty="0" err="1" smtClean="0">
                <a:solidFill>
                  <a:srgbClr val="1105B1"/>
                </a:solidFill>
              </a:rPr>
              <a:t>Zr</a:t>
            </a:r>
            <a:r>
              <a:rPr lang="en-GB" dirty="0" smtClean="0">
                <a:solidFill>
                  <a:srgbClr val="1105B1"/>
                </a:solidFill>
              </a:rPr>
              <a:t>)=0.3 l/cm</a:t>
            </a:r>
            <a:r>
              <a:rPr lang="en-GB" baseline="30000" dirty="0" smtClean="0">
                <a:solidFill>
                  <a:srgbClr val="1105B1"/>
                </a:solidFill>
              </a:rPr>
              <a:t>2</a:t>
            </a:r>
          </a:p>
          <a:p>
            <a:r>
              <a:rPr lang="en-GB" dirty="0" smtClean="0">
                <a:solidFill>
                  <a:srgbClr val="1105B1"/>
                </a:solidFill>
              </a:rPr>
              <a:t>The total pumping rate of the trapping region = 2800 l/sec</a:t>
            </a:r>
            <a:endParaRPr lang="en-GB" dirty="0">
              <a:solidFill>
                <a:srgbClr val="1105B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0258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rgbClr val="1105B1"/>
                </a:solidFill>
              </a:rPr>
              <a:t>Outline</a:t>
            </a:r>
            <a:endParaRPr lang="en-US" dirty="0">
              <a:solidFill>
                <a:srgbClr val="1105B1"/>
              </a:solidFill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1115616" y="6453013"/>
            <a:ext cx="3528392" cy="360363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2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3878560" y="6428358"/>
            <a:ext cx="2133600" cy="365125"/>
          </a:xfrm>
        </p:spPr>
        <p:txBody>
          <a:bodyPr/>
          <a:lstStyle/>
          <a:p>
            <a:fld id="{DCE4B40A-67BA-4787-801A-16EE65008C21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331640" y="1772816"/>
            <a:ext cx="7560840" cy="39395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buFont typeface="+mj-lt"/>
              <a:buAutoNum type="alphaUcPeriod"/>
            </a:pPr>
            <a:r>
              <a:rPr lang="en-GB" sz="2800" b="1" dirty="0" smtClean="0">
                <a:solidFill>
                  <a:srgbClr val="1105B1"/>
                </a:solidFill>
              </a:rPr>
              <a:t>Infrastructure and users requests.</a:t>
            </a:r>
          </a:p>
          <a:p>
            <a:pPr marL="514350" indent="-514350">
              <a:buFont typeface="+mj-lt"/>
              <a:buAutoNum type="alphaUcPeriod"/>
            </a:pPr>
            <a:endParaRPr lang="en-GB" sz="2800" b="1" dirty="0" smtClean="0">
              <a:solidFill>
                <a:srgbClr val="1105B1"/>
              </a:solidFill>
            </a:endParaRPr>
          </a:p>
          <a:p>
            <a:pPr marL="514350" indent="-514350">
              <a:buFont typeface="+mj-lt"/>
              <a:buAutoNum type="alphaUcPeriod"/>
            </a:pPr>
            <a:r>
              <a:rPr lang="en-GB" sz="2800" b="1" dirty="0" smtClean="0">
                <a:solidFill>
                  <a:srgbClr val="1105B1"/>
                </a:solidFill>
              </a:rPr>
              <a:t>Technical parameters of the future EBIS.</a:t>
            </a:r>
          </a:p>
          <a:p>
            <a:pPr marL="514350" indent="-514350">
              <a:buFont typeface="+mj-lt"/>
              <a:buAutoNum type="alphaUcPeriod"/>
            </a:pPr>
            <a:endParaRPr lang="en-GB" sz="2800" b="1" dirty="0" smtClean="0">
              <a:solidFill>
                <a:srgbClr val="1105B1"/>
              </a:solidFill>
            </a:endParaRPr>
          </a:p>
          <a:p>
            <a:pPr marL="514350" indent="-514350">
              <a:buFont typeface="+mj-lt"/>
              <a:buAutoNum type="alphaUcPeriod"/>
            </a:pPr>
            <a:r>
              <a:rPr lang="en-GB" sz="2800" b="1" dirty="0" smtClean="0">
                <a:solidFill>
                  <a:srgbClr val="1105B1"/>
                </a:solidFill>
              </a:rPr>
              <a:t>Our preliminary view of it.                                      </a:t>
            </a:r>
          </a:p>
          <a:p>
            <a:pPr marL="514350" indent="-514350">
              <a:buFont typeface="+mj-lt"/>
              <a:buAutoNum type="alphaUcPeriod"/>
            </a:pPr>
            <a:endParaRPr lang="en-GB" sz="2800" b="1" dirty="0" smtClean="0">
              <a:solidFill>
                <a:srgbClr val="1105B1"/>
              </a:solidFill>
            </a:endParaRPr>
          </a:p>
          <a:p>
            <a:pPr marL="514350" indent="-514350">
              <a:buFont typeface="+mj-lt"/>
              <a:buAutoNum type="alphaUcPeriod"/>
            </a:pPr>
            <a:r>
              <a:rPr lang="en-GB" sz="2800" b="1" dirty="0" smtClean="0">
                <a:solidFill>
                  <a:srgbClr val="1105B1"/>
                </a:solidFill>
              </a:rPr>
              <a:t>What we would like to focus on.</a:t>
            </a:r>
          </a:p>
          <a:p>
            <a:endParaRPr lang="en-GB" dirty="0" smtClean="0"/>
          </a:p>
          <a:p>
            <a:endParaRPr lang="en-GB" dirty="0" smtClean="0"/>
          </a:p>
          <a:p>
            <a:pPr marL="285750" indent="-285750">
              <a:buFont typeface="Wingdings" pitchFamily="2" charset="2"/>
              <a:buChar char="q"/>
            </a:pP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>
                <a:solidFill>
                  <a:srgbClr val="1105B1"/>
                </a:solidFill>
              </a:rPr>
              <a:t>A. HIE-ISOLDE chain</a:t>
            </a:r>
            <a:endParaRPr lang="en-GB" dirty="0">
              <a:solidFill>
                <a:srgbClr val="1105B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5977" y="1124744"/>
            <a:ext cx="7821613" cy="5260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5076056" y="3923894"/>
            <a:ext cx="105086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>
                <a:solidFill>
                  <a:srgbClr val="FFFF00"/>
                </a:solidFill>
              </a:rPr>
              <a:t>targets</a:t>
            </a:r>
            <a:endParaRPr lang="en-GB" sz="2400" dirty="0">
              <a:solidFill>
                <a:srgbClr val="FFFF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853951" y="2571206"/>
            <a:ext cx="127002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>
                <a:solidFill>
                  <a:srgbClr val="FFFF00"/>
                </a:solidFill>
              </a:rPr>
              <a:t>REX-trap</a:t>
            </a:r>
            <a:endParaRPr lang="en-GB" sz="2400" dirty="0">
              <a:solidFill>
                <a:srgbClr val="FFFF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946684" y="1199506"/>
            <a:ext cx="129234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>
                <a:solidFill>
                  <a:srgbClr val="FFFF00"/>
                </a:solidFill>
              </a:rPr>
              <a:t>REX-EBIS</a:t>
            </a:r>
            <a:endParaRPr lang="en-GB" sz="2400" dirty="0">
              <a:solidFill>
                <a:srgbClr val="FFFF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360636" y="1706026"/>
            <a:ext cx="76495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err="1" smtClean="0">
                <a:solidFill>
                  <a:srgbClr val="FFFF00"/>
                </a:solidFill>
              </a:rPr>
              <a:t>linac</a:t>
            </a:r>
            <a:endParaRPr lang="en-GB" sz="2400" dirty="0">
              <a:solidFill>
                <a:srgbClr val="FFFF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537260" y="1063189"/>
            <a:ext cx="84305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>
                <a:solidFill>
                  <a:srgbClr val="FFFF00"/>
                </a:solidFill>
              </a:rPr>
              <a:t>users</a:t>
            </a:r>
            <a:endParaRPr lang="en-GB" sz="2400" dirty="0">
              <a:solidFill>
                <a:srgbClr val="FFFF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380312" y="1124744"/>
            <a:ext cx="153792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>
                <a:solidFill>
                  <a:srgbClr val="FFFF00"/>
                </a:solidFill>
              </a:rPr>
              <a:t>TSR@ISOLDE</a:t>
            </a:r>
            <a:endParaRPr lang="en-GB" sz="2000" dirty="0">
              <a:solidFill>
                <a:srgbClr val="FFFF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190049" y="3933809"/>
            <a:ext cx="6944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FF00"/>
                </a:solidFill>
              </a:rPr>
              <a:t>1</a:t>
            </a:r>
            <a:r>
              <a:rPr lang="en-GB" baseline="30000" dirty="0" smtClean="0">
                <a:solidFill>
                  <a:srgbClr val="FFFF00"/>
                </a:solidFill>
              </a:rPr>
              <a:t>+</a:t>
            </a:r>
            <a:r>
              <a:rPr lang="en-GB" dirty="0" smtClean="0">
                <a:solidFill>
                  <a:srgbClr val="FFFF00"/>
                </a:solidFill>
              </a:rPr>
              <a:t> </a:t>
            </a:r>
            <a:r>
              <a:rPr lang="en-GB" dirty="0" err="1" smtClean="0">
                <a:solidFill>
                  <a:srgbClr val="FFFF00"/>
                </a:solidFill>
              </a:rPr>
              <a:t>cw</a:t>
            </a:r>
            <a:endParaRPr lang="en-GB" dirty="0">
              <a:solidFill>
                <a:srgbClr val="FFFF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071302" y="3479802"/>
            <a:ext cx="187096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>
                <a:solidFill>
                  <a:srgbClr val="FFFF00"/>
                </a:solidFill>
              </a:rPr>
              <a:t>m</a:t>
            </a:r>
            <a:r>
              <a:rPr lang="en-GB" sz="2000" dirty="0" smtClean="0">
                <a:solidFill>
                  <a:srgbClr val="FFFF00"/>
                </a:solidFill>
              </a:rPr>
              <a:t>ass separators</a:t>
            </a:r>
            <a:endParaRPr lang="en-GB" sz="2000" dirty="0">
              <a:solidFill>
                <a:srgbClr val="FFFF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125753" y="2492453"/>
            <a:ext cx="179183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FFFF00"/>
                </a:solidFill>
              </a:rPr>
              <a:t>a</a:t>
            </a:r>
            <a:r>
              <a:rPr lang="en-GB" dirty="0" smtClean="0">
                <a:solidFill>
                  <a:srgbClr val="FFFF00"/>
                </a:solidFill>
              </a:rPr>
              <a:t>ccumulating, </a:t>
            </a:r>
          </a:p>
          <a:p>
            <a:r>
              <a:rPr lang="en-GB" dirty="0" smtClean="0">
                <a:solidFill>
                  <a:srgbClr val="FFFF00"/>
                </a:solidFill>
              </a:rPr>
              <a:t>bunching,  </a:t>
            </a:r>
            <a:r>
              <a:rPr lang="en-GB" dirty="0" smtClean="0">
                <a:solidFill>
                  <a:srgbClr val="FFFF00"/>
                </a:solidFill>
              </a:rPr>
              <a:t>buffer</a:t>
            </a:r>
            <a:endParaRPr lang="en-GB" dirty="0" smtClean="0">
              <a:solidFill>
                <a:srgbClr val="FFFF00"/>
              </a:solidFill>
            </a:endParaRPr>
          </a:p>
          <a:p>
            <a:r>
              <a:rPr lang="en-GB" dirty="0" smtClean="0">
                <a:solidFill>
                  <a:srgbClr val="FFFF00"/>
                </a:solidFill>
              </a:rPr>
              <a:t> gas cooling</a:t>
            </a:r>
            <a:endParaRPr lang="en-GB" dirty="0">
              <a:solidFill>
                <a:srgbClr val="FFFF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575614" y="1567526"/>
            <a:ext cx="20741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FFFF00"/>
                </a:solidFill>
              </a:rPr>
              <a:t>b</a:t>
            </a:r>
            <a:r>
              <a:rPr lang="en-GB" dirty="0" smtClean="0">
                <a:solidFill>
                  <a:srgbClr val="FFFF00"/>
                </a:solidFill>
              </a:rPr>
              <a:t>reeding to A/q&lt;4.5</a:t>
            </a:r>
            <a:endParaRPr lang="en-GB" dirty="0">
              <a:solidFill>
                <a:srgbClr val="FFFF0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7273785" y="2131626"/>
            <a:ext cx="17036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FF00"/>
                </a:solidFill>
              </a:rPr>
              <a:t>3/5.5/10 </a:t>
            </a:r>
            <a:r>
              <a:rPr lang="en-GB" dirty="0" err="1" smtClean="0">
                <a:solidFill>
                  <a:srgbClr val="FFFF00"/>
                </a:solidFill>
              </a:rPr>
              <a:t>MeV</a:t>
            </a:r>
            <a:r>
              <a:rPr lang="en-GB" dirty="0" smtClean="0">
                <a:solidFill>
                  <a:srgbClr val="FFFF00"/>
                </a:solidFill>
              </a:rPr>
              <a:t>/u</a:t>
            </a:r>
            <a:endParaRPr lang="en-GB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01745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7" grpId="0"/>
      <p:bldP spid="18" grpId="0"/>
      <p:bldP spid="1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5576" y="-8"/>
            <a:ext cx="8388424" cy="980736"/>
          </a:xfrm>
        </p:spPr>
        <p:txBody>
          <a:bodyPr>
            <a:normAutofit/>
          </a:bodyPr>
          <a:lstStyle/>
          <a:p>
            <a:r>
              <a:rPr lang="en-GB" sz="3600" dirty="0">
                <a:solidFill>
                  <a:srgbClr val="1105B1"/>
                </a:solidFill>
              </a:rPr>
              <a:t>A. </a:t>
            </a:r>
            <a:r>
              <a:rPr lang="en-GB" sz="3600" dirty="0" smtClean="0">
                <a:solidFill>
                  <a:srgbClr val="1105B1"/>
                </a:solidFill>
              </a:rPr>
              <a:t>Existing users </a:t>
            </a:r>
            <a:r>
              <a:rPr lang="en-GB" sz="3600" dirty="0" smtClean="0">
                <a:solidFill>
                  <a:srgbClr val="1105B1"/>
                </a:solidFill>
              </a:rPr>
              <a:t>requests</a:t>
            </a:r>
            <a:endParaRPr lang="en-GB" sz="3600" dirty="0">
              <a:solidFill>
                <a:srgbClr val="1105B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TextBox 6"/>
          <p:cNvSpPr txBox="1"/>
          <p:nvPr/>
        </p:nvSpPr>
        <p:spPr>
          <a:xfrm>
            <a:off x="1581188" y="6118493"/>
            <a:ext cx="49594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rgbClr val="1105B1"/>
                </a:solidFill>
              </a:rPr>
              <a:t>To EBIS: </a:t>
            </a:r>
            <a:r>
              <a:rPr lang="en-GB" dirty="0" smtClean="0">
                <a:solidFill>
                  <a:srgbClr val="1105B1"/>
                </a:solidFill>
              </a:rPr>
              <a:t>fast breeding, slow extraction,  </a:t>
            </a:r>
            <a:r>
              <a:rPr lang="en-GB" dirty="0" smtClean="0">
                <a:solidFill>
                  <a:srgbClr val="1105B1"/>
                </a:solidFill>
              </a:rPr>
              <a:t>2&lt;A/q&lt;4.5.</a:t>
            </a:r>
            <a:endParaRPr lang="en-GB" dirty="0">
              <a:solidFill>
                <a:srgbClr val="1105B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564426" y="1012383"/>
            <a:ext cx="61525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1105B1"/>
                </a:solidFill>
              </a:rPr>
              <a:t>Current users: </a:t>
            </a:r>
            <a:r>
              <a:rPr lang="en-GB" dirty="0" err="1" smtClean="0">
                <a:solidFill>
                  <a:srgbClr val="1105B1"/>
                </a:solidFill>
              </a:rPr>
              <a:t>Coulex</a:t>
            </a:r>
            <a:r>
              <a:rPr lang="en-GB" dirty="0" smtClean="0">
                <a:solidFill>
                  <a:srgbClr val="1105B1"/>
                </a:solidFill>
              </a:rPr>
              <a:t> and nuclear transfer experiment + visitors</a:t>
            </a:r>
            <a:endParaRPr lang="en-GB" dirty="0">
              <a:solidFill>
                <a:srgbClr val="1105B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596276" y="4221088"/>
            <a:ext cx="6118994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rgbClr val="1105B1"/>
                </a:solidFill>
              </a:rPr>
              <a:t>Present</a:t>
            </a:r>
            <a:r>
              <a:rPr lang="en-GB" dirty="0" smtClean="0">
                <a:solidFill>
                  <a:srgbClr val="1105B1"/>
                </a:solidFill>
              </a:rPr>
              <a:t>: 50 </a:t>
            </a:r>
            <a:r>
              <a:rPr lang="el-GR" dirty="0" smtClean="0">
                <a:solidFill>
                  <a:srgbClr val="1105B1"/>
                </a:solidFill>
              </a:rPr>
              <a:t>μ</a:t>
            </a:r>
            <a:r>
              <a:rPr lang="en-GB" dirty="0" smtClean="0">
                <a:solidFill>
                  <a:srgbClr val="1105B1"/>
                </a:solidFill>
              </a:rPr>
              <a:t>s pulses with max rep. rate. (50 Hz, </a:t>
            </a:r>
            <a:r>
              <a:rPr lang="en-GB" dirty="0" err="1" smtClean="0">
                <a:solidFill>
                  <a:srgbClr val="1105B1"/>
                </a:solidFill>
              </a:rPr>
              <a:t>linac</a:t>
            </a:r>
            <a:r>
              <a:rPr lang="en-GB" dirty="0" smtClean="0">
                <a:solidFill>
                  <a:srgbClr val="1105B1"/>
                </a:solidFill>
              </a:rPr>
              <a:t>).</a:t>
            </a:r>
            <a:endParaRPr lang="en-GB" dirty="0" smtClean="0">
              <a:solidFill>
                <a:srgbClr val="1105B1"/>
              </a:solidFill>
            </a:endParaRPr>
          </a:p>
          <a:p>
            <a:endParaRPr lang="en-GB" dirty="0" smtClean="0">
              <a:solidFill>
                <a:srgbClr val="1105B1"/>
              </a:solidFill>
            </a:endParaRPr>
          </a:p>
          <a:p>
            <a:r>
              <a:rPr lang="en-GB" b="1" dirty="0" smtClean="0">
                <a:solidFill>
                  <a:srgbClr val="1105B1"/>
                </a:solidFill>
              </a:rPr>
              <a:t>Request</a:t>
            </a:r>
            <a:r>
              <a:rPr lang="en-GB" dirty="0" smtClean="0">
                <a:solidFill>
                  <a:srgbClr val="1105B1"/>
                </a:solidFill>
              </a:rPr>
              <a:t>: </a:t>
            </a:r>
          </a:p>
          <a:p>
            <a:pPr marL="285750" indent="-285750">
              <a:buFont typeface="Wingdings" pitchFamily="2" charset="2"/>
              <a:buChar char="q"/>
            </a:pPr>
            <a:r>
              <a:rPr lang="en-GB" dirty="0" smtClean="0">
                <a:solidFill>
                  <a:srgbClr val="1105B1"/>
                </a:solidFill>
              </a:rPr>
              <a:t>1.5 ms pulses ;</a:t>
            </a:r>
          </a:p>
          <a:p>
            <a:pPr marL="285750" indent="-285750">
              <a:buFont typeface="Wingdings" pitchFamily="2" charset="2"/>
              <a:buChar char="q"/>
            </a:pPr>
            <a:r>
              <a:rPr lang="en-GB" dirty="0" smtClean="0">
                <a:solidFill>
                  <a:srgbClr val="1105B1"/>
                </a:solidFill>
              </a:rPr>
              <a:t>less particles per pulse, more </a:t>
            </a:r>
            <a:r>
              <a:rPr lang="en-GB" dirty="0" smtClean="0">
                <a:solidFill>
                  <a:srgbClr val="1105B1"/>
                </a:solidFill>
              </a:rPr>
              <a:t>pulses. </a:t>
            </a:r>
            <a:endParaRPr lang="en-GB" dirty="0" smtClean="0">
              <a:solidFill>
                <a:srgbClr val="1105B1"/>
              </a:solidFill>
            </a:endParaRPr>
          </a:p>
          <a:p>
            <a:endParaRPr lang="en-GB" dirty="0" smtClean="0">
              <a:solidFill>
                <a:srgbClr val="1105B1"/>
              </a:solidFill>
            </a:endParaRPr>
          </a:p>
          <a:p>
            <a:endParaRPr lang="en-GB" dirty="0" smtClean="0">
              <a:solidFill>
                <a:srgbClr val="1105B1"/>
              </a:solidFill>
            </a:endParaRP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52" t="7355" r="4491" b="7220"/>
          <a:stretch/>
        </p:blipFill>
        <p:spPr>
          <a:xfrm>
            <a:off x="2267744" y="1340768"/>
            <a:ext cx="4896544" cy="2827517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719018" y="4794541"/>
            <a:ext cx="338437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rgbClr val="1105B1"/>
                </a:solidFill>
              </a:rPr>
              <a:t>Dream (t&gt;10y):</a:t>
            </a:r>
          </a:p>
          <a:p>
            <a:r>
              <a:rPr lang="en-GB" dirty="0" smtClean="0">
                <a:solidFill>
                  <a:srgbClr val="1105B1"/>
                </a:solidFill>
              </a:rPr>
              <a:t>T</a:t>
            </a:r>
            <a:r>
              <a:rPr lang="en-GB" baseline="-25000" dirty="0" smtClean="0">
                <a:solidFill>
                  <a:srgbClr val="1105B1"/>
                </a:solidFill>
              </a:rPr>
              <a:t>pulse</a:t>
            </a:r>
            <a:r>
              <a:rPr lang="en-GB" dirty="0" smtClean="0">
                <a:solidFill>
                  <a:srgbClr val="1105B1"/>
                </a:solidFill>
              </a:rPr>
              <a:t> = T</a:t>
            </a:r>
            <a:r>
              <a:rPr lang="en-GB" baseline="-25000" dirty="0" smtClean="0">
                <a:solidFill>
                  <a:srgbClr val="1105B1"/>
                </a:solidFill>
              </a:rPr>
              <a:t>breeding</a:t>
            </a:r>
            <a:r>
              <a:rPr lang="en-GB" dirty="0">
                <a:solidFill>
                  <a:srgbClr val="1105B1"/>
                </a:solidFill>
              </a:rPr>
              <a:t> </a:t>
            </a:r>
            <a:r>
              <a:rPr lang="en-GB" dirty="0" smtClean="0">
                <a:solidFill>
                  <a:srgbClr val="1105B1"/>
                </a:solidFill>
              </a:rPr>
              <a:t>+ 2 </a:t>
            </a:r>
            <a:r>
              <a:rPr lang="en-GB" dirty="0" err="1" smtClean="0">
                <a:solidFill>
                  <a:srgbClr val="1105B1"/>
                </a:solidFill>
              </a:rPr>
              <a:t>EBISes</a:t>
            </a:r>
            <a:r>
              <a:rPr lang="en-GB" dirty="0" smtClean="0">
                <a:solidFill>
                  <a:srgbClr val="1105B1"/>
                </a:solidFill>
              </a:rPr>
              <a:t> in a push-pull mode = </a:t>
            </a:r>
            <a:r>
              <a:rPr lang="en-GB" dirty="0" err="1" smtClean="0">
                <a:solidFill>
                  <a:srgbClr val="1105B1"/>
                </a:solidFill>
              </a:rPr>
              <a:t>cw</a:t>
            </a:r>
            <a:r>
              <a:rPr lang="en-GB" dirty="0" smtClean="0">
                <a:solidFill>
                  <a:srgbClr val="1105B1"/>
                </a:solidFill>
              </a:rPr>
              <a:t> output </a:t>
            </a:r>
            <a:r>
              <a:rPr lang="en-GB" dirty="0" smtClean="0">
                <a:solidFill>
                  <a:srgbClr val="1105B1"/>
                </a:solidFill>
              </a:rPr>
              <a:t>beam.</a:t>
            </a:r>
            <a:endParaRPr lang="en-GB" dirty="0">
              <a:solidFill>
                <a:srgbClr val="1105B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61005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75" t="6381" r="226" b="21028"/>
          <a:stretch/>
        </p:blipFill>
        <p:spPr>
          <a:xfrm>
            <a:off x="964216" y="1879958"/>
            <a:ext cx="8027885" cy="363727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solidFill>
                  <a:srgbClr val="1105B1"/>
                </a:solidFill>
              </a:rPr>
              <a:t>A. Existing users </a:t>
            </a:r>
            <a:r>
              <a:rPr lang="en-GB" dirty="0" smtClean="0">
                <a:solidFill>
                  <a:srgbClr val="1105B1"/>
                </a:solidFill>
              </a:rPr>
              <a:t>requests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TextBox 8"/>
          <p:cNvSpPr txBox="1"/>
          <p:nvPr/>
        </p:nvSpPr>
        <p:spPr>
          <a:xfrm>
            <a:off x="985050" y="1200135"/>
            <a:ext cx="816043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rgbClr val="1105B1"/>
                </a:solidFill>
              </a:rPr>
              <a:t>Coulomb excitation of </a:t>
            </a:r>
            <a:r>
              <a:rPr lang="en-GB" b="1" baseline="30000" dirty="0">
                <a:solidFill>
                  <a:srgbClr val="1105B1"/>
                </a:solidFill>
              </a:rPr>
              <a:t>132</a:t>
            </a:r>
            <a:r>
              <a:rPr lang="en-GB" b="1" dirty="0">
                <a:solidFill>
                  <a:srgbClr val="1105B1"/>
                </a:solidFill>
              </a:rPr>
              <a:t>Sn on </a:t>
            </a:r>
            <a:r>
              <a:rPr lang="en-GB" b="1" baseline="30000" dirty="0">
                <a:solidFill>
                  <a:srgbClr val="1105B1"/>
                </a:solidFill>
              </a:rPr>
              <a:t>206</a:t>
            </a:r>
            <a:r>
              <a:rPr lang="en-GB" b="1" dirty="0">
                <a:solidFill>
                  <a:srgbClr val="1105B1"/>
                </a:solidFill>
              </a:rPr>
              <a:t>Pb </a:t>
            </a:r>
            <a:r>
              <a:rPr lang="en-GB" b="1" dirty="0" smtClean="0">
                <a:solidFill>
                  <a:srgbClr val="1105B1"/>
                </a:solidFill>
              </a:rPr>
              <a:t>target, </a:t>
            </a:r>
            <a:r>
              <a:rPr lang="en-GB" b="1" dirty="0">
                <a:solidFill>
                  <a:srgbClr val="1105B1"/>
                </a:solidFill>
              </a:rPr>
              <a:t>proposal by Reiter et </a:t>
            </a:r>
            <a:r>
              <a:rPr lang="en-GB" b="1" dirty="0" smtClean="0">
                <a:solidFill>
                  <a:srgbClr val="1105B1"/>
                </a:solidFill>
              </a:rPr>
              <a:t>al. </a:t>
            </a:r>
            <a:r>
              <a:rPr lang="en-GB" b="1" dirty="0" smtClean="0">
                <a:solidFill>
                  <a:srgbClr val="1105B1"/>
                </a:solidFill>
              </a:rPr>
              <a:t>for HIE-ISOLDE</a:t>
            </a:r>
            <a:r>
              <a:rPr lang="en-GB" dirty="0" smtClean="0"/>
              <a:t>.</a:t>
            </a:r>
            <a:endParaRPr lang="en-GB" dirty="0"/>
          </a:p>
          <a:p>
            <a:endParaRPr lang="en-GB" dirty="0"/>
          </a:p>
        </p:txBody>
      </p:sp>
      <p:sp>
        <p:nvSpPr>
          <p:cNvPr id="11" name="Rectangle 10"/>
          <p:cNvSpPr/>
          <p:nvPr/>
        </p:nvSpPr>
        <p:spPr>
          <a:xfrm>
            <a:off x="1016887" y="1984746"/>
            <a:ext cx="244098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000" b="1" baseline="30000" dirty="0">
                <a:solidFill>
                  <a:srgbClr val="FFFF00"/>
                </a:solidFill>
              </a:rPr>
              <a:t>132</a:t>
            </a:r>
            <a:r>
              <a:rPr lang="en-GB" sz="2000" b="1" dirty="0">
                <a:solidFill>
                  <a:srgbClr val="FFFF00"/>
                </a:solidFill>
              </a:rPr>
              <a:t>Sn @ 5.5 </a:t>
            </a:r>
            <a:r>
              <a:rPr lang="en-GB" sz="2000" b="1" dirty="0" smtClean="0">
                <a:solidFill>
                  <a:srgbClr val="FFFF00"/>
                </a:solidFill>
              </a:rPr>
              <a:t>MeV/u </a:t>
            </a:r>
          </a:p>
          <a:p>
            <a:r>
              <a:rPr lang="en-GB" sz="2000" b="1" dirty="0" smtClean="0">
                <a:solidFill>
                  <a:srgbClr val="FFFF00"/>
                </a:solidFill>
              </a:rPr>
              <a:t>q – irrelevant           </a:t>
            </a:r>
            <a:r>
              <a:rPr lang="en-GB" b="1" dirty="0" smtClean="0">
                <a:solidFill>
                  <a:srgbClr val="FFFF00"/>
                </a:solidFill>
              </a:rPr>
              <a:t>→</a:t>
            </a:r>
            <a:endParaRPr lang="en-GB" dirty="0">
              <a:solidFill>
                <a:srgbClr val="FFFF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953863" y="2180687"/>
            <a:ext cx="235192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 smtClean="0">
                <a:solidFill>
                  <a:srgbClr val="FFFF00"/>
                </a:solidFill>
              </a:rPr>
              <a:t>A/q&lt;4.5 → q&gt;30</a:t>
            </a:r>
            <a:r>
              <a:rPr lang="en-GB" sz="2000" b="1" baseline="30000" dirty="0" smtClean="0">
                <a:solidFill>
                  <a:srgbClr val="FFFF00"/>
                </a:solidFill>
              </a:rPr>
              <a:t>+</a:t>
            </a:r>
            <a:r>
              <a:rPr lang="en-GB" sz="2000" b="1" dirty="0">
                <a:solidFill>
                  <a:srgbClr val="FFFF00"/>
                </a:solidFill>
              </a:rPr>
              <a:t> → </a:t>
            </a:r>
            <a:endParaRPr lang="en-GB" sz="2000" b="1" baseline="30000" dirty="0">
              <a:solidFill>
                <a:srgbClr val="FFFF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277568" y="1963251"/>
            <a:ext cx="119776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 smtClean="0">
                <a:solidFill>
                  <a:srgbClr val="FFFF00"/>
                </a:solidFill>
              </a:rPr>
              <a:t>T~100 </a:t>
            </a:r>
            <a:r>
              <a:rPr lang="en-GB" sz="2000" b="1" dirty="0" err="1" smtClean="0">
                <a:solidFill>
                  <a:srgbClr val="FFFF00"/>
                </a:solidFill>
              </a:rPr>
              <a:t>ms</a:t>
            </a:r>
            <a:endParaRPr lang="en-GB" sz="2000" b="1" dirty="0" smtClean="0">
              <a:solidFill>
                <a:srgbClr val="FFFF00"/>
              </a:solidFill>
            </a:endParaRPr>
          </a:p>
          <a:p>
            <a:r>
              <a:rPr lang="en-GB" sz="2000" b="1" dirty="0" smtClean="0">
                <a:solidFill>
                  <a:srgbClr val="FFFF00"/>
                </a:solidFill>
              </a:rPr>
              <a:t>←↓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53059" y="2994302"/>
            <a:ext cx="311540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b="1" dirty="0">
                <a:solidFill>
                  <a:srgbClr val="FFFF00"/>
                </a:solidFill>
                <a:sym typeface="Symbol"/>
              </a:rPr>
              <a:t></a:t>
            </a:r>
            <a:r>
              <a:rPr lang="en-GB" b="1" dirty="0">
                <a:solidFill>
                  <a:srgbClr val="FFFF00"/>
                </a:solidFill>
              </a:rPr>
              <a:t>-</a:t>
            </a:r>
            <a:r>
              <a:rPr lang="en-GB" b="1" dirty="0" smtClean="0">
                <a:solidFill>
                  <a:srgbClr val="FFFF00"/>
                </a:solidFill>
              </a:rPr>
              <a:t>detectors saturation @ 10 Hz</a:t>
            </a:r>
            <a:endParaRPr lang="en-GB" b="1" dirty="0">
              <a:solidFill>
                <a:srgbClr val="FFFF00"/>
              </a:solidFill>
            </a:endParaRPr>
          </a:p>
          <a:p>
            <a:endParaRPr lang="en-GB" dirty="0"/>
          </a:p>
        </p:txBody>
      </p:sp>
      <p:sp>
        <p:nvSpPr>
          <p:cNvPr id="16" name="TextBox 15"/>
          <p:cNvSpPr txBox="1"/>
          <p:nvPr/>
        </p:nvSpPr>
        <p:spPr>
          <a:xfrm>
            <a:off x="953059" y="4933812"/>
            <a:ext cx="20830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 smtClean="0">
                <a:solidFill>
                  <a:srgbClr val="0000FF"/>
                </a:solidFill>
              </a:rPr>
              <a:t>100 Hz rep rate →</a:t>
            </a:r>
            <a:endParaRPr lang="en-GB" sz="2000" b="1" dirty="0">
              <a:solidFill>
                <a:srgbClr val="0000FF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381887" y="4957614"/>
            <a:ext cx="319254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 smtClean="0">
                <a:solidFill>
                  <a:srgbClr val="0000FF"/>
                </a:solidFill>
              </a:rPr>
              <a:t>OK: 50 Hz </a:t>
            </a:r>
            <a:r>
              <a:rPr lang="en-GB" sz="2000" b="1" dirty="0" err="1" smtClean="0">
                <a:solidFill>
                  <a:srgbClr val="0000FF"/>
                </a:solidFill>
              </a:rPr>
              <a:t>st</a:t>
            </a:r>
            <a:r>
              <a:rPr lang="en-GB" sz="2000" b="1" dirty="0" smtClean="0">
                <a:solidFill>
                  <a:srgbClr val="0000FF"/>
                </a:solidFill>
              </a:rPr>
              <a:t> I/ 100 Hz </a:t>
            </a:r>
            <a:r>
              <a:rPr lang="en-GB" sz="2000" b="1" dirty="0" err="1" smtClean="0">
                <a:solidFill>
                  <a:srgbClr val="0000FF"/>
                </a:solidFill>
              </a:rPr>
              <a:t>st</a:t>
            </a:r>
            <a:r>
              <a:rPr lang="en-GB" sz="2000" b="1" dirty="0" smtClean="0">
                <a:solidFill>
                  <a:srgbClr val="0000FF"/>
                </a:solidFill>
              </a:rPr>
              <a:t> II →</a:t>
            </a:r>
            <a:endParaRPr lang="en-GB" sz="2000" b="1" dirty="0">
              <a:solidFill>
                <a:srgbClr val="0000FF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712152" y="4931414"/>
            <a:ext cx="202811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 smtClean="0">
                <a:solidFill>
                  <a:srgbClr val="0000FF"/>
                </a:solidFill>
              </a:rPr>
              <a:t>Not OK: </a:t>
            </a:r>
            <a:r>
              <a:rPr lang="en-GB" sz="2000" b="1" dirty="0" smtClean="0">
                <a:solidFill>
                  <a:srgbClr val="0000FF"/>
                </a:solidFill>
              </a:rPr>
              <a:t>J</a:t>
            </a:r>
            <a:r>
              <a:rPr lang="en-GB" sz="2000" b="1" baseline="-25000" dirty="0" smtClean="0">
                <a:solidFill>
                  <a:srgbClr val="0000FF"/>
                </a:solidFill>
              </a:rPr>
              <a:t>e</a:t>
            </a:r>
            <a:r>
              <a:rPr lang="en-GB" sz="2000" b="1" dirty="0" smtClean="0">
                <a:solidFill>
                  <a:srgbClr val="0000FF"/>
                </a:solidFill>
              </a:rPr>
              <a:t> </a:t>
            </a:r>
            <a:r>
              <a:rPr lang="en-GB" sz="2000" b="1" dirty="0" smtClean="0">
                <a:solidFill>
                  <a:srgbClr val="0000FF"/>
                </a:solidFill>
              </a:rPr>
              <a:t>x 5/10</a:t>
            </a:r>
            <a:endParaRPr lang="en-GB" sz="2000" b="1" dirty="0">
              <a:solidFill>
                <a:srgbClr val="0000FF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344200" y="3703707"/>
            <a:ext cx="263418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 smtClean="0">
                <a:solidFill>
                  <a:srgbClr val="FFFF00"/>
                </a:solidFill>
              </a:rPr>
              <a:t>REXTRAP capacity limit</a:t>
            </a:r>
          </a:p>
          <a:p>
            <a:r>
              <a:rPr lang="en-GB" sz="2000" b="1" dirty="0" smtClean="0">
                <a:solidFill>
                  <a:srgbClr val="FFFF00"/>
                </a:solidFill>
              </a:rPr>
              <a:t>Half life limit ↓</a:t>
            </a:r>
            <a:endParaRPr lang="en-GB" sz="2000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78631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4" grpId="0"/>
      <p:bldP spid="15" grpId="0"/>
      <p:bldP spid="16" grpId="0"/>
      <p:bldP spid="17" grpId="0"/>
      <p:bldP spid="18" grpId="0"/>
      <p:bldP spid="1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8711" y="44624"/>
            <a:ext cx="8208912" cy="836720"/>
          </a:xfrm>
        </p:spPr>
        <p:txBody>
          <a:bodyPr>
            <a:noAutofit/>
          </a:bodyPr>
          <a:lstStyle/>
          <a:p>
            <a:r>
              <a:rPr lang="en-GB" sz="3600" dirty="0">
                <a:solidFill>
                  <a:srgbClr val="1105B1"/>
                </a:solidFill>
              </a:rPr>
              <a:t>A</a:t>
            </a:r>
            <a:r>
              <a:rPr lang="en-GB" sz="3600" dirty="0" smtClean="0">
                <a:solidFill>
                  <a:srgbClr val="1105B1"/>
                </a:solidFill>
              </a:rPr>
              <a:t>. Prospective user request: TSR@HIE-ISOLDE</a:t>
            </a:r>
            <a:endParaRPr lang="en-GB" sz="3600" dirty="0">
              <a:solidFill>
                <a:srgbClr val="1105B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5966" y="1628800"/>
            <a:ext cx="4530342" cy="47155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081993" y="1628800"/>
            <a:ext cx="5184576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b="1" dirty="0" smtClean="0">
              <a:solidFill>
                <a:srgbClr val="1105B1"/>
              </a:solidFill>
            </a:endParaRPr>
          </a:p>
          <a:p>
            <a:endParaRPr lang="en-GB" b="1" dirty="0" smtClean="0">
              <a:solidFill>
                <a:srgbClr val="1105B1"/>
              </a:solidFill>
            </a:endParaRPr>
          </a:p>
          <a:p>
            <a:endParaRPr lang="en-GB" b="1" dirty="0" smtClean="0">
              <a:solidFill>
                <a:srgbClr val="1105B1"/>
              </a:solidFill>
            </a:endParaRPr>
          </a:p>
          <a:p>
            <a:pPr marL="285750" indent="-285750">
              <a:buFont typeface="Wingdings" pitchFamily="2" charset="2"/>
              <a:buChar char="q"/>
            </a:pPr>
            <a:r>
              <a:rPr lang="en-GB" b="1" dirty="0">
                <a:solidFill>
                  <a:srgbClr val="1105B1"/>
                </a:solidFill>
              </a:rPr>
              <a:t> </a:t>
            </a:r>
            <a:r>
              <a:rPr lang="en-GB" b="1" dirty="0" smtClean="0">
                <a:solidFill>
                  <a:srgbClr val="1105B1"/>
                </a:solidFill>
              </a:rPr>
              <a:t>A/q ~ 3 for machine </a:t>
            </a:r>
            <a:r>
              <a:rPr lang="en-GB" b="1" dirty="0" smtClean="0">
                <a:solidFill>
                  <a:srgbClr val="1105B1"/>
                </a:solidFill>
              </a:rPr>
              <a:t>reasons;</a:t>
            </a:r>
            <a:endParaRPr lang="en-GB" b="1" dirty="0" smtClean="0">
              <a:solidFill>
                <a:srgbClr val="1105B1"/>
              </a:solidFill>
            </a:endParaRPr>
          </a:p>
          <a:p>
            <a:endParaRPr lang="en-GB" b="1" dirty="0" smtClean="0">
              <a:solidFill>
                <a:srgbClr val="1105B1"/>
              </a:solidFill>
            </a:endParaRPr>
          </a:p>
          <a:p>
            <a:pPr marL="285750" indent="-285750">
              <a:buFont typeface="Wingdings" pitchFamily="2" charset="2"/>
              <a:buChar char="q"/>
            </a:pPr>
            <a:r>
              <a:rPr lang="en-GB" b="1" dirty="0">
                <a:solidFill>
                  <a:srgbClr val="1105B1"/>
                </a:solidFill>
              </a:rPr>
              <a:t> </a:t>
            </a:r>
            <a:r>
              <a:rPr lang="en-GB" b="1" dirty="0" smtClean="0">
                <a:solidFill>
                  <a:srgbClr val="1105B1"/>
                </a:solidFill>
              </a:rPr>
              <a:t>H-like and bare up to 60+ for</a:t>
            </a:r>
          </a:p>
          <a:p>
            <a:r>
              <a:rPr lang="en-GB" b="1" dirty="0" smtClean="0">
                <a:solidFill>
                  <a:srgbClr val="1105B1"/>
                </a:solidFill>
              </a:rPr>
              <a:t>       </a:t>
            </a:r>
            <a:r>
              <a:rPr lang="en-GB" b="1" dirty="0" smtClean="0">
                <a:solidFill>
                  <a:srgbClr val="1105B1"/>
                </a:solidFill>
              </a:rPr>
              <a:t>physics;</a:t>
            </a:r>
            <a:endParaRPr lang="en-GB" b="1" dirty="0" smtClean="0">
              <a:solidFill>
                <a:srgbClr val="1105B1"/>
              </a:solidFill>
            </a:endParaRPr>
          </a:p>
          <a:p>
            <a:pPr marL="285750" indent="-285750">
              <a:buFont typeface="Wingdings" pitchFamily="2" charset="2"/>
              <a:buChar char="q"/>
            </a:pPr>
            <a:endParaRPr lang="en-GB" b="1" dirty="0" smtClean="0">
              <a:solidFill>
                <a:srgbClr val="1105B1"/>
              </a:solidFill>
            </a:endParaRPr>
          </a:p>
          <a:p>
            <a:pPr marL="285750" indent="-285750">
              <a:buFont typeface="Wingdings" pitchFamily="2" charset="2"/>
              <a:buChar char="q"/>
            </a:pPr>
            <a:r>
              <a:rPr lang="en-GB" b="1" dirty="0" smtClean="0">
                <a:solidFill>
                  <a:srgbClr val="1105B1"/>
                </a:solidFill>
              </a:rPr>
              <a:t>Fast extraction &lt;30 </a:t>
            </a:r>
            <a:r>
              <a:rPr lang="el-GR" b="1" dirty="0" smtClean="0">
                <a:solidFill>
                  <a:srgbClr val="1105B1"/>
                </a:solidFill>
              </a:rPr>
              <a:t>μ</a:t>
            </a:r>
            <a:r>
              <a:rPr lang="en-GB" b="1" dirty="0" smtClean="0">
                <a:solidFill>
                  <a:srgbClr val="1105B1"/>
                </a:solidFill>
              </a:rPr>
              <a:t>s;</a:t>
            </a:r>
            <a:endParaRPr lang="en-GB" b="1" dirty="0" smtClean="0">
              <a:solidFill>
                <a:srgbClr val="1105B1"/>
              </a:solidFill>
            </a:endParaRPr>
          </a:p>
          <a:p>
            <a:pPr marL="285750" indent="-285750">
              <a:buFont typeface="Wingdings" pitchFamily="2" charset="2"/>
              <a:buChar char="q"/>
            </a:pPr>
            <a:endParaRPr lang="en-GB" b="1" dirty="0" smtClean="0">
              <a:solidFill>
                <a:srgbClr val="1105B1"/>
              </a:solidFill>
            </a:endParaRPr>
          </a:p>
          <a:p>
            <a:pPr marL="285750" indent="-285750">
              <a:buFont typeface="Wingdings" pitchFamily="2" charset="2"/>
              <a:buChar char="q"/>
            </a:pPr>
            <a:r>
              <a:rPr lang="en-GB" b="1" dirty="0" smtClean="0">
                <a:solidFill>
                  <a:srgbClr val="1105B1"/>
                </a:solidFill>
              </a:rPr>
              <a:t>Low rep rate 0.5 Hz&lt;f&lt; </a:t>
            </a:r>
            <a:r>
              <a:rPr lang="en-GB" b="1" dirty="0" smtClean="0">
                <a:solidFill>
                  <a:srgbClr val="1105B1"/>
                </a:solidFill>
              </a:rPr>
              <a:t>5Hz;</a:t>
            </a:r>
            <a:endParaRPr lang="en-GB" b="1" dirty="0" smtClean="0">
              <a:solidFill>
                <a:srgbClr val="1105B1"/>
              </a:solidFill>
            </a:endParaRPr>
          </a:p>
          <a:p>
            <a:endParaRPr lang="en-GB" b="1" dirty="0" smtClean="0">
              <a:solidFill>
                <a:srgbClr val="1105B1"/>
              </a:solidFill>
            </a:endParaRPr>
          </a:p>
          <a:p>
            <a:pPr marL="285750" indent="-285750">
              <a:buFont typeface="Wingdings" pitchFamily="2" charset="2"/>
              <a:buChar char="q"/>
            </a:pPr>
            <a:r>
              <a:rPr lang="en-GB" b="1" dirty="0" smtClean="0">
                <a:solidFill>
                  <a:srgbClr val="1105B1"/>
                </a:solidFill>
              </a:rPr>
              <a:t>High pulse </a:t>
            </a:r>
            <a:r>
              <a:rPr lang="en-GB" b="1" dirty="0" smtClean="0">
                <a:solidFill>
                  <a:srgbClr val="1105B1"/>
                </a:solidFill>
              </a:rPr>
              <a:t>intensity.</a:t>
            </a:r>
            <a:endParaRPr lang="en-GB" b="1" dirty="0" smtClean="0">
              <a:solidFill>
                <a:srgbClr val="1105B1"/>
              </a:solidFill>
            </a:endParaRPr>
          </a:p>
          <a:p>
            <a:endParaRPr lang="en-GB" dirty="0" smtClean="0">
              <a:solidFill>
                <a:srgbClr val="1105B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411760" y="1124744"/>
            <a:ext cx="395089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rgbClr val="1105B1"/>
                </a:solidFill>
              </a:rPr>
              <a:t>Working for TSR@HIE-ISOLDE </a:t>
            </a:r>
            <a:r>
              <a:rPr lang="en-GB" b="1" dirty="0" smtClean="0">
                <a:solidFill>
                  <a:srgbClr val="1105B1"/>
                </a:solidFill>
              </a:rPr>
              <a:t>injection:</a:t>
            </a:r>
            <a:endParaRPr lang="en-GB" b="1" dirty="0">
              <a:solidFill>
                <a:srgbClr val="1105B1"/>
              </a:solidFill>
            </a:endParaRP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095384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3200" dirty="0">
                <a:solidFill>
                  <a:srgbClr val="1105B1"/>
                </a:solidFill>
              </a:rPr>
              <a:t>A. </a:t>
            </a:r>
            <a:r>
              <a:rPr lang="en-GB" sz="3200" dirty="0" smtClean="0">
                <a:solidFill>
                  <a:srgbClr val="1105B1"/>
                </a:solidFill>
              </a:rPr>
              <a:t>EBIS </a:t>
            </a:r>
            <a:r>
              <a:rPr lang="en-GB" sz="3200" dirty="0" err="1" smtClean="0">
                <a:solidFill>
                  <a:srgbClr val="1105B1"/>
                </a:solidFill>
              </a:rPr>
              <a:t>cw</a:t>
            </a:r>
            <a:r>
              <a:rPr lang="en-GB" sz="3200" dirty="0" smtClean="0">
                <a:solidFill>
                  <a:srgbClr val="1105B1"/>
                </a:solidFill>
              </a:rPr>
              <a:t> injection for TSR@HIE-ISOLDE and very unstable ions for MINIBALL</a:t>
            </a:r>
            <a:endParaRPr lang="en-GB" sz="3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TextBox 6"/>
          <p:cNvSpPr txBox="1"/>
          <p:nvPr/>
        </p:nvSpPr>
        <p:spPr>
          <a:xfrm>
            <a:off x="5940152" y="4083168"/>
            <a:ext cx="307962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 smtClean="0">
                <a:solidFill>
                  <a:srgbClr val="1105B1"/>
                </a:solidFill>
              </a:rPr>
              <a:t>2. Short lived isotopes with</a:t>
            </a:r>
          </a:p>
          <a:p>
            <a:r>
              <a:rPr lang="en-GB" sz="2000" b="1" dirty="0" smtClean="0">
                <a:solidFill>
                  <a:srgbClr val="1105B1"/>
                </a:solidFill>
              </a:rPr>
              <a:t>τ ~ t</a:t>
            </a:r>
            <a:r>
              <a:rPr lang="en-GB" sz="2000" b="1" baseline="-25000" dirty="0" smtClean="0">
                <a:solidFill>
                  <a:srgbClr val="1105B1"/>
                </a:solidFill>
              </a:rPr>
              <a:t>breeding</a:t>
            </a:r>
            <a:r>
              <a:rPr lang="en-GB" sz="2000" b="1" dirty="0" smtClean="0">
                <a:solidFill>
                  <a:srgbClr val="1105B1"/>
                </a:solidFill>
              </a:rPr>
              <a:t> should be shot </a:t>
            </a:r>
          </a:p>
          <a:p>
            <a:r>
              <a:rPr lang="en-GB" sz="2000" b="1" dirty="0" smtClean="0">
                <a:solidFill>
                  <a:srgbClr val="1105B1"/>
                </a:solidFill>
              </a:rPr>
              <a:t>directly to reduce losses.</a:t>
            </a:r>
            <a:r>
              <a:rPr lang="en-GB" sz="2000" b="1" baseline="-25000" dirty="0" smtClean="0">
                <a:solidFill>
                  <a:srgbClr val="1105B1"/>
                </a:solidFill>
              </a:rPr>
              <a:t> </a:t>
            </a:r>
            <a:endParaRPr lang="en-GB" sz="2000" b="1" baseline="-25000" dirty="0">
              <a:solidFill>
                <a:srgbClr val="1105B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898433" y="1727517"/>
            <a:ext cx="3165968" cy="19082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 smtClean="0">
                <a:solidFill>
                  <a:srgbClr val="1105B1"/>
                </a:solidFill>
              </a:rPr>
              <a:t>1.For </a:t>
            </a:r>
            <a:r>
              <a:rPr lang="en-GB" sz="2000" b="1" dirty="0" smtClean="0">
                <a:solidFill>
                  <a:srgbClr val="1105B1"/>
                </a:solidFill>
              </a:rPr>
              <a:t>a few Hz </a:t>
            </a:r>
            <a:r>
              <a:rPr lang="en-GB" sz="2000" b="1" dirty="0" smtClean="0">
                <a:solidFill>
                  <a:srgbClr val="1105B1"/>
                </a:solidFill>
              </a:rPr>
              <a:t>injection of </a:t>
            </a:r>
          </a:p>
          <a:p>
            <a:r>
              <a:rPr lang="en-GB" sz="2000" b="1" dirty="0" smtClean="0">
                <a:solidFill>
                  <a:srgbClr val="1105B1"/>
                </a:solidFill>
              </a:rPr>
              <a:t>high intensity beams:</a:t>
            </a:r>
            <a:endParaRPr lang="en-GB" sz="2000" b="1" dirty="0" smtClean="0">
              <a:solidFill>
                <a:srgbClr val="1105B1"/>
              </a:solidFill>
            </a:endParaRPr>
          </a:p>
          <a:p>
            <a:r>
              <a:rPr lang="en-GB" sz="2000" b="1" dirty="0">
                <a:solidFill>
                  <a:srgbClr val="1105B1"/>
                </a:solidFill>
              </a:rPr>
              <a:t>s</a:t>
            </a:r>
            <a:r>
              <a:rPr lang="en-GB" sz="2000" b="1" dirty="0" smtClean="0">
                <a:solidFill>
                  <a:srgbClr val="1105B1"/>
                </a:solidFill>
              </a:rPr>
              <a:t>hoot </a:t>
            </a:r>
            <a:r>
              <a:rPr lang="en-GB" sz="2000" b="1" dirty="0" smtClean="0">
                <a:solidFill>
                  <a:srgbClr val="1105B1"/>
                </a:solidFill>
              </a:rPr>
              <a:t>directly to EBIS in </a:t>
            </a:r>
            <a:r>
              <a:rPr lang="en-GB" sz="2000" b="1" dirty="0" err="1" smtClean="0">
                <a:solidFill>
                  <a:srgbClr val="1105B1"/>
                </a:solidFill>
              </a:rPr>
              <a:t>cw</a:t>
            </a:r>
            <a:endParaRPr lang="en-GB" sz="2000" b="1" dirty="0" smtClean="0">
              <a:solidFill>
                <a:srgbClr val="1105B1"/>
              </a:solidFill>
            </a:endParaRPr>
          </a:p>
          <a:p>
            <a:r>
              <a:rPr lang="en-GB" sz="2000" b="1" dirty="0">
                <a:solidFill>
                  <a:srgbClr val="1105B1"/>
                </a:solidFill>
              </a:rPr>
              <a:t>d</a:t>
            </a:r>
            <a:r>
              <a:rPr lang="en-GB" sz="2000" b="1" dirty="0" smtClean="0">
                <a:solidFill>
                  <a:srgbClr val="1105B1"/>
                </a:solidFill>
              </a:rPr>
              <a:t>ue to low REXTRAP capacity of 10</a:t>
            </a:r>
            <a:r>
              <a:rPr lang="en-GB" sz="2000" b="1" baseline="30000" dirty="0" smtClean="0">
                <a:solidFill>
                  <a:srgbClr val="1105B1"/>
                </a:solidFill>
              </a:rPr>
              <a:t>7-8</a:t>
            </a:r>
            <a:r>
              <a:rPr lang="en-GB" sz="2000" b="1" dirty="0" smtClean="0">
                <a:solidFill>
                  <a:srgbClr val="1105B1"/>
                </a:solidFill>
              </a:rPr>
              <a:t> ions.</a:t>
            </a:r>
            <a:endParaRPr lang="en-GB" sz="2000" b="1" dirty="0">
              <a:solidFill>
                <a:srgbClr val="1105B1"/>
              </a:solidFill>
            </a:endParaRPr>
          </a:p>
          <a:p>
            <a:endParaRPr lang="en-GB" b="1" dirty="0">
              <a:solidFill>
                <a:srgbClr val="1105B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101049" y="5805264"/>
            <a:ext cx="778700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 smtClean="0">
                <a:solidFill>
                  <a:srgbClr val="1105B1"/>
                </a:solidFill>
              </a:rPr>
              <a:t>EBIS should be capable of effective capturing 10</a:t>
            </a:r>
            <a:r>
              <a:rPr lang="el-GR" sz="2000" b="1" dirty="0" smtClean="0">
                <a:solidFill>
                  <a:srgbClr val="1105B1"/>
                </a:solidFill>
              </a:rPr>
              <a:t>π</a:t>
            </a:r>
            <a:r>
              <a:rPr lang="en-GB" sz="2000" b="1" dirty="0" smtClean="0">
                <a:solidFill>
                  <a:srgbClr val="1105B1"/>
                </a:solidFill>
              </a:rPr>
              <a:t> mm </a:t>
            </a:r>
            <a:r>
              <a:rPr lang="en-GB" sz="2000" b="1" dirty="0" err="1" smtClean="0">
                <a:solidFill>
                  <a:srgbClr val="1105B1"/>
                </a:solidFill>
              </a:rPr>
              <a:t>mrad</a:t>
            </a:r>
            <a:r>
              <a:rPr lang="en-GB" sz="2000" b="1" dirty="0" smtClean="0">
                <a:solidFill>
                  <a:srgbClr val="1105B1"/>
                </a:solidFill>
              </a:rPr>
              <a:t> beam in </a:t>
            </a:r>
            <a:r>
              <a:rPr lang="en-GB" sz="2000" b="1" dirty="0" smtClean="0">
                <a:solidFill>
                  <a:srgbClr val="1105B1"/>
                </a:solidFill>
              </a:rPr>
              <a:t>cw.</a:t>
            </a:r>
            <a:endParaRPr lang="en-GB" sz="2000" b="1" dirty="0">
              <a:solidFill>
                <a:srgbClr val="1105B1"/>
              </a:solidFill>
            </a:endParaRPr>
          </a:p>
        </p:txBody>
      </p:sp>
      <p:sp>
        <p:nvSpPr>
          <p:cNvPr id="26" name="Rectangle 19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grpSp>
        <p:nvGrpSpPr>
          <p:cNvPr id="2067" name="Group 2066"/>
          <p:cNvGrpSpPr/>
          <p:nvPr/>
        </p:nvGrpSpPr>
        <p:grpSpPr>
          <a:xfrm>
            <a:off x="1066594" y="1700808"/>
            <a:ext cx="4657534" cy="3600400"/>
            <a:chOff x="1066594" y="1700808"/>
            <a:chExt cx="4657534" cy="3600400"/>
          </a:xfrm>
        </p:grpSpPr>
        <p:grpSp>
          <p:nvGrpSpPr>
            <p:cNvPr id="2061" name="Group 2060"/>
            <p:cNvGrpSpPr/>
            <p:nvPr/>
          </p:nvGrpSpPr>
          <p:grpSpPr>
            <a:xfrm>
              <a:off x="1066594" y="1700808"/>
              <a:ext cx="4657534" cy="3600400"/>
              <a:chOff x="1066594" y="1700808"/>
              <a:chExt cx="4657534" cy="3600400"/>
            </a:xfrm>
          </p:grpSpPr>
          <p:pic>
            <p:nvPicPr>
              <p:cNvPr id="2066" name="Picture 1" descr="Description: F:\Graphics Fdrive\PICTURES\REX\3D drawings REX Oct 2011\ebis trap.JPG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089130" y="1700808"/>
                <a:ext cx="4634998" cy="360040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2048" name="Freeform 2047"/>
              <p:cNvSpPr/>
              <p:nvPr/>
            </p:nvSpPr>
            <p:spPr>
              <a:xfrm>
                <a:off x="3144120" y="3212976"/>
                <a:ext cx="131736" cy="542441"/>
              </a:xfrm>
              <a:custGeom>
                <a:avLst/>
                <a:gdLst>
                  <a:gd name="connsiteX0" fmla="*/ 131736 w 131736"/>
                  <a:gd name="connsiteY0" fmla="*/ 542441 h 542441"/>
                  <a:gd name="connsiteX1" fmla="*/ 0 w 131736"/>
                  <a:gd name="connsiteY1" fmla="*/ 0 h 5424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31736" h="542441">
                    <a:moveTo>
                      <a:pt x="131736" y="542441"/>
                    </a:moveTo>
                    <a:lnTo>
                      <a:pt x="0" y="0"/>
                    </a:lnTo>
                  </a:path>
                </a:pathLst>
              </a:custGeom>
              <a:noFill/>
              <a:ln>
                <a:solidFill>
                  <a:srgbClr val="FFFF00"/>
                </a:solidFill>
                <a:tailEnd type="triangle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050" name="Freeform 2049"/>
              <p:cNvSpPr/>
              <p:nvPr/>
            </p:nvSpPr>
            <p:spPr>
              <a:xfrm>
                <a:off x="3063080" y="2591771"/>
                <a:ext cx="352279" cy="377205"/>
              </a:xfrm>
              <a:custGeom>
                <a:avLst/>
                <a:gdLst>
                  <a:gd name="connsiteX0" fmla="*/ 23248 w 170482"/>
                  <a:gd name="connsiteY0" fmla="*/ 286718 h 286718"/>
                  <a:gd name="connsiteX1" fmla="*/ 0 w 170482"/>
                  <a:gd name="connsiteY1" fmla="*/ 100739 h 286718"/>
                  <a:gd name="connsiteX2" fmla="*/ 170482 w 170482"/>
                  <a:gd name="connsiteY2" fmla="*/ 0 h 286718"/>
                  <a:gd name="connsiteX0" fmla="*/ 31110 w 178344"/>
                  <a:gd name="connsiteY0" fmla="*/ 286718 h 286718"/>
                  <a:gd name="connsiteX1" fmla="*/ 7862 w 178344"/>
                  <a:gd name="connsiteY1" fmla="*/ 100739 h 286718"/>
                  <a:gd name="connsiteX2" fmla="*/ 178344 w 178344"/>
                  <a:gd name="connsiteY2" fmla="*/ 0 h 286718"/>
                  <a:gd name="connsiteX0" fmla="*/ 53641 w 200875"/>
                  <a:gd name="connsiteY0" fmla="*/ 286718 h 286718"/>
                  <a:gd name="connsiteX1" fmla="*/ 30393 w 200875"/>
                  <a:gd name="connsiteY1" fmla="*/ 100739 h 286718"/>
                  <a:gd name="connsiteX2" fmla="*/ 200875 w 200875"/>
                  <a:gd name="connsiteY2" fmla="*/ 0 h 286718"/>
                  <a:gd name="connsiteX0" fmla="*/ 23787 w 180546"/>
                  <a:gd name="connsiteY0" fmla="*/ 396256 h 396256"/>
                  <a:gd name="connsiteX1" fmla="*/ 10064 w 180546"/>
                  <a:gd name="connsiteY1" fmla="*/ 100739 h 396256"/>
                  <a:gd name="connsiteX2" fmla="*/ 180546 w 180546"/>
                  <a:gd name="connsiteY2" fmla="*/ 0 h 396256"/>
                  <a:gd name="connsiteX0" fmla="*/ 32146 w 303205"/>
                  <a:gd name="connsiteY0" fmla="*/ 448644 h 448644"/>
                  <a:gd name="connsiteX1" fmla="*/ 18423 w 303205"/>
                  <a:gd name="connsiteY1" fmla="*/ 153127 h 448644"/>
                  <a:gd name="connsiteX2" fmla="*/ 303205 w 303205"/>
                  <a:gd name="connsiteY2" fmla="*/ 0 h 448644"/>
                  <a:gd name="connsiteX0" fmla="*/ 33897 w 328769"/>
                  <a:gd name="connsiteY0" fmla="*/ 443881 h 443881"/>
                  <a:gd name="connsiteX1" fmla="*/ 20174 w 328769"/>
                  <a:gd name="connsiteY1" fmla="*/ 148364 h 443881"/>
                  <a:gd name="connsiteX2" fmla="*/ 328769 w 328769"/>
                  <a:gd name="connsiteY2" fmla="*/ 0 h 443881"/>
                  <a:gd name="connsiteX0" fmla="*/ 31797 w 326669"/>
                  <a:gd name="connsiteY0" fmla="*/ 443881 h 443881"/>
                  <a:gd name="connsiteX1" fmla="*/ 18074 w 326669"/>
                  <a:gd name="connsiteY1" fmla="*/ 148364 h 443881"/>
                  <a:gd name="connsiteX2" fmla="*/ 326669 w 326669"/>
                  <a:gd name="connsiteY2" fmla="*/ 0 h 443881"/>
                  <a:gd name="connsiteX0" fmla="*/ 30137 w 325009"/>
                  <a:gd name="connsiteY0" fmla="*/ 443881 h 443881"/>
                  <a:gd name="connsiteX1" fmla="*/ 16414 w 325009"/>
                  <a:gd name="connsiteY1" fmla="*/ 148364 h 443881"/>
                  <a:gd name="connsiteX2" fmla="*/ 325009 w 325009"/>
                  <a:gd name="connsiteY2" fmla="*/ 0 h 443881"/>
                  <a:gd name="connsiteX0" fmla="*/ 35971 w 330843"/>
                  <a:gd name="connsiteY0" fmla="*/ 443881 h 443881"/>
                  <a:gd name="connsiteX1" fmla="*/ 22248 w 330843"/>
                  <a:gd name="connsiteY1" fmla="*/ 148364 h 443881"/>
                  <a:gd name="connsiteX2" fmla="*/ 330843 w 330843"/>
                  <a:gd name="connsiteY2" fmla="*/ 0 h 443881"/>
                  <a:gd name="connsiteX0" fmla="*/ 25504 w 320376"/>
                  <a:gd name="connsiteY0" fmla="*/ 443881 h 443881"/>
                  <a:gd name="connsiteX1" fmla="*/ 11781 w 320376"/>
                  <a:gd name="connsiteY1" fmla="*/ 148364 h 443881"/>
                  <a:gd name="connsiteX2" fmla="*/ 320376 w 320376"/>
                  <a:gd name="connsiteY2" fmla="*/ 0 h 443881"/>
                  <a:gd name="connsiteX0" fmla="*/ 35971 w 330843"/>
                  <a:gd name="connsiteY0" fmla="*/ 443881 h 443881"/>
                  <a:gd name="connsiteX1" fmla="*/ 22248 w 330843"/>
                  <a:gd name="connsiteY1" fmla="*/ 148364 h 443881"/>
                  <a:gd name="connsiteX2" fmla="*/ 330843 w 330843"/>
                  <a:gd name="connsiteY2" fmla="*/ 0 h 443881"/>
                  <a:gd name="connsiteX0" fmla="*/ 17509 w 312381"/>
                  <a:gd name="connsiteY0" fmla="*/ 443881 h 443881"/>
                  <a:gd name="connsiteX1" fmla="*/ 37124 w 312381"/>
                  <a:gd name="connsiteY1" fmla="*/ 153126 h 443881"/>
                  <a:gd name="connsiteX2" fmla="*/ 312381 w 312381"/>
                  <a:gd name="connsiteY2" fmla="*/ 0 h 443881"/>
                  <a:gd name="connsiteX0" fmla="*/ 31399 w 326271"/>
                  <a:gd name="connsiteY0" fmla="*/ 443881 h 443881"/>
                  <a:gd name="connsiteX1" fmla="*/ 51014 w 326271"/>
                  <a:gd name="connsiteY1" fmla="*/ 153126 h 443881"/>
                  <a:gd name="connsiteX2" fmla="*/ 326271 w 326271"/>
                  <a:gd name="connsiteY2" fmla="*/ 0 h 443881"/>
                  <a:gd name="connsiteX0" fmla="*/ 20631 w 315503"/>
                  <a:gd name="connsiteY0" fmla="*/ 443881 h 443881"/>
                  <a:gd name="connsiteX1" fmla="*/ 40246 w 315503"/>
                  <a:gd name="connsiteY1" fmla="*/ 153126 h 443881"/>
                  <a:gd name="connsiteX2" fmla="*/ 315503 w 315503"/>
                  <a:gd name="connsiteY2" fmla="*/ 0 h 443881"/>
                  <a:gd name="connsiteX0" fmla="*/ 22559 w 317431"/>
                  <a:gd name="connsiteY0" fmla="*/ 443881 h 443881"/>
                  <a:gd name="connsiteX1" fmla="*/ 42174 w 317431"/>
                  <a:gd name="connsiteY1" fmla="*/ 153126 h 443881"/>
                  <a:gd name="connsiteX2" fmla="*/ 317431 w 317431"/>
                  <a:gd name="connsiteY2" fmla="*/ 0 h 443881"/>
                  <a:gd name="connsiteX0" fmla="*/ 18740 w 313612"/>
                  <a:gd name="connsiteY0" fmla="*/ 443881 h 443881"/>
                  <a:gd name="connsiteX1" fmla="*/ 38355 w 313612"/>
                  <a:gd name="connsiteY1" fmla="*/ 153126 h 443881"/>
                  <a:gd name="connsiteX2" fmla="*/ 313612 w 313612"/>
                  <a:gd name="connsiteY2" fmla="*/ 0 h 443881"/>
                  <a:gd name="connsiteX0" fmla="*/ 12677 w 307549"/>
                  <a:gd name="connsiteY0" fmla="*/ 443881 h 443881"/>
                  <a:gd name="connsiteX1" fmla="*/ 32292 w 307549"/>
                  <a:gd name="connsiteY1" fmla="*/ 153126 h 443881"/>
                  <a:gd name="connsiteX2" fmla="*/ 307549 w 307549"/>
                  <a:gd name="connsiteY2" fmla="*/ 0 h 443881"/>
                  <a:gd name="connsiteX0" fmla="*/ 18739 w 313611"/>
                  <a:gd name="connsiteY0" fmla="*/ 443881 h 443881"/>
                  <a:gd name="connsiteX1" fmla="*/ 38354 w 313611"/>
                  <a:gd name="connsiteY1" fmla="*/ 153126 h 443881"/>
                  <a:gd name="connsiteX2" fmla="*/ 313611 w 313611"/>
                  <a:gd name="connsiteY2" fmla="*/ 0 h 443881"/>
                  <a:gd name="connsiteX0" fmla="*/ 17902 w 327062"/>
                  <a:gd name="connsiteY0" fmla="*/ 415306 h 415306"/>
                  <a:gd name="connsiteX1" fmla="*/ 37517 w 327062"/>
                  <a:gd name="connsiteY1" fmla="*/ 124551 h 415306"/>
                  <a:gd name="connsiteX2" fmla="*/ 327062 w 327062"/>
                  <a:gd name="connsiteY2" fmla="*/ 0 h 415306"/>
                  <a:gd name="connsiteX0" fmla="*/ 19022 w 347232"/>
                  <a:gd name="connsiteY0" fmla="*/ 420068 h 420068"/>
                  <a:gd name="connsiteX1" fmla="*/ 38637 w 347232"/>
                  <a:gd name="connsiteY1" fmla="*/ 129313 h 420068"/>
                  <a:gd name="connsiteX2" fmla="*/ 347232 w 347232"/>
                  <a:gd name="connsiteY2" fmla="*/ 0 h 420068"/>
                  <a:gd name="connsiteX0" fmla="*/ 19022 w 347232"/>
                  <a:gd name="connsiteY0" fmla="*/ 420068 h 420068"/>
                  <a:gd name="connsiteX1" fmla="*/ 38637 w 347232"/>
                  <a:gd name="connsiteY1" fmla="*/ 129313 h 420068"/>
                  <a:gd name="connsiteX2" fmla="*/ 347232 w 347232"/>
                  <a:gd name="connsiteY2" fmla="*/ 0 h 420068"/>
                  <a:gd name="connsiteX0" fmla="*/ 19307 w 352279"/>
                  <a:gd name="connsiteY0" fmla="*/ 377205 h 377205"/>
                  <a:gd name="connsiteX1" fmla="*/ 38922 w 352279"/>
                  <a:gd name="connsiteY1" fmla="*/ 86450 h 377205"/>
                  <a:gd name="connsiteX2" fmla="*/ 352279 w 352279"/>
                  <a:gd name="connsiteY2" fmla="*/ 0 h 3772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52279" h="377205">
                    <a:moveTo>
                      <a:pt x="19307" y="377205"/>
                    </a:moveTo>
                    <a:cubicBezTo>
                      <a:pt x="-2730" y="267588"/>
                      <a:pt x="-16573" y="149317"/>
                      <a:pt x="38922" y="86450"/>
                    </a:cubicBezTo>
                    <a:cubicBezTo>
                      <a:pt x="94417" y="23583"/>
                      <a:pt x="290689" y="19292"/>
                      <a:pt x="352279" y="0"/>
                    </a:cubicBezTo>
                  </a:path>
                </a:pathLst>
              </a:custGeom>
              <a:noFill/>
              <a:ln>
                <a:solidFill>
                  <a:srgbClr val="FFFF00"/>
                </a:solidFill>
                <a:tailEnd type="triangle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051" name="Freeform 2050"/>
              <p:cNvSpPr/>
              <p:nvPr/>
            </p:nvSpPr>
            <p:spPr>
              <a:xfrm>
                <a:off x="2128838" y="3237929"/>
                <a:ext cx="45719" cy="563868"/>
              </a:xfrm>
              <a:custGeom>
                <a:avLst/>
                <a:gdLst>
                  <a:gd name="connsiteX0" fmla="*/ 0 w 28575"/>
                  <a:gd name="connsiteY0" fmla="*/ 0 h 352425"/>
                  <a:gd name="connsiteX1" fmla="*/ 28575 w 28575"/>
                  <a:gd name="connsiteY1" fmla="*/ 352425 h 352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8575" h="352425">
                    <a:moveTo>
                      <a:pt x="0" y="0"/>
                    </a:moveTo>
                    <a:lnTo>
                      <a:pt x="28575" y="352425"/>
                    </a:lnTo>
                  </a:path>
                </a:pathLst>
              </a:custGeom>
              <a:noFill/>
              <a:ln>
                <a:solidFill>
                  <a:srgbClr val="FFFF00"/>
                </a:solidFill>
                <a:tailEnd type="triangle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053" name="Freeform 2052"/>
              <p:cNvSpPr/>
              <p:nvPr/>
            </p:nvSpPr>
            <p:spPr>
              <a:xfrm>
                <a:off x="1295400" y="4314825"/>
                <a:ext cx="357188" cy="66675"/>
              </a:xfrm>
              <a:custGeom>
                <a:avLst/>
                <a:gdLst>
                  <a:gd name="connsiteX0" fmla="*/ 357188 w 357188"/>
                  <a:gd name="connsiteY0" fmla="*/ 0 h 66675"/>
                  <a:gd name="connsiteX1" fmla="*/ 0 w 357188"/>
                  <a:gd name="connsiteY1" fmla="*/ 66675 h 666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357188" h="66675">
                    <a:moveTo>
                      <a:pt x="357188" y="0"/>
                    </a:moveTo>
                    <a:lnTo>
                      <a:pt x="0" y="66675"/>
                    </a:lnTo>
                  </a:path>
                </a:pathLst>
              </a:custGeom>
              <a:noFill/>
              <a:ln>
                <a:solidFill>
                  <a:srgbClr val="FFFF00"/>
                </a:solidFill>
                <a:tailEnd type="triangle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1" name="Freeform 40"/>
              <p:cNvSpPr/>
              <p:nvPr/>
            </p:nvSpPr>
            <p:spPr>
              <a:xfrm>
                <a:off x="2366554" y="2276872"/>
                <a:ext cx="286719" cy="54244"/>
              </a:xfrm>
              <a:custGeom>
                <a:avLst/>
                <a:gdLst>
                  <a:gd name="connsiteX0" fmla="*/ 286719 w 286719"/>
                  <a:gd name="connsiteY0" fmla="*/ 0 h 54244"/>
                  <a:gd name="connsiteX1" fmla="*/ 0 w 286719"/>
                  <a:gd name="connsiteY1" fmla="*/ 54244 h 542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86719" h="54244">
                    <a:moveTo>
                      <a:pt x="286719" y="0"/>
                    </a:moveTo>
                    <a:lnTo>
                      <a:pt x="0" y="54244"/>
                    </a:lnTo>
                  </a:path>
                </a:pathLst>
              </a:custGeom>
              <a:noFill/>
              <a:ln>
                <a:solidFill>
                  <a:srgbClr val="FFFF00"/>
                </a:solidFill>
                <a:tailEnd type="triangle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055" name="TextBox 2054"/>
              <p:cNvSpPr txBox="1"/>
              <p:nvPr/>
            </p:nvSpPr>
            <p:spPr>
              <a:xfrm>
                <a:off x="4324191" y="4437112"/>
                <a:ext cx="84670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400" dirty="0" smtClean="0">
                    <a:solidFill>
                      <a:srgbClr val="FFFF00"/>
                    </a:solidFill>
                  </a:rPr>
                  <a:t>REXTRAP</a:t>
                </a:r>
                <a:endParaRPr lang="en-GB" sz="1400" dirty="0">
                  <a:solidFill>
                    <a:srgbClr val="FFFF00"/>
                  </a:solidFill>
                </a:endParaRPr>
              </a:p>
            </p:txBody>
          </p:sp>
          <p:sp>
            <p:nvSpPr>
              <p:cNvPr id="2057" name="TextBox 2056"/>
              <p:cNvSpPr txBox="1"/>
              <p:nvPr/>
            </p:nvSpPr>
            <p:spPr>
              <a:xfrm>
                <a:off x="4139952" y="2177227"/>
                <a:ext cx="497252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400" dirty="0" smtClean="0">
                    <a:solidFill>
                      <a:srgbClr val="FFFF00"/>
                    </a:solidFill>
                  </a:rPr>
                  <a:t>EBIS</a:t>
                </a:r>
                <a:endParaRPr lang="en-GB" sz="1400" dirty="0">
                  <a:solidFill>
                    <a:srgbClr val="FFFF00"/>
                  </a:solidFill>
                </a:endParaRPr>
              </a:p>
            </p:txBody>
          </p:sp>
          <p:sp>
            <p:nvSpPr>
              <p:cNvPr id="2058" name="TextBox 2057"/>
              <p:cNvSpPr txBox="1"/>
              <p:nvPr/>
            </p:nvSpPr>
            <p:spPr>
              <a:xfrm>
                <a:off x="1689752" y="1996217"/>
                <a:ext cx="1640321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400" dirty="0" smtClean="0">
                    <a:solidFill>
                      <a:srgbClr val="FFFF00"/>
                    </a:solidFill>
                  </a:rPr>
                  <a:t>Charge bred q+ ions</a:t>
                </a:r>
                <a:endParaRPr lang="en-GB" sz="1400" dirty="0">
                  <a:solidFill>
                    <a:srgbClr val="FFFF00"/>
                  </a:solidFill>
                </a:endParaRPr>
              </a:p>
            </p:txBody>
          </p:sp>
          <p:sp>
            <p:nvSpPr>
              <p:cNvPr id="2059" name="TextBox 2058"/>
              <p:cNvSpPr txBox="1"/>
              <p:nvPr/>
            </p:nvSpPr>
            <p:spPr>
              <a:xfrm>
                <a:off x="1242698" y="3356992"/>
                <a:ext cx="886140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400" dirty="0" smtClean="0">
                    <a:solidFill>
                      <a:srgbClr val="FFFF00"/>
                    </a:solidFill>
                  </a:rPr>
                  <a:t>A/q </a:t>
                </a:r>
              </a:p>
              <a:p>
                <a:r>
                  <a:rPr lang="en-GB" sz="1400" dirty="0" smtClean="0">
                    <a:solidFill>
                      <a:srgbClr val="FFFF00"/>
                    </a:solidFill>
                  </a:rPr>
                  <a:t>separator</a:t>
                </a:r>
                <a:endParaRPr lang="en-GB" sz="1400" dirty="0">
                  <a:solidFill>
                    <a:srgbClr val="FFFF00"/>
                  </a:solidFill>
                </a:endParaRPr>
              </a:p>
            </p:txBody>
          </p:sp>
          <p:sp>
            <p:nvSpPr>
              <p:cNvPr id="2060" name="TextBox 2059"/>
              <p:cNvSpPr txBox="1"/>
              <p:nvPr/>
            </p:nvSpPr>
            <p:spPr>
              <a:xfrm>
                <a:off x="1066594" y="4777988"/>
                <a:ext cx="1171988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400" dirty="0" smtClean="0">
                    <a:solidFill>
                      <a:srgbClr val="FFFF00"/>
                    </a:solidFill>
                  </a:rPr>
                  <a:t>Cleaned q+ </a:t>
                </a:r>
              </a:p>
              <a:p>
                <a:r>
                  <a:rPr lang="en-GB" sz="1400" dirty="0" smtClean="0">
                    <a:solidFill>
                      <a:srgbClr val="FFFF00"/>
                    </a:solidFill>
                  </a:rPr>
                  <a:t>beam to </a:t>
                </a:r>
                <a:r>
                  <a:rPr lang="en-GB" sz="1400" dirty="0" err="1" smtClean="0">
                    <a:solidFill>
                      <a:srgbClr val="FFFF00"/>
                    </a:solidFill>
                  </a:rPr>
                  <a:t>linac</a:t>
                </a:r>
                <a:endParaRPr lang="en-GB" sz="1400" dirty="0">
                  <a:solidFill>
                    <a:srgbClr val="FFFF00"/>
                  </a:solidFill>
                </a:endParaRPr>
              </a:p>
            </p:txBody>
          </p:sp>
          <p:sp>
            <p:nvSpPr>
              <p:cNvPr id="2054" name="TextBox 2053"/>
              <p:cNvSpPr txBox="1"/>
              <p:nvPr/>
            </p:nvSpPr>
            <p:spPr>
              <a:xfrm>
                <a:off x="4976808" y="3266400"/>
                <a:ext cx="747320" cy="73866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400" dirty="0" smtClean="0">
                    <a:solidFill>
                      <a:srgbClr val="FFFF00"/>
                    </a:solidFill>
                  </a:rPr>
                  <a:t>1+ ions </a:t>
                </a:r>
              </a:p>
              <a:p>
                <a:r>
                  <a:rPr lang="en-GB" sz="1400" dirty="0" smtClean="0">
                    <a:solidFill>
                      <a:srgbClr val="FFFF00"/>
                    </a:solidFill>
                  </a:rPr>
                  <a:t>from</a:t>
                </a:r>
              </a:p>
              <a:p>
                <a:r>
                  <a:rPr lang="en-GB" sz="1400" dirty="0" smtClean="0">
                    <a:solidFill>
                      <a:srgbClr val="FFFF00"/>
                    </a:solidFill>
                  </a:rPr>
                  <a:t>ISOLDE</a:t>
                </a:r>
                <a:endParaRPr lang="en-GB" sz="1400" dirty="0">
                  <a:solidFill>
                    <a:srgbClr val="FFFF00"/>
                  </a:solidFill>
                </a:endParaRPr>
              </a:p>
            </p:txBody>
          </p:sp>
          <p:sp>
            <p:nvSpPr>
              <p:cNvPr id="2056" name="TextBox 2055"/>
              <p:cNvSpPr txBox="1"/>
              <p:nvPr/>
            </p:nvSpPr>
            <p:spPr>
              <a:xfrm>
                <a:off x="3209988" y="3204670"/>
                <a:ext cx="825867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400" dirty="0" smtClean="0">
                    <a:solidFill>
                      <a:srgbClr val="FFFF00"/>
                    </a:solidFill>
                  </a:rPr>
                  <a:t>Bunched</a:t>
                </a:r>
              </a:p>
              <a:p>
                <a:r>
                  <a:rPr lang="en-GB" sz="1400" dirty="0" smtClean="0">
                    <a:solidFill>
                      <a:srgbClr val="FFFF00"/>
                    </a:solidFill>
                  </a:rPr>
                  <a:t> 1+ ions</a:t>
                </a:r>
                <a:endParaRPr lang="en-GB" sz="1400" dirty="0">
                  <a:solidFill>
                    <a:srgbClr val="FFFF00"/>
                  </a:solidFill>
                </a:endParaRPr>
              </a:p>
            </p:txBody>
          </p:sp>
        </p:grpSp>
        <p:sp>
          <p:nvSpPr>
            <p:cNvPr id="53" name="Freeform 52"/>
            <p:cNvSpPr/>
            <p:nvPr/>
          </p:nvSpPr>
          <p:spPr>
            <a:xfrm>
              <a:off x="5366940" y="3933056"/>
              <a:ext cx="357188" cy="66675"/>
            </a:xfrm>
            <a:custGeom>
              <a:avLst/>
              <a:gdLst>
                <a:gd name="connsiteX0" fmla="*/ 357188 w 357188"/>
                <a:gd name="connsiteY0" fmla="*/ 0 h 66675"/>
                <a:gd name="connsiteX1" fmla="*/ 0 w 357188"/>
                <a:gd name="connsiteY1" fmla="*/ 66675 h 66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57188" h="66675">
                  <a:moveTo>
                    <a:pt x="357188" y="0"/>
                  </a:moveTo>
                  <a:lnTo>
                    <a:pt x="0" y="66675"/>
                  </a:lnTo>
                </a:path>
              </a:pathLst>
            </a:custGeom>
            <a:noFill/>
            <a:ln>
              <a:solidFill>
                <a:srgbClr val="FFFF00"/>
              </a:solidFill>
              <a:tailEnd type="triangle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3175460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1105B1"/>
                </a:solidFill>
              </a:rPr>
              <a:t>A. General requests </a:t>
            </a:r>
            <a:endParaRPr lang="en-GB" dirty="0">
              <a:solidFill>
                <a:srgbClr val="1105B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TextBox 5"/>
          <p:cNvSpPr txBox="1"/>
          <p:nvPr/>
        </p:nvSpPr>
        <p:spPr>
          <a:xfrm>
            <a:off x="1043608" y="1412776"/>
            <a:ext cx="763284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q"/>
            </a:pPr>
            <a:r>
              <a:rPr lang="en-GB" b="1" dirty="0" smtClean="0">
                <a:solidFill>
                  <a:srgbClr val="1105B1"/>
                </a:solidFill>
              </a:rPr>
              <a:t> Increased capacity (increase space charge of the EBIS</a:t>
            </a:r>
            <a:r>
              <a:rPr lang="en-GB" b="1" dirty="0" smtClean="0">
                <a:solidFill>
                  <a:srgbClr val="1105B1"/>
                </a:solidFill>
              </a:rPr>
              <a:t>);</a:t>
            </a:r>
            <a:endParaRPr lang="en-GB" b="1" dirty="0" smtClean="0">
              <a:solidFill>
                <a:srgbClr val="1105B1"/>
              </a:solidFill>
            </a:endParaRPr>
          </a:p>
          <a:p>
            <a:endParaRPr lang="en-GB" b="1" dirty="0" smtClean="0">
              <a:solidFill>
                <a:srgbClr val="1105B1"/>
              </a:solidFill>
            </a:endParaRPr>
          </a:p>
          <a:p>
            <a:pPr marL="285750" indent="-285750">
              <a:buFont typeface="Wingdings" pitchFamily="2" charset="2"/>
              <a:buChar char="q"/>
            </a:pPr>
            <a:r>
              <a:rPr lang="en-GB" b="1" dirty="0">
                <a:solidFill>
                  <a:srgbClr val="1105B1"/>
                </a:solidFill>
              </a:rPr>
              <a:t> </a:t>
            </a:r>
            <a:r>
              <a:rPr lang="en-GB" b="1" dirty="0" smtClean="0">
                <a:solidFill>
                  <a:srgbClr val="1105B1"/>
                </a:solidFill>
              </a:rPr>
              <a:t>Capturing efficiency in </a:t>
            </a:r>
            <a:r>
              <a:rPr lang="en-GB" b="1" dirty="0" err="1" smtClean="0">
                <a:solidFill>
                  <a:srgbClr val="1105B1"/>
                </a:solidFill>
              </a:rPr>
              <a:t>cw</a:t>
            </a:r>
            <a:r>
              <a:rPr lang="en-GB" b="1" dirty="0" smtClean="0">
                <a:solidFill>
                  <a:srgbClr val="1105B1"/>
                </a:solidFill>
              </a:rPr>
              <a:t> over 50%, breeding efficiency over 10 % (new optics). Base scenario: keep REXTRAP for most of the </a:t>
            </a:r>
            <a:r>
              <a:rPr lang="en-GB" b="1" dirty="0" smtClean="0">
                <a:solidFill>
                  <a:srgbClr val="1105B1"/>
                </a:solidFill>
              </a:rPr>
              <a:t>cases;</a:t>
            </a:r>
            <a:endParaRPr lang="en-GB" b="1" dirty="0" smtClean="0">
              <a:solidFill>
                <a:srgbClr val="1105B1"/>
              </a:solidFill>
            </a:endParaRPr>
          </a:p>
          <a:p>
            <a:endParaRPr lang="en-GB" b="1" dirty="0" smtClean="0">
              <a:solidFill>
                <a:srgbClr val="1105B1"/>
              </a:solidFill>
            </a:endParaRPr>
          </a:p>
          <a:p>
            <a:pPr marL="285750" indent="-285750">
              <a:buFont typeface="Wingdings" pitchFamily="2" charset="2"/>
              <a:buChar char="q"/>
            </a:pPr>
            <a:r>
              <a:rPr lang="en-GB" b="1" dirty="0">
                <a:solidFill>
                  <a:srgbClr val="1105B1"/>
                </a:solidFill>
              </a:rPr>
              <a:t> M</a:t>
            </a:r>
            <a:r>
              <a:rPr lang="en-GB" b="1" dirty="0" smtClean="0">
                <a:solidFill>
                  <a:srgbClr val="1105B1"/>
                </a:solidFill>
              </a:rPr>
              <a:t>inimized unscheduled </a:t>
            </a:r>
            <a:r>
              <a:rPr lang="en-GB" b="1" dirty="0" smtClean="0">
                <a:solidFill>
                  <a:srgbClr val="1105B1"/>
                </a:solidFill>
              </a:rPr>
              <a:t>downtime;</a:t>
            </a:r>
            <a:endParaRPr lang="en-GB" b="1" dirty="0" smtClean="0">
              <a:solidFill>
                <a:srgbClr val="1105B1"/>
              </a:solidFill>
            </a:endParaRPr>
          </a:p>
          <a:p>
            <a:endParaRPr lang="en-GB" b="1" dirty="0" smtClean="0">
              <a:solidFill>
                <a:srgbClr val="1105B1"/>
              </a:solidFill>
            </a:endParaRPr>
          </a:p>
          <a:p>
            <a:pPr marL="285750" indent="-285750">
              <a:buFont typeface="Wingdings" pitchFamily="2" charset="2"/>
              <a:buChar char="q"/>
            </a:pPr>
            <a:r>
              <a:rPr lang="en-GB" b="1" dirty="0" smtClean="0">
                <a:solidFill>
                  <a:srgbClr val="1105B1"/>
                </a:solidFill>
              </a:rPr>
              <a:t>Minimized R&amp;D and untested </a:t>
            </a:r>
            <a:r>
              <a:rPr lang="en-GB" b="1" dirty="0" smtClean="0">
                <a:solidFill>
                  <a:srgbClr val="1105B1"/>
                </a:solidFill>
              </a:rPr>
              <a:t>solutions.</a:t>
            </a:r>
            <a:endParaRPr lang="en-GB" b="1" dirty="0">
              <a:solidFill>
                <a:srgbClr val="1105B1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56" t="8813" b="20566"/>
          <a:stretch/>
        </p:blipFill>
        <p:spPr>
          <a:xfrm>
            <a:off x="5364088" y="2780928"/>
            <a:ext cx="3116876" cy="34718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13136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1043608" y="-8"/>
            <a:ext cx="7643192" cy="980736"/>
          </a:xfrm>
        </p:spPr>
        <p:txBody>
          <a:bodyPr>
            <a:normAutofit/>
          </a:bodyPr>
          <a:lstStyle/>
          <a:p>
            <a:r>
              <a:rPr lang="en-GB" sz="3200" dirty="0" smtClean="0">
                <a:solidFill>
                  <a:srgbClr val="1105B1"/>
                </a:solidFill>
              </a:rPr>
              <a:t>B. Technical </a:t>
            </a:r>
            <a:r>
              <a:rPr lang="en-GB" sz="3200" dirty="0" smtClean="0">
                <a:solidFill>
                  <a:srgbClr val="1105B1"/>
                </a:solidFill>
              </a:rPr>
              <a:t>parameters </a:t>
            </a:r>
            <a:endParaRPr lang="en-GB" sz="3200" dirty="0">
              <a:solidFill>
                <a:srgbClr val="1105B1"/>
              </a:solidFill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1061634" y="1340768"/>
            <a:ext cx="5377912" cy="64807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b="1" dirty="0" smtClean="0">
                <a:solidFill>
                  <a:srgbClr val="00B050"/>
                </a:solidFill>
              </a:rPr>
              <a:t>Z~60, He-like, H-like, bare, 10% of CSD,</a:t>
            </a:r>
            <a:r>
              <a:rPr lang="en-GB" sz="2000" b="1" dirty="0" smtClean="0">
                <a:solidFill>
                  <a:srgbClr val="1105B1"/>
                </a:solidFill>
              </a:rPr>
              <a:t> </a:t>
            </a:r>
            <a:r>
              <a:rPr lang="en-GB" sz="2000" b="1" dirty="0" smtClean="0">
                <a:solidFill>
                  <a:srgbClr val="C00000"/>
                </a:solidFill>
              </a:rPr>
              <a:t>0.5-5 </a:t>
            </a:r>
            <a:r>
              <a:rPr lang="en-GB" sz="2000" b="1" dirty="0" smtClean="0">
                <a:solidFill>
                  <a:srgbClr val="C00000"/>
                </a:solidFill>
              </a:rPr>
              <a:t>Hz </a:t>
            </a:r>
            <a:endParaRPr lang="en-GB" sz="2000" b="1" dirty="0">
              <a:solidFill>
                <a:srgbClr val="C00000"/>
              </a:solidFill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6660232" y="1340768"/>
            <a:ext cx="2232248" cy="64807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b="1" dirty="0" smtClean="0">
                <a:solidFill>
                  <a:srgbClr val="00B050"/>
                </a:solidFill>
              </a:rPr>
              <a:t>A/q ~ 4.0,</a:t>
            </a:r>
            <a:r>
              <a:rPr lang="en-GB" sz="2000" b="1" dirty="0" smtClean="0">
                <a:solidFill>
                  <a:srgbClr val="1105B1"/>
                </a:solidFill>
              </a:rPr>
              <a:t> </a:t>
            </a:r>
            <a:r>
              <a:rPr lang="en-GB" sz="2000" b="1" dirty="0" smtClean="0">
                <a:solidFill>
                  <a:srgbClr val="C00000"/>
                </a:solidFill>
              </a:rPr>
              <a:t>100 Hz</a:t>
            </a:r>
            <a:endParaRPr lang="en-GB" sz="2000" b="1" dirty="0">
              <a:solidFill>
                <a:srgbClr val="C00000"/>
              </a:solidFill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1331640" y="2352911"/>
            <a:ext cx="1800200" cy="695486"/>
          </a:xfrm>
          <a:prstGeom prst="roundRect">
            <a:avLst/>
          </a:prstGeom>
          <a:solidFill>
            <a:schemeClr val="bg1"/>
          </a:solidFill>
          <a:ln>
            <a:solidFill>
              <a:srgbClr val="1105B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rgbClr val="1105B1"/>
                </a:solidFill>
              </a:rPr>
              <a:t>I. P. ~ 50 </a:t>
            </a:r>
            <a:r>
              <a:rPr lang="en-GB" b="1" dirty="0" err="1" smtClean="0">
                <a:solidFill>
                  <a:srgbClr val="1105B1"/>
                </a:solidFill>
              </a:rPr>
              <a:t>keV</a:t>
            </a:r>
            <a:endParaRPr lang="en-GB" b="1" dirty="0" smtClean="0">
              <a:solidFill>
                <a:srgbClr val="1105B1"/>
              </a:solidFill>
            </a:endParaRPr>
          </a:p>
          <a:p>
            <a:pPr algn="ctr"/>
            <a:r>
              <a:rPr lang="en-GB" b="1" dirty="0" smtClean="0">
                <a:solidFill>
                  <a:srgbClr val="1105B1"/>
                </a:solidFill>
              </a:rPr>
              <a:t>Competing RR</a:t>
            </a:r>
            <a:endParaRPr lang="en-GB" b="1" dirty="0">
              <a:solidFill>
                <a:srgbClr val="1105B1"/>
              </a:solidFill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971600" y="5816562"/>
            <a:ext cx="2304256" cy="504056"/>
          </a:xfrm>
          <a:prstGeom prst="roundRect">
            <a:avLst/>
          </a:prstGeom>
          <a:solidFill>
            <a:schemeClr val="bg1"/>
          </a:solidFill>
          <a:ln>
            <a:solidFill>
              <a:srgbClr val="1105B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b="1" dirty="0" smtClean="0">
                <a:solidFill>
                  <a:srgbClr val="1105B1"/>
                </a:solidFill>
              </a:rPr>
              <a:t>Gun bias ~ 150 kV</a:t>
            </a:r>
            <a:endParaRPr lang="en-GB" sz="2000" b="1" dirty="0">
              <a:solidFill>
                <a:srgbClr val="1105B1"/>
              </a:solidFill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3242955" y="2404209"/>
            <a:ext cx="1584176" cy="689198"/>
          </a:xfrm>
          <a:prstGeom prst="roundRect">
            <a:avLst/>
          </a:prstGeom>
          <a:solidFill>
            <a:schemeClr val="bg1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rgbClr val="00B050"/>
                </a:solidFill>
              </a:rPr>
              <a:t>J</a:t>
            </a:r>
            <a:r>
              <a:rPr lang="el-GR" b="1" dirty="0" smtClean="0">
                <a:solidFill>
                  <a:srgbClr val="00B050"/>
                </a:solidFill>
              </a:rPr>
              <a:t>τ</a:t>
            </a:r>
            <a:r>
              <a:rPr lang="en-GB" b="1" dirty="0" smtClean="0">
                <a:solidFill>
                  <a:srgbClr val="00B050"/>
                </a:solidFill>
              </a:rPr>
              <a:t> ~ 10</a:t>
            </a:r>
            <a:r>
              <a:rPr lang="en-GB" b="1" baseline="30000" dirty="0" smtClean="0">
                <a:solidFill>
                  <a:srgbClr val="00B050"/>
                </a:solidFill>
              </a:rPr>
              <a:t>4 </a:t>
            </a:r>
            <a:r>
              <a:rPr lang="en-GB" b="1" dirty="0" smtClean="0">
                <a:solidFill>
                  <a:srgbClr val="00B050"/>
                </a:solidFill>
              </a:rPr>
              <a:t>C/cm</a:t>
            </a:r>
            <a:r>
              <a:rPr lang="en-GB" b="1" baseline="30000" dirty="0" smtClean="0">
                <a:solidFill>
                  <a:srgbClr val="00B050"/>
                </a:solidFill>
              </a:rPr>
              <a:t>2</a:t>
            </a:r>
          </a:p>
        </p:txBody>
      </p:sp>
      <p:sp>
        <p:nvSpPr>
          <p:cNvPr id="12" name="Rounded Rectangle 11"/>
          <p:cNvSpPr/>
          <p:nvPr/>
        </p:nvSpPr>
        <p:spPr>
          <a:xfrm>
            <a:off x="5004048" y="2424772"/>
            <a:ext cx="1152128" cy="648072"/>
          </a:xfrm>
          <a:prstGeom prst="round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l-GR" b="1" dirty="0" smtClean="0">
                <a:solidFill>
                  <a:srgbClr val="C00000"/>
                </a:solidFill>
              </a:rPr>
              <a:t>τ</a:t>
            </a:r>
            <a:r>
              <a:rPr lang="en-GB" b="1" dirty="0" smtClean="0">
                <a:solidFill>
                  <a:srgbClr val="C00000"/>
                </a:solidFill>
              </a:rPr>
              <a:t> =</a:t>
            </a:r>
            <a:r>
              <a:rPr lang="en-GB" b="1" dirty="0" smtClean="0">
                <a:solidFill>
                  <a:srgbClr val="C00000"/>
                </a:solidFill>
              </a:rPr>
              <a:t>0.2-2 </a:t>
            </a:r>
            <a:r>
              <a:rPr lang="en-GB" b="1" dirty="0" smtClean="0">
                <a:solidFill>
                  <a:srgbClr val="C00000"/>
                </a:solidFill>
              </a:rPr>
              <a:t>s</a:t>
            </a:r>
            <a:endParaRPr lang="en-GB" b="1" baseline="30000" dirty="0" smtClean="0">
              <a:solidFill>
                <a:srgbClr val="C00000"/>
              </a:solidFill>
            </a:endParaRPr>
          </a:p>
        </p:txBody>
      </p:sp>
      <p:sp>
        <p:nvSpPr>
          <p:cNvPr id="15" name="Rounded Rectangle 14"/>
          <p:cNvSpPr/>
          <p:nvPr/>
        </p:nvSpPr>
        <p:spPr>
          <a:xfrm>
            <a:off x="6345997" y="2352911"/>
            <a:ext cx="1584176" cy="689198"/>
          </a:xfrm>
          <a:prstGeom prst="roundRect">
            <a:avLst/>
          </a:prstGeom>
          <a:solidFill>
            <a:schemeClr val="bg1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rgbClr val="00B050"/>
                </a:solidFill>
              </a:rPr>
              <a:t>J</a:t>
            </a:r>
            <a:r>
              <a:rPr lang="el-GR" b="1" dirty="0" smtClean="0">
                <a:solidFill>
                  <a:srgbClr val="00B050"/>
                </a:solidFill>
              </a:rPr>
              <a:t>τ</a:t>
            </a:r>
            <a:r>
              <a:rPr lang="en-GB" b="1" dirty="0" smtClean="0">
                <a:solidFill>
                  <a:srgbClr val="00B050"/>
                </a:solidFill>
              </a:rPr>
              <a:t> ~ 10</a:t>
            </a:r>
            <a:r>
              <a:rPr lang="en-GB" b="1" baseline="30000" dirty="0" smtClean="0">
                <a:solidFill>
                  <a:srgbClr val="00B050"/>
                </a:solidFill>
              </a:rPr>
              <a:t>2 </a:t>
            </a:r>
            <a:r>
              <a:rPr lang="en-GB" b="1" dirty="0" smtClean="0">
                <a:solidFill>
                  <a:srgbClr val="00B050"/>
                </a:solidFill>
              </a:rPr>
              <a:t>C/cm</a:t>
            </a:r>
            <a:r>
              <a:rPr lang="en-GB" b="1" baseline="30000" dirty="0" smtClean="0">
                <a:solidFill>
                  <a:srgbClr val="00B050"/>
                </a:solidFill>
              </a:rPr>
              <a:t>2</a:t>
            </a:r>
          </a:p>
        </p:txBody>
      </p:sp>
      <p:sp>
        <p:nvSpPr>
          <p:cNvPr id="16" name="Rounded Rectangle 15"/>
          <p:cNvSpPr/>
          <p:nvPr/>
        </p:nvSpPr>
        <p:spPr>
          <a:xfrm>
            <a:off x="7988786" y="2373474"/>
            <a:ext cx="1127304" cy="648072"/>
          </a:xfrm>
          <a:prstGeom prst="round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l-GR" b="1" dirty="0" smtClean="0">
                <a:solidFill>
                  <a:srgbClr val="C00000"/>
                </a:solidFill>
              </a:rPr>
              <a:t>τ</a:t>
            </a:r>
            <a:r>
              <a:rPr lang="en-GB" b="1" dirty="0" smtClean="0">
                <a:solidFill>
                  <a:srgbClr val="C00000"/>
                </a:solidFill>
              </a:rPr>
              <a:t> =10 </a:t>
            </a:r>
            <a:r>
              <a:rPr lang="en-GB" b="1" dirty="0" err="1" smtClean="0">
                <a:solidFill>
                  <a:srgbClr val="C00000"/>
                </a:solidFill>
              </a:rPr>
              <a:t>ms</a:t>
            </a:r>
            <a:endParaRPr lang="en-GB" b="1" baseline="30000" dirty="0" smtClean="0">
              <a:solidFill>
                <a:srgbClr val="C00000"/>
              </a:solidFill>
            </a:endParaRPr>
          </a:p>
        </p:txBody>
      </p:sp>
      <p:sp>
        <p:nvSpPr>
          <p:cNvPr id="17" name="Rounded Rectangle 16"/>
          <p:cNvSpPr/>
          <p:nvPr/>
        </p:nvSpPr>
        <p:spPr>
          <a:xfrm>
            <a:off x="2932148" y="3550230"/>
            <a:ext cx="720081" cy="432048"/>
          </a:xfrm>
          <a:prstGeom prst="roundRect">
            <a:avLst/>
          </a:prstGeom>
          <a:solidFill>
            <a:schemeClr val="bg1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rgbClr val="00B050"/>
                </a:solidFill>
              </a:rPr>
              <a:t>CX</a:t>
            </a:r>
            <a:endParaRPr lang="en-GB" b="1" baseline="30000" dirty="0" smtClean="0">
              <a:solidFill>
                <a:srgbClr val="00B050"/>
              </a:solidFill>
            </a:endParaRPr>
          </a:p>
        </p:txBody>
      </p:sp>
      <p:sp>
        <p:nvSpPr>
          <p:cNvPr id="18" name="Rounded Rectangle 17"/>
          <p:cNvSpPr/>
          <p:nvPr/>
        </p:nvSpPr>
        <p:spPr>
          <a:xfrm>
            <a:off x="2555776" y="5013702"/>
            <a:ext cx="1570827" cy="432048"/>
          </a:xfrm>
          <a:prstGeom prst="roundRect">
            <a:avLst/>
          </a:prstGeom>
          <a:solidFill>
            <a:schemeClr val="bg1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rgbClr val="00B050"/>
                </a:solidFill>
              </a:rPr>
              <a:t>P &lt; 10</a:t>
            </a:r>
            <a:r>
              <a:rPr lang="en-GB" b="1" baseline="30000" dirty="0" smtClean="0">
                <a:solidFill>
                  <a:srgbClr val="00B050"/>
                </a:solidFill>
              </a:rPr>
              <a:t>-12</a:t>
            </a:r>
            <a:r>
              <a:rPr lang="en-GB" b="1" dirty="0" smtClean="0">
                <a:solidFill>
                  <a:srgbClr val="00B050"/>
                </a:solidFill>
              </a:rPr>
              <a:t> mbar</a:t>
            </a:r>
            <a:endParaRPr lang="en-GB" b="1" baseline="30000" dirty="0" smtClean="0">
              <a:solidFill>
                <a:srgbClr val="00B050"/>
              </a:solidFill>
            </a:endParaRPr>
          </a:p>
        </p:txBody>
      </p:sp>
      <p:sp>
        <p:nvSpPr>
          <p:cNvPr id="19" name="Rounded Rectangle 18"/>
          <p:cNvSpPr/>
          <p:nvPr/>
        </p:nvSpPr>
        <p:spPr>
          <a:xfrm>
            <a:off x="4827131" y="3447118"/>
            <a:ext cx="1221257" cy="632820"/>
          </a:xfrm>
          <a:prstGeom prst="round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rgbClr val="C00000"/>
                </a:solidFill>
              </a:rPr>
              <a:t>CW injection</a:t>
            </a:r>
            <a:endParaRPr lang="en-GB" b="1" baseline="30000" dirty="0" smtClean="0">
              <a:solidFill>
                <a:srgbClr val="C00000"/>
              </a:solidFill>
            </a:endParaRPr>
          </a:p>
        </p:txBody>
      </p:sp>
      <p:sp>
        <p:nvSpPr>
          <p:cNvPr id="20" name="Rounded Rectangle 19"/>
          <p:cNvSpPr/>
          <p:nvPr/>
        </p:nvSpPr>
        <p:spPr>
          <a:xfrm>
            <a:off x="3735566" y="3429000"/>
            <a:ext cx="1008112" cy="648203"/>
          </a:xfrm>
          <a:prstGeom prst="roundRect">
            <a:avLst/>
          </a:prstGeom>
          <a:solidFill>
            <a:schemeClr val="bg1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rgbClr val="00B050"/>
                </a:solidFill>
              </a:rPr>
              <a:t>I-e heating</a:t>
            </a:r>
            <a:endParaRPr lang="en-GB" b="1" baseline="30000" dirty="0" smtClean="0">
              <a:solidFill>
                <a:srgbClr val="00B050"/>
              </a:solidFill>
            </a:endParaRPr>
          </a:p>
        </p:txBody>
      </p:sp>
      <p:sp>
        <p:nvSpPr>
          <p:cNvPr id="21" name="Rounded Rectangle 20"/>
          <p:cNvSpPr/>
          <p:nvPr/>
        </p:nvSpPr>
        <p:spPr>
          <a:xfrm>
            <a:off x="4283968" y="4368857"/>
            <a:ext cx="1694066" cy="432048"/>
          </a:xfrm>
          <a:prstGeom prst="roundRect">
            <a:avLst/>
          </a:prstGeom>
          <a:solidFill>
            <a:schemeClr val="bg1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rgbClr val="C00000"/>
                </a:solidFill>
              </a:rPr>
              <a:t>Deep radial SC</a:t>
            </a:r>
            <a:endParaRPr lang="en-GB" b="1" baseline="30000" dirty="0" smtClean="0">
              <a:solidFill>
                <a:srgbClr val="C00000"/>
              </a:solidFill>
            </a:endParaRPr>
          </a:p>
        </p:txBody>
      </p:sp>
      <p:sp>
        <p:nvSpPr>
          <p:cNvPr id="22" name="Rounded Rectangle 21"/>
          <p:cNvSpPr/>
          <p:nvPr/>
        </p:nvSpPr>
        <p:spPr>
          <a:xfrm>
            <a:off x="4427371" y="4941168"/>
            <a:ext cx="1407259" cy="504582"/>
          </a:xfrm>
          <a:prstGeom prst="roundRect">
            <a:avLst/>
          </a:prstGeom>
          <a:solidFill>
            <a:schemeClr val="bg1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rgbClr val="C00000"/>
                </a:solidFill>
              </a:rPr>
              <a:t>I=2-5 A</a:t>
            </a:r>
            <a:endParaRPr lang="en-GB" b="1" baseline="30000" dirty="0" smtClean="0">
              <a:solidFill>
                <a:srgbClr val="C00000"/>
              </a:solidFill>
            </a:endParaRPr>
          </a:p>
        </p:txBody>
      </p:sp>
      <p:sp>
        <p:nvSpPr>
          <p:cNvPr id="23" name="Rounded Rectangle 22"/>
          <p:cNvSpPr/>
          <p:nvPr/>
        </p:nvSpPr>
        <p:spPr>
          <a:xfrm>
            <a:off x="6444208" y="5517232"/>
            <a:ext cx="1944216" cy="504582"/>
          </a:xfrm>
          <a:prstGeom prst="roundRect">
            <a:avLst/>
          </a:prstGeom>
          <a:solidFill>
            <a:schemeClr val="bg1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rgbClr val="C00000"/>
                </a:solidFill>
              </a:rPr>
              <a:t>J=10</a:t>
            </a:r>
            <a:r>
              <a:rPr lang="en-GB" b="1" baseline="30000" dirty="0" smtClean="0">
                <a:solidFill>
                  <a:srgbClr val="C00000"/>
                </a:solidFill>
              </a:rPr>
              <a:t>4</a:t>
            </a:r>
            <a:r>
              <a:rPr lang="en-GB" b="1" dirty="0" smtClean="0">
                <a:solidFill>
                  <a:srgbClr val="C00000"/>
                </a:solidFill>
              </a:rPr>
              <a:t> A/cm</a:t>
            </a:r>
            <a:r>
              <a:rPr lang="en-GB" b="1" baseline="30000" dirty="0" smtClean="0">
                <a:solidFill>
                  <a:srgbClr val="C00000"/>
                </a:solidFill>
              </a:rPr>
              <a:t>2</a:t>
            </a:r>
          </a:p>
        </p:txBody>
      </p:sp>
      <p:sp>
        <p:nvSpPr>
          <p:cNvPr id="33" name="Freeform 32"/>
          <p:cNvSpPr/>
          <p:nvPr/>
        </p:nvSpPr>
        <p:spPr>
          <a:xfrm>
            <a:off x="2195736" y="1983783"/>
            <a:ext cx="0" cy="371959"/>
          </a:xfrm>
          <a:custGeom>
            <a:avLst/>
            <a:gdLst>
              <a:gd name="connsiteX0" fmla="*/ 0 w 0"/>
              <a:gd name="connsiteY0" fmla="*/ 0 h 371959"/>
              <a:gd name="connsiteX1" fmla="*/ 0 w 0"/>
              <a:gd name="connsiteY1" fmla="*/ 371959 h 371959"/>
              <a:gd name="connsiteX2" fmla="*/ 0 w 0"/>
              <a:gd name="connsiteY2" fmla="*/ 371959 h 3719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h="371959">
                <a:moveTo>
                  <a:pt x="0" y="0"/>
                </a:moveTo>
                <a:lnTo>
                  <a:pt x="0" y="371959"/>
                </a:lnTo>
                <a:lnTo>
                  <a:pt x="0" y="371959"/>
                </a:lnTo>
              </a:path>
            </a:pathLst>
          </a:custGeom>
          <a:noFill/>
          <a:ln>
            <a:solidFill>
              <a:srgbClr val="1105B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Freeform 36"/>
          <p:cNvSpPr/>
          <p:nvPr/>
        </p:nvSpPr>
        <p:spPr>
          <a:xfrm>
            <a:off x="5491401" y="3062722"/>
            <a:ext cx="7749" cy="356461"/>
          </a:xfrm>
          <a:custGeom>
            <a:avLst/>
            <a:gdLst>
              <a:gd name="connsiteX0" fmla="*/ 0 w 7749"/>
              <a:gd name="connsiteY0" fmla="*/ 0 h 356461"/>
              <a:gd name="connsiteX1" fmla="*/ 7749 w 7749"/>
              <a:gd name="connsiteY1" fmla="*/ 356461 h 356461"/>
              <a:gd name="connsiteX2" fmla="*/ 0 w 7749"/>
              <a:gd name="connsiteY2" fmla="*/ 356461 h 3564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749" h="356461">
                <a:moveTo>
                  <a:pt x="0" y="0"/>
                </a:moveTo>
                <a:lnTo>
                  <a:pt x="7749" y="356461"/>
                </a:lnTo>
                <a:lnTo>
                  <a:pt x="0" y="356461"/>
                </a:lnTo>
              </a:path>
            </a:pathLst>
          </a:cu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" name="Freeform 39"/>
          <p:cNvSpPr/>
          <p:nvPr/>
        </p:nvSpPr>
        <p:spPr>
          <a:xfrm>
            <a:off x="5460012" y="4079938"/>
            <a:ext cx="0" cy="278970"/>
          </a:xfrm>
          <a:custGeom>
            <a:avLst/>
            <a:gdLst>
              <a:gd name="connsiteX0" fmla="*/ 0 w 0"/>
              <a:gd name="connsiteY0" fmla="*/ 0 h 278970"/>
              <a:gd name="connsiteX1" fmla="*/ 0 w 0"/>
              <a:gd name="connsiteY1" fmla="*/ 278970 h 2789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278970">
                <a:moveTo>
                  <a:pt x="0" y="0"/>
                </a:moveTo>
                <a:lnTo>
                  <a:pt x="0" y="278970"/>
                </a:lnTo>
              </a:path>
            </a:pathLst>
          </a:cu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" name="Freeform 46"/>
          <p:cNvSpPr/>
          <p:nvPr/>
        </p:nvSpPr>
        <p:spPr>
          <a:xfrm flipH="1">
            <a:off x="3998562" y="1983784"/>
            <a:ext cx="45719" cy="432468"/>
          </a:xfrm>
          <a:custGeom>
            <a:avLst/>
            <a:gdLst>
              <a:gd name="connsiteX0" fmla="*/ 0 w 0"/>
              <a:gd name="connsiteY0" fmla="*/ 0 h 395207"/>
              <a:gd name="connsiteX1" fmla="*/ 0 w 0"/>
              <a:gd name="connsiteY1" fmla="*/ 395207 h 3952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395207">
                <a:moveTo>
                  <a:pt x="0" y="0"/>
                </a:moveTo>
                <a:lnTo>
                  <a:pt x="0" y="395207"/>
                </a:lnTo>
              </a:path>
            </a:pathLst>
          </a:cu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Freeform 47"/>
          <p:cNvSpPr/>
          <p:nvPr/>
        </p:nvSpPr>
        <p:spPr>
          <a:xfrm>
            <a:off x="5747166" y="2003165"/>
            <a:ext cx="0" cy="410705"/>
          </a:xfrm>
          <a:custGeom>
            <a:avLst/>
            <a:gdLst>
              <a:gd name="connsiteX0" fmla="*/ 0 w 0"/>
              <a:gd name="connsiteY0" fmla="*/ 0 h 410705"/>
              <a:gd name="connsiteX1" fmla="*/ 0 w 0"/>
              <a:gd name="connsiteY1" fmla="*/ 410705 h 410705"/>
              <a:gd name="connsiteX2" fmla="*/ 0 w 0"/>
              <a:gd name="connsiteY2" fmla="*/ 410705 h 4107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h="410705">
                <a:moveTo>
                  <a:pt x="0" y="0"/>
                </a:moveTo>
                <a:lnTo>
                  <a:pt x="0" y="410705"/>
                </a:lnTo>
                <a:lnTo>
                  <a:pt x="0" y="410705"/>
                </a:lnTo>
              </a:path>
            </a:pathLst>
          </a:cu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1" name="Freeform 50"/>
          <p:cNvSpPr/>
          <p:nvPr/>
        </p:nvSpPr>
        <p:spPr>
          <a:xfrm>
            <a:off x="2138766" y="3053166"/>
            <a:ext cx="15498" cy="2774197"/>
          </a:xfrm>
          <a:custGeom>
            <a:avLst/>
            <a:gdLst>
              <a:gd name="connsiteX0" fmla="*/ 15498 w 15498"/>
              <a:gd name="connsiteY0" fmla="*/ 0 h 2774197"/>
              <a:gd name="connsiteX1" fmla="*/ 0 w 15498"/>
              <a:gd name="connsiteY1" fmla="*/ 2774197 h 27741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5498" h="2774197">
                <a:moveTo>
                  <a:pt x="15498" y="0"/>
                </a:moveTo>
                <a:lnTo>
                  <a:pt x="0" y="2774197"/>
                </a:lnTo>
              </a:path>
            </a:pathLst>
          </a:custGeom>
          <a:noFill/>
          <a:ln>
            <a:solidFill>
              <a:srgbClr val="1105B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2" name="Freeform 51"/>
          <p:cNvSpPr/>
          <p:nvPr/>
        </p:nvSpPr>
        <p:spPr>
          <a:xfrm>
            <a:off x="4231037" y="3084163"/>
            <a:ext cx="0" cy="348712"/>
          </a:xfrm>
          <a:custGeom>
            <a:avLst/>
            <a:gdLst>
              <a:gd name="connsiteX0" fmla="*/ 0 w 0"/>
              <a:gd name="connsiteY0" fmla="*/ 0 h 348712"/>
              <a:gd name="connsiteX1" fmla="*/ 0 w 0"/>
              <a:gd name="connsiteY1" fmla="*/ 348712 h 3487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348712">
                <a:moveTo>
                  <a:pt x="0" y="0"/>
                </a:moveTo>
                <a:lnTo>
                  <a:pt x="0" y="348712"/>
                </a:lnTo>
              </a:path>
            </a:pathLst>
          </a:cu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3" name="Freeform 52"/>
          <p:cNvSpPr/>
          <p:nvPr/>
        </p:nvSpPr>
        <p:spPr>
          <a:xfrm>
            <a:off x="3518115" y="3091912"/>
            <a:ext cx="0" cy="457200"/>
          </a:xfrm>
          <a:custGeom>
            <a:avLst/>
            <a:gdLst>
              <a:gd name="connsiteX0" fmla="*/ 0 w 0"/>
              <a:gd name="connsiteY0" fmla="*/ 0 h 457200"/>
              <a:gd name="connsiteX1" fmla="*/ 0 w 0"/>
              <a:gd name="connsiteY1" fmla="*/ 457200 h 45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457200">
                <a:moveTo>
                  <a:pt x="0" y="0"/>
                </a:moveTo>
                <a:lnTo>
                  <a:pt x="0" y="457200"/>
                </a:lnTo>
              </a:path>
            </a:pathLst>
          </a:cu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4" name="Freeform 53"/>
          <p:cNvSpPr/>
          <p:nvPr/>
        </p:nvSpPr>
        <p:spPr>
          <a:xfrm>
            <a:off x="3270141" y="3975314"/>
            <a:ext cx="71047" cy="1038387"/>
          </a:xfrm>
          <a:custGeom>
            <a:avLst/>
            <a:gdLst>
              <a:gd name="connsiteX0" fmla="*/ 0 w 0"/>
              <a:gd name="connsiteY0" fmla="*/ 0 h 402956"/>
              <a:gd name="connsiteX1" fmla="*/ 0 w 0"/>
              <a:gd name="connsiteY1" fmla="*/ 402956 h 4029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402956">
                <a:moveTo>
                  <a:pt x="0" y="0"/>
                </a:moveTo>
                <a:lnTo>
                  <a:pt x="0" y="402956"/>
                </a:lnTo>
              </a:path>
            </a:pathLst>
          </a:cu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5" name="Freeform 54"/>
          <p:cNvSpPr/>
          <p:nvPr/>
        </p:nvSpPr>
        <p:spPr>
          <a:xfrm>
            <a:off x="4541003" y="4083803"/>
            <a:ext cx="0" cy="286719"/>
          </a:xfrm>
          <a:custGeom>
            <a:avLst/>
            <a:gdLst>
              <a:gd name="connsiteX0" fmla="*/ 0 w 0"/>
              <a:gd name="connsiteY0" fmla="*/ 0 h 286719"/>
              <a:gd name="connsiteX1" fmla="*/ 0 w 0"/>
              <a:gd name="connsiteY1" fmla="*/ 286719 h 2867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286719">
                <a:moveTo>
                  <a:pt x="0" y="0"/>
                </a:moveTo>
                <a:lnTo>
                  <a:pt x="0" y="286719"/>
                </a:lnTo>
              </a:path>
            </a:pathLst>
          </a:cu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6" name="Freeform 55"/>
          <p:cNvSpPr/>
          <p:nvPr/>
        </p:nvSpPr>
        <p:spPr>
          <a:xfrm>
            <a:off x="5897105" y="3076414"/>
            <a:ext cx="542441" cy="2497024"/>
          </a:xfrm>
          <a:custGeom>
            <a:avLst/>
            <a:gdLst>
              <a:gd name="connsiteX0" fmla="*/ 0 w 542441"/>
              <a:gd name="connsiteY0" fmla="*/ 0 h 2712203"/>
              <a:gd name="connsiteX1" fmla="*/ 0 w 542441"/>
              <a:gd name="connsiteY1" fmla="*/ 278969 h 2712203"/>
              <a:gd name="connsiteX2" fmla="*/ 542441 w 542441"/>
              <a:gd name="connsiteY2" fmla="*/ 278969 h 2712203"/>
              <a:gd name="connsiteX3" fmla="*/ 542441 w 542441"/>
              <a:gd name="connsiteY3" fmla="*/ 2712203 h 27122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42441" h="2712203">
                <a:moveTo>
                  <a:pt x="0" y="0"/>
                </a:moveTo>
                <a:lnTo>
                  <a:pt x="0" y="278969"/>
                </a:lnTo>
                <a:lnTo>
                  <a:pt x="542441" y="278969"/>
                </a:lnTo>
                <a:lnTo>
                  <a:pt x="542441" y="2712203"/>
                </a:lnTo>
              </a:path>
            </a:pathLst>
          </a:cu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8" name="Freeform 57"/>
          <p:cNvSpPr/>
          <p:nvPr/>
        </p:nvSpPr>
        <p:spPr>
          <a:xfrm>
            <a:off x="2371241" y="3099661"/>
            <a:ext cx="4091552" cy="2464231"/>
          </a:xfrm>
          <a:custGeom>
            <a:avLst/>
            <a:gdLst>
              <a:gd name="connsiteX0" fmla="*/ 991891 w 4091552"/>
              <a:gd name="connsiteY0" fmla="*/ 0 h 2464231"/>
              <a:gd name="connsiteX1" fmla="*/ 991891 w 4091552"/>
              <a:gd name="connsiteY1" fmla="*/ 271220 h 2464231"/>
              <a:gd name="connsiteX2" fmla="*/ 0 w 4091552"/>
              <a:gd name="connsiteY2" fmla="*/ 271220 h 2464231"/>
              <a:gd name="connsiteX3" fmla="*/ 0 w 4091552"/>
              <a:gd name="connsiteY3" fmla="*/ 2464231 h 2464231"/>
              <a:gd name="connsiteX4" fmla="*/ 4091552 w 4091552"/>
              <a:gd name="connsiteY4" fmla="*/ 2464231 h 24642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091552" h="2464231">
                <a:moveTo>
                  <a:pt x="991891" y="0"/>
                </a:moveTo>
                <a:lnTo>
                  <a:pt x="991891" y="271220"/>
                </a:lnTo>
                <a:lnTo>
                  <a:pt x="0" y="271220"/>
                </a:lnTo>
                <a:lnTo>
                  <a:pt x="0" y="2464231"/>
                </a:lnTo>
                <a:lnTo>
                  <a:pt x="4091552" y="2464231"/>
                </a:lnTo>
              </a:path>
            </a:pathLst>
          </a:cu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9" name="Freeform 58"/>
          <p:cNvSpPr/>
          <p:nvPr/>
        </p:nvSpPr>
        <p:spPr>
          <a:xfrm>
            <a:off x="5114441" y="4812224"/>
            <a:ext cx="0" cy="147234"/>
          </a:xfrm>
          <a:custGeom>
            <a:avLst/>
            <a:gdLst>
              <a:gd name="connsiteX0" fmla="*/ 0 w 0"/>
              <a:gd name="connsiteY0" fmla="*/ 0 h 147234"/>
              <a:gd name="connsiteX1" fmla="*/ 0 w 0"/>
              <a:gd name="connsiteY1" fmla="*/ 147234 h 1472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147234">
                <a:moveTo>
                  <a:pt x="0" y="0"/>
                </a:moveTo>
                <a:lnTo>
                  <a:pt x="0" y="147234"/>
                </a:lnTo>
              </a:path>
            </a:pathLst>
          </a:cu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2" name="Freeform 61"/>
          <p:cNvSpPr/>
          <p:nvPr/>
        </p:nvSpPr>
        <p:spPr>
          <a:xfrm>
            <a:off x="8276095" y="3029919"/>
            <a:ext cx="7749" cy="2502976"/>
          </a:xfrm>
          <a:custGeom>
            <a:avLst/>
            <a:gdLst>
              <a:gd name="connsiteX0" fmla="*/ 0 w 7749"/>
              <a:gd name="connsiteY0" fmla="*/ 0 h 2502976"/>
              <a:gd name="connsiteX1" fmla="*/ 0 w 7749"/>
              <a:gd name="connsiteY1" fmla="*/ 2502976 h 2502976"/>
              <a:gd name="connsiteX2" fmla="*/ 7749 w 7749"/>
              <a:gd name="connsiteY2" fmla="*/ 2502976 h 25029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749" h="2502976">
                <a:moveTo>
                  <a:pt x="0" y="0"/>
                </a:moveTo>
                <a:lnTo>
                  <a:pt x="0" y="2502976"/>
                </a:lnTo>
                <a:lnTo>
                  <a:pt x="7749" y="2502976"/>
                </a:lnTo>
              </a:path>
            </a:pathLst>
          </a:cu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3" name="Freeform 62"/>
          <p:cNvSpPr/>
          <p:nvPr/>
        </p:nvSpPr>
        <p:spPr>
          <a:xfrm>
            <a:off x="7136969" y="3053166"/>
            <a:ext cx="1115878" cy="2464231"/>
          </a:xfrm>
          <a:custGeom>
            <a:avLst/>
            <a:gdLst>
              <a:gd name="connsiteX0" fmla="*/ 0 w 1115878"/>
              <a:gd name="connsiteY0" fmla="*/ 0 h 2464231"/>
              <a:gd name="connsiteX1" fmla="*/ 0 w 1115878"/>
              <a:gd name="connsiteY1" fmla="*/ 1766807 h 2464231"/>
              <a:gd name="connsiteX2" fmla="*/ 1115878 w 1115878"/>
              <a:gd name="connsiteY2" fmla="*/ 1766807 h 2464231"/>
              <a:gd name="connsiteX3" fmla="*/ 1115878 w 1115878"/>
              <a:gd name="connsiteY3" fmla="*/ 2464231 h 24642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15878" h="2464231">
                <a:moveTo>
                  <a:pt x="0" y="0"/>
                </a:moveTo>
                <a:lnTo>
                  <a:pt x="0" y="1766807"/>
                </a:lnTo>
                <a:lnTo>
                  <a:pt x="1115878" y="1766807"/>
                </a:lnTo>
                <a:lnTo>
                  <a:pt x="1115878" y="2464231"/>
                </a:lnTo>
              </a:path>
            </a:pathLst>
          </a:cu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4" name="Freeform 63"/>
          <p:cNvSpPr/>
          <p:nvPr/>
        </p:nvSpPr>
        <p:spPr>
          <a:xfrm>
            <a:off x="7129220" y="1991532"/>
            <a:ext cx="0" cy="379709"/>
          </a:xfrm>
          <a:custGeom>
            <a:avLst/>
            <a:gdLst>
              <a:gd name="connsiteX0" fmla="*/ 0 w 0"/>
              <a:gd name="connsiteY0" fmla="*/ 0 h 379709"/>
              <a:gd name="connsiteX1" fmla="*/ 0 w 0"/>
              <a:gd name="connsiteY1" fmla="*/ 379709 h 3797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379709">
                <a:moveTo>
                  <a:pt x="0" y="0"/>
                </a:moveTo>
                <a:lnTo>
                  <a:pt x="0" y="379709"/>
                </a:lnTo>
              </a:path>
            </a:pathLst>
          </a:cu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5" name="Freeform 64"/>
          <p:cNvSpPr/>
          <p:nvPr/>
        </p:nvSpPr>
        <p:spPr>
          <a:xfrm>
            <a:off x="8531817" y="2007031"/>
            <a:ext cx="0" cy="379708"/>
          </a:xfrm>
          <a:custGeom>
            <a:avLst/>
            <a:gdLst>
              <a:gd name="connsiteX0" fmla="*/ 0 w 0"/>
              <a:gd name="connsiteY0" fmla="*/ 0 h 379708"/>
              <a:gd name="connsiteX1" fmla="*/ 0 w 0"/>
              <a:gd name="connsiteY1" fmla="*/ 379708 h 3797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379708">
                <a:moveTo>
                  <a:pt x="0" y="0"/>
                </a:moveTo>
                <a:lnTo>
                  <a:pt x="0" y="379708"/>
                </a:lnTo>
              </a:path>
            </a:pathLst>
          </a:cu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6" name="Freeform 65"/>
          <p:cNvSpPr/>
          <p:nvPr/>
        </p:nvSpPr>
        <p:spPr>
          <a:xfrm>
            <a:off x="1061634" y="4869160"/>
            <a:ext cx="7997125" cy="0"/>
          </a:xfrm>
          <a:custGeom>
            <a:avLst/>
            <a:gdLst>
              <a:gd name="connsiteX0" fmla="*/ 0 w 7997125"/>
              <a:gd name="connsiteY0" fmla="*/ 0 h 0"/>
              <a:gd name="connsiteX1" fmla="*/ 7997125 w 7997125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7997125">
                <a:moveTo>
                  <a:pt x="0" y="0"/>
                </a:moveTo>
                <a:lnTo>
                  <a:pt x="7997125" y="0"/>
                </a:lnTo>
              </a:path>
            </a:pathLst>
          </a:custGeom>
          <a:noFill/>
          <a:ln>
            <a:solidFill>
              <a:schemeClr val="bg1">
                <a:lumMod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7" name="TextBox 66"/>
          <p:cNvSpPr txBox="1"/>
          <p:nvPr/>
        </p:nvSpPr>
        <p:spPr>
          <a:xfrm>
            <a:off x="1061634" y="5012750"/>
            <a:ext cx="8899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chemeClr val="bg1">
                    <a:lumMod val="50000"/>
                  </a:schemeClr>
                </a:solidFill>
              </a:rPr>
              <a:t>Design:</a:t>
            </a:r>
            <a:endParaRPr lang="en-GB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1061634" y="975650"/>
            <a:ext cx="11132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chemeClr val="bg1">
                    <a:lumMod val="50000"/>
                  </a:schemeClr>
                </a:solidFill>
              </a:rPr>
              <a:t>Requests:</a:t>
            </a:r>
            <a:endParaRPr lang="en-GB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69" name="Rounded Rectangle 68"/>
          <p:cNvSpPr/>
          <p:nvPr/>
        </p:nvSpPr>
        <p:spPr>
          <a:xfrm>
            <a:off x="3507617" y="6237312"/>
            <a:ext cx="3630467" cy="504582"/>
          </a:xfrm>
          <a:prstGeom prst="roundRect">
            <a:avLst/>
          </a:prstGeom>
          <a:solidFill>
            <a:schemeClr val="bg1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rgbClr val="C00000"/>
                </a:solidFill>
              </a:rPr>
              <a:t>Compression&gt; 3500, </a:t>
            </a:r>
            <a:r>
              <a:rPr lang="en-GB" b="1" dirty="0" err="1" smtClean="0">
                <a:solidFill>
                  <a:srgbClr val="C00000"/>
                </a:solidFill>
              </a:rPr>
              <a:t>Brillouin</a:t>
            </a:r>
            <a:r>
              <a:rPr lang="en-GB" b="1" dirty="0" smtClean="0">
                <a:solidFill>
                  <a:srgbClr val="C00000"/>
                </a:solidFill>
              </a:rPr>
              <a:t> gun </a:t>
            </a:r>
            <a:endParaRPr lang="en-GB" b="1" baseline="30000" dirty="0" smtClean="0">
              <a:solidFill>
                <a:srgbClr val="C00000"/>
              </a:solidFill>
            </a:endParaRPr>
          </a:p>
        </p:txBody>
      </p:sp>
      <p:sp>
        <p:nvSpPr>
          <p:cNvPr id="70" name="Freeform 69"/>
          <p:cNvSpPr/>
          <p:nvPr/>
        </p:nvSpPr>
        <p:spPr>
          <a:xfrm>
            <a:off x="6036590" y="6021092"/>
            <a:ext cx="1379349" cy="216976"/>
          </a:xfrm>
          <a:custGeom>
            <a:avLst/>
            <a:gdLst>
              <a:gd name="connsiteX0" fmla="*/ 1379349 w 1379349"/>
              <a:gd name="connsiteY0" fmla="*/ 0 h 216976"/>
              <a:gd name="connsiteX1" fmla="*/ 1379349 w 1379349"/>
              <a:gd name="connsiteY1" fmla="*/ 61993 h 216976"/>
              <a:gd name="connsiteX2" fmla="*/ 0 w 1379349"/>
              <a:gd name="connsiteY2" fmla="*/ 61993 h 216976"/>
              <a:gd name="connsiteX3" fmla="*/ 0 w 1379349"/>
              <a:gd name="connsiteY3" fmla="*/ 216976 h 2169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79349" h="216976">
                <a:moveTo>
                  <a:pt x="1379349" y="0"/>
                </a:moveTo>
                <a:lnTo>
                  <a:pt x="1379349" y="61993"/>
                </a:lnTo>
                <a:lnTo>
                  <a:pt x="0" y="61993"/>
                </a:lnTo>
                <a:lnTo>
                  <a:pt x="0" y="216976"/>
                </a:lnTo>
              </a:path>
            </a:pathLst>
          </a:cu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313449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4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8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4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0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2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6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8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1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7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0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1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4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6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2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6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8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1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4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5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7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8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0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1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3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4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6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9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0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2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3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9" grpId="1" animBg="1"/>
      <p:bldP spid="10" grpId="0" animBg="1"/>
      <p:bldP spid="11" grpId="0" animBg="1"/>
      <p:bldP spid="11" grpId="1" animBg="1"/>
      <p:bldP spid="12" grpId="0" animBg="1"/>
      <p:bldP spid="12" grpId="1" animBg="1"/>
      <p:bldP spid="15" grpId="0" animBg="1"/>
      <p:bldP spid="15" grpId="1" animBg="1"/>
      <p:bldP spid="16" grpId="0" animBg="1"/>
      <p:bldP spid="16" grpId="1" animBg="1"/>
      <p:bldP spid="17" grpId="0" animBg="1"/>
      <p:bldP spid="17" grpId="1" animBg="1"/>
      <p:bldP spid="18" grpId="0" animBg="1"/>
      <p:bldP spid="19" grpId="0" animBg="1"/>
      <p:bldP spid="19" grpId="1" animBg="1"/>
      <p:bldP spid="20" grpId="0" animBg="1"/>
      <p:bldP spid="20" grpId="1" animBg="1"/>
      <p:bldP spid="21" grpId="0" animBg="1"/>
      <p:bldP spid="21" grpId="1" animBg="1"/>
      <p:bldP spid="22" grpId="0" animBg="1"/>
      <p:bldP spid="23" grpId="0" animBg="1"/>
      <p:bldP spid="33" grpId="0" animBg="1"/>
      <p:bldP spid="33" grpId="1" animBg="1"/>
      <p:bldP spid="37" grpId="0" animBg="1"/>
      <p:bldP spid="37" grpId="1" animBg="1"/>
      <p:bldP spid="40" grpId="0" animBg="1"/>
      <p:bldP spid="40" grpId="1" animBg="1"/>
      <p:bldP spid="47" grpId="0" animBg="1"/>
      <p:bldP spid="47" grpId="1" animBg="1"/>
      <p:bldP spid="48" grpId="0" animBg="1"/>
      <p:bldP spid="48" grpId="1" animBg="1"/>
      <p:bldP spid="51" grpId="0" animBg="1"/>
      <p:bldP spid="51" grpId="1" animBg="1"/>
      <p:bldP spid="52" grpId="0" animBg="1"/>
      <p:bldP spid="52" grpId="1" animBg="1"/>
      <p:bldP spid="53" grpId="0" animBg="1"/>
      <p:bldP spid="53" grpId="1" animBg="1"/>
      <p:bldP spid="54" grpId="0" animBg="1"/>
      <p:bldP spid="54" grpId="1" animBg="1"/>
      <p:bldP spid="55" grpId="0" animBg="1"/>
      <p:bldP spid="55" grpId="1" animBg="1"/>
      <p:bldP spid="56" grpId="0" animBg="1"/>
      <p:bldP spid="56" grpId="1" animBg="1"/>
      <p:bldP spid="58" grpId="0" animBg="1"/>
      <p:bldP spid="58" grpId="1" animBg="1"/>
      <p:bldP spid="59" grpId="0" animBg="1"/>
      <p:bldP spid="59" grpId="1" animBg="1"/>
      <p:bldP spid="62" grpId="0" animBg="1"/>
      <p:bldP spid="62" grpId="1" animBg="1"/>
      <p:bldP spid="63" grpId="0" animBg="1"/>
      <p:bldP spid="63" grpId="1" animBg="1"/>
      <p:bldP spid="64" grpId="0" animBg="1"/>
      <p:bldP spid="64" grpId="1" animBg="1"/>
      <p:bldP spid="65" grpId="0" animBg="1"/>
      <p:bldP spid="65" grpId="1" animBg="1"/>
      <p:bldP spid="66" grpId="0" animBg="1"/>
      <p:bldP spid="69" grpId="0" animBg="1"/>
      <p:bldP spid="70" grpId="0" animBg="1"/>
      <p:bldP spid="70" grpId="1" animBg="1"/>
    </p:bldLst>
  </p:timing>
</p:sld>
</file>

<file path=ppt/theme/theme1.xml><?xml version="1.0" encoding="utf-8"?>
<a:theme xmlns:a="http://schemas.openxmlformats.org/drawingml/2006/main" name="Office Theme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15513</TotalTime>
  <Words>852</Words>
  <Application>Microsoft Office PowerPoint</Application>
  <PresentationFormat>On-screen Show (4:3)</PresentationFormat>
  <Paragraphs>193</Paragraphs>
  <Slides>17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Office Theme</vt:lpstr>
      <vt:lpstr>HIE-EBIS design parameters</vt:lpstr>
      <vt:lpstr>Outline</vt:lpstr>
      <vt:lpstr>A. HIE-ISOLDE chain</vt:lpstr>
      <vt:lpstr>A. Existing users requests</vt:lpstr>
      <vt:lpstr>A. Existing users requests</vt:lpstr>
      <vt:lpstr>A. Prospective user request: TSR@HIE-ISOLDE</vt:lpstr>
      <vt:lpstr>A. EBIS cw injection for TSR@HIE-ISOLDE and very unstable ions for MINIBALL</vt:lpstr>
      <vt:lpstr>A. General requests </vt:lpstr>
      <vt:lpstr>B. Technical parameters </vt:lpstr>
      <vt:lpstr>B. Operation conditions required </vt:lpstr>
      <vt:lpstr>B. Ba example</vt:lpstr>
      <vt:lpstr>B. Technical parameters. Vacuum</vt:lpstr>
      <vt:lpstr>C. Preliminary general layout</vt:lpstr>
      <vt:lpstr>D. Focus on</vt:lpstr>
      <vt:lpstr>Thank you, let’s dig into details!</vt:lpstr>
      <vt:lpstr>Spares. Option I. Heat loads</vt:lpstr>
      <vt:lpstr>Spares. Option II. Pumping speed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skreim</dc:creator>
  <cp:lastModifiedBy>Andrey Shornikov</cp:lastModifiedBy>
  <cp:revision>473</cp:revision>
  <dcterms:created xsi:type="dcterms:W3CDTF">2012-03-08T16:06:15Z</dcterms:created>
  <dcterms:modified xsi:type="dcterms:W3CDTF">2012-10-15T13:56:56Z</dcterms:modified>
</cp:coreProperties>
</file>