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4" r:id="rId3"/>
    <p:sldId id="259" r:id="rId4"/>
    <p:sldId id="275" r:id="rId5"/>
    <p:sldId id="261" r:id="rId6"/>
    <p:sldId id="262" r:id="rId7"/>
    <p:sldId id="263" r:id="rId8"/>
    <p:sldId id="276" r:id="rId9"/>
    <p:sldId id="281" r:id="rId10"/>
    <p:sldId id="266" r:id="rId11"/>
    <p:sldId id="268" r:id="rId12"/>
    <p:sldId id="285" r:id="rId13"/>
    <p:sldId id="273" r:id="rId14"/>
    <p:sldId id="274" r:id="rId15"/>
    <p:sldId id="282" r:id="rId16"/>
    <p:sldId id="272" r:id="rId17"/>
    <p:sldId id="257" r:id="rId18"/>
    <p:sldId id="258" r:id="rId19"/>
    <p:sldId id="271" r:id="rId20"/>
    <p:sldId id="284" r:id="rId21"/>
    <p:sldId id="286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40" d="100"/>
          <a:sy n="40" d="100"/>
        </p:scale>
        <p:origin x="-612" y="-8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507FC-18E2-449F-8E93-19BDE41994FD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4E843-0D83-489B-A53B-6C923123F0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"/>
          <p:cNvSpPr txBox="1">
            <a:spLocks noChangeArrowheads="1"/>
          </p:cNvSpPr>
          <p:nvPr/>
        </p:nvSpPr>
        <p:spPr bwMode="auto">
          <a:xfrm>
            <a:off x="1936637" y="955551"/>
            <a:ext cx="50081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 dirty="0" smtClean="0">
                <a:latin typeface="Corbel" pitchFamily="34" charset="0"/>
              </a:rPr>
              <a:t>Charge breeding at REX-ISOLDE</a:t>
            </a:r>
            <a:endParaRPr lang="en-GB" sz="2800" b="0" dirty="0">
              <a:latin typeface="Corbel" pitchFamily="34" charset="0"/>
            </a:endParaRPr>
          </a:p>
        </p:txBody>
      </p:sp>
      <p:sp>
        <p:nvSpPr>
          <p:cNvPr id="3" name="TextBox 15"/>
          <p:cNvSpPr txBox="1">
            <a:spLocks noChangeArrowheads="1"/>
          </p:cNvSpPr>
          <p:nvPr/>
        </p:nvSpPr>
        <p:spPr bwMode="auto">
          <a:xfrm>
            <a:off x="2204803" y="4961493"/>
            <a:ext cx="442056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/>
            <a:r>
              <a:rPr lang="en-GB" sz="2400" b="0" dirty="0" smtClean="0">
                <a:latin typeface="Corbel" pitchFamily="34" charset="0"/>
              </a:rPr>
              <a:t>HIE-EBIS workshop 16-17/10 2012</a:t>
            </a:r>
          </a:p>
          <a:p>
            <a:pPr algn="ctr"/>
            <a:endParaRPr lang="en-GB" sz="2400" dirty="0" smtClean="0">
              <a:latin typeface="Corbel" pitchFamily="34" charset="0"/>
            </a:endParaRPr>
          </a:p>
          <a:p>
            <a:pPr algn="ctr"/>
            <a:r>
              <a:rPr lang="en-GB" sz="2400" b="0" dirty="0" smtClean="0">
                <a:latin typeface="Corbel" pitchFamily="34" charset="0"/>
              </a:rPr>
              <a:t>Fredrik Wenander</a:t>
            </a:r>
          </a:p>
          <a:p>
            <a:pPr algn="ctr"/>
            <a:r>
              <a:rPr lang="en-GB" sz="2400" dirty="0" smtClean="0">
                <a:latin typeface="Corbel" pitchFamily="34" charset="0"/>
              </a:rPr>
              <a:t>CERN</a:t>
            </a:r>
            <a:endParaRPr lang="en-GB" sz="2400" b="0" dirty="0">
              <a:latin typeface="Corbel" pitchFamily="34" charset="0"/>
            </a:endParaRPr>
          </a:p>
        </p:txBody>
      </p:sp>
      <p:pic>
        <p:nvPicPr>
          <p:cNvPr id="8" name="Picture 9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86" t="14073" r="2034" b="4045"/>
          <a:stretch>
            <a:fillRect/>
          </a:stretch>
        </p:blipFill>
        <p:spPr bwMode="auto">
          <a:xfrm>
            <a:off x="1476103" y="1775778"/>
            <a:ext cx="5719762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373672" y="418188"/>
            <a:ext cx="329609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b="0" dirty="0" smtClean="0">
                <a:latin typeface="Corbel" pitchFamily="34" charset="0"/>
              </a:rPr>
              <a:t>Beam contamination</a:t>
            </a:r>
          </a:p>
          <a:p>
            <a:pPr>
              <a:defRPr/>
            </a:pPr>
            <a:r>
              <a:rPr lang="en-US" b="0" dirty="0" smtClean="0">
                <a:latin typeface="Corbel" pitchFamily="34" charset="0"/>
              </a:rPr>
              <a:t>Can’t </a:t>
            </a:r>
            <a:r>
              <a:rPr lang="en-US" b="0" dirty="0">
                <a:latin typeface="Corbel" pitchFamily="34" charset="0"/>
              </a:rPr>
              <a:t>see the trees for the </a:t>
            </a:r>
            <a:r>
              <a:rPr lang="en-US" b="0" dirty="0" smtClean="0">
                <a:latin typeface="Corbel" pitchFamily="34" charset="0"/>
              </a:rPr>
              <a:t>forest</a:t>
            </a:r>
          </a:p>
          <a:p>
            <a:pPr>
              <a:defRPr/>
            </a:pPr>
            <a:endParaRPr lang="en-US" sz="2800" b="0" dirty="0">
              <a:latin typeface="Corbel" pitchFamily="34" charset="0"/>
            </a:endParaRPr>
          </a:p>
        </p:txBody>
      </p:sp>
      <p:sp>
        <p:nvSpPr>
          <p:cNvPr id="3" name="Text Box 25"/>
          <p:cNvSpPr txBox="1">
            <a:spLocks noChangeArrowheads="1"/>
          </p:cNvSpPr>
          <p:nvPr/>
        </p:nvSpPr>
        <p:spPr bwMode="auto">
          <a:xfrm>
            <a:off x="471464" y="1336675"/>
            <a:ext cx="2634054" cy="108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b="0" dirty="0" smtClean="0">
                <a:latin typeface="Corbel" pitchFamily="34" charset="0"/>
              </a:rPr>
              <a:t>Beam impurities:</a:t>
            </a:r>
          </a:p>
          <a:p>
            <a:r>
              <a:rPr lang="en-US" b="0" dirty="0" smtClean="0">
                <a:latin typeface="Corbel" pitchFamily="34" charset="0"/>
              </a:rPr>
              <a:t>a</a:t>
            </a:r>
            <a:r>
              <a:rPr lang="en-US" b="0" dirty="0">
                <a:latin typeface="Corbel" pitchFamily="34" charset="0"/>
              </a:rPr>
              <a:t>. isobaric contamination </a:t>
            </a:r>
          </a:p>
          <a:p>
            <a:r>
              <a:rPr lang="en-US" b="0" dirty="0">
                <a:latin typeface="Corbel" pitchFamily="34" charset="0"/>
              </a:rPr>
              <a:t>    </a:t>
            </a:r>
            <a:r>
              <a:rPr lang="en-US" b="0" dirty="0" smtClean="0">
                <a:latin typeface="Corbel" pitchFamily="34" charset="0"/>
              </a:rPr>
              <a:t> from ISOL-target</a:t>
            </a:r>
            <a:br>
              <a:rPr lang="en-US" b="0" dirty="0" smtClean="0">
                <a:latin typeface="Corbel" pitchFamily="34" charset="0"/>
              </a:rPr>
            </a:br>
            <a:endParaRPr lang="en-US" sz="1600" b="0" baseline="-25000" dirty="0">
              <a:solidFill>
                <a:srgbClr val="FF0000"/>
              </a:solidFill>
              <a:latin typeface="Corbel" pitchFamily="34" charset="0"/>
              <a:sym typeface="Symbol" pitchFamily="18" charset="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0252" y="723330"/>
            <a:ext cx="454515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b="0" dirty="0" smtClean="0">
                <a:solidFill>
                  <a:srgbClr val="FF9900"/>
                </a:solidFill>
                <a:latin typeface="Corbel" pitchFamily="34" charset="0"/>
              </a:rPr>
              <a:t>Remember: often deal </a:t>
            </a:r>
            <a:r>
              <a:rPr lang="en-US" b="0" dirty="0">
                <a:solidFill>
                  <a:srgbClr val="FF9900"/>
                </a:solidFill>
                <a:latin typeface="Corbel" pitchFamily="34" charset="0"/>
              </a:rPr>
              <a:t>with </a:t>
            </a:r>
            <a:r>
              <a:rPr lang="en-US" b="0" dirty="0" smtClean="0">
                <a:solidFill>
                  <a:srgbClr val="FF9900"/>
                </a:solidFill>
                <a:latin typeface="Corbel" pitchFamily="34" charset="0"/>
              </a:rPr>
              <a:t>&lt;1E4 </a:t>
            </a:r>
            <a:r>
              <a:rPr lang="en-US" b="0" dirty="0" err="1">
                <a:solidFill>
                  <a:srgbClr val="FF9900"/>
                </a:solidFill>
                <a:latin typeface="Corbel" pitchFamily="34" charset="0"/>
              </a:rPr>
              <a:t>pps</a:t>
            </a:r>
            <a:r>
              <a:rPr lang="en-US" b="0" dirty="0">
                <a:solidFill>
                  <a:srgbClr val="FF9900"/>
                </a:solidFill>
                <a:latin typeface="Corbel" pitchFamily="34" charset="0"/>
              </a:rPr>
              <a:t> =&gt; </a:t>
            </a:r>
            <a:r>
              <a:rPr lang="en-US" b="0" dirty="0" smtClean="0">
                <a:solidFill>
                  <a:srgbClr val="FF9900"/>
                </a:solidFill>
                <a:latin typeface="Corbel" pitchFamily="34" charset="0"/>
              </a:rPr>
              <a:t>1.7 </a:t>
            </a:r>
            <a:r>
              <a:rPr lang="en-US" b="0" dirty="0" err="1">
                <a:solidFill>
                  <a:srgbClr val="FF9900"/>
                </a:solidFill>
                <a:latin typeface="Corbel" pitchFamily="34" charset="0"/>
              </a:rPr>
              <a:t>fA</a:t>
            </a:r>
            <a:endParaRPr lang="en-US" b="0" dirty="0">
              <a:solidFill>
                <a:srgbClr val="FF9900"/>
              </a:solidFill>
              <a:latin typeface="Corbel" pitchFamily="34" charset="0"/>
            </a:endParaRPr>
          </a:p>
        </p:txBody>
      </p:sp>
      <p:pic>
        <p:nvPicPr>
          <p:cNvPr id="5" name="Picture 1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077" y="2455207"/>
            <a:ext cx="6023579" cy="419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 bwMode="auto">
          <a:xfrm>
            <a:off x="3018663" y="1812419"/>
            <a:ext cx="616198" cy="1698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7" name="Group 6"/>
          <p:cNvGrpSpPr/>
          <p:nvPr/>
        </p:nvGrpSpPr>
        <p:grpSpPr>
          <a:xfrm>
            <a:off x="-39189" y="3285306"/>
            <a:ext cx="3016116" cy="2041379"/>
            <a:chOff x="4845407" y="3852904"/>
            <a:chExt cx="4177291" cy="2827289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479" t="23239" r="3261" b="8786"/>
            <a:stretch>
              <a:fillRect/>
            </a:stretch>
          </p:blipFill>
          <p:spPr bwMode="auto">
            <a:xfrm>
              <a:off x="5159290" y="3852904"/>
              <a:ext cx="3863408" cy="2827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845407" y="4042982"/>
              <a:ext cx="17921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dirty="0" smtClean="0">
                  <a:latin typeface="Corbel" pitchFamily="34" charset="0"/>
                </a:rPr>
                <a:t>What’s problem?</a:t>
              </a:r>
              <a:endParaRPr lang="en-GB" b="0" dirty="0">
                <a:latin typeface="Corbe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"/>
          <p:cNvSpPr txBox="1">
            <a:spLocks noChangeArrowheads="1"/>
          </p:cNvSpPr>
          <p:nvPr/>
        </p:nvSpPr>
        <p:spPr bwMode="auto">
          <a:xfrm>
            <a:off x="4903077" y="521794"/>
            <a:ext cx="39131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hangingPunct="0"/>
            <a:r>
              <a:rPr lang="en-GB" sz="2800" b="0" dirty="0" smtClean="0">
                <a:latin typeface="Corbel" pitchFamily="34" charset="0"/>
              </a:rPr>
              <a:t>Molecular beams</a:t>
            </a:r>
            <a:endParaRPr lang="en-GB" sz="2800" b="0" dirty="0">
              <a:latin typeface="Corbel" pitchFamily="34" charset="0"/>
            </a:endParaRPr>
          </a:p>
        </p:txBody>
      </p:sp>
      <p:sp>
        <p:nvSpPr>
          <p:cNvPr id="3" name="Text Box 13"/>
          <p:cNvSpPr txBox="1">
            <a:spLocks noChangeArrowheads="1"/>
          </p:cNvSpPr>
          <p:nvPr/>
        </p:nvSpPr>
        <p:spPr bwMode="auto">
          <a:xfrm>
            <a:off x="400855" y="1251426"/>
            <a:ext cx="6062878" cy="2923877"/>
          </a:xfrm>
          <a:prstGeom prst="rect">
            <a:avLst/>
          </a:prstGeom>
          <a:solidFill>
            <a:srgbClr val="FFEFE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b="0" dirty="0">
                <a:latin typeface="Corbel" pitchFamily="34" charset="0"/>
              </a:rPr>
              <a:t>		</a:t>
            </a:r>
            <a:r>
              <a:rPr lang="en-US" sz="1600" b="1" dirty="0">
                <a:latin typeface="Corbel" pitchFamily="34" charset="0"/>
              </a:rPr>
              <a:t>The idea</a:t>
            </a:r>
          </a:p>
          <a:p>
            <a:pPr>
              <a:defRPr/>
            </a:pPr>
            <a:endParaRPr lang="en-US" sz="1600" b="0" dirty="0">
              <a:latin typeface="Corbel" pitchFamily="34" charset="0"/>
            </a:endParaRPr>
          </a:p>
          <a:p>
            <a:pPr>
              <a:defRPr/>
            </a:pPr>
            <a:r>
              <a:rPr lang="en-GB" sz="1600" b="0" dirty="0" smtClean="0">
                <a:latin typeface="Corbel" pitchFamily="34" charset="0"/>
              </a:rPr>
              <a:t>1. </a:t>
            </a:r>
            <a:r>
              <a:rPr lang="en-GB" sz="1600" b="0" dirty="0">
                <a:latin typeface="Corbel" pitchFamily="34" charset="0"/>
              </a:rPr>
              <a:t>Use chemical properties to separate isobars </a:t>
            </a:r>
            <a:r>
              <a:rPr lang="en-GB" sz="1600" b="0" dirty="0" smtClean="0">
                <a:latin typeface="Corbel" pitchFamily="34" charset="0"/>
              </a:rPr>
              <a:t>e.g. </a:t>
            </a:r>
            <a:r>
              <a:rPr lang="en-GB" sz="1600" b="0" baseline="30000" dirty="0" smtClean="0">
                <a:latin typeface="Corbel" pitchFamily="34" charset="0"/>
              </a:rPr>
              <a:t>96</a:t>
            </a:r>
            <a:r>
              <a:rPr lang="en-GB" sz="1600" b="0" dirty="0" smtClean="0">
                <a:latin typeface="Corbel" pitchFamily="34" charset="0"/>
              </a:rPr>
              <a:t>Rb from </a:t>
            </a:r>
            <a:r>
              <a:rPr lang="en-GB" sz="1600" b="0" baseline="30000" dirty="0" smtClean="0">
                <a:solidFill>
                  <a:srgbClr val="FF0000"/>
                </a:solidFill>
                <a:latin typeface="Corbel" pitchFamily="34" charset="0"/>
              </a:rPr>
              <a:t>96</a:t>
            </a:r>
            <a:r>
              <a:rPr lang="en-GB" sz="1600" b="0" dirty="0" smtClean="0">
                <a:solidFill>
                  <a:srgbClr val="FF0000"/>
                </a:solidFill>
                <a:latin typeface="Corbel" pitchFamily="34" charset="0"/>
              </a:rPr>
              <a:t>Sr</a:t>
            </a:r>
          </a:p>
          <a:p>
            <a:pPr>
              <a:defRPr/>
            </a:pPr>
            <a:endParaRPr lang="en-US" sz="1600" b="0" dirty="0">
              <a:latin typeface="Corbel" pitchFamily="34" charset="0"/>
            </a:endParaRPr>
          </a:p>
          <a:p>
            <a:pPr>
              <a:defRPr/>
            </a:pPr>
            <a:r>
              <a:rPr lang="en-US" sz="1600" b="0" dirty="0" smtClean="0">
                <a:latin typeface="Corbel" pitchFamily="34" charset="0"/>
              </a:rPr>
              <a:t>2. </a:t>
            </a:r>
            <a:r>
              <a:rPr lang="en-US" sz="1600" b="0" dirty="0">
                <a:latin typeface="Corbel" pitchFamily="34" charset="0"/>
              </a:rPr>
              <a:t>Create </a:t>
            </a:r>
            <a:r>
              <a:rPr lang="en-US" sz="1600" b="0" dirty="0" smtClean="0">
                <a:latin typeface="Corbel" pitchFamily="34" charset="0"/>
              </a:rPr>
              <a:t>a molecular </a:t>
            </a:r>
            <a:r>
              <a:rPr lang="en-US" sz="1600" b="0" dirty="0">
                <a:latin typeface="Corbel" pitchFamily="34" charset="0"/>
              </a:rPr>
              <a:t>sideband </a:t>
            </a:r>
            <a:r>
              <a:rPr lang="en-US" sz="1600" b="0" dirty="0" smtClean="0">
                <a:latin typeface="Corbel" pitchFamily="34" charset="0"/>
              </a:rPr>
              <a:t>(</a:t>
            </a:r>
            <a:r>
              <a:rPr lang="en-US" sz="1600" b="0" baseline="30000" dirty="0" smtClean="0">
                <a:latin typeface="Corbel" pitchFamily="34" charset="0"/>
              </a:rPr>
              <a:t>96</a:t>
            </a:r>
            <a:r>
              <a:rPr lang="en-US" sz="1600" b="0" dirty="0" smtClean="0">
                <a:latin typeface="Corbel" pitchFamily="34" charset="0"/>
              </a:rPr>
              <a:t>Sr</a:t>
            </a:r>
            <a:r>
              <a:rPr lang="en-US" sz="1600" b="0" baseline="30000" dirty="0" smtClean="0">
                <a:latin typeface="Corbel" pitchFamily="34" charset="0"/>
              </a:rPr>
              <a:t>19</a:t>
            </a:r>
            <a:r>
              <a:rPr lang="en-US" sz="1600" b="0" dirty="0" smtClean="0">
                <a:latin typeface="Corbel" pitchFamily="34" charset="0"/>
              </a:rPr>
              <a:t>F</a:t>
            </a:r>
            <a:r>
              <a:rPr lang="en-US" sz="1600" b="0" baseline="30000" dirty="0" smtClean="0">
                <a:latin typeface="Corbel" pitchFamily="34" charset="0"/>
              </a:rPr>
              <a:t>+</a:t>
            </a:r>
            <a:r>
              <a:rPr lang="en-US" sz="1600" b="0" dirty="0" smtClean="0">
                <a:latin typeface="Corbel" pitchFamily="34" charset="0"/>
              </a:rPr>
              <a:t>) with </a:t>
            </a:r>
            <a:r>
              <a:rPr lang="en-US" sz="1600" b="0" dirty="0">
                <a:latin typeface="Corbel" pitchFamily="34" charset="0"/>
              </a:rPr>
              <a:t>gas leak at </a:t>
            </a:r>
            <a:r>
              <a:rPr lang="en-US" sz="1600" b="0" dirty="0" smtClean="0">
                <a:latin typeface="Corbel" pitchFamily="34" charset="0"/>
              </a:rPr>
              <a:t>ISOL-target</a:t>
            </a:r>
            <a:endParaRPr lang="en-US" sz="1600" b="0" dirty="0">
              <a:latin typeface="Corbel" pitchFamily="34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GB" sz="1600" b="0" dirty="0" smtClean="0">
                <a:latin typeface="Corbel" pitchFamily="34" charset="0"/>
              </a:rPr>
              <a:t>3. </a:t>
            </a:r>
            <a:r>
              <a:rPr lang="en-GB" sz="1600" b="0" dirty="0">
                <a:latin typeface="Corbel" pitchFamily="34" charset="0"/>
              </a:rPr>
              <a:t>Molecular ions are extracted and selected in the separator </a:t>
            </a:r>
            <a:br>
              <a:rPr lang="en-GB" sz="1600" b="0" dirty="0">
                <a:latin typeface="Corbel" pitchFamily="34" charset="0"/>
              </a:rPr>
            </a:br>
            <a:r>
              <a:rPr lang="en-GB" sz="1600" b="0" dirty="0">
                <a:latin typeface="Corbel" pitchFamily="34" charset="0"/>
              </a:rPr>
              <a:t>	(</a:t>
            </a:r>
            <a:r>
              <a:rPr lang="en-GB" sz="1600" b="0" dirty="0" smtClean="0">
                <a:latin typeface="Corbel" pitchFamily="34" charset="0"/>
              </a:rPr>
              <a:t>A=115  </a:t>
            </a:r>
            <a:r>
              <a:rPr lang="en-GB" sz="1600" b="0" dirty="0">
                <a:latin typeface="Corbel" pitchFamily="34" charset="0"/>
              </a:rPr>
              <a:t>selection)</a:t>
            </a:r>
          </a:p>
          <a:p>
            <a:pPr>
              <a:defRPr/>
            </a:pPr>
            <a:endParaRPr lang="en-US" sz="1600" b="0" dirty="0">
              <a:latin typeface="Corbel" pitchFamily="34" charset="0"/>
            </a:endParaRPr>
          </a:p>
          <a:p>
            <a:pPr>
              <a:defRPr/>
            </a:pPr>
            <a:r>
              <a:rPr lang="en-US" sz="1600" b="0" dirty="0" smtClean="0">
                <a:latin typeface="Corbel" pitchFamily="34" charset="0"/>
              </a:rPr>
              <a:t>4. </a:t>
            </a:r>
            <a:r>
              <a:rPr lang="en-US" sz="1600" b="0" dirty="0">
                <a:latin typeface="Corbel" pitchFamily="34" charset="0"/>
              </a:rPr>
              <a:t>Keep molecules inside trap, break them in EBIS </a:t>
            </a:r>
            <a:br>
              <a:rPr lang="en-US" sz="1600" b="0" dirty="0">
                <a:latin typeface="Corbel" pitchFamily="34" charset="0"/>
              </a:rPr>
            </a:br>
            <a:endParaRPr lang="en-US" sz="1600" b="0" dirty="0">
              <a:latin typeface="Corbel" pitchFamily="34" charset="0"/>
            </a:endParaRPr>
          </a:p>
          <a:p>
            <a:pPr>
              <a:defRPr/>
            </a:pPr>
            <a:r>
              <a:rPr lang="en-US" sz="1600" b="0" dirty="0" smtClean="0">
                <a:latin typeface="Corbel" pitchFamily="34" charset="0"/>
              </a:rPr>
              <a:t>5. Charge breed as usual and obtain clean </a:t>
            </a:r>
            <a:r>
              <a:rPr lang="en-US" sz="1600" b="0" baseline="30000" dirty="0" smtClean="0">
                <a:latin typeface="Corbel" pitchFamily="34" charset="0"/>
              </a:rPr>
              <a:t>96</a:t>
            </a:r>
            <a:r>
              <a:rPr lang="en-US" sz="1600" b="0" dirty="0" smtClean="0">
                <a:latin typeface="Corbel" pitchFamily="34" charset="0"/>
              </a:rPr>
              <a:t>Sr</a:t>
            </a:r>
            <a:endParaRPr lang="en-US" sz="1600" b="0" dirty="0">
              <a:latin typeface="Corbel" pitchFamily="34" charset="0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51351" y="4398850"/>
            <a:ext cx="7462510" cy="1745586"/>
            <a:chOff x="4317398" y="2274439"/>
            <a:chExt cx="6907627" cy="1360555"/>
          </a:xfrm>
        </p:grpSpPr>
        <p:grpSp>
          <p:nvGrpSpPr>
            <p:cNvPr id="7" name="Group 103"/>
            <p:cNvGrpSpPr>
              <a:grpSpLocks/>
            </p:cNvGrpSpPr>
            <p:nvPr/>
          </p:nvGrpSpPr>
          <p:grpSpPr bwMode="auto">
            <a:xfrm>
              <a:off x="4317398" y="2274439"/>
              <a:ext cx="6907627" cy="1192213"/>
              <a:chOff x="328705" y="6012511"/>
              <a:chExt cx="6907627" cy="1192213"/>
            </a:xfrm>
          </p:grpSpPr>
          <p:grpSp>
            <p:nvGrpSpPr>
              <p:cNvPr id="9" name="Group 1"/>
              <p:cNvGrpSpPr>
                <a:grpSpLocks/>
              </p:cNvGrpSpPr>
              <p:nvPr/>
            </p:nvGrpSpPr>
            <p:grpSpPr bwMode="auto">
              <a:xfrm>
                <a:off x="328705" y="6012511"/>
                <a:ext cx="6907627" cy="1192213"/>
                <a:chOff x="958" y="11631"/>
                <a:chExt cx="11501" cy="1985"/>
              </a:xfrm>
            </p:grpSpPr>
            <p:cxnSp>
              <p:nvCxnSpPr>
                <p:cNvPr id="12" name="AutoShape 2"/>
                <p:cNvCxnSpPr>
                  <a:cxnSpLocks noChangeShapeType="1"/>
                </p:cNvCxnSpPr>
                <p:nvPr/>
              </p:nvCxnSpPr>
              <p:spPr bwMode="auto">
                <a:xfrm flipV="1">
                  <a:off x="1723" y="13111"/>
                  <a:ext cx="832" cy="446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3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958" y="12320"/>
                  <a:ext cx="1597" cy="10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200" dirty="0">
                      <a:latin typeface="Calibri" pitchFamily="34" charset="0"/>
                    </a:rPr>
                    <a:t>All elements ionized by the ISOLDE 1+ source</a:t>
                  </a:r>
                  <a:endParaRPr lang="en-US" sz="2000" dirty="0"/>
                </a:p>
              </p:txBody>
            </p:sp>
            <p:sp>
              <p:nvSpPr>
                <p:cNvPr id="14" name="Text Box 4"/>
                <p:cNvSpPr txBox="1">
                  <a:spLocks noChangeArrowheads="1"/>
                </p:cNvSpPr>
                <p:nvPr/>
              </p:nvSpPr>
              <p:spPr bwMode="auto">
                <a:xfrm>
                  <a:off x="4155" y="12251"/>
                  <a:ext cx="1398" cy="6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400" baseline="30000" dirty="0">
                      <a:latin typeface="Calibri" pitchFamily="34" charset="0"/>
                    </a:rPr>
                    <a:t>96</a:t>
                  </a:r>
                  <a:r>
                    <a:rPr lang="en-US" sz="1400" dirty="0">
                      <a:latin typeface="Calibri" pitchFamily="34" charset="0"/>
                    </a:rPr>
                    <a:t>Sr</a:t>
                  </a:r>
                  <a:r>
                    <a:rPr lang="en-US" sz="1400" baseline="30000" dirty="0">
                      <a:latin typeface="Calibri" pitchFamily="34" charset="0"/>
                    </a:rPr>
                    <a:t>19</a:t>
                  </a:r>
                  <a:r>
                    <a:rPr lang="en-US" sz="1400" dirty="0">
                      <a:latin typeface="Calibri" pitchFamily="34" charset="0"/>
                    </a:rPr>
                    <a:t>F+</a:t>
                  </a:r>
                  <a:br>
                    <a:rPr lang="en-US" sz="1400" dirty="0">
                      <a:latin typeface="Calibri" pitchFamily="34" charset="0"/>
                    </a:rPr>
                  </a:br>
                  <a:r>
                    <a:rPr lang="en-US" sz="1400" baseline="30000" dirty="0">
                      <a:latin typeface="Calibri" pitchFamily="34" charset="0"/>
                    </a:rPr>
                    <a:t>115</a:t>
                  </a:r>
                  <a:r>
                    <a:rPr lang="en-US" sz="1400" dirty="0">
                      <a:latin typeface="Calibri" pitchFamily="34" charset="0"/>
                    </a:rPr>
                    <a:t>In+</a:t>
                  </a:r>
                  <a:endParaRPr lang="en-US" sz="2400" dirty="0"/>
                </a:p>
              </p:txBody>
            </p:sp>
            <p:grpSp>
              <p:nvGrpSpPr>
                <p:cNvPr id="15" name="Group 79"/>
                <p:cNvGrpSpPr>
                  <a:grpSpLocks/>
                </p:cNvGrpSpPr>
                <p:nvPr/>
              </p:nvGrpSpPr>
              <p:grpSpPr bwMode="auto">
                <a:xfrm>
                  <a:off x="2453" y="11793"/>
                  <a:ext cx="1459" cy="1613"/>
                  <a:chOff x="2170" y="11124"/>
                  <a:chExt cx="1459" cy="1613"/>
                </a:xfrm>
              </p:grpSpPr>
              <p:sp>
                <p:nvSpPr>
                  <p:cNvPr id="31" name="AutoShape 6"/>
                  <p:cNvSpPr>
                    <a:spLocks noChangeArrowheads="1"/>
                  </p:cNvSpPr>
                  <p:nvPr/>
                </p:nvSpPr>
                <p:spPr bwMode="auto">
                  <a:xfrm>
                    <a:off x="2170" y="11824"/>
                    <a:ext cx="1440" cy="913"/>
                  </a:xfrm>
                  <a:prstGeom prst="pentagon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32" name="Text Box 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59" y="12066"/>
                    <a:ext cx="1171" cy="35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eaLnBrk="1" hangingPunct="1">
                      <a:spcAft>
                        <a:spcPts val="1000"/>
                      </a:spcAft>
                    </a:pPr>
                    <a:r>
                      <a:rPr lang="en-US" sz="1200">
                        <a:latin typeface="Calibri" pitchFamily="34" charset="0"/>
                      </a:rPr>
                      <a:t>A/q=115</a:t>
                    </a:r>
                    <a:endParaRPr lang="en-US" sz="2000"/>
                  </a:p>
                </p:txBody>
              </p:sp>
              <p:sp>
                <p:nvSpPr>
                  <p:cNvPr id="33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52" y="11124"/>
                    <a:ext cx="1277" cy="59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spcAft>
                        <a:spcPts val="1000"/>
                      </a:spcAft>
                    </a:pPr>
                    <a:r>
                      <a:rPr lang="en-US" sz="1200" dirty="0">
                        <a:latin typeface="Calibri" pitchFamily="34" charset="0"/>
                      </a:rPr>
                      <a:t>ISOLDE</a:t>
                    </a:r>
                    <a:br>
                      <a:rPr lang="en-US" sz="1200" dirty="0">
                        <a:latin typeface="Calibri" pitchFamily="34" charset="0"/>
                      </a:rPr>
                    </a:br>
                    <a:r>
                      <a:rPr lang="en-US" sz="1200" dirty="0">
                        <a:latin typeface="Calibri" pitchFamily="34" charset="0"/>
                      </a:rPr>
                      <a:t>separator</a:t>
                    </a:r>
                    <a:endParaRPr lang="en-US" sz="2000" dirty="0"/>
                  </a:p>
                </p:txBody>
              </p:sp>
            </p:grpSp>
            <p:cxnSp>
              <p:nvCxnSpPr>
                <p:cNvPr id="16" name="AutoShape 9"/>
                <p:cNvCxnSpPr>
                  <a:cxnSpLocks noChangeShapeType="1"/>
                </p:cNvCxnSpPr>
                <p:nvPr/>
              </p:nvCxnSpPr>
              <p:spPr bwMode="auto">
                <a:xfrm>
                  <a:off x="3806" y="12984"/>
                  <a:ext cx="1953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7" name="Rectangle 10"/>
                <p:cNvSpPr>
                  <a:spLocks noChangeArrowheads="1"/>
                </p:cNvSpPr>
                <p:nvPr/>
              </p:nvSpPr>
              <p:spPr bwMode="auto">
                <a:xfrm>
                  <a:off x="5738" y="12513"/>
                  <a:ext cx="1135" cy="89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8" name="Rectangle 11"/>
                <p:cNvSpPr>
                  <a:spLocks noChangeArrowheads="1"/>
                </p:cNvSpPr>
                <p:nvPr/>
              </p:nvSpPr>
              <p:spPr bwMode="auto">
                <a:xfrm>
                  <a:off x="7053" y="12493"/>
                  <a:ext cx="1135" cy="89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cxnSp>
              <p:nvCxnSpPr>
                <p:cNvPr id="19" name="AutoShape 12"/>
                <p:cNvCxnSpPr>
                  <a:cxnSpLocks noChangeShapeType="1"/>
                </p:cNvCxnSpPr>
                <p:nvPr/>
              </p:nvCxnSpPr>
              <p:spPr bwMode="auto">
                <a:xfrm>
                  <a:off x="6873" y="12984"/>
                  <a:ext cx="207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" name="AutoShape 13"/>
                <p:cNvCxnSpPr>
                  <a:cxnSpLocks noChangeShapeType="1"/>
                </p:cNvCxnSpPr>
                <p:nvPr/>
              </p:nvCxnSpPr>
              <p:spPr bwMode="auto">
                <a:xfrm flipV="1">
                  <a:off x="7557" y="12093"/>
                  <a:ext cx="0" cy="369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1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5921" y="12775"/>
                  <a:ext cx="792" cy="3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200" dirty="0">
                      <a:latin typeface="Calibri" pitchFamily="34" charset="0"/>
                    </a:rPr>
                    <a:t>Trap</a:t>
                  </a:r>
                  <a:endParaRPr lang="en-US" sz="2000" dirty="0"/>
                </a:p>
              </p:txBody>
            </p:sp>
            <p:sp>
              <p:nvSpPr>
                <p:cNvPr id="2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261" y="12735"/>
                  <a:ext cx="792" cy="35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200" dirty="0">
                      <a:latin typeface="Calibri" pitchFamily="34" charset="0"/>
                    </a:rPr>
                    <a:t>EBIS</a:t>
                  </a:r>
                  <a:endParaRPr lang="en-US" dirty="0"/>
                </a:p>
              </p:txBody>
            </p:sp>
            <p:sp>
              <p:nvSpPr>
                <p:cNvPr id="23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7360" y="11667"/>
                  <a:ext cx="792" cy="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400" dirty="0">
                      <a:latin typeface="Calibri" pitchFamily="34" charset="0"/>
                    </a:rPr>
                    <a:t>F</a:t>
                  </a:r>
                  <a:endParaRPr lang="en-US" sz="2400" dirty="0"/>
                </a:p>
              </p:txBody>
            </p:sp>
            <p:cxnSp>
              <p:nvCxnSpPr>
                <p:cNvPr id="24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8188" y="12924"/>
                  <a:ext cx="472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5" name="AutoShape 18"/>
                <p:cNvSpPr>
                  <a:spLocks noChangeArrowheads="1"/>
                </p:cNvSpPr>
                <p:nvPr/>
              </p:nvSpPr>
              <p:spPr bwMode="auto">
                <a:xfrm>
                  <a:off x="8515" y="12251"/>
                  <a:ext cx="1440" cy="1015"/>
                </a:xfrm>
                <a:prstGeom prst="pentagon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8523" y="11631"/>
                  <a:ext cx="1479" cy="5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Aft>
                      <a:spcPts val="1000"/>
                    </a:spcAft>
                  </a:pPr>
                  <a:r>
                    <a:rPr lang="en-US" sz="1200" dirty="0">
                      <a:latin typeface="Calibri" pitchFamily="34" charset="0"/>
                    </a:rPr>
                    <a:t>REX</a:t>
                  </a:r>
                  <a:br>
                    <a:rPr lang="en-US" sz="1200" dirty="0">
                      <a:latin typeface="Calibri" pitchFamily="34" charset="0"/>
                    </a:rPr>
                  </a:br>
                  <a:r>
                    <a:rPr lang="en-US" sz="1200" dirty="0">
                      <a:latin typeface="Calibri" pitchFamily="34" charset="0"/>
                    </a:rPr>
                    <a:t>separator</a:t>
                  </a:r>
                  <a:endParaRPr lang="en-US" sz="2000" dirty="0"/>
                </a:p>
              </p:txBody>
            </p:sp>
            <p:cxnSp>
              <p:nvCxnSpPr>
                <p:cNvPr id="27" name="AutoShape 20"/>
                <p:cNvCxnSpPr>
                  <a:cxnSpLocks noChangeShapeType="1"/>
                </p:cNvCxnSpPr>
                <p:nvPr/>
              </p:nvCxnSpPr>
              <p:spPr bwMode="auto">
                <a:xfrm>
                  <a:off x="9808" y="12924"/>
                  <a:ext cx="981" cy="32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8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10137" y="11963"/>
                  <a:ext cx="2322" cy="107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200" baseline="30000" dirty="0">
                      <a:latin typeface="Calibri" pitchFamily="34" charset="0"/>
                    </a:rPr>
                    <a:t>96</a:t>
                  </a:r>
                  <a:r>
                    <a:rPr lang="en-US" sz="1200" dirty="0">
                      <a:latin typeface="Calibri" pitchFamily="34" charset="0"/>
                    </a:rPr>
                    <a:t>Sr</a:t>
                  </a:r>
                  <a:r>
                    <a:rPr lang="en-US" sz="1200" baseline="30000" dirty="0">
                      <a:latin typeface="Calibri" pitchFamily="34" charset="0"/>
                    </a:rPr>
                    <a:t>27+</a:t>
                  </a:r>
                  <a:r>
                    <a:rPr lang="en-US" sz="1200" dirty="0">
                      <a:latin typeface="Calibri" pitchFamily="34" charset="0"/>
                    </a:rPr>
                    <a:t>       A/q=3.556</a:t>
                  </a:r>
                  <a:r>
                    <a:rPr lang="en-US" sz="1200" dirty="0">
                      <a:latin typeface="Times New Roman" pitchFamily="18" charset="0"/>
                    </a:rPr>
                    <a:t/>
                  </a:r>
                  <a:br>
                    <a:rPr lang="en-US" sz="1200" dirty="0">
                      <a:latin typeface="Times New Roman" pitchFamily="18" charset="0"/>
                    </a:rPr>
                  </a:br>
                  <a:r>
                    <a:rPr lang="en-US" sz="1200" baseline="30000" dirty="0">
                      <a:latin typeface="Calibri" pitchFamily="34" charset="0"/>
                    </a:rPr>
                    <a:t>115</a:t>
                  </a:r>
                  <a:r>
                    <a:rPr lang="en-US" sz="1200" dirty="0">
                      <a:latin typeface="Calibri" pitchFamily="34" charset="0"/>
                    </a:rPr>
                    <a:t>In</a:t>
                  </a:r>
                  <a:r>
                    <a:rPr lang="en-US" sz="1200" baseline="30000" dirty="0">
                      <a:latin typeface="Calibri" pitchFamily="34" charset="0"/>
                    </a:rPr>
                    <a:t>32+</a:t>
                  </a:r>
                  <a:r>
                    <a:rPr lang="en-US" sz="1200" dirty="0">
                      <a:latin typeface="Calibri" pitchFamily="34" charset="0"/>
                    </a:rPr>
                    <a:t>     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alibri" pitchFamily="34" charset="0"/>
                    </a:rPr>
                    <a:t>A/q=3.594</a:t>
                  </a:r>
                  <a:r>
                    <a:rPr lang="en-US" sz="2000" dirty="0"/>
                    <a:t/>
                  </a:r>
                  <a:br>
                    <a:rPr lang="en-US" sz="2000" dirty="0"/>
                  </a:br>
                  <a:r>
                    <a:rPr lang="en-US" sz="1200" baseline="30000" dirty="0">
                      <a:latin typeface="Calibri" pitchFamily="34" charset="0"/>
                    </a:rPr>
                    <a:t> 115</a:t>
                  </a:r>
                  <a:r>
                    <a:rPr lang="en-US" sz="1200" dirty="0">
                      <a:latin typeface="Calibri" pitchFamily="34" charset="0"/>
                    </a:rPr>
                    <a:t>In</a:t>
                  </a:r>
                  <a:r>
                    <a:rPr lang="en-US" sz="1200" baseline="30000" dirty="0">
                      <a:latin typeface="Calibri" pitchFamily="34" charset="0"/>
                    </a:rPr>
                    <a:t>33+</a:t>
                  </a:r>
                  <a:r>
                    <a:rPr lang="en-US" sz="1200" dirty="0">
                      <a:latin typeface="Calibri" pitchFamily="34" charset="0"/>
                    </a:rPr>
                    <a:t>      </a:t>
                  </a:r>
                  <a:r>
                    <a:rPr lang="en-US" sz="1200" dirty="0">
                      <a:solidFill>
                        <a:srgbClr val="000000"/>
                      </a:solidFill>
                      <a:latin typeface="Calibri" pitchFamily="34" charset="0"/>
                    </a:rPr>
                    <a:t>A/q=3.484</a:t>
                  </a:r>
                </a:p>
              </p:txBody>
            </p:sp>
            <p:sp>
              <p:nvSpPr>
                <p:cNvPr id="29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8571" y="12329"/>
                  <a:ext cx="1386" cy="1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spcAft>
                      <a:spcPts val="1000"/>
                    </a:spcAft>
                  </a:pPr>
                  <a:r>
                    <a:rPr lang="en-US" sz="1200" dirty="0">
                      <a:latin typeface="Calibri" pitchFamily="34" charset="0"/>
                    </a:rPr>
                    <a:t>3.54</a:t>
                  </a:r>
                  <a:br>
                    <a:rPr lang="en-US" sz="1200" dirty="0">
                      <a:latin typeface="Calibri" pitchFamily="34" charset="0"/>
                    </a:rPr>
                  </a:br>
                  <a:r>
                    <a:rPr lang="en-US" sz="1200" dirty="0">
                      <a:latin typeface="Calibri" pitchFamily="34" charset="0"/>
                    </a:rPr>
                    <a:t>&lt;A/q&lt;</a:t>
                  </a:r>
                  <a:br>
                    <a:rPr lang="en-US" sz="1200" dirty="0">
                      <a:latin typeface="Calibri" pitchFamily="34" charset="0"/>
                    </a:rPr>
                  </a:br>
                  <a:r>
                    <a:rPr lang="en-US" sz="1200" dirty="0">
                      <a:latin typeface="Calibri" pitchFamily="34" charset="0"/>
                    </a:rPr>
                    <a:t>3.58</a:t>
                  </a:r>
                </a:p>
                <a:p>
                  <a:pPr eaLnBrk="1" hangingPunct="1"/>
                  <a:endParaRPr lang="en-US" sz="2000" dirty="0"/>
                </a:p>
              </p:txBody>
            </p:sp>
            <p:sp>
              <p:nvSpPr>
                <p:cNvPr id="30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10158" y="13215"/>
                  <a:ext cx="1181" cy="4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hangingPunct="1">
                    <a:spcAft>
                      <a:spcPts val="1000"/>
                    </a:spcAft>
                  </a:pPr>
                  <a:r>
                    <a:rPr lang="en-US" sz="1200">
                      <a:latin typeface="Calibri" pitchFamily="34" charset="0"/>
                    </a:rPr>
                    <a:t>REX linac</a:t>
                  </a:r>
                  <a:endParaRPr lang="en-US" sz="2000"/>
                </a:p>
              </p:txBody>
            </p:sp>
          </p:grpSp>
          <p:cxnSp>
            <p:nvCxnSpPr>
              <p:cNvPr id="10" name="Straight Connector 9"/>
              <p:cNvCxnSpPr/>
              <p:nvPr/>
            </p:nvCxnSpPr>
            <p:spPr>
              <a:xfrm flipV="1">
                <a:off x="5972797" y="6435897"/>
                <a:ext cx="1128534" cy="22067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971210" y="6421608"/>
                <a:ext cx="1153931" cy="234962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40"/>
            <p:cNvSpPr txBox="1">
              <a:spLocks noChangeArrowheads="1"/>
            </p:cNvSpPr>
            <p:nvPr/>
          </p:nvSpPr>
          <p:spPr bwMode="auto">
            <a:xfrm>
              <a:off x="6451493" y="3327217"/>
              <a:ext cx="152746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400"/>
                <a:t>Double separation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6069729" y="6173348"/>
            <a:ext cx="214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Benefit from larger </a:t>
            </a:r>
            <a:r>
              <a:rPr lang="en-US" i="1" dirty="0" err="1" smtClean="0">
                <a:solidFill>
                  <a:srgbClr val="FF0000"/>
                </a:solidFill>
              </a:rPr>
              <a:t>I</a:t>
            </a:r>
            <a:r>
              <a:rPr lang="en-US" i="1" baseline="-25000" dirty="0" err="1" smtClean="0">
                <a:solidFill>
                  <a:srgbClr val="FF0000"/>
                </a:solidFill>
              </a:rPr>
              <a:t>e</a:t>
            </a:r>
            <a:endParaRPr lang="en-US" i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5114615" y="4545904"/>
            <a:ext cx="2411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 dirty="0" smtClean="0">
                <a:latin typeface="Corbel" pitchFamily="34" charset="0"/>
              </a:rPr>
              <a:t>A/q-resolution </a:t>
            </a:r>
            <a:r>
              <a:rPr lang="en-US" sz="1600" dirty="0">
                <a:latin typeface="Corbel" pitchFamily="34" charset="0"/>
              </a:rPr>
              <a:t>~150</a:t>
            </a: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4071877" y="993016"/>
          <a:ext cx="4684713" cy="3452812"/>
        </p:xfrm>
        <a:graphic>
          <a:graphicData uri="http://schemas.openxmlformats.org/presentationml/2006/ole">
            <p:oleObj spid="_x0000_s33794" name="Bitmappsbild" r:id="rId3" imgW="3914286" imgH="2886478" progId="PBrush">
              <p:embed/>
            </p:oleObj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47768" y="474991"/>
            <a:ext cx="2546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 sz="2800" dirty="0">
                <a:latin typeface="Corbel" pitchFamily="34" charset="0"/>
              </a:rPr>
              <a:t>Mass separator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587484" y="1500554"/>
            <a:ext cx="2752559" cy="256823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tIns="28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dirty="0" smtClean="0">
                <a:latin typeface="Corbel" pitchFamily="34" charset="0"/>
              </a:rPr>
              <a:t>After </a:t>
            </a:r>
            <a:r>
              <a:rPr lang="en-GB" dirty="0">
                <a:latin typeface="Corbel" pitchFamily="34" charset="0"/>
              </a:rPr>
              <a:t>REXEBIS</a:t>
            </a:r>
          </a:p>
          <a:p>
            <a:pPr eaLnBrk="0" hangingPunct="0">
              <a:buFontTx/>
              <a:buChar char="•"/>
            </a:pPr>
            <a:r>
              <a:rPr lang="en-GB" sz="1600" dirty="0">
                <a:latin typeface="Corbel" pitchFamily="34" charset="0"/>
              </a:rPr>
              <a:t> A/q &lt; </a:t>
            </a:r>
            <a:r>
              <a:rPr lang="en-GB" sz="1600" dirty="0" smtClean="0">
                <a:latin typeface="Corbel" pitchFamily="34" charset="0"/>
              </a:rPr>
              <a:t>4.5</a:t>
            </a:r>
            <a:br>
              <a:rPr lang="en-GB" sz="1600" dirty="0" smtClean="0">
                <a:latin typeface="Corbel" pitchFamily="34" charset="0"/>
              </a:rPr>
            </a:br>
            <a:endParaRPr lang="en-GB" sz="1600" dirty="0">
              <a:latin typeface="Corbel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1600" dirty="0" smtClean="0">
                <a:latin typeface="Corbel" pitchFamily="34" charset="0"/>
              </a:rPr>
              <a:t> </a:t>
            </a:r>
            <a:r>
              <a:rPr lang="en-GB" sz="1600" dirty="0" err="1" smtClean="0">
                <a:latin typeface="Corbel" pitchFamily="34" charset="0"/>
              </a:rPr>
              <a:t>Emittance</a:t>
            </a:r>
            <a:r>
              <a:rPr lang="en-GB" sz="1600" dirty="0" smtClean="0">
                <a:latin typeface="Corbel" pitchFamily="34" charset="0"/>
              </a:rPr>
              <a:t> </a:t>
            </a:r>
            <a:r>
              <a:rPr lang="en-GB" sz="1600" dirty="0">
                <a:latin typeface="Corbel" pitchFamily="34" charset="0"/>
              </a:rPr>
              <a:t>~</a:t>
            </a:r>
            <a:r>
              <a:rPr lang="en-GB" sz="1600" dirty="0" smtClean="0">
                <a:latin typeface="Corbel" pitchFamily="34" charset="0"/>
              </a:rPr>
              <a:t>10-25 </a:t>
            </a:r>
            <a:r>
              <a:rPr lang="en-GB" sz="1600" dirty="0">
                <a:latin typeface="Corbel" pitchFamily="34" charset="0"/>
              </a:rPr>
              <a:t>mm </a:t>
            </a:r>
            <a:r>
              <a:rPr lang="en-GB" sz="1600" dirty="0" err="1">
                <a:latin typeface="Corbel" pitchFamily="34" charset="0"/>
              </a:rPr>
              <a:t>mrad</a:t>
            </a:r>
            <a:r>
              <a:rPr lang="en-GB" sz="1600" dirty="0">
                <a:latin typeface="Corbel" pitchFamily="34" charset="0"/>
              </a:rPr>
              <a:t> </a:t>
            </a:r>
            <a:br>
              <a:rPr lang="en-GB" sz="1600" dirty="0">
                <a:latin typeface="Corbel" pitchFamily="34" charset="0"/>
              </a:rPr>
            </a:br>
            <a:r>
              <a:rPr lang="en-GB" sz="1600" dirty="0" smtClean="0">
                <a:latin typeface="Corbel" pitchFamily="34" charset="0"/>
              </a:rPr>
              <a:t>             </a:t>
            </a:r>
            <a:r>
              <a:rPr lang="en-GB" sz="1400" dirty="0">
                <a:latin typeface="Corbel" pitchFamily="34" charset="0"/>
              </a:rPr>
              <a:t>(95%) @ 20 </a:t>
            </a:r>
            <a:r>
              <a:rPr lang="en-GB" sz="1400" dirty="0" smtClean="0">
                <a:latin typeface="Corbel" pitchFamily="34" charset="0"/>
              </a:rPr>
              <a:t>kV</a:t>
            </a:r>
            <a:br>
              <a:rPr lang="en-GB" sz="1400" dirty="0" smtClean="0">
                <a:latin typeface="Corbel" pitchFamily="34" charset="0"/>
              </a:rPr>
            </a:br>
            <a:endParaRPr lang="en-GB" sz="1400" dirty="0">
              <a:latin typeface="Corbel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1600" dirty="0">
                <a:latin typeface="Corbel" pitchFamily="34" charset="0"/>
              </a:rPr>
              <a:t> </a:t>
            </a:r>
            <a:r>
              <a:rPr lang="en-GB" sz="1600" dirty="0">
                <a:latin typeface="Corbel" pitchFamily="34" charset="0"/>
                <a:sym typeface="Symbol" pitchFamily="18" charset="2"/>
              </a:rPr>
              <a:t>E </a:t>
            </a:r>
            <a:r>
              <a:rPr lang="en-GB" sz="1600" dirty="0">
                <a:latin typeface="Corbel" pitchFamily="34" charset="0"/>
              </a:rPr>
              <a:t>&lt; 50 </a:t>
            </a:r>
            <a:r>
              <a:rPr lang="en-GB" sz="1600" dirty="0" err="1">
                <a:latin typeface="Corbel" pitchFamily="34" charset="0"/>
              </a:rPr>
              <a:t>eV</a:t>
            </a:r>
            <a:r>
              <a:rPr lang="en-GB" sz="1600" dirty="0">
                <a:latin typeface="Corbel" pitchFamily="34" charset="0"/>
              </a:rPr>
              <a:t>*q ? </a:t>
            </a:r>
            <a:r>
              <a:rPr lang="en-GB" sz="1600" dirty="0" smtClean="0">
                <a:latin typeface="Corbel" pitchFamily="34" charset="0"/>
              </a:rPr>
              <a:t/>
            </a:r>
            <a:br>
              <a:rPr lang="en-GB" sz="1600" dirty="0" smtClean="0">
                <a:latin typeface="Corbel" pitchFamily="34" charset="0"/>
              </a:rPr>
            </a:br>
            <a:endParaRPr lang="en-GB" sz="1600" dirty="0">
              <a:latin typeface="Corbel" pitchFamily="34" charset="0"/>
            </a:endParaRPr>
          </a:p>
          <a:p>
            <a:pPr eaLnBrk="0" hangingPunct="0">
              <a:buFontTx/>
              <a:buChar char="•"/>
            </a:pPr>
            <a:r>
              <a:rPr lang="en-GB" sz="1600" dirty="0">
                <a:latin typeface="Corbel" pitchFamily="34" charset="0"/>
              </a:rPr>
              <a:t> Energy of 5 </a:t>
            </a:r>
            <a:r>
              <a:rPr lang="en-GB" sz="1600" dirty="0" err="1">
                <a:latin typeface="Corbel" pitchFamily="34" charset="0"/>
              </a:rPr>
              <a:t>keV</a:t>
            </a:r>
            <a:r>
              <a:rPr lang="en-GB" sz="1600" dirty="0">
                <a:latin typeface="Corbel" pitchFamily="34" charset="0"/>
              </a:rPr>
              <a:t>/u </a:t>
            </a:r>
            <a:r>
              <a:rPr lang="en-GB" sz="1600" dirty="0" smtClean="0">
                <a:latin typeface="Corbel" pitchFamily="34" charset="0"/>
              </a:rPr>
              <a:t/>
            </a:r>
            <a:br>
              <a:rPr lang="en-GB" sz="1600" dirty="0" smtClean="0">
                <a:latin typeface="Corbel" pitchFamily="34" charset="0"/>
              </a:rPr>
            </a:br>
            <a:r>
              <a:rPr lang="en-GB" sz="1600" dirty="0" smtClean="0">
                <a:latin typeface="Corbel" pitchFamily="34" charset="0"/>
              </a:rPr>
              <a:t>             (</a:t>
            </a:r>
            <a:r>
              <a:rPr lang="en-GB" sz="1400" dirty="0" smtClean="0">
                <a:latin typeface="Corbel" pitchFamily="34" charset="0"/>
              </a:rPr>
              <a:t>determined </a:t>
            </a:r>
            <a:r>
              <a:rPr lang="en-GB" sz="1400" dirty="0">
                <a:latin typeface="Corbel" pitchFamily="34" charset="0"/>
              </a:rPr>
              <a:t>by RFQ</a:t>
            </a:r>
            <a:r>
              <a:rPr lang="en-GB" sz="1400" dirty="0" smtClean="0">
                <a:latin typeface="Corbel" pitchFamily="34" charset="0"/>
              </a:rPr>
              <a:t>)</a:t>
            </a:r>
            <a:endParaRPr lang="en-GB" sz="1400" dirty="0">
              <a:latin typeface="Corbel" pitchFamily="34" charset="0"/>
            </a:endParaRP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6650796" y="1116604"/>
            <a:ext cx="1941616" cy="36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 eaLnBrk="0" hangingPunct="0">
              <a:spcBef>
                <a:spcPct val="50000"/>
              </a:spcBef>
            </a:pPr>
            <a:r>
              <a:rPr lang="en-US" dirty="0" err="1">
                <a:latin typeface="Corbel" pitchFamily="34" charset="0"/>
              </a:rPr>
              <a:t>Nier</a:t>
            </a:r>
            <a:r>
              <a:rPr lang="en-US" dirty="0">
                <a:latin typeface="Corbel" pitchFamily="34" charset="0"/>
              </a:rPr>
              <a:t>-spectrometer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76097" y="5419100"/>
            <a:ext cx="5297213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b="0" dirty="0" smtClean="0">
                <a:latin typeface="Calibri" pitchFamily="34" charset="0"/>
              </a:rPr>
              <a:t>Even so, some A/Q contaminants difficult to resolve </a:t>
            </a:r>
            <a:endParaRPr lang="en-US" b="0" dirty="0">
              <a:latin typeface="Calibri" pitchFamily="34" charset="0"/>
            </a:endParaRPr>
          </a:p>
          <a:p>
            <a:r>
              <a:rPr lang="en-US" b="0" baseline="30000" dirty="0" smtClean="0">
                <a:solidFill>
                  <a:srgbClr val="FF6600"/>
                </a:solidFill>
                <a:latin typeface="Calibri" pitchFamily="34" charset="0"/>
              </a:rPr>
              <a:t>      7</a:t>
            </a:r>
            <a:r>
              <a:rPr lang="en-US" b="0" dirty="0" smtClean="0">
                <a:solidFill>
                  <a:srgbClr val="FF6600"/>
                </a:solidFill>
                <a:latin typeface="Calibri" pitchFamily="34" charset="0"/>
              </a:rPr>
              <a:t>Be</a:t>
            </a:r>
            <a:r>
              <a:rPr lang="en-US" b="0" baseline="30000" dirty="0" smtClean="0">
                <a:solidFill>
                  <a:srgbClr val="FF6600"/>
                </a:solidFill>
                <a:latin typeface="Calibri" pitchFamily="34" charset="0"/>
              </a:rPr>
              <a:t>3</a:t>
            </a:r>
            <a:r>
              <a:rPr lang="en-US" b="0" baseline="30000" dirty="0">
                <a:solidFill>
                  <a:srgbClr val="FF6600"/>
                </a:solidFill>
                <a:latin typeface="Calibri" pitchFamily="34" charset="0"/>
              </a:rPr>
              <a:t>+</a:t>
            </a:r>
            <a:r>
              <a:rPr lang="en-US" b="0" dirty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n-US" b="0" dirty="0">
                <a:latin typeface="Calibri" pitchFamily="34" charset="0"/>
              </a:rPr>
              <a:t>from </a:t>
            </a:r>
            <a:r>
              <a:rPr lang="en-US" b="0" baseline="30000" dirty="0">
                <a:latin typeface="Calibri" pitchFamily="34" charset="0"/>
              </a:rPr>
              <a:t>14</a:t>
            </a:r>
            <a:r>
              <a:rPr lang="en-US" b="0" dirty="0">
                <a:latin typeface="Calibri" pitchFamily="34" charset="0"/>
              </a:rPr>
              <a:t>N</a:t>
            </a:r>
            <a:r>
              <a:rPr lang="en-US" b="0" baseline="30000" dirty="0">
                <a:latin typeface="Calibri" pitchFamily="34" charset="0"/>
              </a:rPr>
              <a:t>6+</a:t>
            </a:r>
            <a:r>
              <a:rPr lang="en-US" b="0" dirty="0">
                <a:latin typeface="Calibri" pitchFamily="34" charset="0"/>
              </a:rPr>
              <a:t>		R=450</a:t>
            </a:r>
          </a:p>
          <a:p>
            <a:r>
              <a:rPr lang="en-US" b="0" baseline="30000" dirty="0" smtClean="0">
                <a:solidFill>
                  <a:srgbClr val="FF6600"/>
                </a:solidFill>
                <a:latin typeface="Calibri" pitchFamily="34" charset="0"/>
              </a:rPr>
              <a:t>    18</a:t>
            </a:r>
            <a:r>
              <a:rPr lang="en-US" b="0" dirty="0" smtClean="0">
                <a:solidFill>
                  <a:srgbClr val="FF6600"/>
                </a:solidFill>
                <a:latin typeface="Calibri" pitchFamily="34" charset="0"/>
              </a:rPr>
              <a:t>F</a:t>
            </a:r>
            <a:r>
              <a:rPr lang="en-US" b="0" baseline="30000" dirty="0" smtClean="0">
                <a:solidFill>
                  <a:srgbClr val="FF6600"/>
                </a:solidFill>
                <a:latin typeface="Calibri" pitchFamily="34" charset="0"/>
              </a:rPr>
              <a:t>9</a:t>
            </a:r>
            <a:r>
              <a:rPr lang="en-US" b="0" baseline="30000" dirty="0">
                <a:solidFill>
                  <a:srgbClr val="FF6600"/>
                </a:solidFill>
                <a:latin typeface="Calibri" pitchFamily="34" charset="0"/>
              </a:rPr>
              <a:t>+</a:t>
            </a:r>
            <a:r>
              <a:rPr lang="en-US" b="0" dirty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n-US" b="0" dirty="0" smtClean="0">
                <a:solidFill>
                  <a:srgbClr val="FF6600"/>
                </a:solidFill>
                <a:latin typeface="Calibri" pitchFamily="34" charset="0"/>
              </a:rPr>
              <a:t> </a:t>
            </a:r>
            <a:r>
              <a:rPr lang="en-US" b="0" dirty="0" smtClean="0">
                <a:latin typeface="Calibri" pitchFamily="34" charset="0"/>
              </a:rPr>
              <a:t>from </a:t>
            </a:r>
            <a:r>
              <a:rPr lang="en-US" b="0" baseline="30000" dirty="0">
                <a:latin typeface="Calibri" pitchFamily="34" charset="0"/>
              </a:rPr>
              <a:t>12</a:t>
            </a:r>
            <a:r>
              <a:rPr lang="en-US" b="0" dirty="0">
                <a:latin typeface="Calibri" pitchFamily="34" charset="0"/>
              </a:rPr>
              <a:t>C</a:t>
            </a:r>
            <a:r>
              <a:rPr lang="en-US" b="0" baseline="30000" dirty="0">
                <a:latin typeface="Calibri" pitchFamily="34" charset="0"/>
              </a:rPr>
              <a:t>6+</a:t>
            </a:r>
            <a:r>
              <a:rPr lang="en-US" b="0" dirty="0">
                <a:latin typeface="Calibri" pitchFamily="34" charset="0"/>
              </a:rPr>
              <a:t>		R=19200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48400" y="452438"/>
            <a:ext cx="2092325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Corbel" pitchFamily="34" charset="0"/>
                <a:cs typeface="+mn-cs"/>
              </a:rPr>
              <a:t>Clean beam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 pitchFamily="34" charset="0"/>
                <a:cs typeface="+mn-cs"/>
              </a:rPr>
              <a:t>?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 l="17946" t="31129" r="23729" b="10236"/>
          <a:stretch>
            <a:fillRect/>
          </a:stretch>
        </p:blipFill>
        <p:spPr bwMode="auto">
          <a:xfrm>
            <a:off x="643601" y="475358"/>
            <a:ext cx="4976637" cy="389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12270" y="4295581"/>
            <a:ext cx="56229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1100" i="1" dirty="0">
                <a:ea typeface="Calibri" pitchFamily="34" charset="0"/>
                <a:cs typeface="Times New Roman" pitchFamily="18" charset="0"/>
              </a:rPr>
              <a:t>Extracted beams from REXEBIS as function of A/q showing residual gas peaks and </a:t>
            </a:r>
            <a:br>
              <a:rPr lang="en-US" sz="1100" i="1" dirty="0">
                <a:ea typeface="Calibri" pitchFamily="34" charset="0"/>
                <a:cs typeface="Times New Roman" pitchFamily="18" charset="0"/>
              </a:rPr>
            </a:br>
            <a:r>
              <a:rPr lang="en-US" sz="1100" i="1" dirty="0">
                <a:ea typeface="Calibri" pitchFamily="34" charset="0"/>
                <a:cs typeface="Times New Roman" pitchFamily="18" charset="0"/>
              </a:rPr>
              <a:t>charge bred </a:t>
            </a:r>
            <a:r>
              <a:rPr lang="en-US" sz="1100" i="1" baseline="30000" dirty="0">
                <a:ea typeface="Calibri" pitchFamily="34" charset="0"/>
                <a:cs typeface="Times New Roman" pitchFamily="18" charset="0"/>
              </a:rPr>
              <a:t>129</a:t>
            </a:r>
            <a:r>
              <a:rPr lang="en-US" sz="1100" i="1" dirty="0">
                <a:ea typeface="Calibri" pitchFamily="34" charset="0"/>
                <a:cs typeface="Times New Roman" pitchFamily="18" charset="0"/>
              </a:rPr>
              <a:t>Cs. The blue trace is with and the red trace without </a:t>
            </a:r>
            <a:r>
              <a:rPr lang="en-US" sz="1100" i="1" baseline="30000" dirty="0">
                <a:ea typeface="Calibri" pitchFamily="34" charset="0"/>
                <a:cs typeface="Times New Roman" pitchFamily="18" charset="0"/>
              </a:rPr>
              <a:t>129</a:t>
            </a:r>
            <a:r>
              <a:rPr lang="en-US" sz="1100" i="1" dirty="0">
                <a:ea typeface="Calibri" pitchFamily="34" charset="0"/>
                <a:cs typeface="Times New Roman" pitchFamily="18" charset="0"/>
              </a:rPr>
              <a:t>Cs being injected.</a:t>
            </a:r>
            <a:endParaRPr lang="en-US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Text Box 25"/>
          <p:cNvSpPr txBox="1">
            <a:spLocks noChangeArrowheads="1"/>
          </p:cNvSpPr>
          <p:nvPr/>
        </p:nvSpPr>
        <p:spPr bwMode="auto">
          <a:xfrm>
            <a:off x="6239217" y="2220930"/>
            <a:ext cx="215533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b="0" dirty="0" smtClean="0">
                <a:latin typeface="Corbel" pitchFamily="34" charset="0"/>
              </a:rPr>
              <a:t>residual </a:t>
            </a:r>
            <a:r>
              <a:rPr lang="en-US" b="0" dirty="0">
                <a:latin typeface="Corbel" pitchFamily="34" charset="0"/>
              </a:rPr>
              <a:t>gases in CB</a:t>
            </a:r>
          </a:p>
          <a:p>
            <a:r>
              <a:rPr lang="en-US" sz="1600" b="0" dirty="0">
                <a:latin typeface="Corbel" pitchFamily="34" charset="0"/>
              </a:rPr>
              <a:t>    </a:t>
            </a:r>
            <a:r>
              <a:rPr lang="en-US" sz="1600" b="0" dirty="0" smtClean="0">
                <a:latin typeface="Corbel" pitchFamily="34" charset="0"/>
              </a:rPr>
              <a:t>  </a:t>
            </a:r>
            <a:r>
              <a:rPr lang="en-US" sz="1600" b="0" dirty="0" err="1" smtClean="0">
                <a:solidFill>
                  <a:srgbClr val="FF0000"/>
                </a:solidFill>
                <a:latin typeface="Corbel" pitchFamily="34" charset="0"/>
              </a:rPr>
              <a:t>I</a:t>
            </a:r>
            <a:r>
              <a:rPr lang="en-US" sz="1600" b="0" baseline="-25000" dirty="0" err="1" smtClean="0">
                <a:solidFill>
                  <a:srgbClr val="FF0000"/>
                </a:solidFill>
                <a:latin typeface="Corbel" pitchFamily="34" charset="0"/>
              </a:rPr>
              <a:t>residual</a:t>
            </a:r>
            <a:r>
              <a:rPr lang="en-US" sz="1600" b="0" baseline="-25000" dirty="0" smtClean="0">
                <a:solidFill>
                  <a:srgbClr val="FF0000"/>
                </a:solidFill>
                <a:latin typeface="Corbel" pitchFamily="34" charset="0"/>
              </a:rPr>
              <a:t> </a:t>
            </a:r>
            <a:r>
              <a:rPr lang="en-US" sz="1600" b="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 </a:t>
            </a:r>
            <a:r>
              <a:rPr lang="en-US" sz="16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0-&gt;1+</a:t>
            </a:r>
            <a:r>
              <a:rPr lang="en-US" sz="1600" b="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 </a:t>
            </a:r>
            <a:r>
              <a:rPr lang="en-US" sz="1600" b="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P</a:t>
            </a:r>
            <a:r>
              <a:rPr lang="en-US" sz="1600" b="0" baseline="-2500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res </a:t>
            </a:r>
            <a:r>
              <a:rPr lang="en-US" sz="16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gas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 cstate="print"/>
          <a:srcRect l="4198" t="13937" r="2303" b="60544"/>
          <a:stretch>
            <a:fillRect/>
          </a:stretch>
        </p:blipFill>
        <p:spPr bwMode="auto">
          <a:xfrm>
            <a:off x="1135118" y="5615077"/>
            <a:ext cx="2711668" cy="65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77007" y="6274676"/>
            <a:ext cx="2480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Isotope toolbox turns 10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logbook/eLogbook/attach_reader?attach_id=1208541"/>
          <p:cNvPicPr>
            <a:picLocks noChangeAspect="1" noChangeArrowheads="1"/>
          </p:cNvPicPr>
          <p:nvPr/>
        </p:nvPicPr>
        <p:blipFill>
          <a:blip r:embed="rId2" cstate="print"/>
          <a:srcRect l="818" t="14859" r="24699" b="10378"/>
          <a:stretch>
            <a:fillRect/>
          </a:stretch>
        </p:blipFill>
        <p:spPr bwMode="auto">
          <a:xfrm>
            <a:off x="341313" y="490538"/>
            <a:ext cx="3589337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254500" y="1323975"/>
            <a:ext cx="41712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Calibri" pitchFamily="34" charset="0"/>
              </a:rPr>
              <a:t>* C, O, Ne and </a:t>
            </a:r>
            <a:r>
              <a:rPr lang="en-US" dirty="0" err="1">
                <a:latin typeface="Calibri" pitchFamily="34" charset="0"/>
              </a:rPr>
              <a:t>Ar</a:t>
            </a:r>
            <a:r>
              <a:rPr lang="en-US" dirty="0">
                <a:latin typeface="Calibri" pitchFamily="34" charset="0"/>
              </a:rPr>
              <a:t> partial pressures around </a:t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3</a:t>
            </a:r>
            <a:r>
              <a:rPr lang="en-US" dirty="0">
                <a:latin typeface="Calibri" pitchFamily="34" charset="0"/>
                <a:sym typeface="Symbol" pitchFamily="18" charset="2"/>
              </a:rPr>
              <a:t>10</a:t>
            </a:r>
            <a:r>
              <a:rPr lang="en-US" baseline="30000" dirty="0">
                <a:latin typeface="Calibri" pitchFamily="34" charset="0"/>
                <a:sym typeface="Symbol" pitchFamily="18" charset="2"/>
              </a:rPr>
              <a:t>-12</a:t>
            </a:r>
            <a:r>
              <a:rPr lang="en-US" dirty="0">
                <a:latin typeface="Calibri" pitchFamily="34" charset="0"/>
                <a:sym typeface="Symbol" pitchFamily="18" charset="2"/>
              </a:rPr>
              <a:t>, 210</a:t>
            </a:r>
            <a:r>
              <a:rPr lang="en-US" baseline="30000" dirty="0">
                <a:latin typeface="Calibri" pitchFamily="34" charset="0"/>
                <a:sym typeface="Symbol" pitchFamily="18" charset="2"/>
              </a:rPr>
              <a:t>-12</a:t>
            </a:r>
            <a:r>
              <a:rPr lang="en-US" dirty="0">
                <a:latin typeface="Calibri" pitchFamily="34" charset="0"/>
              </a:rPr>
              <a:t>, 5</a:t>
            </a:r>
            <a:r>
              <a:rPr lang="en-US" dirty="0">
                <a:latin typeface="Calibri" pitchFamily="34" charset="0"/>
                <a:sym typeface="Symbol" pitchFamily="18" charset="2"/>
              </a:rPr>
              <a:t>10</a:t>
            </a:r>
            <a:r>
              <a:rPr lang="en-US" baseline="30000" dirty="0">
                <a:latin typeface="Calibri" pitchFamily="34" charset="0"/>
                <a:sym typeface="Symbol" pitchFamily="18" charset="2"/>
              </a:rPr>
              <a:t>-12</a:t>
            </a:r>
            <a:r>
              <a:rPr lang="en-US" dirty="0">
                <a:latin typeface="Calibri" pitchFamily="34" charset="0"/>
                <a:sym typeface="Symbol" pitchFamily="18" charset="2"/>
              </a:rPr>
              <a:t> and 410</a:t>
            </a:r>
            <a:r>
              <a:rPr lang="en-US" baseline="30000" dirty="0">
                <a:latin typeface="Calibri" pitchFamily="34" charset="0"/>
                <a:sym typeface="Symbol" pitchFamily="18" charset="2"/>
              </a:rPr>
              <a:t>-13</a:t>
            </a:r>
            <a:r>
              <a:rPr lang="en-US" dirty="0">
                <a:latin typeface="Calibri" pitchFamily="34" charset="0"/>
                <a:sym typeface="Symbol" pitchFamily="18" charset="2"/>
              </a:rPr>
              <a:t> </a:t>
            </a:r>
            <a:r>
              <a:rPr lang="en-US" dirty="0" smtClean="0">
                <a:latin typeface="Calibri" pitchFamily="34" charset="0"/>
                <a:sym typeface="Symbol" pitchFamily="18" charset="2"/>
              </a:rPr>
              <a:t>mbar</a:t>
            </a:r>
            <a:endParaRPr lang="en-US" dirty="0">
              <a:latin typeface="Calibri" pitchFamily="34" charset="0"/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97350" y="465138"/>
            <a:ext cx="4432300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Corbel" pitchFamily="34" charset="0"/>
                <a:cs typeface="+mn-cs"/>
              </a:rPr>
              <a:t>How pure is the beam really?</a:t>
            </a:r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00075" y="525463"/>
            <a:ext cx="3316288" cy="1754187"/>
            <a:chOff x="600500" y="525437"/>
            <a:chExt cx="3316159" cy="1753740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600500" y="818865"/>
              <a:ext cx="654346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aseline="30000"/>
                <a:t>12</a:t>
              </a:r>
              <a:r>
                <a:rPr lang="en-US" sz="1400"/>
                <a:t>C</a:t>
              </a:r>
              <a:r>
                <a:rPr lang="en-US" sz="1400" baseline="30000"/>
                <a:t>3+</a:t>
              </a:r>
            </a:p>
            <a:p>
              <a:r>
                <a:rPr lang="en-US" sz="1400" baseline="30000"/>
                <a:t>16</a:t>
              </a:r>
              <a:r>
                <a:rPr lang="en-US" sz="1400"/>
                <a:t>O</a:t>
              </a:r>
              <a:r>
                <a:rPr lang="en-US" sz="1400" baseline="30000"/>
                <a:t>4+</a:t>
              </a:r>
            </a:p>
            <a:p>
              <a:r>
                <a:rPr lang="en-US" sz="1400" baseline="30000"/>
                <a:t>20</a:t>
              </a:r>
              <a:r>
                <a:rPr lang="en-US" sz="1400"/>
                <a:t>Ne</a:t>
              </a:r>
              <a:r>
                <a:rPr lang="en-US" sz="1400" baseline="30000"/>
                <a:t>5+</a:t>
              </a:r>
            </a:p>
            <a:p>
              <a:r>
                <a:rPr lang="en-US" sz="1400" baseline="30000"/>
                <a:t>40</a:t>
              </a:r>
              <a:r>
                <a:rPr lang="en-US" sz="1400"/>
                <a:t>Ar</a:t>
              </a:r>
              <a:r>
                <a:rPr lang="en-US" sz="1400" baseline="30000"/>
                <a:t>10+</a:t>
              </a: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1680947" y="1790130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aseline="30000"/>
                <a:t>21</a:t>
              </a:r>
              <a:r>
                <a:rPr lang="en-US" sz="1400"/>
                <a:t>Ne</a:t>
              </a:r>
              <a:r>
                <a:rPr lang="en-US" sz="1400" baseline="30000"/>
                <a:t>5+</a:t>
              </a: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2761395" y="796120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aseline="30000"/>
                <a:t>22</a:t>
              </a:r>
              <a:r>
                <a:rPr lang="en-US" sz="1400"/>
                <a:t>Ne</a:t>
              </a:r>
              <a:r>
                <a:rPr lang="en-US" sz="1400" baseline="30000"/>
                <a:t>5+</a:t>
              </a:r>
            </a:p>
          </p:txBody>
        </p:sp>
        <p:sp>
          <p:nvSpPr>
            <p:cNvPr id="9" name="TextBox 8"/>
            <p:cNvSpPr txBox="1">
              <a:spLocks noChangeArrowheads="1"/>
            </p:cNvSpPr>
            <p:nvPr/>
          </p:nvSpPr>
          <p:spPr bwMode="auto">
            <a:xfrm>
              <a:off x="3323227" y="525437"/>
              <a:ext cx="59343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aseline="30000"/>
                <a:t>40</a:t>
              </a:r>
              <a:r>
                <a:rPr lang="en-US" sz="1400"/>
                <a:t>Ar</a:t>
              </a:r>
              <a:r>
                <a:rPr lang="en-US" sz="1400" baseline="30000"/>
                <a:t>9+</a:t>
              </a:r>
            </a:p>
          </p:txBody>
        </p: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2283724" y="1205551"/>
              <a:ext cx="728084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aseline="30000"/>
                <a:t>47</a:t>
              </a:r>
              <a:r>
                <a:rPr lang="en-US" sz="1400"/>
                <a:t>Ti</a:t>
              </a:r>
              <a:r>
                <a:rPr lang="en-US" sz="1400" baseline="30000"/>
                <a:t>11+</a:t>
              </a:r>
              <a:r>
                <a:rPr lang="en-US" sz="1400"/>
                <a:t>?</a:t>
              </a:r>
            </a:p>
            <a:p>
              <a:r>
                <a:rPr lang="en-US" sz="1400" baseline="30000"/>
                <a:t>60</a:t>
              </a:r>
              <a:r>
                <a:rPr lang="en-US" sz="1400"/>
                <a:t>Ni</a:t>
              </a:r>
              <a:r>
                <a:rPr lang="en-US" sz="1400" baseline="30000"/>
                <a:t>14+</a:t>
              </a:r>
              <a:r>
                <a:rPr lang="en-US" sz="1400"/>
                <a:t>?</a:t>
              </a:r>
            </a:p>
            <a:p>
              <a:r>
                <a:rPr lang="en-US" sz="1400" baseline="30000"/>
                <a:t>90</a:t>
              </a:r>
              <a:r>
                <a:rPr lang="en-US" sz="1400"/>
                <a:t>Zr</a:t>
              </a:r>
              <a:r>
                <a:rPr lang="en-US" sz="1400" baseline="30000"/>
                <a:t>21+</a:t>
              </a:r>
              <a:r>
                <a:rPr lang="en-US" sz="1400"/>
                <a:t>?</a:t>
              </a:r>
            </a:p>
          </p:txBody>
        </p:sp>
        <p:cxnSp>
          <p:nvCxnSpPr>
            <p:cNvPr id="11" name="Straight Arrow Connector 10"/>
            <p:cNvCxnSpPr>
              <a:stCxn id="10" idx="2"/>
            </p:cNvCxnSpPr>
            <p:nvPr/>
          </p:nvCxnSpPr>
          <p:spPr>
            <a:xfrm rot="5400000">
              <a:off x="2446727" y="2077609"/>
              <a:ext cx="334877" cy="6825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l="1204" t="4369" r="983" b="9505"/>
          <a:stretch>
            <a:fillRect/>
          </a:stretch>
        </p:blipFill>
        <p:spPr bwMode="auto">
          <a:xfrm>
            <a:off x="327025" y="3494088"/>
            <a:ext cx="4105275" cy="304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424363" y="3275013"/>
            <a:ext cx="4719637" cy="330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	              </a:t>
            </a:r>
            <a:r>
              <a:rPr lang="en-US" sz="1600" b="1" dirty="0">
                <a:latin typeface="Arial" charset="0"/>
                <a:ea typeface="Calibri" pitchFamily="34" charset="0"/>
                <a:cs typeface="Times New Roman" pitchFamily="18" charset="0"/>
              </a:rPr>
              <a:t>A/q=4.24</a:t>
            </a: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	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400" b="1" dirty="0">
                <a:latin typeface="Arial" charset="0"/>
                <a:ea typeface="Calibri" pitchFamily="34" charset="0"/>
                <a:cs typeface="Times New Roman" pitchFamily="18" charset="0"/>
              </a:rPr>
              <a:t>Isotope	A/q	Z	Origin</a:t>
            </a: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	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17O  	4.250	8	residual gas	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21Ne 	4.2	10	buffer gas	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38Ar	4.222	18	residual gas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47Ti	4.272	22	drift tubes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51V	4.25	23	NEG strips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63Cu	4.2	29	anode and collector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80Kr, 84Kr	4.21, 4.2	36	residual gas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94Zr	4.272	40	NEG strips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139La	4.212	57	cathode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endParaRPr lang="en-US" sz="1050" dirty="0"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Other elements that can be present at other A/q are: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He, C, N			residual gases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B			cathode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Fe 			NEG strips, stainless steel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Ni			stainless steel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Cr			stainless steel</a:t>
            </a:r>
            <a:endParaRPr lang="en-US" sz="1000" dirty="0">
              <a:latin typeface="Arial" charset="0"/>
              <a:cs typeface="+mn-cs"/>
            </a:endParaRPr>
          </a:p>
          <a:p>
            <a:pPr eaLnBrk="0" hangingPunct="0">
              <a:defRPr/>
            </a:pPr>
            <a:r>
              <a:rPr lang="en-US" sz="1050" dirty="0">
                <a:latin typeface="Arial" charset="0"/>
                <a:ea typeface="Calibri" pitchFamily="34" charset="0"/>
                <a:cs typeface="Times New Roman" pitchFamily="18" charset="0"/>
              </a:rPr>
              <a:t>Mo 			stainless steel</a:t>
            </a:r>
            <a:endParaRPr lang="en-US" sz="1000" dirty="0">
              <a:latin typeface="Arial" charset="0"/>
              <a:cs typeface="+mn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>
            <a:off x="1481138" y="3105150"/>
            <a:ext cx="1597025" cy="1365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 descr="http://elogbook/eLogbook/attach_reader?attach_id=1208540"/>
          <p:cNvPicPr>
            <a:picLocks noChangeAspect="1" noChangeArrowheads="1"/>
          </p:cNvPicPr>
          <p:nvPr/>
        </p:nvPicPr>
        <p:blipFill>
          <a:blip r:embed="rId4" cstate="print"/>
          <a:srcRect l="682" t="15189" r="24513" b="10844"/>
          <a:stretch>
            <a:fillRect/>
          </a:stretch>
        </p:blipFill>
        <p:spPr bwMode="auto">
          <a:xfrm>
            <a:off x="382588" y="504825"/>
            <a:ext cx="357505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http://elogbook/eLogbook/attach_reader?attach_id=1208543"/>
          <p:cNvPicPr>
            <a:picLocks noChangeAspect="1" noChangeArrowheads="1"/>
          </p:cNvPicPr>
          <p:nvPr/>
        </p:nvPicPr>
        <p:blipFill>
          <a:blip r:embed="rId5" cstate="print"/>
          <a:srcRect l="841" t="15189" r="24831" b="10844"/>
          <a:stretch>
            <a:fillRect/>
          </a:stretch>
        </p:blipFill>
        <p:spPr bwMode="auto">
          <a:xfrm>
            <a:off x="355600" y="490538"/>
            <a:ext cx="3590925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897063" y="5588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3"/>
          <p:cNvSpPr txBox="1">
            <a:spLocks noChangeArrowheads="1"/>
          </p:cNvSpPr>
          <p:nvPr/>
        </p:nvSpPr>
        <p:spPr bwMode="auto">
          <a:xfrm>
            <a:off x="5276850" y="409575"/>
            <a:ext cx="32956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800" dirty="0" smtClean="0">
                <a:latin typeface="Corbel" pitchFamily="34" charset="0"/>
              </a:rPr>
              <a:t>Continuous injection ‘</a:t>
            </a:r>
            <a:r>
              <a:rPr lang="en-GB" sz="2800" dirty="0" err="1" smtClean="0">
                <a:latin typeface="Corbel" pitchFamily="34" charset="0"/>
              </a:rPr>
              <a:t>accu</a:t>
            </a:r>
            <a:r>
              <a:rPr lang="en-GB" sz="2800" dirty="0" smtClean="0">
                <a:latin typeface="Corbel" pitchFamily="34" charset="0"/>
              </a:rPr>
              <a:t>’ mode</a:t>
            </a:r>
            <a:endParaRPr lang="en-GB" sz="2800" dirty="0">
              <a:latin typeface="Corbel" pitchFamily="34" charset="0"/>
            </a:endParaRPr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00013" y="228600"/>
            <a:ext cx="4776787" cy="3257550"/>
            <a:chOff x="63" y="144"/>
            <a:chExt cx="3009" cy="2052"/>
          </a:xfrm>
        </p:grpSpPr>
        <p:pic>
          <p:nvPicPr>
            <p:cNvPr id="5" name="Picture 20" descr="REXISOLDE layout"/>
            <p:cNvPicPr>
              <a:picLocks noChangeAspect="1" noChangeArrowheads="1"/>
            </p:cNvPicPr>
            <p:nvPr/>
          </p:nvPicPr>
          <p:blipFill>
            <a:blip r:embed="rId3" cstate="print"/>
            <a:srcRect r="60217"/>
            <a:stretch>
              <a:fillRect/>
            </a:stretch>
          </p:blipFill>
          <p:spPr bwMode="auto">
            <a:xfrm>
              <a:off x="63" y="144"/>
              <a:ext cx="3009" cy="2052"/>
            </a:xfrm>
            <a:prstGeom prst="rect">
              <a:avLst/>
            </a:prstGeom>
            <a:noFill/>
          </p:spPr>
        </p:pic>
        <p:sp>
          <p:nvSpPr>
            <p:cNvPr id="6" name="Text Box 21"/>
            <p:cNvSpPr txBox="1">
              <a:spLocks noChangeArrowheads="1"/>
            </p:cNvSpPr>
            <p:nvPr/>
          </p:nvSpPr>
          <p:spPr bwMode="auto">
            <a:xfrm>
              <a:off x="768" y="1536"/>
              <a:ext cx="288" cy="17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fr-FR" sz="1100"/>
            </a:p>
          </p:txBody>
        </p:sp>
        <p:sp>
          <p:nvSpPr>
            <p:cNvPr id="7" name="Text Box 24"/>
            <p:cNvSpPr txBox="1">
              <a:spLocks noChangeArrowheads="1"/>
            </p:cNvSpPr>
            <p:nvPr/>
          </p:nvSpPr>
          <p:spPr bwMode="auto">
            <a:xfrm>
              <a:off x="288" y="1728"/>
              <a:ext cx="8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200"/>
                <a:t>Local ion source</a:t>
              </a:r>
            </a:p>
          </p:txBody>
        </p:sp>
        <p:sp>
          <p:nvSpPr>
            <p:cNvPr id="8" name="Line 25"/>
            <p:cNvSpPr>
              <a:spLocks noChangeShapeType="1"/>
            </p:cNvSpPr>
            <p:nvPr/>
          </p:nvSpPr>
          <p:spPr bwMode="auto">
            <a:xfrm flipV="1">
              <a:off x="672" y="1632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591176" y="1647825"/>
            <a:ext cx="2800350" cy="1323439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190500" algn="l"/>
                <a:tab pos="381000" algn="l"/>
              </a:tabLst>
              <a:defRPr/>
            </a:pPr>
            <a:r>
              <a:rPr lang="en-GB" sz="1600" dirty="0">
                <a:latin typeface="Corbel" pitchFamily="34" charset="0"/>
              </a:rPr>
              <a:t>+ Collect ions continuously =&gt; </a:t>
            </a:r>
            <a:r>
              <a:rPr lang="en-GB" sz="1600" dirty="0" smtClean="0">
                <a:latin typeface="Corbel" pitchFamily="34" charset="0"/>
              </a:rPr>
              <a:t/>
            </a:r>
            <a:br>
              <a:rPr lang="en-GB" sz="1600" dirty="0" smtClean="0">
                <a:latin typeface="Corbel" pitchFamily="34" charset="0"/>
              </a:rPr>
            </a:br>
            <a:r>
              <a:rPr lang="en-GB" sz="1600" dirty="0" smtClean="0">
                <a:latin typeface="Corbel" pitchFamily="34" charset="0"/>
              </a:rPr>
              <a:t>   no </a:t>
            </a:r>
            <a:r>
              <a:rPr lang="en-GB" sz="1600" dirty="0">
                <a:latin typeface="Corbel" pitchFamily="34" charset="0"/>
              </a:rPr>
              <a:t>Penning trap needed</a:t>
            </a:r>
          </a:p>
          <a:p>
            <a:pPr eaLnBrk="0" hangingPunct="0">
              <a:spcBef>
                <a:spcPct val="50000"/>
              </a:spcBef>
              <a:tabLst>
                <a:tab pos="190500" algn="l"/>
                <a:tab pos="381000" algn="l"/>
              </a:tabLst>
              <a:defRPr/>
            </a:pPr>
            <a:r>
              <a:rPr lang="en-GB" sz="1600" dirty="0">
                <a:latin typeface="Corbel" pitchFamily="34" charset="0"/>
              </a:rPr>
              <a:t>+ Adapted to </a:t>
            </a:r>
            <a:r>
              <a:rPr lang="en-GB" sz="1600" dirty="0" smtClean="0">
                <a:latin typeface="Corbel" pitchFamily="34" charset="0"/>
              </a:rPr>
              <a:t>ISOL </a:t>
            </a:r>
            <a:r>
              <a:rPr lang="en-GB" sz="1600" dirty="0">
                <a:latin typeface="Corbel" pitchFamily="34" charset="0"/>
              </a:rPr>
              <a:t>ion sources</a:t>
            </a:r>
          </a:p>
          <a:p>
            <a:pPr eaLnBrk="0" hangingPunct="0">
              <a:spcBef>
                <a:spcPct val="50000"/>
              </a:spcBef>
              <a:tabLst>
                <a:tab pos="190500" algn="l"/>
                <a:tab pos="381000" algn="l"/>
              </a:tabLst>
              <a:defRPr/>
            </a:pPr>
            <a:r>
              <a:rPr lang="en-GB" sz="1600" dirty="0">
                <a:latin typeface="Corbel" pitchFamily="34" charset="0"/>
              </a:rPr>
              <a:t>+ Shorter cycle times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2228850" y="1790700"/>
            <a:ext cx="1390650" cy="1362075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181225" y="1790700"/>
            <a:ext cx="1476375" cy="1362076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5548447" y="3682365"/>
            <a:ext cx="3464923" cy="2769989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latin typeface="Corbel" pitchFamily="34" charset="0"/>
              </a:rPr>
              <a:t>* Na</a:t>
            </a:r>
            <a:r>
              <a:rPr lang="en-US" sz="1600" dirty="0">
                <a:latin typeface="Corbel" pitchFamily="34" charset="0"/>
              </a:rPr>
              <a:t>+, K+, </a:t>
            </a:r>
            <a:r>
              <a:rPr lang="en-US" sz="1600" dirty="0" err="1">
                <a:latin typeface="Corbel" pitchFamily="34" charset="0"/>
              </a:rPr>
              <a:t>Rb</a:t>
            </a:r>
            <a:r>
              <a:rPr lang="en-US" sz="1600" dirty="0">
                <a:latin typeface="Corbel" pitchFamily="34" charset="0"/>
              </a:rPr>
              <a:t>+, </a:t>
            </a:r>
            <a:r>
              <a:rPr lang="en-US" sz="1600" dirty="0" err="1">
                <a:latin typeface="Corbel" pitchFamily="34" charset="0"/>
              </a:rPr>
              <a:t>SrF</a:t>
            </a:r>
            <a:r>
              <a:rPr lang="en-US" sz="1600" dirty="0">
                <a:latin typeface="Corbel" pitchFamily="34" charset="0"/>
              </a:rPr>
              <a:t>+  from both local </a:t>
            </a:r>
            <a:endParaRPr lang="en-US" sz="1600" dirty="0" smtClean="0">
              <a:latin typeface="Corbel" pitchFamily="34" charset="0"/>
            </a:endParaRPr>
          </a:p>
          <a:p>
            <a:pPr>
              <a:defRPr/>
            </a:pPr>
            <a:r>
              <a:rPr lang="en-US" sz="1600" dirty="0" smtClean="0">
                <a:latin typeface="Corbel" pitchFamily="34" charset="0"/>
              </a:rPr>
              <a:t>ion </a:t>
            </a:r>
            <a:r>
              <a:rPr lang="en-US" sz="1600" dirty="0">
                <a:latin typeface="Corbel" pitchFamily="34" charset="0"/>
              </a:rPr>
              <a:t>source </a:t>
            </a:r>
            <a:r>
              <a:rPr lang="en-US" sz="1600" dirty="0" smtClean="0">
                <a:latin typeface="Corbel" pitchFamily="34" charset="0"/>
              </a:rPr>
              <a:t>and </a:t>
            </a:r>
            <a:r>
              <a:rPr lang="en-US" sz="1600" dirty="0">
                <a:latin typeface="Corbel" pitchFamily="34" charset="0"/>
              </a:rPr>
              <a:t>from ISOLDE target</a:t>
            </a:r>
          </a:p>
          <a:p>
            <a:pPr>
              <a:defRPr/>
            </a:pPr>
            <a:endParaRPr lang="en-US" sz="1600" dirty="0">
              <a:latin typeface="Corbel" pitchFamily="34" charset="0"/>
            </a:endParaRPr>
          </a:p>
          <a:p>
            <a:pPr>
              <a:defRPr/>
            </a:pPr>
            <a:r>
              <a:rPr lang="en-US" sz="1600" dirty="0">
                <a:latin typeface="Corbel" pitchFamily="34" charset="0"/>
              </a:rPr>
              <a:t>* CW operation even used for a </a:t>
            </a:r>
            <a:r>
              <a:rPr lang="en-US" sz="1600" dirty="0" smtClean="0">
                <a:latin typeface="Corbel" pitchFamily="34" charset="0"/>
              </a:rPr>
              <a:t>run</a:t>
            </a:r>
            <a:endParaRPr lang="en-US" sz="1600" dirty="0">
              <a:latin typeface="Corbel" pitchFamily="34" charset="0"/>
            </a:endParaRPr>
          </a:p>
          <a:p>
            <a:pPr>
              <a:defRPr/>
            </a:pPr>
            <a:r>
              <a:rPr lang="en-US" sz="1600" dirty="0">
                <a:latin typeface="Corbel" pitchFamily="34" charset="0"/>
              </a:rPr>
              <a:t> </a:t>
            </a:r>
            <a:r>
              <a:rPr lang="en-US" sz="1600" dirty="0" smtClean="0">
                <a:latin typeface="Corbel" pitchFamily="34" charset="0"/>
              </a:rPr>
              <a:t>   </a:t>
            </a:r>
            <a:r>
              <a:rPr lang="en-US" sz="1400" baseline="30000" dirty="0" smtClean="0">
                <a:latin typeface="Corbel" pitchFamily="34" charset="0"/>
              </a:rPr>
              <a:t>96</a:t>
            </a:r>
            <a:r>
              <a:rPr lang="en-US" sz="1400" dirty="0" smtClean="0">
                <a:latin typeface="Corbel" pitchFamily="34" charset="0"/>
              </a:rPr>
              <a:t>Sr(F</a:t>
            </a:r>
            <a:r>
              <a:rPr lang="en-US" sz="1400" dirty="0">
                <a:latin typeface="Corbel" pitchFamily="34" charset="0"/>
              </a:rPr>
              <a:t>) - continuous injection </a:t>
            </a:r>
            <a:r>
              <a:rPr lang="en-US" sz="1400" dirty="0" smtClean="0">
                <a:latin typeface="Corbel" pitchFamily="34" charset="0"/>
              </a:rPr>
              <a:t>into EBIS</a:t>
            </a:r>
          </a:p>
          <a:p>
            <a:pPr>
              <a:defRPr/>
            </a:pPr>
            <a:endParaRPr lang="en-US" sz="1400" dirty="0" smtClean="0">
              <a:latin typeface="Corbel" pitchFamily="34" charset="0"/>
            </a:endParaRPr>
          </a:p>
          <a:p>
            <a:pPr>
              <a:defRPr/>
            </a:pPr>
            <a:r>
              <a:rPr lang="en-GB" sz="1600" dirty="0" smtClean="0">
                <a:latin typeface="Corbel" pitchFamily="34" charset="0"/>
              </a:rPr>
              <a:t>* CW beam from the RFQ cooler:</a:t>
            </a:r>
          </a:p>
          <a:p>
            <a:pPr>
              <a:defRPr/>
            </a:pPr>
            <a:r>
              <a:rPr lang="en-GB" sz="1600" dirty="0" smtClean="0">
                <a:latin typeface="Corbel" pitchFamily="34" charset="0"/>
              </a:rPr>
              <a:t>EBIS efficiency alone of </a:t>
            </a:r>
            <a:r>
              <a:rPr lang="en-GB" sz="1600" b="1" dirty="0" smtClean="0">
                <a:latin typeface="Corbel" pitchFamily="34" charset="0"/>
              </a:rPr>
              <a:t>5%</a:t>
            </a:r>
            <a:r>
              <a:rPr lang="en-GB" sz="1600" dirty="0" smtClean="0">
                <a:latin typeface="Corbel" pitchFamily="34" charset="0"/>
              </a:rPr>
              <a:t> for </a:t>
            </a:r>
          </a:p>
          <a:p>
            <a:pPr>
              <a:defRPr/>
            </a:pPr>
            <a:r>
              <a:rPr lang="en-GB" sz="1600" baseline="30000" dirty="0" smtClean="0">
                <a:latin typeface="Corbel" pitchFamily="34" charset="0"/>
              </a:rPr>
              <a:t>      87</a:t>
            </a:r>
            <a:r>
              <a:rPr lang="en-GB" sz="1600" dirty="0" smtClean="0">
                <a:latin typeface="Corbel" pitchFamily="34" charset="0"/>
              </a:rPr>
              <a:t>Rb</a:t>
            </a:r>
            <a:r>
              <a:rPr lang="en-GB" sz="1600" baseline="30000" dirty="0" smtClean="0">
                <a:latin typeface="Corbel" pitchFamily="34" charset="0"/>
              </a:rPr>
              <a:t>17+, </a:t>
            </a:r>
            <a:r>
              <a:rPr lang="en-GB" sz="1600" dirty="0" err="1" smtClean="0">
                <a:latin typeface="Corbel" pitchFamily="34" charset="0"/>
              </a:rPr>
              <a:t>T</a:t>
            </a:r>
            <a:r>
              <a:rPr lang="en-GB" sz="1600" baseline="-25000" dirty="0" err="1" smtClean="0">
                <a:latin typeface="Corbel" pitchFamily="34" charset="0"/>
              </a:rPr>
              <a:t>breed</a:t>
            </a:r>
            <a:r>
              <a:rPr lang="en-GB" sz="1600" dirty="0" smtClean="0">
                <a:latin typeface="Corbel" pitchFamily="34" charset="0"/>
              </a:rPr>
              <a:t> = 29 ms</a:t>
            </a:r>
          </a:p>
          <a:p>
            <a:pPr>
              <a:defRPr/>
            </a:pPr>
            <a:endParaRPr lang="en-GB" sz="1600" dirty="0" smtClean="0">
              <a:latin typeface="Corbel" pitchFamily="34" charset="0"/>
            </a:endParaRPr>
          </a:p>
          <a:p>
            <a:pPr>
              <a:defRPr/>
            </a:pPr>
            <a:r>
              <a:rPr lang="en-GB" sz="1600" dirty="0" smtClean="0">
                <a:latin typeface="Corbel" pitchFamily="34" charset="0"/>
              </a:rPr>
              <a:t>* Some problems...</a:t>
            </a:r>
            <a:endParaRPr lang="en-US" sz="1400" dirty="0">
              <a:latin typeface="Corbel" pitchFamily="34" charset="0"/>
            </a:endParaRPr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249621" y="3862552"/>
          <a:ext cx="5038725" cy="2628900"/>
        </p:xfrm>
        <a:graphic>
          <a:graphicData uri="http://schemas.openxmlformats.org/presentationml/2006/ole">
            <p:oleObj spid="_x0000_s34818" name="Picture" r:id="rId4" imgW="4008882" imgH="1755648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914"/>
          <p:cNvSpPr txBox="1">
            <a:spLocks/>
          </p:cNvSpPr>
          <p:nvPr/>
        </p:nvSpPr>
        <p:spPr>
          <a:xfrm>
            <a:off x="6359525" y="412750"/>
            <a:ext cx="2366963" cy="579438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Georgia" pitchFamily="18" charset="0"/>
              <a:buNone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In-trap decay</a:t>
            </a:r>
          </a:p>
        </p:txBody>
      </p: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600075" y="234950"/>
            <a:ext cx="5245100" cy="1897063"/>
            <a:chOff x="338203" y="5849656"/>
            <a:chExt cx="3745282" cy="1352810"/>
          </a:xfrm>
        </p:grpSpPr>
        <p:pic>
          <p:nvPicPr>
            <p:cNvPr id="4" name="Picture 19"/>
            <p:cNvPicPr>
              <a:picLocks noChangeAspect="1" noChangeArrowheads="1"/>
            </p:cNvPicPr>
            <p:nvPr/>
          </p:nvPicPr>
          <p:blipFill>
            <a:blip r:embed="rId2" cstate="print"/>
            <a:srcRect l="33400" t="41632" r="21330" b="36131"/>
            <a:stretch>
              <a:fillRect/>
            </a:stretch>
          </p:blipFill>
          <p:spPr bwMode="auto">
            <a:xfrm>
              <a:off x="338203" y="5849656"/>
              <a:ext cx="3745282" cy="1352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Oval 4"/>
            <p:cNvSpPr/>
            <p:nvPr/>
          </p:nvSpPr>
          <p:spPr>
            <a:xfrm>
              <a:off x="3492901" y="6070408"/>
              <a:ext cx="249383" cy="234336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805763" y="6297951"/>
              <a:ext cx="249383" cy="2354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15679" y="6515306"/>
              <a:ext cx="249383" cy="236601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715679" y="6732661"/>
              <a:ext cx="249383" cy="2354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1947858" y="6515306"/>
              <a:ext cx="248250" cy="236601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17206" y="6952281"/>
              <a:ext cx="249383" cy="23546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537710" y="6462100"/>
              <a:ext cx="239182" cy="151696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772157" y="6473420"/>
              <a:ext cx="238048" cy="151696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53579" y="6715681"/>
              <a:ext cx="239182" cy="151696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848305" y="6933036"/>
              <a:ext cx="238048" cy="151696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3639130" y="6260594"/>
              <a:ext cx="238048" cy="151696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3317198" y="6047767"/>
              <a:ext cx="235780" cy="152828"/>
            </a:xfrm>
            <a:custGeom>
              <a:avLst/>
              <a:gdLst>
                <a:gd name="connsiteX0" fmla="*/ 0 w 237995"/>
                <a:gd name="connsiteY0" fmla="*/ 152400 h 152400"/>
                <a:gd name="connsiteX1" fmla="*/ 137787 w 237995"/>
                <a:gd name="connsiteY1" fmla="*/ 2088 h 152400"/>
                <a:gd name="connsiteX2" fmla="*/ 237995 w 237995"/>
                <a:gd name="connsiteY2" fmla="*/ 13987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7995" h="152400">
                  <a:moveTo>
                    <a:pt x="0" y="152400"/>
                  </a:moveTo>
                  <a:cubicBezTo>
                    <a:pt x="49060" y="78288"/>
                    <a:pt x="98121" y="4176"/>
                    <a:pt x="137787" y="2088"/>
                  </a:cubicBezTo>
                  <a:cubicBezTo>
                    <a:pt x="177453" y="0"/>
                    <a:pt x="207724" y="69937"/>
                    <a:pt x="237995" y="139874"/>
                  </a:cubicBez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TextBox 41"/>
            <p:cNvSpPr txBox="1">
              <a:spLocks noChangeArrowheads="1"/>
            </p:cNvSpPr>
            <p:nvPr/>
          </p:nvSpPr>
          <p:spPr bwMode="auto">
            <a:xfrm>
              <a:off x="3143592" y="6114509"/>
              <a:ext cx="314356" cy="214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/>
                <a:t>Be</a:t>
              </a: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6073541" y="2795376"/>
            <a:ext cx="2264165" cy="11991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91440" fontAlgn="auto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T</a:t>
            </a:r>
            <a:r>
              <a:rPr lang="en-US" dirty="0" err="1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ested</a:t>
            </a: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 first time at REX-ISOLDE with </a:t>
            </a:r>
            <a:b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</a:br>
            <a:r>
              <a:rPr lang="en-US" baseline="30000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61</a:t>
            </a: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Mn (T</a:t>
            </a:r>
            <a:r>
              <a:rPr lang="en-US" baseline="-25000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1/2</a:t>
            </a: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=675 ms; 1.7x10</a:t>
            </a:r>
            <a:r>
              <a:rPr lang="en-US" baseline="30000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6</a:t>
            </a: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  <a:cs typeface="Arial" charset="0"/>
              </a:rPr>
              <a:t> atoms/s)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latin typeface="Corbel" pitchFamily="34" charset="0"/>
              <a:ea typeface="Calibri" pitchFamily="34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32550" y="4476843"/>
            <a:ext cx="55816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b="1" dirty="0" err="1">
                <a:latin typeface="Corbel" pitchFamily="34" charset="0"/>
              </a:rPr>
              <a:t>T</a:t>
            </a:r>
            <a:r>
              <a:rPr lang="en-US" b="1" baseline="-25000" dirty="0" err="1">
                <a:latin typeface="Corbel" pitchFamily="34" charset="0"/>
              </a:rPr>
              <a:t>trap</a:t>
            </a:r>
            <a:r>
              <a:rPr lang="en-US" b="1" dirty="0">
                <a:latin typeface="Corbel" pitchFamily="34" charset="0"/>
              </a:rPr>
              <a:t>		</a:t>
            </a:r>
            <a:r>
              <a:rPr lang="en-US" b="1" dirty="0" err="1">
                <a:latin typeface="Corbel" pitchFamily="34" charset="0"/>
              </a:rPr>
              <a:t>T</a:t>
            </a:r>
            <a:r>
              <a:rPr lang="en-US" b="1" baseline="-25000" dirty="0" err="1">
                <a:latin typeface="Corbel" pitchFamily="34" charset="0"/>
              </a:rPr>
              <a:t>breed</a:t>
            </a:r>
            <a:r>
              <a:rPr lang="en-US" b="1" dirty="0">
                <a:latin typeface="Corbel" pitchFamily="34" charset="0"/>
              </a:rPr>
              <a:t>	Result  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rbel" pitchFamily="34" charset="0"/>
              </a:rPr>
              <a:t>200-1100 ms	28 ms	no Fe detected at </a:t>
            </a:r>
            <a:r>
              <a:rPr lang="en-US" dirty="0" err="1">
                <a:latin typeface="Corbel" pitchFamily="34" charset="0"/>
              </a:rPr>
              <a:t>Miniball</a:t>
            </a:r>
            <a:endParaRPr lang="en-US" dirty="0">
              <a:latin typeface="Corbel" pitchFamily="34" charset="0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132550" y="5145180"/>
            <a:ext cx="54244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latin typeface="Corbel" pitchFamily="34" charset="0"/>
              </a:rPr>
              <a:t>300-1100 ms	298 ms	</a:t>
            </a:r>
            <a:r>
              <a:rPr lang="en-US" dirty="0">
                <a:solidFill>
                  <a:srgbClr val="FF0000"/>
                </a:solidFill>
                <a:latin typeface="Corbel" pitchFamily="34" charset="0"/>
                <a:ea typeface="Calibri" pitchFamily="34" charset="0"/>
              </a:rPr>
              <a:t>57(7)% </a:t>
            </a: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</a:rPr>
              <a:t>Fe detected</a:t>
            </a:r>
            <a:b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</a:rPr>
            </a:br>
            <a:r>
              <a:rPr lang="en-US" dirty="0">
                <a:solidFill>
                  <a:srgbClr val="000000"/>
                </a:solidFill>
                <a:latin typeface="Corbel" pitchFamily="34" charset="0"/>
                <a:ea typeface="Calibri" pitchFamily="34" charset="0"/>
              </a:rPr>
              <a:t>			agrees with predictions</a:t>
            </a:r>
            <a:endParaRPr lang="en-GB" dirty="0">
              <a:latin typeface="Corbe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388100" y="482600"/>
            <a:ext cx="1985963" cy="444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565900" y="292100"/>
            <a:ext cx="222408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en-US" sz="2800" dirty="0">
                <a:latin typeface="Corbel" pitchFamily="34" charset="0"/>
                <a:cs typeface="+mn-cs"/>
              </a:rPr>
              <a:t>In-EBIS decay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230983" y="5468385"/>
            <a:ext cx="236289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Benefit from increased: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1. radial holding voltage</a:t>
            </a:r>
          </a:p>
          <a:p>
            <a:r>
              <a:rPr lang="en-US" sz="1600" i="1" dirty="0" smtClean="0">
                <a:solidFill>
                  <a:srgbClr val="FF0000"/>
                </a:solidFill>
              </a:rPr>
              <a:t>2. higher electron beam</a:t>
            </a:r>
            <a:endParaRPr lang="en-US" sz="1600" i="1" dirty="0">
              <a:solidFill>
                <a:srgbClr val="FF0000"/>
              </a:solidFill>
            </a:endParaRPr>
          </a:p>
        </p:txBody>
      </p:sp>
      <p:grpSp>
        <p:nvGrpSpPr>
          <p:cNvPr id="35" name="Group 35"/>
          <p:cNvGrpSpPr>
            <a:grpSpLocks/>
          </p:cNvGrpSpPr>
          <p:nvPr/>
        </p:nvGrpSpPr>
        <p:grpSpPr bwMode="auto">
          <a:xfrm>
            <a:off x="1754880" y="2370435"/>
            <a:ext cx="2308225" cy="1885950"/>
            <a:chOff x="3061" y="3022"/>
            <a:chExt cx="1454" cy="1188"/>
          </a:xfrm>
        </p:grpSpPr>
        <p:pic>
          <p:nvPicPr>
            <p:cNvPr id="36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061" y="3022"/>
              <a:ext cx="1454" cy="1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Rectangle 36"/>
            <p:cNvSpPr/>
            <p:nvPr/>
          </p:nvSpPr>
          <p:spPr>
            <a:xfrm>
              <a:off x="3288" y="3974"/>
              <a:ext cx="360" cy="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buClrTx/>
                <a:buFontTx/>
                <a:buNone/>
                <a:defRPr/>
              </a:pPr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2110484" y="3930968"/>
            <a:ext cx="15716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1400" dirty="0" smtClean="0"/>
              <a:t>β</a:t>
            </a:r>
            <a:r>
              <a:rPr lang="el-GR" sz="1400" baseline="30000" dirty="0" smtClean="0"/>
              <a:t>±</a:t>
            </a:r>
            <a:r>
              <a:rPr lang="en-US" sz="1400" dirty="0" smtClean="0"/>
              <a:t>-decay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5" grpId="0"/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sold2g BW.wmf"/>
          <p:cNvPicPr>
            <a:picLocks noChangeAspect="1"/>
          </p:cNvPicPr>
          <p:nvPr/>
        </p:nvPicPr>
        <p:blipFill>
          <a:blip r:embed="rId2" cstate="print"/>
          <a:srcRect t="53159"/>
          <a:stretch>
            <a:fillRect/>
          </a:stretch>
        </p:blipFill>
        <p:spPr>
          <a:xfrm>
            <a:off x="546536" y="1684290"/>
            <a:ext cx="8077200" cy="19963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54262" y="480848"/>
            <a:ext cx="2648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rbel" pitchFamily="34" charset="0"/>
              </a:rPr>
              <a:t>Hot spots in REX</a:t>
            </a:r>
            <a:endParaRPr lang="en-US" sz="2800" dirty="0">
              <a:latin typeface="Corbe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4736" y="3741690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40-70%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94985" y="3762623"/>
            <a:ext cx="236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Losses, in percent of the ISOLDE beam</a:t>
            </a:r>
            <a:endParaRPr lang="en-US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rot="5400000" flipH="1" flipV="1">
            <a:off x="1644935" y="3316090"/>
            <a:ext cx="609595" cy="2416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918136" y="3009834"/>
            <a:ext cx="304800" cy="152400"/>
          </a:xfrm>
          <a:prstGeom prst="ellipse">
            <a:avLst/>
          </a:prstGeom>
          <a:solidFill>
            <a:srgbClr val="4F81BD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12663" y="2077012"/>
            <a:ext cx="478972" cy="128955"/>
          </a:xfrm>
          <a:prstGeom prst="ellipse">
            <a:avLst/>
          </a:prstGeom>
          <a:solidFill>
            <a:srgbClr val="4F81BD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99359" y="1261421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5-10%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2319233" y="1632375"/>
            <a:ext cx="455526" cy="3969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49931" y="1986577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35-40%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3664875" y="2406933"/>
            <a:ext cx="532566" cy="35169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3638079" y="2919399"/>
            <a:ext cx="147376" cy="123929"/>
          </a:xfrm>
          <a:prstGeom prst="ellipse">
            <a:avLst/>
          </a:prstGeom>
          <a:solidFill>
            <a:srgbClr val="FF0000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30753" y="2068638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2-5%</a:t>
            </a:r>
            <a:endParaRPr lang="en-US" dirty="0"/>
          </a:p>
        </p:txBody>
      </p:sp>
      <p:cxnSp>
        <p:nvCxnSpPr>
          <p:cNvPr id="15" name="Straight Arrow Connector 14"/>
          <p:cNvCxnSpPr>
            <a:stCxn id="14" idx="2"/>
          </p:cNvCxnSpPr>
          <p:nvPr/>
        </p:nvCxnSpPr>
        <p:spPr>
          <a:xfrm rot="5400000">
            <a:off x="7931563" y="2644473"/>
            <a:ext cx="432866" cy="198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>
            <a:off x="5368069" y="2142330"/>
            <a:ext cx="1036658" cy="5208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31615" y="1566221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1-2%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192413" y="2911026"/>
            <a:ext cx="3531996" cy="98809"/>
          </a:xfrm>
          <a:prstGeom prst="ellipse">
            <a:avLst/>
          </a:prstGeom>
          <a:solidFill>
            <a:srgbClr val="4F81BD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101222" y="2900977"/>
            <a:ext cx="147376" cy="123929"/>
          </a:xfrm>
          <a:prstGeom prst="ellipse">
            <a:avLst/>
          </a:prstGeom>
          <a:solidFill>
            <a:srgbClr val="4F81BD">
              <a:alpha val="5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626100" y="5053858"/>
            <a:ext cx="17075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ISOLDE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* Class C Lab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* Handle 100 LA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557592" y="5047420"/>
            <a:ext cx="268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Radiation / contamination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30" t="29071" r="5099" b="30014"/>
          <a:stretch>
            <a:fillRect/>
          </a:stretch>
        </p:blipFill>
        <p:spPr bwMode="auto">
          <a:xfrm>
            <a:off x="446926" y="858596"/>
            <a:ext cx="838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2512" y="3716672"/>
            <a:ext cx="7181261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Two separators (GPS and HRS) in parallel</a:t>
            </a:r>
          </a:p>
          <a:p>
            <a:endParaRPr lang="en-US" dirty="0"/>
          </a:p>
          <a:p>
            <a:r>
              <a:rPr lang="en-US" dirty="0" smtClean="0"/>
              <a:t>* ~180 shifts scheduled 2012</a:t>
            </a:r>
          </a:p>
          <a:p>
            <a:endParaRPr lang="en-US" dirty="0"/>
          </a:p>
          <a:p>
            <a:r>
              <a:rPr lang="en-US" dirty="0" smtClean="0"/>
              <a:t>* In between stable beams from EBIS for: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calibration of detector setups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machine development (beam diagnostics tests, </a:t>
            </a:r>
            <a:r>
              <a:rPr lang="en-US" sz="1600" dirty="0" err="1" smtClean="0"/>
              <a:t>Linac</a:t>
            </a:r>
            <a:r>
              <a:rPr lang="en-US" sz="1600" dirty="0" smtClean="0"/>
              <a:t>,  controls upgrades)</a:t>
            </a:r>
          </a:p>
          <a:p>
            <a:endParaRPr lang="en-US" dirty="0"/>
          </a:p>
          <a:p>
            <a:r>
              <a:rPr lang="en-US" dirty="0" smtClean="0"/>
              <a:t>* Running from beginning of April to mid December</a:t>
            </a:r>
          </a:p>
          <a:p>
            <a:endParaRPr lang="en-US" dirty="0"/>
          </a:p>
          <a:p>
            <a:r>
              <a:rPr lang="en-US" dirty="0" smtClean="0"/>
              <a:t>* Scheduled 2 weeks machine stop if requested</a:t>
            </a:r>
            <a:endParaRPr lang="en-US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5666042" y="3899558"/>
            <a:ext cx="314797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Consequences of a breakdown 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-&gt; cancelled run </a:t>
            </a:r>
            <a:endParaRPr lang="en-US" sz="1600" i="1" dirty="0" smtClean="0">
              <a:solidFill>
                <a:srgbClr val="FF0000"/>
              </a:solidFill>
            </a:endParaRPr>
          </a:p>
          <a:p>
            <a:r>
              <a:rPr lang="en-US" sz="1400" i="1" dirty="0" smtClean="0">
                <a:solidFill>
                  <a:srgbClr val="FF0000"/>
                </a:solidFill>
              </a:rPr>
              <a:t>(</a:t>
            </a:r>
            <a:r>
              <a:rPr lang="en-US" sz="1400" i="1" dirty="0">
                <a:solidFill>
                  <a:srgbClr val="FF0000"/>
                </a:solidFill>
              </a:rPr>
              <a:t>not less statistics but no measurement) </a:t>
            </a:r>
          </a:p>
        </p:txBody>
      </p: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5634199" y="380142"/>
            <a:ext cx="274305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 dirty="0" smtClean="0">
                <a:latin typeface="Corbel" pitchFamily="34" charset="0"/>
              </a:rPr>
              <a:t>ISOLDE schedule</a:t>
            </a:r>
            <a:endParaRPr lang="en-GB" sz="2800" b="0" dirty="0">
              <a:latin typeface="Corbe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3586" y="346842"/>
            <a:ext cx="1948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Red boundary = REX run</a:t>
            </a:r>
            <a:endParaRPr lang="en-US" sz="14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1418897" y="662152"/>
            <a:ext cx="220717" cy="8513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70386" y="704194"/>
            <a:ext cx="1559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Purple = REX setup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864070" y="972207"/>
            <a:ext cx="178675" cy="6831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70350" y="400050"/>
            <a:ext cx="4960938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atin typeface="Corbel" pitchFamily="34" charset="0"/>
                <a:cs typeface="+mn-cs"/>
              </a:rPr>
              <a:t>Beam zapping with REX</a:t>
            </a:r>
            <a:endParaRPr lang="en-US" sz="2400" dirty="0">
              <a:latin typeface="Corbel" pitchFamily="34" charset="0"/>
              <a:cs typeface="+mn-cs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024063" y="2393950"/>
            <a:ext cx="66563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Corbel" pitchFamily="34" charset="0"/>
              </a:rPr>
              <a:t>Beams to the Miniball experiment from ISOLDE target #433, Aug/Sep 2010 </a:t>
            </a: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" y="2735263"/>
            <a:ext cx="8701088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174875" y="0"/>
            <a:ext cx="328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  </a:t>
            </a:r>
            <a:endParaRPr lang="en-US">
              <a:ea typeface="Calibri" pitchFamily="34" charset="0"/>
              <a:cs typeface="Tahoma" pitchFamily="34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189288" y="1230313"/>
            <a:ext cx="5170487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US">
                <a:latin typeface="Corbel" pitchFamily="34" charset="0"/>
              </a:rPr>
              <a:t>REX used to be difficult to setup</a:t>
            </a:r>
          </a:p>
          <a:p>
            <a:pPr>
              <a:spcAft>
                <a:spcPts val="600"/>
              </a:spcAft>
            </a:pPr>
            <a:r>
              <a:rPr lang="en-US">
                <a:latin typeface="Corbel" pitchFamily="34" charset="0"/>
              </a:rPr>
              <a:t>Since 2010 improved scalability and reproducibility</a:t>
            </a:r>
            <a:endParaRPr lang="en-US" sz="1600">
              <a:latin typeface="Corbe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830513" y="6234113"/>
            <a:ext cx="4003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latin typeface="Corbel" pitchFamily="34" charset="0"/>
              </a:rPr>
              <a:t>At least 16 changes in 15 days!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stereoscopy.com/world/map-world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62" t="9360" r="9350" b="42345"/>
          <a:stretch/>
        </p:blipFill>
        <p:spPr bwMode="auto">
          <a:xfrm>
            <a:off x="1435563" y="2871609"/>
            <a:ext cx="6446994" cy="2695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9" name="Group 48"/>
          <p:cNvGrpSpPr/>
          <p:nvPr/>
        </p:nvGrpSpPr>
        <p:grpSpPr>
          <a:xfrm>
            <a:off x="6768971" y="923010"/>
            <a:ext cx="2148981" cy="3908302"/>
            <a:chOff x="6768971" y="923010"/>
            <a:chExt cx="2148981" cy="3908302"/>
          </a:xfrm>
        </p:grpSpPr>
        <p:sp>
          <p:nvSpPr>
            <p:cNvPr id="4" name="TextBox 3"/>
            <p:cNvSpPr txBox="1"/>
            <p:nvPr/>
          </p:nvSpPr>
          <p:spPr>
            <a:xfrm>
              <a:off x="7083796" y="923010"/>
              <a:ext cx="183415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err="1" smtClean="0">
                  <a:latin typeface="Corbel" pitchFamily="34" charset="0"/>
                </a:rPr>
                <a:t>KoRIA</a:t>
              </a:r>
              <a:endParaRPr lang="en-GB" sz="2000" b="0" dirty="0" smtClean="0">
                <a:latin typeface="Corbel" pitchFamily="34" charset="0"/>
              </a:endParaRPr>
            </a:p>
            <a:p>
              <a:r>
                <a:rPr lang="en-GB" b="0" dirty="0" smtClean="0">
                  <a:latin typeface="Corbel" pitchFamily="34" charset="0"/>
                </a:rPr>
                <a:t>*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 ECRIS </a:t>
              </a:r>
              <a:r>
                <a:rPr lang="en-GB" b="0" dirty="0" smtClean="0">
                  <a:latin typeface="Corbel" pitchFamily="34" charset="0"/>
                </a:rPr>
                <a:t>and </a:t>
              </a:r>
              <a:r>
                <a:rPr lang="en-GB" b="0" dirty="0" smtClean="0">
                  <a:solidFill>
                    <a:srgbClr val="008000"/>
                  </a:solidFill>
                  <a:latin typeface="Corbel" pitchFamily="34" charset="0"/>
                </a:rPr>
                <a:t>EBIS</a:t>
              </a:r>
            </a:p>
            <a:p>
              <a:r>
                <a:rPr lang="en-GB" b="0" dirty="0" smtClean="0">
                  <a:latin typeface="Corbel" pitchFamily="34" charset="0"/>
                </a:rPr>
                <a:t>* Design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5" name="Straight Arrow Connector 4"/>
            <p:cNvCxnSpPr>
              <a:stCxn id="4" idx="2"/>
            </p:cNvCxnSpPr>
            <p:nvPr/>
          </p:nvCxnSpPr>
          <p:spPr bwMode="auto">
            <a:xfrm flipH="1">
              <a:off x="6768971" y="1877117"/>
              <a:ext cx="1231903" cy="295419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" name="TextBox 5"/>
          <p:cNvSpPr txBox="1"/>
          <p:nvPr/>
        </p:nvSpPr>
        <p:spPr>
          <a:xfrm>
            <a:off x="296233" y="222859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000" b="0" dirty="0" smtClean="0">
              <a:latin typeface="Corbel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GB" sz="2000" b="0" dirty="0">
              <a:latin typeface="Corbe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0582" y="972916"/>
            <a:ext cx="22794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Corbel" pitchFamily="34" charset="0"/>
              </a:rPr>
              <a:t>REX-ISOLDE, CERN</a:t>
            </a:r>
          </a:p>
          <a:p>
            <a:r>
              <a:rPr lang="en-GB" b="0" dirty="0" smtClean="0">
                <a:latin typeface="Corbel" pitchFamily="34" charset="0"/>
              </a:rPr>
              <a:t>* </a:t>
            </a:r>
            <a:r>
              <a:rPr lang="en-GB" b="0" dirty="0" smtClean="0">
                <a:solidFill>
                  <a:srgbClr val="008000"/>
                </a:solidFill>
                <a:latin typeface="Corbel" pitchFamily="34" charset="0"/>
              </a:rPr>
              <a:t>EBIS</a:t>
            </a:r>
            <a:r>
              <a:rPr lang="en-GB" b="0" dirty="0" smtClean="0">
                <a:latin typeface="Corbel" pitchFamily="34" charset="0"/>
              </a:rPr>
              <a:t>/</a:t>
            </a:r>
            <a:r>
              <a:rPr lang="en-GB" b="0" dirty="0" smtClean="0">
                <a:solidFill>
                  <a:srgbClr val="CC0099"/>
                </a:solidFill>
                <a:latin typeface="Corbel" pitchFamily="34" charset="0"/>
              </a:rPr>
              <a:t>ECRIS</a:t>
            </a:r>
          </a:p>
          <a:p>
            <a:r>
              <a:rPr lang="en-GB" b="0" dirty="0" smtClean="0">
                <a:latin typeface="Corbel" pitchFamily="34" charset="0"/>
              </a:rPr>
              <a:t>* Operation/Stopped</a:t>
            </a:r>
            <a:endParaRPr lang="en-GB" b="0" dirty="0">
              <a:latin typeface="Corbe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4254868" y="1927023"/>
            <a:ext cx="834841" cy="2684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6" name="Group 45"/>
          <p:cNvGrpSpPr/>
          <p:nvPr/>
        </p:nvGrpSpPr>
        <p:grpSpPr>
          <a:xfrm>
            <a:off x="4370112" y="4611856"/>
            <a:ext cx="2299877" cy="2073639"/>
            <a:chOff x="4370112" y="4611856"/>
            <a:chExt cx="2299877" cy="2073639"/>
          </a:xfrm>
        </p:grpSpPr>
        <p:sp>
          <p:nvSpPr>
            <p:cNvPr id="11" name="TextBox 10"/>
            <p:cNvSpPr txBox="1"/>
            <p:nvPr/>
          </p:nvSpPr>
          <p:spPr>
            <a:xfrm>
              <a:off x="5353603" y="5731388"/>
              <a:ext cx="1316386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Corbel" pitchFamily="34" charset="0"/>
                </a:rPr>
                <a:t>SPES, LNL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ECRIS</a:t>
              </a:r>
            </a:p>
            <a:p>
              <a:r>
                <a:rPr lang="en-GB" b="0" dirty="0" smtClean="0">
                  <a:latin typeface="Corbel" pitchFamily="34" charset="0"/>
                </a:rPr>
                <a:t>* Design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12" name="Straight Arrow Connector 11"/>
            <p:cNvCxnSpPr>
              <a:stCxn id="11" idx="0"/>
            </p:cNvCxnSpPr>
            <p:nvPr/>
          </p:nvCxnSpPr>
          <p:spPr bwMode="auto">
            <a:xfrm flipH="1" flipV="1">
              <a:off x="4370112" y="4611856"/>
              <a:ext cx="1641684" cy="11195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138825" y="4611856"/>
            <a:ext cx="2859052" cy="2138211"/>
            <a:chOff x="138825" y="4611856"/>
            <a:chExt cx="2859052" cy="2138211"/>
          </a:xfrm>
        </p:grpSpPr>
        <p:sp>
          <p:nvSpPr>
            <p:cNvPr id="14" name="TextBox 13"/>
            <p:cNvSpPr txBox="1"/>
            <p:nvPr/>
          </p:nvSpPr>
          <p:spPr>
            <a:xfrm>
              <a:off x="138825" y="5795960"/>
              <a:ext cx="2859052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Corbel" pitchFamily="34" charset="0"/>
                </a:rPr>
                <a:t>CARIBU, ANL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ECRIS</a:t>
              </a:r>
              <a:r>
                <a:rPr lang="en-GB" b="0" dirty="0" smtClean="0">
                  <a:latin typeface="Corbel" pitchFamily="34" charset="0"/>
                </a:rPr>
                <a:t>/</a:t>
              </a:r>
              <a:r>
                <a:rPr lang="en-GB" b="0" dirty="0" smtClean="0">
                  <a:solidFill>
                    <a:srgbClr val="008000"/>
                  </a:solidFill>
                  <a:latin typeface="Corbel" pitchFamily="34" charset="0"/>
                </a:rPr>
                <a:t>EBIS</a:t>
              </a:r>
            </a:p>
            <a:p>
              <a:r>
                <a:rPr lang="en-GB" b="0" dirty="0" smtClean="0">
                  <a:latin typeface="Corbel" pitchFamily="34" charset="0"/>
                </a:rPr>
                <a:t>* Operation/Commissioning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1107744" y="4611856"/>
              <a:ext cx="1342848" cy="105797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8" name="Group 47"/>
          <p:cNvGrpSpPr/>
          <p:nvPr/>
        </p:nvGrpSpPr>
        <p:grpSpPr>
          <a:xfrm>
            <a:off x="6965479" y="4279759"/>
            <a:ext cx="2053508" cy="954107"/>
            <a:chOff x="6965479" y="4279759"/>
            <a:chExt cx="2053508" cy="954107"/>
          </a:xfrm>
        </p:grpSpPr>
        <p:sp>
          <p:nvSpPr>
            <p:cNvPr id="17" name="TextBox 16"/>
            <p:cNvSpPr txBox="1"/>
            <p:nvPr/>
          </p:nvSpPr>
          <p:spPr>
            <a:xfrm>
              <a:off x="7435990" y="4279759"/>
              <a:ext cx="158299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Corbel" pitchFamily="34" charset="0"/>
                </a:rPr>
                <a:t>TRIAC, JAERI</a:t>
              </a:r>
              <a:endParaRPr lang="en-GB" sz="2000" b="0" dirty="0">
                <a:latin typeface="Corbel" pitchFamily="34" charset="0"/>
              </a:endParaRPr>
            </a:p>
            <a:p>
              <a:r>
                <a:rPr lang="en-GB" b="0" dirty="0" smtClean="0">
                  <a:latin typeface="Corbel" pitchFamily="34" charset="0"/>
                </a:rPr>
                <a:t>*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 ECRIS</a:t>
              </a:r>
            </a:p>
            <a:p>
              <a:r>
                <a:rPr lang="en-GB" b="0" dirty="0" smtClean="0">
                  <a:latin typeface="Corbel" pitchFamily="34" charset="0"/>
                </a:rPr>
                <a:t>* Stopped</a:t>
              </a:r>
            </a:p>
          </p:txBody>
        </p:sp>
        <p:cxnSp>
          <p:nvCxnSpPr>
            <p:cNvPr id="18" name="Straight Arrow Connector 17"/>
            <p:cNvCxnSpPr>
              <a:stCxn id="17" idx="1"/>
            </p:cNvCxnSpPr>
            <p:nvPr/>
          </p:nvCxnSpPr>
          <p:spPr bwMode="auto">
            <a:xfrm flipH="1">
              <a:off x="6965479" y="4756813"/>
              <a:ext cx="470511" cy="744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9" name="TextBox 18"/>
          <p:cNvSpPr txBox="1"/>
          <p:nvPr/>
        </p:nvSpPr>
        <p:spPr>
          <a:xfrm>
            <a:off x="1948925" y="295310"/>
            <a:ext cx="5480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0" dirty="0" smtClean="0">
                <a:latin typeface="Corbel" pitchFamily="34" charset="0"/>
              </a:rPr>
              <a:t>Charge breeders for RIBs worldwide</a:t>
            </a:r>
            <a:endParaRPr lang="en-GB" sz="2800" b="0" dirty="0">
              <a:latin typeface="Corbe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95285" y="5772750"/>
            <a:ext cx="19832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Corbel" pitchFamily="34" charset="0"/>
              </a:rPr>
              <a:t>SPIRAL/SPIRAL2</a:t>
            </a:r>
          </a:p>
          <a:p>
            <a:r>
              <a:rPr lang="en-GB" b="0" dirty="0" smtClean="0">
                <a:latin typeface="Corbel" pitchFamily="34" charset="0"/>
              </a:rPr>
              <a:t>* </a:t>
            </a:r>
            <a:r>
              <a:rPr lang="en-GB" b="0" dirty="0" smtClean="0">
                <a:solidFill>
                  <a:srgbClr val="CC0099"/>
                </a:solidFill>
                <a:latin typeface="Corbel" pitchFamily="34" charset="0"/>
              </a:rPr>
              <a:t>ECRIS</a:t>
            </a:r>
          </a:p>
          <a:p>
            <a:r>
              <a:rPr lang="en-GB" b="0" dirty="0" smtClean="0">
                <a:latin typeface="Corbel" pitchFamily="34" charset="0"/>
              </a:rPr>
              <a:t>* Design</a:t>
            </a:r>
            <a:endParaRPr lang="en-GB" b="0" dirty="0">
              <a:latin typeface="Corbe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3944203" y="4478746"/>
            <a:ext cx="200330" cy="12526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7" name="Group 46"/>
          <p:cNvGrpSpPr/>
          <p:nvPr/>
        </p:nvGrpSpPr>
        <p:grpSpPr>
          <a:xfrm>
            <a:off x="6011796" y="5233866"/>
            <a:ext cx="2880771" cy="1420850"/>
            <a:chOff x="6011796" y="5233866"/>
            <a:chExt cx="2880771" cy="1420850"/>
          </a:xfrm>
        </p:grpSpPr>
        <p:sp>
          <p:nvSpPr>
            <p:cNvPr id="24" name="TextBox 23"/>
            <p:cNvSpPr txBox="1"/>
            <p:nvPr/>
          </p:nvSpPr>
          <p:spPr>
            <a:xfrm>
              <a:off x="7072260" y="5700609"/>
              <a:ext cx="182030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Corbel" pitchFamily="34" charset="0"/>
                </a:rPr>
                <a:t>VECC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ECRIS</a:t>
              </a:r>
            </a:p>
            <a:p>
              <a:r>
                <a:rPr lang="en-GB" b="0" dirty="0" smtClean="0">
                  <a:latin typeface="Corbel" pitchFamily="34" charset="0"/>
                </a:rPr>
                <a:t>* Commissioning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 flipV="1">
              <a:off x="6011796" y="5233866"/>
              <a:ext cx="1441857" cy="43596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3" name="Group 42"/>
          <p:cNvGrpSpPr/>
          <p:nvPr/>
        </p:nvGrpSpPr>
        <p:grpSpPr>
          <a:xfrm>
            <a:off x="1779169" y="1877117"/>
            <a:ext cx="5715503" cy="2110212"/>
            <a:chOff x="1779169" y="1877117"/>
            <a:chExt cx="5715503" cy="2110212"/>
          </a:xfrm>
        </p:grpSpPr>
        <p:cxnSp>
          <p:nvCxnSpPr>
            <p:cNvPr id="27" name="Straight Arrow Connector 26"/>
            <p:cNvCxnSpPr/>
            <p:nvPr/>
          </p:nvCxnSpPr>
          <p:spPr bwMode="auto">
            <a:xfrm flipH="1">
              <a:off x="1779169" y="2793766"/>
              <a:ext cx="1570407" cy="11935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Rectangle 27"/>
            <p:cNvSpPr/>
            <p:nvPr/>
          </p:nvSpPr>
          <p:spPr>
            <a:xfrm>
              <a:off x="2922672" y="1877117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2000" b="0" dirty="0">
                  <a:latin typeface="Corbel" pitchFamily="34" charset="0"/>
                </a:rPr>
                <a:t>ARIEL, TRIUMF</a:t>
              </a:r>
            </a:p>
            <a:p>
              <a:r>
                <a:rPr lang="en-GB" b="0" dirty="0">
                  <a:latin typeface="Corbel" pitchFamily="34" charset="0"/>
                </a:rPr>
                <a:t>* </a:t>
              </a:r>
              <a:r>
                <a:rPr lang="en-GB" b="0" dirty="0">
                  <a:solidFill>
                    <a:srgbClr val="008000"/>
                  </a:solidFill>
                  <a:latin typeface="Corbel" pitchFamily="34" charset="0"/>
                </a:rPr>
                <a:t>EBIS?</a:t>
              </a:r>
            </a:p>
            <a:p>
              <a:r>
                <a:rPr lang="en-GB" b="0" dirty="0">
                  <a:latin typeface="Corbel" pitchFamily="34" charset="0"/>
                </a:rPr>
                <a:t>* Planning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5188" y="1839659"/>
            <a:ext cx="4572000" cy="2147670"/>
            <a:chOff x="225188" y="1839659"/>
            <a:chExt cx="4572000" cy="2147670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>
              <a:off x="844944" y="2793766"/>
              <a:ext cx="934225" cy="119356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Rectangle 30"/>
            <p:cNvSpPr/>
            <p:nvPr/>
          </p:nvSpPr>
          <p:spPr>
            <a:xfrm>
              <a:off x="225188" y="1839659"/>
              <a:ext cx="4572000" cy="9541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sz="2000" b="0" dirty="0">
                  <a:latin typeface="Corbel" pitchFamily="34" charset="0"/>
                </a:rPr>
                <a:t>TITAN, TRIUMF</a:t>
              </a:r>
            </a:p>
            <a:p>
              <a:r>
                <a:rPr lang="en-GB" b="0" dirty="0">
                  <a:latin typeface="Corbel" pitchFamily="34" charset="0"/>
                </a:rPr>
                <a:t>* </a:t>
              </a:r>
              <a:r>
                <a:rPr lang="en-GB" b="0" dirty="0">
                  <a:solidFill>
                    <a:srgbClr val="008000"/>
                  </a:solidFill>
                  <a:latin typeface="Corbel" pitchFamily="34" charset="0"/>
                </a:rPr>
                <a:t>EBIT</a:t>
              </a:r>
            </a:p>
            <a:p>
              <a:r>
                <a:rPr lang="en-GB" b="0" dirty="0">
                  <a:latin typeface="Corbel" pitchFamily="34" charset="0"/>
                </a:rPr>
                <a:t>* Operational</a:t>
              </a:r>
            </a:p>
          </p:txBody>
        </p:sp>
      </p:grpSp>
      <p:sp>
        <p:nvSpPr>
          <p:cNvPr id="33" name="Rectangle 32"/>
          <p:cNvSpPr/>
          <p:nvPr/>
        </p:nvSpPr>
        <p:spPr>
          <a:xfrm>
            <a:off x="1741949" y="955010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b="0" dirty="0">
                <a:latin typeface="Corbel" pitchFamily="34" charset="0"/>
              </a:rPr>
              <a:t>ISAC, TRIUMF</a:t>
            </a:r>
          </a:p>
          <a:p>
            <a:r>
              <a:rPr lang="en-GB" b="0" dirty="0">
                <a:solidFill>
                  <a:srgbClr val="CC0099"/>
                </a:solidFill>
                <a:latin typeface="Corbel" pitchFamily="34" charset="0"/>
              </a:rPr>
              <a:t>* ECRIS</a:t>
            </a:r>
          </a:p>
          <a:p>
            <a:r>
              <a:rPr lang="en-GB" b="0" dirty="0">
                <a:latin typeface="Corbel" pitchFamily="34" charset="0"/>
              </a:rPr>
              <a:t>* Operation</a:t>
            </a:r>
          </a:p>
        </p:txBody>
      </p:sp>
      <p:cxnSp>
        <p:nvCxnSpPr>
          <p:cNvPr id="34" name="Straight Arrow Connector 33"/>
          <p:cNvCxnSpPr/>
          <p:nvPr/>
        </p:nvCxnSpPr>
        <p:spPr bwMode="auto">
          <a:xfrm flipH="1">
            <a:off x="1779169" y="1839659"/>
            <a:ext cx="495915" cy="21476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44" name="Group 43"/>
          <p:cNvGrpSpPr/>
          <p:nvPr/>
        </p:nvGrpSpPr>
        <p:grpSpPr>
          <a:xfrm>
            <a:off x="25163" y="4089403"/>
            <a:ext cx="2486025" cy="954107"/>
            <a:chOff x="25163" y="4089403"/>
            <a:chExt cx="2486025" cy="954107"/>
          </a:xfrm>
        </p:grpSpPr>
        <p:sp>
          <p:nvSpPr>
            <p:cNvPr id="36" name="TextBox 35"/>
            <p:cNvSpPr txBox="1"/>
            <p:nvPr/>
          </p:nvSpPr>
          <p:spPr>
            <a:xfrm>
              <a:off x="25163" y="4089403"/>
              <a:ext cx="182030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err="1" smtClean="0">
                  <a:latin typeface="Corbel" pitchFamily="34" charset="0"/>
                </a:rPr>
                <a:t>ReA</a:t>
              </a:r>
              <a:r>
                <a:rPr lang="en-GB" sz="2000" b="0" dirty="0" smtClean="0">
                  <a:latin typeface="Corbel" pitchFamily="34" charset="0"/>
                </a:rPr>
                <a:t>, MSU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solidFill>
                    <a:srgbClr val="008000"/>
                  </a:solidFill>
                  <a:latin typeface="Corbel" pitchFamily="34" charset="0"/>
                </a:rPr>
                <a:t>EBIT</a:t>
              </a:r>
            </a:p>
            <a:p>
              <a:r>
                <a:rPr lang="en-GB" b="0" dirty="0" smtClean="0">
                  <a:latin typeface="Corbel" pitchFamily="34" charset="0"/>
                </a:rPr>
                <a:t>* Commissioning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1454925" y="4611856"/>
              <a:ext cx="1056263" cy="653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0" name="Group 49"/>
          <p:cNvGrpSpPr/>
          <p:nvPr/>
        </p:nvGrpSpPr>
        <p:grpSpPr>
          <a:xfrm>
            <a:off x="4390583" y="1891679"/>
            <a:ext cx="3093520" cy="2587067"/>
            <a:chOff x="4390583" y="1891679"/>
            <a:chExt cx="3093520" cy="2587067"/>
          </a:xfrm>
        </p:grpSpPr>
        <p:sp>
          <p:nvSpPr>
            <p:cNvPr id="39" name="TextBox 38"/>
            <p:cNvSpPr txBox="1"/>
            <p:nvPr/>
          </p:nvSpPr>
          <p:spPr>
            <a:xfrm>
              <a:off x="5430336" y="1891679"/>
              <a:ext cx="205376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Corbel" pitchFamily="34" charset="0"/>
                </a:rPr>
                <a:t>EURISOL, Europe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solidFill>
                    <a:srgbClr val="008000"/>
                  </a:solidFill>
                  <a:latin typeface="Corbel" pitchFamily="34" charset="0"/>
                </a:rPr>
                <a:t>EBIS</a:t>
              </a:r>
              <a:r>
                <a:rPr lang="en-GB" b="0" dirty="0" smtClean="0">
                  <a:latin typeface="Corbel" pitchFamily="34" charset="0"/>
                </a:rPr>
                <a:t>/</a:t>
              </a:r>
              <a:r>
                <a:rPr lang="en-GB" b="0" dirty="0" smtClean="0">
                  <a:solidFill>
                    <a:srgbClr val="CC0099"/>
                  </a:solidFill>
                  <a:latin typeface="Corbel" pitchFamily="34" charset="0"/>
                </a:rPr>
                <a:t>ECRIS</a:t>
              </a:r>
            </a:p>
            <a:p>
              <a:r>
                <a:rPr lang="en-GB" b="0" dirty="0" smtClean="0">
                  <a:latin typeface="Corbel" pitchFamily="34" charset="0"/>
                </a:rPr>
                <a:t>* Design</a:t>
              </a:r>
              <a:endParaRPr lang="en-GB" b="0" dirty="0">
                <a:latin typeface="Corbel" pitchFamily="34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 bwMode="auto">
            <a:xfrm flipH="1">
              <a:off x="4390583" y="2793766"/>
              <a:ext cx="1621213" cy="168498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54" name="Group 53"/>
          <p:cNvGrpSpPr/>
          <p:nvPr/>
        </p:nvGrpSpPr>
        <p:grpSpPr>
          <a:xfrm>
            <a:off x="1749972" y="1334814"/>
            <a:ext cx="4824248" cy="5523185"/>
            <a:chOff x="1749972" y="1334814"/>
            <a:chExt cx="4824248" cy="5523185"/>
          </a:xfrm>
        </p:grpSpPr>
        <p:sp>
          <p:nvSpPr>
            <p:cNvPr id="51" name="Rectangle 50"/>
            <p:cNvSpPr/>
            <p:nvPr/>
          </p:nvSpPr>
          <p:spPr>
            <a:xfrm>
              <a:off x="1749972" y="1355834"/>
              <a:ext cx="1324304" cy="4887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56385" y="1334814"/>
              <a:ext cx="2117835" cy="557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3268716" y="6090744"/>
              <a:ext cx="1397877" cy="767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0620" y="1970689"/>
            <a:ext cx="7781104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1. REX breeder system is working extremely well!</a:t>
            </a:r>
          </a:p>
          <a:p>
            <a:endParaRPr lang="en-US" sz="2400" dirty="0" smtClean="0"/>
          </a:p>
          <a:p>
            <a:r>
              <a:rPr lang="en-US" sz="2400" dirty="0" smtClean="0"/>
              <a:t>2. Penning trap  complicates things but: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000" dirty="0" smtClean="0"/>
              <a:t>can be used for isobaric mass separation</a:t>
            </a:r>
          </a:p>
          <a:p>
            <a:r>
              <a:rPr lang="en-US" sz="2000" dirty="0" smtClean="0"/>
              <a:t>	crucial for injection into </a:t>
            </a:r>
            <a:r>
              <a:rPr lang="en-US" sz="2000" dirty="0" smtClean="0"/>
              <a:t>a storage </a:t>
            </a:r>
            <a:r>
              <a:rPr lang="en-US" sz="2000" dirty="0" smtClean="0"/>
              <a:t>ring after the post-accelerator</a:t>
            </a:r>
          </a:p>
          <a:p>
            <a:endParaRPr lang="en-US" sz="2400" dirty="0" smtClean="0"/>
          </a:p>
          <a:p>
            <a:r>
              <a:rPr lang="en-US" sz="2400" dirty="0" smtClean="0"/>
              <a:t>3. Effort </a:t>
            </a:r>
            <a:r>
              <a:rPr lang="en-US" sz="2400" dirty="0" smtClean="0"/>
              <a:t>presently </a:t>
            </a:r>
            <a:r>
              <a:rPr lang="en-US" sz="2400" dirty="0" smtClean="0"/>
              <a:t>put on </a:t>
            </a:r>
            <a:r>
              <a:rPr lang="en-US" sz="2400" dirty="0" err="1" smtClean="0"/>
              <a:t>Linac</a:t>
            </a:r>
            <a:r>
              <a:rPr lang="en-US" sz="2400" dirty="0" smtClean="0"/>
              <a:t> energy upgrade</a:t>
            </a:r>
          </a:p>
          <a:p>
            <a:endParaRPr lang="en-US" sz="2400" dirty="0" smtClean="0"/>
          </a:p>
          <a:p>
            <a:r>
              <a:rPr lang="en-US" sz="2400" dirty="0" smtClean="0"/>
              <a:t>4. Future serious challenges for  REXEBIS breeder upgrade</a:t>
            </a:r>
          </a:p>
        </p:txBody>
      </p:sp>
      <p:sp>
        <p:nvSpPr>
          <p:cNvPr id="3" name="Rectangle 2"/>
          <p:cNvSpPr/>
          <p:nvPr/>
        </p:nvSpPr>
        <p:spPr>
          <a:xfrm>
            <a:off x="6160526" y="690320"/>
            <a:ext cx="1957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rbel" pitchFamily="34" charset="0"/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7"/>
          <p:cNvSpPr txBox="1">
            <a:spLocks noChangeArrowheads="1"/>
          </p:cNvSpPr>
          <p:nvPr/>
        </p:nvSpPr>
        <p:spPr bwMode="auto">
          <a:xfrm>
            <a:off x="243446" y="5717225"/>
            <a:ext cx="43322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>
                <a:latin typeface="Calibri" pitchFamily="34" charset="0"/>
              </a:rPr>
              <a:t> Bunched beam : high instantaneous rate !</a:t>
            </a:r>
          </a:p>
          <a:p>
            <a:pPr lvl="1">
              <a:buFont typeface="Symbol" pitchFamily="18" charset="2"/>
              <a:buChar char="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deadtime</a:t>
            </a:r>
            <a:r>
              <a:rPr lang="en-US" dirty="0">
                <a:latin typeface="Calibri" pitchFamily="34" charset="0"/>
              </a:rPr>
              <a:t> …</a:t>
            </a:r>
          </a:p>
          <a:p>
            <a:pPr>
              <a:buFont typeface="Wingdings" pitchFamily="2" charset="2"/>
              <a:buChar char="ü"/>
            </a:pPr>
            <a:r>
              <a:rPr lang="en-US" dirty="0">
                <a:latin typeface="Calibri" pitchFamily="34" charset="0"/>
              </a:rPr>
              <a:t> Good signal/background …</a:t>
            </a:r>
          </a:p>
          <a:p>
            <a:pPr lvl="1"/>
            <a:endParaRPr lang="en-US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1676" y="3476502"/>
            <a:ext cx="2974975" cy="923925"/>
          </a:xfrm>
          <a:prstGeom prst="rect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1 shift at REX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=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00"/>
                </a:solidFill>
                <a:latin typeface="+mn-lt"/>
              </a:rPr>
              <a:t>19 min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actual measuring time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74247" y="5126175"/>
            <a:ext cx="837177" cy="46509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9" name="Picture 49" descr="REX-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1628"/>
          <a:stretch>
            <a:fillRect/>
          </a:stretch>
        </p:blipFill>
        <p:spPr bwMode="auto">
          <a:xfrm>
            <a:off x="4468297" y="1276488"/>
            <a:ext cx="4933916" cy="423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REX-2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2485"/>
          <a:stretch>
            <a:fillRect/>
          </a:stretch>
        </p:blipFill>
        <p:spPr bwMode="auto">
          <a:xfrm>
            <a:off x="4465122" y="4745176"/>
            <a:ext cx="4933916" cy="199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659447" y="3406912"/>
            <a:ext cx="602691" cy="4650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186497" y="4314962"/>
            <a:ext cx="602691" cy="4650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194991" y="3525974"/>
            <a:ext cx="1116233" cy="1860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Trapping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729895" y="4364174"/>
            <a:ext cx="1581330" cy="1860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Charge Breeding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729895" y="5202374"/>
            <a:ext cx="1581330" cy="1860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</a:rPr>
              <a:t>Post Acceleration</a:t>
            </a:r>
          </a:p>
        </p:txBody>
      </p:sp>
      <p:sp>
        <p:nvSpPr>
          <p:cNvPr id="26" name="Rectangle 11"/>
          <p:cNvSpPr>
            <a:spLocks noChangeArrowheads="1"/>
          </p:cNvSpPr>
          <p:nvPr/>
        </p:nvSpPr>
        <p:spPr bwMode="auto">
          <a:xfrm>
            <a:off x="5498235" y="485954"/>
            <a:ext cx="27907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800" b="1" i="1" dirty="0">
                <a:solidFill>
                  <a:schemeClr val="tx2"/>
                </a:solidFill>
                <a:latin typeface="Calibri" pitchFamily="34" charset="0"/>
              </a:rPr>
              <a:t>Time Structure</a:t>
            </a:r>
          </a:p>
        </p:txBody>
      </p:sp>
      <p:pic>
        <p:nvPicPr>
          <p:cNvPr id="27" name="Picture 30" descr="REX-Layout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808" y="1694790"/>
            <a:ext cx="2743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37"/>
          <p:cNvSpPr txBox="1">
            <a:spLocks noChangeArrowheads="1"/>
          </p:cNvSpPr>
          <p:nvPr/>
        </p:nvSpPr>
        <p:spPr bwMode="auto">
          <a:xfrm>
            <a:off x="1023196" y="1737653"/>
            <a:ext cx="73977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EBIS</a:t>
            </a:r>
          </a:p>
        </p:txBody>
      </p:sp>
      <p:sp>
        <p:nvSpPr>
          <p:cNvPr id="29" name="TextBox 38"/>
          <p:cNvSpPr txBox="1">
            <a:spLocks noChangeArrowheads="1"/>
          </p:cNvSpPr>
          <p:nvPr/>
        </p:nvSpPr>
        <p:spPr bwMode="auto">
          <a:xfrm>
            <a:off x="980333" y="1971015"/>
            <a:ext cx="8429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800" b="1">
                <a:latin typeface="Calibri" pitchFamily="34" charset="0"/>
              </a:rPr>
              <a:t>REX</a:t>
            </a:r>
          </a:p>
          <a:p>
            <a:pPr algn="ctr"/>
            <a:r>
              <a:rPr lang="en-US" sz="800" b="1">
                <a:latin typeface="Calibri" pitchFamily="34" charset="0"/>
              </a:rPr>
              <a:t>TRAP</a:t>
            </a:r>
          </a:p>
        </p:txBody>
      </p:sp>
      <p:sp>
        <p:nvSpPr>
          <p:cNvPr id="30" name="Oval 19"/>
          <p:cNvSpPr>
            <a:spLocks noChangeArrowheads="1"/>
          </p:cNvSpPr>
          <p:nvPr/>
        </p:nvSpPr>
        <p:spPr bwMode="auto">
          <a:xfrm>
            <a:off x="1504208" y="2310740"/>
            <a:ext cx="1981200" cy="609600"/>
          </a:xfrm>
          <a:prstGeom prst="ellips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34389" y="605642"/>
            <a:ext cx="3882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 borrowed from J. van de Walle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360498" y="3950520"/>
            <a:ext cx="270543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b="0" i="1" dirty="0">
                <a:solidFill>
                  <a:srgbClr val="C00000"/>
                </a:solidFill>
                <a:latin typeface="Calibri" pitchFamily="34" charset="0"/>
              </a:rPr>
              <a:t>Radioactive nuclei: main interest for nuclear </a:t>
            </a:r>
            <a:r>
              <a:rPr lang="en-US" b="0" i="1" dirty="0" smtClean="0">
                <a:solidFill>
                  <a:srgbClr val="C00000"/>
                </a:solidFill>
                <a:latin typeface="Calibri" pitchFamily="34" charset="0"/>
              </a:rPr>
              <a:t>physics </a:t>
            </a:r>
            <a:endParaRPr lang="en-US" b="0" i="1" dirty="0">
              <a:solidFill>
                <a:srgbClr val="C00000"/>
              </a:solidFill>
              <a:latin typeface="Calibri" pitchFamily="34" charset="0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187233" y="765320"/>
            <a:ext cx="3752756" cy="3110233"/>
            <a:chOff x="508647" y="518324"/>
            <a:chExt cx="5063540" cy="4195235"/>
          </a:xfrm>
        </p:grpSpPr>
        <p:pic>
          <p:nvPicPr>
            <p:cNvPr id="4" name="Picture 4" descr="C:\bla\612chartnuclideslarge1200_a.bmp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647" y="518324"/>
              <a:ext cx="5063540" cy="4195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2"/>
            <p:cNvSpPr txBox="1">
              <a:spLocks noChangeArrowheads="1"/>
            </p:cNvSpPr>
            <p:nvPr/>
          </p:nvSpPr>
          <p:spPr bwMode="auto">
            <a:xfrm>
              <a:off x="1224379" y="1166712"/>
              <a:ext cx="2035209" cy="415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GB" sz="1400" b="0" dirty="0" smtClean="0">
                  <a:latin typeface="Arial" pitchFamily="34" charset="0"/>
                  <a:cs typeface="Arial" pitchFamily="34" charset="0"/>
                </a:rPr>
                <a:t>Proton </a:t>
              </a:r>
              <a:r>
                <a:rPr lang="en-GB" sz="1400" b="0" dirty="0" err="1" smtClean="0">
                  <a:latin typeface="Arial" pitchFamily="34" charset="0"/>
                  <a:cs typeface="Arial" pitchFamily="34" charset="0"/>
                </a:rPr>
                <a:t>dripline</a:t>
              </a:r>
              <a:endParaRPr lang="en-GB" sz="14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38"/>
            <p:cNvSpPr txBox="1">
              <a:spLocks noChangeArrowheads="1"/>
            </p:cNvSpPr>
            <p:nvPr/>
          </p:nvSpPr>
          <p:spPr bwMode="auto">
            <a:xfrm>
              <a:off x="4191142" y="2321430"/>
              <a:ext cx="1107843" cy="705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GB" sz="1400" b="0" dirty="0">
                  <a:latin typeface="Arial" pitchFamily="34" charset="0"/>
                  <a:cs typeface="Arial" pitchFamily="34" charset="0"/>
                </a:rPr>
                <a:t>Neutron</a:t>
              </a:r>
            </a:p>
            <a:p>
              <a:r>
                <a:rPr lang="en-GB" sz="1400" b="0" dirty="0" err="1">
                  <a:latin typeface="Arial" pitchFamily="34" charset="0"/>
                  <a:cs typeface="Arial" pitchFamily="34" charset="0"/>
                </a:rPr>
                <a:t>dripline</a:t>
              </a:r>
              <a:endParaRPr lang="en-GB" sz="1400" b="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Straight Arrow Connector 5"/>
            <p:cNvCxnSpPr>
              <a:cxnSpLocks noChangeShapeType="1"/>
            </p:cNvCxnSpPr>
            <p:nvPr/>
          </p:nvCxnSpPr>
          <p:spPr bwMode="auto">
            <a:xfrm>
              <a:off x="2975148" y="1489165"/>
              <a:ext cx="345567" cy="318279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4327140" y="459163"/>
            <a:ext cx="466050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 dirty="0">
                <a:latin typeface="Corbel" pitchFamily="34" charset="0"/>
              </a:rPr>
              <a:t>Potential </a:t>
            </a:r>
            <a:r>
              <a:rPr lang="en-GB" sz="2800" b="0" dirty="0" smtClean="0">
                <a:latin typeface="Corbel" pitchFamily="34" charset="0"/>
              </a:rPr>
              <a:t>and delivered beams</a:t>
            </a:r>
            <a:endParaRPr lang="en-GB" sz="2800" b="0" dirty="0">
              <a:latin typeface="Corbel" pitchFamily="34" charset="0"/>
            </a:endParaRPr>
          </a:p>
        </p:txBody>
      </p:sp>
      <p:sp>
        <p:nvSpPr>
          <p:cNvPr id="62" name="Rectangle 63"/>
          <p:cNvSpPr>
            <a:spLocks noChangeArrowheads="1"/>
          </p:cNvSpPr>
          <p:nvPr/>
        </p:nvSpPr>
        <p:spPr bwMode="auto">
          <a:xfrm>
            <a:off x="332216" y="4985482"/>
            <a:ext cx="3130175" cy="147637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0" i="1" dirty="0">
                <a:latin typeface="+mn-lt"/>
              </a:rPr>
              <a:t>To this date:</a:t>
            </a:r>
          </a:p>
          <a:p>
            <a:pPr>
              <a:defRPr/>
            </a:pPr>
            <a:r>
              <a:rPr lang="en-US" b="0" dirty="0">
                <a:latin typeface="+mn-lt"/>
              </a:rPr>
              <a:t>~6000 nuclei believed to ‘exist’</a:t>
            </a:r>
          </a:p>
          <a:p>
            <a:pPr>
              <a:defRPr/>
            </a:pPr>
            <a:r>
              <a:rPr lang="en-US" b="0" dirty="0">
                <a:latin typeface="+mn-lt"/>
              </a:rPr>
              <a:t>~3000 different nuclides </a:t>
            </a:r>
            <a:br>
              <a:rPr lang="en-US" b="0" dirty="0">
                <a:latin typeface="+mn-lt"/>
              </a:rPr>
            </a:br>
            <a:r>
              <a:rPr lang="en-US" b="0" dirty="0">
                <a:latin typeface="+mn-lt"/>
              </a:rPr>
              <a:t>           experimentally observed</a:t>
            </a:r>
          </a:p>
          <a:p>
            <a:pPr>
              <a:defRPr/>
            </a:pPr>
            <a:r>
              <a:rPr lang="en-US" b="0" dirty="0">
                <a:latin typeface="+mn-lt"/>
              </a:rPr>
              <a:t>Less than 10% stable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3690547" y="2065909"/>
            <a:ext cx="5977008" cy="4765325"/>
            <a:chOff x="3690547" y="2065909"/>
            <a:chExt cx="5977008" cy="4765325"/>
          </a:xfrm>
        </p:grpSpPr>
        <p:sp>
          <p:nvSpPr>
            <p:cNvPr id="42" name="Rectangle 45"/>
            <p:cNvSpPr>
              <a:spLocks noChangeArrowheads="1"/>
            </p:cNvSpPr>
            <p:nvPr/>
          </p:nvSpPr>
          <p:spPr bwMode="auto">
            <a:xfrm>
              <a:off x="3859306" y="5907904"/>
              <a:ext cx="4506694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  <a:latin typeface="Corbel" pitchFamily="34" charset="0"/>
                </a:rPr>
                <a:t>32</a:t>
              </a:r>
              <a:r>
                <a:rPr lang="en-GB" dirty="0" smtClean="0">
                  <a:latin typeface="Corbel" pitchFamily="34" charset="0"/>
                </a:rPr>
                <a:t> </a:t>
              </a:r>
              <a:r>
                <a:rPr lang="en-GB" dirty="0">
                  <a:latin typeface="Corbel" pitchFamily="34" charset="0"/>
                </a:rPr>
                <a:t>different radioactive elements for physics </a:t>
              </a:r>
            </a:p>
            <a:p>
              <a:pPr algn="ctr"/>
              <a:r>
                <a:rPr lang="en-GB" b="1" dirty="0" smtClean="0">
                  <a:solidFill>
                    <a:srgbClr val="0000FF"/>
                  </a:solidFill>
                  <a:latin typeface="Corbel" pitchFamily="34" charset="0"/>
                </a:rPr>
                <a:t>~100</a:t>
              </a:r>
              <a:r>
                <a:rPr lang="en-GB" dirty="0" smtClean="0">
                  <a:latin typeface="Corbel" pitchFamily="34" charset="0"/>
                </a:rPr>
                <a:t> </a:t>
              </a:r>
              <a:r>
                <a:rPr lang="en-GB" dirty="0">
                  <a:latin typeface="Corbel" pitchFamily="34" charset="0"/>
                </a:rPr>
                <a:t>isotopes accelerated</a:t>
              </a:r>
            </a:p>
            <a:p>
              <a:pPr algn="ctr"/>
              <a:r>
                <a:rPr lang="en-GB" b="1" dirty="0" smtClean="0">
                  <a:solidFill>
                    <a:srgbClr val="0000FF"/>
                  </a:solidFill>
                  <a:latin typeface="Corbel" pitchFamily="34" charset="0"/>
                </a:rPr>
                <a:t>~100</a:t>
              </a:r>
              <a:r>
                <a:rPr lang="en-GB" dirty="0" smtClean="0">
                  <a:latin typeface="Corbel" pitchFamily="34" charset="0"/>
                </a:rPr>
                <a:t> </a:t>
              </a:r>
              <a:r>
                <a:rPr lang="en-GB" dirty="0">
                  <a:latin typeface="Corbel" pitchFamily="34" charset="0"/>
                </a:rPr>
                <a:t>beam times</a:t>
              </a:r>
            </a:p>
          </p:txBody>
        </p:sp>
        <p:pic>
          <p:nvPicPr>
            <p:cNvPr id="44" name="Picture 11" descr="periodic_tab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90547" y="2084295"/>
              <a:ext cx="4955246" cy="3793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7907562" y="2467889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206297" y="2458533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3953478" y="2458533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3943366" y="2729855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49" name="Oval 16"/>
            <p:cNvSpPr>
              <a:spLocks noChangeArrowheads="1"/>
            </p:cNvSpPr>
            <p:nvPr/>
          </p:nvSpPr>
          <p:spPr bwMode="auto">
            <a:xfrm>
              <a:off x="4206297" y="2729855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6168170" y="2982466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6420989" y="2982466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6673807" y="2982466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7654744" y="2982466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4" name="Oval 21"/>
            <p:cNvSpPr>
              <a:spLocks noChangeArrowheads="1"/>
            </p:cNvSpPr>
            <p:nvPr/>
          </p:nvSpPr>
          <p:spPr bwMode="auto">
            <a:xfrm>
              <a:off x="8160381" y="2982466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6916513" y="3244433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6" name="Oval 23"/>
            <p:cNvSpPr>
              <a:spLocks noChangeArrowheads="1"/>
            </p:cNvSpPr>
            <p:nvPr/>
          </p:nvSpPr>
          <p:spPr bwMode="auto">
            <a:xfrm>
              <a:off x="7169332" y="3244433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6663695" y="3244433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8" name="Oval 25"/>
            <p:cNvSpPr>
              <a:spLocks noChangeArrowheads="1"/>
            </p:cNvSpPr>
            <p:nvPr/>
          </p:nvSpPr>
          <p:spPr bwMode="auto">
            <a:xfrm>
              <a:off x="8160381" y="3253789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59" name="Oval 26"/>
            <p:cNvSpPr>
              <a:spLocks noChangeArrowheads="1"/>
            </p:cNvSpPr>
            <p:nvPr/>
          </p:nvSpPr>
          <p:spPr bwMode="auto">
            <a:xfrm>
              <a:off x="5419827" y="4254875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60" name="Oval 27"/>
            <p:cNvSpPr>
              <a:spLocks noChangeArrowheads="1"/>
            </p:cNvSpPr>
            <p:nvPr/>
          </p:nvSpPr>
          <p:spPr bwMode="auto">
            <a:xfrm>
              <a:off x="5167008" y="4254875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sp>
          <p:nvSpPr>
            <p:cNvPr id="61" name="Oval 28"/>
            <p:cNvSpPr>
              <a:spLocks noChangeArrowheads="1"/>
            </p:cNvSpPr>
            <p:nvPr/>
          </p:nvSpPr>
          <p:spPr bwMode="auto">
            <a:xfrm>
              <a:off x="5662533" y="4254875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3950475" y="2458857"/>
              <a:ext cx="4462761" cy="2461985"/>
              <a:chOff x="3950475" y="2458857"/>
              <a:chExt cx="4462761" cy="2461985"/>
            </a:xfrm>
          </p:grpSpPr>
          <p:sp>
            <p:nvSpPr>
              <p:cNvPr id="22" name="Oval 49"/>
              <p:cNvSpPr>
                <a:spLocks noChangeArrowheads="1"/>
              </p:cNvSpPr>
              <p:nvPr/>
            </p:nvSpPr>
            <p:spPr bwMode="auto">
              <a:xfrm>
                <a:off x="4205749" y="3503722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3" name="Oval 49"/>
              <p:cNvSpPr>
                <a:spLocks noChangeArrowheads="1"/>
              </p:cNvSpPr>
              <p:nvPr/>
            </p:nvSpPr>
            <p:spPr bwMode="auto">
              <a:xfrm>
                <a:off x="4203573" y="3252906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4" name="Oval 49"/>
              <p:cNvSpPr>
                <a:spLocks noChangeArrowheads="1"/>
              </p:cNvSpPr>
              <p:nvPr/>
            </p:nvSpPr>
            <p:spPr bwMode="auto">
              <a:xfrm>
                <a:off x="5447713" y="2995997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5" name="Oval 49"/>
              <p:cNvSpPr>
                <a:spLocks noChangeArrowheads="1"/>
              </p:cNvSpPr>
              <p:nvPr/>
            </p:nvSpPr>
            <p:spPr bwMode="auto">
              <a:xfrm>
                <a:off x="5690420" y="3002066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6" name="Oval 49"/>
              <p:cNvSpPr>
                <a:spLocks noChangeArrowheads="1"/>
              </p:cNvSpPr>
              <p:nvPr/>
            </p:nvSpPr>
            <p:spPr bwMode="auto">
              <a:xfrm>
                <a:off x="6694041" y="3517907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7" name="Oval 49"/>
              <p:cNvSpPr>
                <a:spLocks noChangeArrowheads="1"/>
              </p:cNvSpPr>
              <p:nvPr/>
            </p:nvSpPr>
            <p:spPr bwMode="auto">
              <a:xfrm>
                <a:off x="7192573" y="2474087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8" name="Oval 49"/>
              <p:cNvSpPr>
                <a:spLocks noChangeArrowheads="1"/>
              </p:cNvSpPr>
              <p:nvPr/>
            </p:nvSpPr>
            <p:spPr bwMode="auto">
              <a:xfrm>
                <a:off x="8176516" y="3505769"/>
                <a:ext cx="235326" cy="278676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29" name="Oval 49"/>
              <p:cNvSpPr>
                <a:spLocks noChangeArrowheads="1"/>
              </p:cNvSpPr>
              <p:nvPr/>
            </p:nvSpPr>
            <p:spPr bwMode="auto">
              <a:xfrm>
                <a:off x="3950475" y="3509233"/>
                <a:ext cx="235935" cy="27992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0" name="Oval 49"/>
              <p:cNvSpPr>
                <a:spLocks noChangeArrowheads="1"/>
              </p:cNvSpPr>
              <p:nvPr/>
            </p:nvSpPr>
            <p:spPr bwMode="auto">
              <a:xfrm>
                <a:off x="4209069" y="2985378"/>
                <a:ext cx="235935" cy="27992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2" name="Oval 49"/>
              <p:cNvSpPr>
                <a:spLocks noChangeArrowheads="1"/>
              </p:cNvSpPr>
              <p:nvPr/>
            </p:nvSpPr>
            <p:spPr bwMode="auto">
              <a:xfrm>
                <a:off x="4951531" y="3507900"/>
                <a:ext cx="235934" cy="27858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3" name="Oval 49"/>
              <p:cNvSpPr>
                <a:spLocks noChangeArrowheads="1"/>
              </p:cNvSpPr>
              <p:nvPr/>
            </p:nvSpPr>
            <p:spPr bwMode="auto">
              <a:xfrm>
                <a:off x="5206126" y="3257303"/>
                <a:ext cx="233269" cy="27858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4" name="Oval 49"/>
              <p:cNvSpPr>
                <a:spLocks noChangeArrowheads="1"/>
              </p:cNvSpPr>
              <p:nvPr/>
            </p:nvSpPr>
            <p:spPr bwMode="auto">
              <a:xfrm>
                <a:off x="4938201" y="4502291"/>
                <a:ext cx="235934" cy="279922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auto">
              <a:xfrm>
                <a:off x="7185577" y="3510567"/>
                <a:ext cx="235934" cy="279922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6" name="Oval 49"/>
              <p:cNvSpPr>
                <a:spLocks noChangeArrowheads="1"/>
              </p:cNvSpPr>
              <p:nvPr/>
            </p:nvSpPr>
            <p:spPr bwMode="auto">
              <a:xfrm>
                <a:off x="6926982" y="2992043"/>
                <a:ext cx="233268" cy="27859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7" name="Oval 49"/>
              <p:cNvSpPr>
                <a:spLocks noChangeArrowheads="1"/>
              </p:cNvSpPr>
              <p:nvPr/>
            </p:nvSpPr>
            <p:spPr bwMode="auto">
              <a:xfrm>
                <a:off x="6930981" y="2730782"/>
                <a:ext cx="235935" cy="27859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8" name="Oval 49"/>
              <p:cNvSpPr>
                <a:spLocks noChangeArrowheads="1"/>
              </p:cNvSpPr>
              <p:nvPr/>
            </p:nvSpPr>
            <p:spPr bwMode="auto">
              <a:xfrm>
                <a:off x="7417513" y="2476186"/>
                <a:ext cx="235934" cy="27858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39" name="Oval 49"/>
              <p:cNvSpPr>
                <a:spLocks noChangeArrowheads="1"/>
              </p:cNvSpPr>
              <p:nvPr/>
            </p:nvSpPr>
            <p:spPr bwMode="auto">
              <a:xfrm>
                <a:off x="8178634" y="2458857"/>
                <a:ext cx="234602" cy="27725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  <p:sp>
            <p:nvSpPr>
              <p:cNvPr id="40" name="Oval 28"/>
              <p:cNvSpPr>
                <a:spLocks noChangeArrowheads="1"/>
              </p:cNvSpPr>
              <p:nvPr/>
            </p:nvSpPr>
            <p:spPr bwMode="auto">
              <a:xfrm>
                <a:off x="7993707" y="4238244"/>
                <a:ext cx="252819" cy="29939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41" name="Oval 49"/>
              <p:cNvSpPr>
                <a:spLocks noChangeArrowheads="1"/>
              </p:cNvSpPr>
              <p:nvPr/>
            </p:nvSpPr>
            <p:spPr bwMode="auto">
              <a:xfrm>
                <a:off x="8012014" y="4642252"/>
                <a:ext cx="235934" cy="278590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</p:grpSp>
        <p:sp>
          <p:nvSpPr>
            <p:cNvPr id="20" name="Rectangle 51"/>
            <p:cNvSpPr>
              <a:spLocks noChangeArrowheads="1"/>
            </p:cNvSpPr>
            <p:nvPr/>
          </p:nvSpPr>
          <p:spPr bwMode="auto">
            <a:xfrm>
              <a:off x="8211319" y="4206494"/>
              <a:ext cx="1456236" cy="725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latin typeface="Corbel" pitchFamily="34" charset="0"/>
                </a:rPr>
                <a:t>radioactive</a:t>
              </a:r>
              <a:br>
                <a:rPr lang="en-GB" sz="1400">
                  <a:latin typeface="Corbel" pitchFamily="34" charset="0"/>
                </a:rPr>
              </a:br>
              <a:endParaRPr lang="en-GB" sz="1400">
                <a:latin typeface="Corbel" pitchFamily="34" charset="0"/>
              </a:endParaRPr>
            </a:p>
            <a:p>
              <a:r>
                <a:rPr lang="en-GB" sz="1400">
                  <a:latin typeface="Corbel" pitchFamily="34" charset="0"/>
                </a:rPr>
                <a:t>stable</a:t>
              </a:r>
              <a:endParaRPr lang="en-US" sz="1400">
                <a:latin typeface="Corbel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3949334" y="2183461"/>
              <a:ext cx="4459523" cy="2344711"/>
              <a:chOff x="3949334" y="2183461"/>
              <a:chExt cx="4459523" cy="2344711"/>
            </a:xfrm>
          </p:grpSpPr>
          <p:sp>
            <p:nvSpPr>
              <p:cNvPr id="12" name="Oval 28"/>
              <p:cNvSpPr>
                <a:spLocks noChangeArrowheads="1"/>
              </p:cNvSpPr>
              <p:nvPr/>
            </p:nvSpPr>
            <p:spPr bwMode="auto">
              <a:xfrm>
                <a:off x="4193874" y="3782784"/>
                <a:ext cx="252819" cy="284861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3" name="Oval 28"/>
              <p:cNvSpPr>
                <a:spLocks noChangeArrowheads="1"/>
              </p:cNvSpPr>
              <p:nvPr/>
            </p:nvSpPr>
            <p:spPr bwMode="auto">
              <a:xfrm>
                <a:off x="3949334" y="3255790"/>
                <a:ext cx="243353" cy="268244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4" name="Oval 28"/>
              <p:cNvSpPr>
                <a:spLocks noChangeArrowheads="1"/>
              </p:cNvSpPr>
              <p:nvPr/>
            </p:nvSpPr>
            <p:spPr bwMode="auto">
              <a:xfrm>
                <a:off x="4933465" y="4249868"/>
                <a:ext cx="235012" cy="278304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5" name="Oval 28"/>
              <p:cNvSpPr>
                <a:spLocks noChangeArrowheads="1"/>
              </p:cNvSpPr>
              <p:nvPr/>
            </p:nvSpPr>
            <p:spPr bwMode="auto">
              <a:xfrm>
                <a:off x="7680282" y="3509425"/>
                <a:ext cx="252819" cy="29939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6" name="Oval 21"/>
              <p:cNvSpPr>
                <a:spLocks noChangeArrowheads="1"/>
              </p:cNvSpPr>
              <p:nvPr/>
            </p:nvSpPr>
            <p:spPr bwMode="auto">
              <a:xfrm>
                <a:off x="8156038" y="2695319"/>
                <a:ext cx="252819" cy="29939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7" name="Oval 21"/>
              <p:cNvSpPr>
                <a:spLocks noChangeArrowheads="1"/>
              </p:cNvSpPr>
              <p:nvPr/>
            </p:nvSpPr>
            <p:spPr bwMode="auto">
              <a:xfrm>
                <a:off x="8156038" y="2183461"/>
                <a:ext cx="252819" cy="29939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GB" sz="2000">
                  <a:latin typeface="Corbel" pitchFamily="34" charset="0"/>
                </a:endParaRPr>
              </a:p>
            </p:txBody>
          </p:sp>
          <p:sp>
            <p:nvSpPr>
              <p:cNvPr id="18" name="Oval 49"/>
              <p:cNvSpPr>
                <a:spLocks noChangeArrowheads="1"/>
              </p:cNvSpPr>
              <p:nvPr/>
            </p:nvSpPr>
            <p:spPr bwMode="auto">
              <a:xfrm>
                <a:off x="6945980" y="3506566"/>
                <a:ext cx="233270" cy="278589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sz="2000">
                  <a:ln>
                    <a:solidFill>
                      <a:schemeClr val="tx1"/>
                    </a:solidFill>
                  </a:ln>
                  <a:latin typeface="Corbel" pitchFamily="34" charset="0"/>
                  <a:cs typeface="+mn-cs"/>
                </a:endParaRPr>
              </a:p>
            </p:txBody>
          </p:sp>
        </p:grpSp>
        <p:sp>
          <p:nvSpPr>
            <p:cNvPr id="63" name="Rectangle 63"/>
            <p:cNvSpPr>
              <a:spLocks noChangeArrowheads="1"/>
            </p:cNvSpPr>
            <p:nvPr/>
          </p:nvSpPr>
          <p:spPr bwMode="auto">
            <a:xfrm>
              <a:off x="4686747" y="2065909"/>
              <a:ext cx="2022279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/>
            <a:p>
              <a:pPr>
                <a:defRPr/>
              </a:pPr>
              <a:endParaRPr lang="en-US" b="0" dirty="0" smtClean="0">
                <a:latin typeface="+mn-lt"/>
              </a:endParaRPr>
            </a:p>
            <a:p>
              <a:pPr>
                <a:defRPr/>
              </a:pPr>
              <a:r>
                <a:rPr lang="en-US" b="0" dirty="0" smtClean="0">
                  <a:latin typeface="+mn-lt"/>
                </a:rPr>
                <a:t>REX-ISOLDE beams</a:t>
              </a:r>
            </a:p>
          </p:txBody>
        </p:sp>
        <p:sp>
          <p:nvSpPr>
            <p:cNvPr id="64" name="Oval 16"/>
            <p:cNvSpPr>
              <a:spLocks noChangeArrowheads="1"/>
            </p:cNvSpPr>
            <p:nvPr/>
          </p:nvSpPr>
          <p:spPr bwMode="auto">
            <a:xfrm>
              <a:off x="3941840" y="2976384"/>
              <a:ext cx="252819" cy="29939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2000">
                <a:latin typeface="Corbel" pitchFamily="34" charset="0"/>
              </a:endParaRPr>
            </a:p>
          </p:txBody>
        </p:sp>
      </p:grpSp>
      <p:sp>
        <p:nvSpPr>
          <p:cNvPr id="65" name="Rectangle 64"/>
          <p:cNvSpPr/>
          <p:nvPr/>
        </p:nvSpPr>
        <p:spPr>
          <a:xfrm>
            <a:off x="5817476" y="551793"/>
            <a:ext cx="2002221" cy="3468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solde-200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"/>
            <a:ext cx="5029200" cy="415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Rectangle 6"/>
          <p:cNvGrpSpPr>
            <a:grpSpLocks/>
          </p:cNvGrpSpPr>
          <p:nvPr/>
        </p:nvGrpSpPr>
        <p:grpSpPr bwMode="auto">
          <a:xfrm>
            <a:off x="1246188" y="1925638"/>
            <a:ext cx="2030412" cy="1731962"/>
            <a:chOff x="1574" y="2074"/>
            <a:chExt cx="1490" cy="1271"/>
          </a:xfrm>
        </p:grpSpPr>
        <p:pic>
          <p:nvPicPr>
            <p:cNvPr id="4" name="Rectangl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74" y="2074"/>
              <a:ext cx="1490" cy="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 rot="3123549">
              <a:off x="2256" y="2015"/>
              <a:ext cx="129" cy="13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fr-FR">
                <a:solidFill>
                  <a:srgbClr val="FFFFFF"/>
                </a:solidFill>
                <a:latin typeface="Corbel" pitchFamily="34" charset="0"/>
              </a:endParaRPr>
            </a:p>
          </p:txBody>
        </p:sp>
      </p:grpSp>
      <p:grpSp>
        <p:nvGrpSpPr>
          <p:cNvPr id="6" name="Rectangle 5"/>
          <p:cNvGrpSpPr>
            <a:grpSpLocks/>
          </p:cNvGrpSpPr>
          <p:nvPr/>
        </p:nvGrpSpPr>
        <p:grpSpPr bwMode="auto">
          <a:xfrm>
            <a:off x="1295400" y="3109913"/>
            <a:ext cx="857250" cy="852487"/>
            <a:chOff x="1640" y="2961"/>
            <a:chExt cx="629" cy="626"/>
          </a:xfrm>
        </p:grpSpPr>
        <p:pic>
          <p:nvPicPr>
            <p:cNvPr id="7" name="Rectangle 5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40" y="2961"/>
              <a:ext cx="629" cy="6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 rot="3123549">
              <a:off x="1853" y="3156"/>
              <a:ext cx="205" cy="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/>
              <a:endParaRPr lang="fr-FR">
                <a:solidFill>
                  <a:srgbClr val="FFFFFF"/>
                </a:solidFill>
                <a:latin typeface="Corbel" pitchFamily="34" charset="0"/>
              </a:endParaRPr>
            </a:p>
          </p:txBody>
        </p:sp>
      </p:grpSp>
      <p:pic>
        <p:nvPicPr>
          <p:cNvPr id="9" name="Picture 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3788" y="4403725"/>
            <a:ext cx="6780212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850" y="5181600"/>
            <a:ext cx="2501900" cy="11080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       REX-ISOLDE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Post accelerator to 3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MeV</a:t>
            </a: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/u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Room temperature </a:t>
            </a:r>
            <a:r>
              <a:rPr lang="en-US" sz="1600" dirty="0" err="1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Linac</a:t>
            </a:r>
            <a:endParaRPr lang="en-US" sz="1600" dirty="0">
              <a:solidFill>
                <a:schemeClr val="accent3">
                  <a:lumMod val="50000"/>
                </a:schemeClr>
              </a:solidFill>
              <a:latin typeface="Corbel" pitchFamily="34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3">
                    <a:lumMod val="50000"/>
                  </a:schemeClr>
                </a:solidFill>
                <a:latin typeface="Corbel" pitchFamily="34" charset="0"/>
                <a:cs typeface="+mn-cs"/>
              </a:rPr>
              <a:t>First experiment 2001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82675" y="1323975"/>
          <a:ext cx="7281863" cy="2224086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2083572"/>
                <a:gridCol w="2165955"/>
                <a:gridCol w="3032336"/>
              </a:tblGrid>
              <a:tr h="370681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Ion mass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4 to &gt;250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He to &gt;U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Intensity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few to &gt;1E11 ions/s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Large dynamic range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Charge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1+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Some (undesired)</a:t>
                      </a:r>
                      <a:r>
                        <a:rPr lang="en-GB" sz="1800" baseline="0" dirty="0" smtClean="0">
                          <a:latin typeface="Corbel" pitchFamily="34" charset="0"/>
                        </a:rPr>
                        <a:t> 2</a:t>
                      </a:r>
                      <a:r>
                        <a:rPr lang="en-GB" sz="1800" baseline="30000" dirty="0" smtClean="0">
                          <a:latin typeface="Corbel" pitchFamily="34" charset="0"/>
                        </a:rPr>
                        <a:t>+</a:t>
                      </a:r>
                      <a:r>
                        <a:rPr lang="en-GB" sz="1800" baseline="0" dirty="0" smtClean="0">
                          <a:latin typeface="Corbel" pitchFamily="34" charset="0"/>
                        </a:rPr>
                        <a:t>, 3</a:t>
                      </a:r>
                      <a:r>
                        <a:rPr lang="en-GB" sz="1800" baseline="30000" dirty="0" smtClean="0">
                          <a:latin typeface="Corbel" pitchFamily="34" charset="0"/>
                        </a:rPr>
                        <a:t>+</a:t>
                      </a:r>
                      <a:r>
                        <a:rPr lang="en-GB" sz="1800" baseline="0" dirty="0" smtClean="0">
                          <a:latin typeface="Corbel" pitchFamily="34" charset="0"/>
                        </a:rPr>
                        <a:t>,…</a:t>
                      </a:r>
                      <a:endParaRPr lang="en-GB" sz="1800" b="1" baseline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Energy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30 to 60</a:t>
                      </a:r>
                      <a:r>
                        <a:rPr lang="en-GB" sz="1800" baseline="0" dirty="0" smtClean="0">
                          <a:latin typeface="Corbel" pitchFamily="34" charset="0"/>
                        </a:rPr>
                        <a:t> keV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endParaRPr lang="en-GB" sz="1800" b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Energy spread</a:t>
                      </a:r>
                      <a:endParaRPr lang="en-GB" sz="1800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Corbel" pitchFamily="34" charset="0"/>
                        </a:rPr>
                        <a:t>few </a:t>
                      </a:r>
                      <a:r>
                        <a:rPr lang="en-GB" sz="1800" dirty="0" err="1" smtClean="0">
                          <a:latin typeface="Corbel" pitchFamily="34" charset="0"/>
                        </a:rPr>
                        <a:t>eV</a:t>
                      </a:r>
                      <a:endParaRPr lang="en-GB" sz="1800" b="1" dirty="0" smtClean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  <a:tr h="370681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Temporal structure</a:t>
                      </a:r>
                      <a:endParaRPr lang="en-GB" sz="1800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quasi-</a:t>
                      </a:r>
                      <a:r>
                        <a:rPr lang="en-GB" sz="1800" b="0" dirty="0" err="1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cw</a:t>
                      </a:r>
                      <a:endParaRPr lang="en-GB" sz="1800" b="0" dirty="0" smtClean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  <a:tc>
                  <a:txBody>
                    <a:bodyPr/>
                    <a:lstStyle/>
                    <a:p>
                      <a:r>
                        <a:rPr lang="en-GB" sz="1800" baseline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Proton impact every n*1.2 s</a:t>
                      </a:r>
                      <a:endParaRPr lang="en-GB" sz="180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45700" marB="45700"/>
                </a:tc>
              </a:tr>
            </a:tbl>
          </a:graphicData>
        </a:graphic>
      </p:graphicFrame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4854575" y="525463"/>
            <a:ext cx="361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>
                <a:latin typeface="Corbel" pitchFamily="34" charset="0"/>
              </a:rPr>
              <a:t>ISOL beam parameters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25598" y="3808413"/>
            <a:ext cx="8345447" cy="2886075"/>
            <a:chOff x="525598" y="3808413"/>
            <a:chExt cx="8345447" cy="2886075"/>
          </a:xfrm>
        </p:grpSpPr>
        <p:sp>
          <p:nvSpPr>
            <p:cNvPr id="5" name="Rectangle 4"/>
            <p:cNvSpPr/>
            <p:nvPr/>
          </p:nvSpPr>
          <p:spPr bwMode="auto">
            <a:xfrm>
              <a:off x="4717366" y="4517409"/>
              <a:ext cx="4153679" cy="199769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8403" t="25229" r="5882" b="11469"/>
            <a:stretch>
              <a:fillRect/>
            </a:stretch>
          </p:blipFill>
          <p:spPr bwMode="auto">
            <a:xfrm>
              <a:off x="525598" y="3808413"/>
              <a:ext cx="3409950" cy="2306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37"/>
            <p:cNvSpPr txBox="1">
              <a:spLocks noChangeArrowheads="1"/>
            </p:cNvSpPr>
            <p:nvPr/>
          </p:nvSpPr>
          <p:spPr bwMode="auto">
            <a:xfrm>
              <a:off x="2014538" y="3917950"/>
              <a:ext cx="148907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b="0" dirty="0">
                  <a:latin typeface="Corbel" pitchFamily="34" charset="0"/>
                </a:rPr>
                <a:t>Release curve</a:t>
              </a:r>
            </a:p>
          </p:txBody>
        </p:sp>
        <p:sp>
          <p:nvSpPr>
            <p:cNvPr id="8" name="Text Box 39"/>
            <p:cNvSpPr txBox="1">
              <a:spLocks noChangeArrowheads="1"/>
            </p:cNvSpPr>
            <p:nvPr/>
          </p:nvSpPr>
          <p:spPr bwMode="auto">
            <a:xfrm>
              <a:off x="4703718" y="5130800"/>
              <a:ext cx="3651250" cy="138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b="0" dirty="0">
                  <a:latin typeface="Corbel" pitchFamily="34" charset="0"/>
                </a:rPr>
                <a:t>Semi-continuous</a:t>
              </a:r>
            </a:p>
            <a:p>
              <a:r>
                <a:rPr lang="en-US" b="0" dirty="0">
                  <a:latin typeface="Corbel" pitchFamily="34" charset="0"/>
                </a:rPr>
                <a:t>    	</a:t>
              </a:r>
              <a:r>
                <a:rPr lang="en-US" sz="1600" b="0" dirty="0">
                  <a:latin typeface="Corbel" pitchFamily="34" charset="0"/>
                </a:rPr>
                <a:t>depending on release </a:t>
              </a:r>
            </a:p>
            <a:p>
              <a:r>
                <a:rPr lang="en-US" sz="1600" b="0" dirty="0">
                  <a:latin typeface="Corbel" pitchFamily="34" charset="0"/>
                </a:rPr>
                <a:t>	properties and ionization time</a:t>
              </a:r>
            </a:p>
            <a:p>
              <a:r>
                <a:rPr lang="en-US" sz="1600" b="0" dirty="0">
                  <a:latin typeface="Corbel" pitchFamily="34" charset="0"/>
                </a:rPr>
                <a:t>	typical tens </a:t>
              </a:r>
              <a:r>
                <a:rPr lang="en-US" sz="1600" b="0" dirty="0" err="1">
                  <a:latin typeface="Corbel" pitchFamily="34" charset="0"/>
                </a:rPr>
                <a:t>ms</a:t>
              </a:r>
              <a:r>
                <a:rPr lang="en-US" sz="1600" b="0" dirty="0">
                  <a:latin typeface="Corbel" pitchFamily="34" charset="0"/>
                </a:rPr>
                <a:t> to minutes</a:t>
              </a:r>
            </a:p>
            <a:p>
              <a:r>
                <a:rPr lang="en-US" sz="1600" b="0" dirty="0">
                  <a:latin typeface="Corbel" pitchFamily="34" charset="0"/>
                </a:rPr>
                <a:t>	(r=rise, f=fast, s=slow)</a:t>
              </a:r>
            </a:p>
          </p:txBody>
        </p:sp>
        <p:graphicFrame>
          <p:nvGraphicFramePr>
            <p:cNvPr id="9" name="Object 3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1165998989"/>
                </p:ext>
              </p:extLst>
            </p:nvPr>
          </p:nvGraphicFramePr>
          <p:xfrm>
            <a:off x="4728787" y="4499244"/>
            <a:ext cx="4060374" cy="568055"/>
          </p:xfrm>
          <a:graphic>
            <a:graphicData uri="http://schemas.openxmlformats.org/presentationml/2006/ole">
              <p:oleObj spid="_x0000_s2050" name="Equation" r:id="rId4" imgW="2997200" imgH="419100" progId="Equation.3">
                <p:embed/>
              </p:oleObj>
            </a:graphicData>
          </a:graphic>
        </p:graphicFrame>
        <p:sp>
          <p:nvSpPr>
            <p:cNvPr id="10" name="Rectangle 2"/>
            <p:cNvSpPr>
              <a:spLocks noChangeArrowheads="1"/>
            </p:cNvSpPr>
            <p:nvPr/>
          </p:nvSpPr>
          <p:spPr bwMode="auto">
            <a:xfrm>
              <a:off x="631960" y="6170613"/>
              <a:ext cx="34305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en-US" sz="1400" b="0" baseline="30000">
                  <a:latin typeface="Corbel" pitchFamily="34" charset="0"/>
                </a:rPr>
                <a:t>8</a:t>
              </a:r>
              <a:r>
                <a:rPr lang="en-US" sz="1400" b="0">
                  <a:latin typeface="Corbel" pitchFamily="34" charset="0"/>
                </a:rPr>
                <a:t>Li (T</a:t>
              </a:r>
              <a:r>
                <a:rPr lang="en-US" sz="1400" b="0" baseline="-25000">
                  <a:latin typeface="Corbel" pitchFamily="34" charset="0"/>
                </a:rPr>
                <a:t>1/2</a:t>
              </a:r>
              <a:r>
                <a:rPr lang="en-US" sz="1400" b="0">
                  <a:latin typeface="Corbel" pitchFamily="34" charset="0"/>
                </a:rPr>
                <a:t> = 840 ms) produced by target fragmentation of tantalum foils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3523780" y="5331588"/>
              <a:ext cx="1997690" cy="369332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0" dirty="0" smtClean="0">
                  <a:latin typeface="Corbel" pitchFamily="34" charset="0"/>
                </a:rPr>
                <a:t>Extra</a:t>
              </a:r>
              <a:endParaRPr lang="en-US" b="0" dirty="0">
                <a:latin typeface="Corbe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93827" y="3753133"/>
            <a:ext cx="4584308" cy="3078344"/>
            <a:chOff x="2343151" y="3742095"/>
            <a:chExt cx="4383121" cy="2943154"/>
          </a:xfrm>
        </p:grpSpPr>
        <p:pic>
          <p:nvPicPr>
            <p:cNvPr id="3" name="Picture 2" descr="http://www.vanderbilt.edu/AnS/physics/volker/p330b/add_lecture_materials/wkb/audi_2003_half_life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3151" y="3742095"/>
              <a:ext cx="4383121" cy="294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1"/>
            <p:cNvSpPr txBox="1">
              <a:spLocks noChangeArrowheads="1"/>
            </p:cNvSpPr>
            <p:nvPr/>
          </p:nvSpPr>
          <p:spPr bwMode="auto">
            <a:xfrm>
              <a:off x="2644781" y="4110221"/>
              <a:ext cx="30759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200" b="0" dirty="0">
                  <a:latin typeface="Calibri" pitchFamily="34" charset="0"/>
                </a:rPr>
                <a:t>See also http://ie.lbl.gov/isoexpl/charthlp.htm</a:t>
              </a:r>
            </a:p>
          </p:txBody>
        </p:sp>
      </p:grpSp>
      <p:pic>
        <p:nvPicPr>
          <p:cNvPr id="5" name="Picture 15" descr="MECR11Y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" t="4651" r="44210"/>
          <a:stretch>
            <a:fillRect/>
          </a:stretch>
        </p:blipFill>
        <p:spPr bwMode="auto">
          <a:xfrm>
            <a:off x="293430" y="252092"/>
            <a:ext cx="2239043" cy="286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5"/>
          <p:cNvSpPr txBox="1">
            <a:spLocks noChangeArrowheads="1"/>
          </p:cNvSpPr>
          <p:nvPr/>
        </p:nvSpPr>
        <p:spPr bwMode="auto">
          <a:xfrm>
            <a:off x="5010150" y="521317"/>
            <a:ext cx="361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 dirty="0">
                <a:latin typeface="Corbel" pitchFamily="34" charset="0"/>
              </a:rPr>
              <a:t>ISOL beam parameters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56104675"/>
              </p:ext>
            </p:extLst>
          </p:nvPr>
        </p:nvGraphicFramePr>
        <p:xfrm>
          <a:off x="2875310" y="1698484"/>
          <a:ext cx="5932084" cy="1865798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1414675"/>
                <a:gridCol w="1883391"/>
                <a:gridCol w="2634018"/>
              </a:tblGrid>
              <a:tr h="443099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Transverse </a:t>
                      </a:r>
                      <a:r>
                        <a:rPr lang="en-GB" sz="1800" dirty="0" err="1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emittance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10-50 mm </a:t>
                      </a:r>
                      <a:r>
                        <a:rPr lang="en-GB" sz="1800" dirty="0" err="1" smtClean="0">
                          <a:latin typeface="Corbel" pitchFamily="34" charset="0"/>
                        </a:rPr>
                        <a:t>mrad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90% at 60 </a:t>
                      </a:r>
                      <a:r>
                        <a:rPr lang="en-GB" sz="1800" dirty="0" err="1" smtClean="0">
                          <a:latin typeface="Corbel" pitchFamily="34" charset="0"/>
                        </a:rPr>
                        <a:t>keV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</a:tr>
              <a:tr h="443099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Half-life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orbel" pitchFamily="34" charset="0"/>
                        </a:rPr>
                        <a:t>&gt;10 </a:t>
                      </a:r>
                      <a:r>
                        <a:rPr lang="en-GB" sz="1800" dirty="0" err="1" smtClean="0">
                          <a:latin typeface="Corbel" pitchFamily="34" charset="0"/>
                        </a:rPr>
                        <a:t>ms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latin typeface="Corbel" pitchFamily="34" charset="0"/>
                        </a:rPr>
                        <a:t>Limited by ISOL-system</a:t>
                      </a:r>
                      <a:endParaRPr lang="en-GB" sz="1800" b="0" baseline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</a:tr>
              <a:tr h="764801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Corbel" pitchFamily="34" charset="0"/>
                        </a:rPr>
                        <a:t>Selection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chemeClr val="dk1"/>
                          </a:solidFill>
                          <a:latin typeface="Corbel" pitchFamily="34" charset="0"/>
                        </a:rPr>
                        <a:t>Not</a:t>
                      </a:r>
                      <a:r>
                        <a:rPr lang="en-GB" sz="1800" b="0" baseline="0" dirty="0" smtClean="0">
                          <a:solidFill>
                            <a:schemeClr val="dk1"/>
                          </a:solidFill>
                          <a:latin typeface="Corbel" pitchFamily="34" charset="0"/>
                        </a:rPr>
                        <a:t> necessarily </a:t>
                      </a:r>
                      <a:r>
                        <a:rPr lang="en-GB" sz="1800" b="0" baseline="0" dirty="0" err="1" smtClean="0">
                          <a:solidFill>
                            <a:schemeClr val="dk1"/>
                          </a:solidFill>
                          <a:latin typeface="Corbel" pitchFamily="34" charset="0"/>
                        </a:rPr>
                        <a:t>isobarically</a:t>
                      </a:r>
                      <a:r>
                        <a:rPr lang="en-GB" sz="1800" b="0" baseline="0" dirty="0" smtClean="0">
                          <a:solidFill>
                            <a:schemeClr val="dk1"/>
                          </a:solidFill>
                          <a:latin typeface="Corbel" pitchFamily="34" charset="0"/>
                        </a:rPr>
                        <a:t> clean</a:t>
                      </a:r>
                      <a:endParaRPr lang="en-GB" sz="1800" b="1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Use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  <a:latin typeface="Corbel" pitchFamily="34" charset="0"/>
                        </a:rPr>
                        <a:t> e.g. resonant ionizing laser ion source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  <a:latin typeface="Corbel" pitchFamily="34" charset="0"/>
                      </a:endParaRPr>
                    </a:p>
                  </a:txBody>
                  <a:tcPr marL="91451" marR="91451" marT="54629" marB="54629"/>
                </a:tc>
              </a:tr>
            </a:tbl>
          </a:graphicData>
        </a:graphic>
      </p:graphicFrame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5259025" y="3881175"/>
            <a:ext cx="3722959" cy="2681785"/>
            <a:chOff x="7334430" y="3861622"/>
            <a:chExt cx="3904651" cy="2814312"/>
          </a:xfrm>
        </p:grpSpPr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7658278" y="3861622"/>
              <a:ext cx="2385236" cy="5490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sz="1400" b="0" dirty="0">
                  <a:solidFill>
                    <a:srgbClr val="FF6600"/>
                  </a:solidFill>
                  <a:latin typeface="Corbel" pitchFamily="34" charset="0"/>
                </a:rPr>
                <a:t>ISOL magnet </a:t>
              </a:r>
            </a:p>
            <a:p>
              <a:r>
                <a:rPr lang="en-US" sz="1400" b="0" dirty="0">
                  <a:solidFill>
                    <a:srgbClr val="FF6600"/>
                  </a:solidFill>
                  <a:latin typeface="Corbel" pitchFamily="34" charset="0"/>
                </a:rPr>
                <a:t>selects A/Q (Q=1)</a:t>
              </a:r>
            </a:p>
          </p:txBody>
        </p:sp>
        <p:grpSp>
          <p:nvGrpSpPr>
            <p:cNvPr id="10" name="Group 3"/>
            <p:cNvGrpSpPr>
              <a:grpSpLocks/>
            </p:cNvGrpSpPr>
            <p:nvPr/>
          </p:nvGrpSpPr>
          <p:grpSpPr bwMode="auto">
            <a:xfrm>
              <a:off x="7334430" y="3896066"/>
              <a:ext cx="3904651" cy="2484719"/>
              <a:chOff x="5149884" y="447457"/>
              <a:chExt cx="3904651" cy="2586256"/>
            </a:xfrm>
          </p:grpSpPr>
          <p:sp>
            <p:nvSpPr>
              <p:cNvPr id="12" name="Text Box 37"/>
              <p:cNvSpPr txBox="1">
                <a:spLocks noChangeArrowheads="1"/>
              </p:cNvSpPr>
              <p:nvPr/>
            </p:nvSpPr>
            <p:spPr bwMode="auto">
              <a:xfrm>
                <a:off x="5149884" y="1789113"/>
                <a:ext cx="32385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b="0">
                    <a:latin typeface="Arial" pitchFamily="34" charset="0"/>
                  </a:rPr>
                  <a:t>Z</a:t>
                </a:r>
              </a:p>
            </p:txBody>
          </p:sp>
          <p:sp>
            <p:nvSpPr>
              <p:cNvPr id="13" name="TextBox 2"/>
              <p:cNvSpPr txBox="1">
                <a:spLocks noChangeArrowheads="1"/>
              </p:cNvSpPr>
              <p:nvPr/>
            </p:nvSpPr>
            <p:spPr bwMode="auto">
              <a:xfrm>
                <a:off x="7763012" y="447457"/>
                <a:ext cx="1291523" cy="57151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algn="ctr"/>
                <a:r>
                  <a:rPr lang="en-GB" sz="1400" b="0" dirty="0">
                    <a:solidFill>
                      <a:srgbClr val="CC0099"/>
                    </a:solidFill>
                    <a:latin typeface="Corbel" pitchFamily="34" charset="0"/>
                  </a:rPr>
                  <a:t>resonant laser</a:t>
                </a:r>
                <a:br>
                  <a:rPr lang="en-GB" sz="1400" b="0" dirty="0">
                    <a:solidFill>
                      <a:srgbClr val="CC0099"/>
                    </a:solidFill>
                    <a:latin typeface="Corbel" pitchFamily="34" charset="0"/>
                  </a:rPr>
                </a:br>
                <a:r>
                  <a:rPr lang="en-GB" sz="1400" b="0" dirty="0">
                    <a:solidFill>
                      <a:srgbClr val="CC0099"/>
                    </a:solidFill>
                    <a:latin typeface="Corbel" pitchFamily="34" charset="0"/>
                  </a:rPr>
                  <a:t>separation</a:t>
                </a:r>
              </a:p>
            </p:txBody>
          </p:sp>
          <p:grpSp>
            <p:nvGrpSpPr>
              <p:cNvPr id="14" name="Group 4"/>
              <p:cNvGrpSpPr>
                <a:grpSpLocks noChangeAspect="1"/>
              </p:cNvGrpSpPr>
              <p:nvPr/>
            </p:nvGrpSpPr>
            <p:grpSpPr bwMode="auto">
              <a:xfrm>
                <a:off x="5456238" y="998538"/>
                <a:ext cx="3403600" cy="2035175"/>
                <a:chOff x="3437" y="629"/>
                <a:chExt cx="2144" cy="1282"/>
              </a:xfrm>
            </p:grpSpPr>
            <p:sp>
              <p:nvSpPr>
                <p:cNvPr id="16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437" y="629"/>
                  <a:ext cx="2144" cy="12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pic>
              <p:nvPicPr>
                <p:cNvPr id="17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7" y="689"/>
                  <a:ext cx="2140" cy="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Freeform 6"/>
                <p:cNvSpPr>
                  <a:spLocks/>
                </p:cNvSpPr>
                <p:nvPr/>
              </p:nvSpPr>
              <p:spPr bwMode="auto">
                <a:xfrm>
                  <a:off x="3919" y="634"/>
                  <a:ext cx="1213" cy="1214"/>
                </a:xfrm>
                <a:custGeom>
                  <a:avLst/>
                  <a:gdLst>
                    <a:gd name="T0" fmla="*/ 59 w 1213"/>
                    <a:gd name="T1" fmla="*/ 59 h 1214"/>
                    <a:gd name="T2" fmla="*/ 500 w 1213"/>
                    <a:gd name="T3" fmla="*/ 714 h 1214"/>
                    <a:gd name="T4" fmla="*/ 1154 w 1213"/>
                    <a:gd name="T5" fmla="*/ 1155 h 1214"/>
                    <a:gd name="T6" fmla="*/ 713 w 1213"/>
                    <a:gd name="T7" fmla="*/ 500 h 1214"/>
                    <a:gd name="T8" fmla="*/ 59 w 1213"/>
                    <a:gd name="T9" fmla="*/ 59 h 12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3"/>
                    <a:gd name="T16" fmla="*/ 0 h 1214"/>
                    <a:gd name="T17" fmla="*/ 1213 w 1213"/>
                    <a:gd name="T18" fmla="*/ 1214 h 12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3" h="1214">
                      <a:moveTo>
                        <a:pt x="59" y="59"/>
                      </a:moveTo>
                      <a:cubicBezTo>
                        <a:pt x="0" y="118"/>
                        <a:pt x="197" y="411"/>
                        <a:pt x="500" y="714"/>
                      </a:cubicBezTo>
                      <a:cubicBezTo>
                        <a:pt x="802" y="1016"/>
                        <a:pt x="1095" y="1214"/>
                        <a:pt x="1154" y="1155"/>
                      </a:cubicBezTo>
                      <a:cubicBezTo>
                        <a:pt x="1213" y="1095"/>
                        <a:pt x="1016" y="802"/>
                        <a:pt x="713" y="500"/>
                      </a:cubicBezTo>
                      <a:cubicBezTo>
                        <a:pt x="411" y="197"/>
                        <a:pt x="118" y="0"/>
                        <a:pt x="59" y="59"/>
                      </a:cubicBezTo>
                    </a:path>
                  </a:pathLst>
                </a:custGeom>
                <a:noFill/>
                <a:ln w="9" cap="rnd">
                  <a:solidFill>
                    <a:srgbClr val="FF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9" name="Oval 7"/>
                <p:cNvSpPr>
                  <a:spLocks noChangeArrowheads="1"/>
                </p:cNvSpPr>
                <p:nvPr/>
              </p:nvSpPr>
              <p:spPr bwMode="auto">
                <a:xfrm>
                  <a:off x="3489" y="1128"/>
                  <a:ext cx="2077" cy="264"/>
                </a:xfrm>
                <a:prstGeom prst="ellipse">
                  <a:avLst/>
                </a:prstGeom>
                <a:noFill/>
                <a:ln w="9" cap="rnd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b="0"/>
                </a:p>
              </p:txBody>
            </p:sp>
            <p:pic>
              <p:nvPicPr>
                <p:cNvPr id="20" name="Picture 8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437" y="689"/>
                  <a:ext cx="2140" cy="121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1" name="Freeform 9"/>
                <p:cNvSpPr>
                  <a:spLocks/>
                </p:cNvSpPr>
                <p:nvPr/>
              </p:nvSpPr>
              <p:spPr bwMode="auto">
                <a:xfrm>
                  <a:off x="3919" y="634"/>
                  <a:ext cx="1213" cy="1214"/>
                </a:xfrm>
                <a:custGeom>
                  <a:avLst/>
                  <a:gdLst>
                    <a:gd name="T0" fmla="*/ 59 w 1213"/>
                    <a:gd name="T1" fmla="*/ 59 h 1214"/>
                    <a:gd name="T2" fmla="*/ 500 w 1213"/>
                    <a:gd name="T3" fmla="*/ 714 h 1214"/>
                    <a:gd name="T4" fmla="*/ 1154 w 1213"/>
                    <a:gd name="T5" fmla="*/ 1155 h 1214"/>
                    <a:gd name="T6" fmla="*/ 713 w 1213"/>
                    <a:gd name="T7" fmla="*/ 500 h 1214"/>
                    <a:gd name="T8" fmla="*/ 59 w 1213"/>
                    <a:gd name="T9" fmla="*/ 59 h 12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13"/>
                    <a:gd name="T16" fmla="*/ 0 h 1214"/>
                    <a:gd name="T17" fmla="*/ 1213 w 1213"/>
                    <a:gd name="T18" fmla="*/ 1214 h 12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13" h="1214">
                      <a:moveTo>
                        <a:pt x="59" y="59"/>
                      </a:moveTo>
                      <a:cubicBezTo>
                        <a:pt x="0" y="118"/>
                        <a:pt x="197" y="411"/>
                        <a:pt x="500" y="714"/>
                      </a:cubicBezTo>
                      <a:cubicBezTo>
                        <a:pt x="802" y="1016"/>
                        <a:pt x="1095" y="1214"/>
                        <a:pt x="1154" y="1155"/>
                      </a:cubicBezTo>
                      <a:cubicBezTo>
                        <a:pt x="1213" y="1095"/>
                        <a:pt x="1016" y="802"/>
                        <a:pt x="713" y="500"/>
                      </a:cubicBezTo>
                      <a:cubicBezTo>
                        <a:pt x="411" y="197"/>
                        <a:pt x="118" y="0"/>
                        <a:pt x="59" y="59"/>
                      </a:cubicBezTo>
                    </a:path>
                  </a:pathLst>
                </a:custGeom>
                <a:noFill/>
                <a:ln w="28575" cap="rnd">
                  <a:solidFill>
                    <a:srgbClr val="FF66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2" name="Oval 10"/>
                <p:cNvSpPr>
                  <a:spLocks noChangeArrowheads="1"/>
                </p:cNvSpPr>
                <p:nvPr/>
              </p:nvSpPr>
              <p:spPr bwMode="auto">
                <a:xfrm>
                  <a:off x="3489" y="1128"/>
                  <a:ext cx="2077" cy="264"/>
                </a:xfrm>
                <a:prstGeom prst="ellipse">
                  <a:avLst/>
                </a:prstGeom>
                <a:noFill/>
                <a:ln w="28575" cap="rnd">
                  <a:solidFill>
                    <a:srgbClr val="FF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 b="0"/>
                </a:p>
              </p:txBody>
            </p:sp>
          </p:grpSp>
          <p:cxnSp>
            <p:nvCxnSpPr>
              <p:cNvPr id="15" name="Straight Arrow Connector 4"/>
              <p:cNvCxnSpPr>
                <a:cxnSpLocks noChangeShapeType="1"/>
              </p:cNvCxnSpPr>
              <p:nvPr/>
            </p:nvCxnSpPr>
            <p:spPr bwMode="auto">
              <a:xfrm flipH="1">
                <a:off x="8013678" y="998538"/>
                <a:ext cx="230791" cy="790575"/>
              </a:xfrm>
              <a:prstGeom prst="straightConnector1">
                <a:avLst/>
              </a:prstGeom>
              <a:noFill/>
              <a:ln w="9525" algn="ctr">
                <a:solidFill>
                  <a:srgbClr val="CC0099"/>
                </a:solidFill>
                <a:round/>
                <a:headEnd/>
                <a:tailEnd type="arrow" w="med" len="med"/>
              </a:ln>
            </p:spPr>
          </p:cxnSp>
        </p:grpSp>
        <p:sp>
          <p:nvSpPr>
            <p:cNvPr id="11" name="Text Box 38"/>
            <p:cNvSpPr txBox="1">
              <a:spLocks noChangeArrowheads="1"/>
            </p:cNvSpPr>
            <p:nvPr/>
          </p:nvSpPr>
          <p:spPr bwMode="auto">
            <a:xfrm>
              <a:off x="9197328" y="6309222"/>
              <a:ext cx="3492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b="0">
                  <a:latin typeface="Arial" pitchFamily="34" charset="0"/>
                </a:rPr>
                <a:t>N</a:t>
              </a:r>
            </a:p>
          </p:txBody>
        </p:sp>
      </p:grpSp>
      <p:cxnSp>
        <p:nvCxnSpPr>
          <p:cNvPr id="23" name="Straight Arrow Connector 22"/>
          <p:cNvCxnSpPr/>
          <p:nvPr/>
        </p:nvCxnSpPr>
        <p:spPr bwMode="auto">
          <a:xfrm flipH="1" flipV="1">
            <a:off x="2292824" y="1542198"/>
            <a:ext cx="582486" cy="4776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388358" y="2649941"/>
            <a:ext cx="486952" cy="14882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>
            <a:off x="3744745" y="3244874"/>
            <a:ext cx="1806379" cy="6691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66016365"/>
              </p:ext>
            </p:extLst>
          </p:nvPr>
        </p:nvGraphicFramePr>
        <p:xfrm>
          <a:off x="363017" y="1035769"/>
          <a:ext cx="6096000" cy="4343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14551"/>
                <a:gridCol w="56814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chemeClr val="tx2"/>
                          </a:solidFill>
                        </a:rPr>
                        <a:t>0</a:t>
                      </a:r>
                      <a:endParaRPr lang="en-GB" sz="1600" b="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Achievable A/Q         (3&lt;A/Q&lt;4.5)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1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High breeding efficiency</a:t>
                      </a:r>
                    </a:p>
                    <a:p>
                      <a:r>
                        <a:rPr lang="en-US" sz="18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	</a:t>
                      </a:r>
                      <a:r>
                        <a:rPr lang="en-US" sz="14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rare radionuclides</a:t>
                      </a:r>
                    </a:p>
                    <a:p>
                      <a:r>
                        <a:rPr lang="en-US" sz="14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	limit machine contamination</a:t>
                      </a:r>
                      <a:endParaRPr lang="en-GB" sz="140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US" sz="14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                           chain of machines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Short breeding / confinement time</a:t>
                      </a:r>
                    </a:p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	</a:t>
                      </a:r>
                      <a:r>
                        <a:rPr lang="en-US" sz="14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handle short-lived ions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3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Clean extracted beams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High ion throughput capacity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5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Good beam-quality (la</a:t>
                      </a:r>
                      <a:r>
                        <a:rPr lang="en-GB" sz="1600" b="0" dirty="0" err="1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rge</a:t>
                      </a:r>
                      <a:r>
                        <a:rPr lang="en-GB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 </a:t>
                      </a:r>
                      <a:r>
                        <a:rPr lang="el-GR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α</a:t>
                      </a:r>
                      <a:r>
                        <a:rPr lang="en-GB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, small </a:t>
                      </a:r>
                      <a:r>
                        <a:rPr lang="el-GR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</a:t>
                      </a:r>
                      <a:r>
                        <a:rPr lang="en-GB" sz="1600" b="0" baseline="-2500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trans</a:t>
                      </a:r>
                      <a:r>
                        <a:rPr lang="en-GB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, small </a:t>
                      </a:r>
                      <a:r>
                        <a:rPr lang="en-GB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</a:t>
                      </a:r>
                      <a:r>
                        <a:rPr lang="en-GB" sz="1600" b="0" dirty="0" err="1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E</a:t>
                      </a:r>
                      <a:r>
                        <a:rPr lang="en-GB" sz="1600" b="0" baseline="-25000" dirty="0" err="1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extr</a:t>
                      </a:r>
                      <a:r>
                        <a:rPr lang="en-GB" sz="16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)</a:t>
                      </a:r>
                      <a:endParaRPr lang="en-US" sz="1600" b="0" baseline="0" dirty="0" smtClean="0">
                        <a:solidFill>
                          <a:schemeClr val="tx2"/>
                        </a:solidFill>
                        <a:latin typeface="Corbel" pitchFamily="34" charset="0"/>
                      </a:endParaRPr>
                    </a:p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	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good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 trapping 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efficiency</a:t>
                      </a:r>
                      <a:r>
                        <a:rPr lang="en-US" sz="12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/>
                      </a:r>
                      <a:br>
                        <a:rPr lang="en-US" sz="12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</a:br>
                      <a:r>
                        <a:rPr lang="en-US" sz="1600" b="0" baseline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                       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high </a:t>
                      </a:r>
                      <a:r>
                        <a:rPr lang="en-US" sz="1200" b="0" dirty="0" err="1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linac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/separator transmission </a:t>
                      </a:r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orbel" pitchFamily="34" charset="0"/>
                          <a:sym typeface="Symbol" pitchFamily="18" charset="2"/>
                        </a:rPr>
                        <a:t></a:t>
                      </a:r>
                      <a:endParaRPr lang="en-US" sz="1200" b="0" dirty="0" smtClean="0">
                        <a:solidFill>
                          <a:schemeClr val="tx2"/>
                        </a:solidFill>
                        <a:latin typeface="Corbel" pitchFamily="34" charset="0"/>
                      </a:endParaRPr>
                    </a:p>
                    <a:p>
                      <a:r>
                        <a:rPr lang="en-US" sz="12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	good mass separation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2"/>
                          </a:solidFill>
                        </a:rPr>
                        <a:t>6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Easy handling and reliable</a:t>
                      </a:r>
                    </a:p>
                    <a:p>
                      <a:r>
                        <a:rPr lang="en-GB" sz="1600" b="0" i="1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       </a:t>
                      </a:r>
                      <a:r>
                        <a:rPr lang="en-GB" sz="1400" b="0" dirty="0" smtClean="0">
                          <a:solidFill>
                            <a:schemeClr val="tx2"/>
                          </a:solidFill>
                          <a:latin typeface="Corbel" pitchFamily="34" charset="0"/>
                        </a:rPr>
                        <a:t>to be used in an accelerator chain on a production basis</a:t>
                      </a:r>
                      <a:endParaRPr lang="en-US" sz="1400" b="0" dirty="0" smtClean="0">
                        <a:solidFill>
                          <a:schemeClr val="tx2"/>
                        </a:solidFill>
                        <a:latin typeface="Corbe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269038" y="348444"/>
            <a:ext cx="24796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800" b="0" dirty="0">
                <a:latin typeface="Corbel" pitchFamily="34" charset="0"/>
              </a:rPr>
              <a:t>Breeder criteria</a:t>
            </a:r>
          </a:p>
        </p:txBody>
      </p:sp>
      <p:graphicFrame>
        <p:nvGraphicFramePr>
          <p:cNvPr id="4" name="Object 9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59548729"/>
              </p:ext>
            </p:extLst>
          </p:nvPr>
        </p:nvGraphicFramePr>
        <p:xfrm>
          <a:off x="4395835" y="1687180"/>
          <a:ext cx="1658239" cy="709682"/>
        </p:xfrm>
        <a:graphic>
          <a:graphicData uri="http://schemas.openxmlformats.org/presentationml/2006/ole">
            <p:oleObj spid="_x0000_s3074" name="Equation" r:id="rId3" imgW="1016000" imgH="419100" progId="Equation.3">
              <p:embed/>
            </p:oleObj>
          </a:graphicData>
        </a:graphic>
      </p:graphicFrame>
      <p:pic>
        <p:nvPicPr>
          <p:cNvPr id="5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2791" r="40804"/>
          <a:stretch>
            <a:fillRect/>
          </a:stretch>
        </p:blipFill>
        <p:spPr bwMode="auto">
          <a:xfrm>
            <a:off x="6459538" y="990600"/>
            <a:ext cx="2528887" cy="54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6650038" y="2935288"/>
            <a:ext cx="6969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>
                <a:solidFill>
                  <a:srgbClr val="FF0000"/>
                </a:solidFill>
                <a:sym typeface="Symbol" pitchFamily="18" charset="2"/>
              </a:rPr>
              <a:t></a:t>
            </a:r>
            <a:r>
              <a:rPr lang="en-GB" sz="1200" b="0" baseline="-2500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ionization</a:t>
            </a:r>
            <a:endParaRPr lang="en-GB" sz="1200" b="0" baseline="-2500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1394536" y="513213"/>
            <a:ext cx="406072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000" b="0" dirty="0" smtClean="0">
                <a:latin typeface="Corbel" pitchFamily="34" charset="0"/>
              </a:rPr>
              <a:t>Checklist </a:t>
            </a:r>
            <a:r>
              <a:rPr lang="en-GB" sz="2000" b="0" dirty="0">
                <a:latin typeface="Corbel" pitchFamily="34" charset="0"/>
              </a:rPr>
              <a:t>for </a:t>
            </a:r>
            <a:r>
              <a:rPr lang="en-GB" sz="2000" b="0" dirty="0" smtClean="0">
                <a:solidFill>
                  <a:srgbClr val="FF0000"/>
                </a:solidFill>
                <a:latin typeface="Corbel" pitchFamily="34" charset="0"/>
              </a:rPr>
              <a:t>‘normal’</a:t>
            </a:r>
            <a:r>
              <a:rPr lang="en-GB" sz="2000" b="0" dirty="0" smtClean="0">
                <a:latin typeface="Corbel" pitchFamily="34" charset="0"/>
              </a:rPr>
              <a:t> breeder </a:t>
            </a:r>
            <a:r>
              <a:rPr lang="en-GB" sz="2000" b="0" dirty="0">
                <a:latin typeface="Corbel" pitchFamily="34" charset="0"/>
              </a:rPr>
              <a:t>design</a:t>
            </a: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7965781" y="2658289"/>
            <a:ext cx="10406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</a:t>
            </a:r>
            <a:r>
              <a:rPr lang="en-GB" sz="1200" b="0" baseline="-2500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target</a:t>
            </a:r>
            <a:r>
              <a:rPr lang="en-GB" sz="1200" b="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 </a:t>
            </a:r>
            <a:r>
              <a:rPr lang="en-GB" sz="1200" b="0" baseline="-2500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ion</a:t>
            </a:r>
            <a:r>
              <a:rPr lang="en-GB" sz="1200" b="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 </a:t>
            </a:r>
            <a:r>
              <a:rPr lang="en-GB" sz="1200" b="0" baseline="-2500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source</a:t>
            </a:r>
            <a:r>
              <a:rPr lang="en-GB" sz="1200" b="0" dirty="0" smtClean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 </a:t>
            </a:r>
            <a:endParaRPr lang="en-GB" sz="12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8023225" y="3602038"/>
            <a:ext cx="7254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 dirty="0">
                <a:solidFill>
                  <a:srgbClr val="FF0000"/>
                </a:solidFill>
                <a:sym typeface="Symbol" pitchFamily="18" charset="2"/>
              </a:rPr>
              <a:t></a:t>
            </a:r>
            <a:r>
              <a:rPr lang="en-GB" sz="12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separation</a:t>
            </a:r>
            <a:endParaRPr lang="en-GB" sz="12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0" name="TextBox 14"/>
          <p:cNvSpPr txBox="1">
            <a:spLocks noChangeArrowheads="1"/>
          </p:cNvSpPr>
          <p:nvPr/>
        </p:nvSpPr>
        <p:spPr bwMode="auto">
          <a:xfrm>
            <a:off x="6591300" y="4824413"/>
            <a:ext cx="6556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 dirty="0">
                <a:solidFill>
                  <a:srgbClr val="FF0000"/>
                </a:solidFill>
                <a:sym typeface="Symbol" pitchFamily="18" charset="2"/>
              </a:rPr>
              <a:t></a:t>
            </a:r>
            <a:r>
              <a:rPr lang="en-GB" sz="12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breeding</a:t>
            </a:r>
            <a:endParaRPr lang="en-GB" sz="12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8023225" y="5578475"/>
            <a:ext cx="79375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 dirty="0">
                <a:solidFill>
                  <a:srgbClr val="FF0000"/>
                </a:solidFill>
                <a:sym typeface="Symbol" pitchFamily="18" charset="2"/>
              </a:rPr>
              <a:t></a:t>
            </a:r>
            <a:r>
              <a:rPr lang="en-GB" sz="12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acceleration</a:t>
            </a:r>
            <a:endParaRPr lang="en-GB" sz="12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6708775" y="6122988"/>
            <a:ext cx="6381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1200" b="0" dirty="0">
                <a:solidFill>
                  <a:srgbClr val="FF0000"/>
                </a:solidFill>
                <a:sym typeface="Symbol" pitchFamily="18" charset="2"/>
              </a:rPr>
              <a:t></a:t>
            </a:r>
            <a:r>
              <a:rPr lang="en-GB" sz="1200" b="0" baseline="-25000" dirty="0">
                <a:solidFill>
                  <a:srgbClr val="FF0000"/>
                </a:solidFill>
                <a:latin typeface="Corbel" pitchFamily="34" charset="0"/>
                <a:sym typeface="Symbol" pitchFamily="18" charset="2"/>
              </a:rPr>
              <a:t>detector</a:t>
            </a:r>
            <a:endParaRPr lang="en-GB" sz="12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30205" y="4562803"/>
            <a:ext cx="6110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0" dirty="0">
                <a:solidFill>
                  <a:srgbClr val="FF0000"/>
                </a:solidFill>
                <a:latin typeface="Corbel" pitchFamily="34" charset="0"/>
                <a:sym typeface="Symbol"/>
              </a:rPr>
              <a:t></a:t>
            </a:r>
            <a:r>
              <a:rPr lang="en-GB" sz="1100" b="0" baseline="-25000" dirty="0" smtClean="0">
                <a:solidFill>
                  <a:srgbClr val="FF0000"/>
                </a:solidFill>
                <a:latin typeface="Corbel" pitchFamily="34" charset="0"/>
              </a:rPr>
              <a:t>CB delay</a:t>
            </a:r>
            <a:endParaRPr lang="en-GB" sz="1100" b="0" baseline="-25000" dirty="0">
              <a:solidFill>
                <a:srgbClr val="FF0000"/>
              </a:solidFill>
              <a:latin typeface="Corbe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31947790"/>
              </p:ext>
            </p:extLst>
          </p:nvPr>
        </p:nvGraphicFramePr>
        <p:xfrm>
          <a:off x="8284509" y="4398581"/>
          <a:ext cx="879602" cy="432085"/>
        </p:xfrm>
        <a:graphic>
          <a:graphicData uri="http://schemas.openxmlformats.org/presentationml/2006/ole">
            <p:oleObj spid="_x0000_s3075" name="Equation" r:id="rId5" imgW="723600" imgH="355320" progId="Equation.3">
              <p:embed/>
            </p:oleObj>
          </a:graphicData>
        </a:graphic>
      </p:graphicFrame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1402242" y="5907835"/>
            <a:ext cx="376417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GB" sz="2000" b="0" i="1" dirty="0" smtClean="0">
                <a:solidFill>
                  <a:srgbClr val="FF0000"/>
                </a:solidFill>
                <a:latin typeface="Corbel" pitchFamily="34" charset="0"/>
              </a:rPr>
              <a:t>For HIE-EBIS </a:t>
            </a:r>
            <a:r>
              <a:rPr lang="en-GB" sz="2000" i="1" dirty="0" smtClean="0">
                <a:solidFill>
                  <a:srgbClr val="FF0000"/>
                </a:solidFill>
                <a:latin typeface="Corbel" pitchFamily="34" charset="0"/>
              </a:rPr>
              <a:t>tougher</a:t>
            </a:r>
            <a:r>
              <a:rPr lang="en-GB" sz="2000" b="0" i="1" dirty="0" smtClean="0">
                <a:solidFill>
                  <a:srgbClr val="FF0000"/>
                </a:solidFill>
                <a:latin typeface="Corbel" pitchFamily="34" charset="0"/>
              </a:rPr>
              <a:t> requirements</a:t>
            </a:r>
            <a:endParaRPr lang="en-GB" sz="2000" b="0" i="1" dirty="0">
              <a:solidFill>
                <a:srgbClr val="FF0000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76795" y="532887"/>
            <a:ext cx="35381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rbel" pitchFamily="34" charset="0"/>
              </a:rPr>
              <a:t>Beam out of REXTRAP</a:t>
            </a:r>
            <a:endParaRPr lang="en-US" sz="2800" dirty="0">
              <a:latin typeface="Corbel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351278" y="4571548"/>
            <a:ext cx="4698126" cy="1230165"/>
            <a:chOff x="4351278" y="4571548"/>
            <a:chExt cx="4698126" cy="1230165"/>
          </a:xfrm>
        </p:grpSpPr>
        <p:sp>
          <p:nvSpPr>
            <p:cNvPr id="4" name="Rectangle 3"/>
            <p:cNvSpPr/>
            <p:nvPr/>
          </p:nvSpPr>
          <p:spPr bwMode="auto">
            <a:xfrm>
              <a:off x="4513037" y="4571548"/>
              <a:ext cx="4536367" cy="122704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5" name="Right Brace 4"/>
            <p:cNvSpPr/>
            <p:nvPr/>
          </p:nvSpPr>
          <p:spPr bwMode="auto">
            <a:xfrm>
              <a:off x="7765774" y="4708279"/>
              <a:ext cx="282686" cy="1003554"/>
            </a:xfrm>
            <a:prstGeom prst="rightBrac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351278" y="4572001"/>
              <a:ext cx="3434196" cy="12297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* Bunching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: </a:t>
              </a:r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few us</a:t>
              </a:r>
            </a:p>
            <a:p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* Transverse 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emittance: </a:t>
              </a:r>
              <a:b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</a:b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   </a:t>
              </a:r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~</a:t>
              </a:r>
              <a:r>
                <a:rPr lang="en-GB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30</a:t>
              </a:r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  <a:sym typeface="Wingdings" pitchFamily="2" charset="2"/>
                </a:rPr>
                <a:t> 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  <a:sym typeface="Wingdings" pitchFamily="2" charset="2"/>
                </a:rPr>
                <a:t>-&gt; </a:t>
              </a:r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  <a:sym typeface="Wingdings" pitchFamily="2" charset="2"/>
                </a:rPr>
                <a:t>~10 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  <a:sym typeface="Symbol" pitchFamily="18" charset="2"/>
                </a:rPr>
                <a:t>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 </a:t>
              </a:r>
              <a:r>
                <a:rPr lang="en-GB" b="0" dirty="0" err="1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mm.mrad</a:t>
              </a:r>
              <a:r>
                <a:rPr lang="en-GB" b="0" dirty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 at 30 </a:t>
              </a:r>
              <a:r>
                <a:rPr lang="en-GB" b="0" dirty="0" smtClean="0">
                  <a:solidFill>
                    <a:srgbClr val="000000"/>
                  </a:solidFill>
                  <a:latin typeface="Corbel" pitchFamily="34" charset="0"/>
                  <a:cs typeface="Times New Roman" pitchFamily="18" charset="0"/>
                </a:rPr>
                <a:t>keV</a:t>
              </a:r>
            </a:p>
            <a:p>
              <a:r>
                <a:rPr lang="en-GB" b="0" dirty="0" smtClean="0">
                  <a:latin typeface="Corbel" pitchFamily="34" charset="0"/>
                </a:rPr>
                <a:t>* </a:t>
              </a:r>
              <a:r>
                <a:rPr lang="en-GB" b="0" dirty="0" smtClean="0">
                  <a:latin typeface="Corbel" pitchFamily="34" charset="0"/>
                  <a:sym typeface="Symbol"/>
                </a:rPr>
                <a:t>Et~10 </a:t>
              </a:r>
              <a:r>
                <a:rPr lang="en-GB" b="0" dirty="0" err="1" smtClean="0">
                  <a:latin typeface="Corbel" pitchFamily="34" charset="0"/>
                  <a:sym typeface="Symbol"/>
                </a:rPr>
                <a:t>eVus</a:t>
              </a:r>
              <a:endParaRPr lang="en-GB" b="0" dirty="0">
                <a:latin typeface="Corbe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8039191" y="4750410"/>
              <a:ext cx="1010213" cy="92333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0" dirty="0" smtClean="0">
                  <a:solidFill>
                    <a:srgbClr val="FF0000"/>
                  </a:solidFill>
                  <a:latin typeface="Corbel" pitchFamily="34" charset="0"/>
                  <a:cs typeface="Times New Roman" pitchFamily="18" charset="0"/>
                </a:rPr>
                <a:t>EBIS</a:t>
              </a:r>
              <a:endParaRPr lang="en-GB" b="0" dirty="0">
                <a:solidFill>
                  <a:srgbClr val="FF0000"/>
                </a:solidFill>
                <a:latin typeface="Corbel" pitchFamily="34" charset="0"/>
                <a:cs typeface="Times New Roman" pitchFamily="18" charset="0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b="0" dirty="0">
                  <a:solidFill>
                    <a:srgbClr val="FF0000"/>
                  </a:solidFill>
                  <a:latin typeface="Corbel" pitchFamily="34" charset="0"/>
                  <a:cs typeface="Times New Roman" pitchFamily="18" charset="0"/>
                </a:rPr>
                <a:t>i</a:t>
              </a:r>
              <a:r>
                <a:rPr lang="en-GB" b="0" dirty="0" smtClean="0">
                  <a:solidFill>
                    <a:srgbClr val="FF0000"/>
                  </a:solidFill>
                  <a:latin typeface="Corbel" pitchFamily="34" charset="0"/>
                  <a:cs typeface="Times New Roman" pitchFamily="18" charset="0"/>
                </a:rPr>
                <a:t>njection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GB" dirty="0" smtClean="0">
                  <a:solidFill>
                    <a:srgbClr val="FF0000"/>
                  </a:solidFill>
                  <a:latin typeface="Corbel" pitchFamily="34" charset="0"/>
                  <a:cs typeface="Times New Roman" pitchFamily="18" charset="0"/>
                </a:rPr>
                <a:t>works</a:t>
              </a:r>
              <a:endParaRPr lang="en-GB" b="0" dirty="0">
                <a:solidFill>
                  <a:srgbClr val="FF0000"/>
                </a:solidFill>
                <a:latin typeface="Corbel" pitchFamily="34" charset="0"/>
                <a:cs typeface="Times New Roman" pitchFamily="18" charset="0"/>
              </a:endParaRPr>
            </a:p>
          </p:txBody>
        </p:sp>
      </p:grpSp>
      <p:pic>
        <p:nvPicPr>
          <p:cNvPr id="9" name="Picture 9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59"/>
          <a:stretch/>
        </p:blipFill>
        <p:spPr bwMode="auto">
          <a:xfrm>
            <a:off x="5335081" y="1462648"/>
            <a:ext cx="3777387" cy="270788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289832" y="3165640"/>
            <a:ext cx="3625962" cy="3702720"/>
            <a:chOff x="289832" y="3165640"/>
            <a:chExt cx="3625962" cy="3702720"/>
          </a:xfrm>
        </p:grpSpPr>
        <p:pic>
          <p:nvPicPr>
            <p:cNvPr id="12" name="Picture 5" descr="cooled trap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276" t="8174" r="5054" b="4597"/>
            <a:stretch>
              <a:fillRect/>
            </a:stretch>
          </p:blipFill>
          <p:spPr bwMode="auto">
            <a:xfrm>
              <a:off x="1326889" y="4973159"/>
              <a:ext cx="2588905" cy="1895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6" descr="noncooled tra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556" t="7317" r="5569" b="3326"/>
            <a:stretch>
              <a:fillRect/>
            </a:stretch>
          </p:blipFill>
          <p:spPr bwMode="auto">
            <a:xfrm>
              <a:off x="1379141" y="3165640"/>
              <a:ext cx="2438139" cy="184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89832" y="3802509"/>
              <a:ext cx="10583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0" dirty="0" smtClean="0">
                  <a:latin typeface="Corbel" pitchFamily="34" charset="0"/>
                </a:rPr>
                <a:t>Non-cooled</a:t>
              </a:r>
              <a:endParaRPr lang="en-GB" sz="1400" b="0" dirty="0">
                <a:latin typeface="Corbe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3757" y="5602622"/>
              <a:ext cx="7104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0" dirty="0">
                  <a:latin typeface="Corbel" pitchFamily="34" charset="0"/>
                </a:rPr>
                <a:t>C</a:t>
              </a:r>
              <a:r>
                <a:rPr lang="en-GB" sz="1400" b="0" dirty="0" smtClean="0">
                  <a:latin typeface="Corbel" pitchFamily="34" charset="0"/>
                </a:rPr>
                <a:t>ooled</a:t>
              </a:r>
              <a:endParaRPr lang="en-GB" sz="1400" b="0" dirty="0">
                <a:latin typeface="Corbel" pitchFamily="34" charset="0"/>
              </a:endParaRPr>
            </a:p>
          </p:txBody>
        </p:sp>
      </p:grpSp>
      <p:pic>
        <p:nvPicPr>
          <p:cNvPr id="17" name="Picture 5" descr="REXISOLDE layou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7599"/>
          <a:stretch>
            <a:fillRect/>
          </a:stretch>
        </p:blipFill>
        <p:spPr bwMode="auto">
          <a:xfrm>
            <a:off x="297998" y="67945"/>
            <a:ext cx="4927146" cy="315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792717" y="6053959"/>
            <a:ext cx="352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NB! Usually not </a:t>
            </a:r>
            <a:r>
              <a:rPr lang="en-US" i="1" dirty="0" err="1" smtClean="0"/>
              <a:t>isobarically</a:t>
            </a:r>
            <a:r>
              <a:rPr lang="en-US" i="1" dirty="0" smtClean="0"/>
              <a:t> cleaned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93840" y="392715"/>
            <a:ext cx="5127625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Corbel" pitchFamily="34" charset="0"/>
              </a:rPr>
              <a:t>* Only 15 min delivered beam for 24 h beam time -&gt;</a:t>
            </a:r>
          </a:p>
          <a:p>
            <a:r>
              <a:rPr lang="en-US" sz="1400" dirty="0">
                <a:solidFill>
                  <a:schemeClr val="tx2"/>
                </a:solidFill>
                <a:latin typeface="Corbel" pitchFamily="34" charset="0"/>
              </a:rPr>
              <a:t>+ excellent signal-to-noise ration</a:t>
            </a:r>
          </a:p>
          <a:p>
            <a:r>
              <a:rPr lang="en-US" sz="1400" dirty="0">
                <a:solidFill>
                  <a:schemeClr val="tx2"/>
                </a:solidFill>
                <a:latin typeface="Corbel" pitchFamily="34" charset="0"/>
              </a:rPr>
              <a:t>-  high instantaneous rates (DAQ dead-time, pile-up)</a:t>
            </a:r>
          </a:p>
          <a:p>
            <a:r>
              <a:rPr lang="en-US" sz="1400" dirty="0">
                <a:solidFill>
                  <a:schemeClr val="tx2"/>
                </a:solidFill>
                <a:latin typeface="Corbel" pitchFamily="34" charset="0"/>
              </a:rPr>
              <a:t>               =&gt; implement slow (ms) extraction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4874142" y="381000"/>
            <a:ext cx="39853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Corbel" pitchFamily="34" charset="0"/>
              </a:rPr>
              <a:t>REXEBIS extraction </a:t>
            </a:r>
            <a:r>
              <a:rPr lang="en-US" sz="2800" dirty="0">
                <a:latin typeface="Corbel" pitchFamily="34" charset="0"/>
              </a:rPr>
              <a:t>times</a:t>
            </a:r>
          </a:p>
        </p:txBody>
      </p:sp>
      <p:graphicFrame>
        <p:nvGraphicFramePr>
          <p:cNvPr id="6" name="Object 12"/>
          <p:cNvGraphicFramePr>
            <a:graphicFrameLocks noChangeAspect="1"/>
          </p:cNvGraphicFramePr>
          <p:nvPr/>
        </p:nvGraphicFramePr>
        <p:xfrm>
          <a:off x="222250" y="1730375"/>
          <a:ext cx="3629025" cy="2393950"/>
        </p:xfrm>
        <a:graphic>
          <a:graphicData uri="http://schemas.openxmlformats.org/presentationml/2006/ole">
            <p:oleObj spid="_x0000_s27650" name="Chart" r:id="rId3" imgW="4867275" imgH="3209747" progId="Excel.Sheet.8">
              <p:embed/>
            </p:oleObj>
          </a:graphicData>
        </a:graphic>
      </p:graphicFrame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946150" y="4062413"/>
            <a:ext cx="187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tx2"/>
                </a:solidFill>
                <a:latin typeface="Corbel" pitchFamily="34" charset="0"/>
              </a:rPr>
              <a:t>Self extraction, </a:t>
            </a:r>
            <a:r>
              <a:rPr lang="en-US" sz="1400" baseline="30000">
                <a:solidFill>
                  <a:schemeClr val="tx2"/>
                </a:solidFill>
                <a:latin typeface="Corbel" pitchFamily="34" charset="0"/>
              </a:rPr>
              <a:t>14</a:t>
            </a:r>
            <a:r>
              <a:rPr lang="en-US" sz="1400">
                <a:solidFill>
                  <a:schemeClr val="tx2"/>
                </a:solidFill>
                <a:latin typeface="Corbel" pitchFamily="34" charset="0"/>
              </a:rPr>
              <a:t>N</a:t>
            </a:r>
            <a:r>
              <a:rPr lang="en-US" sz="1400" baseline="30000">
                <a:solidFill>
                  <a:schemeClr val="tx2"/>
                </a:solidFill>
                <a:latin typeface="Corbel" pitchFamily="34" charset="0"/>
              </a:rPr>
              <a:t>4+</a:t>
            </a:r>
          </a:p>
          <a:p>
            <a:r>
              <a:rPr lang="en-US" sz="1400">
                <a:solidFill>
                  <a:schemeClr val="tx2"/>
                </a:solidFill>
                <a:latin typeface="Corbel" pitchFamily="34" charset="0"/>
              </a:rPr>
              <a:t>measured before Linac</a:t>
            </a: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>
            <a:off x="1325563" y="2720975"/>
            <a:ext cx="6969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1857375" y="2251075"/>
            <a:ext cx="11922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333399"/>
                </a:solidFill>
                <a:latin typeface="Corbel" pitchFamily="34" charset="0"/>
              </a:rPr>
              <a:t>FWHM~25 us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1657568" y="4893609"/>
            <a:ext cx="6230873" cy="12403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solidFill>
                  <a:srgbClr val="E46C0A"/>
                </a:solidFill>
                <a:latin typeface="Corbel" pitchFamily="34" charset="0"/>
              </a:rPr>
              <a:t>* Beam pulse can be extended from </a:t>
            </a:r>
            <a:r>
              <a:rPr lang="en-US" sz="1600" b="1" dirty="0" smtClean="0">
                <a:solidFill>
                  <a:srgbClr val="E46C0A"/>
                </a:solidFill>
                <a:latin typeface="Corbel" pitchFamily="34" charset="0"/>
              </a:rPr>
              <a:t>25 </a:t>
            </a:r>
            <a:r>
              <a:rPr lang="en-US" sz="1600" b="1" dirty="0">
                <a:solidFill>
                  <a:srgbClr val="E46C0A"/>
                </a:solidFill>
                <a:latin typeface="Corbel" pitchFamily="34" charset="0"/>
              </a:rPr>
              <a:t>us</a:t>
            </a:r>
            <a:r>
              <a:rPr lang="en-US" sz="1600" dirty="0">
                <a:solidFill>
                  <a:srgbClr val="E46C0A"/>
                </a:solidFill>
                <a:latin typeface="Corbel" pitchFamily="34" charset="0"/>
              </a:rPr>
              <a:t> to </a:t>
            </a:r>
            <a:r>
              <a:rPr lang="en-US" sz="1600" b="1" dirty="0">
                <a:solidFill>
                  <a:srgbClr val="E46C0A"/>
                </a:solidFill>
                <a:latin typeface="Corbel" pitchFamily="34" charset="0"/>
              </a:rPr>
              <a:t>&gt;400 us</a:t>
            </a:r>
            <a:r>
              <a:rPr lang="en-US" sz="1600" dirty="0">
                <a:solidFill>
                  <a:srgbClr val="E46C0A"/>
                </a:solidFill>
                <a:latin typeface="Corbel" pitchFamily="34" charset="0"/>
              </a:rPr>
              <a:t> FWHM</a:t>
            </a:r>
          </a:p>
          <a:p>
            <a:pPr>
              <a:lnSpc>
                <a:spcPct val="110000"/>
              </a:lnSpc>
            </a:pPr>
            <a:r>
              <a:rPr lang="en-US" sz="1400" dirty="0">
                <a:solidFill>
                  <a:srgbClr val="E46C0A"/>
                </a:solidFill>
                <a:latin typeface="Corbel" pitchFamily="34" charset="0"/>
              </a:rPr>
              <a:t>        	(pulse length limited by </a:t>
            </a:r>
            <a:r>
              <a:rPr lang="en-US" sz="1400" dirty="0" err="1">
                <a:solidFill>
                  <a:srgbClr val="E46C0A"/>
                </a:solidFill>
                <a:latin typeface="Corbel" pitchFamily="34" charset="0"/>
              </a:rPr>
              <a:t>Linac</a:t>
            </a:r>
            <a:r>
              <a:rPr lang="en-US" sz="1400" dirty="0">
                <a:solidFill>
                  <a:srgbClr val="E46C0A"/>
                </a:solidFill>
                <a:latin typeface="Corbel" pitchFamily="34" charset="0"/>
              </a:rPr>
              <a:t> RF duty cycle to 800 </a:t>
            </a:r>
            <a:r>
              <a:rPr lang="en-US" sz="1400" dirty="0" smtClean="0">
                <a:solidFill>
                  <a:srgbClr val="E46C0A"/>
                </a:solidFill>
                <a:latin typeface="Corbel" pitchFamily="34" charset="0"/>
              </a:rPr>
              <a:t>us, from 2015 2 ms)</a:t>
            </a:r>
            <a:endParaRPr lang="en-US" sz="1400" dirty="0">
              <a:solidFill>
                <a:srgbClr val="E46C0A"/>
              </a:solidFill>
              <a:latin typeface="Corbel" pitchFamily="34" charset="0"/>
            </a:endParaRPr>
          </a:p>
          <a:p>
            <a:pPr>
              <a:lnSpc>
                <a:spcPct val="80000"/>
              </a:lnSpc>
            </a:pPr>
            <a:endParaRPr lang="en-US" sz="1600" dirty="0">
              <a:solidFill>
                <a:srgbClr val="E46C0A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E46C0A"/>
                </a:solidFill>
                <a:latin typeface="Corbel" pitchFamily="34" charset="0"/>
              </a:rPr>
              <a:t>* </a:t>
            </a:r>
            <a:r>
              <a:rPr lang="en-US" sz="1600" dirty="0" smtClean="0">
                <a:solidFill>
                  <a:srgbClr val="E46C0A"/>
                </a:solidFill>
                <a:latin typeface="Corbel" pitchFamily="34" charset="0"/>
              </a:rPr>
              <a:t>Mass and q dependent – no standard settings</a:t>
            </a:r>
            <a:endParaRPr lang="en-US" sz="1600" dirty="0">
              <a:solidFill>
                <a:srgbClr val="E46C0A"/>
              </a:solidFill>
              <a:latin typeface="Corbe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E46C0A"/>
                </a:solidFill>
                <a:latin typeface="Corbel" pitchFamily="34" charset="0"/>
              </a:rPr>
              <a:t>	</a:t>
            </a:r>
            <a:r>
              <a:rPr lang="en-US" sz="1400" dirty="0">
                <a:solidFill>
                  <a:srgbClr val="E46C0A"/>
                </a:solidFill>
                <a:latin typeface="Corbel" pitchFamily="34" charset="0"/>
              </a:rPr>
              <a:t>(need TOF from experiment for tuning)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493623" y="1491779"/>
            <a:ext cx="4184835" cy="3041033"/>
            <a:chOff x="4493623" y="1491779"/>
            <a:chExt cx="4184835" cy="3041033"/>
          </a:xfrm>
        </p:grpSpPr>
        <p:pic>
          <p:nvPicPr>
            <p:cNvPr id="3" name="Picture 4" descr="http://elogbook/eLogbook/attach_reader?attach_id=1165241"/>
            <p:cNvPicPr>
              <a:picLocks noChangeAspect="1" noChangeArrowheads="1"/>
            </p:cNvPicPr>
            <p:nvPr/>
          </p:nvPicPr>
          <p:blipFill>
            <a:blip r:embed="rId4" cstate="print"/>
            <a:srcRect l="3232" t="13261" r="6412" b="4490"/>
            <a:stretch>
              <a:fillRect/>
            </a:stretch>
          </p:blipFill>
          <p:spPr bwMode="auto">
            <a:xfrm>
              <a:off x="4493623" y="1491779"/>
              <a:ext cx="3801291" cy="3041033"/>
            </a:xfrm>
            <a:prstGeom prst="rect">
              <a:avLst/>
            </a:prstGeom>
            <a:noFill/>
          </p:spPr>
        </p:pic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4991465" y="3206158"/>
              <a:ext cx="2887663" cy="1100137"/>
              <a:chOff x="3019" y="3434"/>
              <a:chExt cx="1819" cy="693"/>
            </a:xfrm>
          </p:grpSpPr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3019" y="3797"/>
                <a:ext cx="181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Slow extraction, </a:t>
                </a:r>
                <a:r>
                  <a:rPr lang="en-US" sz="1400" baseline="30000" dirty="0" smtClean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190</a:t>
                </a:r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Pb</a:t>
                </a:r>
                <a:r>
                  <a:rPr lang="en-US" sz="1400" baseline="30000" dirty="0" smtClean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44+</a:t>
                </a:r>
                <a:r>
                  <a:rPr lang="en-US" sz="1400" dirty="0" smtClean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 </a:t>
                </a: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measured </a:t>
                </a:r>
                <a:b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</a:b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with </a:t>
                </a:r>
                <a:r>
                  <a:rPr lang="en-US" sz="1400" dirty="0" err="1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Miniball</a:t>
                </a:r>
                <a:r>
                  <a:rPr lang="en-US" sz="1400" dirty="0">
                    <a:solidFill>
                      <a:schemeClr val="accent6">
                        <a:lumMod val="75000"/>
                      </a:schemeClr>
                    </a:solidFill>
                    <a:latin typeface="Corbel" pitchFamily="34" charset="0"/>
                  </a:rPr>
                  <a:t> detector</a:t>
                </a:r>
              </a:p>
            </p:txBody>
          </p:sp>
          <p:sp>
            <p:nvSpPr>
              <p:cNvPr id="13" name="Text Box 9"/>
              <p:cNvSpPr txBox="1">
                <a:spLocks noChangeArrowheads="1"/>
              </p:cNvSpPr>
              <p:nvPr/>
            </p:nvSpPr>
            <p:spPr bwMode="auto">
              <a:xfrm>
                <a:off x="3320" y="3434"/>
                <a:ext cx="852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Corbel" pitchFamily="34" charset="0"/>
                  </a:rPr>
                  <a:t>500 </a:t>
                </a:r>
                <a:r>
                  <a:rPr lang="en-US" sz="1600" dirty="0">
                    <a:latin typeface="Corbel" pitchFamily="34" charset="0"/>
                  </a:rPr>
                  <a:t>us FWHM</a:t>
                </a:r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 flipV="1">
                <a:off x="3092" y="3439"/>
                <a:ext cx="1251" cy="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" name="TextBox 13"/>
            <p:cNvSpPr txBox="1">
              <a:spLocks noChangeArrowheads="1"/>
            </p:cNvSpPr>
            <p:nvPr/>
          </p:nvSpPr>
          <p:spPr bwMode="auto">
            <a:xfrm>
              <a:off x="8243724" y="4131372"/>
              <a:ext cx="43473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 b="1" dirty="0">
                  <a:latin typeface="Corbel" pitchFamily="34" charset="0"/>
                </a:rPr>
                <a:t>t (us)</a:t>
              </a:r>
              <a:endParaRPr lang="en-US" b="1" dirty="0">
                <a:latin typeface="Corbel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230968" y="6146303"/>
            <a:ext cx="263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See </a:t>
            </a:r>
            <a:r>
              <a:rPr lang="en-US" i="1" dirty="0" err="1" smtClean="0">
                <a:solidFill>
                  <a:srgbClr val="FF0000"/>
                </a:solidFill>
              </a:rPr>
              <a:t>Andrey’s</a:t>
            </a:r>
            <a:r>
              <a:rPr lang="en-US" i="1" dirty="0" smtClean="0">
                <a:solidFill>
                  <a:srgbClr val="FF0000"/>
                </a:solidFill>
              </a:rPr>
              <a:t> presentation</a:t>
            </a:r>
            <a:endParaRPr lang="en-US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771</TotalTime>
  <Words>922</Words>
  <Application>Microsoft Office PowerPoint</Application>
  <PresentationFormat>On-screen Show (4:3)</PresentationFormat>
  <Paragraphs>322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Office Theme</vt:lpstr>
      <vt:lpstr>Equation</vt:lpstr>
      <vt:lpstr>Chart</vt:lpstr>
      <vt:lpstr>Bitmappsbild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wenander</dc:creator>
  <cp:lastModifiedBy>wenander</cp:lastModifiedBy>
  <cp:revision>84</cp:revision>
  <dcterms:created xsi:type="dcterms:W3CDTF">2012-10-08T12:22:24Z</dcterms:created>
  <dcterms:modified xsi:type="dcterms:W3CDTF">2012-10-15T09:30:11Z</dcterms:modified>
</cp:coreProperties>
</file>