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 id="2147483697" r:id="rId2"/>
    <p:sldMasterId id="2147483709" r:id="rId3"/>
  </p:sldMasterIdLst>
  <p:notesMasterIdLst>
    <p:notesMasterId r:id="rId32"/>
  </p:notesMasterIdLst>
  <p:sldIdLst>
    <p:sldId id="342" r:id="rId4"/>
    <p:sldId id="392" r:id="rId5"/>
    <p:sldId id="400" r:id="rId6"/>
    <p:sldId id="409" r:id="rId7"/>
    <p:sldId id="401" r:id="rId8"/>
    <p:sldId id="402" r:id="rId9"/>
    <p:sldId id="403" r:id="rId10"/>
    <p:sldId id="404" r:id="rId11"/>
    <p:sldId id="352" r:id="rId12"/>
    <p:sldId id="353" r:id="rId13"/>
    <p:sldId id="380" r:id="rId14"/>
    <p:sldId id="344" r:id="rId15"/>
    <p:sldId id="313" r:id="rId16"/>
    <p:sldId id="361" r:id="rId17"/>
    <p:sldId id="416" r:id="rId18"/>
    <p:sldId id="364" r:id="rId19"/>
    <p:sldId id="410" r:id="rId20"/>
    <p:sldId id="331" r:id="rId21"/>
    <p:sldId id="382" r:id="rId22"/>
    <p:sldId id="411" r:id="rId23"/>
    <p:sldId id="333" r:id="rId24"/>
    <p:sldId id="393" r:id="rId25"/>
    <p:sldId id="305" r:id="rId26"/>
    <p:sldId id="394" r:id="rId27"/>
    <p:sldId id="386" r:id="rId28"/>
    <p:sldId id="412" r:id="rId29"/>
    <p:sldId id="415" r:id="rId30"/>
    <p:sldId id="3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522" y="-102"/>
      </p:cViewPr>
      <p:guideLst>
        <p:guide orient="horz" pos="2160"/>
        <p:guide pos="2880"/>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6CEEBF-C9E8-4310-A544-A08FE38FAD16}" type="datetimeFigureOut">
              <a:rPr lang="en-US" smtClean="0"/>
              <a:t>10/12/2012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8E8571-4E29-40D0-925D-CD3B1C893698}" type="slidenum">
              <a:rPr lang="en-US" smtClean="0"/>
              <a:t>‹#›</a:t>
            </a:fld>
            <a:endParaRPr lang="en-US"/>
          </a:p>
        </p:txBody>
      </p:sp>
    </p:spTree>
    <p:extLst>
      <p:ext uri="{BB962C8B-B14F-4D97-AF65-F5344CB8AC3E}">
        <p14:creationId xmlns:p14="http://schemas.microsoft.com/office/powerpoint/2010/main" val="974237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B2162450-1414-48A4-B6B8-7B4CFD213D27}" type="slidenum">
              <a:rPr lang="en-US">
                <a:solidFill>
                  <a:prstClr val="black"/>
                </a:solidFill>
              </a:rPr>
              <a:pPr eaLnBrk="1" hangingPunct="1"/>
              <a:t>14</a:t>
            </a:fld>
            <a:endParaRPr lang="en-US">
              <a:solidFill>
                <a:prstClr val="black"/>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1110A95D-A60E-4CCE-BA8F-C0984E76675D}" type="slidenum">
              <a:rPr lang="en-US">
                <a:solidFill>
                  <a:prstClr val="black"/>
                </a:solidFill>
              </a:rPr>
              <a:pPr eaLnBrk="1" hangingPunct="1"/>
              <a:t>16</a:t>
            </a:fld>
            <a:endParaRPr lang="en-US">
              <a:solidFill>
                <a:prstClr val="black"/>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4B0AE43A-081A-4E43-8063-850F397AF652}" type="slidenum">
              <a:rPr lang="en-US">
                <a:solidFill>
                  <a:prstClr val="black"/>
                </a:solidFill>
              </a:rPr>
              <a:pPr eaLnBrk="1" hangingPunct="1"/>
              <a:t>17</a:t>
            </a:fld>
            <a:endParaRPr lang="en-US">
              <a:solidFill>
                <a:prstClr val="black"/>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4EB327-1DE1-4672-82CF-27325ADC76EC}" type="slidenum">
              <a:rPr lang="en-US">
                <a:solidFill>
                  <a:prstClr val="black"/>
                </a:solidFill>
              </a:rPr>
              <a:pPr/>
              <a:t>18</a:t>
            </a:fld>
            <a:endParaRPr lang="en-US">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DF26E8BF-4423-487B-8F29-BD5D6F22DA8A}" type="slidenum">
              <a:rPr lang="en-US">
                <a:solidFill>
                  <a:prstClr val="black"/>
                </a:solidFill>
              </a:rPr>
              <a:pPr eaLnBrk="1" hangingPunct="1"/>
              <a:t>19</a:t>
            </a:fld>
            <a:endParaRPr lang="en-US">
              <a:solidFill>
                <a:prstClr val="black"/>
              </a:solidFill>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DF26E8BF-4423-487B-8F29-BD5D6F22DA8A}" type="slidenum">
              <a:rPr lang="en-US">
                <a:solidFill>
                  <a:prstClr val="black"/>
                </a:solidFill>
              </a:rPr>
              <a:pPr eaLnBrk="1" hangingPunct="1"/>
              <a:t>20</a:t>
            </a:fld>
            <a:endParaRPr lang="en-US">
              <a:solidFill>
                <a:prstClr val="black"/>
              </a:solidFill>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A56E9-21DC-4063-ABCA-D900132B6F89}" type="slidenum">
              <a:rPr lang="en-US">
                <a:solidFill>
                  <a:prstClr val="black"/>
                </a:solidFill>
              </a:rPr>
              <a:pPr/>
              <a:t>21</a:t>
            </a:fld>
            <a:endParaRPr lang="en-US">
              <a:solidFill>
                <a:prstClr val="black"/>
              </a:solidFill>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35298" indent="-282807" eaLnBrk="0" hangingPunct="0">
              <a:defRPr>
                <a:solidFill>
                  <a:schemeClr val="tx1"/>
                </a:solidFill>
                <a:latin typeface="Arial" charset="0"/>
              </a:defRPr>
            </a:lvl2pPr>
            <a:lvl3pPr marL="1131227" indent="-226245" eaLnBrk="0" hangingPunct="0">
              <a:defRPr>
                <a:solidFill>
                  <a:schemeClr val="tx1"/>
                </a:solidFill>
                <a:latin typeface="Arial" charset="0"/>
              </a:defRPr>
            </a:lvl3pPr>
            <a:lvl4pPr marL="1583718" indent="-226245" eaLnBrk="0" hangingPunct="0">
              <a:defRPr>
                <a:solidFill>
                  <a:schemeClr val="tx1"/>
                </a:solidFill>
                <a:latin typeface="Arial" charset="0"/>
              </a:defRPr>
            </a:lvl4pPr>
            <a:lvl5pPr marL="2036209" indent="-226245" eaLnBrk="0" hangingPunct="0">
              <a:defRPr>
                <a:solidFill>
                  <a:schemeClr val="tx1"/>
                </a:solidFill>
                <a:latin typeface="Arial" charset="0"/>
              </a:defRPr>
            </a:lvl5pPr>
            <a:lvl6pPr marL="2488700" indent="-226245" eaLnBrk="0" fontAlgn="base" hangingPunct="0">
              <a:spcBef>
                <a:spcPct val="0"/>
              </a:spcBef>
              <a:spcAft>
                <a:spcPct val="0"/>
              </a:spcAft>
              <a:defRPr>
                <a:solidFill>
                  <a:schemeClr val="tx1"/>
                </a:solidFill>
                <a:latin typeface="Arial" charset="0"/>
              </a:defRPr>
            </a:lvl6pPr>
            <a:lvl7pPr marL="2941190" indent="-226245" eaLnBrk="0" fontAlgn="base" hangingPunct="0">
              <a:spcBef>
                <a:spcPct val="0"/>
              </a:spcBef>
              <a:spcAft>
                <a:spcPct val="0"/>
              </a:spcAft>
              <a:defRPr>
                <a:solidFill>
                  <a:schemeClr val="tx1"/>
                </a:solidFill>
                <a:latin typeface="Arial" charset="0"/>
              </a:defRPr>
            </a:lvl7pPr>
            <a:lvl8pPr marL="3393681" indent="-226245" eaLnBrk="0" fontAlgn="base" hangingPunct="0">
              <a:spcBef>
                <a:spcPct val="0"/>
              </a:spcBef>
              <a:spcAft>
                <a:spcPct val="0"/>
              </a:spcAft>
              <a:defRPr>
                <a:solidFill>
                  <a:schemeClr val="tx1"/>
                </a:solidFill>
                <a:latin typeface="Arial" charset="0"/>
              </a:defRPr>
            </a:lvl8pPr>
            <a:lvl9pPr marL="3846172" indent="-226245" eaLnBrk="0" fontAlgn="base" hangingPunct="0">
              <a:spcBef>
                <a:spcPct val="0"/>
              </a:spcBef>
              <a:spcAft>
                <a:spcPct val="0"/>
              </a:spcAft>
              <a:defRPr>
                <a:solidFill>
                  <a:schemeClr val="tx1"/>
                </a:solidFill>
                <a:latin typeface="Arial" charset="0"/>
              </a:defRPr>
            </a:lvl9pPr>
          </a:lstStyle>
          <a:p>
            <a:pPr eaLnBrk="1" hangingPunct="1"/>
            <a:fld id="{3E9D524A-3B02-4672-98A4-9D13985B522F}" type="slidenum">
              <a:rPr lang="en-US">
                <a:solidFill>
                  <a:prstClr val="black"/>
                </a:solidFill>
              </a:rPr>
              <a:pPr eaLnBrk="1" hangingPunct="1"/>
              <a:t>28</a:t>
            </a:fld>
            <a:endParaRPr lang="en-US">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8408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9148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4893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BC64445-0384-4B28-BD49-1A9F6B4443F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1602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B126DA1-379D-46CC-9571-3A02F2FB5FC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9671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C9C74F4-3E49-462C-B489-255B6B507E5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05152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9E46777-519E-483F-82D7-03FEF9A0A07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40474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6160C31F-D137-427D-8910-3D22F41E7FB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30840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2FB064D-A1CC-4B86-97B8-CAC2C33F60F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92432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6CCDA035-9F23-46D9-B69B-24BC8056E1C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79688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F62F266-9184-44E7-A458-1B360F88263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67468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9867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937E94-1EEB-4B1F-825D-627214A093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207868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04534E0-FBED-43CC-93A2-E09DF60CD91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504936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AE584AB-A9F4-456C-BA62-DF645BBFCEE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0249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B878399-DFF6-4D5F-A266-3F54F033A9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858249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C5503AF-273F-4992-86DA-ED405193BA1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32098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B8B7651-6171-475B-8D3A-6F0529806E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7937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C0B0B2B-70E9-406B-878A-5CB4F73C22C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626893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98BAB1-5758-48C3-8159-B7E9A1EEDA8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208225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5013F05-D928-4ABF-8C42-11EFCAA96BF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152379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D6F781C-FFA0-4900-B516-7DF4AC32588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4049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46513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0C3B944-C93D-42B2-9987-A461130880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857302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AAF8333-CA77-4A3F-9D0F-E75CD481F1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0837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DD4ED9-61EB-48A5-B132-76EEDE0D44D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09069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000DB9-10B5-4B3D-A8A8-37B31F541DB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29208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383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4269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027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7454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221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461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10/12/2012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681597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CECE046-C6E0-4562-8368-0E5A3CFA567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4145772672"/>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C78F4A51-31AF-415D-B6CF-B7BEE37E7515}"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436086965"/>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2.png"/><Relationship Id="rId7" Type="http://schemas.openxmlformats.org/officeDocument/2006/relationships/image" Target="../media/image26.wmf"/><Relationship Id="rId2" Type="http://schemas.openxmlformats.org/officeDocument/2006/relationships/slideLayout" Target="../slideLayouts/slideLayout29.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25.wmf"/><Relationship Id="rId4" Type="http://schemas.openxmlformats.org/officeDocument/2006/relationships/oleObject" Target="../embeddings/oleObject5.bin"/><Relationship Id="rId9" Type="http://schemas.openxmlformats.org/officeDocument/2006/relationships/image" Target="../media/image27.wm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8.w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png"/><Relationship Id="rId2" Type="http://schemas.openxmlformats.org/officeDocument/2006/relationships/slideLayout" Target="../slideLayouts/slideLayout29.xml"/><Relationship Id="rId1" Type="http://schemas.openxmlformats.org/officeDocument/2006/relationships/vmlDrawing" Target="../drawings/vmlDrawing4.vml"/><Relationship Id="rId6" Type="http://schemas.openxmlformats.org/officeDocument/2006/relationships/image" Target="../media/image29.wmf"/><Relationship Id="rId5" Type="http://schemas.openxmlformats.org/officeDocument/2006/relationships/oleObject" Target="../embeddings/oleObject9.bin"/><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1.jpeg"/><Relationship Id="rId1" Type="http://schemas.openxmlformats.org/officeDocument/2006/relationships/slideLayout" Target="../slideLayouts/slideLayout29.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image" Target="../media/image2.pn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2.png"/><Relationship Id="rId5" Type="http://schemas.openxmlformats.org/officeDocument/2006/relationships/image" Target="../media/image37.jpeg"/><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2.png"/><Relationship Id="rId2" Type="http://schemas.openxmlformats.org/officeDocument/2006/relationships/slideLayout" Target="../slideLayouts/slideLayout18.xml"/><Relationship Id="rId1" Type="http://schemas.openxmlformats.org/officeDocument/2006/relationships/vmlDrawing" Target="../drawings/vmlDrawing5.vml"/><Relationship Id="rId6" Type="http://schemas.openxmlformats.org/officeDocument/2006/relationships/image" Target="../media/image39.jpeg"/><Relationship Id="rId5" Type="http://schemas.openxmlformats.org/officeDocument/2006/relationships/image" Target="../media/image38.wmf"/><Relationship Id="rId4" Type="http://schemas.openxmlformats.org/officeDocument/2006/relationships/oleObject" Target="../embeddings/oleObject10.bin"/></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xml"/><Relationship Id="rId1" Type="http://schemas.openxmlformats.org/officeDocument/2006/relationships/slideLayout" Target="../slideLayouts/slideLayout29.xml"/><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9.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9.xml"/><Relationship Id="rId1" Type="http://schemas.openxmlformats.org/officeDocument/2006/relationships/vmlDrawing" Target="../drawings/vmlDrawing6.vml"/><Relationship Id="rId6" Type="http://schemas.openxmlformats.org/officeDocument/2006/relationships/image" Target="../media/image18.wmf"/><Relationship Id="rId5" Type="http://schemas.openxmlformats.org/officeDocument/2006/relationships/oleObject" Target="../embeddings/oleObject11.bin"/><Relationship Id="rId4" Type="http://schemas.openxmlformats.org/officeDocument/2006/relationships/image" Target="../media/image45.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2.png"/><Relationship Id="rId5" Type="http://schemas.openxmlformats.org/officeDocument/2006/relationships/image" Target="../media/image47.jpeg"/><Relationship Id="rId4" Type="http://schemas.openxmlformats.org/officeDocument/2006/relationships/image" Target="../media/image46.wmf"/></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2.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9.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29.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png"/><Relationship Id="rId7" Type="http://schemas.openxmlformats.org/officeDocument/2006/relationships/image" Target="../media/image18.wmf"/><Relationship Id="rId2" Type="http://schemas.openxmlformats.org/officeDocument/2006/relationships/slideLayout" Target="../slideLayouts/slideLayout29.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0.wmf"/><Relationship Id="rId5" Type="http://schemas.openxmlformats.org/officeDocument/2006/relationships/image" Target="../media/image17.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4"/>
          <p:cNvGrpSpPr>
            <a:grpSpLocks/>
          </p:cNvGrpSpPr>
          <p:nvPr/>
        </p:nvGrpSpPr>
        <p:grpSpPr bwMode="auto">
          <a:xfrm>
            <a:off x="762000" y="914400"/>
            <a:ext cx="7620000" cy="76200"/>
            <a:chOff x="0" y="0"/>
            <a:chExt cx="5760" cy="708"/>
          </a:xfrm>
        </p:grpSpPr>
        <p:sp>
          <p:nvSpPr>
            <p:cNvPr id="16395" name="Rectangle 5"/>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6396" name="Rectangle 6"/>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sp>
        <p:nvSpPr>
          <p:cNvPr id="16387" name="Text Box 10"/>
          <p:cNvSpPr txBox="1">
            <a:spLocks noChangeArrowheads="1"/>
          </p:cNvSpPr>
          <p:nvPr/>
        </p:nvSpPr>
        <p:spPr bwMode="auto">
          <a:xfrm>
            <a:off x="1447800" y="1302603"/>
            <a:ext cx="6172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50000"/>
              </a:spcBef>
              <a:spcAft>
                <a:spcPct val="0"/>
              </a:spcAft>
            </a:pPr>
            <a:r>
              <a:rPr lang="en-US" sz="2400" dirty="0" smtClean="0">
                <a:solidFill>
                  <a:srgbClr val="000000"/>
                </a:solidFill>
              </a:rPr>
              <a:t>Production of High Charge States with the LLNL Super EBIT  </a:t>
            </a:r>
          </a:p>
        </p:txBody>
      </p:sp>
      <p:pic>
        <p:nvPicPr>
          <p:cNvPr id="16388" name="Picture 11" descr="lab_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7025" y="3676650"/>
            <a:ext cx="86836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9" name="Group 12"/>
          <p:cNvGrpSpPr>
            <a:grpSpLocks/>
          </p:cNvGrpSpPr>
          <p:nvPr/>
        </p:nvGrpSpPr>
        <p:grpSpPr bwMode="auto">
          <a:xfrm>
            <a:off x="762000" y="2362200"/>
            <a:ext cx="7620000" cy="76200"/>
            <a:chOff x="0" y="0"/>
            <a:chExt cx="5760" cy="708"/>
          </a:xfrm>
        </p:grpSpPr>
        <p:sp>
          <p:nvSpPr>
            <p:cNvPr id="16393" name="Rectangle 1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6394" name="Rectangle 1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sp>
        <p:nvSpPr>
          <p:cNvPr id="16390" name="Rectangle 5"/>
          <p:cNvSpPr>
            <a:spLocks noChangeArrowheads="1"/>
          </p:cNvSpPr>
          <p:nvPr/>
        </p:nvSpPr>
        <p:spPr bwMode="auto">
          <a:xfrm>
            <a:off x="1016000" y="2762250"/>
            <a:ext cx="72818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0" fontAlgn="base" hangingPunct="0">
              <a:spcBef>
                <a:spcPct val="0"/>
              </a:spcBef>
              <a:spcAft>
                <a:spcPct val="0"/>
              </a:spcAft>
            </a:pPr>
            <a:r>
              <a:rPr lang="en-US" smtClean="0">
                <a:solidFill>
                  <a:srgbClr val="000000"/>
                </a:solidFill>
                <a:ea typeface="Times New Roman" pitchFamily="18" charset="0"/>
                <a:cs typeface="Arial" charset="0"/>
              </a:rPr>
              <a:t>Ross Marrs</a:t>
            </a:r>
          </a:p>
          <a:p>
            <a:pPr algn="ctr" eaLnBrk="0" fontAlgn="base" hangingPunct="0">
              <a:spcBef>
                <a:spcPct val="0"/>
              </a:spcBef>
              <a:spcAft>
                <a:spcPct val="0"/>
              </a:spcAft>
            </a:pPr>
            <a:endParaRPr lang="en-US" smtClean="0">
              <a:solidFill>
                <a:srgbClr val="000000"/>
              </a:solidFill>
              <a:ea typeface="Times New Roman" pitchFamily="18" charset="0"/>
              <a:cs typeface="Arial" charset="0"/>
            </a:endParaRPr>
          </a:p>
          <a:p>
            <a:pPr algn="ctr" eaLnBrk="0" fontAlgn="base" hangingPunct="0">
              <a:spcBef>
                <a:spcPct val="0"/>
              </a:spcBef>
              <a:spcAft>
                <a:spcPct val="0"/>
              </a:spcAft>
            </a:pPr>
            <a:r>
              <a:rPr lang="en-US" smtClean="0">
                <a:solidFill>
                  <a:srgbClr val="000000"/>
                </a:solidFill>
                <a:ea typeface="Times New Roman" pitchFamily="18" charset="0"/>
                <a:cs typeface="Arial" charset="0"/>
              </a:rPr>
              <a:t>Lawrence Livermore National Laboratory</a:t>
            </a:r>
          </a:p>
          <a:p>
            <a:pPr eaLnBrk="0" fontAlgn="base" hangingPunct="0">
              <a:spcBef>
                <a:spcPct val="0"/>
              </a:spcBef>
              <a:spcAft>
                <a:spcPct val="0"/>
              </a:spcAft>
            </a:pPr>
            <a:endParaRPr lang="en-US" sz="2400" smtClean="0">
              <a:solidFill>
                <a:srgbClr val="000000"/>
              </a:solidFill>
              <a:latin typeface="Times" pitchFamily="18" charset="0"/>
              <a:ea typeface="Times New Roman" pitchFamily="18" charset="0"/>
              <a:cs typeface="Arial" charset="0"/>
            </a:endParaRPr>
          </a:p>
        </p:txBody>
      </p:sp>
      <p:sp>
        <p:nvSpPr>
          <p:cNvPr id="16391" name="Text Box 11"/>
          <p:cNvSpPr txBox="1">
            <a:spLocks noChangeArrowheads="1"/>
          </p:cNvSpPr>
          <p:nvPr/>
        </p:nvSpPr>
        <p:spPr bwMode="auto">
          <a:xfrm>
            <a:off x="2438400" y="4724400"/>
            <a:ext cx="4343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50000"/>
              </a:spcBef>
              <a:spcAft>
                <a:spcPct val="0"/>
              </a:spcAft>
            </a:pPr>
            <a:r>
              <a:rPr lang="en-US" dirty="0" smtClean="0">
                <a:solidFill>
                  <a:srgbClr val="000000"/>
                </a:solidFill>
              </a:rPr>
              <a:t>HIE-EBIS Workshop</a:t>
            </a:r>
          </a:p>
          <a:p>
            <a:pPr algn="ctr" eaLnBrk="1" fontAlgn="base" hangingPunct="1">
              <a:spcBef>
                <a:spcPct val="50000"/>
              </a:spcBef>
              <a:spcAft>
                <a:spcPct val="0"/>
              </a:spcAft>
            </a:pPr>
            <a:r>
              <a:rPr lang="en-US" dirty="0" smtClean="0">
                <a:solidFill>
                  <a:srgbClr val="000000"/>
                </a:solidFill>
              </a:rPr>
              <a:t>CERN</a:t>
            </a:r>
          </a:p>
          <a:p>
            <a:pPr algn="ctr" eaLnBrk="1" fontAlgn="base" hangingPunct="1">
              <a:spcBef>
                <a:spcPct val="50000"/>
              </a:spcBef>
              <a:spcAft>
                <a:spcPct val="0"/>
              </a:spcAft>
            </a:pPr>
            <a:r>
              <a:rPr lang="en-US" dirty="0" smtClean="0">
                <a:solidFill>
                  <a:srgbClr val="000000"/>
                </a:solidFill>
              </a:rPr>
              <a:t>16-17 October 2012</a:t>
            </a:r>
          </a:p>
        </p:txBody>
      </p:sp>
      <p:sp>
        <p:nvSpPr>
          <p:cNvPr id="16392" name="Text Box 14"/>
          <p:cNvSpPr txBox="1">
            <a:spLocks noChangeArrowheads="1"/>
          </p:cNvSpPr>
          <p:nvPr/>
        </p:nvSpPr>
        <p:spPr bwMode="auto">
          <a:xfrm>
            <a:off x="6629400" y="6096000"/>
            <a:ext cx="1752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200" dirty="0" smtClean="0">
                <a:solidFill>
                  <a:srgbClr val="000000"/>
                </a:solidFill>
              </a:rPr>
              <a:t>LLNL-PRES-590672</a:t>
            </a:r>
          </a:p>
        </p:txBody>
      </p:sp>
    </p:spTree>
    <p:extLst>
      <p:ext uri="{BB962C8B-B14F-4D97-AF65-F5344CB8AC3E}">
        <p14:creationId xmlns:p14="http://schemas.microsoft.com/office/powerpoint/2010/main" val="144738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0" y="1066800"/>
            <a:ext cx="9142413" cy="76200"/>
            <a:chOff x="0" y="0"/>
            <a:chExt cx="5760" cy="708"/>
          </a:xfrm>
        </p:grpSpPr>
        <p:sp>
          <p:nvSpPr>
            <p:cNvPr id="24594"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4595"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4579"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 Box 6"/>
          <p:cNvSpPr txBox="1">
            <a:spLocks noChangeArrowheads="1"/>
          </p:cNvSpPr>
          <p:nvPr/>
        </p:nvSpPr>
        <p:spPr bwMode="auto">
          <a:xfrm>
            <a:off x="609600" y="358914"/>
            <a:ext cx="807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Predicted electron beam current density for the LLNL Super EBIT is confirmed by imaging of both x rays and visible light</a:t>
            </a:r>
          </a:p>
        </p:txBody>
      </p:sp>
      <p:pic>
        <p:nvPicPr>
          <p:cNvPr id="24581" name="Picture 2" descr="D:\Documents\EBIT\Images\EBIT-charge-breeding\EBIT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939925"/>
            <a:ext cx="3000861"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Box 10"/>
          <p:cNvSpPr txBox="1">
            <a:spLocks noChangeArrowheads="1"/>
          </p:cNvSpPr>
          <p:nvPr/>
        </p:nvSpPr>
        <p:spPr bwMode="auto">
          <a:xfrm>
            <a:off x="1066800" y="1371600"/>
            <a:ext cx="3657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400" dirty="0" smtClean="0">
                <a:solidFill>
                  <a:srgbClr val="000000"/>
                </a:solidFill>
              </a:rPr>
              <a:t>Imaging of x-ray emission shows beam profile with predicted radius</a:t>
            </a:r>
          </a:p>
        </p:txBody>
      </p:sp>
      <p:sp>
        <p:nvSpPr>
          <p:cNvPr id="24585" name="TextBox 10"/>
          <p:cNvSpPr txBox="1">
            <a:spLocks noChangeArrowheads="1"/>
          </p:cNvSpPr>
          <p:nvPr/>
        </p:nvSpPr>
        <p:spPr bwMode="auto">
          <a:xfrm>
            <a:off x="5029200" y="1367481"/>
            <a:ext cx="335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400" dirty="0" smtClean="0">
                <a:solidFill>
                  <a:srgbClr val="000000"/>
                </a:solidFill>
              </a:rPr>
              <a:t>Imaging of optical emission also shows expected beam size and ion distribution</a:t>
            </a:r>
          </a:p>
        </p:txBody>
      </p:sp>
      <p:sp>
        <p:nvSpPr>
          <p:cNvPr id="24586" name="Text Box 17"/>
          <p:cNvSpPr txBox="1">
            <a:spLocks noChangeArrowheads="1"/>
          </p:cNvSpPr>
          <p:nvPr/>
        </p:nvSpPr>
        <p:spPr bwMode="auto">
          <a:xfrm>
            <a:off x="1219200" y="6248400"/>
            <a:ext cx="2590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000" dirty="0" smtClean="0">
                <a:solidFill>
                  <a:srgbClr val="000000"/>
                </a:solidFill>
              </a:rPr>
              <a:t>D. A. Knapp et al., NIM A </a:t>
            </a:r>
            <a:r>
              <a:rPr lang="en-US" sz="1000" b="1" dirty="0" smtClean="0">
                <a:solidFill>
                  <a:srgbClr val="000000"/>
                </a:solidFill>
              </a:rPr>
              <a:t>334</a:t>
            </a:r>
            <a:r>
              <a:rPr lang="en-US" sz="1000" dirty="0" smtClean="0">
                <a:solidFill>
                  <a:srgbClr val="000000"/>
                </a:solidFill>
              </a:rPr>
              <a:t>, 305 (1993)</a:t>
            </a:r>
          </a:p>
        </p:txBody>
      </p:sp>
      <p:sp>
        <p:nvSpPr>
          <p:cNvPr id="24587" name="TextBox 14"/>
          <p:cNvSpPr txBox="1">
            <a:spLocks noChangeArrowheads="1"/>
          </p:cNvSpPr>
          <p:nvPr/>
        </p:nvSpPr>
        <p:spPr bwMode="auto">
          <a:xfrm>
            <a:off x="5189677" y="5334000"/>
            <a:ext cx="1295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400" dirty="0" smtClean="0">
                <a:solidFill>
                  <a:srgbClr val="000000"/>
                </a:solidFill>
              </a:rPr>
              <a:t>Neutral gas emission</a:t>
            </a:r>
          </a:p>
        </p:txBody>
      </p:sp>
      <p:sp>
        <p:nvSpPr>
          <p:cNvPr id="24588" name="TextBox 15"/>
          <p:cNvSpPr txBox="1">
            <a:spLocks noChangeArrowheads="1"/>
          </p:cNvSpPr>
          <p:nvPr/>
        </p:nvSpPr>
        <p:spPr bwMode="auto">
          <a:xfrm>
            <a:off x="7162800" y="5345584"/>
            <a:ext cx="1143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400" dirty="0" smtClean="0">
                <a:solidFill>
                  <a:srgbClr val="000000"/>
                </a:solidFill>
              </a:rPr>
              <a:t>Trapped ion emission</a:t>
            </a:r>
          </a:p>
        </p:txBody>
      </p:sp>
      <p:sp>
        <p:nvSpPr>
          <p:cNvPr id="24589" name="Text Box 17"/>
          <p:cNvSpPr txBox="1">
            <a:spLocks noChangeArrowheads="1"/>
          </p:cNvSpPr>
          <p:nvPr/>
        </p:nvSpPr>
        <p:spPr bwMode="auto">
          <a:xfrm>
            <a:off x="5181600" y="5867400"/>
            <a:ext cx="304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000" dirty="0" smtClean="0">
                <a:solidFill>
                  <a:srgbClr val="000000"/>
                </a:solidFill>
              </a:rPr>
              <a:t>J. R. </a:t>
            </a:r>
            <a:r>
              <a:rPr lang="en-US" sz="1000" dirty="0" err="1" smtClean="0">
                <a:solidFill>
                  <a:srgbClr val="000000"/>
                </a:solidFill>
              </a:rPr>
              <a:t>Crespo</a:t>
            </a:r>
            <a:r>
              <a:rPr lang="en-US" sz="1000" dirty="0" smtClean="0">
                <a:solidFill>
                  <a:srgbClr val="000000"/>
                </a:solidFill>
              </a:rPr>
              <a:t> et al., Can. J. Phys. </a:t>
            </a:r>
            <a:r>
              <a:rPr lang="en-US" sz="1000" b="1" dirty="0" smtClean="0">
                <a:solidFill>
                  <a:srgbClr val="000000"/>
                </a:solidFill>
              </a:rPr>
              <a:t>80</a:t>
            </a:r>
            <a:r>
              <a:rPr lang="en-US" sz="1000" dirty="0" smtClean="0">
                <a:solidFill>
                  <a:srgbClr val="000000"/>
                </a:solidFill>
              </a:rPr>
              <a:t>, 1687 (2002)</a:t>
            </a:r>
          </a:p>
        </p:txBody>
      </p:sp>
      <p:grpSp>
        <p:nvGrpSpPr>
          <p:cNvPr id="24590" name="Group 19"/>
          <p:cNvGrpSpPr>
            <a:grpSpLocks/>
          </p:cNvGrpSpPr>
          <p:nvPr/>
        </p:nvGrpSpPr>
        <p:grpSpPr bwMode="auto">
          <a:xfrm>
            <a:off x="5187618" y="2133600"/>
            <a:ext cx="3118182" cy="3048000"/>
            <a:chOff x="5867400" y="2590800"/>
            <a:chExt cx="2667000" cy="2349059"/>
          </a:xfrm>
        </p:grpSpPr>
        <p:pic>
          <p:nvPicPr>
            <p:cNvPr id="2459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2590800"/>
              <a:ext cx="2667000" cy="234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Straight Connector 17"/>
            <p:cNvCxnSpPr/>
            <p:nvPr/>
          </p:nvCxnSpPr>
          <p:spPr>
            <a:xfrm rot="5400000">
              <a:off x="6324772" y="3809771"/>
              <a:ext cx="1828457" cy="0"/>
            </a:xfrm>
            <a:prstGeom prst="line">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593" name="TextBox 18"/>
            <p:cNvSpPr txBox="1">
              <a:spLocks noChangeArrowheads="1"/>
            </p:cNvSpPr>
            <p:nvPr/>
          </p:nvSpPr>
          <p:spPr bwMode="auto">
            <a:xfrm>
              <a:off x="7010400" y="3505200"/>
              <a:ext cx="533400"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200" smtClean="0">
                  <a:solidFill>
                    <a:srgbClr val="000000"/>
                  </a:solidFill>
                </a:rPr>
                <a:t>2 cm</a:t>
              </a:r>
            </a:p>
          </p:txBody>
        </p:sp>
      </p:grpSp>
    </p:spTree>
    <p:extLst>
      <p:ext uri="{BB962C8B-B14F-4D97-AF65-F5344CB8AC3E}">
        <p14:creationId xmlns:p14="http://schemas.microsoft.com/office/powerpoint/2010/main" val="2396714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2"/>
          <p:cNvGrpSpPr>
            <a:grpSpLocks/>
          </p:cNvGrpSpPr>
          <p:nvPr/>
        </p:nvGrpSpPr>
        <p:grpSpPr bwMode="auto">
          <a:xfrm>
            <a:off x="0" y="914400"/>
            <a:ext cx="9142413" cy="76200"/>
            <a:chOff x="0" y="0"/>
            <a:chExt cx="5760" cy="708"/>
          </a:xfrm>
        </p:grpSpPr>
        <p:sp>
          <p:nvSpPr>
            <p:cNvPr id="41991"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41992"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41987"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2" descr="D:\Documents\EBIT\Images\scanned figures\Cathode-field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9652" y="1066800"/>
            <a:ext cx="3683748" cy="283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 Box 7"/>
          <p:cNvSpPr txBox="1">
            <a:spLocks noChangeArrowheads="1"/>
          </p:cNvSpPr>
          <p:nvPr/>
        </p:nvSpPr>
        <p:spPr bwMode="auto">
          <a:xfrm>
            <a:off x="685800" y="228600"/>
            <a:ext cx="7239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Effect of cathode magnetic field on compressed current density also follows Herrmann theory predictions</a:t>
            </a:r>
          </a:p>
        </p:txBody>
      </p:sp>
      <p:sp>
        <p:nvSpPr>
          <p:cNvPr id="41990" name="Text Box 16"/>
          <p:cNvSpPr txBox="1">
            <a:spLocks noChangeArrowheads="1"/>
          </p:cNvSpPr>
          <p:nvPr/>
        </p:nvSpPr>
        <p:spPr bwMode="auto">
          <a:xfrm>
            <a:off x="4114800" y="3962400"/>
            <a:ext cx="4572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tabLst>
                <a:tab pos="398463" algn="l"/>
                <a:tab pos="682625" algn="l"/>
              </a:tabLst>
              <a:defRPr>
                <a:solidFill>
                  <a:schemeClr val="tx1"/>
                </a:solidFill>
                <a:latin typeface="Arial" charset="0"/>
              </a:defRPr>
            </a:lvl1pPr>
            <a:lvl2pPr marL="623888" indent="-158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400" dirty="0" smtClean="0">
                <a:solidFill>
                  <a:srgbClr val="000000"/>
                </a:solidFill>
                <a:ea typeface="Times New Roman" pitchFamily="18" charset="0"/>
                <a:cs typeface="Arial" charset="0"/>
              </a:rPr>
              <a:t>Beam radius is measured from imaging of x-ray emission from electron-ion collisions</a:t>
            </a:r>
          </a:p>
          <a:p>
            <a:pPr marL="548640" lvl="1" fontAlgn="base">
              <a:spcBef>
                <a:spcPts val="600"/>
              </a:spcBef>
              <a:spcAft>
                <a:spcPct val="0"/>
              </a:spcAft>
              <a:buFontTx/>
              <a:buChar char="-"/>
            </a:pPr>
            <a:r>
              <a:rPr lang="en-US" altLang="en-US" sz="1400" dirty="0" smtClean="0">
                <a:solidFill>
                  <a:srgbClr val="000000"/>
                </a:solidFill>
                <a:ea typeface="Times New Roman" pitchFamily="18" charset="0"/>
                <a:cs typeface="Arial" charset="0"/>
              </a:rPr>
              <a:t>X-ray emission radius is determined by the overlap of the electron beam with the ion radial distribution and is smaller for cooler ions </a:t>
            </a:r>
            <a:r>
              <a:rPr lang="en-US" altLang="en-US" sz="1400" dirty="0">
                <a:solidFill>
                  <a:srgbClr val="000000"/>
                </a:solidFill>
                <a:ea typeface="Times New Roman" pitchFamily="18" charset="0"/>
                <a:cs typeface="Arial" charset="0"/>
              </a:rPr>
              <a:t> </a:t>
            </a:r>
            <a:endParaRPr lang="en-US" altLang="en-US" sz="1400" dirty="0" smtClean="0">
              <a:solidFill>
                <a:srgbClr val="000000"/>
              </a:solidFill>
              <a:ea typeface="Times New Roman" pitchFamily="18" charset="0"/>
              <a:cs typeface="Arial" charset="0"/>
            </a:endParaRPr>
          </a:p>
          <a:p>
            <a:pPr lvl="0" eaLnBrk="1" fontAlgn="base" hangingPunct="1">
              <a:spcBef>
                <a:spcPts val="600"/>
              </a:spcBef>
              <a:spcAft>
                <a:spcPct val="0"/>
              </a:spcAft>
              <a:buFont typeface="Symbol" pitchFamily="18" charset="2"/>
              <a:buChar char="·"/>
              <a:tabLst/>
            </a:pPr>
            <a:r>
              <a:rPr lang="en-US" altLang="en-US" sz="1400" dirty="0" smtClean="0">
                <a:solidFill>
                  <a:srgbClr val="000000"/>
                </a:solidFill>
                <a:latin typeface="Arial"/>
                <a:ea typeface="Times New Roman" pitchFamily="18" charset="0"/>
                <a:cs typeface="Arial" charset="0"/>
              </a:rPr>
              <a:t>Transverse </a:t>
            </a:r>
            <a:r>
              <a:rPr lang="en-US" altLang="en-US" sz="1400" dirty="0">
                <a:solidFill>
                  <a:srgbClr val="000000"/>
                </a:solidFill>
                <a:latin typeface="Arial"/>
                <a:ea typeface="Times New Roman" pitchFamily="18" charset="0"/>
                <a:cs typeface="Arial" charset="0"/>
              </a:rPr>
              <a:t>electron temperature of compressed beam </a:t>
            </a:r>
            <a:r>
              <a:rPr lang="en-US" altLang="en-US" sz="1400" dirty="0" smtClean="0">
                <a:solidFill>
                  <a:srgbClr val="000000"/>
                </a:solidFill>
                <a:latin typeface="Arial"/>
                <a:ea typeface="Times New Roman" pitchFamily="18" charset="0"/>
                <a:cs typeface="Arial" charset="0"/>
              </a:rPr>
              <a:t>is  </a:t>
            </a:r>
            <a:r>
              <a:rPr lang="en-US" altLang="en-US" sz="1400" i="1" dirty="0" smtClean="0">
                <a:solidFill>
                  <a:srgbClr val="000000"/>
                </a:solidFill>
                <a:latin typeface="Arial"/>
                <a:ea typeface="Times New Roman" pitchFamily="18" charset="0"/>
                <a:cs typeface="Arial" charset="0"/>
              </a:rPr>
              <a:t>T</a:t>
            </a:r>
            <a:r>
              <a:rPr lang="en-US" altLang="en-US" sz="1400" baseline="-25000" dirty="0" smtClean="0">
                <a:solidFill>
                  <a:srgbClr val="000000"/>
                </a:solidFill>
                <a:latin typeface="Arial"/>
                <a:ea typeface="Times New Roman" pitchFamily="18" charset="0"/>
                <a:cs typeface="Arial" charset="0"/>
              </a:rPr>
              <a:t>┴</a:t>
            </a:r>
            <a:r>
              <a:rPr lang="en-US" altLang="en-US" sz="1400" dirty="0" smtClean="0">
                <a:solidFill>
                  <a:srgbClr val="000000"/>
                </a:solidFill>
                <a:latin typeface="Arial"/>
                <a:ea typeface="Times New Roman" pitchFamily="18" charset="0"/>
                <a:cs typeface="Arial" charset="0"/>
              </a:rPr>
              <a:t> = </a:t>
            </a:r>
            <a:r>
              <a:rPr lang="en-US" altLang="en-US" sz="1400" i="1" dirty="0" err="1">
                <a:solidFill>
                  <a:srgbClr val="000000"/>
                </a:solidFill>
                <a:latin typeface="Arial"/>
                <a:ea typeface="Times New Roman" pitchFamily="18" charset="0"/>
                <a:cs typeface="Arial" charset="0"/>
              </a:rPr>
              <a:t>T</a:t>
            </a:r>
            <a:r>
              <a:rPr lang="en-US" altLang="en-US" sz="1400" i="1" baseline="-25000" dirty="0" err="1">
                <a:solidFill>
                  <a:srgbClr val="000000"/>
                </a:solidFill>
                <a:latin typeface="Arial"/>
                <a:ea typeface="Times New Roman" pitchFamily="18" charset="0"/>
                <a:cs typeface="Arial" charset="0"/>
              </a:rPr>
              <a:t>c</a:t>
            </a:r>
            <a:r>
              <a:rPr lang="en-US" altLang="en-US" sz="1400" dirty="0">
                <a:solidFill>
                  <a:srgbClr val="000000"/>
                </a:solidFill>
                <a:latin typeface="Arial"/>
                <a:ea typeface="Times New Roman" pitchFamily="18" charset="0"/>
                <a:cs typeface="Arial" charset="0"/>
              </a:rPr>
              <a:t> (</a:t>
            </a:r>
            <a:r>
              <a:rPr lang="en-US" altLang="en-US" sz="1400" i="1" dirty="0" smtClean="0">
                <a:solidFill>
                  <a:srgbClr val="000000"/>
                </a:solidFill>
                <a:latin typeface="Arial"/>
                <a:ea typeface="Times New Roman" pitchFamily="18" charset="0"/>
                <a:cs typeface="Arial" charset="0"/>
              </a:rPr>
              <a:t>j</a:t>
            </a:r>
            <a:r>
              <a:rPr lang="en-US" altLang="en-US" sz="1400" i="1" baseline="-25000" dirty="0" smtClean="0">
                <a:solidFill>
                  <a:srgbClr val="000000"/>
                </a:solidFill>
                <a:latin typeface="Arial"/>
                <a:ea typeface="Times New Roman" pitchFamily="18" charset="0"/>
                <a:cs typeface="Arial" charset="0"/>
              </a:rPr>
              <a:t>e </a:t>
            </a:r>
            <a:r>
              <a:rPr lang="en-US" altLang="en-US" sz="1400" dirty="0" smtClean="0">
                <a:solidFill>
                  <a:srgbClr val="000000"/>
                </a:solidFill>
                <a:latin typeface="Arial"/>
                <a:ea typeface="Times New Roman" pitchFamily="18" charset="0"/>
                <a:cs typeface="Arial" charset="0"/>
              </a:rPr>
              <a:t>/ </a:t>
            </a:r>
            <a:r>
              <a:rPr lang="en-US" altLang="en-US" sz="1400" i="1" dirty="0" err="1" smtClean="0">
                <a:solidFill>
                  <a:srgbClr val="000000"/>
                </a:solidFill>
                <a:latin typeface="Arial"/>
                <a:ea typeface="Times New Roman" pitchFamily="18" charset="0"/>
                <a:cs typeface="Arial" charset="0"/>
              </a:rPr>
              <a:t>j</a:t>
            </a:r>
            <a:r>
              <a:rPr lang="en-US" altLang="en-US" sz="1400" i="1" baseline="-25000" dirty="0" err="1" smtClean="0">
                <a:solidFill>
                  <a:srgbClr val="000000"/>
                </a:solidFill>
                <a:latin typeface="Arial"/>
                <a:ea typeface="Times New Roman" pitchFamily="18" charset="0"/>
                <a:cs typeface="Arial" charset="0"/>
              </a:rPr>
              <a:t>c</a:t>
            </a:r>
            <a:r>
              <a:rPr lang="en-US" altLang="en-US" sz="1400" dirty="0">
                <a:solidFill>
                  <a:srgbClr val="000000"/>
                </a:solidFill>
                <a:latin typeface="Arial"/>
                <a:ea typeface="Times New Roman" pitchFamily="18" charset="0"/>
                <a:cs typeface="Arial" charset="0"/>
              </a:rPr>
              <a:t>) ≈ 200 </a:t>
            </a:r>
            <a:r>
              <a:rPr lang="en-US" altLang="en-US" sz="1400" dirty="0" err="1">
                <a:solidFill>
                  <a:srgbClr val="000000"/>
                </a:solidFill>
                <a:latin typeface="Arial"/>
                <a:ea typeface="Times New Roman" pitchFamily="18" charset="0"/>
                <a:cs typeface="Arial" charset="0"/>
              </a:rPr>
              <a:t>eV</a:t>
            </a:r>
            <a:r>
              <a:rPr lang="en-US" altLang="en-US" sz="1400" dirty="0">
                <a:solidFill>
                  <a:srgbClr val="000000"/>
                </a:solidFill>
                <a:latin typeface="Arial"/>
                <a:ea typeface="Times New Roman" pitchFamily="18" charset="0"/>
                <a:cs typeface="Arial" charset="0"/>
              </a:rPr>
              <a:t> </a:t>
            </a:r>
            <a:r>
              <a:rPr lang="en-US" altLang="en-US" sz="1400" dirty="0" smtClean="0">
                <a:solidFill>
                  <a:srgbClr val="000000"/>
                </a:solidFill>
                <a:latin typeface="Arial"/>
                <a:ea typeface="Times New Roman" pitchFamily="18" charset="0"/>
                <a:cs typeface="Arial" charset="0"/>
              </a:rPr>
              <a:t> (beam is “hot”)</a:t>
            </a:r>
            <a:endParaRPr lang="en-US" altLang="en-US" sz="1400" dirty="0">
              <a:solidFill>
                <a:srgbClr val="000000"/>
              </a:solidFill>
              <a:latin typeface="Arial"/>
              <a:ea typeface="Times New Roman" pitchFamily="18" charset="0"/>
              <a:cs typeface="Arial" charset="0"/>
            </a:endParaRPr>
          </a:p>
        </p:txBody>
      </p:sp>
      <p:pic>
        <p:nvPicPr>
          <p:cNvPr id="358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064959"/>
            <a:ext cx="3448487" cy="5031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0105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914400" y="1066800"/>
            <a:ext cx="7772400"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Ionization cross sections depend on beam energy (</a:t>
            </a:r>
            <a:r>
              <a:rPr lang="en-US" altLang="en-US" sz="1600" i="1" dirty="0" err="1" smtClean="0">
                <a:solidFill>
                  <a:srgbClr val="000000"/>
                </a:solidFill>
                <a:latin typeface="Times New Roman" pitchFamily="18" charset="0"/>
                <a:ea typeface="Times New Roman" pitchFamily="18" charset="0"/>
                <a:cs typeface="Times New Roman" pitchFamily="18" charset="0"/>
              </a:rPr>
              <a:t>E</a:t>
            </a:r>
            <a:r>
              <a:rPr lang="en-US" altLang="en-US" sz="1600" i="1" baseline="-25000" dirty="0" err="1" smtClean="0">
                <a:solidFill>
                  <a:srgbClr val="000000"/>
                </a:solidFill>
                <a:latin typeface="Times New Roman" pitchFamily="18" charset="0"/>
                <a:ea typeface="Times New Roman" pitchFamily="18" charset="0"/>
                <a:cs typeface="Times New Roman" pitchFamily="18" charset="0"/>
              </a:rPr>
              <a:t>e</a:t>
            </a:r>
            <a:r>
              <a:rPr lang="en-US" altLang="en-US" sz="1600" dirty="0" smtClean="0">
                <a:solidFill>
                  <a:srgbClr val="000000"/>
                </a:solidFill>
                <a:ea typeface="Times New Roman" pitchFamily="18" charset="0"/>
                <a:cs typeface="Arial" charset="0"/>
              </a:rPr>
              <a:t>), ionization potential (</a:t>
            </a:r>
            <a:r>
              <a:rPr lang="en-US" altLang="en-US" sz="1600" i="1" dirty="0" err="1" smtClean="0">
                <a:solidFill>
                  <a:srgbClr val="000000"/>
                </a:solidFill>
                <a:latin typeface="Times New Roman" pitchFamily="18" charset="0"/>
                <a:ea typeface="Times New Roman" pitchFamily="18" charset="0"/>
                <a:cs typeface="Times New Roman" pitchFamily="18" charset="0"/>
              </a:rPr>
              <a:t>I</a:t>
            </a:r>
            <a:r>
              <a:rPr lang="en-US" altLang="en-US" sz="1600" i="1" baseline="-25000" dirty="0" err="1" smtClean="0">
                <a:solidFill>
                  <a:srgbClr val="000000"/>
                </a:solidFill>
                <a:latin typeface="Times New Roman" pitchFamily="18" charset="0"/>
                <a:ea typeface="Times New Roman" pitchFamily="18" charset="0"/>
                <a:cs typeface="Times New Roman" pitchFamily="18" charset="0"/>
              </a:rPr>
              <a:t>j</a:t>
            </a:r>
            <a:r>
              <a:rPr lang="en-US" altLang="en-US" sz="1600" dirty="0" smtClean="0">
                <a:solidFill>
                  <a:srgbClr val="000000"/>
                </a:solidFill>
                <a:ea typeface="Times New Roman" pitchFamily="18" charset="0"/>
                <a:cs typeface="Arial" charset="0"/>
              </a:rPr>
              <a:t>), and number of bound electrons (</a:t>
            </a:r>
            <a:r>
              <a:rPr lang="en-US" altLang="en-US" sz="1600" i="1" dirty="0" err="1" smtClean="0">
                <a:solidFill>
                  <a:srgbClr val="000000"/>
                </a:solidFill>
                <a:latin typeface="Times New Roman" pitchFamily="18" charset="0"/>
                <a:ea typeface="Times New Roman" pitchFamily="18" charset="0"/>
                <a:cs typeface="Times New Roman" pitchFamily="18" charset="0"/>
              </a:rPr>
              <a:t>r</a:t>
            </a:r>
            <a:r>
              <a:rPr lang="en-US" altLang="en-US" sz="1600" i="1" baseline="-25000" dirty="0" err="1" smtClean="0">
                <a:solidFill>
                  <a:srgbClr val="000000"/>
                </a:solidFill>
                <a:latin typeface="Times New Roman" pitchFamily="18" charset="0"/>
                <a:ea typeface="Times New Roman" pitchFamily="18" charset="0"/>
                <a:cs typeface="Times New Roman" pitchFamily="18" charset="0"/>
              </a:rPr>
              <a:t>j</a:t>
            </a:r>
            <a:r>
              <a:rPr lang="en-US" altLang="en-US" sz="1600" dirty="0" smtClean="0">
                <a:solidFill>
                  <a:srgbClr val="000000"/>
                </a:solidFill>
                <a:ea typeface="Times New Roman" pitchFamily="18" charset="0"/>
                <a:cs typeface="Arial" charset="0"/>
              </a:rPr>
              <a:t>) in each atomic shell </a:t>
            </a:r>
            <a:r>
              <a:rPr lang="en-US" altLang="en-US" sz="1600" i="1" dirty="0" smtClean="0">
                <a:solidFill>
                  <a:srgbClr val="000000"/>
                </a:solidFill>
                <a:latin typeface="Times New Roman" pitchFamily="18" charset="0"/>
                <a:ea typeface="Times New Roman" pitchFamily="18" charset="0"/>
                <a:cs typeface="Times New Roman" pitchFamily="18" charset="0"/>
              </a:rPr>
              <a:t>j</a:t>
            </a:r>
          </a:p>
          <a:p>
            <a:pPr marL="0" indent="0" eaLnBrk="0" fontAlgn="base" hangingPunct="0">
              <a:spcBef>
                <a:spcPts val="1800"/>
              </a:spcBef>
              <a:spcAft>
                <a:spcPct val="0"/>
              </a:spcAft>
            </a:pPr>
            <a:r>
              <a:rPr lang="en-US" altLang="en-US" sz="1600" dirty="0" smtClean="0">
                <a:solidFill>
                  <a:srgbClr val="000000"/>
                </a:solidFill>
                <a:ea typeface="Times New Roman" pitchFamily="18" charset="0"/>
                <a:cs typeface="Arial" charset="0"/>
                <a:sym typeface="Symbol" pitchFamily="18" charset="2"/>
              </a:rPr>
              <a:t> 					        </a:t>
            </a:r>
            <a:r>
              <a:rPr lang="en-US" altLang="en-US" sz="1400" dirty="0" smtClean="0">
                <a:solidFill>
                  <a:srgbClr val="000000"/>
                </a:solidFill>
                <a:ea typeface="Times New Roman" pitchFamily="18" charset="0"/>
                <a:cs typeface="Arial" charset="0"/>
                <a:sym typeface="Symbol" pitchFamily="18" charset="2"/>
              </a:rPr>
              <a:t>[cm</a:t>
            </a:r>
            <a:r>
              <a:rPr lang="en-US" altLang="en-US" sz="1400" baseline="30000" dirty="0" smtClean="0">
                <a:solidFill>
                  <a:srgbClr val="000000"/>
                </a:solidFill>
                <a:ea typeface="Times New Roman" pitchFamily="18" charset="0"/>
                <a:cs typeface="Arial" charset="0"/>
                <a:sym typeface="Symbol" pitchFamily="18" charset="2"/>
              </a:rPr>
              <a:t>2</a:t>
            </a:r>
            <a:r>
              <a:rPr lang="en-US" altLang="en-US" sz="1400" dirty="0" smtClean="0">
                <a:solidFill>
                  <a:srgbClr val="000000"/>
                </a:solidFill>
                <a:ea typeface="Times New Roman" pitchFamily="18" charset="0"/>
                <a:cs typeface="Arial" charset="0"/>
                <a:sym typeface="Symbol" pitchFamily="18" charset="2"/>
              </a:rPr>
              <a:t>, </a:t>
            </a:r>
            <a:r>
              <a:rPr lang="en-US" altLang="en-US" sz="1400" dirty="0" err="1" smtClean="0">
                <a:solidFill>
                  <a:srgbClr val="000000"/>
                </a:solidFill>
                <a:ea typeface="Times New Roman" pitchFamily="18" charset="0"/>
                <a:cs typeface="Arial" charset="0"/>
                <a:sym typeface="Symbol" pitchFamily="18" charset="2"/>
              </a:rPr>
              <a:t>eV</a:t>
            </a:r>
            <a:r>
              <a:rPr lang="en-US" altLang="en-US" sz="1400" dirty="0" smtClean="0">
                <a:solidFill>
                  <a:srgbClr val="000000"/>
                </a:solidFill>
                <a:ea typeface="Times New Roman" pitchFamily="18" charset="0"/>
                <a:cs typeface="Arial" charset="0"/>
                <a:sym typeface="Symbol" pitchFamily="18" charset="2"/>
              </a:rPr>
              <a:t>]</a:t>
            </a:r>
            <a:r>
              <a:rPr lang="en-US" altLang="en-US" sz="1600" dirty="0" smtClean="0">
                <a:solidFill>
                  <a:srgbClr val="000000"/>
                </a:solidFill>
                <a:ea typeface="Times New Roman" pitchFamily="18" charset="0"/>
                <a:cs typeface="Arial" charset="0"/>
                <a:sym typeface="Symbol" pitchFamily="18" charset="2"/>
              </a:rPr>
              <a:t>	</a:t>
            </a:r>
            <a:endParaRPr lang="en-US" altLang="en-US" sz="1600" dirty="0">
              <a:solidFill>
                <a:srgbClr val="000000"/>
              </a:solidFill>
              <a:ea typeface="Times New Roman" pitchFamily="18" charset="0"/>
              <a:cs typeface="Arial" charset="0"/>
              <a:sym typeface="Symbol" pitchFamily="18" charset="2"/>
            </a:endParaRPr>
          </a:p>
          <a:p>
            <a:pPr marL="0" indent="0" eaLnBrk="0" fontAlgn="base" hangingPunct="0">
              <a:spcBef>
                <a:spcPts val="600"/>
              </a:spcBef>
              <a:spcAft>
                <a:spcPct val="0"/>
              </a:spcAft>
            </a:pPr>
            <a:endParaRPr lang="en-US" altLang="en-US" sz="1600" dirty="0">
              <a:solidFill>
                <a:srgbClr val="000000"/>
              </a:solidFill>
              <a:ea typeface="Times New Roman" pitchFamily="18" charset="0"/>
              <a:cs typeface="Arial" charset="0"/>
              <a:sym typeface="Symbol" pitchFamily="18" charset="2"/>
            </a:endParaRPr>
          </a:p>
          <a:p>
            <a:pPr eaLnBrk="0" fontAlgn="base" hangingPunct="0">
              <a:spcAft>
                <a:spcPct val="0"/>
              </a:spcAft>
              <a:buFont typeface="Symbol" pitchFamily="18" charset="2"/>
              <a:buChar char="·"/>
            </a:pPr>
            <a:r>
              <a:rPr lang="en-US" altLang="en-US" sz="1600" dirty="0" smtClean="0">
                <a:solidFill>
                  <a:srgbClr val="000000"/>
                </a:solidFill>
                <a:ea typeface="Times New Roman" pitchFamily="18" charset="0"/>
                <a:cs typeface="Arial" charset="0"/>
                <a:sym typeface="Symbol" pitchFamily="18" charset="2"/>
              </a:rPr>
              <a:t> </a:t>
            </a:r>
            <a:r>
              <a:rPr lang="en-US" altLang="en-US" sz="1600" dirty="0">
                <a:solidFill>
                  <a:srgbClr val="000000"/>
                </a:solidFill>
                <a:ea typeface="Times New Roman" pitchFamily="18" charset="0"/>
                <a:cs typeface="Arial" charset="0"/>
              </a:rPr>
              <a:t>Ionization cross section  </a:t>
            </a:r>
            <a:r>
              <a:rPr lang="en-US" altLang="en-US" sz="1600" dirty="0">
                <a:solidFill>
                  <a:srgbClr val="000000"/>
                </a:solidFill>
                <a:ea typeface="Times New Roman" pitchFamily="18" charset="0"/>
                <a:cs typeface="Arial" charset="0"/>
                <a:sym typeface="Symbol" pitchFamily="18" charset="2"/>
              </a:rPr>
              <a:t> 1/</a:t>
            </a:r>
            <a:r>
              <a:rPr lang="en-US" altLang="en-US" sz="1600" i="1" dirty="0">
                <a:solidFill>
                  <a:srgbClr val="000000"/>
                </a:solidFill>
                <a:ea typeface="Times New Roman" pitchFamily="18" charset="0"/>
                <a:cs typeface="Arial" charset="0"/>
                <a:sym typeface="Symbol" pitchFamily="18" charset="2"/>
              </a:rPr>
              <a:t>q</a:t>
            </a:r>
            <a:r>
              <a:rPr lang="en-US" altLang="en-US" sz="1600" baseline="30000" dirty="0">
                <a:solidFill>
                  <a:srgbClr val="000000"/>
                </a:solidFill>
                <a:ea typeface="Times New Roman" pitchFamily="18" charset="0"/>
                <a:cs typeface="Arial" charset="0"/>
                <a:sym typeface="Symbol" pitchFamily="18" charset="2"/>
              </a:rPr>
              <a:t>2</a:t>
            </a:r>
            <a:r>
              <a:rPr lang="en-US" altLang="en-US" sz="1600" dirty="0">
                <a:solidFill>
                  <a:srgbClr val="000000"/>
                </a:solidFill>
                <a:ea typeface="Times New Roman" pitchFamily="18" charset="0"/>
                <a:cs typeface="Arial" charset="0"/>
                <a:sym typeface="Symbol" pitchFamily="18" charset="2"/>
              </a:rPr>
              <a:t>  </a:t>
            </a:r>
            <a:r>
              <a:rPr lang="en-US" altLang="en-US" sz="1600" dirty="0" smtClean="0">
                <a:solidFill>
                  <a:srgbClr val="000000"/>
                </a:solidFill>
                <a:ea typeface="Times New Roman" pitchFamily="18" charset="0"/>
                <a:cs typeface="Arial" charset="0"/>
                <a:sym typeface="Symbol" pitchFamily="18" charset="2"/>
              </a:rPr>
              <a:t/>
            </a:r>
            <a:br>
              <a:rPr lang="en-US" altLang="en-US" sz="1600" dirty="0" smtClean="0">
                <a:solidFill>
                  <a:srgbClr val="000000"/>
                </a:solidFill>
                <a:ea typeface="Times New Roman" pitchFamily="18" charset="0"/>
                <a:cs typeface="Arial" charset="0"/>
                <a:sym typeface="Symbol" pitchFamily="18" charset="2"/>
              </a:rPr>
            </a:br>
            <a:r>
              <a:rPr lang="en-US" altLang="en-US" sz="1600" dirty="0" smtClean="0">
                <a:solidFill>
                  <a:srgbClr val="000000"/>
                </a:solidFill>
                <a:ea typeface="Times New Roman" pitchFamily="18" charset="0"/>
                <a:cs typeface="Arial" charset="0"/>
                <a:sym typeface="Symbol" pitchFamily="18" charset="2"/>
              </a:rPr>
              <a:t> 	→ rapid decrease as </a:t>
            </a:r>
            <a:br>
              <a:rPr lang="en-US" altLang="en-US" sz="1600" dirty="0" smtClean="0">
                <a:solidFill>
                  <a:srgbClr val="000000"/>
                </a:solidFill>
                <a:ea typeface="Times New Roman" pitchFamily="18" charset="0"/>
                <a:cs typeface="Arial" charset="0"/>
                <a:sym typeface="Symbol" pitchFamily="18" charset="2"/>
              </a:rPr>
            </a:br>
            <a:r>
              <a:rPr lang="en-US" altLang="en-US" sz="1600" dirty="0" smtClean="0">
                <a:solidFill>
                  <a:srgbClr val="000000"/>
                </a:solidFill>
                <a:ea typeface="Times New Roman" pitchFamily="18" charset="0"/>
                <a:cs typeface="Arial" charset="0"/>
                <a:sym typeface="Symbol" pitchFamily="18" charset="2"/>
              </a:rPr>
              <a:t> 	    charge state increases</a:t>
            </a:r>
            <a:endParaRPr lang="en-US" altLang="en-US" sz="1600" dirty="0">
              <a:solidFill>
                <a:srgbClr val="000000"/>
              </a:solidFill>
              <a:ea typeface="Times New Roman" pitchFamily="18" charset="0"/>
              <a:cs typeface="Arial" charset="0"/>
              <a:sym typeface="Symbol" pitchFamily="18" charset="2"/>
            </a:endParaRPr>
          </a:p>
        </p:txBody>
      </p:sp>
      <p:grpSp>
        <p:nvGrpSpPr>
          <p:cNvPr id="18434" name="Group 2"/>
          <p:cNvGrpSpPr>
            <a:grpSpLocks/>
          </p:cNvGrpSpPr>
          <p:nvPr/>
        </p:nvGrpSpPr>
        <p:grpSpPr bwMode="auto">
          <a:xfrm>
            <a:off x="0" y="914400"/>
            <a:ext cx="9142413" cy="76200"/>
            <a:chOff x="0" y="0"/>
            <a:chExt cx="5760" cy="708"/>
          </a:xfrm>
        </p:grpSpPr>
        <p:sp>
          <p:nvSpPr>
            <p:cNvPr id="18476"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8477"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18435"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Box 6"/>
          <p:cNvSpPr txBox="1">
            <a:spLocks noChangeArrowheads="1"/>
          </p:cNvSpPr>
          <p:nvPr/>
        </p:nvSpPr>
        <p:spPr bwMode="auto">
          <a:xfrm>
            <a:off x="533400" y="514290"/>
            <a:ext cx="815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Breeding high charge states by successive ionization</a:t>
            </a:r>
          </a:p>
        </p:txBody>
      </p:sp>
      <p:graphicFrame>
        <p:nvGraphicFramePr>
          <p:cNvPr id="16489" name="Group 105"/>
          <p:cNvGraphicFramePr>
            <a:graphicFrameLocks noGrp="1"/>
          </p:cNvGraphicFramePr>
          <p:nvPr>
            <p:extLst>
              <p:ext uri="{D42A27DB-BD31-4B8C-83A1-F6EECF244321}">
                <p14:modId xmlns:p14="http://schemas.microsoft.com/office/powerpoint/2010/main" val="3934611681"/>
              </p:ext>
            </p:extLst>
          </p:nvPr>
        </p:nvGraphicFramePr>
        <p:xfrm>
          <a:off x="5181600" y="1828800"/>
          <a:ext cx="3505200" cy="1433974"/>
        </p:xfrm>
        <a:graphic>
          <a:graphicData uri="http://schemas.openxmlformats.org/drawingml/2006/table">
            <a:tbl>
              <a:tblPr/>
              <a:tblGrid>
                <a:gridCol w="782052"/>
                <a:gridCol w="838200"/>
                <a:gridCol w="894348"/>
                <a:gridCol w="990600"/>
              </a:tblGrid>
              <a:tr h="611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charset="0"/>
                          <a:cs typeface="Times New Roman" pitchFamily="18" charset="0"/>
                        </a:rPr>
                        <a:t>Electron energy (</a:t>
                      </a:r>
                      <a:r>
                        <a:rPr kumimoji="0" lang="en-US" sz="1050" b="1" i="0" u="none" strike="noStrike" cap="none" normalizeH="0" baseline="0" dirty="0" err="1" smtClean="0">
                          <a:ln>
                            <a:noFill/>
                          </a:ln>
                          <a:solidFill>
                            <a:schemeClr val="tx1"/>
                          </a:solidFill>
                          <a:effectLst/>
                          <a:latin typeface="Arial" charset="0"/>
                          <a:cs typeface="Times New Roman" pitchFamily="18" charset="0"/>
                        </a:rPr>
                        <a:t>keV</a:t>
                      </a:r>
                      <a:r>
                        <a:rPr kumimoji="0" lang="en-US" sz="1050" b="1" i="0" u="none" strike="noStrike" cap="none" normalizeH="0" baseline="0" dirty="0" smtClean="0">
                          <a:ln>
                            <a:noFill/>
                          </a:ln>
                          <a:solidFill>
                            <a:schemeClr val="tx1"/>
                          </a:solidFill>
                          <a:effectLst/>
                          <a:latin typeface="Arial" charset="0"/>
                          <a:cs typeface="Times New Roman" pitchFamily="18" charset="0"/>
                        </a:rPr>
                        <a:t>) </a:t>
                      </a:r>
                      <a:endParaRPr kumimoji="0" lang="en-US" sz="1050" b="1" i="0" u="none" strike="noStrike" cap="none" normalizeH="0" baseline="0" dirty="0" smtClean="0">
                        <a:ln>
                          <a:noFill/>
                        </a:ln>
                        <a:solidFill>
                          <a:schemeClr val="tx1"/>
                        </a:solidFill>
                        <a:effectLst/>
                        <a:latin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charset="0"/>
                          <a:cs typeface="Times New Roman" pitchFamily="18" charset="0"/>
                        </a:rPr>
                        <a:t>Ionization potential (</a:t>
                      </a:r>
                      <a:r>
                        <a:rPr kumimoji="0" lang="en-US" sz="1050" b="1" i="0" u="none" strike="noStrike" cap="none" normalizeH="0" baseline="0" dirty="0" err="1" smtClean="0">
                          <a:ln>
                            <a:noFill/>
                          </a:ln>
                          <a:solidFill>
                            <a:schemeClr val="tx1"/>
                          </a:solidFill>
                          <a:effectLst/>
                          <a:latin typeface="Arial" charset="0"/>
                          <a:cs typeface="Times New Roman" pitchFamily="18" charset="0"/>
                        </a:rPr>
                        <a:t>keV</a:t>
                      </a:r>
                      <a:r>
                        <a:rPr kumimoji="0" lang="en-US" sz="1050" b="1" i="0" u="none" strike="noStrike" cap="none" normalizeH="0" baseline="0" dirty="0" smtClean="0">
                          <a:ln>
                            <a:noFill/>
                          </a:ln>
                          <a:solidFill>
                            <a:schemeClr val="tx1"/>
                          </a:solidFill>
                          <a:effectLst/>
                          <a:latin typeface="Arial" charset="0"/>
                          <a:cs typeface="Times New Roman" pitchFamily="18" charset="0"/>
                        </a:rPr>
                        <a:t>)</a:t>
                      </a:r>
                      <a:endParaRPr kumimoji="0" lang="en-US" sz="1050" b="1" i="0" u="none" strike="noStrike" cap="none" normalizeH="0" baseline="0" dirty="0" smtClean="0">
                        <a:ln>
                          <a:noFill/>
                        </a:ln>
                        <a:solidFill>
                          <a:schemeClr val="tx1"/>
                        </a:solidFill>
                        <a:effectLst/>
                        <a:latin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charset="0"/>
                          <a:cs typeface="Times New Roman" pitchFamily="18" charset="0"/>
                        </a:rPr>
                        <a:t>Cross section (cm</a:t>
                      </a:r>
                      <a:r>
                        <a:rPr kumimoji="0" lang="en-US" sz="1050" b="1" i="0" u="none" strike="noStrike" cap="none" normalizeH="0" baseline="30000" dirty="0" smtClean="0">
                          <a:ln>
                            <a:noFill/>
                          </a:ln>
                          <a:solidFill>
                            <a:schemeClr val="tx1"/>
                          </a:solidFill>
                          <a:effectLst/>
                          <a:latin typeface="Arial" charset="0"/>
                          <a:cs typeface="Times New Roman" pitchFamily="18" charset="0"/>
                        </a:rPr>
                        <a:t>2</a:t>
                      </a:r>
                      <a:r>
                        <a:rPr kumimoji="0" lang="en-US" sz="1050" b="1" i="0" u="none" strike="noStrike" cap="none" normalizeH="0" baseline="0" dirty="0" smtClean="0">
                          <a:ln>
                            <a:noFill/>
                          </a:ln>
                          <a:solidFill>
                            <a:schemeClr val="tx1"/>
                          </a:solidFill>
                          <a:effectLst/>
                          <a:latin typeface="Arial" charset="0"/>
                          <a:cs typeface="Times New Roman" pitchFamily="18" charset="0"/>
                        </a:rPr>
                        <a:t>)</a:t>
                      </a:r>
                      <a:endParaRPr kumimoji="0" lang="en-US" sz="1050" b="1" i="0" u="none" strike="noStrike" cap="none" normalizeH="0" baseline="0" dirty="0" smtClean="0">
                        <a:ln>
                          <a:noFill/>
                        </a:ln>
                        <a:solidFill>
                          <a:schemeClr val="tx1"/>
                        </a:solidFill>
                        <a:effectLst/>
                        <a:latin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Arial" charset="0"/>
                        </a:rPr>
                        <a:t>Rate per ion (s</a:t>
                      </a:r>
                      <a:r>
                        <a:rPr kumimoji="0" lang="en-US" sz="1050" b="1" i="0" u="none" strike="noStrike" cap="none" normalizeH="0" baseline="30000" dirty="0" smtClean="0">
                          <a:ln>
                            <a:noFill/>
                          </a:ln>
                          <a:solidFill>
                            <a:schemeClr val="tx1"/>
                          </a:solidFill>
                          <a:effectLst/>
                          <a:latin typeface="Arial" charset="0"/>
                        </a:rPr>
                        <a:t>-1</a:t>
                      </a:r>
                      <a:r>
                        <a:rPr kumimoji="0" lang="en-US" sz="1050" b="1" i="0" u="none" strike="noStrike" cap="none" normalizeH="0" baseline="0" dirty="0" smtClean="0">
                          <a:ln>
                            <a:noFill/>
                          </a:ln>
                          <a:solidFill>
                            <a:schemeClr val="tx1"/>
                          </a:solidFill>
                          <a:effectLst/>
                          <a:latin typeface="Arial" charset="0"/>
                        </a:rPr>
                        <a:t>) at 5000 A/cm</a:t>
                      </a:r>
                      <a:r>
                        <a:rPr kumimoji="0" lang="en-US" sz="1050" b="1" i="0" u="none" strike="noStrike" cap="none" normalizeH="0" baseline="30000" dirty="0" smtClean="0">
                          <a:ln>
                            <a:noFill/>
                          </a:ln>
                          <a:solidFill>
                            <a:schemeClr val="tx1"/>
                          </a:solidFill>
                          <a:effectLst/>
                          <a:latin typeface="Arial" charset="0"/>
                        </a:rPr>
                        <a:t>2</a:t>
                      </a: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1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10</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cs typeface="Times New Roman" pitchFamily="18" charset="0"/>
                        </a:rPr>
                        <a:t>0.02</a:t>
                      </a:r>
                      <a:endParaRPr kumimoji="0" lang="en-US" sz="1050" b="0" i="0" u="none" strike="noStrike" cap="none" normalizeH="0" baseline="0" dirty="0" smtClean="0">
                        <a:ln>
                          <a:noFill/>
                        </a:ln>
                        <a:solidFill>
                          <a:schemeClr val="tx1"/>
                        </a:solidFill>
                        <a:effectLst/>
                        <a:latin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 10</a:t>
                      </a:r>
                      <a:r>
                        <a:rPr kumimoji="0" lang="en-US" sz="1050" b="0" i="0" u="none" strike="noStrike" cap="none" normalizeH="0" baseline="30000" dirty="0" smtClean="0">
                          <a:ln>
                            <a:noFill/>
                          </a:ln>
                          <a:solidFill>
                            <a:schemeClr val="tx1"/>
                          </a:solidFill>
                          <a:effectLst/>
                          <a:latin typeface="Arial" charset="0"/>
                        </a:rPr>
                        <a:t>-17</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cap="none" normalizeH="0" baseline="0" dirty="0" smtClean="0">
                          <a:ln>
                            <a:noFill/>
                          </a:ln>
                          <a:solidFill>
                            <a:schemeClr val="tx1"/>
                          </a:solidFill>
                          <a:effectLst/>
                          <a:latin typeface="Arial" charset="0"/>
                        </a:rPr>
                        <a:t>~ 10</a:t>
                      </a:r>
                      <a:r>
                        <a:rPr kumimoji="0" lang="en-US" sz="1050" b="0" i="0" u="none" strike="noStrike" cap="none" normalizeH="0" baseline="30000" dirty="0" smtClean="0">
                          <a:ln>
                            <a:noFill/>
                          </a:ln>
                          <a:solidFill>
                            <a:schemeClr val="tx1"/>
                          </a:solidFill>
                          <a:effectLst/>
                          <a:latin typeface="Arial" charset="0"/>
                        </a:rPr>
                        <a:t>5 </a:t>
                      </a:r>
                      <a:endParaRPr kumimoji="0" lang="en-US" sz="1050" b="0" i="0" u="none" strike="noStrike" cap="none" normalizeH="0" baseline="0" dirty="0" smtClean="0">
                        <a:ln>
                          <a:noFill/>
                        </a:ln>
                        <a:solidFill>
                          <a:schemeClr val="tx1"/>
                        </a:solidFill>
                        <a:effectLst/>
                        <a:latin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1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200</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cs typeface="Times New Roman" pitchFamily="18" charset="0"/>
                        </a:rPr>
                        <a:t>130</a:t>
                      </a:r>
                      <a:endParaRPr kumimoji="0" lang="en-US" sz="1050" b="0" i="0" u="none" strike="noStrike" cap="none" normalizeH="0" baseline="0" dirty="0" smtClean="0">
                        <a:ln>
                          <a:noFill/>
                        </a:ln>
                        <a:solidFill>
                          <a:schemeClr val="tx1"/>
                        </a:solidFill>
                        <a:effectLst/>
                        <a:latin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cap="none" normalizeH="0" baseline="0" dirty="0" smtClean="0">
                          <a:ln>
                            <a:noFill/>
                          </a:ln>
                          <a:solidFill>
                            <a:schemeClr val="tx1"/>
                          </a:solidFill>
                          <a:effectLst/>
                          <a:latin typeface="Arial" charset="0"/>
                        </a:rPr>
                        <a:t>~ 10</a:t>
                      </a:r>
                      <a:r>
                        <a:rPr kumimoji="0" lang="en-US" sz="1050" b="0" i="0" u="none" strike="noStrike" cap="none" normalizeH="0" baseline="30000" dirty="0" smtClean="0">
                          <a:ln>
                            <a:noFill/>
                          </a:ln>
                          <a:solidFill>
                            <a:schemeClr val="tx1"/>
                          </a:solidFill>
                          <a:effectLst/>
                          <a:latin typeface="Arial" charset="0"/>
                        </a:rPr>
                        <a:t>-24 </a:t>
                      </a:r>
                      <a:endParaRPr kumimoji="0" lang="en-US" sz="1050" b="0" i="0" u="none" strike="noStrike" cap="none" normalizeH="0" baseline="0" dirty="0" smtClean="0">
                        <a:ln>
                          <a:noFill/>
                        </a:ln>
                        <a:solidFill>
                          <a:schemeClr val="tx1"/>
                        </a:solidFill>
                        <a:effectLst/>
                        <a:latin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cap="none" normalizeH="0" baseline="0" dirty="0" smtClean="0">
                          <a:ln>
                            <a:noFill/>
                          </a:ln>
                          <a:solidFill>
                            <a:schemeClr val="tx1"/>
                          </a:solidFill>
                          <a:effectLst/>
                          <a:latin typeface="Arial" charset="0"/>
                        </a:rPr>
                        <a:t>~ 10</a:t>
                      </a:r>
                      <a:r>
                        <a:rPr kumimoji="0" lang="en-US" sz="1050" b="0" i="0" u="none" strike="noStrike" cap="none" normalizeH="0" baseline="30000" dirty="0" smtClean="0">
                          <a:ln>
                            <a:noFill/>
                          </a:ln>
                          <a:solidFill>
                            <a:schemeClr val="tx1"/>
                          </a:solidFill>
                          <a:effectLst/>
                          <a:latin typeface="Arial" charset="0"/>
                        </a:rPr>
                        <a:t>-2</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616418425"/>
              </p:ext>
            </p:extLst>
          </p:nvPr>
        </p:nvGraphicFramePr>
        <p:xfrm>
          <a:off x="529281" y="2867293"/>
          <a:ext cx="4512538" cy="3762107"/>
        </p:xfrm>
        <a:graphic>
          <a:graphicData uri="http://schemas.openxmlformats.org/presentationml/2006/ole">
            <mc:AlternateContent xmlns:mc="http://schemas.openxmlformats.org/markup-compatibility/2006">
              <mc:Choice xmlns:v="urn:schemas-microsoft-com:vml" Requires="v">
                <p:oleObj spid="_x0000_s38029" name="Graph" r:id="rId4" imgW="3599078" imgH="3000451" progId="Origin50.Graph">
                  <p:embed/>
                </p:oleObj>
              </mc:Choice>
              <mc:Fallback>
                <p:oleObj name="Graph" r:id="rId4" imgW="3599078" imgH="3000451" progId="Origin50.Graph">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81" y="2867293"/>
                        <a:ext cx="4512538" cy="3762107"/>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913767460"/>
              </p:ext>
            </p:extLst>
          </p:nvPr>
        </p:nvGraphicFramePr>
        <p:xfrm>
          <a:off x="5105401" y="4114800"/>
          <a:ext cx="1181099" cy="590040"/>
        </p:xfrm>
        <a:graphic>
          <a:graphicData uri="http://schemas.openxmlformats.org/presentationml/2006/ole">
            <mc:AlternateContent xmlns:mc="http://schemas.openxmlformats.org/markup-compatibility/2006">
              <mc:Choice xmlns:v="urn:schemas-microsoft-com:vml" Requires="v">
                <p:oleObj spid="_x0000_s38030" name="Equation" r:id="rId6" imgW="888840" imgH="444240" progId="Equation.3">
                  <p:embed/>
                </p:oleObj>
              </mc:Choice>
              <mc:Fallback>
                <p:oleObj name="Equation" r:id="rId6" imgW="888840" imgH="444240" progId="Equation.3">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1" y="4114800"/>
                        <a:ext cx="1181099" cy="59004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343190401"/>
              </p:ext>
            </p:extLst>
          </p:nvPr>
        </p:nvGraphicFramePr>
        <p:xfrm>
          <a:off x="1295400" y="1740002"/>
          <a:ext cx="2743200" cy="545998"/>
        </p:xfrm>
        <a:graphic>
          <a:graphicData uri="http://schemas.openxmlformats.org/presentationml/2006/ole">
            <mc:AlternateContent xmlns:mc="http://schemas.openxmlformats.org/markup-compatibility/2006">
              <mc:Choice xmlns:v="urn:schemas-microsoft-com:vml" Requires="v">
                <p:oleObj spid="_x0000_s38031" name="Equation" r:id="rId8" imgW="2336760" imgH="469800" progId="Equation.3">
                  <p:embed/>
                </p:oleObj>
              </mc:Choice>
              <mc:Fallback>
                <p:oleObj name="Equation" r:id="rId8" imgW="2336760" imgH="4698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1740002"/>
                        <a:ext cx="2743200" cy="545998"/>
                      </a:xfrm>
                      <a:prstGeom prst="rect">
                        <a:avLst/>
                      </a:prstGeom>
                      <a:noFill/>
                      <a:ln>
                        <a:noFill/>
                      </a:ln>
                    </p:spPr>
                  </p:pic>
                </p:oleObj>
              </mc:Fallback>
            </mc:AlternateContent>
          </a:graphicData>
        </a:graphic>
      </p:graphicFrame>
      <p:sp>
        <p:nvSpPr>
          <p:cNvPr id="5" name="TextBox 4"/>
          <p:cNvSpPr txBox="1"/>
          <p:nvPr/>
        </p:nvSpPr>
        <p:spPr>
          <a:xfrm>
            <a:off x="4953000" y="3581400"/>
            <a:ext cx="2667000" cy="584775"/>
          </a:xfrm>
          <a:prstGeom prst="rect">
            <a:avLst/>
          </a:prstGeom>
          <a:noFill/>
        </p:spPr>
        <p:txBody>
          <a:bodyPr wrap="square" rtlCol="0">
            <a:spAutoFit/>
          </a:bodyPr>
          <a:lstStyle/>
          <a:p>
            <a:r>
              <a:rPr lang="en-US" sz="1600" dirty="0" smtClean="0"/>
              <a:t>Time for sequential ionization to charge state </a:t>
            </a:r>
            <a:r>
              <a:rPr lang="en-US" sz="1600" i="1" dirty="0" smtClean="0"/>
              <a:t>n</a:t>
            </a:r>
            <a:endParaRPr lang="en-US" sz="1600" i="1" dirty="0"/>
          </a:p>
        </p:txBody>
      </p:sp>
      <p:sp>
        <p:nvSpPr>
          <p:cNvPr id="15" name="Text Box 11"/>
          <p:cNvSpPr txBox="1">
            <a:spLocks noChangeArrowheads="1"/>
          </p:cNvSpPr>
          <p:nvPr/>
        </p:nvSpPr>
        <p:spPr bwMode="auto">
          <a:xfrm>
            <a:off x="4724400" y="4921250"/>
            <a:ext cx="41148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600" dirty="0" smtClean="0">
                <a:solidFill>
                  <a:srgbClr val="000000"/>
                </a:solidFill>
                <a:ea typeface="Times New Roman" pitchFamily="18" charset="0"/>
                <a:cs typeface="Arial" charset="0"/>
                <a:sym typeface="Symbol" pitchFamily="18" charset="2"/>
              </a:rPr>
              <a:t>Example:  </a:t>
            </a:r>
            <a:r>
              <a:rPr lang="en-US" altLang="en-US" sz="1600" dirty="0" err="1" smtClean="0">
                <a:solidFill>
                  <a:srgbClr val="000000"/>
                </a:solidFill>
                <a:ea typeface="Times New Roman" pitchFamily="18" charset="0"/>
                <a:cs typeface="Arial" charset="0"/>
                <a:sym typeface="Symbol" pitchFamily="18" charset="2"/>
              </a:rPr>
              <a:t>Sn</a:t>
            </a:r>
            <a:r>
              <a:rPr lang="en-US" altLang="en-US" sz="1600" dirty="0" smtClean="0">
                <a:solidFill>
                  <a:srgbClr val="000000"/>
                </a:solidFill>
                <a:ea typeface="Times New Roman" pitchFamily="18" charset="0"/>
                <a:cs typeface="Arial" charset="0"/>
                <a:sym typeface="Symbol" pitchFamily="18" charset="2"/>
              </a:rPr>
              <a:t>(Z=50) in a 2000 A/cm</a:t>
            </a:r>
            <a:r>
              <a:rPr lang="en-US" altLang="en-US" sz="1600" baseline="30000" dirty="0" smtClean="0">
                <a:solidFill>
                  <a:srgbClr val="000000"/>
                </a:solidFill>
                <a:ea typeface="Times New Roman" pitchFamily="18" charset="0"/>
                <a:cs typeface="Arial" charset="0"/>
                <a:sym typeface="Symbol" pitchFamily="18" charset="2"/>
              </a:rPr>
              <a:t>2</a:t>
            </a:r>
            <a:r>
              <a:rPr lang="en-US" altLang="en-US" sz="1600" dirty="0" smtClean="0">
                <a:solidFill>
                  <a:srgbClr val="000000"/>
                </a:solidFill>
                <a:ea typeface="Times New Roman" pitchFamily="18" charset="0"/>
                <a:cs typeface="Arial" charset="0"/>
                <a:sym typeface="Symbol" pitchFamily="18" charset="2"/>
              </a:rPr>
              <a:t> beam</a:t>
            </a:r>
          </a:p>
          <a:p>
            <a:pPr fontAlgn="base">
              <a:spcBef>
                <a:spcPct val="50000"/>
              </a:spcBef>
              <a:spcAft>
                <a:spcPct val="0"/>
              </a:spcAft>
            </a:pPr>
            <a:r>
              <a:rPr lang="en-US" altLang="en-US" sz="1600" dirty="0" smtClean="0">
                <a:solidFill>
                  <a:srgbClr val="000000"/>
                </a:solidFill>
                <a:ea typeface="Times New Roman" pitchFamily="18" charset="0"/>
                <a:cs typeface="Arial" charset="0"/>
                <a:sym typeface="Symbol" pitchFamily="18" charset="2"/>
              </a:rPr>
              <a:t> </a:t>
            </a:r>
            <a:r>
              <a:rPr lang="en-US" altLang="en-US" sz="1600" dirty="0">
                <a:solidFill>
                  <a:srgbClr val="000000"/>
                </a:solidFill>
                <a:ea typeface="Times New Roman" pitchFamily="18" charset="0"/>
                <a:cs typeface="Arial" charset="0"/>
                <a:sym typeface="Symbol" pitchFamily="18" charset="2"/>
              </a:rPr>
              <a:t>150 </a:t>
            </a:r>
            <a:r>
              <a:rPr lang="en-US" altLang="en-US" sz="1600" dirty="0" err="1">
                <a:solidFill>
                  <a:srgbClr val="000000"/>
                </a:solidFill>
                <a:ea typeface="Times New Roman" pitchFamily="18" charset="0"/>
                <a:cs typeface="Arial" charset="0"/>
                <a:sym typeface="Symbol" pitchFamily="18" charset="2"/>
              </a:rPr>
              <a:t>ms</a:t>
            </a:r>
            <a:r>
              <a:rPr lang="en-US" altLang="en-US" sz="1600" dirty="0">
                <a:solidFill>
                  <a:srgbClr val="000000"/>
                </a:solidFill>
                <a:ea typeface="Times New Roman" pitchFamily="18" charset="0"/>
                <a:cs typeface="Arial" charset="0"/>
                <a:sym typeface="Symbol" pitchFamily="18" charset="2"/>
              </a:rPr>
              <a:t> to reach </a:t>
            </a:r>
            <a:r>
              <a:rPr lang="en-US" altLang="en-US" sz="1600" dirty="0" smtClean="0">
                <a:solidFill>
                  <a:srgbClr val="000000"/>
                </a:solidFill>
                <a:ea typeface="Times New Roman" pitchFamily="18" charset="0"/>
                <a:cs typeface="Arial" charset="0"/>
                <a:sym typeface="Symbol" pitchFamily="18" charset="2"/>
              </a:rPr>
              <a:t>Ne-like Sn</a:t>
            </a:r>
            <a:r>
              <a:rPr lang="en-US" altLang="en-US" sz="1600" baseline="30000" dirty="0" smtClean="0">
                <a:solidFill>
                  <a:srgbClr val="000000"/>
                </a:solidFill>
                <a:ea typeface="Times New Roman" pitchFamily="18" charset="0"/>
                <a:cs typeface="Arial" charset="0"/>
                <a:sym typeface="Symbol" pitchFamily="18" charset="2"/>
              </a:rPr>
              <a:t>40</a:t>
            </a:r>
            <a:r>
              <a:rPr lang="en-US" altLang="en-US" sz="1600" baseline="30000" dirty="0">
                <a:solidFill>
                  <a:srgbClr val="000000"/>
                </a:solidFill>
                <a:ea typeface="Times New Roman" pitchFamily="18" charset="0"/>
                <a:cs typeface="Arial" charset="0"/>
                <a:sym typeface="Symbol" pitchFamily="18" charset="2"/>
              </a:rPr>
              <a:t>+</a:t>
            </a:r>
            <a:r>
              <a:rPr lang="en-US" altLang="en-US" sz="1600" dirty="0">
                <a:solidFill>
                  <a:srgbClr val="000000"/>
                </a:solidFill>
                <a:ea typeface="Times New Roman" pitchFamily="18" charset="0"/>
                <a:cs typeface="Arial" charset="0"/>
                <a:sym typeface="Symbol" pitchFamily="18" charset="2"/>
              </a:rPr>
              <a:t> </a:t>
            </a:r>
            <a:endParaRPr lang="en-US" sz="1600" dirty="0">
              <a:solidFill>
                <a:srgbClr val="000000"/>
              </a:solidFill>
              <a:ea typeface="Times New Roman" pitchFamily="18" charset="0"/>
              <a:cs typeface="Arial" charset="0"/>
              <a:sym typeface="Symbol" pitchFamily="18" charset="2"/>
            </a:endParaRPr>
          </a:p>
        </p:txBody>
      </p:sp>
    </p:spTree>
    <p:extLst>
      <p:ext uri="{BB962C8B-B14F-4D97-AF65-F5344CB8AC3E}">
        <p14:creationId xmlns:p14="http://schemas.microsoft.com/office/powerpoint/2010/main" val="1957137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37"/>
          <p:cNvSpPr txBox="1">
            <a:spLocks noChangeArrowheads="1"/>
          </p:cNvSpPr>
          <p:nvPr/>
        </p:nvSpPr>
        <p:spPr bwMode="auto">
          <a:xfrm>
            <a:off x="838200" y="1207056"/>
            <a:ext cx="7772400" cy="450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623888" indent="-158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a:spcBef>
                <a:spcPts val="1200"/>
              </a:spcBef>
              <a:spcAft>
                <a:spcPts val="1200"/>
              </a:spcAft>
              <a:buFont typeface="Symbol" pitchFamily="18" charset="2"/>
              <a:buChar char="·"/>
            </a:pPr>
            <a:r>
              <a:rPr lang="en-US" altLang="en-US" sz="1600" dirty="0">
                <a:solidFill>
                  <a:srgbClr val="000000"/>
                </a:solidFill>
                <a:ea typeface="Times New Roman" pitchFamily="18" charset="0"/>
                <a:cs typeface="Arial" charset="0"/>
                <a:sym typeface="Symbol" pitchFamily="18" charset="2"/>
              </a:rPr>
              <a:t>Energy transfer from beam electrons to trapped ions by single particle collisions </a:t>
            </a:r>
            <a:r>
              <a:rPr lang="en-US" altLang="en-US" sz="1600" dirty="0">
                <a:solidFill>
                  <a:srgbClr val="000000"/>
                </a:solidFill>
                <a:ea typeface="Times New Roman" pitchFamily="18" charset="0"/>
                <a:cs typeface="Arial" charset="0"/>
              </a:rPr>
              <a:t> </a:t>
            </a:r>
          </a:p>
          <a:p>
            <a:pPr lvl="1">
              <a:spcBef>
                <a:spcPts val="600"/>
              </a:spcBef>
              <a:buFontTx/>
              <a:buChar char="-"/>
            </a:pPr>
            <a:r>
              <a:rPr lang="en-US" altLang="en-US" sz="1600" dirty="0">
                <a:solidFill>
                  <a:srgbClr val="000000"/>
                </a:solidFill>
                <a:ea typeface="Times New Roman" pitchFamily="18" charset="0"/>
                <a:cs typeface="Arial" charset="0"/>
              </a:rPr>
              <a:t>Heating rate per ion is</a:t>
            </a:r>
          </a:p>
          <a:p>
            <a:pPr lvl="1">
              <a:spcBef>
                <a:spcPts val="600"/>
              </a:spcBef>
              <a:buFontTx/>
              <a:buChar char="-"/>
            </a:pPr>
            <a:endParaRPr lang="en-US" altLang="en-US" sz="1600" dirty="0">
              <a:solidFill>
                <a:srgbClr val="000000"/>
              </a:solidFill>
              <a:ea typeface="Times New Roman" pitchFamily="18" charset="0"/>
              <a:cs typeface="Arial" charset="0"/>
            </a:endParaRPr>
          </a:p>
          <a:p>
            <a:pPr lvl="1">
              <a:spcBef>
                <a:spcPts val="600"/>
              </a:spcBef>
              <a:spcAft>
                <a:spcPts val="600"/>
              </a:spcAft>
              <a:buFontTx/>
              <a:buChar char="-"/>
            </a:pPr>
            <a:r>
              <a:rPr lang="en-US" altLang="en-US" sz="1600" dirty="0">
                <a:solidFill>
                  <a:srgbClr val="FF3300"/>
                </a:solidFill>
                <a:ea typeface="Times New Roman" pitchFamily="18" charset="0"/>
                <a:cs typeface="Arial" charset="0"/>
              </a:rPr>
              <a:t>High ion charge and low electron energy are bad </a:t>
            </a:r>
            <a:endParaRPr lang="en-US" altLang="en-US" sz="1600" dirty="0">
              <a:solidFill>
                <a:srgbClr val="FF3300"/>
              </a:solidFill>
              <a:ea typeface="Times New Roman" pitchFamily="18" charset="0"/>
              <a:cs typeface="Arial" charset="0"/>
              <a:sym typeface="Symbol" pitchFamily="18" charset="2"/>
            </a:endParaRPr>
          </a:p>
          <a:p>
            <a:pPr>
              <a:spcBef>
                <a:spcPts val="1200"/>
              </a:spcBef>
              <a:buFont typeface="Symbol" pitchFamily="18" charset="2"/>
              <a:buChar char="·"/>
            </a:pPr>
            <a:r>
              <a:rPr lang="en-US" altLang="en-US" sz="1600" dirty="0">
                <a:solidFill>
                  <a:srgbClr val="000000"/>
                </a:solidFill>
                <a:ea typeface="Times New Roman" pitchFamily="18" charset="0"/>
                <a:cs typeface="Arial" charset="0"/>
              </a:rPr>
              <a:t>Heating rate  </a:t>
            </a:r>
            <a:r>
              <a:rPr lang="en-US" altLang="en-US" sz="1600" dirty="0">
                <a:solidFill>
                  <a:srgbClr val="000000"/>
                </a:solidFill>
                <a:ea typeface="Times New Roman" pitchFamily="18" charset="0"/>
                <a:cs typeface="Arial" charset="0"/>
                <a:sym typeface="Symbol" pitchFamily="18" charset="2"/>
              </a:rPr>
              <a:t> </a:t>
            </a:r>
            <a:r>
              <a:rPr lang="en-US" altLang="en-US" sz="1600" i="1" dirty="0">
                <a:solidFill>
                  <a:srgbClr val="000000"/>
                </a:solidFill>
                <a:ea typeface="Times New Roman" pitchFamily="18" charset="0"/>
                <a:cs typeface="Arial" charset="0"/>
                <a:sym typeface="Symbol" pitchFamily="18" charset="2"/>
              </a:rPr>
              <a:t>q</a:t>
            </a:r>
            <a:r>
              <a:rPr lang="en-US" altLang="en-US" sz="1600" baseline="30000" dirty="0">
                <a:solidFill>
                  <a:srgbClr val="000000"/>
                </a:solidFill>
                <a:ea typeface="Times New Roman" pitchFamily="18" charset="0"/>
                <a:cs typeface="Arial" charset="0"/>
                <a:sym typeface="Symbol" pitchFamily="18" charset="2"/>
              </a:rPr>
              <a:t>2</a:t>
            </a:r>
            <a:r>
              <a:rPr lang="en-US" altLang="en-US" sz="1600" dirty="0">
                <a:solidFill>
                  <a:srgbClr val="000000"/>
                </a:solidFill>
                <a:ea typeface="Times New Roman" pitchFamily="18" charset="0"/>
                <a:cs typeface="Arial" charset="0"/>
                <a:sym typeface="Symbol" pitchFamily="18" charset="2"/>
              </a:rPr>
              <a:t>           </a:t>
            </a:r>
            <a:r>
              <a:rPr lang="en-US" altLang="en-US" sz="1600" dirty="0">
                <a:solidFill>
                  <a:srgbClr val="000000"/>
                </a:solidFill>
                <a:ea typeface="Times New Roman" pitchFamily="18" charset="0"/>
                <a:cs typeface="Arial" charset="0"/>
              </a:rPr>
              <a:t>Ionization cross section  </a:t>
            </a:r>
            <a:r>
              <a:rPr lang="en-US" altLang="en-US" sz="1600" dirty="0">
                <a:solidFill>
                  <a:srgbClr val="000000"/>
                </a:solidFill>
                <a:ea typeface="Times New Roman" pitchFamily="18" charset="0"/>
                <a:cs typeface="Arial" charset="0"/>
                <a:sym typeface="Symbol" pitchFamily="18" charset="2"/>
              </a:rPr>
              <a:t> 1/</a:t>
            </a:r>
            <a:r>
              <a:rPr lang="en-US" altLang="en-US" sz="1600" i="1" dirty="0">
                <a:solidFill>
                  <a:srgbClr val="000000"/>
                </a:solidFill>
                <a:ea typeface="Times New Roman" pitchFamily="18" charset="0"/>
                <a:cs typeface="Arial" charset="0"/>
                <a:sym typeface="Symbol" pitchFamily="18" charset="2"/>
              </a:rPr>
              <a:t>q</a:t>
            </a:r>
            <a:r>
              <a:rPr lang="en-US" altLang="en-US" sz="1600" baseline="30000" dirty="0">
                <a:solidFill>
                  <a:srgbClr val="000000"/>
                </a:solidFill>
                <a:ea typeface="Times New Roman" pitchFamily="18" charset="0"/>
                <a:cs typeface="Arial" charset="0"/>
                <a:sym typeface="Symbol" pitchFamily="18" charset="2"/>
              </a:rPr>
              <a:t>2</a:t>
            </a:r>
            <a:r>
              <a:rPr lang="en-US" altLang="en-US" sz="1600" dirty="0">
                <a:solidFill>
                  <a:srgbClr val="000000"/>
                </a:solidFill>
                <a:ea typeface="Times New Roman" pitchFamily="18" charset="0"/>
                <a:cs typeface="Arial" charset="0"/>
                <a:sym typeface="Symbol" pitchFamily="18" charset="2"/>
              </a:rPr>
              <a:t>  </a:t>
            </a:r>
            <a:endParaRPr lang="en-US" altLang="en-US" sz="1600" dirty="0" smtClean="0">
              <a:solidFill>
                <a:srgbClr val="000000"/>
              </a:solidFill>
              <a:ea typeface="Times New Roman" pitchFamily="18" charset="0"/>
              <a:cs typeface="Arial" charset="0"/>
              <a:sym typeface="Symbol" pitchFamily="18" charset="2"/>
            </a:endParaRPr>
          </a:p>
          <a:p>
            <a:pPr>
              <a:spcBef>
                <a:spcPts val="1200"/>
              </a:spcBef>
              <a:buFont typeface="Symbol" pitchFamily="18" charset="2"/>
              <a:buChar char="·"/>
            </a:pPr>
            <a:r>
              <a:rPr lang="en-US" altLang="en-US" sz="1600" dirty="0" smtClean="0">
                <a:solidFill>
                  <a:srgbClr val="000000"/>
                </a:solidFill>
                <a:ea typeface="Times New Roman" pitchFamily="18" charset="0"/>
                <a:cs typeface="Arial" charset="0"/>
                <a:sym typeface="Symbol" pitchFamily="18" charset="2"/>
              </a:rPr>
              <a:t>Ion temperature exceeds beam space charge potential for high charge states</a:t>
            </a:r>
          </a:p>
          <a:p>
            <a:pPr>
              <a:spcBef>
                <a:spcPts val="1200"/>
              </a:spcBef>
              <a:buFont typeface="Symbol" pitchFamily="18" charset="2"/>
              <a:buChar char="·"/>
            </a:pPr>
            <a:endParaRPr lang="en-US" altLang="en-US" sz="1600" dirty="0">
              <a:solidFill>
                <a:srgbClr val="000000"/>
              </a:solidFill>
              <a:ea typeface="Times New Roman" pitchFamily="18" charset="0"/>
              <a:cs typeface="Arial" charset="0"/>
              <a:sym typeface="Symbol" pitchFamily="18" charset="2"/>
            </a:endParaRPr>
          </a:p>
          <a:p>
            <a:pPr>
              <a:spcBef>
                <a:spcPts val="1200"/>
              </a:spcBef>
              <a:buFont typeface="Symbol" pitchFamily="18" charset="2"/>
              <a:buChar char="·"/>
            </a:pPr>
            <a:endParaRPr lang="en-US" altLang="en-US" sz="1600" dirty="0">
              <a:solidFill>
                <a:srgbClr val="000000"/>
              </a:solidFill>
              <a:ea typeface="Times New Roman" pitchFamily="18" charset="0"/>
              <a:cs typeface="Arial" charset="0"/>
              <a:sym typeface="Symbol" pitchFamily="18" charset="2"/>
            </a:endParaRPr>
          </a:p>
          <a:p>
            <a:pPr>
              <a:spcBef>
                <a:spcPts val="1200"/>
              </a:spcBef>
              <a:buFont typeface="Symbol" pitchFamily="18" charset="2"/>
              <a:buChar char="·"/>
            </a:pPr>
            <a:endParaRPr lang="en-US" altLang="en-US" sz="1600" dirty="0" smtClean="0">
              <a:solidFill>
                <a:srgbClr val="000000"/>
              </a:solidFill>
              <a:ea typeface="Times New Roman" pitchFamily="18" charset="0"/>
              <a:cs typeface="Arial" charset="0"/>
              <a:sym typeface="Symbol" pitchFamily="18" charset="2"/>
            </a:endParaRPr>
          </a:p>
          <a:p>
            <a:pPr marL="0" indent="0">
              <a:spcBef>
                <a:spcPts val="1200"/>
              </a:spcBef>
            </a:pPr>
            <a:r>
              <a:rPr lang="en-US" altLang="en-US" sz="1600" dirty="0" smtClean="0">
                <a:solidFill>
                  <a:srgbClr val="000000"/>
                </a:solidFill>
                <a:ea typeface="Times New Roman" pitchFamily="18" charset="0"/>
                <a:cs typeface="Arial" charset="0"/>
                <a:sym typeface="Symbol" pitchFamily="18" charset="2"/>
              </a:rPr>
              <a:t>Evaporative ion cooling is used (either by design or by accident) to achieve the production and retention of very high charge states</a:t>
            </a:r>
          </a:p>
          <a:p>
            <a:pPr lvl="1">
              <a:spcBef>
                <a:spcPts val="600"/>
              </a:spcBef>
              <a:buFontTx/>
              <a:buChar char="-"/>
            </a:pPr>
            <a:endParaRPr lang="en-US" altLang="en-US" sz="1600" dirty="0">
              <a:solidFill>
                <a:srgbClr val="000000"/>
              </a:solidFill>
              <a:ea typeface="Times New Roman" pitchFamily="18" charset="0"/>
              <a:cs typeface="Arial" charset="0"/>
            </a:endParaRPr>
          </a:p>
        </p:txBody>
      </p:sp>
      <p:sp>
        <p:nvSpPr>
          <p:cNvPr id="3" name="Rectangle 2"/>
          <p:cNvSpPr/>
          <p:nvPr/>
        </p:nvSpPr>
        <p:spPr>
          <a:xfrm>
            <a:off x="838200" y="4800600"/>
            <a:ext cx="7581900" cy="609600"/>
          </a:xfrm>
          <a:prstGeom prst="rect">
            <a:avLst/>
          </a:prstGeom>
          <a:solidFill>
            <a:srgbClr val="FFC000">
              <a:alpha val="20000"/>
            </a:srgb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descr="lab_icon_no_box_blue_rgb"/>
          <p:cNvPicPr>
            <a:picLocks noChangeAspect="1" noChangeArrowheads="1"/>
          </p:cNvPicPr>
          <p:nvPr/>
        </p:nvPicPr>
        <p:blipFill>
          <a:blip r:embed="rId3" cstate="print"/>
          <a:srcRect/>
          <a:stretch>
            <a:fillRect/>
          </a:stretch>
        </p:blipFill>
        <p:spPr bwMode="auto">
          <a:xfrm>
            <a:off x="8153400" y="6248400"/>
            <a:ext cx="533400" cy="512763"/>
          </a:xfrm>
          <a:prstGeom prst="rect">
            <a:avLst/>
          </a:prstGeom>
          <a:noFill/>
          <a:ln w="9525">
            <a:noFill/>
            <a:miter lim="800000"/>
            <a:headEnd/>
            <a:tailEnd/>
          </a:ln>
        </p:spPr>
      </p:pic>
      <p:grpSp>
        <p:nvGrpSpPr>
          <p:cNvPr id="2" name="Group 2"/>
          <p:cNvGrpSpPr>
            <a:grpSpLocks/>
          </p:cNvGrpSpPr>
          <p:nvPr/>
        </p:nvGrpSpPr>
        <p:grpSpPr bwMode="auto">
          <a:xfrm>
            <a:off x="0" y="762000"/>
            <a:ext cx="9142413" cy="76200"/>
            <a:chOff x="0" y="0"/>
            <a:chExt cx="5760" cy="708"/>
          </a:xfrm>
        </p:grpSpPr>
        <p:sp>
          <p:nvSpPr>
            <p:cNvPr id="7" name="Rectangle 3"/>
            <p:cNvSpPr>
              <a:spLocks noChangeArrowheads="1"/>
            </p:cNvSpPr>
            <p:nvPr/>
          </p:nvSpPr>
          <p:spPr bwMode="auto">
            <a:xfrm flipV="1">
              <a:off x="0" y="0"/>
              <a:ext cx="2880" cy="708"/>
            </a:xfrm>
            <a:prstGeom prst="rect">
              <a:avLst/>
            </a:prstGeom>
            <a:solidFill>
              <a:srgbClr val="124A91"/>
            </a:solidFill>
            <a:ln w="9525">
              <a:noFill/>
              <a:miter lim="800000"/>
              <a:headEnd/>
              <a:tailEnd/>
            </a:ln>
          </p:spPr>
          <p:txBody>
            <a:bodyPr wrap="none" anchor="ctr"/>
            <a:lstStyle/>
            <a:p>
              <a:endParaRPr lang="en-US">
                <a:solidFill>
                  <a:prstClr val="black"/>
                </a:solidFill>
              </a:endParaRPr>
            </a:p>
          </p:txBody>
        </p:sp>
        <p:sp>
          <p:nvSpPr>
            <p:cNvPr id="8" name="Rectangle 4"/>
            <p:cNvSpPr>
              <a:spLocks noChangeArrowheads="1"/>
            </p:cNvSpPr>
            <p:nvPr/>
          </p:nvSpPr>
          <p:spPr bwMode="auto">
            <a:xfrm flipV="1">
              <a:off x="2880" y="0"/>
              <a:ext cx="2880" cy="708"/>
            </a:xfrm>
            <a:prstGeom prst="rect">
              <a:avLst/>
            </a:prstGeom>
            <a:solidFill>
              <a:srgbClr val="124A91"/>
            </a:solidFill>
            <a:ln w="9525">
              <a:noFill/>
              <a:miter lim="800000"/>
              <a:headEnd/>
              <a:tailEnd/>
            </a:ln>
          </p:spPr>
          <p:txBody>
            <a:bodyPr wrap="none" anchor="ctr"/>
            <a:lstStyle/>
            <a:p>
              <a:endParaRPr lang="en-US">
                <a:solidFill>
                  <a:prstClr val="black"/>
                </a:solidFill>
              </a:endParaRPr>
            </a:p>
          </p:txBody>
        </p:sp>
      </p:grpSp>
      <p:sp>
        <p:nvSpPr>
          <p:cNvPr id="9" name="Text Box 7"/>
          <p:cNvSpPr txBox="1">
            <a:spLocks noChangeArrowheads="1"/>
          </p:cNvSpPr>
          <p:nvPr/>
        </p:nvSpPr>
        <p:spPr bwMode="auto">
          <a:xfrm>
            <a:off x="685800" y="381000"/>
            <a:ext cx="7734300" cy="400110"/>
          </a:xfrm>
          <a:prstGeom prst="rect">
            <a:avLst/>
          </a:prstGeom>
          <a:noFill/>
          <a:ln w="9525">
            <a:noFill/>
            <a:miter lim="800000"/>
            <a:headEnd/>
            <a:tailEnd/>
          </a:ln>
        </p:spPr>
        <p:txBody>
          <a:bodyPr wrap="square">
            <a:spAutoFit/>
          </a:bodyPr>
          <a:lstStyle/>
          <a:p>
            <a:pPr>
              <a:spcBef>
                <a:spcPct val="50000"/>
              </a:spcBef>
            </a:pPr>
            <a:r>
              <a:rPr lang="en-US" sz="2000" dirty="0" smtClean="0">
                <a:solidFill>
                  <a:prstClr val="black"/>
                </a:solidFill>
                <a:latin typeface="Arial" pitchFamily="34" charset="0"/>
                <a:cs typeface="Arial" pitchFamily="34" charset="0"/>
              </a:rPr>
              <a:t>Ion heating</a:t>
            </a:r>
            <a:endParaRPr lang="en-US" sz="2000" dirty="0">
              <a:solidFill>
                <a:prstClr val="black"/>
              </a:solidFill>
              <a:latin typeface="Arial" pitchFamily="34" charset="0"/>
              <a:cs typeface="Arial" pitchFamily="34" charset="0"/>
            </a:endParaRPr>
          </a:p>
        </p:txBody>
      </p:sp>
      <p:sp>
        <p:nvSpPr>
          <p:cNvPr id="12" name="Text Box 6"/>
          <p:cNvSpPr txBox="1">
            <a:spLocks noChangeArrowheads="1"/>
          </p:cNvSpPr>
          <p:nvPr/>
        </p:nvSpPr>
        <p:spPr bwMode="auto">
          <a:xfrm>
            <a:off x="1828800" y="3810000"/>
            <a:ext cx="4648200" cy="584775"/>
          </a:xfrm>
          <a:prstGeom prst="rect">
            <a:avLst/>
          </a:prstGeom>
          <a:solidFill>
            <a:schemeClr val="accent1">
              <a:alpha val="20000"/>
            </a:schemeClr>
          </a:solidFill>
          <a:ln w="12700">
            <a:solidFill>
              <a:srgbClr val="000000"/>
            </a:solidFill>
            <a:miter lim="800000"/>
            <a:headEnd/>
            <a:tailEnd/>
          </a:ln>
          <a:effectLst/>
          <a:extLst/>
        </p:spPr>
        <p:txBody>
          <a:bodyPr wrap="square">
            <a:spAutoFit/>
          </a:body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rPr>
              <a:t>Production of charge states of roughly 50+ or greater is impossible without ion cooling!</a:t>
            </a:r>
          </a:p>
        </p:txBody>
      </p:sp>
      <p:grpSp>
        <p:nvGrpSpPr>
          <p:cNvPr id="11" name="Group 10"/>
          <p:cNvGrpSpPr/>
          <p:nvPr/>
        </p:nvGrpSpPr>
        <p:grpSpPr>
          <a:xfrm>
            <a:off x="3944937" y="1600200"/>
            <a:ext cx="1846263" cy="579438"/>
            <a:chOff x="3868737" y="1600200"/>
            <a:chExt cx="1846263" cy="579438"/>
          </a:xfrm>
        </p:grpSpPr>
        <p:graphicFrame>
          <p:nvGraphicFramePr>
            <p:cNvPr id="6" name="Object 5"/>
            <p:cNvGraphicFramePr>
              <a:graphicFrameLocks noChangeAspect="1"/>
            </p:cNvGraphicFramePr>
            <p:nvPr>
              <p:extLst>
                <p:ext uri="{D42A27DB-BD31-4B8C-83A1-F6EECF244321}">
                  <p14:modId xmlns:p14="http://schemas.microsoft.com/office/powerpoint/2010/main" val="535942580"/>
                </p:ext>
              </p:extLst>
            </p:nvPr>
          </p:nvGraphicFramePr>
          <p:xfrm>
            <a:off x="3868737" y="1600200"/>
            <a:ext cx="1846263" cy="571500"/>
          </p:xfrm>
          <a:graphic>
            <a:graphicData uri="http://schemas.openxmlformats.org/presentationml/2006/ole">
              <mc:AlternateContent xmlns:mc="http://schemas.openxmlformats.org/markup-compatibility/2006">
                <mc:Choice xmlns:v="urn:schemas-microsoft-com:vml" Requires="v">
                  <p:oleObj spid="_x0000_s35901" name="Equation" r:id="rId4" imgW="1473200" imgH="457200" progId="Equation.3">
                    <p:embed/>
                  </p:oleObj>
                </mc:Choice>
                <mc:Fallback>
                  <p:oleObj name="Equation" r:id="rId4" imgW="1473200" imgH="457200" progId="Equation.3">
                    <p:embed/>
                    <p:pic>
                      <p:nvPicPr>
                        <p:cNvPr id="0" name="Object 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8737" y="1600200"/>
                          <a:ext cx="184626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Oval 14"/>
            <p:cNvSpPr>
              <a:spLocks noChangeAspect="1"/>
            </p:cNvSpPr>
            <p:nvPr/>
          </p:nvSpPr>
          <p:spPr>
            <a:xfrm>
              <a:off x="4648200" y="1630362"/>
              <a:ext cx="274638" cy="274638"/>
            </a:xfrm>
            <a:prstGeom prst="ellipse">
              <a:avLst/>
            </a:prstGeom>
            <a:noFill/>
            <a:ln w="190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a:spLocks noChangeAspect="1"/>
            </p:cNvSpPr>
            <p:nvPr/>
          </p:nvSpPr>
          <p:spPr>
            <a:xfrm>
              <a:off x="4754563" y="1905000"/>
              <a:ext cx="274637" cy="274638"/>
            </a:xfrm>
            <a:prstGeom prst="ellipse">
              <a:avLst/>
            </a:prstGeom>
            <a:noFill/>
            <a:ln w="190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extLst>
      <p:ext uri="{BB962C8B-B14F-4D97-AF65-F5344CB8AC3E}">
        <p14:creationId xmlns:p14="http://schemas.microsoft.com/office/powerpoint/2010/main" val="1223242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609600" y="228600"/>
            <a:ext cx="7518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dirty="0" smtClean="0">
                <a:solidFill>
                  <a:srgbClr val="000000"/>
                </a:solidFill>
                <a:latin typeface="Helvetica" pitchFamily="34" charset="0"/>
              </a:rPr>
              <a:t>Evaporative ion cooling enables the production of very high charge states and almost unlimited confinement times</a:t>
            </a:r>
          </a:p>
        </p:txBody>
      </p:sp>
      <p:sp>
        <p:nvSpPr>
          <p:cNvPr id="7172" name="Text Box 7"/>
          <p:cNvSpPr txBox="1">
            <a:spLocks noChangeArrowheads="1"/>
          </p:cNvSpPr>
          <p:nvPr/>
        </p:nvSpPr>
        <p:spPr bwMode="auto">
          <a:xfrm>
            <a:off x="5257800" y="1546225"/>
            <a:ext cx="3124200"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742950" indent="-285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12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Loss rate depends exponentially on ion charge</a:t>
            </a:r>
          </a:p>
          <a:p>
            <a:pPr fontAlgn="base">
              <a:spcBef>
                <a:spcPts val="12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Evaporation of low-Z ions compensates for electron beam heating of high-q ions</a:t>
            </a:r>
          </a:p>
          <a:p>
            <a:pPr fontAlgn="base">
              <a:spcBef>
                <a:spcPts val="12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Thermal equilibrium </a:t>
            </a:r>
            <a:br>
              <a:rPr lang="en-US" altLang="en-US" sz="1600" dirty="0" smtClean="0">
                <a:solidFill>
                  <a:srgbClr val="000000"/>
                </a:solidFill>
                <a:ea typeface="Times New Roman" pitchFamily="18" charset="0"/>
                <a:cs typeface="Arial" charset="0"/>
              </a:rPr>
            </a:br>
            <a:r>
              <a:rPr lang="en-US" altLang="en-US" sz="1600" dirty="0" smtClean="0">
                <a:solidFill>
                  <a:srgbClr val="000000"/>
                </a:solidFill>
                <a:ea typeface="Times New Roman" pitchFamily="18" charset="0"/>
                <a:cs typeface="Arial" charset="0"/>
                <a:sym typeface="Symbol" pitchFamily="18" charset="2"/>
              </a:rPr>
              <a:t></a:t>
            </a:r>
            <a:r>
              <a:rPr lang="en-US" altLang="en-US" sz="1600" dirty="0" smtClean="0">
                <a:solidFill>
                  <a:srgbClr val="000000"/>
                </a:solidFill>
                <a:ea typeface="Times New Roman" pitchFamily="18" charset="0"/>
                <a:cs typeface="Arial" charset="0"/>
              </a:rPr>
              <a:t> </a:t>
            </a:r>
            <a:r>
              <a:rPr lang="en-US" altLang="en-US" sz="1600" i="1" dirty="0" smtClean="0">
                <a:solidFill>
                  <a:srgbClr val="000000"/>
                </a:solidFill>
                <a:ea typeface="Times New Roman" pitchFamily="18" charset="0"/>
                <a:cs typeface="Arial" charset="0"/>
              </a:rPr>
              <a:t>T</a:t>
            </a:r>
            <a:r>
              <a:rPr lang="en-US" altLang="en-US" sz="1600" i="1" baseline="-30000" dirty="0" smtClean="0">
                <a:solidFill>
                  <a:srgbClr val="000000"/>
                </a:solidFill>
                <a:ea typeface="Times New Roman" pitchFamily="18" charset="0"/>
                <a:cs typeface="Arial" charset="0"/>
              </a:rPr>
              <a:t>i</a:t>
            </a:r>
            <a:r>
              <a:rPr lang="en-US" altLang="en-US" sz="1600" dirty="0" smtClean="0">
                <a:solidFill>
                  <a:srgbClr val="000000"/>
                </a:solidFill>
                <a:ea typeface="Times New Roman" pitchFamily="18" charset="0"/>
                <a:cs typeface="Arial" charset="0"/>
              </a:rPr>
              <a:t>  </a:t>
            </a:r>
            <a:r>
              <a:rPr lang="en-US" altLang="en-US" sz="1600" dirty="0" smtClean="0">
                <a:solidFill>
                  <a:srgbClr val="000000"/>
                </a:solidFill>
                <a:ea typeface="Times New Roman" pitchFamily="18" charset="0"/>
                <a:cs typeface="Arial" charset="0"/>
                <a:sym typeface="Symbol" pitchFamily="18" charset="2"/>
              </a:rPr>
              <a:t></a:t>
            </a:r>
            <a:r>
              <a:rPr lang="en-US" altLang="en-US" sz="1600" dirty="0" smtClean="0">
                <a:solidFill>
                  <a:srgbClr val="000000"/>
                </a:solidFill>
                <a:ea typeface="Times New Roman" pitchFamily="18" charset="0"/>
                <a:cs typeface="Arial" charset="0"/>
              </a:rPr>
              <a:t> 0.1</a:t>
            </a:r>
            <a:r>
              <a:rPr lang="en-US" altLang="en-US" sz="1600" i="1" dirty="0" smtClean="0">
                <a:solidFill>
                  <a:srgbClr val="000000"/>
                </a:solidFill>
                <a:ea typeface="Times New Roman" pitchFamily="18" charset="0"/>
                <a:cs typeface="Arial" charset="0"/>
              </a:rPr>
              <a:t>qeV</a:t>
            </a:r>
            <a:r>
              <a:rPr lang="en-US" altLang="en-US" sz="1600" i="1" baseline="-30000" dirty="0" smtClean="0">
                <a:solidFill>
                  <a:srgbClr val="000000"/>
                </a:solidFill>
                <a:ea typeface="Times New Roman" pitchFamily="18" charset="0"/>
                <a:cs typeface="Arial" charset="0"/>
              </a:rPr>
              <a:t>trap </a:t>
            </a:r>
          </a:p>
          <a:p>
            <a:pPr fontAlgn="base">
              <a:spcBef>
                <a:spcPts val="12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 </a:t>
            </a:r>
            <a:r>
              <a:rPr lang="en-US" altLang="en-US" sz="1600" dirty="0" smtClean="0">
                <a:solidFill>
                  <a:srgbClr val="FF3300"/>
                </a:solidFill>
                <a:ea typeface="Times New Roman" pitchFamily="18" charset="0"/>
                <a:cs typeface="Arial" charset="0"/>
              </a:rPr>
              <a:t>axial</a:t>
            </a:r>
            <a:r>
              <a:rPr lang="en-US" altLang="en-US" sz="1600" dirty="0" smtClean="0">
                <a:solidFill>
                  <a:srgbClr val="000000"/>
                </a:solidFill>
                <a:ea typeface="Times New Roman" pitchFamily="18" charset="0"/>
                <a:cs typeface="Arial" charset="0"/>
              </a:rPr>
              <a:t> trap potential controls the ion temperature and </a:t>
            </a:r>
            <a:r>
              <a:rPr lang="en-US" altLang="en-US" sz="1600" dirty="0" smtClean="0">
                <a:solidFill>
                  <a:srgbClr val="FF3300"/>
                </a:solidFill>
                <a:ea typeface="Times New Roman" pitchFamily="18" charset="0"/>
                <a:cs typeface="Arial" charset="0"/>
              </a:rPr>
              <a:t>radial distribution </a:t>
            </a:r>
            <a:r>
              <a:rPr lang="en-US" altLang="en-US" sz="1600" dirty="0" smtClean="0">
                <a:solidFill>
                  <a:srgbClr val="000000"/>
                </a:solidFill>
                <a:ea typeface="Times New Roman" pitchFamily="18" charset="0"/>
                <a:cs typeface="Arial" charset="0"/>
              </a:rPr>
              <a:t>of ions within the electron beam</a:t>
            </a:r>
          </a:p>
        </p:txBody>
      </p:sp>
      <p:pic>
        <p:nvPicPr>
          <p:cNvPr id="7173" name="Picture 8" descr="EBIT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625" y="3200400"/>
            <a:ext cx="371157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grpSp>
        <p:nvGrpSpPr>
          <p:cNvPr id="7175" name="Group 10"/>
          <p:cNvGrpSpPr>
            <a:grpSpLocks/>
          </p:cNvGrpSpPr>
          <p:nvPr/>
        </p:nvGrpSpPr>
        <p:grpSpPr bwMode="auto">
          <a:xfrm>
            <a:off x="1219200" y="1447800"/>
            <a:ext cx="3048000" cy="1447800"/>
            <a:chOff x="768" y="912"/>
            <a:chExt cx="1920" cy="912"/>
          </a:xfrm>
        </p:grpSpPr>
        <p:sp>
          <p:nvSpPr>
            <p:cNvPr id="7181" name="Text Box 11"/>
            <p:cNvSpPr txBox="1">
              <a:spLocks noChangeArrowheads="1"/>
            </p:cNvSpPr>
            <p:nvPr/>
          </p:nvSpPr>
          <p:spPr bwMode="auto">
            <a:xfrm>
              <a:off x="768" y="912"/>
              <a:ext cx="1920" cy="91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sz="1600" smtClean="0">
                <a:solidFill>
                  <a:srgbClr val="000000"/>
                </a:solidFill>
              </a:endParaRPr>
            </a:p>
            <a:p>
              <a:pPr eaLnBrk="1" fontAlgn="base" hangingPunct="1">
                <a:spcBef>
                  <a:spcPct val="0"/>
                </a:spcBef>
                <a:spcAft>
                  <a:spcPct val="0"/>
                </a:spcAft>
              </a:pPr>
              <a:r>
                <a:rPr lang="en-US" sz="1600" smtClean="0">
                  <a:solidFill>
                    <a:srgbClr val="000000"/>
                  </a:solidFill>
                </a:rPr>
                <a:t>evaporation rate  </a:t>
              </a:r>
              <a:r>
                <a:rPr lang="en-US" sz="1600" smtClean="0">
                  <a:solidFill>
                    <a:srgbClr val="000000"/>
                  </a:solidFill>
                  <a:sym typeface="Symbol" pitchFamily="18" charset="2"/>
                </a:rPr>
                <a:t>   </a:t>
              </a:r>
              <a:r>
                <a:rPr lang="en-US" sz="1600" smtClean="0">
                  <a:solidFill>
                    <a:srgbClr val="000000"/>
                  </a:solidFill>
                </a:rPr>
                <a:t>   </a:t>
              </a:r>
            </a:p>
            <a:p>
              <a:pPr eaLnBrk="1" fontAlgn="base" hangingPunct="1">
                <a:spcBef>
                  <a:spcPct val="50000"/>
                </a:spcBef>
                <a:spcAft>
                  <a:spcPct val="0"/>
                </a:spcAft>
              </a:pPr>
              <a:r>
                <a:rPr lang="en-US" sz="1600" smtClean="0">
                  <a:solidFill>
                    <a:srgbClr val="000000"/>
                  </a:solidFill>
                  <a:sym typeface="Symbol" pitchFamily="18" charset="2"/>
                </a:rPr>
                <a:t></a:t>
              </a:r>
              <a:r>
                <a:rPr lang="en-US" sz="1600" smtClean="0">
                  <a:solidFill>
                    <a:srgbClr val="000000"/>
                  </a:solidFill>
                </a:rPr>
                <a:t> </a:t>
              </a:r>
              <a:r>
                <a:rPr lang="en-US" sz="1600" smtClean="0">
                  <a:solidFill>
                    <a:srgbClr val="FF0000"/>
                  </a:solidFill>
                </a:rPr>
                <a:t>low-</a:t>
              </a:r>
              <a:r>
                <a:rPr lang="en-US" sz="1600" i="1" smtClean="0">
                  <a:solidFill>
                    <a:srgbClr val="FF0000"/>
                  </a:solidFill>
                </a:rPr>
                <a:t>q</a:t>
              </a:r>
              <a:r>
                <a:rPr lang="en-US" sz="1600" smtClean="0">
                  <a:solidFill>
                    <a:srgbClr val="FF0000"/>
                  </a:solidFill>
                </a:rPr>
                <a:t> ions</a:t>
              </a:r>
              <a:r>
                <a:rPr lang="en-US" sz="1600" smtClean="0">
                  <a:solidFill>
                    <a:srgbClr val="000000"/>
                  </a:solidFill>
                </a:rPr>
                <a:t> are lost</a:t>
              </a:r>
            </a:p>
            <a:p>
              <a:pPr eaLnBrk="1" fontAlgn="base" hangingPunct="1">
                <a:spcBef>
                  <a:spcPct val="50000"/>
                </a:spcBef>
                <a:spcAft>
                  <a:spcPct val="0"/>
                </a:spcAft>
              </a:pPr>
              <a:r>
                <a:rPr lang="en-US" sz="1600" smtClean="0">
                  <a:solidFill>
                    <a:srgbClr val="000000"/>
                  </a:solidFill>
                  <a:sym typeface="Symbol" pitchFamily="18" charset="2"/>
                </a:rPr>
                <a:t></a:t>
              </a:r>
              <a:r>
                <a:rPr lang="en-US" sz="1600" smtClean="0">
                  <a:solidFill>
                    <a:srgbClr val="000000"/>
                  </a:solidFill>
                </a:rPr>
                <a:t> </a:t>
              </a:r>
              <a:r>
                <a:rPr lang="en-US" sz="1600" smtClean="0">
                  <a:solidFill>
                    <a:srgbClr val="0000FF"/>
                  </a:solidFill>
                </a:rPr>
                <a:t>high-</a:t>
              </a:r>
              <a:r>
                <a:rPr lang="en-US" sz="1600" i="1" smtClean="0">
                  <a:solidFill>
                    <a:srgbClr val="0000FF"/>
                  </a:solidFill>
                </a:rPr>
                <a:t>q</a:t>
              </a:r>
              <a:r>
                <a:rPr lang="en-US" sz="1600" smtClean="0">
                  <a:solidFill>
                    <a:srgbClr val="0000FF"/>
                  </a:solidFill>
                </a:rPr>
                <a:t> ions</a:t>
              </a:r>
              <a:r>
                <a:rPr lang="en-US" sz="1600" smtClean="0">
                  <a:solidFill>
                    <a:srgbClr val="000000"/>
                  </a:solidFill>
                </a:rPr>
                <a:t> are trapped </a:t>
              </a:r>
            </a:p>
          </p:txBody>
        </p:sp>
        <p:graphicFrame>
          <p:nvGraphicFramePr>
            <p:cNvPr id="7170" name="Object 12"/>
            <p:cNvGraphicFramePr>
              <a:graphicFrameLocks noChangeAspect="1"/>
            </p:cNvGraphicFramePr>
            <p:nvPr/>
          </p:nvGraphicFramePr>
          <p:xfrm>
            <a:off x="1914" y="1008"/>
            <a:ext cx="678" cy="276"/>
          </p:xfrm>
          <a:graphic>
            <a:graphicData uri="http://schemas.openxmlformats.org/presentationml/2006/ole">
              <mc:AlternateContent xmlns:mc="http://schemas.openxmlformats.org/markup-compatibility/2006">
                <mc:Choice xmlns:v="urn:schemas-microsoft-com:vml" Requires="v">
                  <p:oleObj spid="_x0000_s28753" name="Equation" r:id="rId5" imgW="545626" imgH="215713" progId="Equation.3">
                    <p:embed/>
                  </p:oleObj>
                </mc:Choice>
                <mc:Fallback>
                  <p:oleObj name="Equation" r:id="rId5" imgW="545626" imgH="2157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4" y="1008"/>
                          <a:ext cx="678" cy="2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176" name="Group 13"/>
          <p:cNvGrpSpPr>
            <a:grpSpLocks/>
          </p:cNvGrpSpPr>
          <p:nvPr/>
        </p:nvGrpSpPr>
        <p:grpSpPr bwMode="auto">
          <a:xfrm>
            <a:off x="0" y="914400"/>
            <a:ext cx="9142413" cy="76200"/>
            <a:chOff x="0" y="0"/>
            <a:chExt cx="5760" cy="708"/>
          </a:xfrm>
        </p:grpSpPr>
        <p:sp>
          <p:nvSpPr>
            <p:cNvPr id="7179"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7180"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7177" name="Picture 16" descr="lab_icon_no_box_blue_rg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 Box 17"/>
          <p:cNvSpPr txBox="1">
            <a:spLocks noChangeArrowheads="1"/>
          </p:cNvSpPr>
          <p:nvPr/>
        </p:nvSpPr>
        <p:spPr bwMode="auto">
          <a:xfrm>
            <a:off x="1219200" y="5410200"/>
            <a:ext cx="6324600" cy="650875"/>
          </a:xfrm>
          <a:prstGeom prst="rect">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dirty="0" smtClean="0">
                <a:solidFill>
                  <a:srgbClr val="000000"/>
                </a:solidFill>
              </a:rPr>
              <a:t>A low-Z coolant (typically neon gas) is injected into the EBIT trap for production and retention of very-highly-charged ions</a:t>
            </a:r>
          </a:p>
        </p:txBody>
      </p:sp>
    </p:spTree>
    <p:extLst>
      <p:ext uri="{BB962C8B-B14F-4D97-AF65-F5344CB8AC3E}">
        <p14:creationId xmlns:p14="http://schemas.microsoft.com/office/powerpoint/2010/main" val="296860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Marrs Files\Documents\EBIT\HIE-EBIS-CERN\Images\gas-injec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399" y="838200"/>
            <a:ext cx="6324601" cy="2868120"/>
          </a:xfrm>
          <a:prstGeom prst="rect">
            <a:avLst/>
          </a:prstGeom>
          <a:noFill/>
          <a:extLst>
            <a:ext uri="{909E8E84-426E-40DD-AFC4-6F175D3DCCD1}">
              <a14:hiddenFill xmlns:a14="http://schemas.microsoft.com/office/drawing/2010/main">
                <a:solidFill>
                  <a:srgbClr val="FFFFFF"/>
                </a:solidFill>
              </a14:hiddenFill>
            </a:ext>
          </a:extLst>
        </p:spPr>
      </p:pic>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915590" y="514290"/>
            <a:ext cx="61710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LLNL Super EBIT cooling-gas injector</a:t>
            </a:r>
            <a:endParaRPr lang="en-US" sz="2000" baseline="30000" dirty="0" smtClean="0">
              <a:solidFill>
                <a:srgbClr val="000000"/>
              </a:solidFill>
            </a:endParaRPr>
          </a:p>
        </p:txBody>
      </p:sp>
      <p:pic>
        <p:nvPicPr>
          <p:cNvPr id="3993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9586"/>
          <a:stretch/>
        </p:blipFill>
        <p:spPr bwMode="auto">
          <a:xfrm>
            <a:off x="762000" y="1524000"/>
            <a:ext cx="788333"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 Box 15"/>
          <p:cNvSpPr txBox="1">
            <a:spLocks noChangeArrowheads="1"/>
          </p:cNvSpPr>
          <p:nvPr/>
        </p:nvSpPr>
        <p:spPr bwMode="auto">
          <a:xfrm>
            <a:off x="1143000" y="3962400"/>
            <a:ext cx="7162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tabLst>
                <a:tab pos="398463" algn="l"/>
                <a:tab pos="682625" algn="l"/>
              </a:tabLst>
              <a:defRPr>
                <a:solidFill>
                  <a:schemeClr val="tx1"/>
                </a:solidFill>
                <a:latin typeface="Arial" charset="0"/>
              </a:defRPr>
            </a:lvl1pPr>
            <a:lvl2pPr marL="742950" indent="-285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A beam of neutral atoms (usually neon) is produced by differential pumping and collimation</a:t>
            </a: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Neutral atomic beam crosses electron beam in trap center</a:t>
            </a: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Best performance is achieved when all x-ray ports are covered by beryllium windows at 4 K to minimize background gas density in the trap</a:t>
            </a:r>
          </a:p>
        </p:txBody>
      </p:sp>
      <p:sp>
        <p:nvSpPr>
          <p:cNvPr id="10" name="Text Box 6"/>
          <p:cNvSpPr txBox="1">
            <a:spLocks noChangeArrowheads="1"/>
          </p:cNvSpPr>
          <p:nvPr/>
        </p:nvSpPr>
        <p:spPr bwMode="auto">
          <a:xfrm>
            <a:off x="1295400" y="5562600"/>
            <a:ext cx="6400800" cy="584775"/>
          </a:xfrm>
          <a:prstGeom prst="rect">
            <a:avLst/>
          </a:prstGeom>
          <a:solidFill>
            <a:srgbClr val="FFC000">
              <a:alpha val="20000"/>
            </a:srgbClr>
          </a:solidFill>
          <a:ln w="9525">
            <a:solidFill>
              <a:schemeClr val="tx1"/>
            </a:solidFill>
            <a:miter lim="800000"/>
            <a:headEnd/>
            <a:tailEnd/>
          </a:ln>
          <a:effectLst/>
          <a:extLst/>
        </p:spPr>
        <p:txBody>
          <a:bodyPr wrap="square">
            <a:spAutoFit/>
          </a:bodyPr>
          <a:lstStyle/>
          <a:p>
            <a:pPr fontAlgn="base">
              <a:spcBef>
                <a:spcPct val="50000"/>
              </a:spcBef>
              <a:spcAft>
                <a:spcPct val="0"/>
              </a:spcAft>
              <a:defRPr/>
            </a:pPr>
            <a:r>
              <a:rPr lang="en-US" altLang="en-US" sz="1600" dirty="0" smtClean="0">
                <a:solidFill>
                  <a:srgbClr val="000000"/>
                </a:solidFill>
                <a:ea typeface="Times New Roman" pitchFamily="18" charset="0"/>
                <a:cs typeface="Arial" charset="0"/>
                <a:sym typeface="Symbol" pitchFamily="18" charset="2"/>
              </a:rPr>
              <a:t>Neon is a good choice for cooling:  atomic number is about right, chemically inert, small charge exchange recombination cross section</a:t>
            </a:r>
            <a:endParaRPr kumimoji="0" lang="en-US" sz="1600" b="0" i="0" u="none" strike="noStrike" kern="0" cap="none" spc="0" normalizeH="0" baseline="0" noProof="0" dirty="0" smtClean="0">
              <a:ln>
                <a:noFill/>
              </a:ln>
              <a:solidFill>
                <a:srgbClr val="000000"/>
              </a:solidFill>
              <a:effectLst/>
              <a:uLnTx/>
              <a:uFillTx/>
            </a:endParaRPr>
          </a:p>
        </p:txBody>
      </p:sp>
    </p:spTree>
    <p:extLst>
      <p:ext uri="{BB962C8B-B14F-4D97-AF65-F5344CB8AC3E}">
        <p14:creationId xmlns:p14="http://schemas.microsoft.com/office/powerpoint/2010/main" val="479572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4"/>
          <p:cNvSpPr txBox="1">
            <a:spLocks noChangeArrowheads="1"/>
          </p:cNvSpPr>
          <p:nvPr/>
        </p:nvSpPr>
        <p:spPr bwMode="auto">
          <a:xfrm>
            <a:off x="3927475" y="61134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endParaRPr lang="en-US" altLang="en-US" sz="2400" smtClean="0">
              <a:solidFill>
                <a:srgbClr val="000000"/>
              </a:solidFill>
              <a:latin typeface="Times" pitchFamily="18" charset="0"/>
            </a:endParaRPr>
          </a:p>
        </p:txBody>
      </p:sp>
      <p:sp>
        <p:nvSpPr>
          <p:cNvPr id="31747" name="Text Box 5"/>
          <p:cNvSpPr txBox="1">
            <a:spLocks noChangeArrowheads="1"/>
          </p:cNvSpPr>
          <p:nvPr/>
        </p:nvSpPr>
        <p:spPr bwMode="auto">
          <a:xfrm>
            <a:off x="609600" y="514350"/>
            <a:ext cx="7086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smtClean="0">
                <a:solidFill>
                  <a:srgbClr val="000000"/>
                </a:solidFill>
                <a:latin typeface="Helvetica" pitchFamily="34" charset="0"/>
              </a:rPr>
              <a:t>Injection of low-Z cooling gas controls high-Z ion inventories</a:t>
            </a:r>
          </a:p>
        </p:txBody>
      </p:sp>
      <p:sp>
        <p:nvSpPr>
          <p:cNvPr id="3174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31749" name="Text Box 15"/>
          <p:cNvSpPr txBox="1">
            <a:spLocks noChangeArrowheads="1"/>
          </p:cNvSpPr>
          <p:nvPr/>
        </p:nvSpPr>
        <p:spPr bwMode="auto">
          <a:xfrm>
            <a:off x="838200" y="3733800"/>
            <a:ext cx="3429000"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742950" indent="-285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Neutral neon atoms are injected radially through an aperture in the 4 K magnet bobbin</a:t>
            </a: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Some neon atoms are ionized and captured in the electron beam</a:t>
            </a:r>
          </a:p>
        </p:txBody>
      </p:sp>
      <p:sp>
        <p:nvSpPr>
          <p:cNvPr id="31750" name="Text Box 16"/>
          <p:cNvSpPr txBox="1">
            <a:spLocks noChangeArrowheads="1"/>
          </p:cNvSpPr>
          <p:nvPr/>
        </p:nvSpPr>
        <p:spPr bwMode="auto">
          <a:xfrm>
            <a:off x="4800600" y="3733800"/>
            <a:ext cx="3429000"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742950" indent="-285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 trap is filled with a single injection of low-charge bismuth</a:t>
            </a: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 amount of highly charged bismuth retained in the trap is controlled by the amount of neon cooling</a:t>
            </a:r>
          </a:p>
        </p:txBody>
      </p:sp>
      <p:pic>
        <p:nvPicPr>
          <p:cNvPr id="31751" name="Picture 17" descr="Bi-ra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219200"/>
            <a:ext cx="3108325"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19" descr="tra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800" y="1295400"/>
            <a:ext cx="2797175"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16" descr="lab_icon_no_box_blue_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4" name="Group 13"/>
          <p:cNvGrpSpPr>
            <a:grpSpLocks/>
          </p:cNvGrpSpPr>
          <p:nvPr/>
        </p:nvGrpSpPr>
        <p:grpSpPr bwMode="auto">
          <a:xfrm>
            <a:off x="0" y="914400"/>
            <a:ext cx="9142413" cy="76200"/>
            <a:chOff x="0" y="0"/>
            <a:chExt cx="5760" cy="708"/>
          </a:xfrm>
        </p:grpSpPr>
        <p:sp>
          <p:nvSpPr>
            <p:cNvPr id="31756"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31757"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sp>
        <p:nvSpPr>
          <p:cNvPr id="31755" name="TextBox 14"/>
          <p:cNvSpPr txBox="1">
            <a:spLocks noChangeArrowheads="1"/>
          </p:cNvSpPr>
          <p:nvPr/>
        </p:nvSpPr>
        <p:spPr bwMode="auto">
          <a:xfrm>
            <a:off x="914400" y="5486400"/>
            <a:ext cx="7010400" cy="923925"/>
          </a:xfrm>
          <a:prstGeom prst="rect">
            <a:avLst/>
          </a:prstGeom>
          <a:solidFill>
            <a:schemeClr val="accent1">
              <a:alpha val="20000"/>
            </a:schemeClr>
          </a:solidFill>
          <a:ln w="12700">
            <a:solidFill>
              <a:schemeClr val="tx1"/>
            </a:solidFill>
            <a:miter lim="800000"/>
            <a:headEnd/>
            <a:tailEnd/>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dirty="0" smtClean="0">
                <a:solidFill>
                  <a:srgbClr val="000000"/>
                </a:solidFill>
              </a:rPr>
              <a:t>Data with a clean trap confirms that the number of high-charge ions retained in the EBIT electron beam is roughly proportional to the injection rate of low-Z cooling ions</a:t>
            </a:r>
          </a:p>
        </p:txBody>
      </p:sp>
    </p:spTree>
    <p:extLst>
      <p:ext uri="{BB962C8B-B14F-4D97-AF65-F5344CB8AC3E}">
        <p14:creationId xmlns:p14="http://schemas.microsoft.com/office/powerpoint/2010/main" val="3142197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07" name="Group 17"/>
          <p:cNvGrpSpPr>
            <a:grpSpLocks/>
          </p:cNvGrpSpPr>
          <p:nvPr/>
        </p:nvGrpSpPr>
        <p:grpSpPr bwMode="auto">
          <a:xfrm>
            <a:off x="4572000" y="1524000"/>
            <a:ext cx="3205163" cy="4419600"/>
            <a:chOff x="685800" y="1752601"/>
            <a:chExt cx="3053373" cy="4267200"/>
          </a:xfrm>
        </p:grpSpPr>
        <p:pic>
          <p:nvPicPr>
            <p:cNvPr id="297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752601"/>
              <a:ext cx="3053373"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TextBox 13"/>
            <p:cNvSpPr txBox="1">
              <a:spLocks noChangeArrowheads="1"/>
            </p:cNvSpPr>
            <p:nvPr/>
          </p:nvSpPr>
          <p:spPr bwMode="auto">
            <a:xfrm>
              <a:off x="1219307" y="1981201"/>
              <a:ext cx="1295659" cy="2516188"/>
            </a:xfrm>
            <a:prstGeom prst="rect">
              <a:avLst/>
            </a:prstGeom>
            <a:noFill/>
            <a:ln w="9525">
              <a:noFill/>
              <a:miter lim="800000"/>
              <a:headEnd/>
              <a:tailEnd/>
            </a:ln>
          </p:spPr>
          <p:txBody>
            <a:bodyPr>
              <a:spAutoFit/>
            </a:bodyPr>
            <a:lstStyle/>
            <a:p>
              <a:pPr fontAlgn="base">
                <a:spcBef>
                  <a:spcPct val="0"/>
                </a:spcBef>
                <a:spcAft>
                  <a:spcPct val="0"/>
                </a:spcAft>
                <a:defRPr/>
              </a:pPr>
              <a:r>
                <a:rPr lang="en-US" sz="1050" dirty="0">
                  <a:solidFill>
                    <a:srgbClr val="000000"/>
                  </a:solidFill>
                </a:rPr>
                <a:t>Deep axial trap</a:t>
              </a:r>
            </a:p>
            <a:p>
              <a:pPr fontAlgn="base">
                <a:spcBef>
                  <a:spcPct val="0"/>
                </a:spcBef>
                <a:spcAft>
                  <a:spcPct val="0"/>
                </a:spcAft>
                <a:defRPr/>
              </a:pPr>
              <a:r>
                <a:rPr lang="en-US" sz="1050" dirty="0">
                  <a:solidFill>
                    <a:srgbClr val="000000"/>
                  </a:solidFill>
                </a:rPr>
                <a:t>High ion temperature </a:t>
              </a: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endParaRPr lang="en-US" sz="1050" dirty="0">
                <a:solidFill>
                  <a:srgbClr val="000000"/>
                </a:solidFill>
              </a:endParaRPr>
            </a:p>
            <a:p>
              <a:pPr fontAlgn="base">
                <a:spcBef>
                  <a:spcPct val="0"/>
                </a:spcBef>
                <a:spcAft>
                  <a:spcPct val="0"/>
                </a:spcAft>
                <a:defRPr/>
              </a:pPr>
              <a:r>
                <a:rPr lang="en-US" sz="1050" dirty="0">
                  <a:solidFill>
                    <a:srgbClr val="000000"/>
                  </a:solidFill>
                </a:rPr>
                <a:t>Shallow axial trap</a:t>
              </a:r>
            </a:p>
            <a:p>
              <a:pPr fontAlgn="base">
                <a:spcBef>
                  <a:spcPct val="0"/>
                </a:spcBef>
                <a:spcAft>
                  <a:spcPct val="0"/>
                </a:spcAft>
                <a:defRPr/>
              </a:pPr>
              <a:r>
                <a:rPr lang="en-US" sz="1050" dirty="0">
                  <a:solidFill>
                    <a:srgbClr val="000000"/>
                  </a:solidFill>
                </a:rPr>
                <a:t>Low ion temperature</a:t>
              </a:r>
            </a:p>
          </p:txBody>
        </p:sp>
      </p:grpSp>
      <p:grpSp>
        <p:nvGrpSpPr>
          <p:cNvPr id="29706" name="Group 18"/>
          <p:cNvGrpSpPr>
            <a:grpSpLocks/>
          </p:cNvGrpSpPr>
          <p:nvPr/>
        </p:nvGrpSpPr>
        <p:grpSpPr bwMode="auto">
          <a:xfrm>
            <a:off x="533400" y="1549400"/>
            <a:ext cx="3581400" cy="4546600"/>
            <a:chOff x="5047585" y="1397736"/>
            <a:chExt cx="3410615" cy="4698264"/>
          </a:xfrm>
        </p:grpSpPr>
        <p:pic>
          <p:nvPicPr>
            <p:cNvPr id="29710" name="Picture 15" descr="D:\Documents\EBIT\EBIST2010\images\Penetrante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7585" y="3736450"/>
              <a:ext cx="3410615" cy="235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1" name="Picture 14" descr="D:\Documents\EBIT\EBIST2010\images\Penetrante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1" y="1397736"/>
              <a:ext cx="3276599" cy="225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9698" name="Text Box 5"/>
          <p:cNvSpPr txBox="1">
            <a:spLocks noChangeArrowheads="1"/>
          </p:cNvSpPr>
          <p:nvPr/>
        </p:nvSpPr>
        <p:spPr bwMode="auto">
          <a:xfrm>
            <a:off x="609600" y="228600"/>
            <a:ext cx="7518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smtClean="0">
                <a:solidFill>
                  <a:srgbClr val="000000"/>
                </a:solidFill>
                <a:latin typeface="Helvetica" pitchFamily="34" charset="0"/>
              </a:rPr>
              <a:t>Measurements and detailed computer models support our understanding of ion thermal processes</a:t>
            </a:r>
          </a:p>
        </p:txBody>
      </p:sp>
      <p:sp>
        <p:nvSpPr>
          <p:cNvPr id="29699"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grpSp>
        <p:nvGrpSpPr>
          <p:cNvPr id="29700" name="Group 13"/>
          <p:cNvGrpSpPr>
            <a:grpSpLocks/>
          </p:cNvGrpSpPr>
          <p:nvPr/>
        </p:nvGrpSpPr>
        <p:grpSpPr bwMode="auto">
          <a:xfrm>
            <a:off x="0" y="914400"/>
            <a:ext cx="9142413" cy="76200"/>
            <a:chOff x="0" y="0"/>
            <a:chExt cx="5760" cy="708"/>
          </a:xfrm>
        </p:grpSpPr>
        <p:sp>
          <p:nvSpPr>
            <p:cNvPr id="29712"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9713"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9701" name="Picture 16" descr="lab_icon_no_box_blue_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17"/>
          <p:cNvSpPr txBox="1">
            <a:spLocks noChangeArrowheads="1"/>
          </p:cNvSpPr>
          <p:nvPr/>
        </p:nvSpPr>
        <p:spPr bwMode="auto">
          <a:xfrm>
            <a:off x="5029200" y="6096000"/>
            <a:ext cx="23622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900" dirty="0" smtClean="0">
                <a:solidFill>
                  <a:srgbClr val="000000"/>
                </a:solidFill>
              </a:rPr>
              <a:t>P. Beiersdorfer et al., RSI </a:t>
            </a:r>
            <a:r>
              <a:rPr lang="en-US" sz="900" b="1" dirty="0" smtClean="0">
                <a:solidFill>
                  <a:srgbClr val="000000"/>
                </a:solidFill>
              </a:rPr>
              <a:t>66</a:t>
            </a:r>
            <a:r>
              <a:rPr lang="en-US" sz="900" dirty="0" smtClean="0">
                <a:solidFill>
                  <a:srgbClr val="000000"/>
                </a:solidFill>
              </a:rPr>
              <a:t>, 303 (1995)</a:t>
            </a:r>
          </a:p>
        </p:txBody>
      </p:sp>
      <p:sp>
        <p:nvSpPr>
          <p:cNvPr id="29703" name="TextBox 16"/>
          <p:cNvSpPr txBox="1">
            <a:spLocks noChangeArrowheads="1"/>
          </p:cNvSpPr>
          <p:nvPr/>
        </p:nvSpPr>
        <p:spPr bwMode="auto">
          <a:xfrm>
            <a:off x="4953000" y="990600"/>
            <a:ext cx="3124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600" dirty="0" smtClean="0">
                <a:solidFill>
                  <a:srgbClr val="000000"/>
                </a:solidFill>
              </a:rPr>
              <a:t>Measured He-like Ti</a:t>
            </a:r>
            <a:r>
              <a:rPr lang="en-US" sz="1600" baseline="30000" dirty="0" smtClean="0">
                <a:solidFill>
                  <a:srgbClr val="000000"/>
                </a:solidFill>
              </a:rPr>
              <a:t>20+ </a:t>
            </a:r>
            <a:r>
              <a:rPr lang="en-US" sz="1600" dirty="0" smtClean="0">
                <a:solidFill>
                  <a:srgbClr val="000000"/>
                </a:solidFill>
              </a:rPr>
              <a:t>Doppler-broadened x-ray line width</a:t>
            </a:r>
          </a:p>
        </p:txBody>
      </p:sp>
      <p:sp>
        <p:nvSpPr>
          <p:cNvPr id="29704" name="Text Box 17"/>
          <p:cNvSpPr txBox="1">
            <a:spLocks noChangeArrowheads="1"/>
          </p:cNvSpPr>
          <p:nvPr/>
        </p:nvSpPr>
        <p:spPr bwMode="auto">
          <a:xfrm>
            <a:off x="990600" y="6096000"/>
            <a:ext cx="23622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900" dirty="0" smtClean="0">
                <a:solidFill>
                  <a:srgbClr val="000000"/>
                </a:solidFill>
              </a:rPr>
              <a:t>B. </a:t>
            </a:r>
            <a:r>
              <a:rPr lang="en-US" sz="900" dirty="0" err="1" smtClean="0">
                <a:solidFill>
                  <a:srgbClr val="000000"/>
                </a:solidFill>
              </a:rPr>
              <a:t>Penetrante</a:t>
            </a:r>
            <a:r>
              <a:rPr lang="en-US" sz="900" dirty="0" smtClean="0">
                <a:solidFill>
                  <a:srgbClr val="000000"/>
                </a:solidFill>
              </a:rPr>
              <a:t> et al., PRA </a:t>
            </a:r>
            <a:r>
              <a:rPr lang="en-US" sz="900" b="1" dirty="0" smtClean="0">
                <a:solidFill>
                  <a:srgbClr val="000000"/>
                </a:solidFill>
              </a:rPr>
              <a:t>43</a:t>
            </a:r>
            <a:r>
              <a:rPr lang="en-US" sz="900" dirty="0" smtClean="0">
                <a:solidFill>
                  <a:srgbClr val="000000"/>
                </a:solidFill>
              </a:rPr>
              <a:t>, 4861 (1991)</a:t>
            </a:r>
          </a:p>
        </p:txBody>
      </p:sp>
      <p:sp>
        <p:nvSpPr>
          <p:cNvPr id="29705" name="TextBox 16"/>
          <p:cNvSpPr txBox="1">
            <a:spLocks noChangeArrowheads="1"/>
          </p:cNvSpPr>
          <p:nvPr/>
        </p:nvSpPr>
        <p:spPr bwMode="auto">
          <a:xfrm>
            <a:off x="1074737" y="990600"/>
            <a:ext cx="31924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600" dirty="0" smtClean="0">
                <a:solidFill>
                  <a:srgbClr val="000000"/>
                </a:solidFill>
              </a:rPr>
              <a:t>Computer model of steady-state argon ion temperature</a:t>
            </a:r>
          </a:p>
        </p:txBody>
      </p:sp>
    </p:spTree>
    <p:extLst>
      <p:ext uri="{BB962C8B-B14F-4D97-AF65-F5344CB8AC3E}">
        <p14:creationId xmlns:p14="http://schemas.microsoft.com/office/powerpoint/2010/main" val="1244326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3927475" y="61134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endParaRPr lang="en-US" altLang="en-US" sz="2400">
              <a:solidFill>
                <a:srgbClr val="000000"/>
              </a:solidFill>
              <a:latin typeface="Times" pitchFamily="18" charset="0"/>
            </a:endParaRPr>
          </a:p>
        </p:txBody>
      </p:sp>
      <p:sp>
        <p:nvSpPr>
          <p:cNvPr id="21509" name="Text Box 5"/>
          <p:cNvSpPr txBox="1">
            <a:spLocks noChangeArrowheads="1"/>
          </p:cNvSpPr>
          <p:nvPr/>
        </p:nvSpPr>
        <p:spPr bwMode="auto">
          <a:xfrm>
            <a:off x="609600" y="228600"/>
            <a:ext cx="751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altLang="en-US" sz="2000" dirty="0">
                <a:solidFill>
                  <a:srgbClr val="000000"/>
                </a:solidFill>
                <a:latin typeface="Helvetica" pitchFamily="34" charset="0"/>
              </a:rPr>
              <a:t>Charge-exchange recombination with neutral gas destroys high charge states</a:t>
            </a:r>
          </a:p>
        </p:txBody>
      </p:sp>
      <p:sp>
        <p:nvSpPr>
          <p:cNvPr id="21511" name="Text Box 7"/>
          <p:cNvSpPr txBox="1">
            <a:spLocks noChangeArrowheads="1"/>
          </p:cNvSpPr>
          <p:nvPr/>
        </p:nvSpPr>
        <p:spPr bwMode="auto">
          <a:xfrm>
            <a:off x="762000" y="1447800"/>
            <a:ext cx="7315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600">
                <a:solidFill>
                  <a:srgbClr val="000000"/>
                </a:solidFill>
                <a:ea typeface="Times New Roman" pitchFamily="18" charset="0"/>
                <a:cs typeface="Arial" charset="0"/>
              </a:rPr>
              <a:t>Destruction rate is </a:t>
            </a:r>
            <a:r>
              <a:rPr lang="en-US" altLang="en-US" sz="1600">
                <a:solidFill>
                  <a:srgbClr val="000000"/>
                </a:solidFill>
                <a:ea typeface="Times New Roman" pitchFamily="18" charset="0"/>
                <a:cs typeface="Arial" charset="0"/>
                <a:sym typeface="Symbol" pitchFamily="18" charset="2"/>
              </a:rPr>
              <a:t>  </a:t>
            </a:r>
          </a:p>
          <a:p>
            <a:pPr lvl="1" eaLnBrk="0" fontAlgn="base" hangingPunct="0">
              <a:spcBef>
                <a:spcPts val="1200"/>
              </a:spcBef>
              <a:spcAft>
                <a:spcPct val="0"/>
              </a:spcAft>
              <a:buFontTx/>
              <a:buChar char="-"/>
            </a:pPr>
            <a:r>
              <a:rPr lang="en-US" altLang="en-US" sz="1600">
                <a:solidFill>
                  <a:srgbClr val="000000"/>
                </a:solidFill>
                <a:ea typeface="Times New Roman" pitchFamily="18" charset="0"/>
                <a:cs typeface="Arial" charset="0"/>
              </a:rPr>
              <a:t>The cross section is enormous:  </a:t>
            </a:r>
            <a:r>
              <a:rPr lang="en-US" altLang="en-US" sz="1600">
                <a:solidFill>
                  <a:srgbClr val="000000"/>
                </a:solidFill>
                <a:ea typeface="Times New Roman" pitchFamily="18" charset="0"/>
                <a:cs typeface="Arial" charset="0"/>
                <a:sym typeface="Symbol" pitchFamily="18" charset="2"/>
              </a:rPr>
              <a:t></a:t>
            </a:r>
            <a:r>
              <a:rPr lang="en-US" altLang="en-US" sz="1600" baseline="30000">
                <a:solidFill>
                  <a:srgbClr val="000000"/>
                </a:solidFill>
                <a:ea typeface="Times New Roman" pitchFamily="18" charset="0"/>
                <a:cs typeface="Arial" charset="0"/>
                <a:sym typeface="Symbol" pitchFamily="18" charset="2"/>
              </a:rPr>
              <a:t>cx</a:t>
            </a:r>
            <a:r>
              <a:rPr lang="en-US" altLang="en-US" sz="1600">
                <a:solidFill>
                  <a:srgbClr val="000000"/>
                </a:solidFill>
                <a:ea typeface="Times New Roman" pitchFamily="18" charset="0"/>
                <a:cs typeface="Arial" charset="0"/>
              </a:rPr>
              <a:t> </a:t>
            </a:r>
            <a:r>
              <a:rPr lang="en-US" altLang="en-US" sz="1600">
                <a:solidFill>
                  <a:srgbClr val="000000"/>
                </a:solidFill>
                <a:ea typeface="Times New Roman" pitchFamily="18" charset="0"/>
                <a:cs typeface="Arial" charset="0"/>
                <a:sym typeface="Symbol" pitchFamily="18" charset="2"/>
              </a:rPr>
              <a:t> </a:t>
            </a:r>
            <a:r>
              <a:rPr lang="en-US" altLang="en-US" sz="1600" i="1">
                <a:solidFill>
                  <a:srgbClr val="000000"/>
                </a:solidFill>
                <a:ea typeface="Times New Roman" pitchFamily="18" charset="0"/>
                <a:cs typeface="Arial" charset="0"/>
                <a:sym typeface="Symbol" pitchFamily="18" charset="2"/>
              </a:rPr>
              <a:t>2  10</a:t>
            </a:r>
            <a:r>
              <a:rPr lang="en-US" altLang="en-US" sz="1600" i="1" baseline="30000">
                <a:solidFill>
                  <a:srgbClr val="000000"/>
                </a:solidFill>
                <a:ea typeface="Times New Roman" pitchFamily="18" charset="0"/>
                <a:cs typeface="Arial" charset="0"/>
                <a:sym typeface="Symbol" pitchFamily="18" charset="2"/>
              </a:rPr>
              <a:t>-14</a:t>
            </a:r>
            <a:r>
              <a:rPr lang="en-US" altLang="en-US" sz="1600">
                <a:solidFill>
                  <a:srgbClr val="000000"/>
                </a:solidFill>
                <a:ea typeface="Times New Roman" pitchFamily="18" charset="0"/>
                <a:cs typeface="Arial" charset="0"/>
                <a:sym typeface="Symbol" pitchFamily="18" charset="2"/>
              </a:rPr>
              <a:t>  cm</a:t>
            </a:r>
            <a:r>
              <a:rPr lang="en-US" altLang="en-US" sz="1600" baseline="30000">
                <a:solidFill>
                  <a:srgbClr val="000000"/>
                </a:solidFill>
                <a:ea typeface="Times New Roman" pitchFamily="18" charset="0"/>
                <a:cs typeface="Arial" charset="0"/>
                <a:sym typeface="Symbol" pitchFamily="18" charset="2"/>
              </a:rPr>
              <a:t>2</a:t>
            </a:r>
            <a:r>
              <a:rPr lang="en-US" altLang="en-US" sz="1600">
                <a:solidFill>
                  <a:srgbClr val="000000"/>
                </a:solidFill>
                <a:ea typeface="Times New Roman" pitchFamily="18" charset="0"/>
                <a:cs typeface="Arial" charset="0"/>
                <a:sym typeface="Symbol" pitchFamily="18" charset="2"/>
              </a:rPr>
              <a:t>  for </a:t>
            </a:r>
            <a:r>
              <a:rPr lang="en-US" altLang="en-US" sz="1600" i="1">
                <a:solidFill>
                  <a:srgbClr val="000000"/>
                </a:solidFill>
                <a:ea typeface="Times New Roman" pitchFamily="18" charset="0"/>
                <a:cs typeface="Arial" charset="0"/>
                <a:sym typeface="Symbol" pitchFamily="18" charset="2"/>
              </a:rPr>
              <a:t>q </a:t>
            </a:r>
            <a:r>
              <a:rPr lang="en-US" altLang="en-US" sz="1600">
                <a:solidFill>
                  <a:srgbClr val="000000"/>
                </a:solidFill>
                <a:ea typeface="Times New Roman" pitchFamily="18" charset="0"/>
                <a:cs typeface="Arial" charset="0"/>
                <a:sym typeface="Symbol" pitchFamily="18" charset="2"/>
              </a:rPr>
              <a:t>= 50+ and neutral neon </a:t>
            </a:r>
            <a:r>
              <a:rPr lang="en-US" altLang="en-US" sz="1600">
                <a:solidFill>
                  <a:srgbClr val="000000"/>
                </a:solidFill>
                <a:ea typeface="Times New Roman" pitchFamily="18" charset="0"/>
                <a:cs typeface="Arial" charset="0"/>
              </a:rPr>
              <a:t>    </a:t>
            </a:r>
            <a:endParaRPr lang="en-US" altLang="en-US" sz="1600">
              <a:solidFill>
                <a:srgbClr val="000000"/>
              </a:solidFill>
              <a:ea typeface="Times New Roman" pitchFamily="18" charset="0"/>
              <a:cs typeface="Arial" charset="0"/>
              <a:sym typeface="Symbol" pitchFamily="18" charset="2"/>
            </a:endParaRPr>
          </a:p>
        </p:txBody>
      </p:sp>
      <p:sp>
        <p:nvSpPr>
          <p:cNvPr id="2151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a:solidFill>
                <a:srgbClr val="000000"/>
              </a:solidFill>
            </a:endParaRPr>
          </a:p>
        </p:txBody>
      </p:sp>
      <p:sp>
        <p:nvSpPr>
          <p:cNvPr id="215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a:solidFill>
                <a:srgbClr val="000000"/>
              </a:solidFill>
            </a:endParaRPr>
          </a:p>
        </p:txBody>
      </p:sp>
      <p:sp>
        <p:nvSpPr>
          <p:cNvPr id="215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a:solidFill>
                <a:srgbClr val="000000"/>
              </a:solidFill>
            </a:endParaRPr>
          </a:p>
        </p:txBody>
      </p:sp>
      <p:graphicFrame>
        <p:nvGraphicFramePr>
          <p:cNvPr id="21515" name="Object 11"/>
          <p:cNvGraphicFramePr>
            <a:graphicFrameLocks noChangeAspect="1"/>
          </p:cNvGraphicFramePr>
          <p:nvPr/>
        </p:nvGraphicFramePr>
        <p:xfrm>
          <a:off x="3124200" y="1371600"/>
          <a:ext cx="1133475" cy="509588"/>
        </p:xfrm>
        <a:graphic>
          <a:graphicData uri="http://schemas.openxmlformats.org/presentationml/2006/ole">
            <mc:AlternateContent xmlns:mc="http://schemas.openxmlformats.org/markup-compatibility/2006">
              <mc:Choice xmlns:v="urn:schemas-microsoft-com:vml" Requires="v">
                <p:oleObj spid="_x0000_s23635" name="Equation" r:id="rId4" imgW="876240" imgH="393480" progId="Equation.3">
                  <p:embed/>
                </p:oleObj>
              </mc:Choice>
              <mc:Fallback>
                <p:oleObj name="Equation" r:id="rId4" imgW="87624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371600"/>
                        <a:ext cx="1133475"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1517" name="Picture 13" descr="EBIT-08"/>
          <p:cNvPicPr>
            <a:picLocks noChangeAspect="1" noChangeArrowheads="1"/>
          </p:cNvPicPr>
          <p:nvPr/>
        </p:nvPicPr>
        <p:blipFill>
          <a:blip r:embed="rId6" cstate="print">
            <a:extLst>
              <a:ext uri="{28A0092B-C50C-407E-A947-70E740481C1C}">
                <a14:useLocalDpi xmlns:a14="http://schemas.microsoft.com/office/drawing/2010/main" val="0"/>
              </a:ext>
            </a:extLst>
          </a:blip>
          <a:srcRect l="4692" t="51126" r="39003" b="2502"/>
          <a:stretch>
            <a:fillRect/>
          </a:stretch>
        </p:blipFill>
        <p:spPr bwMode="auto">
          <a:xfrm>
            <a:off x="5334000" y="2514600"/>
            <a:ext cx="2743200" cy="2971800"/>
          </a:xfrm>
          <a:prstGeom prst="rect">
            <a:avLst/>
          </a:prstGeom>
          <a:noFill/>
          <a:extLst>
            <a:ext uri="{909E8E84-426E-40DD-AFC4-6F175D3DCCD1}">
              <a14:hiddenFill xmlns:a14="http://schemas.microsoft.com/office/drawing/2010/main">
                <a:solidFill>
                  <a:srgbClr val="FFFFFF"/>
                </a:solidFill>
              </a14:hiddenFill>
            </a:ext>
          </a:extLst>
        </p:spPr>
      </p:pic>
      <p:sp>
        <p:nvSpPr>
          <p:cNvPr id="21518" name="Text Box 14"/>
          <p:cNvSpPr txBox="1">
            <a:spLocks noChangeArrowheads="1"/>
          </p:cNvSpPr>
          <p:nvPr/>
        </p:nvSpPr>
        <p:spPr bwMode="auto">
          <a:xfrm>
            <a:off x="685800" y="2667000"/>
            <a:ext cx="4572000"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600" dirty="0">
                <a:solidFill>
                  <a:srgbClr val="000000"/>
                </a:solidFill>
                <a:ea typeface="Times New Roman" pitchFamily="18" charset="0"/>
                <a:cs typeface="Arial" charset="0"/>
              </a:rPr>
              <a:t>Neutral gas density must be very low ( </a:t>
            </a:r>
            <a:r>
              <a:rPr lang="en-US" altLang="en-US" sz="1600" dirty="0">
                <a:solidFill>
                  <a:srgbClr val="000000"/>
                </a:solidFill>
                <a:ea typeface="Times New Roman" pitchFamily="18" charset="0"/>
                <a:cs typeface="Arial" charset="0"/>
                <a:sym typeface="Symbol" pitchFamily="18" charset="2"/>
              </a:rPr>
              <a:t> 10</a:t>
            </a:r>
            <a:r>
              <a:rPr lang="en-US" altLang="en-US" sz="1600" baseline="30000" dirty="0">
                <a:solidFill>
                  <a:srgbClr val="000000"/>
                </a:solidFill>
                <a:ea typeface="Times New Roman" pitchFamily="18" charset="0"/>
                <a:cs typeface="Arial" charset="0"/>
                <a:sym typeface="Symbol" pitchFamily="18" charset="2"/>
              </a:rPr>
              <a:t>-12</a:t>
            </a:r>
            <a:r>
              <a:rPr lang="en-US" altLang="en-US" sz="1600" dirty="0">
                <a:solidFill>
                  <a:srgbClr val="000000"/>
                </a:solidFill>
                <a:ea typeface="Times New Roman" pitchFamily="18" charset="0"/>
                <a:cs typeface="Arial" charset="0"/>
                <a:sym typeface="Symbol" pitchFamily="18" charset="2"/>
              </a:rPr>
              <a:t> </a:t>
            </a:r>
            <a:r>
              <a:rPr lang="en-US" altLang="en-US" sz="1600" dirty="0" err="1">
                <a:solidFill>
                  <a:srgbClr val="000000"/>
                </a:solidFill>
                <a:ea typeface="Times New Roman" pitchFamily="18" charset="0"/>
                <a:cs typeface="Arial" charset="0"/>
                <a:sym typeface="Symbol" pitchFamily="18" charset="2"/>
              </a:rPr>
              <a:t>Torr</a:t>
            </a:r>
            <a:r>
              <a:rPr lang="en-US" altLang="en-US" sz="1600" dirty="0">
                <a:solidFill>
                  <a:srgbClr val="000000"/>
                </a:solidFill>
                <a:ea typeface="Times New Roman" pitchFamily="18" charset="0"/>
                <a:cs typeface="Arial" charset="0"/>
                <a:sym typeface="Symbol" pitchFamily="18" charset="2"/>
              </a:rPr>
              <a:t> equivalent pressure or less) to avoid destruction of high charge states</a:t>
            </a:r>
          </a:p>
          <a:p>
            <a:pPr eaLnBrk="0" fontAlgn="base" hangingPunct="0">
              <a:spcBef>
                <a:spcPts val="600"/>
              </a:spcBef>
              <a:spcAft>
                <a:spcPct val="0"/>
              </a:spcAft>
              <a:buFont typeface="Symbol" pitchFamily="18" charset="2"/>
              <a:buChar char="·"/>
            </a:pPr>
            <a:r>
              <a:rPr lang="en-US" altLang="en-US" sz="1600" dirty="0">
                <a:solidFill>
                  <a:srgbClr val="000000"/>
                </a:solidFill>
                <a:ea typeface="Times New Roman" pitchFamily="18" charset="0"/>
                <a:cs typeface="Arial" charset="0"/>
              </a:rPr>
              <a:t>Several features of the EBIT design were </a:t>
            </a:r>
            <a:br>
              <a:rPr lang="en-US" altLang="en-US" sz="1600" dirty="0">
                <a:solidFill>
                  <a:srgbClr val="000000"/>
                </a:solidFill>
                <a:ea typeface="Times New Roman" pitchFamily="18" charset="0"/>
                <a:cs typeface="Arial" charset="0"/>
              </a:rPr>
            </a:br>
            <a:r>
              <a:rPr lang="en-US" altLang="en-US" sz="1600" dirty="0">
                <a:solidFill>
                  <a:srgbClr val="000000"/>
                </a:solidFill>
                <a:ea typeface="Times New Roman" pitchFamily="18" charset="0"/>
                <a:cs typeface="Arial" charset="0"/>
              </a:rPr>
              <a:t>chosen to minimize neutral gas in the trap</a:t>
            </a:r>
            <a:endParaRPr lang="en-US" altLang="en-US" sz="1600" dirty="0">
              <a:solidFill>
                <a:srgbClr val="000000"/>
              </a:solidFill>
              <a:ea typeface="Times New Roman" pitchFamily="18" charset="0"/>
              <a:cs typeface="Arial" charset="0"/>
              <a:sym typeface="Symbol" pitchFamily="18" charset="2"/>
            </a:endParaRPr>
          </a:p>
          <a:p>
            <a:pPr lvl="1" eaLnBrk="0" fontAlgn="base" hangingPunct="0">
              <a:spcBef>
                <a:spcPts val="600"/>
              </a:spcBef>
              <a:spcAft>
                <a:spcPct val="0"/>
              </a:spcAft>
              <a:buFontTx/>
              <a:buChar char="-"/>
            </a:pPr>
            <a:r>
              <a:rPr lang="en-US" altLang="en-US" sz="1600" dirty="0">
                <a:solidFill>
                  <a:srgbClr val="000000"/>
                </a:solidFill>
                <a:ea typeface="Times New Roman" pitchFamily="18" charset="0"/>
                <a:cs typeface="Arial" charset="0"/>
              </a:rPr>
              <a:t>Trap electrodes at 4 K with small </a:t>
            </a:r>
            <a:br>
              <a:rPr lang="en-US" altLang="en-US" sz="1600" dirty="0">
                <a:solidFill>
                  <a:srgbClr val="000000"/>
                </a:solidFill>
                <a:ea typeface="Times New Roman" pitchFamily="18" charset="0"/>
                <a:cs typeface="Arial" charset="0"/>
              </a:rPr>
            </a:br>
            <a:r>
              <a:rPr lang="en-US" altLang="en-US" sz="1600" dirty="0">
                <a:solidFill>
                  <a:srgbClr val="000000"/>
                </a:solidFill>
                <a:ea typeface="Times New Roman" pitchFamily="18" charset="0"/>
                <a:cs typeface="Arial" charset="0"/>
              </a:rPr>
              <a:t>beam entrance and exit holes </a:t>
            </a:r>
          </a:p>
          <a:p>
            <a:pPr lvl="1" eaLnBrk="0" fontAlgn="base" hangingPunct="0">
              <a:spcBef>
                <a:spcPts val="600"/>
              </a:spcBef>
              <a:spcAft>
                <a:spcPct val="0"/>
              </a:spcAft>
              <a:buFontTx/>
              <a:buChar char="-"/>
            </a:pPr>
            <a:r>
              <a:rPr lang="en-US" altLang="en-US" sz="1600" dirty="0">
                <a:solidFill>
                  <a:srgbClr val="000000"/>
                </a:solidFill>
                <a:ea typeface="Times New Roman" pitchFamily="18" charset="0"/>
                <a:cs typeface="Arial" charset="0"/>
              </a:rPr>
              <a:t>Beryllium x-ray windows at 4 K</a:t>
            </a:r>
          </a:p>
          <a:p>
            <a:pPr lvl="1" eaLnBrk="0" fontAlgn="base" hangingPunct="0">
              <a:spcBef>
                <a:spcPts val="600"/>
              </a:spcBef>
              <a:spcAft>
                <a:spcPct val="0"/>
              </a:spcAft>
              <a:buFontTx/>
              <a:buChar char="-"/>
            </a:pPr>
            <a:r>
              <a:rPr lang="en-US" altLang="en-US" sz="1600" dirty="0">
                <a:solidFill>
                  <a:srgbClr val="000000"/>
                </a:solidFill>
                <a:ea typeface="Times New Roman" pitchFamily="18" charset="0"/>
                <a:cs typeface="Arial" charset="0"/>
              </a:rPr>
              <a:t>Collector cooled by liquid nitrogen    	</a:t>
            </a:r>
            <a:endParaRPr lang="en-US" altLang="en-US" sz="1600" dirty="0">
              <a:solidFill>
                <a:srgbClr val="000000"/>
              </a:solidFill>
              <a:ea typeface="Times New Roman" pitchFamily="18" charset="0"/>
              <a:cs typeface="Arial" charset="0"/>
              <a:sym typeface="Symbol" pitchFamily="18" charset="2"/>
            </a:endParaRPr>
          </a:p>
        </p:txBody>
      </p:sp>
      <p:pic>
        <p:nvPicPr>
          <p:cNvPr id="14" name="Picture 16" descr="lab_icon_no_box_blue_rg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3"/>
          <p:cNvGrpSpPr>
            <a:grpSpLocks/>
          </p:cNvGrpSpPr>
          <p:nvPr/>
        </p:nvGrpSpPr>
        <p:grpSpPr bwMode="auto">
          <a:xfrm>
            <a:off x="0" y="914400"/>
            <a:ext cx="9142413" cy="76200"/>
            <a:chOff x="0" y="0"/>
            <a:chExt cx="5760" cy="708"/>
          </a:xfrm>
        </p:grpSpPr>
        <p:sp>
          <p:nvSpPr>
            <p:cNvPr id="16"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7"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spTree>
    <p:extLst>
      <p:ext uri="{BB962C8B-B14F-4D97-AF65-F5344CB8AC3E}">
        <p14:creationId xmlns:p14="http://schemas.microsoft.com/office/powerpoint/2010/main" val="1922857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3927475" y="61134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endParaRPr lang="en-US" altLang="en-US" sz="2400" smtClean="0">
              <a:solidFill>
                <a:srgbClr val="000000"/>
              </a:solidFill>
              <a:latin typeface="Times" pitchFamily="18" charset="0"/>
            </a:endParaRPr>
          </a:p>
        </p:txBody>
      </p:sp>
      <p:sp>
        <p:nvSpPr>
          <p:cNvPr id="44037" name="Text Box 5"/>
          <p:cNvSpPr txBox="1">
            <a:spLocks noChangeArrowheads="1"/>
          </p:cNvSpPr>
          <p:nvPr/>
        </p:nvSpPr>
        <p:spPr bwMode="auto">
          <a:xfrm>
            <a:off x="609600" y="212725"/>
            <a:ext cx="7518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dirty="0" smtClean="0">
                <a:solidFill>
                  <a:srgbClr val="000000"/>
                </a:solidFill>
                <a:latin typeface="Helvetica" pitchFamily="34" charset="0"/>
              </a:rPr>
              <a:t>It is possible to have good cooling (i.e., high count rate) and good ionization balance at the same time </a:t>
            </a:r>
          </a:p>
        </p:txBody>
      </p:sp>
      <p:sp>
        <p:nvSpPr>
          <p:cNvPr id="44038" name="Text Box 7"/>
          <p:cNvSpPr txBox="1">
            <a:spLocks noChangeArrowheads="1"/>
          </p:cNvSpPr>
          <p:nvPr/>
        </p:nvSpPr>
        <p:spPr bwMode="auto">
          <a:xfrm>
            <a:off x="4357130" y="1225377"/>
            <a:ext cx="394867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tabLst>
                <a:tab pos="398463" algn="l"/>
                <a:tab pos="682625" algn="l"/>
              </a:tabLst>
              <a:defRPr>
                <a:solidFill>
                  <a:schemeClr val="tx1"/>
                </a:solidFill>
                <a:latin typeface="Arial" charset="0"/>
              </a:defRPr>
            </a:lvl1pPr>
            <a:lvl2pPr marL="623888" indent="-158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Several operating parameters can be adjusted to optimize conditions for specific measurements</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Cooling gas density</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Axial trap potential</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Electron beam current and density 	</a:t>
            </a:r>
            <a:endParaRPr lang="en-US" altLang="en-US" sz="1600" dirty="0" smtClean="0">
              <a:solidFill>
                <a:srgbClr val="000000"/>
              </a:solidFill>
              <a:ea typeface="Times New Roman" pitchFamily="18" charset="0"/>
              <a:cs typeface="Arial" charset="0"/>
              <a:sym typeface="Symbol" pitchFamily="18" charset="2"/>
            </a:endParaRP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We are lucky that the ratio of cross sections for electron impact ionization and charge exchange recombination is sufficient for production of high-charge-state ions</a:t>
            </a:r>
          </a:p>
        </p:txBody>
      </p:sp>
      <p:sp>
        <p:nvSpPr>
          <p:cNvPr id="4403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4040"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4041"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pic>
        <p:nvPicPr>
          <p:cNvPr id="44042" name="Picture 13" descr="Moly-balance"/>
          <p:cNvPicPr>
            <a:picLocks noChangeAspect="1" noChangeArrowheads="1"/>
          </p:cNvPicPr>
          <p:nvPr/>
        </p:nvPicPr>
        <p:blipFill>
          <a:blip r:embed="rId3" cstate="print">
            <a:extLst>
              <a:ext uri="{28A0092B-C50C-407E-A947-70E740481C1C}">
                <a14:useLocalDpi xmlns:a14="http://schemas.microsoft.com/office/drawing/2010/main" val="0"/>
              </a:ext>
            </a:extLst>
          </a:blip>
          <a:srcRect b="2437"/>
          <a:stretch>
            <a:fillRect/>
          </a:stretch>
        </p:blipFill>
        <p:spPr bwMode="auto">
          <a:xfrm>
            <a:off x="762000" y="1219199"/>
            <a:ext cx="3089275" cy="485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3"/>
          <p:cNvGrpSpPr>
            <a:grpSpLocks/>
          </p:cNvGrpSpPr>
          <p:nvPr/>
        </p:nvGrpSpPr>
        <p:grpSpPr bwMode="auto">
          <a:xfrm>
            <a:off x="0" y="914400"/>
            <a:ext cx="9142413" cy="76200"/>
            <a:chOff x="0" y="0"/>
            <a:chExt cx="5760" cy="708"/>
          </a:xfrm>
        </p:grpSpPr>
        <p:sp>
          <p:nvSpPr>
            <p:cNvPr id="12"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3"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14" name="Picture 5" descr="lab_icon_no_box_blue_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1207" y="4863489"/>
            <a:ext cx="2895600" cy="969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6041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990600" y="457200"/>
            <a:ext cx="716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400" dirty="0" smtClean="0">
                <a:solidFill>
                  <a:srgbClr val="000000"/>
                </a:solidFill>
              </a:rPr>
              <a:t>Production of high charge states</a:t>
            </a:r>
            <a:endParaRPr lang="en-US" sz="2400" baseline="30000" dirty="0" smtClean="0">
              <a:solidFill>
                <a:srgbClr val="000000"/>
              </a:solidFill>
            </a:endParaRPr>
          </a:p>
        </p:txBody>
      </p:sp>
      <p:sp>
        <p:nvSpPr>
          <p:cNvPr id="7" name="Text Box 14"/>
          <p:cNvSpPr txBox="1">
            <a:spLocks noChangeArrowheads="1"/>
          </p:cNvSpPr>
          <p:nvPr/>
        </p:nvSpPr>
        <p:spPr bwMode="auto">
          <a:xfrm>
            <a:off x="685800" y="1246187"/>
            <a:ext cx="7772400"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600" dirty="0" smtClean="0">
                <a:solidFill>
                  <a:srgbClr val="000000"/>
                </a:solidFill>
                <a:latin typeface="Arial" pitchFamily="34" charset="0"/>
                <a:ea typeface="Times New Roman" pitchFamily="18" charset="0"/>
                <a:cs typeface="Arial" pitchFamily="34" charset="0"/>
              </a:rPr>
              <a:t>The LLNL EBIT and Super EBIT were designed for high x-ray emission from highly charged trapped ions (over ~1 cm of beam length)</a:t>
            </a:r>
          </a:p>
          <a:p>
            <a:pPr eaLnBrk="0" fontAlgn="base" hangingPunct="0">
              <a:spcBef>
                <a:spcPts val="600"/>
              </a:spcBef>
              <a:spcAft>
                <a:spcPct val="0"/>
              </a:spcAft>
              <a:buFont typeface="Symbol" pitchFamily="18" charset="2"/>
              <a:buChar char="·"/>
            </a:pPr>
            <a:endParaRPr lang="en-US" altLang="en-US" sz="1600" dirty="0">
              <a:solidFill>
                <a:srgbClr val="000000"/>
              </a:solidFill>
              <a:latin typeface="Arial" pitchFamily="34" charset="0"/>
              <a:ea typeface="Times New Roman" pitchFamily="18" charset="0"/>
              <a:cs typeface="Arial" pitchFamily="34" charset="0"/>
              <a:sym typeface="Symbol" pitchFamily="18" charset="2"/>
            </a:endParaRPr>
          </a:p>
          <a:p>
            <a:pPr marL="0" indent="0" eaLnBrk="0" fontAlgn="base" hangingPunct="0">
              <a:spcBef>
                <a:spcPts val="600"/>
              </a:spcBef>
              <a:spcAft>
                <a:spcPct val="0"/>
              </a:spcAft>
            </a:pPr>
            <a:r>
              <a:rPr lang="en-US" altLang="en-US" sz="1600" dirty="0" smtClean="0">
                <a:solidFill>
                  <a:srgbClr val="000000"/>
                </a:solidFill>
                <a:latin typeface="Arial" pitchFamily="34" charset="0"/>
                <a:ea typeface="Times New Roman" pitchFamily="18" charset="0"/>
                <a:cs typeface="Arial" pitchFamily="34" charset="0"/>
                <a:sym typeface="Symbol" pitchFamily="18" charset="2"/>
              </a:rPr>
              <a:t>	X-Ray emission rate: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  large current density  </a:t>
            </a:r>
            <a:r>
              <a:rPr lang="en-US" altLang="en-US" sz="1600" i="1" dirty="0" smtClean="0">
                <a:solidFill>
                  <a:srgbClr val="FF0000"/>
                </a:solidFill>
                <a:latin typeface="Times New Roman" pitchFamily="18" charset="0"/>
                <a:ea typeface="Times New Roman" pitchFamily="18" charset="0"/>
                <a:cs typeface="Times New Roman" pitchFamily="18" charset="0"/>
                <a:sym typeface="Symbol" pitchFamily="18" charset="2"/>
              </a:rPr>
              <a:t>j</a:t>
            </a:r>
            <a:r>
              <a:rPr lang="en-US" altLang="en-US" sz="1600" i="1" baseline="-25000" dirty="0" smtClean="0">
                <a:solidFill>
                  <a:srgbClr val="FF0000"/>
                </a:solidFill>
                <a:latin typeface="Times New Roman" pitchFamily="18" charset="0"/>
                <a:ea typeface="Times New Roman" pitchFamily="18" charset="0"/>
                <a:cs typeface="Times New Roman" pitchFamily="18" charset="0"/>
                <a:sym typeface="Symbol" pitchFamily="18" charset="2"/>
              </a:rPr>
              <a:t>e</a:t>
            </a:r>
          </a:p>
          <a:p>
            <a:pPr marL="0" indent="0" eaLnBrk="0" fontAlgn="base" hangingPunct="0">
              <a:spcBef>
                <a:spcPts val="600"/>
              </a:spcBef>
              <a:spcAft>
                <a:spcPct val="0"/>
              </a:spcAft>
            </a:pPr>
            <a:r>
              <a:rPr lang="en-US" altLang="en-US" sz="1600" dirty="0">
                <a:solidFill>
                  <a:srgbClr val="FF0000"/>
                </a:solidFill>
                <a:latin typeface="Arial" pitchFamily="34" charset="0"/>
                <a:ea typeface="Times New Roman" pitchFamily="18" charset="0"/>
                <a:cs typeface="Arial" pitchFamily="34" charset="0"/>
                <a:sym typeface="Symbol" pitchFamily="18" charset="2"/>
              </a:rPr>
              <a:t>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r>
              <a:rPr lang="en-US" altLang="en-US" sz="1600" dirty="0">
                <a:solidFill>
                  <a:srgbClr val="FF0000"/>
                </a:solidFill>
                <a:latin typeface="Arial" pitchFamily="34" charset="0"/>
                <a:ea typeface="Times New Roman" pitchFamily="18" charset="0"/>
                <a:cs typeface="Arial" pitchFamily="34" charset="0"/>
                <a:sym typeface="Symbol" pitchFamily="18" charset="2"/>
              </a:rPr>
              <a:t>• good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ion-beam overlap</a:t>
            </a:r>
            <a:br>
              <a:rPr lang="en-US" altLang="en-US" sz="1600" dirty="0" smtClean="0">
                <a:solidFill>
                  <a:srgbClr val="FF0000"/>
                </a:solidFill>
                <a:latin typeface="Arial" pitchFamily="34" charset="0"/>
                <a:ea typeface="Times New Roman" pitchFamily="18" charset="0"/>
                <a:cs typeface="Arial" pitchFamily="34" charset="0"/>
                <a:sym typeface="Symbol" pitchFamily="18" charset="2"/>
              </a:rPr>
            </a:b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(low ion temperature)</a:t>
            </a:r>
          </a:p>
          <a:p>
            <a:pPr eaLnBrk="0" fontAlgn="base" hangingPunct="0">
              <a:spcBef>
                <a:spcPts val="600"/>
              </a:spcBef>
              <a:spcAft>
                <a:spcPct val="0"/>
              </a:spcAft>
              <a:buFont typeface="Symbol" pitchFamily="18" charset="2"/>
              <a:buChar char="·"/>
            </a:pPr>
            <a:endParaRPr lang="en-US" altLang="en-US" sz="1600" dirty="0">
              <a:solidFill>
                <a:srgbClr val="000000"/>
              </a:solidFill>
              <a:latin typeface="Arial" pitchFamily="34" charset="0"/>
              <a:ea typeface="Times New Roman" pitchFamily="18" charset="0"/>
              <a:cs typeface="Arial" pitchFamily="34" charset="0"/>
              <a:sym typeface="Symbol" pitchFamily="18" charset="2"/>
            </a:endParaRPr>
          </a:p>
          <a:p>
            <a:pPr marL="0" indent="0" eaLnBrk="0" fontAlgn="base" hangingPunct="0">
              <a:spcAft>
                <a:spcPct val="0"/>
              </a:spcAft>
            </a:pPr>
            <a:r>
              <a:rPr lang="en-US" altLang="en-US" sz="1600" dirty="0" smtClean="0">
                <a:solidFill>
                  <a:srgbClr val="000000"/>
                </a:solidFill>
                <a:latin typeface="Arial" pitchFamily="34" charset="0"/>
                <a:ea typeface="Times New Roman" pitchFamily="18" charset="0"/>
                <a:cs typeface="Arial" pitchFamily="34" charset="0"/>
                <a:sym typeface="Symbol" pitchFamily="18" charset="2"/>
              </a:rPr>
              <a:t>	Number of ions in trap: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r>
              <a:rPr lang="en-US" altLang="en-US" sz="1600" dirty="0">
                <a:solidFill>
                  <a:srgbClr val="FF0000"/>
                </a:solidFill>
                <a:latin typeface="Arial" pitchFamily="34" charset="0"/>
                <a:ea typeface="Times New Roman" pitchFamily="18" charset="0"/>
                <a:cs typeface="Arial" pitchFamily="34" charset="0"/>
                <a:sym typeface="Symbol" pitchFamily="18" charset="2"/>
              </a:rPr>
              <a:t>• large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beam current  </a:t>
            </a:r>
            <a:r>
              <a:rPr lang="en-US" altLang="en-US" sz="1600" i="1" dirty="0" err="1" smtClean="0">
                <a:solidFill>
                  <a:srgbClr val="FF0000"/>
                </a:solidFill>
                <a:latin typeface="Times New Roman" pitchFamily="18" charset="0"/>
                <a:ea typeface="Times New Roman" pitchFamily="18" charset="0"/>
                <a:cs typeface="Times New Roman" pitchFamily="18" charset="0"/>
                <a:sym typeface="Symbol" pitchFamily="18" charset="2"/>
              </a:rPr>
              <a:t>I</a:t>
            </a:r>
            <a:r>
              <a:rPr lang="en-US" altLang="en-US" sz="1600" i="1" baseline="-25000" dirty="0" err="1" smtClean="0">
                <a:solidFill>
                  <a:srgbClr val="FF0000"/>
                </a:solidFill>
                <a:latin typeface="Times New Roman" pitchFamily="18" charset="0"/>
                <a:ea typeface="Times New Roman" pitchFamily="18" charset="0"/>
                <a:cs typeface="Times New Roman" pitchFamily="18" charset="0"/>
                <a:sym typeface="Symbol" pitchFamily="18" charset="2"/>
              </a:rPr>
              <a:t>e</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p>
          <a:p>
            <a:pPr eaLnBrk="0" fontAlgn="base" hangingPunct="0">
              <a:spcBef>
                <a:spcPts val="600"/>
              </a:spcBef>
              <a:spcAft>
                <a:spcPct val="0"/>
              </a:spcAft>
              <a:buFont typeface="Symbol" pitchFamily="18" charset="2"/>
              <a:buChar char="·"/>
            </a:pPr>
            <a:endParaRPr lang="en-US" altLang="en-US" sz="1600" dirty="0">
              <a:solidFill>
                <a:srgbClr val="000000"/>
              </a:solidFill>
              <a:latin typeface="Arial" pitchFamily="34" charset="0"/>
              <a:ea typeface="Times New Roman" pitchFamily="18" charset="0"/>
              <a:cs typeface="Arial" pitchFamily="34" charset="0"/>
              <a:sym typeface="Symbol" pitchFamily="18" charset="2"/>
            </a:endParaRPr>
          </a:p>
          <a:p>
            <a:pPr marL="0" indent="0" eaLnBrk="0" fontAlgn="base" hangingPunct="0">
              <a:spcBef>
                <a:spcPts val="1200"/>
              </a:spcBef>
              <a:spcAft>
                <a:spcPct val="0"/>
              </a:spcAft>
            </a:pPr>
            <a:r>
              <a:rPr lang="en-US" altLang="en-US" sz="1600" dirty="0" smtClean="0">
                <a:solidFill>
                  <a:srgbClr val="000000"/>
                </a:solidFill>
                <a:latin typeface="Arial" pitchFamily="34" charset="0"/>
                <a:ea typeface="Times New Roman" pitchFamily="18" charset="0"/>
                <a:cs typeface="Arial" pitchFamily="34" charset="0"/>
                <a:sym typeface="Symbol" pitchFamily="18" charset="2"/>
              </a:rPr>
              <a:t>	Equilibrium abundance of desired charge state: </a:t>
            </a:r>
          </a:p>
          <a:p>
            <a:pPr lvl="8" eaLnBrk="0" hangingPunct="0">
              <a:spcBef>
                <a:spcPts val="600"/>
              </a:spcBef>
            </a:pPr>
            <a:endParaRPr lang="en-US" altLang="en-US" sz="1600" dirty="0" smtClean="0">
              <a:solidFill>
                <a:srgbClr val="000000"/>
              </a:solidFill>
              <a:latin typeface="Arial" pitchFamily="34" charset="0"/>
              <a:ea typeface="Times New Roman" pitchFamily="18" charset="0"/>
              <a:cs typeface="Arial" pitchFamily="34" charset="0"/>
              <a:sym typeface="Symbol" pitchFamily="18" charset="2"/>
            </a:endParaRPr>
          </a:p>
          <a:p>
            <a:pPr lvl="8" eaLnBrk="0" hangingPunct="0">
              <a:spcBef>
                <a:spcPts val="0"/>
              </a:spcBef>
            </a:pPr>
            <a:r>
              <a:rPr lang="en-US" altLang="en-US" sz="1600" dirty="0">
                <a:solidFill>
                  <a:srgbClr val="000000"/>
                </a:solidFill>
                <a:latin typeface="Arial" pitchFamily="34" charset="0"/>
                <a:ea typeface="Times New Roman" pitchFamily="18" charset="0"/>
                <a:cs typeface="Arial" pitchFamily="34" charset="0"/>
                <a:sym typeface="Symbol" pitchFamily="18" charset="2"/>
              </a:rPr>
              <a:t>	</a:t>
            </a:r>
            <a:r>
              <a:rPr lang="en-US" altLang="en-US" sz="1600" dirty="0">
                <a:solidFill>
                  <a:srgbClr val="FF0000"/>
                </a:solidFill>
                <a:latin typeface="Arial" pitchFamily="34" charset="0"/>
                <a:ea typeface="Times New Roman" pitchFamily="18" charset="0"/>
                <a:cs typeface="Arial" pitchFamily="34" charset="0"/>
                <a:sym typeface="Symbol" pitchFamily="18" charset="2"/>
              </a:rPr>
              <a:t>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r>
              <a:rPr lang="en-US" altLang="en-US" sz="1600" dirty="0">
                <a:solidFill>
                  <a:srgbClr val="FF0000"/>
                </a:solidFill>
                <a:latin typeface="Arial" pitchFamily="34" charset="0"/>
                <a:ea typeface="Times New Roman" pitchFamily="18" charset="0"/>
                <a:cs typeface="Arial" pitchFamily="34" charset="0"/>
                <a:sym typeface="Symbol" pitchFamily="18" charset="2"/>
              </a:rPr>
              <a:t>• low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neutral density  </a:t>
            </a:r>
            <a:r>
              <a:rPr lang="en-US" altLang="en-US" sz="1600" i="1" dirty="0" smtClean="0">
                <a:solidFill>
                  <a:srgbClr val="FF0000"/>
                </a:solidFill>
                <a:latin typeface="Times New Roman" pitchFamily="18" charset="0"/>
                <a:ea typeface="Times New Roman" pitchFamily="18" charset="0"/>
                <a:cs typeface="Times New Roman" pitchFamily="18" charset="0"/>
                <a:sym typeface="Symbol" pitchFamily="18" charset="2"/>
              </a:rPr>
              <a:t>n</a:t>
            </a:r>
            <a:r>
              <a:rPr lang="en-US" altLang="en-US" sz="1600" i="1" baseline="-25000" dirty="0" smtClean="0">
                <a:solidFill>
                  <a:srgbClr val="FF0000"/>
                </a:solidFill>
                <a:latin typeface="Times New Roman" pitchFamily="18" charset="0"/>
                <a:ea typeface="Times New Roman" pitchFamily="18" charset="0"/>
                <a:cs typeface="Times New Roman" pitchFamily="18" charset="0"/>
                <a:sym typeface="Symbol" pitchFamily="18" charset="2"/>
              </a:rPr>
              <a:t>0</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p>
          <a:p>
            <a:pPr lvl="8" eaLnBrk="0" hangingPunct="0">
              <a:spcBef>
                <a:spcPts val="600"/>
              </a:spcBef>
            </a:pPr>
            <a:r>
              <a:rPr lang="en-US" altLang="en-US" sz="1600" dirty="0">
                <a:solidFill>
                  <a:srgbClr val="FF0000"/>
                </a:solidFill>
                <a:latin typeface="Arial" pitchFamily="34" charset="0"/>
                <a:ea typeface="Times New Roman" pitchFamily="18" charset="0"/>
                <a:cs typeface="Arial" pitchFamily="34" charset="0"/>
                <a:sym typeface="Symbol" pitchFamily="18" charset="2"/>
              </a:rPr>
              <a:t>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            </a:t>
            </a:r>
            <a:r>
              <a:rPr lang="en-US" altLang="en-US" sz="1600" dirty="0">
                <a:solidFill>
                  <a:srgbClr val="FF0000"/>
                </a:solidFill>
                <a:latin typeface="Arial" pitchFamily="34" charset="0"/>
                <a:ea typeface="Times New Roman" pitchFamily="18" charset="0"/>
                <a:cs typeface="Arial" pitchFamily="34" charset="0"/>
                <a:sym typeface="Symbol" pitchFamily="18" charset="2"/>
              </a:rPr>
              <a:t>• high </a:t>
            </a:r>
            <a:r>
              <a:rPr lang="en-US" altLang="en-US" sz="1600" dirty="0" smtClean="0">
                <a:solidFill>
                  <a:srgbClr val="FF0000"/>
                </a:solidFill>
                <a:latin typeface="Arial" pitchFamily="34" charset="0"/>
                <a:ea typeface="Times New Roman" pitchFamily="18" charset="0"/>
                <a:cs typeface="Arial" pitchFamily="34" charset="0"/>
                <a:sym typeface="Symbol" pitchFamily="18" charset="2"/>
              </a:rPr>
              <a:t>beam energy </a:t>
            </a:r>
            <a:endParaRPr lang="en-US" altLang="en-US" sz="1600" dirty="0">
              <a:solidFill>
                <a:srgbClr val="FF0000"/>
              </a:solidFill>
              <a:latin typeface="Arial" pitchFamily="34" charset="0"/>
              <a:ea typeface="Times New Roman" pitchFamily="18" charset="0"/>
              <a:cs typeface="Arial" pitchFamily="34" charset="0"/>
              <a:sym typeface="Symbol" pitchFamily="18" charset="2"/>
            </a:endParaRPr>
          </a:p>
          <a:p>
            <a:pPr eaLnBrk="0" fontAlgn="base" hangingPunct="0">
              <a:spcBef>
                <a:spcPts val="600"/>
              </a:spcBef>
              <a:spcAft>
                <a:spcPct val="0"/>
              </a:spcAft>
              <a:buFont typeface="Symbol" pitchFamily="18" charset="2"/>
              <a:buChar char="·"/>
            </a:pPr>
            <a:endParaRPr lang="en-US" altLang="en-US" sz="1600" dirty="0" smtClean="0">
              <a:solidFill>
                <a:srgbClr val="000000"/>
              </a:solidFill>
              <a:latin typeface="Arial" pitchFamily="34" charset="0"/>
              <a:ea typeface="Times New Roman" pitchFamily="18" charset="0"/>
              <a:cs typeface="Arial" pitchFamily="34" charset="0"/>
              <a:sym typeface="Symbol" pitchFamily="18" charset="2"/>
            </a:endParaRPr>
          </a:p>
        </p:txBody>
      </p:sp>
      <p:pic>
        <p:nvPicPr>
          <p:cNvPr id="368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981200"/>
            <a:ext cx="1981200" cy="620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a:off x="5410200" y="2291508"/>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68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3198359"/>
            <a:ext cx="1181100" cy="611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Arrow Connector 13"/>
          <p:cNvCxnSpPr/>
          <p:nvPr/>
        </p:nvCxnSpPr>
        <p:spPr>
          <a:xfrm>
            <a:off x="5410200" y="34290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687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4364045"/>
            <a:ext cx="2895600" cy="969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Arrow Connector 16"/>
          <p:cNvCxnSpPr/>
          <p:nvPr/>
        </p:nvCxnSpPr>
        <p:spPr>
          <a:xfrm>
            <a:off x="5410200" y="47244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524000" y="5638800"/>
            <a:ext cx="5486400" cy="369332"/>
          </a:xfrm>
          <a:prstGeom prst="rect">
            <a:avLst/>
          </a:prstGeom>
          <a:solidFill>
            <a:schemeClr val="accent1">
              <a:alpha val="20000"/>
            </a:schemeClr>
          </a:solidFill>
          <a:ln w="12700">
            <a:solidFill>
              <a:schemeClr val="tx1"/>
            </a:solidFill>
          </a:ln>
        </p:spPr>
        <p:txBody>
          <a:bodyPr wrap="square" rtlCol="0">
            <a:spAutoFit/>
          </a:bodyPr>
          <a:lstStyle/>
          <a:p>
            <a:pPr lvl="0" eaLnBrk="0" fontAlgn="base" hangingPunct="0">
              <a:spcBef>
                <a:spcPts val="600"/>
              </a:spcBef>
              <a:spcAft>
                <a:spcPct val="0"/>
              </a:spcAft>
            </a:pPr>
            <a:r>
              <a:rPr lang="en-US" altLang="en-US" dirty="0">
                <a:solidFill>
                  <a:srgbClr val="000000"/>
                </a:solidFill>
                <a:latin typeface="Arial" pitchFamily="34" charset="0"/>
                <a:ea typeface="Times New Roman" pitchFamily="18" charset="0"/>
                <a:cs typeface="Arial" pitchFamily="34" charset="0"/>
                <a:sym typeface="Symbol" pitchFamily="18" charset="2"/>
              </a:rPr>
              <a:t>Requirements for </a:t>
            </a:r>
            <a:r>
              <a:rPr lang="en-US" altLang="en-US" dirty="0" smtClean="0">
                <a:solidFill>
                  <a:srgbClr val="000000"/>
                </a:solidFill>
                <a:latin typeface="Arial" pitchFamily="34" charset="0"/>
                <a:ea typeface="Times New Roman" pitchFamily="18" charset="0"/>
                <a:cs typeface="Arial" pitchFamily="34" charset="0"/>
                <a:sym typeface="Symbol" pitchFamily="18" charset="2"/>
              </a:rPr>
              <a:t>fast </a:t>
            </a:r>
            <a:r>
              <a:rPr lang="en-US" altLang="en-US" dirty="0">
                <a:solidFill>
                  <a:srgbClr val="000000"/>
                </a:solidFill>
                <a:latin typeface="Arial" pitchFamily="34" charset="0"/>
                <a:ea typeface="Times New Roman" pitchFamily="18" charset="0"/>
                <a:cs typeface="Arial" pitchFamily="34" charset="0"/>
                <a:sym typeface="Symbol" pitchFamily="18" charset="2"/>
              </a:rPr>
              <a:t>charge breeding are </a:t>
            </a:r>
            <a:r>
              <a:rPr lang="en-US" altLang="en-US" dirty="0" smtClean="0">
                <a:solidFill>
                  <a:srgbClr val="000000"/>
                </a:solidFill>
                <a:latin typeface="Arial" pitchFamily="34" charset="0"/>
                <a:ea typeface="Times New Roman" pitchFamily="18" charset="0"/>
                <a:cs typeface="Arial" pitchFamily="34" charset="0"/>
                <a:sym typeface="Symbol" pitchFamily="18" charset="2"/>
              </a:rPr>
              <a:t>similar</a:t>
            </a:r>
            <a:endParaRPr lang="en-US" altLang="en-US" dirty="0">
              <a:solidFill>
                <a:srgbClr val="000000"/>
              </a:solidFill>
              <a:latin typeface="Arial" pitchFamily="34" charset="0"/>
              <a:ea typeface="Times New Roman" pitchFamily="18" charset="0"/>
              <a:cs typeface="Arial" pitchFamily="34" charset="0"/>
              <a:sym typeface="Symbol" pitchFamily="18" charset="2"/>
            </a:endParaRPr>
          </a:p>
        </p:txBody>
      </p:sp>
    </p:spTree>
    <p:extLst>
      <p:ext uri="{BB962C8B-B14F-4D97-AF65-F5344CB8AC3E}">
        <p14:creationId xmlns:p14="http://schemas.microsoft.com/office/powerpoint/2010/main" val="9582250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descr="C:\Marrs Files\Documents\EBIT\Images\scanned figures\sigma-ion-spectr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689" t="94101" r="11933"/>
          <a:stretch/>
        </p:blipFill>
        <p:spPr bwMode="auto">
          <a:xfrm>
            <a:off x="1600200" y="3936699"/>
            <a:ext cx="6028725" cy="330501"/>
          </a:xfrm>
          <a:prstGeom prst="rect">
            <a:avLst/>
          </a:prstGeom>
          <a:noFill/>
          <a:extLst>
            <a:ext uri="{909E8E84-426E-40DD-AFC4-6F175D3DCCD1}">
              <a14:hiddenFill xmlns:a14="http://schemas.microsoft.com/office/drawing/2010/main">
                <a:solidFill>
                  <a:srgbClr val="FFFFFF"/>
                </a:solidFill>
              </a14:hiddenFill>
            </a:ext>
          </a:extLst>
        </p:spPr>
      </p:pic>
      <p:sp>
        <p:nvSpPr>
          <p:cNvPr id="44036" name="Text Box 4"/>
          <p:cNvSpPr txBox="1">
            <a:spLocks noChangeArrowheads="1"/>
          </p:cNvSpPr>
          <p:nvPr/>
        </p:nvSpPr>
        <p:spPr bwMode="auto">
          <a:xfrm>
            <a:off x="3927475" y="61134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endParaRPr lang="en-US" altLang="en-US" sz="2400" smtClean="0">
              <a:solidFill>
                <a:srgbClr val="000000"/>
              </a:solidFill>
              <a:latin typeface="Times" pitchFamily="18" charset="0"/>
            </a:endParaRPr>
          </a:p>
        </p:txBody>
      </p:sp>
      <p:sp>
        <p:nvSpPr>
          <p:cNvPr id="44037" name="Text Box 5"/>
          <p:cNvSpPr txBox="1">
            <a:spLocks noChangeArrowheads="1"/>
          </p:cNvSpPr>
          <p:nvPr/>
        </p:nvSpPr>
        <p:spPr bwMode="auto">
          <a:xfrm>
            <a:off x="635000" y="514290"/>
            <a:ext cx="7518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dirty="0" smtClean="0">
                <a:solidFill>
                  <a:srgbClr val="000000"/>
                </a:solidFill>
                <a:latin typeface="Helvetica" pitchFamily="34" charset="0"/>
              </a:rPr>
              <a:t>X-Ray spectroscopy is an important diagnostic for trap operation</a:t>
            </a:r>
          </a:p>
        </p:txBody>
      </p:sp>
      <p:sp>
        <p:nvSpPr>
          <p:cNvPr id="44038" name="Text Box 7"/>
          <p:cNvSpPr txBox="1">
            <a:spLocks noChangeArrowheads="1"/>
          </p:cNvSpPr>
          <p:nvPr/>
        </p:nvSpPr>
        <p:spPr bwMode="auto">
          <a:xfrm>
            <a:off x="863600" y="4277142"/>
            <a:ext cx="72898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tabLst>
                <a:tab pos="398463" algn="l"/>
                <a:tab pos="682625" algn="l"/>
              </a:tabLst>
              <a:defRPr>
                <a:solidFill>
                  <a:schemeClr val="tx1"/>
                </a:solidFill>
                <a:latin typeface="Arial" charset="0"/>
              </a:defRPr>
            </a:lvl1pPr>
            <a:lvl2pPr marL="623888" indent="-158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Time-dependent  x-ray emission spectra obtained in a solid state detector (silicon, germanium, </a:t>
            </a:r>
            <a:r>
              <a:rPr lang="en-US" altLang="en-US" sz="1600" dirty="0" err="1" smtClean="0">
                <a:solidFill>
                  <a:srgbClr val="000000"/>
                </a:solidFill>
                <a:ea typeface="Times New Roman" pitchFamily="18" charset="0"/>
                <a:cs typeface="Arial" charset="0"/>
              </a:rPr>
              <a:t>CdTe</a:t>
            </a:r>
            <a:r>
              <a:rPr lang="en-US" altLang="en-US" sz="1600" dirty="0" smtClean="0">
                <a:solidFill>
                  <a:srgbClr val="000000"/>
                </a:solidFill>
                <a:ea typeface="Times New Roman" pitchFamily="18" charset="0"/>
                <a:cs typeface="Arial" charset="0"/>
              </a:rPr>
              <a:t>) provide</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Ionization balance and its evolution</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Number of ions in the electron beam (ion-beam overlap)</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Abundance of contaminants	</a:t>
            </a:r>
            <a:endParaRPr lang="en-US" altLang="en-US" sz="1600" dirty="0" smtClean="0">
              <a:solidFill>
                <a:srgbClr val="000000"/>
              </a:solidFill>
              <a:ea typeface="Times New Roman" pitchFamily="18" charset="0"/>
              <a:cs typeface="Arial" charset="0"/>
              <a:sym typeface="Symbol" pitchFamily="18" charset="2"/>
            </a:endParaRP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Combining x-ray measurements of trapped ions with measurements of injected and extracted ions contributes to understanding machine operation</a:t>
            </a:r>
          </a:p>
        </p:txBody>
      </p:sp>
      <p:sp>
        <p:nvSpPr>
          <p:cNvPr id="4403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4040"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4041"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grpSp>
        <p:nvGrpSpPr>
          <p:cNvPr id="11" name="Group 13"/>
          <p:cNvGrpSpPr>
            <a:grpSpLocks/>
          </p:cNvGrpSpPr>
          <p:nvPr/>
        </p:nvGrpSpPr>
        <p:grpSpPr bwMode="auto">
          <a:xfrm>
            <a:off x="0" y="914400"/>
            <a:ext cx="9142413" cy="76200"/>
            <a:chOff x="0" y="0"/>
            <a:chExt cx="5760" cy="708"/>
          </a:xfrm>
        </p:grpSpPr>
        <p:sp>
          <p:nvSpPr>
            <p:cNvPr id="12" name="Rectangle 14"/>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3" name="Rectangle 15"/>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14" name="Picture 5" descr="lab_icon_no_box_blue_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38" name="Picture 2" descr="C:\Marrs Files\Documents\EBIT\Images\scanned figures\sigma-ion-spectr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869"/>
          <a:stretch/>
        </p:blipFill>
        <p:spPr bwMode="auto">
          <a:xfrm>
            <a:off x="533400" y="1447800"/>
            <a:ext cx="8075612" cy="25599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00200" y="1143000"/>
            <a:ext cx="6324600" cy="338554"/>
          </a:xfrm>
          <a:prstGeom prst="rect">
            <a:avLst/>
          </a:prstGeom>
          <a:noFill/>
        </p:spPr>
        <p:txBody>
          <a:bodyPr wrap="square" rtlCol="0">
            <a:spAutoFit/>
          </a:bodyPr>
          <a:lstStyle/>
          <a:p>
            <a:r>
              <a:rPr lang="en-US" sz="1600" dirty="0" err="1" smtClean="0"/>
              <a:t>Radiative</a:t>
            </a:r>
            <a:r>
              <a:rPr lang="en-US" sz="1600" dirty="0" smtClean="0"/>
              <a:t> recombination x-ray spectra from the LLNL Super EBIT </a:t>
            </a:r>
            <a:endParaRPr lang="en-US" sz="1600" dirty="0"/>
          </a:p>
        </p:txBody>
      </p:sp>
    </p:spTree>
    <p:extLst>
      <p:ext uri="{BB962C8B-B14F-4D97-AF65-F5344CB8AC3E}">
        <p14:creationId xmlns:p14="http://schemas.microsoft.com/office/powerpoint/2010/main" val="735047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3927475" y="61134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endParaRPr lang="en-US" altLang="en-US" sz="2400">
              <a:solidFill>
                <a:srgbClr val="000000"/>
              </a:solidFill>
              <a:latin typeface="Times" pitchFamily="18" charset="0"/>
            </a:endParaRPr>
          </a:p>
        </p:txBody>
      </p:sp>
      <p:sp>
        <p:nvSpPr>
          <p:cNvPr id="25605" name="Text Box 5"/>
          <p:cNvSpPr txBox="1">
            <a:spLocks noChangeArrowheads="1"/>
          </p:cNvSpPr>
          <p:nvPr/>
        </p:nvSpPr>
        <p:spPr bwMode="auto">
          <a:xfrm>
            <a:off x="609600" y="517525"/>
            <a:ext cx="8077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0"/>
              </a:spcBef>
              <a:spcAft>
                <a:spcPct val="0"/>
              </a:spcAft>
            </a:pPr>
            <a:r>
              <a:rPr lang="en-US" altLang="en-US" sz="2000" dirty="0">
                <a:solidFill>
                  <a:srgbClr val="000000"/>
                </a:solidFill>
                <a:latin typeface="Helvetica" pitchFamily="34" charset="0"/>
              </a:rPr>
              <a:t>Production of bare U</a:t>
            </a:r>
            <a:r>
              <a:rPr lang="en-US" altLang="en-US" sz="2000" baseline="30000" dirty="0">
                <a:solidFill>
                  <a:srgbClr val="000000"/>
                </a:solidFill>
                <a:latin typeface="Helvetica" pitchFamily="34" charset="0"/>
              </a:rPr>
              <a:t>92+</a:t>
            </a:r>
            <a:r>
              <a:rPr lang="en-US" altLang="en-US" sz="2000" dirty="0">
                <a:solidFill>
                  <a:srgbClr val="000000"/>
                </a:solidFill>
                <a:latin typeface="Helvetica" pitchFamily="34" charset="0"/>
              </a:rPr>
              <a:t> </a:t>
            </a:r>
            <a:r>
              <a:rPr lang="en-US" altLang="en-US" sz="2000" dirty="0" smtClean="0">
                <a:solidFill>
                  <a:srgbClr val="000000"/>
                </a:solidFill>
                <a:latin typeface="Helvetica" pitchFamily="34" charset="0"/>
              </a:rPr>
              <a:t>stretched the LLNL Super EBIT to its limits</a:t>
            </a:r>
            <a:endParaRPr lang="en-US" altLang="en-US" sz="2000" dirty="0">
              <a:solidFill>
                <a:srgbClr val="000000"/>
              </a:solidFill>
              <a:latin typeface="Helvetica" pitchFamily="34" charset="0"/>
            </a:endParaRPr>
          </a:p>
        </p:txBody>
      </p:sp>
      <p:sp>
        <p:nvSpPr>
          <p:cNvPr id="2560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a:solidFill>
                <a:srgbClr val="000000"/>
              </a:solidFill>
            </a:endParaRPr>
          </a:p>
        </p:txBody>
      </p:sp>
      <p:sp>
        <p:nvSpPr>
          <p:cNvPr id="25610" name="Text Box 10"/>
          <p:cNvSpPr txBox="1">
            <a:spLocks noChangeArrowheads="1"/>
          </p:cNvSpPr>
          <p:nvPr/>
        </p:nvSpPr>
        <p:spPr bwMode="auto">
          <a:xfrm>
            <a:off x="533400" y="4419600"/>
            <a:ext cx="4572000" cy="153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400" dirty="0">
                <a:solidFill>
                  <a:srgbClr val="000000"/>
                </a:solidFill>
                <a:ea typeface="Times New Roman" pitchFamily="18" charset="0"/>
                <a:cs typeface="Arial" charset="0"/>
              </a:rPr>
              <a:t>Maximum </a:t>
            </a:r>
            <a:r>
              <a:rPr lang="en-US" altLang="en-US" sz="1400" dirty="0" smtClean="0">
                <a:solidFill>
                  <a:srgbClr val="000000"/>
                </a:solidFill>
                <a:ea typeface="Times New Roman" pitchFamily="18" charset="0"/>
                <a:cs typeface="Arial" charset="0"/>
              </a:rPr>
              <a:t>Super EBIT beam </a:t>
            </a:r>
            <a:r>
              <a:rPr lang="en-US" altLang="en-US" sz="1400" dirty="0">
                <a:solidFill>
                  <a:srgbClr val="000000"/>
                </a:solidFill>
                <a:ea typeface="Times New Roman" pitchFamily="18" charset="0"/>
                <a:cs typeface="Arial" charset="0"/>
              </a:rPr>
              <a:t>energy and current</a:t>
            </a:r>
          </a:p>
          <a:p>
            <a:pPr eaLnBrk="0" fontAlgn="base" hangingPunct="0">
              <a:spcBef>
                <a:spcPts val="600"/>
              </a:spcBef>
              <a:spcAft>
                <a:spcPct val="0"/>
              </a:spcAft>
              <a:buFont typeface="Symbol" pitchFamily="18" charset="2"/>
              <a:buChar char="·"/>
            </a:pPr>
            <a:r>
              <a:rPr lang="en-US" altLang="en-US" sz="1400" dirty="0">
                <a:solidFill>
                  <a:srgbClr val="000000"/>
                </a:solidFill>
                <a:ea typeface="Times New Roman" pitchFamily="18" charset="0"/>
                <a:cs typeface="Arial" charset="0"/>
              </a:rPr>
              <a:t>Cooling optimized for inventory of highest charge state</a:t>
            </a:r>
          </a:p>
          <a:p>
            <a:pPr eaLnBrk="0" fontAlgn="base" hangingPunct="0">
              <a:spcBef>
                <a:spcPts val="600"/>
              </a:spcBef>
              <a:spcAft>
                <a:spcPct val="0"/>
              </a:spcAft>
              <a:buFont typeface="Symbol" pitchFamily="18" charset="2"/>
              <a:buChar char="·"/>
            </a:pPr>
            <a:r>
              <a:rPr lang="en-US" altLang="en-US" sz="1400" dirty="0" err="1">
                <a:solidFill>
                  <a:srgbClr val="000000"/>
                </a:solidFill>
                <a:ea typeface="Times New Roman" pitchFamily="18" charset="0"/>
                <a:cs typeface="Arial" charset="0"/>
              </a:rPr>
              <a:t>Radiative</a:t>
            </a:r>
            <a:r>
              <a:rPr lang="en-US" altLang="en-US" sz="1400" dirty="0">
                <a:solidFill>
                  <a:srgbClr val="000000"/>
                </a:solidFill>
                <a:ea typeface="Times New Roman" pitchFamily="18" charset="0"/>
                <a:cs typeface="Arial" charset="0"/>
              </a:rPr>
              <a:t> recombination x rays from roughly 10 trapped U</a:t>
            </a:r>
            <a:r>
              <a:rPr lang="en-US" altLang="en-US" sz="1400" baseline="30000" dirty="0">
                <a:solidFill>
                  <a:srgbClr val="000000"/>
                </a:solidFill>
                <a:ea typeface="Times New Roman" pitchFamily="18" charset="0"/>
                <a:cs typeface="Arial" charset="0"/>
              </a:rPr>
              <a:t>92+</a:t>
            </a:r>
            <a:r>
              <a:rPr lang="en-US" altLang="en-US" sz="1400" dirty="0">
                <a:solidFill>
                  <a:srgbClr val="000000"/>
                </a:solidFill>
                <a:ea typeface="Times New Roman" pitchFamily="18" charset="0"/>
                <a:cs typeface="Arial" charset="0"/>
              </a:rPr>
              <a:t> ions were </a:t>
            </a:r>
            <a:r>
              <a:rPr lang="en-US" altLang="en-US" sz="1400" dirty="0" smtClean="0">
                <a:solidFill>
                  <a:srgbClr val="000000"/>
                </a:solidFill>
                <a:ea typeface="Times New Roman" pitchFamily="18" charset="0"/>
                <a:cs typeface="Arial" charset="0"/>
              </a:rPr>
              <a:t>observed and used </a:t>
            </a:r>
            <a:r>
              <a:rPr lang="en-US" altLang="en-US" sz="1400" dirty="0">
                <a:solidFill>
                  <a:srgbClr val="000000"/>
                </a:solidFill>
                <a:ea typeface="Times New Roman" pitchFamily="18" charset="0"/>
                <a:cs typeface="Arial" charset="0"/>
              </a:rPr>
              <a:t>to measure the ionization cross section for H-like U</a:t>
            </a:r>
            <a:r>
              <a:rPr lang="en-US" altLang="en-US" sz="1400" baseline="30000" dirty="0">
                <a:solidFill>
                  <a:srgbClr val="000000"/>
                </a:solidFill>
                <a:ea typeface="Times New Roman" pitchFamily="18" charset="0"/>
                <a:cs typeface="Arial" charset="0"/>
              </a:rPr>
              <a:t>91+</a:t>
            </a:r>
            <a:r>
              <a:rPr lang="en-US" altLang="en-US" sz="1400" dirty="0">
                <a:solidFill>
                  <a:srgbClr val="000000"/>
                </a:solidFill>
                <a:ea typeface="Times New Roman" pitchFamily="18" charset="0"/>
                <a:cs typeface="Arial" charset="0"/>
              </a:rPr>
              <a:t> </a:t>
            </a:r>
          </a:p>
        </p:txBody>
      </p:sp>
      <p:sp>
        <p:nvSpPr>
          <p:cNvPr id="25620" name="Text Box 20"/>
          <p:cNvSpPr txBox="1">
            <a:spLocks noChangeArrowheads="1"/>
          </p:cNvSpPr>
          <p:nvPr/>
        </p:nvSpPr>
        <p:spPr bwMode="auto">
          <a:xfrm>
            <a:off x="762000" y="6037421"/>
            <a:ext cx="64770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sz="1000" dirty="0" smtClean="0">
                <a:solidFill>
                  <a:srgbClr val="000000"/>
                </a:solidFill>
              </a:rPr>
              <a:t>R. E. Marrs, RSI </a:t>
            </a:r>
            <a:r>
              <a:rPr lang="en-US" sz="1000" b="1" dirty="0" smtClean="0">
                <a:solidFill>
                  <a:srgbClr val="000000"/>
                </a:solidFill>
              </a:rPr>
              <a:t>67</a:t>
            </a:r>
            <a:r>
              <a:rPr lang="en-US" sz="1000" dirty="0" smtClean="0">
                <a:solidFill>
                  <a:srgbClr val="000000"/>
                </a:solidFill>
              </a:rPr>
              <a:t>, 941 (1996);  R</a:t>
            </a:r>
            <a:r>
              <a:rPr lang="en-US" sz="1000" dirty="0">
                <a:solidFill>
                  <a:srgbClr val="000000"/>
                </a:solidFill>
              </a:rPr>
              <a:t>. E. Marrs, S. R. Elliott, and D. A. Knapp, Phys. Rev. </a:t>
            </a:r>
            <a:r>
              <a:rPr lang="en-US" sz="1000" dirty="0" err="1">
                <a:solidFill>
                  <a:srgbClr val="000000"/>
                </a:solidFill>
              </a:rPr>
              <a:t>Lett</a:t>
            </a:r>
            <a:r>
              <a:rPr lang="en-US" sz="1000" dirty="0">
                <a:solidFill>
                  <a:srgbClr val="000000"/>
                </a:solidFill>
              </a:rPr>
              <a:t>. </a:t>
            </a:r>
            <a:r>
              <a:rPr lang="en-US" sz="1000" b="1" dirty="0">
                <a:solidFill>
                  <a:srgbClr val="000000"/>
                </a:solidFill>
              </a:rPr>
              <a:t>72</a:t>
            </a:r>
            <a:r>
              <a:rPr lang="en-US" sz="1000" dirty="0">
                <a:solidFill>
                  <a:srgbClr val="000000"/>
                </a:solidFill>
              </a:rPr>
              <a:t>, 4082 (1994</a:t>
            </a:r>
            <a:r>
              <a:rPr lang="en-US" sz="1000" dirty="0" smtClean="0">
                <a:solidFill>
                  <a:srgbClr val="000000"/>
                </a:solidFill>
              </a:rPr>
              <a:t>) </a:t>
            </a:r>
            <a:endParaRPr lang="en-US" sz="1000" dirty="0">
              <a:solidFill>
                <a:srgbClr val="000000"/>
              </a:solidFill>
            </a:endParaRPr>
          </a:p>
        </p:txBody>
      </p:sp>
      <p:pic>
        <p:nvPicPr>
          <p:cNvPr id="12"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2"/>
          <p:cNvGrpSpPr>
            <a:grpSpLocks/>
          </p:cNvGrpSpPr>
          <p:nvPr/>
        </p:nvGrpSpPr>
        <p:grpSpPr bwMode="auto">
          <a:xfrm>
            <a:off x="0" y="914400"/>
            <a:ext cx="9142413" cy="76200"/>
            <a:chOff x="0" y="0"/>
            <a:chExt cx="5760" cy="708"/>
          </a:xfrm>
        </p:grpSpPr>
        <p:sp>
          <p:nvSpPr>
            <p:cNvPr id="14"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15"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 name="Picture 2" descr="C:\Marrs Files\Documents\EBIT\HIE-EBIS-CERN\Capture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8700" y="1143000"/>
            <a:ext cx="3848100" cy="1909212"/>
          </a:xfrm>
          <a:prstGeom prst="rect">
            <a:avLst/>
          </a:prstGeom>
          <a:noFill/>
          <a:extLst>
            <a:ext uri="{909E8E84-426E-40DD-AFC4-6F175D3DCCD1}">
              <a14:hiddenFill xmlns:a14="http://schemas.microsoft.com/office/drawing/2010/main">
                <a:solidFill>
                  <a:srgbClr val="FFFFFF"/>
                </a:solidFill>
              </a14:hiddenFill>
            </a:ext>
          </a:extLst>
        </p:spPr>
      </p:pic>
      <p:pic>
        <p:nvPicPr>
          <p:cNvPr id="39939" name="Picture 3" descr="C:\Marrs Files\Documents\EBIT\HIE-EBIS-CERN\Capture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6799" y="3276600"/>
            <a:ext cx="3830859" cy="2362200"/>
          </a:xfrm>
          <a:prstGeom prst="rect">
            <a:avLst/>
          </a:prstGeom>
          <a:noFill/>
          <a:extLst>
            <a:ext uri="{909E8E84-426E-40DD-AFC4-6F175D3DCCD1}">
              <a14:hiddenFill xmlns:a14="http://schemas.microsoft.com/office/drawing/2010/main">
                <a:solidFill>
                  <a:srgbClr val="FFFFFF"/>
                </a:solidFill>
              </a14:hiddenFill>
            </a:ext>
          </a:extLst>
        </p:spPr>
      </p:pic>
      <p:pic>
        <p:nvPicPr>
          <p:cNvPr id="39938" name="Picture 2" descr="C:\Marrs Files\Documents\EBIT\HIE-EBIS-CERN\Cap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6481" y="1028700"/>
            <a:ext cx="4274119"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8123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514290"/>
            <a:ext cx="7467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Moving form Super EBIT to high-performance charge breeding</a:t>
            </a:r>
            <a:endParaRPr lang="en-US" sz="2000" baseline="30000" dirty="0" smtClean="0">
              <a:solidFill>
                <a:srgbClr val="000000"/>
              </a:solidFill>
            </a:endParaRPr>
          </a:p>
        </p:txBody>
      </p:sp>
      <p:grpSp>
        <p:nvGrpSpPr>
          <p:cNvPr id="3" name="Group 2"/>
          <p:cNvGrpSpPr>
            <a:grpSpLocks noChangeAspect="1"/>
          </p:cNvGrpSpPr>
          <p:nvPr/>
        </p:nvGrpSpPr>
        <p:grpSpPr>
          <a:xfrm>
            <a:off x="175259" y="1061561"/>
            <a:ext cx="4549141" cy="3739039"/>
            <a:chOff x="228600" y="1066800"/>
            <a:chExt cx="5054600" cy="4154488"/>
          </a:xfrm>
        </p:grpSpPr>
        <p:pic>
          <p:nvPicPr>
            <p:cNvPr id="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066800"/>
              <a:ext cx="50546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12"/>
            <p:cNvSpPr>
              <a:spLocks noChangeShapeType="1"/>
            </p:cNvSpPr>
            <p:nvPr/>
          </p:nvSpPr>
          <p:spPr bwMode="auto">
            <a:xfrm flipV="1">
              <a:off x="1981200" y="2057400"/>
              <a:ext cx="304800" cy="1219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sp>
        <p:nvSpPr>
          <p:cNvPr id="10" name="Text Box 11"/>
          <p:cNvSpPr txBox="1">
            <a:spLocks noChangeArrowheads="1"/>
          </p:cNvSpPr>
          <p:nvPr/>
        </p:nvSpPr>
        <p:spPr bwMode="auto">
          <a:xfrm>
            <a:off x="823386" y="4648200"/>
            <a:ext cx="359621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400" dirty="0">
                <a:solidFill>
                  <a:srgbClr val="000000"/>
                </a:solidFill>
              </a:rPr>
              <a:t>Average electron beam current density at an electron energy of 30 </a:t>
            </a:r>
            <a:r>
              <a:rPr lang="en-US" altLang="en-US" sz="1400" dirty="0" err="1">
                <a:solidFill>
                  <a:srgbClr val="000000"/>
                </a:solidFill>
              </a:rPr>
              <a:t>keV</a:t>
            </a:r>
            <a:r>
              <a:rPr lang="en-US" altLang="en-US" sz="1400" dirty="0">
                <a:solidFill>
                  <a:srgbClr val="000000"/>
                </a:solidFill>
              </a:rPr>
              <a:t> for different magnetic fields and cathode radii</a:t>
            </a:r>
            <a:endParaRPr lang="en-US" sz="1400" dirty="0">
              <a:solidFill>
                <a:srgbClr val="000000"/>
              </a:solidFill>
            </a:endParaRPr>
          </a:p>
        </p:txBody>
      </p:sp>
      <p:sp>
        <p:nvSpPr>
          <p:cNvPr id="11" name="Text Box 6"/>
          <p:cNvSpPr txBox="1">
            <a:spLocks noChangeArrowheads="1"/>
          </p:cNvSpPr>
          <p:nvPr/>
        </p:nvSpPr>
        <p:spPr bwMode="auto">
          <a:xfrm>
            <a:off x="4762500" y="1340510"/>
            <a:ext cx="3771900" cy="303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tabLst>
                <a:tab pos="398463" algn="l"/>
              </a:tabLst>
              <a:defRPr>
                <a:solidFill>
                  <a:schemeClr val="tx1"/>
                </a:solidFill>
                <a:latin typeface="Arial" charset="0"/>
              </a:defRPr>
            </a:lvl1pPr>
            <a:lvl2pPr marL="566738" indent="-160338" eaLnBrk="0" hangingPunct="0">
              <a:tabLst>
                <a:tab pos="398463" algn="l"/>
              </a:tabLst>
              <a:defRPr>
                <a:solidFill>
                  <a:schemeClr val="tx1"/>
                </a:solidFill>
                <a:latin typeface="Arial" charset="0"/>
              </a:defRPr>
            </a:lvl2pPr>
            <a:lvl3pPr marL="1143000" indent="-228600" eaLnBrk="0" hangingPunct="0">
              <a:tabLst>
                <a:tab pos="398463" algn="l"/>
              </a:tabLst>
              <a:defRPr>
                <a:solidFill>
                  <a:schemeClr val="tx1"/>
                </a:solidFill>
                <a:latin typeface="Arial" charset="0"/>
              </a:defRPr>
            </a:lvl3pPr>
            <a:lvl4pPr marL="1600200" indent="-228600" eaLnBrk="0" hangingPunct="0">
              <a:tabLst>
                <a:tab pos="398463" algn="l"/>
              </a:tabLst>
              <a:defRPr>
                <a:solidFill>
                  <a:schemeClr val="tx1"/>
                </a:solidFill>
                <a:latin typeface="Arial" charset="0"/>
              </a:defRPr>
            </a:lvl4pPr>
            <a:lvl5pPr marL="2057400" indent="-228600" eaLnBrk="0" hangingPunct="0">
              <a:tabLst>
                <a:tab pos="398463" algn="l"/>
              </a:tabLst>
              <a:defRPr>
                <a:solidFill>
                  <a:schemeClr val="tx1"/>
                </a:solidFill>
                <a:latin typeface="Arial" charset="0"/>
              </a:defRPr>
            </a:lvl5pPr>
            <a:lvl6pPr marL="2514600" indent="-228600" eaLnBrk="0" fontAlgn="base" hangingPunct="0">
              <a:spcBef>
                <a:spcPct val="0"/>
              </a:spcBef>
              <a:spcAft>
                <a:spcPct val="0"/>
              </a:spcAft>
              <a:tabLst>
                <a:tab pos="398463" algn="l"/>
              </a:tabLst>
              <a:defRPr>
                <a:solidFill>
                  <a:schemeClr val="tx1"/>
                </a:solidFill>
                <a:latin typeface="Arial" charset="0"/>
              </a:defRPr>
            </a:lvl6pPr>
            <a:lvl7pPr marL="2971800" indent="-228600" eaLnBrk="0" fontAlgn="base" hangingPunct="0">
              <a:spcBef>
                <a:spcPct val="0"/>
              </a:spcBef>
              <a:spcAft>
                <a:spcPct val="0"/>
              </a:spcAft>
              <a:tabLst>
                <a:tab pos="398463" algn="l"/>
              </a:tabLst>
              <a:defRPr>
                <a:solidFill>
                  <a:schemeClr val="tx1"/>
                </a:solidFill>
                <a:latin typeface="Arial" charset="0"/>
              </a:defRPr>
            </a:lvl7pPr>
            <a:lvl8pPr marL="3429000" indent="-228600" eaLnBrk="0" fontAlgn="base" hangingPunct="0">
              <a:spcBef>
                <a:spcPct val="0"/>
              </a:spcBef>
              <a:spcAft>
                <a:spcPct val="0"/>
              </a:spcAft>
              <a:tabLst>
                <a:tab pos="398463" algn="l"/>
              </a:tabLst>
              <a:defRPr>
                <a:solidFill>
                  <a:schemeClr val="tx1"/>
                </a:solidFill>
                <a:latin typeface="Arial" charset="0"/>
              </a:defRPr>
            </a:lvl8pPr>
            <a:lvl9pPr marL="3886200" indent="-228600" eaLnBrk="0" fontAlgn="base" hangingPunct="0">
              <a:spcBef>
                <a:spcPct val="0"/>
              </a:spcBef>
              <a:spcAft>
                <a:spcPct val="0"/>
              </a:spcAft>
              <a:tabLst>
                <a:tab pos="398463"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cs typeface="Times New Roman" pitchFamily="18" charset="0"/>
              </a:rPr>
              <a:t>LLNL developed a high performance EBIT (5 A, 10</a:t>
            </a:r>
            <a:r>
              <a:rPr lang="en-US" altLang="en-US" sz="1600" baseline="30000" dirty="0" smtClean="0">
                <a:solidFill>
                  <a:srgbClr val="000000"/>
                </a:solidFill>
                <a:cs typeface="Times New Roman" pitchFamily="18" charset="0"/>
              </a:rPr>
              <a:t>5</a:t>
            </a:r>
            <a:r>
              <a:rPr lang="en-US" altLang="en-US" sz="1600" dirty="0" smtClean="0">
                <a:solidFill>
                  <a:srgbClr val="000000"/>
                </a:solidFill>
                <a:cs typeface="Times New Roman" pitchFamily="18" charset="0"/>
              </a:rPr>
              <a:t> A/cm</a:t>
            </a:r>
            <a:r>
              <a:rPr lang="en-US" altLang="en-US" sz="1600" baseline="30000" dirty="0" smtClean="0">
                <a:solidFill>
                  <a:srgbClr val="000000"/>
                </a:solidFill>
                <a:cs typeface="Times New Roman" pitchFamily="18" charset="0"/>
              </a:rPr>
              <a:t>2</a:t>
            </a:r>
            <a:r>
              <a:rPr lang="en-US" altLang="en-US" sz="1600" dirty="0" smtClean="0">
                <a:solidFill>
                  <a:srgbClr val="000000"/>
                </a:solidFill>
                <a:cs typeface="Times New Roman" pitchFamily="18" charset="0"/>
              </a:rPr>
              <a:t>) for trapped ion spectroscopy and charge breeding of radioactive ions</a:t>
            </a:r>
          </a:p>
          <a:p>
            <a:pPr marL="0" indent="0" fontAlgn="base">
              <a:spcBef>
                <a:spcPts val="600"/>
              </a:spcBef>
              <a:spcAft>
                <a:spcPct val="0"/>
              </a:spcAft>
            </a:pPr>
            <a:endParaRPr lang="en-US" altLang="en-US" sz="1600" dirty="0" smtClean="0">
              <a:solidFill>
                <a:srgbClr val="000000"/>
              </a:solidFill>
              <a:cs typeface="Times New Roman" pitchFamily="18" charset="0"/>
            </a:endParaRPr>
          </a:p>
          <a:p>
            <a:pPr fontAlgn="base">
              <a:spcBef>
                <a:spcPts val="600"/>
              </a:spcBef>
              <a:spcAft>
                <a:spcPct val="0"/>
              </a:spcAft>
              <a:buFont typeface="Symbol" pitchFamily="18" charset="2"/>
              <a:buChar char="·"/>
            </a:pPr>
            <a:r>
              <a:rPr lang="en-US" altLang="en-US" sz="1600" dirty="0" smtClean="0">
                <a:solidFill>
                  <a:srgbClr val="000000"/>
                </a:solidFill>
                <a:cs typeface="Times New Roman" pitchFamily="18" charset="0"/>
              </a:rPr>
              <a:t>Trap current density is limited only by cathode temperature for EBIT conditions (</a:t>
            </a:r>
            <a:r>
              <a:rPr lang="en-US" altLang="en-US" sz="1600" i="1" dirty="0" err="1" smtClean="0">
                <a:solidFill>
                  <a:srgbClr val="000000"/>
                </a:solidFill>
                <a:cs typeface="Times New Roman" pitchFamily="18" charset="0"/>
              </a:rPr>
              <a:t>B</a:t>
            </a:r>
            <a:r>
              <a:rPr lang="en-US" altLang="en-US" sz="1600" i="1" baseline="-25000" dirty="0" err="1" smtClean="0">
                <a:solidFill>
                  <a:srgbClr val="000000"/>
                </a:solidFill>
                <a:cs typeface="Times New Roman" pitchFamily="18" charset="0"/>
              </a:rPr>
              <a:t>c</a:t>
            </a:r>
            <a:r>
              <a:rPr lang="en-US" altLang="en-US" sz="1600" dirty="0" smtClean="0">
                <a:solidFill>
                  <a:srgbClr val="000000"/>
                </a:solidFill>
                <a:cs typeface="Times New Roman" pitchFamily="18" charset="0"/>
              </a:rPr>
              <a:t> = 0 and good beam optics) </a:t>
            </a:r>
          </a:p>
          <a:p>
            <a:pPr lvl="1" fontAlgn="base">
              <a:spcBef>
                <a:spcPts val="600"/>
              </a:spcBef>
              <a:spcAft>
                <a:spcPct val="0"/>
              </a:spcAft>
              <a:buFontTx/>
              <a:buChar char="-"/>
            </a:pPr>
            <a:r>
              <a:rPr lang="en-US" altLang="en-US" sz="1600" dirty="0" smtClean="0">
                <a:solidFill>
                  <a:srgbClr val="000000"/>
                </a:solidFill>
              </a:rPr>
              <a:t>Current density becomes (note dependence </a:t>
            </a:r>
            <a:r>
              <a:rPr lang="en-US" altLang="en-US" sz="1600" dirty="0">
                <a:solidFill>
                  <a:srgbClr val="000000"/>
                </a:solidFill>
              </a:rPr>
              <a:t> </a:t>
            </a:r>
            <a:r>
              <a:rPr lang="en-US" altLang="en-US" sz="1600" dirty="0" smtClean="0">
                <a:solidFill>
                  <a:srgbClr val="000000"/>
                </a:solidFill>
              </a:rPr>
              <a:t>on </a:t>
            </a:r>
            <a:r>
              <a:rPr lang="en-US" altLang="en-US" sz="1600" i="1" dirty="0" err="1" smtClean="0">
                <a:solidFill>
                  <a:srgbClr val="000000"/>
                </a:solidFill>
              </a:rPr>
              <a:t>r</a:t>
            </a:r>
            <a:r>
              <a:rPr lang="en-US" altLang="en-US" sz="1600" i="1" baseline="-25000" dirty="0" err="1" smtClean="0">
                <a:solidFill>
                  <a:srgbClr val="000000"/>
                </a:solidFill>
              </a:rPr>
              <a:t>c</a:t>
            </a:r>
            <a:r>
              <a:rPr lang="en-US" altLang="en-US" sz="1600" dirty="0" smtClean="0">
                <a:solidFill>
                  <a:srgbClr val="000000"/>
                </a:solidFill>
              </a:rPr>
              <a:t>)</a:t>
            </a:r>
            <a:endParaRPr lang="en-US" altLang="en-US" sz="1600" dirty="0" smtClean="0">
              <a:solidFill>
                <a:srgbClr val="000000"/>
              </a:solidFill>
              <a:cs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71051788"/>
              </p:ext>
            </p:extLst>
          </p:nvPr>
        </p:nvGraphicFramePr>
        <p:xfrm>
          <a:off x="5486400" y="4352153"/>
          <a:ext cx="1457325" cy="666750"/>
        </p:xfrm>
        <a:graphic>
          <a:graphicData uri="http://schemas.openxmlformats.org/presentationml/2006/ole">
            <mc:AlternateContent xmlns:mc="http://schemas.openxmlformats.org/markup-compatibility/2006">
              <mc:Choice xmlns:v="urn:schemas-microsoft-com:vml" Requires="v">
                <p:oleObj spid="_x0000_s38956" name="Equation" r:id="rId5" imgW="1002865" imgH="457002" progId="Equation.3">
                  <p:embed/>
                </p:oleObj>
              </mc:Choice>
              <mc:Fallback>
                <p:oleObj name="Equation" r:id="rId5" imgW="1002865" imgH="457002"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4352153"/>
                        <a:ext cx="14573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 Box 13"/>
          <p:cNvSpPr txBox="1">
            <a:spLocks noChangeArrowheads="1"/>
          </p:cNvSpPr>
          <p:nvPr/>
        </p:nvSpPr>
        <p:spPr bwMode="auto">
          <a:xfrm>
            <a:off x="4872681" y="5181600"/>
            <a:ext cx="3547419" cy="584775"/>
          </a:xfrm>
          <a:prstGeom prst="rect">
            <a:avLst/>
          </a:prstGeom>
          <a:solidFill>
            <a:schemeClr val="accent1">
              <a:alpha val="20000"/>
            </a:schemeClr>
          </a:solidFill>
          <a:ln w="12700">
            <a:solidFill>
              <a:schemeClr val="tx1"/>
            </a:solidFill>
            <a:miter lim="800000"/>
            <a:headEnd/>
            <a:tailEnd/>
          </a:ln>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altLang="en-US" sz="1600" dirty="0" smtClean="0">
                <a:solidFill>
                  <a:srgbClr val="000000"/>
                </a:solidFill>
              </a:rPr>
              <a:t>We can increase  </a:t>
            </a:r>
            <a:r>
              <a:rPr lang="en-US" altLang="en-US" sz="1600" i="1" dirty="0" err="1" smtClean="0">
                <a:solidFill>
                  <a:srgbClr val="000000"/>
                </a:solidFill>
              </a:rPr>
              <a:t>j</a:t>
            </a:r>
            <a:r>
              <a:rPr lang="en-US" altLang="en-US" sz="1600" i="1" baseline="-25000" dirty="0" err="1" smtClean="0">
                <a:solidFill>
                  <a:srgbClr val="000000"/>
                </a:solidFill>
              </a:rPr>
              <a:t>c</a:t>
            </a:r>
            <a:r>
              <a:rPr lang="en-US" altLang="en-US" sz="1600" dirty="0" smtClean="0">
                <a:solidFill>
                  <a:srgbClr val="000000"/>
                </a:solidFill>
              </a:rPr>
              <a:t> ,  </a:t>
            </a:r>
            <a:r>
              <a:rPr lang="en-US" altLang="en-US" sz="1600" i="1" dirty="0" smtClean="0">
                <a:solidFill>
                  <a:srgbClr val="000000"/>
                </a:solidFill>
              </a:rPr>
              <a:t>B</a:t>
            </a:r>
            <a:r>
              <a:rPr lang="en-US" altLang="en-US" sz="1600" dirty="0" smtClean="0">
                <a:solidFill>
                  <a:srgbClr val="000000"/>
                </a:solidFill>
              </a:rPr>
              <a:t>,  </a:t>
            </a:r>
            <a:r>
              <a:rPr lang="en-US" altLang="en-US" sz="1600" i="1" dirty="0" err="1" smtClean="0">
                <a:solidFill>
                  <a:srgbClr val="000000"/>
                </a:solidFill>
              </a:rPr>
              <a:t>r</a:t>
            </a:r>
            <a:r>
              <a:rPr lang="en-US" altLang="en-US" sz="1600" i="1" baseline="-25000" dirty="0" err="1" smtClean="0">
                <a:solidFill>
                  <a:srgbClr val="000000"/>
                </a:solidFill>
              </a:rPr>
              <a:t>c</a:t>
            </a:r>
            <a:r>
              <a:rPr lang="en-US" altLang="en-US" sz="1600" dirty="0" smtClean="0">
                <a:solidFill>
                  <a:srgbClr val="000000"/>
                </a:solidFill>
              </a:rPr>
              <a:t> , and total current to get high performance</a:t>
            </a:r>
            <a:endParaRPr lang="en-US" sz="1600" dirty="0" smtClean="0">
              <a:solidFill>
                <a:srgbClr val="000000"/>
              </a:solidFill>
            </a:endParaRPr>
          </a:p>
        </p:txBody>
      </p:sp>
    </p:spTree>
    <p:extLst>
      <p:ext uri="{BB962C8B-B14F-4D97-AF65-F5344CB8AC3E}">
        <p14:creationId xmlns:p14="http://schemas.microsoft.com/office/powerpoint/2010/main" val="2954686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5" name="Object 1"/>
          <p:cNvGraphicFramePr>
            <a:graphicFrameLocks noChangeAspect="1"/>
          </p:cNvGraphicFramePr>
          <p:nvPr/>
        </p:nvGraphicFramePr>
        <p:xfrm>
          <a:off x="4934316" y="1066800"/>
          <a:ext cx="3828684" cy="5105400"/>
        </p:xfrm>
        <a:graphic>
          <a:graphicData uri="http://schemas.openxmlformats.org/presentationml/2006/ole">
            <mc:AlternateContent xmlns:mc="http://schemas.openxmlformats.org/markup-compatibility/2006">
              <mc:Choice xmlns:v="urn:schemas-microsoft-com:vml" Requires="v">
                <p:oleObj spid="_x0000_s15444" name="Picture" r:id="rId3" imgW="5934600" imgH="7896960" progId="Word.Picture.8">
                  <p:embed/>
                </p:oleObj>
              </mc:Choice>
              <mc:Fallback>
                <p:oleObj name="Picture" r:id="rId3" imgW="5934600" imgH="78969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4316" y="1066800"/>
                        <a:ext cx="3828684" cy="510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148" name="Picture 4" descr="C:\Marrs Files\Documents\EBIT\parameters.JPG"/>
          <p:cNvPicPr>
            <a:picLocks noChangeAspect="1" noChangeArrowheads="1"/>
          </p:cNvPicPr>
          <p:nvPr/>
        </p:nvPicPr>
        <p:blipFill>
          <a:blip r:embed="rId5" cstate="print"/>
          <a:srcRect/>
          <a:stretch>
            <a:fillRect/>
          </a:stretch>
        </p:blipFill>
        <p:spPr bwMode="auto">
          <a:xfrm>
            <a:off x="838200" y="3856137"/>
            <a:ext cx="3581400" cy="2392263"/>
          </a:xfrm>
          <a:prstGeom prst="rect">
            <a:avLst/>
          </a:prstGeom>
          <a:noFill/>
        </p:spPr>
      </p:pic>
      <p:pic>
        <p:nvPicPr>
          <p:cNvPr id="5" name="Picture 5" descr="lab_icon_no_box_blue_rgb"/>
          <p:cNvPicPr>
            <a:picLocks noChangeAspect="1" noChangeArrowheads="1"/>
          </p:cNvPicPr>
          <p:nvPr/>
        </p:nvPicPr>
        <p:blipFill>
          <a:blip r:embed="rId6" cstate="print"/>
          <a:srcRect/>
          <a:stretch>
            <a:fillRect/>
          </a:stretch>
        </p:blipFill>
        <p:spPr bwMode="auto">
          <a:xfrm>
            <a:off x="8153400" y="6248400"/>
            <a:ext cx="533400" cy="512763"/>
          </a:xfrm>
          <a:prstGeom prst="rect">
            <a:avLst/>
          </a:prstGeom>
          <a:noFill/>
          <a:ln w="9525">
            <a:noFill/>
            <a:miter lim="800000"/>
            <a:headEnd/>
            <a:tailEnd/>
          </a:ln>
        </p:spPr>
      </p:pic>
      <p:grpSp>
        <p:nvGrpSpPr>
          <p:cNvPr id="6" name="Group 2"/>
          <p:cNvGrpSpPr>
            <a:grpSpLocks/>
          </p:cNvGrpSpPr>
          <p:nvPr/>
        </p:nvGrpSpPr>
        <p:grpSpPr bwMode="auto">
          <a:xfrm>
            <a:off x="0" y="838200"/>
            <a:ext cx="9142413" cy="76200"/>
            <a:chOff x="0" y="0"/>
            <a:chExt cx="5760" cy="708"/>
          </a:xfrm>
        </p:grpSpPr>
        <p:sp>
          <p:nvSpPr>
            <p:cNvPr id="7" name="Rectangle 3"/>
            <p:cNvSpPr>
              <a:spLocks noChangeArrowheads="1"/>
            </p:cNvSpPr>
            <p:nvPr/>
          </p:nvSpPr>
          <p:spPr bwMode="auto">
            <a:xfrm flipV="1">
              <a:off x="0" y="0"/>
              <a:ext cx="2880" cy="708"/>
            </a:xfrm>
            <a:prstGeom prst="rect">
              <a:avLst/>
            </a:prstGeom>
            <a:solidFill>
              <a:srgbClr val="124A91"/>
            </a:solidFill>
            <a:ln w="9525">
              <a:noFill/>
              <a:miter lim="800000"/>
              <a:headEnd/>
              <a:tailEnd/>
            </a:ln>
          </p:spPr>
          <p:txBody>
            <a:bodyPr wrap="none" anchor="ctr"/>
            <a:lstStyle/>
            <a:p>
              <a:endParaRPr lang="en-US">
                <a:solidFill>
                  <a:prstClr val="black"/>
                </a:solidFill>
              </a:endParaRPr>
            </a:p>
          </p:txBody>
        </p:sp>
        <p:sp>
          <p:nvSpPr>
            <p:cNvPr id="8" name="Rectangle 4"/>
            <p:cNvSpPr>
              <a:spLocks noChangeArrowheads="1"/>
            </p:cNvSpPr>
            <p:nvPr/>
          </p:nvSpPr>
          <p:spPr bwMode="auto">
            <a:xfrm flipV="1">
              <a:off x="2880" y="0"/>
              <a:ext cx="2880" cy="708"/>
            </a:xfrm>
            <a:prstGeom prst="rect">
              <a:avLst/>
            </a:prstGeom>
            <a:solidFill>
              <a:srgbClr val="124A91"/>
            </a:solidFill>
            <a:ln w="9525">
              <a:noFill/>
              <a:miter lim="800000"/>
              <a:headEnd/>
              <a:tailEnd/>
            </a:ln>
          </p:spPr>
          <p:txBody>
            <a:bodyPr wrap="none" anchor="ctr"/>
            <a:lstStyle/>
            <a:p>
              <a:endParaRPr lang="en-US">
                <a:solidFill>
                  <a:prstClr val="black"/>
                </a:solidFill>
              </a:endParaRPr>
            </a:p>
          </p:txBody>
        </p:sp>
      </p:grpSp>
      <p:sp>
        <p:nvSpPr>
          <p:cNvPr id="9" name="Text Box 7"/>
          <p:cNvSpPr txBox="1">
            <a:spLocks noChangeArrowheads="1"/>
          </p:cNvSpPr>
          <p:nvPr/>
        </p:nvSpPr>
        <p:spPr bwMode="auto">
          <a:xfrm>
            <a:off x="685800" y="152400"/>
            <a:ext cx="7543800" cy="707886"/>
          </a:xfrm>
          <a:prstGeom prst="rect">
            <a:avLst/>
          </a:prstGeom>
          <a:noFill/>
          <a:ln w="9525">
            <a:noFill/>
            <a:miter lim="800000"/>
            <a:headEnd/>
            <a:tailEnd/>
          </a:ln>
        </p:spPr>
        <p:txBody>
          <a:bodyPr wrap="square">
            <a:spAutoFit/>
          </a:bodyPr>
          <a:lstStyle/>
          <a:p>
            <a:pPr>
              <a:spcBef>
                <a:spcPct val="50000"/>
              </a:spcBef>
            </a:pPr>
            <a:r>
              <a:rPr lang="en-US" sz="2000" dirty="0" smtClean="0">
                <a:solidFill>
                  <a:prstClr val="black"/>
                </a:solidFill>
                <a:latin typeface="Arial" pitchFamily="34" charset="0"/>
                <a:cs typeface="Arial" pitchFamily="34" charset="0"/>
              </a:rPr>
              <a:t>Experience with Super EBIT influenced the design of the LLNL high-intensity EBIT</a:t>
            </a:r>
            <a:endParaRPr lang="en-US" sz="2000" dirty="0">
              <a:solidFill>
                <a:prstClr val="black"/>
              </a:solidFill>
              <a:latin typeface="Arial" pitchFamily="34" charset="0"/>
              <a:cs typeface="Arial" pitchFamily="34" charset="0"/>
            </a:endParaRPr>
          </a:p>
        </p:txBody>
      </p:sp>
      <p:sp>
        <p:nvSpPr>
          <p:cNvPr id="10" name="Text Box 6"/>
          <p:cNvSpPr txBox="1">
            <a:spLocks noChangeArrowheads="1"/>
          </p:cNvSpPr>
          <p:nvPr/>
        </p:nvSpPr>
        <p:spPr bwMode="auto">
          <a:xfrm>
            <a:off x="609600" y="1134576"/>
            <a:ext cx="4114800" cy="2446824"/>
          </a:xfrm>
          <a:prstGeom prst="rect">
            <a:avLst/>
          </a:prstGeom>
          <a:noFill/>
          <a:ln w="9525">
            <a:noFill/>
            <a:miter lim="800000"/>
            <a:headEnd/>
            <a:tailEnd/>
          </a:ln>
        </p:spPr>
        <p:txBody>
          <a:bodyPr wrap="square">
            <a:spAutoFit/>
          </a:bodyPr>
          <a:lstStyle/>
          <a:p>
            <a:pPr marL="228600" indent="-228600" eaLnBrk="0" hangingPunct="0">
              <a:spcBef>
                <a:spcPts val="600"/>
              </a:spcBef>
              <a:buFont typeface="Symbol" pitchFamily="18" charset="2"/>
              <a:buChar char="·"/>
              <a:tabLst>
                <a:tab pos="398463" algn="l"/>
              </a:tabLst>
            </a:pPr>
            <a:r>
              <a:rPr lang="en-US" altLang="en-US" sz="1600" dirty="0" smtClean="0">
                <a:solidFill>
                  <a:srgbClr val="000000"/>
                </a:solidFill>
                <a:ea typeface="Times New Roman" pitchFamily="18" charset="0"/>
                <a:cs typeface="Arial" charset="0"/>
              </a:rPr>
              <a:t>100-fold greater x-ray emission </a:t>
            </a:r>
          </a:p>
          <a:p>
            <a:pPr marL="228600" indent="-228600" eaLnBrk="0" hangingPunct="0">
              <a:spcBef>
                <a:spcPts val="600"/>
              </a:spcBef>
              <a:buFont typeface="Symbol" pitchFamily="18" charset="2"/>
              <a:buChar char="·"/>
              <a:tabLst>
                <a:tab pos="398463" algn="l"/>
              </a:tabLst>
            </a:pPr>
            <a:r>
              <a:rPr lang="en-US" altLang="en-US" sz="1600" dirty="0" smtClean="0">
                <a:solidFill>
                  <a:srgbClr val="000000"/>
                </a:solidFill>
                <a:ea typeface="Times New Roman" pitchFamily="18" charset="0"/>
                <a:cs typeface="Arial" charset="0"/>
              </a:rPr>
              <a:t>10-fold longer trap for use as ion source</a:t>
            </a:r>
          </a:p>
          <a:p>
            <a:pPr marL="228600" indent="-228600" eaLnBrk="0" hangingPunct="0">
              <a:spcBef>
                <a:spcPts val="600"/>
              </a:spcBef>
              <a:buFont typeface="Symbol" pitchFamily="18" charset="2"/>
              <a:buChar char="·"/>
              <a:tabLst>
                <a:tab pos="398463" algn="l"/>
              </a:tabLst>
            </a:pPr>
            <a:r>
              <a:rPr lang="en-US" altLang="en-US" sz="1600" dirty="0" smtClean="0">
                <a:solidFill>
                  <a:srgbClr val="000000"/>
                </a:solidFill>
                <a:ea typeface="Times New Roman" pitchFamily="18" charset="0"/>
                <a:cs typeface="Arial" charset="0"/>
              </a:rPr>
              <a:t>Maximum electron beam energy &gt;200 </a:t>
            </a:r>
            <a:r>
              <a:rPr lang="en-US" altLang="en-US" sz="1600" dirty="0" err="1" smtClean="0">
                <a:solidFill>
                  <a:srgbClr val="000000"/>
                </a:solidFill>
                <a:ea typeface="Times New Roman" pitchFamily="18" charset="0"/>
                <a:cs typeface="Arial" charset="0"/>
              </a:rPr>
              <a:t>keV</a:t>
            </a:r>
            <a:endParaRPr lang="en-US" altLang="en-US" sz="1600" dirty="0" smtClean="0">
              <a:solidFill>
                <a:srgbClr val="000000"/>
              </a:solidFill>
              <a:ea typeface="Times New Roman" pitchFamily="18" charset="0"/>
              <a:cs typeface="Arial" charset="0"/>
            </a:endParaRPr>
          </a:p>
          <a:p>
            <a:pPr marL="228600" indent="-228600" eaLnBrk="0" hangingPunct="0">
              <a:spcBef>
                <a:spcPts val="600"/>
              </a:spcBef>
              <a:buFont typeface="Symbol" pitchFamily="18" charset="2"/>
              <a:buChar char="·"/>
              <a:tabLst>
                <a:tab pos="398463" algn="l"/>
              </a:tabLst>
            </a:pPr>
            <a:r>
              <a:rPr lang="en-US" altLang="en-US" sz="1600" dirty="0" smtClean="0">
                <a:solidFill>
                  <a:srgbClr val="000000"/>
                </a:solidFill>
                <a:ea typeface="Times New Roman" pitchFamily="18" charset="0"/>
                <a:cs typeface="Arial" charset="0"/>
              </a:rPr>
              <a:t>Radial access at two axial locations to permit cooling gas injection into a two level trap</a:t>
            </a:r>
            <a:endParaRPr lang="en-US" altLang="en-US" sz="1600" dirty="0">
              <a:solidFill>
                <a:srgbClr val="000000"/>
              </a:solidFill>
              <a:ea typeface="Times New Roman" pitchFamily="18" charset="0"/>
              <a:cs typeface="Arial" charset="0"/>
            </a:endParaRPr>
          </a:p>
          <a:p>
            <a:pPr marL="228600" indent="-228600" eaLnBrk="0" hangingPunct="0">
              <a:spcBef>
                <a:spcPts val="600"/>
              </a:spcBef>
              <a:buFont typeface="Symbol" pitchFamily="18" charset="2"/>
              <a:buChar char="·"/>
              <a:tabLst>
                <a:tab pos="398463" algn="l"/>
              </a:tabLst>
            </a:pPr>
            <a:r>
              <a:rPr lang="en-US" altLang="en-US" sz="1600" dirty="0" smtClean="0">
                <a:solidFill>
                  <a:srgbClr val="000000"/>
                </a:solidFill>
                <a:ea typeface="Times New Roman" pitchFamily="18" charset="0"/>
                <a:cs typeface="Arial" charset="0"/>
              </a:rPr>
              <a:t>Proposed as charge state booster for radioactive ion beams (1998)</a:t>
            </a:r>
          </a:p>
          <a:p>
            <a:pPr marL="228600" indent="-228600" eaLnBrk="0" hangingPunct="0">
              <a:spcBef>
                <a:spcPts val="600"/>
              </a:spcBef>
              <a:buFont typeface="Symbol" pitchFamily="18" charset="2"/>
              <a:buChar char="·"/>
              <a:tabLst>
                <a:tab pos="398463" algn="l"/>
              </a:tabLst>
            </a:pPr>
            <a:endParaRPr lang="en-US" altLang="en-US" sz="1600" dirty="0">
              <a:solidFill>
                <a:srgbClr val="000000"/>
              </a:solidFill>
              <a:ea typeface="Times New Roman" pitchFamily="18" charset="0"/>
              <a:cs typeface="Arial" charset="0"/>
            </a:endParaRPr>
          </a:p>
        </p:txBody>
      </p:sp>
      <p:sp>
        <p:nvSpPr>
          <p:cNvPr id="2" name="TextBox 1"/>
          <p:cNvSpPr txBox="1"/>
          <p:nvPr/>
        </p:nvSpPr>
        <p:spPr>
          <a:xfrm>
            <a:off x="914400" y="3657600"/>
            <a:ext cx="3733007" cy="307777"/>
          </a:xfrm>
          <a:prstGeom prst="rect">
            <a:avLst/>
          </a:prstGeom>
          <a:noFill/>
        </p:spPr>
        <p:txBody>
          <a:bodyPr wrap="square" rtlCol="0">
            <a:spAutoFit/>
          </a:bodyPr>
          <a:lstStyle/>
          <a:p>
            <a:r>
              <a:rPr lang="en-US" sz="1400" dirty="0" smtClean="0"/>
              <a:t>Example parameters for charge state boosting </a:t>
            </a:r>
            <a:endParaRPr lang="en-US" sz="1400" dirty="0"/>
          </a:p>
        </p:txBody>
      </p:sp>
    </p:spTree>
    <p:extLst>
      <p:ext uri="{BB962C8B-B14F-4D97-AF65-F5344CB8AC3E}">
        <p14:creationId xmlns:p14="http://schemas.microsoft.com/office/powerpoint/2010/main" val="3445961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457200"/>
            <a:ext cx="716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400" dirty="0" smtClean="0">
                <a:solidFill>
                  <a:srgbClr val="000000"/>
                </a:solidFill>
              </a:rPr>
              <a:t>Summary</a:t>
            </a:r>
            <a:endParaRPr lang="en-US" sz="2400" baseline="30000" dirty="0" smtClean="0">
              <a:solidFill>
                <a:srgbClr val="000000"/>
              </a:solidFill>
            </a:endParaRPr>
          </a:p>
        </p:txBody>
      </p:sp>
      <p:sp>
        <p:nvSpPr>
          <p:cNvPr id="8" name="Text Box 14"/>
          <p:cNvSpPr txBox="1">
            <a:spLocks noChangeArrowheads="1"/>
          </p:cNvSpPr>
          <p:nvPr/>
        </p:nvSpPr>
        <p:spPr bwMode="auto">
          <a:xfrm>
            <a:off x="676274" y="1246187"/>
            <a:ext cx="7172326" cy="504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 EBIT and Super EBIT at LLNL were built to produce and retain highly charged ions for x-ray spectroscopy </a:t>
            </a:r>
            <a:endParaRPr lang="en-US" altLang="en-US" sz="1600" dirty="0">
              <a:solidFill>
                <a:srgbClr val="000000"/>
              </a:solidFill>
              <a:ea typeface="Times New Roman" pitchFamily="18" charset="0"/>
              <a:cs typeface="Arial" charset="0"/>
              <a:sym typeface="Symbol" pitchFamily="18" charset="2"/>
            </a:endParaRPr>
          </a:p>
          <a:p>
            <a:pPr lvl="1" eaLnBrk="0" fontAlgn="base" hangingPunct="0">
              <a:spcBef>
                <a:spcPts val="600"/>
              </a:spcBef>
              <a:spcAft>
                <a:spcPct val="0"/>
              </a:spcAft>
              <a:buFontTx/>
              <a:buChar char="-"/>
            </a:pPr>
            <a:r>
              <a:rPr lang="en-US" altLang="en-US" sz="1600" dirty="0" smtClean="0">
                <a:solidFill>
                  <a:srgbClr val="000000"/>
                </a:solidFill>
                <a:ea typeface="Times New Roman" pitchFamily="18" charset="0"/>
                <a:cs typeface="Arial" charset="0"/>
              </a:rPr>
              <a:t>Short (2 cm) trap with Helmholtz-coil geometry and multiple access ports between the coils for spectrometers, x-ray imaging, and cooling gas injection</a:t>
            </a:r>
          </a:p>
          <a:p>
            <a:pPr lvl="1" eaLnBrk="0" fontAlgn="base" hangingPunct="0">
              <a:spcBef>
                <a:spcPts val="600"/>
              </a:spcBef>
              <a:spcAft>
                <a:spcPct val="0"/>
              </a:spcAft>
              <a:buFontTx/>
              <a:buChar char="-"/>
            </a:pPr>
            <a:r>
              <a:rPr lang="en-US" altLang="en-US" sz="1600" dirty="0" smtClean="0">
                <a:solidFill>
                  <a:srgbClr val="000000"/>
                </a:solidFill>
                <a:ea typeface="Times New Roman" pitchFamily="18" charset="0"/>
                <a:cs typeface="Arial" charset="0"/>
              </a:rPr>
              <a:t>Zero magnetic field at cathode for maximum electron beam current density in trap</a:t>
            </a:r>
            <a:endParaRPr lang="en-US" altLang="en-US" sz="1600" dirty="0">
              <a:solidFill>
                <a:srgbClr val="000000"/>
              </a:solidFill>
              <a:ea typeface="Times New Roman" pitchFamily="18" charset="0"/>
              <a:cs typeface="Arial" charset="0"/>
            </a:endParaRPr>
          </a:p>
          <a:p>
            <a:pPr lvl="1" eaLnBrk="0" fontAlgn="base" hangingPunct="0">
              <a:spcBef>
                <a:spcPts val="600"/>
              </a:spcBef>
              <a:spcAft>
                <a:spcPct val="0"/>
              </a:spcAft>
              <a:buFontTx/>
              <a:buChar char="-"/>
            </a:pPr>
            <a:r>
              <a:rPr lang="en-US" altLang="en-US" sz="1600" dirty="0" smtClean="0">
                <a:solidFill>
                  <a:srgbClr val="000000"/>
                </a:solidFill>
                <a:ea typeface="Times New Roman" pitchFamily="18" charset="0"/>
                <a:cs typeface="Arial" charset="0"/>
              </a:rPr>
              <a:t>Drift tubes and beryllium </a:t>
            </a:r>
            <a:r>
              <a:rPr lang="en-US" altLang="en-US" sz="1600" dirty="0">
                <a:solidFill>
                  <a:srgbClr val="000000"/>
                </a:solidFill>
                <a:ea typeface="Times New Roman" pitchFamily="18" charset="0"/>
                <a:cs typeface="Arial" charset="0"/>
              </a:rPr>
              <a:t>x-ray windows at 4 </a:t>
            </a:r>
            <a:r>
              <a:rPr lang="en-US" altLang="en-US" sz="1600" dirty="0" smtClean="0">
                <a:solidFill>
                  <a:srgbClr val="000000"/>
                </a:solidFill>
                <a:ea typeface="Times New Roman" pitchFamily="18" charset="0"/>
                <a:cs typeface="Arial" charset="0"/>
              </a:rPr>
              <a:t>K to minimize background gas</a:t>
            </a:r>
            <a:endParaRPr lang="en-US" altLang="en-US" sz="1600" dirty="0">
              <a:solidFill>
                <a:srgbClr val="000000"/>
              </a:solidFill>
              <a:ea typeface="Times New Roman" pitchFamily="18" charset="0"/>
              <a:cs typeface="Arial" charset="0"/>
            </a:endParaRPr>
          </a:p>
          <a:p>
            <a:pPr lvl="1" eaLnBrk="0" fontAlgn="base" hangingPunct="0">
              <a:spcBef>
                <a:spcPts val="600"/>
              </a:spcBef>
              <a:spcAft>
                <a:spcPct val="0"/>
              </a:spcAft>
              <a:buFontTx/>
              <a:buChar char="-"/>
            </a:pPr>
            <a:r>
              <a:rPr lang="en-US" altLang="en-US" sz="1600" dirty="0" smtClean="0">
                <a:solidFill>
                  <a:srgbClr val="000000"/>
                </a:solidFill>
                <a:ea typeface="Times New Roman" pitchFamily="18" charset="0"/>
                <a:cs typeface="Arial" charset="0"/>
              </a:rPr>
              <a:t>Active ion-ion evaporative cooling by low-Z gas injection</a:t>
            </a:r>
          </a:p>
          <a:p>
            <a:pPr lvl="0" eaLnBrk="0" fontAlgn="base" hangingPunct="0">
              <a:spcBef>
                <a:spcPts val="1200"/>
              </a:spcBef>
              <a:spcAft>
                <a:spcPct val="0"/>
              </a:spcAft>
              <a:buFont typeface="Symbol" pitchFamily="18" charset="2"/>
              <a:buChar char="·"/>
              <a:tabLst/>
            </a:pPr>
            <a:r>
              <a:rPr lang="en-US" altLang="en-US" sz="1600" dirty="0" smtClean="0">
                <a:solidFill>
                  <a:srgbClr val="000000"/>
                </a:solidFill>
                <a:latin typeface="Arial"/>
                <a:ea typeface="Times New Roman" pitchFamily="18" charset="0"/>
                <a:cs typeface="Arial" charset="0"/>
              </a:rPr>
              <a:t>X-ray observations were extremely important for understanding and improving EBIT operation, and for the successful production and retention of very high charge states </a:t>
            </a:r>
            <a:endParaRPr lang="en-US" altLang="en-US" sz="1600" dirty="0">
              <a:solidFill>
                <a:srgbClr val="000000"/>
              </a:solidFill>
              <a:latin typeface="Arial"/>
              <a:ea typeface="Times New Roman" pitchFamily="18" charset="0"/>
              <a:cs typeface="Arial" charset="0"/>
              <a:sym typeface="Symbol" pitchFamily="18" charset="2"/>
            </a:endParaRPr>
          </a:p>
          <a:p>
            <a:pPr lvl="0" eaLnBrk="0" fontAlgn="base" hangingPunct="0">
              <a:spcBef>
                <a:spcPts val="1200"/>
              </a:spcBef>
              <a:spcAft>
                <a:spcPct val="0"/>
              </a:spcAft>
              <a:buFont typeface="Symbol" pitchFamily="18" charset="2"/>
              <a:buChar char="·"/>
              <a:tabLst/>
            </a:pPr>
            <a:r>
              <a:rPr lang="en-US" altLang="en-US" sz="1600" dirty="0" smtClean="0">
                <a:solidFill>
                  <a:srgbClr val="000000"/>
                </a:solidFill>
                <a:latin typeface="Arial"/>
                <a:ea typeface="Times New Roman" pitchFamily="18" charset="0"/>
                <a:cs typeface="Arial" charset="0"/>
                <a:sym typeface="Symbol" pitchFamily="18" charset="2"/>
              </a:rPr>
              <a:t>Experience with Super EBIT shaped the design of a high intensity EBIT </a:t>
            </a:r>
            <a:r>
              <a:rPr lang="en-US" altLang="en-US" sz="1600" dirty="0" smtClean="0">
                <a:solidFill>
                  <a:srgbClr val="000000"/>
                </a:solidFill>
                <a:latin typeface="Arial"/>
                <a:ea typeface="Times New Roman" pitchFamily="18" charset="0"/>
                <a:cs typeface="Arial" charset="0"/>
                <a:sym typeface="Symbol" pitchFamily="18" charset="2"/>
              </a:rPr>
              <a:t>with parameters appropriate for an </a:t>
            </a:r>
            <a:r>
              <a:rPr lang="en-US" altLang="en-US" sz="1600" dirty="0" smtClean="0">
                <a:solidFill>
                  <a:srgbClr val="000000"/>
                </a:solidFill>
                <a:latin typeface="Arial"/>
                <a:ea typeface="Times New Roman" pitchFamily="18" charset="0"/>
                <a:cs typeface="Arial" charset="0"/>
                <a:sym typeface="Symbol" pitchFamily="18" charset="2"/>
              </a:rPr>
              <a:t>advanced charge breeder</a:t>
            </a:r>
            <a:endParaRPr lang="en-US" altLang="en-US" sz="1600" dirty="0">
              <a:solidFill>
                <a:srgbClr val="000000"/>
              </a:solidFill>
              <a:latin typeface="Arial"/>
              <a:ea typeface="Times New Roman" pitchFamily="18" charset="0"/>
              <a:cs typeface="Arial" charset="0"/>
              <a:sym typeface="Symbol" pitchFamily="18" charset="2"/>
            </a:endParaRPr>
          </a:p>
          <a:p>
            <a:pPr lvl="1" eaLnBrk="0" fontAlgn="base" hangingPunct="0">
              <a:spcBef>
                <a:spcPts val="600"/>
              </a:spcBef>
              <a:spcAft>
                <a:spcPct val="0"/>
              </a:spcAft>
              <a:buFontTx/>
              <a:buChar char="-"/>
            </a:pPr>
            <a:endParaRPr lang="en-US" altLang="en-US" sz="1600" dirty="0" smtClean="0">
              <a:solidFill>
                <a:srgbClr val="000000"/>
              </a:solidFill>
              <a:ea typeface="Times New Roman" pitchFamily="18" charset="0"/>
              <a:cs typeface="Arial" charset="0"/>
            </a:endParaRPr>
          </a:p>
          <a:p>
            <a:pPr lvl="1" eaLnBrk="0" fontAlgn="base" hangingPunct="0">
              <a:spcBef>
                <a:spcPts val="600"/>
              </a:spcBef>
              <a:spcAft>
                <a:spcPct val="0"/>
              </a:spcAft>
              <a:buFontTx/>
              <a:buChar char="-"/>
            </a:pPr>
            <a:endParaRPr lang="en-US" altLang="en-US" sz="1600" dirty="0">
              <a:solidFill>
                <a:srgbClr val="000000"/>
              </a:solidFill>
              <a:ea typeface="Times New Roman" pitchFamily="18" charset="0"/>
              <a:cs typeface="Arial" charset="0"/>
              <a:sym typeface="Symbol" pitchFamily="18" charset="2"/>
            </a:endParaRPr>
          </a:p>
        </p:txBody>
      </p:sp>
    </p:spTree>
    <p:extLst>
      <p:ext uri="{BB962C8B-B14F-4D97-AF65-F5344CB8AC3E}">
        <p14:creationId xmlns:p14="http://schemas.microsoft.com/office/powerpoint/2010/main" val="2954686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
          <p:cNvSpPr txBox="1">
            <a:spLocks noChangeArrowheads="1"/>
          </p:cNvSpPr>
          <p:nvPr/>
        </p:nvSpPr>
        <p:spPr bwMode="auto">
          <a:xfrm>
            <a:off x="3352800" y="28194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dirty="0" smtClean="0">
                <a:solidFill>
                  <a:srgbClr val="000000"/>
                </a:solidFill>
              </a:rPr>
              <a:t>Backup slides</a:t>
            </a:r>
          </a:p>
        </p:txBody>
      </p:sp>
    </p:spTree>
    <p:extLst>
      <p:ext uri="{BB962C8B-B14F-4D97-AF65-F5344CB8AC3E}">
        <p14:creationId xmlns:p14="http://schemas.microsoft.com/office/powerpoint/2010/main" val="1273880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457200"/>
            <a:ext cx="716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a:t>Electron beam parameters for the LLNL EBIT</a:t>
            </a:r>
            <a:endParaRPr lang="en-US" sz="2400" baseline="30000"/>
          </a:p>
        </p:txBody>
      </p:sp>
      <p:sp>
        <p:nvSpPr>
          <p:cNvPr id="25605" name="TextBox 7"/>
          <p:cNvSpPr txBox="1">
            <a:spLocks noChangeArrowheads="1"/>
          </p:cNvSpPr>
          <p:nvPr/>
        </p:nvSpPr>
        <p:spPr bwMode="auto">
          <a:xfrm>
            <a:off x="990600" y="5029200"/>
            <a:ext cx="7010400" cy="369888"/>
          </a:xfrm>
          <a:prstGeom prst="rect">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indent="-18256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r>
              <a:rPr lang="en-US"/>
              <a:t>Electron beam current density is known for all operating conditions</a:t>
            </a:r>
          </a:p>
        </p:txBody>
      </p:sp>
      <p:graphicFrame>
        <p:nvGraphicFramePr>
          <p:cNvPr id="9" name="Table 8"/>
          <p:cNvGraphicFramePr>
            <a:graphicFrameLocks noGrp="1"/>
          </p:cNvGraphicFramePr>
          <p:nvPr>
            <p:extLst>
              <p:ext uri="{D42A27DB-BD31-4B8C-83A1-F6EECF244321}">
                <p14:modId xmlns:p14="http://schemas.microsoft.com/office/powerpoint/2010/main" val="3046571704"/>
              </p:ext>
            </p:extLst>
          </p:nvPr>
        </p:nvGraphicFramePr>
        <p:xfrm>
          <a:off x="685800" y="1747838"/>
          <a:ext cx="3581400" cy="2595565"/>
        </p:xfrm>
        <a:graphic>
          <a:graphicData uri="http://schemas.openxmlformats.org/drawingml/2006/table">
            <a:tbl>
              <a:tblPr firstRow="1" bandRow="1">
                <a:tableStyleId>{5C22544A-7EE6-4342-B048-85BDC9FD1C3A}</a:tableStyleId>
              </a:tblPr>
              <a:tblGrid>
                <a:gridCol w="2133600"/>
                <a:gridCol w="1447800"/>
              </a:tblGrid>
              <a:tr h="370795">
                <a:tc gridSpan="2">
                  <a:txBody>
                    <a:bodyPr/>
                    <a:lstStyle/>
                    <a:p>
                      <a:pPr algn="ctr"/>
                      <a:r>
                        <a:rPr lang="en-US" sz="1400" dirty="0" smtClean="0">
                          <a:solidFill>
                            <a:schemeClr val="tx1"/>
                          </a:solidFill>
                        </a:rPr>
                        <a:t>Beam parameters</a:t>
                      </a:r>
                      <a:endParaRPr lang="en-US" sz="1400" dirty="0">
                        <a:solidFill>
                          <a:schemeClr val="tx1"/>
                        </a:solidFill>
                      </a:endParaRPr>
                    </a:p>
                  </a:txBody>
                  <a:tcPr marT="45714" marB="45714"/>
                </a:tc>
                <a:tc hMerge="1">
                  <a:txBody>
                    <a:bodyPr/>
                    <a:lstStyle/>
                    <a:p>
                      <a:endParaRPr lang="en-US" sz="1400" dirty="0"/>
                    </a:p>
                  </a:txBody>
                  <a:tcPr/>
                </a:tc>
              </a:tr>
              <a:tr h="370795">
                <a:tc>
                  <a:txBody>
                    <a:bodyPr/>
                    <a:lstStyle/>
                    <a:p>
                      <a:r>
                        <a:rPr lang="en-US" sz="1400" dirty="0" smtClean="0"/>
                        <a:t>Cathode magnetic field</a:t>
                      </a:r>
                      <a:endParaRPr lang="en-US" sz="1400" dirty="0"/>
                    </a:p>
                  </a:txBody>
                  <a:tcPr marT="45714" marB="45714"/>
                </a:tc>
                <a:tc>
                  <a:txBody>
                    <a:bodyPr/>
                    <a:lstStyle/>
                    <a:p>
                      <a:r>
                        <a:rPr lang="en-US" sz="1400" dirty="0" err="1" smtClean="0"/>
                        <a:t>B</a:t>
                      </a:r>
                      <a:r>
                        <a:rPr lang="en-US" sz="1400" baseline="-25000" dirty="0" err="1" smtClean="0"/>
                        <a:t>c</a:t>
                      </a:r>
                      <a:r>
                        <a:rPr lang="en-US" sz="1400" dirty="0" smtClean="0"/>
                        <a:t> = 0</a:t>
                      </a:r>
                      <a:endParaRPr lang="en-US" sz="1400" dirty="0"/>
                    </a:p>
                  </a:txBody>
                  <a:tcPr marT="45714" marB="45714"/>
                </a:tc>
              </a:tr>
              <a:tr h="370795">
                <a:tc>
                  <a:txBody>
                    <a:bodyPr/>
                    <a:lstStyle/>
                    <a:p>
                      <a:r>
                        <a:rPr lang="en-US" sz="1400" dirty="0" smtClean="0"/>
                        <a:t>Trap magnetic field</a:t>
                      </a:r>
                      <a:endParaRPr lang="en-US" sz="1400" dirty="0"/>
                    </a:p>
                  </a:txBody>
                  <a:tcPr marT="45714" marB="45714"/>
                </a:tc>
                <a:tc>
                  <a:txBody>
                    <a:bodyPr/>
                    <a:lstStyle/>
                    <a:p>
                      <a:r>
                        <a:rPr lang="en-US" sz="1400" dirty="0" smtClean="0"/>
                        <a:t>B = 3.0</a:t>
                      </a:r>
                      <a:r>
                        <a:rPr lang="en-US" sz="1400" baseline="0" dirty="0" smtClean="0"/>
                        <a:t> T</a:t>
                      </a:r>
                      <a:endParaRPr lang="en-US" sz="1400" dirty="0"/>
                    </a:p>
                  </a:txBody>
                  <a:tcPr marT="45714" marB="45714"/>
                </a:tc>
              </a:tr>
              <a:tr h="370795">
                <a:tc>
                  <a:txBody>
                    <a:bodyPr/>
                    <a:lstStyle/>
                    <a:p>
                      <a:r>
                        <a:rPr lang="en-US" sz="1400" dirty="0" smtClean="0"/>
                        <a:t>Cathode temperature</a:t>
                      </a:r>
                      <a:endParaRPr lang="en-US" sz="1400" dirty="0"/>
                    </a:p>
                  </a:txBody>
                  <a:tcPr marT="45714" marB="45714"/>
                </a:tc>
                <a:tc>
                  <a:txBody>
                    <a:bodyPr/>
                    <a:lstStyle/>
                    <a:p>
                      <a:r>
                        <a:rPr lang="en-US" sz="1400" dirty="0" err="1" smtClean="0"/>
                        <a:t>T</a:t>
                      </a:r>
                      <a:r>
                        <a:rPr lang="en-US" sz="1400" baseline="-25000" dirty="0" err="1" smtClean="0"/>
                        <a:t>c</a:t>
                      </a:r>
                      <a:r>
                        <a:rPr lang="en-US" sz="1400" dirty="0" smtClean="0"/>
                        <a:t> = 0.12 </a:t>
                      </a:r>
                      <a:r>
                        <a:rPr lang="en-US" sz="1400" dirty="0" err="1" smtClean="0"/>
                        <a:t>eV</a:t>
                      </a:r>
                      <a:endParaRPr lang="en-US" sz="1400" dirty="0"/>
                    </a:p>
                  </a:txBody>
                  <a:tcPr marT="45714" marB="45714"/>
                </a:tc>
              </a:tr>
              <a:tr h="370795">
                <a:tc>
                  <a:txBody>
                    <a:bodyPr/>
                    <a:lstStyle/>
                    <a:p>
                      <a:r>
                        <a:rPr lang="en-US" sz="1400" dirty="0" smtClean="0"/>
                        <a:t>Cathode radius</a:t>
                      </a:r>
                      <a:endParaRPr lang="en-US" sz="1400" dirty="0"/>
                    </a:p>
                  </a:txBody>
                  <a:tcPr marT="45714" marB="45714"/>
                </a:tc>
                <a:tc>
                  <a:txBody>
                    <a:bodyPr/>
                    <a:lstStyle/>
                    <a:p>
                      <a:r>
                        <a:rPr lang="en-US" sz="1400" dirty="0" err="1" smtClean="0"/>
                        <a:t>r</a:t>
                      </a:r>
                      <a:r>
                        <a:rPr lang="en-US" sz="1400" baseline="-25000" dirty="0" err="1" smtClean="0"/>
                        <a:t>c</a:t>
                      </a:r>
                      <a:r>
                        <a:rPr lang="en-US" sz="1400" dirty="0" smtClean="0"/>
                        <a:t> = 1.5 mm</a:t>
                      </a:r>
                    </a:p>
                  </a:txBody>
                  <a:tcPr marT="45714" marB="45714"/>
                </a:tc>
              </a:tr>
              <a:tr h="370795">
                <a:tc>
                  <a:txBody>
                    <a:bodyPr/>
                    <a:lstStyle/>
                    <a:p>
                      <a:r>
                        <a:rPr lang="en-US" sz="1400" dirty="0" smtClean="0"/>
                        <a:t>Beam radius in trap</a:t>
                      </a:r>
                      <a:endParaRPr lang="en-US" sz="1400" dirty="0"/>
                    </a:p>
                  </a:txBody>
                  <a:tcPr marT="45714" marB="45714"/>
                </a:tc>
                <a:tc>
                  <a:txBody>
                    <a:bodyPr/>
                    <a:lstStyle/>
                    <a:p>
                      <a:r>
                        <a:rPr lang="en-US" sz="1400" dirty="0" err="1" smtClean="0"/>
                        <a:t>r</a:t>
                      </a:r>
                      <a:r>
                        <a:rPr lang="en-US" sz="1400" baseline="-25000" dirty="0" err="1" smtClean="0"/>
                        <a:t>beam</a:t>
                      </a:r>
                      <a:r>
                        <a:rPr lang="en-US" sz="1400" dirty="0" smtClean="0"/>
                        <a:t> = 35 µm</a:t>
                      </a:r>
                      <a:endParaRPr lang="en-US" sz="1400" dirty="0"/>
                    </a:p>
                  </a:txBody>
                  <a:tcPr marT="45714" marB="45714"/>
                </a:tc>
              </a:tr>
              <a:tr h="370795">
                <a:tc>
                  <a:txBody>
                    <a:bodyPr/>
                    <a:lstStyle/>
                    <a:p>
                      <a:r>
                        <a:rPr lang="en-US" sz="1400" dirty="0" smtClean="0"/>
                        <a:t>Beam current</a:t>
                      </a:r>
                      <a:endParaRPr lang="en-US" sz="1400" dirty="0"/>
                    </a:p>
                  </a:txBody>
                  <a:tcPr marT="45714" marB="45714"/>
                </a:tc>
                <a:tc>
                  <a:txBody>
                    <a:bodyPr/>
                    <a:lstStyle/>
                    <a:p>
                      <a:r>
                        <a:rPr lang="en-US" sz="1400" dirty="0" err="1" smtClean="0"/>
                        <a:t>I</a:t>
                      </a:r>
                      <a:r>
                        <a:rPr lang="en-US" sz="1400" baseline="-25000" dirty="0" err="1" smtClean="0"/>
                        <a:t>e</a:t>
                      </a:r>
                      <a:r>
                        <a:rPr lang="en-US" sz="1400" dirty="0" smtClean="0"/>
                        <a:t> &lt;</a:t>
                      </a:r>
                      <a:r>
                        <a:rPr lang="en-US" sz="1400" baseline="0" dirty="0" smtClean="0"/>
                        <a:t> 200 </a:t>
                      </a:r>
                      <a:r>
                        <a:rPr lang="en-US" sz="1400" baseline="0" dirty="0" err="1" smtClean="0"/>
                        <a:t>mA</a:t>
                      </a:r>
                      <a:endParaRPr lang="en-US" sz="1400" dirty="0"/>
                    </a:p>
                  </a:txBody>
                  <a:tcPr marT="45714" marB="45714"/>
                </a:tc>
              </a:tr>
            </a:tbl>
          </a:graphicData>
        </a:graphic>
      </p:graphicFrame>
      <p:sp>
        <p:nvSpPr>
          <p:cNvPr id="25631" name="TextBox 10"/>
          <p:cNvSpPr txBox="1">
            <a:spLocks noChangeArrowheads="1"/>
          </p:cNvSpPr>
          <p:nvPr/>
        </p:nvSpPr>
        <p:spPr bwMode="auto">
          <a:xfrm>
            <a:off x="4724400" y="1752600"/>
            <a:ext cx="373380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pPr>
            <a:r>
              <a:rPr lang="en-US"/>
              <a:t>   	</a:t>
            </a:r>
            <a:r>
              <a:rPr lang="en-US" b="1"/>
              <a:t>Example</a:t>
            </a:r>
          </a:p>
          <a:p>
            <a:pPr eaLnBrk="1" hangingPunct="1">
              <a:spcBef>
                <a:spcPts val="600"/>
              </a:spcBef>
            </a:pPr>
            <a:r>
              <a:rPr lang="en-US" sz="1600"/>
              <a:t>I</a:t>
            </a:r>
            <a:r>
              <a:rPr lang="en-US" sz="1600" baseline="-25000"/>
              <a:t>e</a:t>
            </a:r>
            <a:r>
              <a:rPr lang="en-US" sz="1600"/>
              <a:t> = 100 mA</a:t>
            </a:r>
          </a:p>
          <a:p>
            <a:pPr eaLnBrk="1" hangingPunct="1">
              <a:spcBef>
                <a:spcPts val="600"/>
              </a:spcBef>
            </a:pPr>
            <a:r>
              <a:rPr lang="en-US" sz="1600"/>
              <a:t>Current density  j</a:t>
            </a:r>
            <a:r>
              <a:rPr lang="en-US" sz="1600" baseline="-25000"/>
              <a:t>e</a:t>
            </a:r>
            <a:r>
              <a:rPr lang="en-US" sz="1600"/>
              <a:t> = 2600 A/cm</a:t>
            </a:r>
            <a:r>
              <a:rPr lang="en-US" sz="1600" baseline="30000"/>
              <a:t>2</a:t>
            </a:r>
          </a:p>
          <a:p>
            <a:pPr eaLnBrk="1" hangingPunct="1">
              <a:spcBef>
                <a:spcPts val="600"/>
              </a:spcBef>
            </a:pPr>
            <a:r>
              <a:rPr lang="en-US" sz="1600"/>
              <a:t>Electron flux  </a:t>
            </a:r>
            <a:r>
              <a:rPr lang="el-GR" sz="1600"/>
              <a:t>Φ</a:t>
            </a:r>
            <a:r>
              <a:rPr lang="en-US" sz="1600" baseline="-25000"/>
              <a:t>e</a:t>
            </a:r>
            <a:r>
              <a:rPr lang="en-US" sz="1600"/>
              <a:t> = 1.6 × 10</a:t>
            </a:r>
            <a:r>
              <a:rPr lang="en-US" sz="1600" baseline="30000"/>
              <a:t>22</a:t>
            </a:r>
            <a:r>
              <a:rPr lang="en-US" sz="1600"/>
              <a:t> cm</a:t>
            </a:r>
            <a:r>
              <a:rPr lang="en-US" sz="1600" baseline="30000"/>
              <a:t>-2</a:t>
            </a:r>
            <a:r>
              <a:rPr lang="en-US" sz="1600"/>
              <a:t> s</a:t>
            </a:r>
            <a:r>
              <a:rPr lang="en-US" sz="1600" baseline="30000"/>
              <a:t>-1</a:t>
            </a:r>
            <a:r>
              <a:rPr lang="en-US" sz="1600"/>
              <a:t> </a:t>
            </a:r>
          </a:p>
        </p:txBody>
      </p:sp>
    </p:spTree>
    <p:extLst>
      <p:ext uri="{BB962C8B-B14F-4D97-AF65-F5344CB8AC3E}">
        <p14:creationId xmlns:p14="http://schemas.microsoft.com/office/powerpoint/2010/main" val="2461702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762000" y="514290"/>
            <a:ext cx="716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dirty="0" smtClean="0"/>
              <a:t>View of the cryogenic spectrometer at the LLNL Super EBIT</a:t>
            </a:r>
            <a:endParaRPr lang="en-US" sz="2000" baseline="30000"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67683"/>
            <a:ext cx="3713163" cy="494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3968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Line 2"/>
          <p:cNvSpPr>
            <a:spLocks noChangeShapeType="1"/>
          </p:cNvSpPr>
          <p:nvPr/>
        </p:nvSpPr>
        <p:spPr bwMode="auto">
          <a:xfrm>
            <a:off x="650875" y="914400"/>
            <a:ext cx="7586663" cy="0"/>
          </a:xfrm>
          <a:prstGeom prst="line">
            <a:avLst/>
          </a:prstGeom>
          <a:noFill/>
          <a:ln w="25400">
            <a:solidFill>
              <a:srgbClr val="00279F"/>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smtClean="0">
              <a:solidFill>
                <a:srgbClr val="000000"/>
              </a:solidFill>
            </a:endParaRPr>
          </a:p>
        </p:txBody>
      </p:sp>
      <p:sp>
        <p:nvSpPr>
          <p:cNvPr id="43012" name="Text Box 4"/>
          <p:cNvSpPr txBox="1">
            <a:spLocks noChangeArrowheads="1"/>
          </p:cNvSpPr>
          <p:nvPr/>
        </p:nvSpPr>
        <p:spPr bwMode="auto">
          <a:xfrm>
            <a:off x="3927475" y="61134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endParaRPr lang="en-US" altLang="en-US" sz="2400" smtClean="0">
              <a:solidFill>
                <a:srgbClr val="000000"/>
              </a:solidFill>
              <a:latin typeface="Times" pitchFamily="18" charset="0"/>
            </a:endParaRPr>
          </a:p>
        </p:txBody>
      </p:sp>
      <p:sp>
        <p:nvSpPr>
          <p:cNvPr id="43013" name="Text Box 5"/>
          <p:cNvSpPr txBox="1">
            <a:spLocks noChangeArrowheads="1"/>
          </p:cNvSpPr>
          <p:nvPr/>
        </p:nvSpPr>
        <p:spPr bwMode="auto">
          <a:xfrm>
            <a:off x="609600" y="517525"/>
            <a:ext cx="6629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sz="2000" smtClean="0">
                <a:solidFill>
                  <a:srgbClr val="000000"/>
                </a:solidFill>
                <a:latin typeface="Helvetica" pitchFamily="34" charset="0"/>
              </a:rPr>
              <a:t>Control and resolution of the electron beam energy </a:t>
            </a:r>
          </a:p>
        </p:txBody>
      </p:sp>
      <p:sp>
        <p:nvSpPr>
          <p:cNvPr id="43014" name="Text Box 6"/>
          <p:cNvSpPr txBox="1">
            <a:spLocks noChangeArrowheads="1"/>
          </p:cNvSpPr>
          <p:nvPr/>
        </p:nvSpPr>
        <p:spPr bwMode="auto">
          <a:xfrm>
            <a:off x="3124200" y="1143000"/>
            <a:ext cx="5410200"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742950" indent="-285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smtClean="0">
                <a:solidFill>
                  <a:srgbClr val="000000"/>
                </a:solidFill>
                <a:ea typeface="Times New Roman" pitchFamily="18" charset="0"/>
                <a:cs typeface="Arial" charset="0"/>
              </a:rPr>
              <a:t>Programming of the electron beam energy allows injection of low-charge ions, production of high charge states, and measurement of x-ray spectra at different electron energies  </a:t>
            </a:r>
            <a:r>
              <a:rPr lang="en-US" altLang="en-US" sz="1600" smtClean="0">
                <a:solidFill>
                  <a:srgbClr val="000000"/>
                </a:solidFill>
                <a:ea typeface="Times New Roman" pitchFamily="18" charset="0"/>
                <a:cs typeface="Arial" charset="0"/>
                <a:sym typeface="Symbol" pitchFamily="18" charset="2"/>
              </a:rPr>
              <a:t>  </a:t>
            </a:r>
          </a:p>
          <a:p>
            <a:pPr fontAlgn="base">
              <a:spcBef>
                <a:spcPts val="600"/>
              </a:spcBef>
              <a:spcAft>
                <a:spcPct val="0"/>
              </a:spcAft>
              <a:buFont typeface="Symbol" pitchFamily="18" charset="2"/>
              <a:buChar char="·"/>
            </a:pPr>
            <a:r>
              <a:rPr lang="en-US" altLang="en-US" sz="1600" smtClean="0">
                <a:solidFill>
                  <a:srgbClr val="000000"/>
                </a:solidFill>
                <a:ea typeface="Times New Roman" pitchFamily="18" charset="0"/>
                <a:cs typeface="Arial" charset="0"/>
              </a:rPr>
              <a:t>Maximum electron energy was increased to 200 keV (Super EBIT) with little loss of resolution</a:t>
            </a:r>
          </a:p>
        </p:txBody>
      </p:sp>
      <p:sp>
        <p:nvSpPr>
          <p:cNvPr id="4301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301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301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43018" name="Text Box 12"/>
          <p:cNvSpPr txBox="1">
            <a:spLocks noChangeArrowheads="1"/>
          </p:cNvSpPr>
          <p:nvPr/>
        </p:nvSpPr>
        <p:spPr bwMode="auto">
          <a:xfrm>
            <a:off x="838200" y="5749925"/>
            <a:ext cx="7010400"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mtClean="0">
                <a:solidFill>
                  <a:srgbClr val="000000"/>
                </a:solidFill>
              </a:rPr>
              <a:t>The good quality of the EBIT electron beam enabled the study of resonant reactions and excitation functions </a:t>
            </a:r>
          </a:p>
        </p:txBody>
      </p:sp>
      <p:pic>
        <p:nvPicPr>
          <p:cNvPr id="43019" name="Picture 13" descr="on-off-reso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066800"/>
            <a:ext cx="2386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0" name="Text Box 16"/>
          <p:cNvSpPr txBox="1">
            <a:spLocks noChangeArrowheads="1"/>
          </p:cNvSpPr>
          <p:nvPr/>
        </p:nvSpPr>
        <p:spPr bwMode="auto">
          <a:xfrm>
            <a:off x="6019800" y="3048000"/>
            <a:ext cx="274320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 pos="682625" algn="l"/>
              </a:tabLst>
              <a:defRPr>
                <a:solidFill>
                  <a:schemeClr val="tx1"/>
                </a:solidFill>
                <a:latin typeface="Arial" charset="0"/>
              </a:defRPr>
            </a:lvl1pPr>
            <a:lvl2pPr marL="623888" indent="-158750" eaLnBrk="0" hangingPunct="0">
              <a:tabLst>
                <a:tab pos="398463" algn="l"/>
                <a:tab pos="682625" algn="l"/>
              </a:tabLst>
              <a:defRPr>
                <a:solidFill>
                  <a:schemeClr val="tx1"/>
                </a:solidFill>
                <a:latin typeface="Arial" charset="0"/>
              </a:defRPr>
            </a:lvl2pPr>
            <a:lvl3pPr marL="1143000" indent="-228600" eaLnBrk="0" hangingPunct="0">
              <a:tabLst>
                <a:tab pos="398463" algn="l"/>
                <a:tab pos="682625" algn="l"/>
              </a:tabLst>
              <a:defRPr>
                <a:solidFill>
                  <a:schemeClr val="tx1"/>
                </a:solidFill>
                <a:latin typeface="Arial" charset="0"/>
              </a:defRPr>
            </a:lvl3pPr>
            <a:lvl4pPr marL="1600200" indent="-228600" eaLnBrk="0" hangingPunct="0">
              <a:tabLst>
                <a:tab pos="398463" algn="l"/>
                <a:tab pos="682625" algn="l"/>
              </a:tabLst>
              <a:defRPr>
                <a:solidFill>
                  <a:schemeClr val="tx1"/>
                </a:solidFill>
                <a:latin typeface="Arial" charset="0"/>
              </a:defRPr>
            </a:lvl4pPr>
            <a:lvl5pPr marL="2057400" indent="-228600" eaLnBrk="0" hangingPunct="0">
              <a:tabLst>
                <a:tab pos="398463" algn="l"/>
                <a:tab pos="682625" algn="l"/>
              </a:tabLst>
              <a:defRPr>
                <a:solidFill>
                  <a:schemeClr val="tx1"/>
                </a:solidFill>
                <a:latin typeface="Arial" charset="0"/>
              </a:defRPr>
            </a:lvl5pPr>
            <a:lvl6pPr marL="2514600" indent="-228600" eaLnBrk="0" fontAlgn="base" hangingPunct="0">
              <a:spcBef>
                <a:spcPct val="0"/>
              </a:spcBef>
              <a:spcAft>
                <a:spcPct val="0"/>
              </a:spcAft>
              <a:tabLst>
                <a:tab pos="398463" algn="l"/>
                <a:tab pos="682625" algn="l"/>
              </a:tabLst>
              <a:defRPr>
                <a:solidFill>
                  <a:schemeClr val="tx1"/>
                </a:solidFill>
                <a:latin typeface="Arial" charset="0"/>
              </a:defRPr>
            </a:lvl6pPr>
            <a:lvl7pPr marL="2971800" indent="-228600" eaLnBrk="0" fontAlgn="base" hangingPunct="0">
              <a:spcBef>
                <a:spcPct val="0"/>
              </a:spcBef>
              <a:spcAft>
                <a:spcPct val="0"/>
              </a:spcAft>
              <a:tabLst>
                <a:tab pos="398463" algn="l"/>
                <a:tab pos="682625" algn="l"/>
              </a:tabLst>
              <a:defRPr>
                <a:solidFill>
                  <a:schemeClr val="tx1"/>
                </a:solidFill>
                <a:latin typeface="Arial" charset="0"/>
              </a:defRPr>
            </a:lvl7pPr>
            <a:lvl8pPr marL="3429000" indent="-228600" eaLnBrk="0" fontAlgn="base" hangingPunct="0">
              <a:spcBef>
                <a:spcPct val="0"/>
              </a:spcBef>
              <a:spcAft>
                <a:spcPct val="0"/>
              </a:spcAft>
              <a:tabLst>
                <a:tab pos="398463" algn="l"/>
                <a:tab pos="682625" algn="l"/>
              </a:tabLst>
              <a:defRPr>
                <a:solidFill>
                  <a:schemeClr val="tx1"/>
                </a:solidFill>
                <a:latin typeface="Arial" charset="0"/>
              </a:defRPr>
            </a:lvl8pPr>
            <a:lvl9pPr marL="3886200" indent="-228600" eaLnBrk="0" fontAlgn="base" hangingPunct="0">
              <a:spcBef>
                <a:spcPct val="0"/>
              </a:spcBef>
              <a:spcAft>
                <a:spcPct val="0"/>
              </a:spcAft>
              <a:tabLst>
                <a:tab pos="398463" algn="l"/>
                <a:tab pos="682625" algn="l"/>
              </a:tabLst>
              <a:defRPr>
                <a:solidFill>
                  <a:schemeClr val="tx1"/>
                </a:solidFill>
                <a:latin typeface="Arial" charset="0"/>
              </a:defRPr>
            </a:lvl9pPr>
          </a:lstStyle>
          <a:p>
            <a:pPr fontAlgn="base">
              <a:spcBef>
                <a:spcPts val="600"/>
              </a:spcBef>
              <a:spcAft>
                <a:spcPct val="0"/>
              </a:spcAft>
              <a:buFont typeface="Symbol" pitchFamily="18" charset="2"/>
              <a:buNone/>
            </a:pPr>
            <a:endParaRPr lang="en-US" altLang="en-US" sz="1600" smtClean="0">
              <a:solidFill>
                <a:srgbClr val="000000"/>
              </a:solidFill>
              <a:ea typeface="Times New Roman" pitchFamily="18" charset="0"/>
              <a:cs typeface="Arial" charset="0"/>
              <a:sym typeface="Symbol" pitchFamily="18" charset="2"/>
            </a:endParaRPr>
          </a:p>
          <a:p>
            <a:pPr fontAlgn="base">
              <a:spcBef>
                <a:spcPts val="600"/>
              </a:spcBef>
              <a:spcAft>
                <a:spcPct val="0"/>
              </a:spcAft>
              <a:buFont typeface="Symbol" pitchFamily="18" charset="2"/>
              <a:buChar char="·"/>
            </a:pPr>
            <a:r>
              <a:rPr lang="en-US" altLang="en-US" sz="1600" smtClean="0">
                <a:solidFill>
                  <a:srgbClr val="000000"/>
                </a:solidFill>
                <a:ea typeface="Times New Roman" pitchFamily="18" charset="0"/>
                <a:cs typeface="Arial" charset="0"/>
              </a:rPr>
              <a:t>The EBIT electron beam energy resolution is surprisingly good</a:t>
            </a:r>
          </a:p>
          <a:p>
            <a:pPr lvl="1" fontAlgn="base">
              <a:spcBef>
                <a:spcPts val="600"/>
              </a:spcBef>
              <a:spcAft>
                <a:spcPct val="0"/>
              </a:spcAft>
              <a:buFontTx/>
              <a:buChar char="-"/>
            </a:pPr>
            <a:r>
              <a:rPr lang="en-US" altLang="en-US" sz="1600" smtClean="0">
                <a:solidFill>
                  <a:srgbClr val="000000"/>
                </a:solidFill>
                <a:ea typeface="Times New Roman" pitchFamily="18" charset="0"/>
                <a:cs typeface="Arial" charset="0"/>
              </a:rPr>
              <a:t>No evidence of a low energy tail from secondary electrons</a:t>
            </a:r>
          </a:p>
        </p:txBody>
      </p:sp>
      <p:grpSp>
        <p:nvGrpSpPr>
          <p:cNvPr id="43021" name="Group 19"/>
          <p:cNvGrpSpPr>
            <a:grpSpLocks/>
          </p:cNvGrpSpPr>
          <p:nvPr/>
        </p:nvGrpSpPr>
        <p:grpSpPr bwMode="auto">
          <a:xfrm>
            <a:off x="2971800" y="3124200"/>
            <a:ext cx="3043238" cy="2292350"/>
            <a:chOff x="1872" y="2012"/>
            <a:chExt cx="1917" cy="1444"/>
          </a:xfrm>
        </p:grpSpPr>
        <p:pic>
          <p:nvPicPr>
            <p:cNvPr id="43022"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2" y="2012"/>
              <a:ext cx="1917"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3" name="Text Box 17"/>
            <p:cNvSpPr txBox="1">
              <a:spLocks noChangeArrowheads="1"/>
            </p:cNvSpPr>
            <p:nvPr/>
          </p:nvSpPr>
          <p:spPr bwMode="auto">
            <a:xfrm>
              <a:off x="2400" y="3283"/>
              <a:ext cx="10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200" smtClean="0">
                  <a:solidFill>
                    <a:srgbClr val="000000"/>
                  </a:solidFill>
                </a:rPr>
                <a:t>Electron energy (keV)</a:t>
              </a:r>
            </a:p>
          </p:txBody>
        </p:sp>
        <p:sp>
          <p:nvSpPr>
            <p:cNvPr id="43024" name="Text Box 18"/>
            <p:cNvSpPr txBox="1">
              <a:spLocks noChangeArrowheads="1"/>
            </p:cNvSpPr>
            <p:nvPr/>
          </p:nvSpPr>
          <p:spPr bwMode="auto">
            <a:xfrm>
              <a:off x="2352" y="2112"/>
              <a:ext cx="100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200" smtClean="0">
                  <a:solidFill>
                    <a:srgbClr val="000000"/>
                  </a:solidFill>
                </a:rPr>
                <a:t>DR satellite intensity</a:t>
              </a:r>
            </a:p>
          </p:txBody>
        </p:sp>
      </p:grpSp>
      <p:pic>
        <p:nvPicPr>
          <p:cNvPr id="17" name="Picture 5" descr="lab_icon_no_box_blue_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6319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Marrs Files\Documents\EBIT\HIE-EBIS-CERN\Images\SE-drawin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625" t="8823" r="20160" b="15124"/>
          <a:stretch/>
        </p:blipFill>
        <p:spPr bwMode="auto">
          <a:xfrm>
            <a:off x="4263081" y="1066800"/>
            <a:ext cx="2899719" cy="4650432"/>
          </a:xfrm>
          <a:prstGeom prst="rect">
            <a:avLst/>
          </a:prstGeom>
          <a:noFill/>
          <a:extLst>
            <a:ext uri="{909E8E84-426E-40DD-AFC4-6F175D3DCCD1}">
              <a14:hiddenFill xmlns:a14="http://schemas.microsoft.com/office/drawing/2010/main">
                <a:solidFill>
                  <a:srgbClr val="FFFFFF"/>
                </a:solidFill>
              </a14:hiddenFill>
            </a:ext>
          </a:extLst>
        </p:spPr>
      </p:pic>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533400"/>
            <a:ext cx="350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The first EBIT</a:t>
            </a:r>
            <a:endParaRPr lang="en-US" sz="2000" baseline="30000" dirty="0" smtClean="0">
              <a:solidFill>
                <a:srgbClr val="000000"/>
              </a:solidFill>
            </a:endParaRPr>
          </a:p>
        </p:txBody>
      </p:sp>
      <p:pic>
        <p:nvPicPr>
          <p:cNvPr id="9" name="Picture 2" descr="C:\Marrs Files\Documents\EBIT\HIE-EBIS-CERN\Images\EBIT-0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58" t="6064" b="6390"/>
          <a:stretch/>
        </p:blipFill>
        <p:spPr bwMode="auto">
          <a:xfrm>
            <a:off x="762000" y="1295400"/>
            <a:ext cx="3128838" cy="41353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9600" y="5486400"/>
            <a:ext cx="4419600" cy="461665"/>
          </a:xfrm>
          <a:prstGeom prst="rect">
            <a:avLst/>
          </a:prstGeom>
          <a:noFill/>
        </p:spPr>
        <p:txBody>
          <a:bodyPr wrap="square" rtlCol="0">
            <a:spAutoFit/>
          </a:bodyPr>
          <a:lstStyle/>
          <a:p>
            <a:r>
              <a:rPr lang="en-US" sz="1200" dirty="0" smtClean="0"/>
              <a:t>The first EBIT at the time of initial operation at LLNL (1986) shown with Bragg crystal and Si(Li) x-ray spectrometers</a:t>
            </a:r>
            <a:endParaRPr lang="en-US" sz="1200" dirty="0"/>
          </a:p>
        </p:txBody>
      </p:sp>
      <p:sp>
        <p:nvSpPr>
          <p:cNvPr id="11" name="Text Box 13"/>
          <p:cNvSpPr txBox="1">
            <a:spLocks noChangeArrowheads="1"/>
          </p:cNvSpPr>
          <p:nvPr/>
        </p:nvSpPr>
        <p:spPr bwMode="auto">
          <a:xfrm>
            <a:off x="609600" y="5991882"/>
            <a:ext cx="60960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hangingPunct="0">
              <a:spcBef>
                <a:spcPts val="600"/>
              </a:spcBef>
              <a:buFont typeface="Symbol" pitchFamily="18" charset="2"/>
              <a:buNone/>
            </a:pPr>
            <a:r>
              <a:rPr lang="en-US" altLang="en-US" sz="1000" dirty="0" smtClean="0">
                <a:solidFill>
                  <a:srgbClr val="000000"/>
                </a:solidFill>
                <a:ea typeface="Times New Roman" pitchFamily="18" charset="0"/>
                <a:cs typeface="Arial" charset="0"/>
              </a:rPr>
              <a:t>M</a:t>
            </a:r>
            <a:r>
              <a:rPr lang="en-US" altLang="en-US" sz="1000" dirty="0">
                <a:solidFill>
                  <a:srgbClr val="000000"/>
                </a:solidFill>
                <a:ea typeface="Times New Roman" pitchFamily="18" charset="0"/>
                <a:cs typeface="Arial" charset="0"/>
              </a:rPr>
              <a:t>. A. </a:t>
            </a:r>
            <a:r>
              <a:rPr lang="en-US" altLang="en-US" sz="1000" dirty="0" smtClean="0">
                <a:solidFill>
                  <a:srgbClr val="000000"/>
                </a:solidFill>
                <a:ea typeface="Times New Roman" pitchFamily="18" charset="0"/>
                <a:cs typeface="Arial" charset="0"/>
              </a:rPr>
              <a:t>Levine et al., Phys. Scr. </a:t>
            </a:r>
            <a:r>
              <a:rPr lang="en-US" altLang="en-US" sz="1000" b="1" dirty="0" smtClean="0">
                <a:solidFill>
                  <a:srgbClr val="000000"/>
                </a:solidFill>
                <a:ea typeface="Times New Roman" pitchFamily="18" charset="0"/>
                <a:cs typeface="Arial" charset="0"/>
              </a:rPr>
              <a:t>T22</a:t>
            </a:r>
            <a:r>
              <a:rPr lang="en-US" altLang="en-US" sz="1000" dirty="0" smtClean="0">
                <a:solidFill>
                  <a:srgbClr val="000000"/>
                </a:solidFill>
                <a:ea typeface="Times New Roman" pitchFamily="18" charset="0"/>
                <a:cs typeface="Arial" charset="0"/>
              </a:rPr>
              <a:t>, 157 </a:t>
            </a:r>
            <a:r>
              <a:rPr lang="en-US" altLang="en-US" sz="1000" dirty="0">
                <a:solidFill>
                  <a:srgbClr val="000000"/>
                </a:solidFill>
                <a:ea typeface="Times New Roman" pitchFamily="18" charset="0"/>
                <a:cs typeface="Arial" charset="0"/>
              </a:rPr>
              <a:t>(</a:t>
            </a:r>
            <a:r>
              <a:rPr lang="en-US" altLang="en-US" sz="1000" dirty="0" smtClean="0">
                <a:solidFill>
                  <a:srgbClr val="000000"/>
                </a:solidFill>
                <a:ea typeface="Times New Roman" pitchFamily="18" charset="0"/>
                <a:cs typeface="Arial" charset="0"/>
              </a:rPr>
              <a:t>1988);  R. E. Marrs et al, Phys. Rev. </a:t>
            </a:r>
            <a:r>
              <a:rPr lang="en-US" altLang="en-US" sz="1000" dirty="0" err="1" smtClean="0">
                <a:solidFill>
                  <a:srgbClr val="000000"/>
                </a:solidFill>
                <a:ea typeface="Times New Roman" pitchFamily="18" charset="0"/>
                <a:cs typeface="Arial" charset="0"/>
              </a:rPr>
              <a:t>Lett</a:t>
            </a:r>
            <a:r>
              <a:rPr lang="en-US" altLang="en-US" sz="1000" dirty="0" smtClean="0">
                <a:solidFill>
                  <a:srgbClr val="000000"/>
                </a:solidFill>
                <a:ea typeface="Times New Roman" pitchFamily="18" charset="0"/>
                <a:cs typeface="Arial" charset="0"/>
              </a:rPr>
              <a:t>. </a:t>
            </a:r>
            <a:r>
              <a:rPr lang="en-US" altLang="en-US" sz="1000" b="1" dirty="0" smtClean="0">
                <a:solidFill>
                  <a:srgbClr val="000000"/>
                </a:solidFill>
                <a:ea typeface="Times New Roman" pitchFamily="18" charset="0"/>
                <a:cs typeface="Arial" charset="0"/>
              </a:rPr>
              <a:t>60</a:t>
            </a:r>
            <a:r>
              <a:rPr lang="en-US" altLang="en-US" sz="1000" dirty="0" smtClean="0">
                <a:solidFill>
                  <a:srgbClr val="000000"/>
                </a:solidFill>
                <a:ea typeface="Times New Roman" pitchFamily="18" charset="0"/>
                <a:cs typeface="Arial" charset="0"/>
              </a:rPr>
              <a:t>, 1715 (1988).</a:t>
            </a:r>
            <a:endParaRPr lang="en-US" altLang="en-US" sz="1000" dirty="0">
              <a:solidFill>
                <a:srgbClr val="000000"/>
              </a:solidFill>
              <a:ea typeface="Times New Roman" pitchFamily="18" charset="0"/>
              <a:cs typeface="Arial" charset="0"/>
            </a:endParaRPr>
          </a:p>
        </p:txBody>
      </p:sp>
      <p:sp>
        <p:nvSpPr>
          <p:cNvPr id="3" name="TextBox 2"/>
          <p:cNvSpPr txBox="1"/>
          <p:nvPr/>
        </p:nvSpPr>
        <p:spPr>
          <a:xfrm>
            <a:off x="7315200" y="1066800"/>
            <a:ext cx="1598743" cy="4893647"/>
          </a:xfrm>
          <a:prstGeom prst="rect">
            <a:avLst/>
          </a:prstGeom>
          <a:noFill/>
        </p:spPr>
        <p:txBody>
          <a:bodyPr wrap="square" rtlCol="0">
            <a:spAutoFit/>
          </a:bodyPr>
          <a:lstStyle/>
          <a:p>
            <a:r>
              <a:rPr lang="en-US" sz="1200" dirty="0" smtClean="0"/>
              <a:t>Cathode grounded</a:t>
            </a:r>
          </a:p>
          <a:p>
            <a:endParaRPr lang="en-US" sz="1200" dirty="0"/>
          </a:p>
          <a:p>
            <a:r>
              <a:rPr lang="en-US" sz="1200" dirty="0" smtClean="0"/>
              <a:t>Vacuum chamber grounded</a:t>
            </a:r>
          </a:p>
          <a:p>
            <a:endParaRPr lang="en-US" sz="1200" dirty="0" smtClean="0"/>
          </a:p>
          <a:p>
            <a:r>
              <a:rPr lang="en-US" sz="1200" dirty="0" smtClean="0"/>
              <a:t>Drift tubes float at beam voltage (&lt;20 kV)</a:t>
            </a:r>
          </a:p>
          <a:p>
            <a:endParaRPr lang="en-US" sz="1200" dirty="0"/>
          </a:p>
          <a:p>
            <a:r>
              <a:rPr lang="en-US" sz="1200" dirty="0" smtClean="0"/>
              <a:t>Trap at 4 K</a:t>
            </a:r>
          </a:p>
          <a:p>
            <a:endParaRPr lang="en-US" sz="1200" dirty="0"/>
          </a:p>
          <a:p>
            <a:r>
              <a:rPr lang="en-US" sz="1200" dirty="0" smtClean="0"/>
              <a:t>Helmholtz coil geometry</a:t>
            </a:r>
          </a:p>
          <a:p>
            <a:endParaRPr lang="en-US" sz="1200" dirty="0"/>
          </a:p>
          <a:p>
            <a:r>
              <a:rPr lang="en-US" sz="1200" dirty="0" smtClean="0"/>
              <a:t>Multiple radial x-ray ports</a:t>
            </a:r>
          </a:p>
          <a:p>
            <a:endParaRPr lang="en-US" sz="1200" dirty="0"/>
          </a:p>
          <a:p>
            <a:r>
              <a:rPr lang="en-US" sz="1200" dirty="0" smtClean="0"/>
              <a:t>Magnetic field nulled at cathode for maximum beam compression</a:t>
            </a:r>
          </a:p>
          <a:p>
            <a:endParaRPr lang="en-US" sz="1200" dirty="0"/>
          </a:p>
          <a:p>
            <a:r>
              <a:rPr lang="en-US" sz="1200" dirty="0" smtClean="0"/>
              <a:t>Liquid nitrogen cooled collector</a:t>
            </a:r>
          </a:p>
          <a:p>
            <a:endParaRPr lang="en-US" sz="1200" dirty="0"/>
          </a:p>
          <a:p>
            <a:r>
              <a:rPr lang="en-US" sz="1200" dirty="0" smtClean="0"/>
              <a:t>Beam steering coils</a:t>
            </a:r>
            <a:endParaRPr lang="en-US" sz="1200" dirty="0"/>
          </a:p>
        </p:txBody>
      </p:sp>
    </p:spTree>
    <p:extLst>
      <p:ext uri="{BB962C8B-B14F-4D97-AF65-F5344CB8AC3E}">
        <p14:creationId xmlns:p14="http://schemas.microsoft.com/office/powerpoint/2010/main" val="2330630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457200"/>
            <a:ext cx="716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400" dirty="0" smtClean="0">
                <a:solidFill>
                  <a:srgbClr val="000000"/>
                </a:solidFill>
              </a:rPr>
              <a:t>LLNL EBIT and drift tube assembly</a:t>
            </a:r>
            <a:endParaRPr lang="en-US" sz="2400" baseline="30000" dirty="0" smtClean="0">
              <a:solidFill>
                <a:srgbClr val="000000"/>
              </a:solidFill>
            </a:endParaRPr>
          </a:p>
        </p:txBody>
      </p:sp>
      <p:pic>
        <p:nvPicPr>
          <p:cNvPr id="7" name="Picture 2" descr="C:\Marrs Files\Documents\EBIT\Images\scanned figures\artist-draw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193899"/>
            <a:ext cx="3810000" cy="50545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Marrs Files\Documents\EBIT\Images\Early EBIT photos\EBIT-0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226895"/>
            <a:ext cx="3585971" cy="4716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85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Marrs Files\Documents\EBIT\HIE-EBIS-CERN\Images\0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904" t="11467" r="23735" b="11910"/>
          <a:stretch/>
        </p:blipFill>
        <p:spPr bwMode="auto">
          <a:xfrm>
            <a:off x="4094204" y="1006046"/>
            <a:ext cx="2916195" cy="5356978"/>
          </a:xfrm>
          <a:prstGeom prst="rect">
            <a:avLst/>
          </a:prstGeom>
          <a:noFill/>
          <a:extLst>
            <a:ext uri="{909E8E84-426E-40DD-AFC4-6F175D3DCCD1}">
              <a14:hiddenFill xmlns:a14="http://schemas.microsoft.com/office/drawing/2010/main">
                <a:solidFill>
                  <a:srgbClr val="FFFFFF"/>
                </a:solidFill>
              </a14:hiddenFill>
            </a:ext>
          </a:extLst>
        </p:spPr>
      </p:pic>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533400"/>
            <a:ext cx="4114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The 200-keV LLNL Super EBIT</a:t>
            </a:r>
            <a:endParaRPr lang="en-US" sz="2000" baseline="30000" dirty="0" smtClean="0">
              <a:solidFill>
                <a:srgbClr val="000000"/>
              </a:solidFill>
            </a:endParaRPr>
          </a:p>
        </p:txBody>
      </p:sp>
      <p:sp>
        <p:nvSpPr>
          <p:cNvPr id="2" name="TextBox 1"/>
          <p:cNvSpPr txBox="1"/>
          <p:nvPr/>
        </p:nvSpPr>
        <p:spPr>
          <a:xfrm>
            <a:off x="609599" y="5410200"/>
            <a:ext cx="4267201" cy="461665"/>
          </a:xfrm>
          <a:prstGeom prst="rect">
            <a:avLst/>
          </a:prstGeom>
          <a:noFill/>
        </p:spPr>
        <p:txBody>
          <a:bodyPr wrap="square" rtlCol="0">
            <a:spAutoFit/>
          </a:bodyPr>
          <a:lstStyle/>
          <a:p>
            <a:r>
              <a:rPr lang="en-US" sz="1200" dirty="0" smtClean="0"/>
              <a:t>High voltage upgrade of the LLNL  EBIT (1992) showing the high voltage column for the electron gun assembly (bottom)</a:t>
            </a:r>
            <a:endParaRPr lang="en-US" sz="1200" dirty="0"/>
          </a:p>
        </p:txBody>
      </p:sp>
      <p:sp>
        <p:nvSpPr>
          <p:cNvPr id="3" name="TextBox 2"/>
          <p:cNvSpPr txBox="1"/>
          <p:nvPr/>
        </p:nvSpPr>
        <p:spPr>
          <a:xfrm>
            <a:off x="6934200" y="1143000"/>
            <a:ext cx="1981201" cy="5078313"/>
          </a:xfrm>
          <a:prstGeom prst="rect">
            <a:avLst/>
          </a:prstGeom>
          <a:noFill/>
        </p:spPr>
        <p:txBody>
          <a:bodyPr wrap="square" rtlCol="0">
            <a:spAutoFit/>
          </a:bodyPr>
          <a:lstStyle/>
          <a:p>
            <a:r>
              <a:rPr lang="en-US" sz="1200" dirty="0" smtClean="0"/>
              <a:t>Super EBIT is the original EBIT with replacement of the electron gun and collector – both float together at &lt;170 kV</a:t>
            </a:r>
          </a:p>
          <a:p>
            <a:endParaRPr lang="en-US" sz="1200" dirty="0"/>
          </a:p>
          <a:p>
            <a:r>
              <a:rPr lang="en-US" sz="1200" dirty="0" smtClean="0"/>
              <a:t>Vacuum chamber grounded</a:t>
            </a:r>
          </a:p>
          <a:p>
            <a:endParaRPr lang="en-US" sz="1200" dirty="0"/>
          </a:p>
          <a:p>
            <a:r>
              <a:rPr lang="en-US" sz="1200" dirty="0" smtClean="0"/>
              <a:t>Electron gun and collector power supplies in floating high voltage (low current) rack</a:t>
            </a:r>
          </a:p>
          <a:p>
            <a:endParaRPr lang="en-US" sz="1200" dirty="0"/>
          </a:p>
          <a:p>
            <a:r>
              <a:rPr lang="en-US" sz="1200" dirty="0" smtClean="0"/>
              <a:t>EBIT electron gun (same current, &lt;200 mA) in redesigned  high voltage assembly</a:t>
            </a:r>
          </a:p>
          <a:p>
            <a:endParaRPr lang="en-US" sz="1200" dirty="0"/>
          </a:p>
          <a:p>
            <a:r>
              <a:rPr lang="en-US" sz="1200" dirty="0" smtClean="0"/>
              <a:t>New collector is at room temperature </a:t>
            </a:r>
          </a:p>
          <a:p>
            <a:endParaRPr lang="en-US" sz="1200" dirty="0"/>
          </a:p>
          <a:p>
            <a:r>
              <a:rPr lang="en-US" sz="1200" dirty="0" smtClean="0"/>
              <a:t>Drift </a:t>
            </a:r>
            <a:r>
              <a:rPr lang="en-US" sz="1200" dirty="0"/>
              <a:t>tubes float at &lt;40 kV</a:t>
            </a:r>
          </a:p>
          <a:p>
            <a:endParaRPr lang="en-US" sz="1200" dirty="0"/>
          </a:p>
          <a:p>
            <a:r>
              <a:rPr lang="en-US" sz="1200" dirty="0" smtClean="0"/>
              <a:t>Use </a:t>
            </a:r>
            <a:r>
              <a:rPr lang="en-US" sz="1200" dirty="0"/>
              <a:t>of original </a:t>
            </a:r>
            <a:r>
              <a:rPr lang="en-US" sz="1200" dirty="0" smtClean="0"/>
              <a:t>EBIT vacuum chamber requires transport magnets  </a:t>
            </a:r>
          </a:p>
        </p:txBody>
      </p:sp>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990600"/>
            <a:ext cx="2909450" cy="437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Box 17"/>
          <p:cNvSpPr txBox="1">
            <a:spLocks noChangeArrowheads="1"/>
          </p:cNvSpPr>
          <p:nvPr/>
        </p:nvSpPr>
        <p:spPr bwMode="auto">
          <a:xfrm>
            <a:off x="609600" y="5943600"/>
            <a:ext cx="2590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1000" dirty="0" smtClean="0">
                <a:solidFill>
                  <a:srgbClr val="000000"/>
                </a:solidFill>
              </a:rPr>
              <a:t>D. A. Knapp et al., NIM A </a:t>
            </a:r>
            <a:r>
              <a:rPr lang="en-US" sz="1000" b="1" dirty="0" smtClean="0">
                <a:solidFill>
                  <a:srgbClr val="000000"/>
                </a:solidFill>
              </a:rPr>
              <a:t>334</a:t>
            </a:r>
            <a:r>
              <a:rPr lang="en-US" sz="1000" dirty="0" smtClean="0">
                <a:solidFill>
                  <a:srgbClr val="000000"/>
                </a:solidFill>
              </a:rPr>
              <a:t>, 305 (1993)</a:t>
            </a:r>
          </a:p>
        </p:txBody>
      </p:sp>
    </p:spTree>
    <p:extLst>
      <p:ext uri="{BB962C8B-B14F-4D97-AF65-F5344CB8AC3E}">
        <p14:creationId xmlns:p14="http://schemas.microsoft.com/office/powerpoint/2010/main" val="3664842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533400"/>
            <a:ext cx="716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The LLNL Super EBIT with x-ray spectrometers</a:t>
            </a:r>
            <a:endParaRPr lang="en-US" sz="2000" baseline="30000" dirty="0" smtClean="0">
              <a:solidFill>
                <a:srgbClr val="000000"/>
              </a:solidFill>
            </a:endParaRPr>
          </a:p>
        </p:txBody>
      </p:sp>
      <p:sp>
        <p:nvSpPr>
          <p:cNvPr id="3" name="TextBox 2"/>
          <p:cNvSpPr txBox="1"/>
          <p:nvPr/>
        </p:nvSpPr>
        <p:spPr>
          <a:xfrm>
            <a:off x="5486400" y="1295400"/>
            <a:ext cx="2743200" cy="2862322"/>
          </a:xfrm>
          <a:prstGeom prst="rect">
            <a:avLst/>
          </a:prstGeom>
          <a:noFill/>
        </p:spPr>
        <p:txBody>
          <a:bodyPr wrap="square" rtlCol="0">
            <a:spAutoFit/>
          </a:bodyPr>
          <a:lstStyle/>
          <a:p>
            <a:r>
              <a:rPr lang="en-US" sz="1200" dirty="0" smtClean="0"/>
              <a:t>Photo shows present location in a different building</a:t>
            </a:r>
          </a:p>
          <a:p>
            <a:endParaRPr lang="en-US" sz="1200" dirty="0"/>
          </a:p>
          <a:p>
            <a:r>
              <a:rPr lang="en-US" sz="1200" dirty="0" smtClean="0"/>
              <a:t>Lead panels surround collector area (top) and electron gun (below floor) to reduce x-ray background</a:t>
            </a:r>
          </a:p>
          <a:p>
            <a:endParaRPr lang="en-US" sz="1200" dirty="0"/>
          </a:p>
          <a:p>
            <a:r>
              <a:rPr lang="en-US" sz="1200" dirty="0" smtClean="0"/>
              <a:t>Floating high voltage rack for electron gun and collector is to left of photo</a:t>
            </a:r>
          </a:p>
          <a:p>
            <a:endParaRPr lang="en-US" sz="1200" dirty="0"/>
          </a:p>
          <a:p>
            <a:r>
              <a:rPr lang="en-US" sz="1200" dirty="0" smtClean="0"/>
              <a:t>Trap (fast switching) ~300 V power supplies are in the floating drift tube rack at upper right</a:t>
            </a:r>
          </a:p>
          <a:p>
            <a:endParaRPr lang="en-US" sz="1200" dirty="0"/>
          </a:p>
          <a:p>
            <a:endParaRPr lang="en-US" sz="1200" dirty="0" smtClean="0"/>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135752"/>
            <a:ext cx="4038600" cy="5131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2161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533400" y="228600"/>
            <a:ext cx="7162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A high-intensity high-energy EBIT designed at LLNL was also a prototype fast charge breeder</a:t>
            </a:r>
            <a:endParaRPr lang="en-US" sz="2000" baseline="30000" dirty="0" smtClean="0">
              <a:solidFill>
                <a:srgbClr val="000000"/>
              </a:solidFill>
            </a:endParaRPr>
          </a:p>
        </p:txBody>
      </p:sp>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15112"/>
            <a:ext cx="3447772" cy="459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1" y="1066801"/>
            <a:ext cx="3505200" cy="4676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457200" y="5715000"/>
            <a:ext cx="7010400" cy="461665"/>
          </a:xfrm>
          <a:prstGeom prst="rect">
            <a:avLst/>
          </a:prstGeom>
          <a:noFill/>
        </p:spPr>
        <p:txBody>
          <a:bodyPr wrap="square" rtlCol="0">
            <a:spAutoFit/>
          </a:bodyPr>
          <a:lstStyle/>
          <a:p>
            <a:r>
              <a:rPr lang="en-US" sz="1200" dirty="0" smtClean="0"/>
              <a:t>Designed for 100-fold higher x-ray intensity and 1000-fold more extracted ions</a:t>
            </a:r>
          </a:p>
          <a:p>
            <a:r>
              <a:rPr lang="en-US" sz="1200" dirty="0" smtClean="0"/>
              <a:t>Never completed – parts still in storage </a:t>
            </a:r>
            <a:endParaRPr lang="en-US" sz="1200" dirty="0"/>
          </a:p>
        </p:txBody>
      </p:sp>
      <p:sp>
        <p:nvSpPr>
          <p:cNvPr id="13" name="Text Box 13"/>
          <p:cNvSpPr txBox="1">
            <a:spLocks noChangeArrowheads="1"/>
          </p:cNvSpPr>
          <p:nvPr/>
        </p:nvSpPr>
        <p:spPr bwMode="auto">
          <a:xfrm>
            <a:off x="457200" y="6154579"/>
            <a:ext cx="48768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hangingPunct="0">
              <a:spcBef>
                <a:spcPts val="600"/>
              </a:spcBef>
              <a:buFont typeface="Symbol" pitchFamily="18" charset="2"/>
              <a:buNone/>
            </a:pPr>
            <a:r>
              <a:rPr lang="en-US" altLang="en-US" sz="1000" dirty="0" smtClean="0">
                <a:solidFill>
                  <a:srgbClr val="000000"/>
                </a:solidFill>
                <a:ea typeface="Times New Roman" pitchFamily="18" charset="0"/>
                <a:cs typeface="Arial" charset="0"/>
              </a:rPr>
              <a:t>R. E. Marrs and D. R. Slaughter, AIP Conf. Proceedings </a:t>
            </a:r>
            <a:r>
              <a:rPr lang="en-US" altLang="en-US" sz="1000" b="1" dirty="0" smtClean="0">
                <a:solidFill>
                  <a:srgbClr val="000000"/>
                </a:solidFill>
                <a:ea typeface="Times New Roman" pitchFamily="18" charset="0"/>
                <a:cs typeface="Arial" charset="0"/>
              </a:rPr>
              <a:t>475</a:t>
            </a:r>
            <a:r>
              <a:rPr lang="en-US" altLang="en-US" sz="1000" dirty="0" smtClean="0">
                <a:solidFill>
                  <a:srgbClr val="000000"/>
                </a:solidFill>
                <a:ea typeface="Times New Roman" pitchFamily="18" charset="0"/>
                <a:cs typeface="Arial" charset="0"/>
              </a:rPr>
              <a:t>, 322 (1999).</a:t>
            </a:r>
            <a:endParaRPr lang="en-US" altLang="en-US" sz="1000" dirty="0">
              <a:solidFill>
                <a:srgbClr val="000000"/>
              </a:solidFill>
              <a:ea typeface="Times New Roman" pitchFamily="18" charset="0"/>
              <a:cs typeface="Arial" charset="0"/>
            </a:endParaRPr>
          </a:p>
        </p:txBody>
      </p:sp>
    </p:spTree>
    <p:extLst>
      <p:ext uri="{BB962C8B-B14F-4D97-AF65-F5344CB8AC3E}">
        <p14:creationId xmlns:p14="http://schemas.microsoft.com/office/powerpoint/2010/main" val="2431498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914400"/>
            <a:ext cx="9142413" cy="76200"/>
            <a:chOff x="0" y="0"/>
            <a:chExt cx="5760" cy="708"/>
          </a:xfrm>
        </p:grpSpPr>
        <p:sp>
          <p:nvSpPr>
            <p:cNvPr id="25632"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25633"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25603" name="Picture 5" descr="lab_icon_no_box_blue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7"/>
          <p:cNvSpPr txBox="1">
            <a:spLocks noChangeArrowheads="1"/>
          </p:cNvSpPr>
          <p:nvPr/>
        </p:nvSpPr>
        <p:spPr bwMode="auto">
          <a:xfrm>
            <a:off x="685800" y="228600"/>
            <a:ext cx="7162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The EBIT electron gun assemblies were designed for maximum compressed current density in the trap</a:t>
            </a:r>
            <a:endParaRPr lang="en-US" sz="2000" baseline="30000" dirty="0" smtClean="0">
              <a:solidFill>
                <a:srgbClr val="000000"/>
              </a:solidFill>
            </a:endParaRPr>
          </a:p>
        </p:txBody>
      </p:sp>
      <p:pic>
        <p:nvPicPr>
          <p:cNvPr id="34818" name="Picture 2" descr="C:\Marrs Files\Documents\EBIT\HIE-EBIS-CERN\Images\SEBIT-gu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9200"/>
            <a:ext cx="3303783" cy="3733800"/>
          </a:xfrm>
          <a:prstGeom prst="rect">
            <a:avLst/>
          </a:prstGeom>
          <a:noFill/>
          <a:extLst>
            <a:ext uri="{909E8E84-426E-40DD-AFC4-6F175D3DCCD1}">
              <a14:hiddenFill xmlns:a14="http://schemas.microsoft.com/office/drawing/2010/main">
                <a:solidFill>
                  <a:srgbClr val="FFFFFF"/>
                </a:solidFill>
              </a14:hiddenFill>
            </a:ext>
          </a:extLst>
        </p:spPr>
      </p:pic>
      <p:pic>
        <p:nvPicPr>
          <p:cNvPr id="34819" name="Picture 3" descr="C:\Marrs Files\Documents\EBIT\HIE-EBIS-CERN\Images\SEBIT-gun-ray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066801"/>
            <a:ext cx="3026988" cy="3886199"/>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6"/>
          <p:cNvSpPr txBox="1">
            <a:spLocks noChangeArrowheads="1"/>
          </p:cNvSpPr>
          <p:nvPr/>
        </p:nvSpPr>
        <p:spPr bwMode="auto">
          <a:xfrm>
            <a:off x="990600" y="5188059"/>
            <a:ext cx="6934200" cy="103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28600" indent="-228600">
              <a:tabLst>
                <a:tab pos="398463" algn="l"/>
                <a:tab pos="682625" algn="l"/>
              </a:tabLst>
              <a:defRPr>
                <a:solidFill>
                  <a:schemeClr val="tx1"/>
                </a:solidFill>
                <a:latin typeface="Arial" charset="0"/>
              </a:defRPr>
            </a:lvl1pPr>
            <a:lvl2pPr marL="623888" indent="-158750">
              <a:tabLst>
                <a:tab pos="398463" algn="l"/>
                <a:tab pos="682625" algn="l"/>
              </a:tabLst>
              <a:defRPr>
                <a:solidFill>
                  <a:schemeClr val="tx1"/>
                </a:solidFill>
                <a:latin typeface="Arial" charset="0"/>
              </a:defRPr>
            </a:lvl2pPr>
            <a:lvl3pPr>
              <a:tabLst>
                <a:tab pos="398463" algn="l"/>
                <a:tab pos="682625" algn="l"/>
              </a:tabLst>
              <a:defRPr>
                <a:solidFill>
                  <a:schemeClr val="tx1"/>
                </a:solidFill>
                <a:latin typeface="Arial" charset="0"/>
              </a:defRPr>
            </a:lvl3pPr>
            <a:lvl4pPr>
              <a:tabLst>
                <a:tab pos="398463" algn="l"/>
                <a:tab pos="682625" algn="l"/>
              </a:tabLst>
              <a:defRPr>
                <a:solidFill>
                  <a:schemeClr val="tx1"/>
                </a:solidFill>
                <a:latin typeface="Arial" charset="0"/>
              </a:defRPr>
            </a:lvl4pPr>
            <a:lvl5pPr>
              <a:tabLst>
                <a:tab pos="398463" algn="l"/>
                <a:tab pos="682625" algn="l"/>
              </a:tabLst>
              <a:defRPr>
                <a:solidFill>
                  <a:schemeClr val="tx1"/>
                </a:solidFill>
                <a:latin typeface="Arial" charset="0"/>
              </a:defRPr>
            </a:lvl5pPr>
            <a:lvl6pPr fontAlgn="base">
              <a:spcBef>
                <a:spcPct val="0"/>
              </a:spcBef>
              <a:spcAft>
                <a:spcPct val="0"/>
              </a:spcAft>
              <a:tabLst>
                <a:tab pos="398463" algn="l"/>
                <a:tab pos="682625" algn="l"/>
              </a:tabLst>
              <a:defRPr>
                <a:solidFill>
                  <a:schemeClr val="tx1"/>
                </a:solidFill>
                <a:latin typeface="Arial" charset="0"/>
              </a:defRPr>
            </a:lvl6pPr>
            <a:lvl7pPr fontAlgn="base">
              <a:spcBef>
                <a:spcPct val="0"/>
              </a:spcBef>
              <a:spcAft>
                <a:spcPct val="0"/>
              </a:spcAft>
              <a:tabLst>
                <a:tab pos="398463" algn="l"/>
                <a:tab pos="682625" algn="l"/>
              </a:tabLst>
              <a:defRPr>
                <a:solidFill>
                  <a:schemeClr val="tx1"/>
                </a:solidFill>
                <a:latin typeface="Arial" charset="0"/>
              </a:defRPr>
            </a:lvl7pPr>
            <a:lvl8pPr fontAlgn="base">
              <a:spcBef>
                <a:spcPct val="0"/>
              </a:spcBef>
              <a:spcAft>
                <a:spcPct val="0"/>
              </a:spcAft>
              <a:tabLst>
                <a:tab pos="398463" algn="l"/>
                <a:tab pos="682625" algn="l"/>
              </a:tabLst>
              <a:defRPr>
                <a:solidFill>
                  <a:schemeClr val="tx1"/>
                </a:solidFill>
                <a:latin typeface="Arial" charset="0"/>
              </a:defRPr>
            </a:lvl8pPr>
            <a:lvl9pPr fontAlgn="base">
              <a:spcBef>
                <a:spcPct val="0"/>
              </a:spcBef>
              <a:spcAft>
                <a:spcPct val="0"/>
              </a:spcAft>
              <a:tabLst>
                <a:tab pos="398463" algn="l"/>
                <a:tab pos="682625" algn="l"/>
              </a:tabLst>
              <a:defRPr>
                <a:solidFill>
                  <a:schemeClr val="tx1"/>
                </a:solidFill>
                <a:latin typeface="Arial" charset="0"/>
              </a:defRPr>
            </a:lvl9pPr>
          </a:lstStyle>
          <a:p>
            <a:pPr eaLnBrk="0" fontAlgn="base" hangingPunct="0">
              <a:spcBef>
                <a:spcPts val="600"/>
              </a:spcBef>
              <a:spcAft>
                <a:spcPct val="0"/>
              </a:spcAft>
              <a:buFont typeface="Symbol" pitchFamily="18" charset="2"/>
              <a:buChar char="·"/>
            </a:pPr>
            <a:r>
              <a:rPr lang="en-US" altLang="en-US" sz="1400" dirty="0" smtClean="0">
                <a:solidFill>
                  <a:srgbClr val="000000"/>
                </a:solidFill>
                <a:ea typeface="Times New Roman" pitchFamily="18" charset="0"/>
                <a:cs typeface="Arial" charset="0"/>
              </a:rPr>
              <a:t>A bucking coil, iron shims, and location in the fringe field of the main magnet are used to obtain zero magnetic field on the cathode and the correct gradient for beam injection into the main-magnet field with minimal beam ripple</a:t>
            </a:r>
          </a:p>
          <a:p>
            <a:pPr eaLnBrk="0" fontAlgn="base" hangingPunct="0">
              <a:spcBef>
                <a:spcPts val="600"/>
              </a:spcBef>
              <a:spcAft>
                <a:spcPct val="0"/>
              </a:spcAft>
              <a:buFont typeface="Symbol" pitchFamily="18" charset="2"/>
              <a:buChar char="·"/>
            </a:pPr>
            <a:r>
              <a:rPr lang="en-US" altLang="en-US" sz="1400" dirty="0" smtClean="0">
                <a:solidFill>
                  <a:srgbClr val="000000"/>
                </a:solidFill>
                <a:ea typeface="Times New Roman" pitchFamily="18" charset="0"/>
                <a:cs typeface="Arial" charset="0"/>
              </a:rPr>
              <a:t>Barium dispenser cathode,  </a:t>
            </a:r>
            <a:r>
              <a:rPr lang="en-US" altLang="en-US" sz="1400" i="1" dirty="0" err="1" smtClean="0">
                <a:solidFill>
                  <a:srgbClr val="000000"/>
                </a:solidFill>
                <a:ea typeface="Times New Roman" pitchFamily="18" charset="0"/>
                <a:cs typeface="Arial" charset="0"/>
              </a:rPr>
              <a:t>r</a:t>
            </a:r>
            <a:r>
              <a:rPr lang="en-US" altLang="en-US" sz="1400" i="1" baseline="-25000" dirty="0" err="1" smtClean="0">
                <a:solidFill>
                  <a:srgbClr val="000000"/>
                </a:solidFill>
                <a:ea typeface="Times New Roman" pitchFamily="18" charset="0"/>
                <a:cs typeface="Arial" charset="0"/>
              </a:rPr>
              <a:t>c</a:t>
            </a:r>
            <a:r>
              <a:rPr lang="en-US" altLang="en-US" sz="1400" dirty="0" smtClean="0">
                <a:solidFill>
                  <a:srgbClr val="000000"/>
                </a:solidFill>
                <a:ea typeface="Times New Roman" pitchFamily="18" charset="0"/>
                <a:cs typeface="Arial" charset="0"/>
              </a:rPr>
              <a:t> = 1.5 mm,  </a:t>
            </a:r>
            <a:r>
              <a:rPr lang="en-US" altLang="en-US" sz="1400" i="1" dirty="0" err="1" smtClean="0">
                <a:solidFill>
                  <a:srgbClr val="000000"/>
                </a:solidFill>
                <a:ea typeface="Times New Roman" pitchFamily="18" charset="0"/>
                <a:cs typeface="Arial" charset="0"/>
              </a:rPr>
              <a:t>I</a:t>
            </a:r>
            <a:r>
              <a:rPr lang="en-US" altLang="en-US" sz="1400" i="1" baseline="-25000" dirty="0" err="1" smtClean="0">
                <a:solidFill>
                  <a:srgbClr val="000000"/>
                </a:solidFill>
                <a:ea typeface="Times New Roman" pitchFamily="18" charset="0"/>
                <a:cs typeface="Arial" charset="0"/>
              </a:rPr>
              <a:t>e</a:t>
            </a:r>
            <a:r>
              <a:rPr lang="en-US" altLang="en-US" sz="1400" dirty="0" smtClean="0">
                <a:solidFill>
                  <a:srgbClr val="000000"/>
                </a:solidFill>
                <a:ea typeface="Times New Roman" pitchFamily="18" charset="0"/>
                <a:cs typeface="Arial" charset="0"/>
              </a:rPr>
              <a:t> ≤ 200 mA,  </a:t>
            </a:r>
            <a:r>
              <a:rPr lang="en-US" altLang="en-US" sz="1400" i="1" dirty="0" err="1" smtClean="0">
                <a:solidFill>
                  <a:srgbClr val="000000"/>
                </a:solidFill>
                <a:ea typeface="Times New Roman" pitchFamily="18" charset="0"/>
                <a:cs typeface="Arial" charset="0"/>
              </a:rPr>
              <a:t>j</a:t>
            </a:r>
            <a:r>
              <a:rPr lang="en-US" altLang="en-US" sz="1400" i="1" baseline="-25000" dirty="0" err="1" smtClean="0">
                <a:solidFill>
                  <a:srgbClr val="000000"/>
                </a:solidFill>
                <a:ea typeface="Times New Roman" pitchFamily="18" charset="0"/>
                <a:cs typeface="Arial" charset="0"/>
              </a:rPr>
              <a:t>c</a:t>
            </a:r>
            <a:r>
              <a:rPr lang="en-US" altLang="en-US" sz="1400" dirty="0" smtClean="0">
                <a:solidFill>
                  <a:srgbClr val="000000"/>
                </a:solidFill>
                <a:ea typeface="Times New Roman" pitchFamily="18" charset="0"/>
                <a:cs typeface="Arial" charset="0"/>
              </a:rPr>
              <a:t> ≤ 2.8 A/cm</a:t>
            </a:r>
            <a:r>
              <a:rPr lang="en-US" altLang="en-US" sz="1400" baseline="30000" dirty="0" smtClean="0">
                <a:solidFill>
                  <a:srgbClr val="000000"/>
                </a:solidFill>
                <a:ea typeface="Times New Roman" pitchFamily="18" charset="0"/>
                <a:cs typeface="Arial" charset="0"/>
              </a:rPr>
              <a:t>2</a:t>
            </a:r>
            <a:r>
              <a:rPr lang="en-US" altLang="en-US" sz="1400" dirty="0" smtClean="0">
                <a:solidFill>
                  <a:srgbClr val="000000"/>
                </a:solidFill>
                <a:ea typeface="Times New Roman" pitchFamily="18" charset="0"/>
                <a:cs typeface="Arial" charset="0"/>
              </a:rPr>
              <a:t> </a:t>
            </a:r>
            <a:endParaRPr lang="en-US" altLang="en-US" sz="1400" dirty="0">
              <a:solidFill>
                <a:srgbClr val="000000"/>
              </a:solidFill>
              <a:ea typeface="Times New Roman" pitchFamily="18" charset="0"/>
              <a:cs typeface="Arial" charset="0"/>
            </a:endParaRPr>
          </a:p>
        </p:txBody>
      </p:sp>
      <p:sp>
        <p:nvSpPr>
          <p:cNvPr id="2" name="TextBox 1"/>
          <p:cNvSpPr txBox="1"/>
          <p:nvPr/>
        </p:nvSpPr>
        <p:spPr>
          <a:xfrm>
            <a:off x="2667000" y="1143000"/>
            <a:ext cx="1676400" cy="523220"/>
          </a:xfrm>
          <a:prstGeom prst="rect">
            <a:avLst/>
          </a:prstGeom>
          <a:noFill/>
        </p:spPr>
        <p:txBody>
          <a:bodyPr wrap="square" rtlCol="0">
            <a:spAutoFit/>
          </a:bodyPr>
          <a:lstStyle/>
          <a:p>
            <a:r>
              <a:rPr lang="en-US" sz="1400" dirty="0" smtClean="0"/>
              <a:t>LLNL Super EBIT electron gun</a:t>
            </a:r>
            <a:endParaRPr lang="en-US" sz="1400" dirty="0"/>
          </a:p>
        </p:txBody>
      </p:sp>
    </p:spTree>
    <p:extLst>
      <p:ext uri="{BB962C8B-B14F-4D97-AF65-F5344CB8AC3E}">
        <p14:creationId xmlns:p14="http://schemas.microsoft.com/office/powerpoint/2010/main" val="1212031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Text Box 6"/>
          <p:cNvSpPr txBox="1">
            <a:spLocks noChangeArrowheads="1"/>
          </p:cNvSpPr>
          <p:nvPr/>
        </p:nvSpPr>
        <p:spPr bwMode="auto">
          <a:xfrm>
            <a:off x="533400" y="1066800"/>
            <a:ext cx="7848600" cy="537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tabLst>
                <a:tab pos="398463" algn="l"/>
              </a:tabLst>
              <a:defRPr>
                <a:solidFill>
                  <a:schemeClr val="tx1"/>
                </a:solidFill>
                <a:latin typeface="Arial" charset="0"/>
              </a:defRPr>
            </a:lvl1pPr>
            <a:lvl2pPr marL="566738" indent="-160338" eaLnBrk="0" hangingPunct="0">
              <a:tabLst>
                <a:tab pos="398463" algn="l"/>
              </a:tabLst>
              <a:defRPr>
                <a:solidFill>
                  <a:schemeClr val="tx1"/>
                </a:solidFill>
                <a:latin typeface="Arial" charset="0"/>
              </a:defRPr>
            </a:lvl2pPr>
            <a:lvl3pPr marL="1143000" indent="-228600" eaLnBrk="0" hangingPunct="0">
              <a:tabLst>
                <a:tab pos="398463" algn="l"/>
              </a:tabLst>
              <a:defRPr>
                <a:solidFill>
                  <a:schemeClr val="tx1"/>
                </a:solidFill>
                <a:latin typeface="Arial" charset="0"/>
              </a:defRPr>
            </a:lvl3pPr>
            <a:lvl4pPr marL="1600200" indent="-228600" eaLnBrk="0" hangingPunct="0">
              <a:tabLst>
                <a:tab pos="398463" algn="l"/>
              </a:tabLst>
              <a:defRPr>
                <a:solidFill>
                  <a:schemeClr val="tx1"/>
                </a:solidFill>
                <a:latin typeface="Arial" charset="0"/>
              </a:defRPr>
            </a:lvl4pPr>
            <a:lvl5pPr marL="2057400" indent="-228600" eaLnBrk="0" hangingPunct="0">
              <a:tabLst>
                <a:tab pos="398463" algn="l"/>
              </a:tabLst>
              <a:defRPr>
                <a:solidFill>
                  <a:schemeClr val="tx1"/>
                </a:solidFill>
                <a:latin typeface="Arial" charset="0"/>
              </a:defRPr>
            </a:lvl5pPr>
            <a:lvl6pPr marL="2514600" indent="-228600" eaLnBrk="0" fontAlgn="base" hangingPunct="0">
              <a:spcBef>
                <a:spcPct val="0"/>
              </a:spcBef>
              <a:spcAft>
                <a:spcPct val="0"/>
              </a:spcAft>
              <a:tabLst>
                <a:tab pos="398463" algn="l"/>
              </a:tabLst>
              <a:defRPr>
                <a:solidFill>
                  <a:schemeClr val="tx1"/>
                </a:solidFill>
                <a:latin typeface="Arial" charset="0"/>
              </a:defRPr>
            </a:lvl6pPr>
            <a:lvl7pPr marL="2971800" indent="-228600" eaLnBrk="0" fontAlgn="base" hangingPunct="0">
              <a:spcBef>
                <a:spcPct val="0"/>
              </a:spcBef>
              <a:spcAft>
                <a:spcPct val="0"/>
              </a:spcAft>
              <a:tabLst>
                <a:tab pos="398463" algn="l"/>
              </a:tabLst>
              <a:defRPr>
                <a:solidFill>
                  <a:schemeClr val="tx1"/>
                </a:solidFill>
                <a:latin typeface="Arial" charset="0"/>
              </a:defRPr>
            </a:lvl7pPr>
            <a:lvl8pPr marL="3429000" indent="-228600" eaLnBrk="0" fontAlgn="base" hangingPunct="0">
              <a:spcBef>
                <a:spcPct val="0"/>
              </a:spcBef>
              <a:spcAft>
                <a:spcPct val="0"/>
              </a:spcAft>
              <a:tabLst>
                <a:tab pos="398463" algn="l"/>
              </a:tabLst>
              <a:defRPr>
                <a:solidFill>
                  <a:schemeClr val="tx1"/>
                </a:solidFill>
                <a:latin typeface="Arial" charset="0"/>
              </a:defRPr>
            </a:lvl8pPr>
            <a:lvl9pPr marL="3886200" indent="-228600" eaLnBrk="0" fontAlgn="base" hangingPunct="0">
              <a:spcBef>
                <a:spcPct val="0"/>
              </a:spcBef>
              <a:spcAft>
                <a:spcPct val="0"/>
              </a:spcAft>
              <a:tabLst>
                <a:tab pos="398463" algn="l"/>
              </a:tabLst>
              <a:defRPr>
                <a:solidFill>
                  <a:schemeClr val="tx1"/>
                </a:solidFill>
                <a:latin typeface="Arial" charset="0"/>
              </a:defRPr>
            </a:lvl9pPr>
          </a:lstStyle>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The electron beam current density </a:t>
            </a:r>
            <a:r>
              <a:rPr lang="en-US" altLang="en-US" sz="1600" i="1" dirty="0" smtClean="0">
                <a:solidFill>
                  <a:srgbClr val="000000"/>
                </a:solidFill>
                <a:ea typeface="Times New Roman" pitchFamily="18" charset="0"/>
                <a:cs typeface="Arial" charset="0"/>
                <a:sym typeface="Symbol" pitchFamily="18" charset="2"/>
              </a:rPr>
              <a:t>j</a:t>
            </a:r>
            <a:r>
              <a:rPr lang="en-US" altLang="en-US" sz="1600" i="1" baseline="-25000" dirty="0" smtClean="0">
                <a:solidFill>
                  <a:srgbClr val="000000"/>
                </a:solidFill>
                <a:ea typeface="Times New Roman" pitchFamily="18" charset="0"/>
                <a:cs typeface="Arial" charset="0"/>
                <a:sym typeface="Symbol" pitchFamily="18" charset="2"/>
              </a:rPr>
              <a:t>e</a:t>
            </a:r>
            <a:r>
              <a:rPr lang="en-US" altLang="en-US" sz="1600" dirty="0" smtClean="0">
                <a:solidFill>
                  <a:srgbClr val="000000"/>
                </a:solidFill>
                <a:ea typeface="Times New Roman" pitchFamily="18" charset="0"/>
                <a:cs typeface="Arial" charset="0"/>
              </a:rPr>
              <a:t> depends on the trap magnetic field and properties of the electron gun</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Beam radius (for </a:t>
            </a:r>
            <a:r>
              <a:rPr lang="en-US" altLang="en-US" sz="1600" dirty="0" smtClean="0">
                <a:solidFill>
                  <a:srgbClr val="000000"/>
                </a:solidFill>
                <a:ea typeface="Times New Roman" pitchFamily="18" charset="0"/>
                <a:cs typeface="Arial" charset="0"/>
                <a:sym typeface="Symbol" pitchFamily="18" charset="2"/>
              </a:rPr>
              <a:t> 80% of current) is given by the Herrmann formula</a:t>
            </a:r>
          </a:p>
          <a:p>
            <a:pPr lvl="1" fontAlgn="base">
              <a:spcBef>
                <a:spcPts val="600"/>
              </a:spcBef>
              <a:spcAft>
                <a:spcPct val="0"/>
              </a:spcAft>
              <a:buFontTx/>
              <a:buChar char="-"/>
            </a:pPr>
            <a:endParaRPr lang="en-US" altLang="en-US" sz="1600" dirty="0" smtClean="0">
              <a:solidFill>
                <a:srgbClr val="000000"/>
              </a:solidFill>
              <a:ea typeface="Times New Roman" pitchFamily="18" charset="0"/>
              <a:cs typeface="Arial" charset="0"/>
              <a:sym typeface="Symbol" pitchFamily="18" charset="2"/>
            </a:endParaRPr>
          </a:p>
          <a:p>
            <a:pPr lvl="1" fontAlgn="base">
              <a:spcBef>
                <a:spcPts val="600"/>
              </a:spcBef>
              <a:spcAft>
                <a:spcPct val="0"/>
              </a:spcAft>
              <a:buFontTx/>
              <a:buChar char="-"/>
            </a:pPr>
            <a:endParaRPr lang="en-US" altLang="en-US" sz="1600" dirty="0" smtClean="0">
              <a:solidFill>
                <a:srgbClr val="000000"/>
              </a:solidFill>
              <a:ea typeface="Times New Roman" pitchFamily="18" charset="0"/>
              <a:cs typeface="Arial" charset="0"/>
              <a:sym typeface="Symbol" pitchFamily="18" charset="2"/>
            </a:endParaRPr>
          </a:p>
          <a:p>
            <a:pPr lvl="1" fontAlgn="base">
              <a:spcBef>
                <a:spcPts val="600"/>
              </a:spcBef>
              <a:spcAft>
                <a:spcPct val="0"/>
              </a:spcAft>
              <a:buFontTx/>
              <a:buChar char="-"/>
            </a:pPr>
            <a:endParaRPr lang="en-US" altLang="en-US" sz="1600" dirty="0" smtClean="0">
              <a:solidFill>
                <a:srgbClr val="000000"/>
              </a:solidFill>
              <a:ea typeface="Times New Roman" pitchFamily="18" charset="0"/>
              <a:cs typeface="Arial" charset="0"/>
              <a:sym typeface="Symbol" pitchFamily="18" charset="2"/>
            </a:endParaRPr>
          </a:p>
          <a:p>
            <a:pPr lvl="1" fontAlgn="base">
              <a:spcBef>
                <a:spcPts val="600"/>
              </a:spcBef>
              <a:spcAft>
                <a:spcPct val="0"/>
              </a:spcAft>
              <a:buFontTx/>
              <a:buChar char="-"/>
            </a:pPr>
            <a:endParaRPr lang="en-US" altLang="en-US" sz="1600" dirty="0" smtClean="0">
              <a:solidFill>
                <a:srgbClr val="000000"/>
              </a:solidFill>
              <a:ea typeface="Times New Roman" pitchFamily="18" charset="0"/>
              <a:cs typeface="Arial" charset="0"/>
              <a:sym typeface="Symbol" pitchFamily="18" charset="2"/>
            </a:endParaRPr>
          </a:p>
          <a:p>
            <a:pPr lvl="1" fontAlgn="base">
              <a:spcBef>
                <a:spcPts val="600"/>
              </a:spcBef>
              <a:spcAft>
                <a:spcPct val="0"/>
              </a:spcAft>
              <a:buFontTx/>
              <a:buChar char="-"/>
            </a:pPr>
            <a:endParaRPr lang="en-US" altLang="en-US" sz="1600" dirty="0" smtClean="0">
              <a:solidFill>
                <a:srgbClr val="000000"/>
              </a:solidFill>
              <a:ea typeface="Times New Roman" pitchFamily="18" charset="0"/>
              <a:cs typeface="Arial" charset="0"/>
              <a:sym typeface="Symbol" pitchFamily="18" charset="2"/>
            </a:endParaRP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We use an “average” current density defined by</a:t>
            </a:r>
          </a:p>
          <a:p>
            <a:pPr fontAlgn="base">
              <a:spcBef>
                <a:spcPts val="600"/>
              </a:spcBef>
              <a:spcAft>
                <a:spcPct val="0"/>
              </a:spcAft>
            </a:pPr>
            <a:r>
              <a:rPr lang="en-US" altLang="en-US" sz="1600" dirty="0" smtClean="0">
                <a:solidFill>
                  <a:srgbClr val="000000"/>
                </a:solidFill>
                <a:ea typeface="Times New Roman" pitchFamily="18" charset="0"/>
                <a:cs typeface="Arial" charset="0"/>
              </a:rPr>
              <a:t>  </a:t>
            </a:r>
          </a:p>
          <a:p>
            <a:pPr fontAlgn="base">
              <a:spcBef>
                <a:spcPts val="600"/>
              </a:spcBef>
              <a:spcAft>
                <a:spcPct val="0"/>
              </a:spcAft>
              <a:buFont typeface="Symbol" pitchFamily="18" charset="2"/>
              <a:buChar char="·"/>
            </a:pPr>
            <a:r>
              <a:rPr lang="en-US" altLang="en-US" sz="1600" dirty="0" smtClean="0">
                <a:solidFill>
                  <a:srgbClr val="000000"/>
                </a:solidFill>
                <a:ea typeface="Times New Roman" pitchFamily="18" charset="0"/>
                <a:cs typeface="Arial" charset="0"/>
              </a:rPr>
              <a:t>Compressed beam profile is roughly Gaussian and beam radius is limited only by cathode temperature for EBIT conditions (</a:t>
            </a:r>
            <a:r>
              <a:rPr lang="en-US" altLang="en-US" sz="1600" i="1" dirty="0" err="1" smtClean="0">
                <a:solidFill>
                  <a:srgbClr val="000000"/>
                </a:solidFill>
                <a:ea typeface="Times New Roman" pitchFamily="18" charset="0"/>
                <a:cs typeface="Arial" charset="0"/>
              </a:rPr>
              <a:t>B</a:t>
            </a:r>
            <a:r>
              <a:rPr lang="en-US" altLang="en-US" sz="1600" i="1" baseline="-25000" dirty="0" err="1" smtClean="0">
                <a:solidFill>
                  <a:srgbClr val="000000"/>
                </a:solidFill>
                <a:ea typeface="Times New Roman" pitchFamily="18" charset="0"/>
                <a:cs typeface="Arial" charset="0"/>
              </a:rPr>
              <a:t>c</a:t>
            </a:r>
            <a:r>
              <a:rPr lang="en-US" altLang="en-US" sz="1600" dirty="0" smtClean="0">
                <a:solidFill>
                  <a:srgbClr val="000000"/>
                </a:solidFill>
                <a:ea typeface="Times New Roman" pitchFamily="18" charset="0"/>
                <a:cs typeface="Arial" charset="0"/>
              </a:rPr>
              <a:t> = 0, good beam optics, and high compression) </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Beam radius			Note: beam radius is independent of beam 				          current and energy (</a:t>
            </a:r>
            <a:r>
              <a:rPr lang="en-US" altLang="en-US" sz="1600" i="1" dirty="0" err="1" smtClean="0">
                <a:solidFill>
                  <a:srgbClr val="000000"/>
                </a:solidFill>
                <a:ea typeface="Times New Roman" pitchFamily="18" charset="0"/>
                <a:cs typeface="Arial" charset="0"/>
              </a:rPr>
              <a:t>r</a:t>
            </a:r>
            <a:r>
              <a:rPr lang="en-US" altLang="en-US" sz="1600" i="1" baseline="-25000" dirty="0" err="1" smtClean="0">
                <a:solidFill>
                  <a:srgbClr val="000000"/>
                </a:solidFill>
                <a:ea typeface="Times New Roman" pitchFamily="18" charset="0"/>
                <a:cs typeface="Arial" charset="0"/>
              </a:rPr>
              <a:t>beam</a:t>
            </a:r>
            <a:r>
              <a:rPr lang="en-US" altLang="en-US" sz="1600" dirty="0" smtClean="0">
                <a:solidFill>
                  <a:srgbClr val="000000"/>
                </a:solidFill>
                <a:ea typeface="Times New Roman" pitchFamily="18" charset="0"/>
                <a:cs typeface="Arial" charset="0"/>
              </a:rPr>
              <a:t> ≈ 35 µm for 				          LLNL EBIT and Super EBIT)   </a:t>
            </a:r>
          </a:p>
          <a:p>
            <a:pPr lvl="1" fontAlgn="base">
              <a:spcBef>
                <a:spcPts val="600"/>
              </a:spcBef>
              <a:spcAft>
                <a:spcPct val="0"/>
              </a:spcAft>
              <a:buFontTx/>
              <a:buChar char="-"/>
            </a:pPr>
            <a:r>
              <a:rPr lang="en-US" altLang="en-US" sz="1600" dirty="0" smtClean="0">
                <a:solidFill>
                  <a:srgbClr val="000000"/>
                </a:solidFill>
                <a:ea typeface="Times New Roman" pitchFamily="18" charset="0"/>
                <a:cs typeface="Arial" charset="0"/>
              </a:rPr>
              <a:t>Current density 		        </a:t>
            </a:r>
            <a:r>
              <a:rPr lang="en-US" sz="1400" i="1" dirty="0" err="1" smtClean="0">
                <a:solidFill>
                  <a:srgbClr val="000000"/>
                </a:solidFill>
              </a:rPr>
              <a:t>j</a:t>
            </a:r>
            <a:r>
              <a:rPr lang="en-US" sz="1400" i="1" baseline="-25000" dirty="0" err="1" smtClean="0">
                <a:solidFill>
                  <a:srgbClr val="000000"/>
                </a:solidFill>
              </a:rPr>
              <a:t>c</a:t>
            </a:r>
            <a:r>
              <a:rPr lang="en-US" sz="1400" dirty="0" smtClean="0">
                <a:solidFill>
                  <a:srgbClr val="000000"/>
                </a:solidFill>
              </a:rPr>
              <a:t> = cathode current density </a:t>
            </a:r>
            <a:r>
              <a:rPr lang="en-US" altLang="en-US" sz="1600" dirty="0" smtClean="0">
                <a:solidFill>
                  <a:srgbClr val="000000"/>
                </a:solidFill>
                <a:cs typeface="Times New Roman" pitchFamily="18" charset="0"/>
              </a:rPr>
              <a:t> 			</a:t>
            </a:r>
          </a:p>
        </p:txBody>
      </p:sp>
      <p:grpSp>
        <p:nvGrpSpPr>
          <p:cNvPr id="3078" name="Group 2"/>
          <p:cNvGrpSpPr>
            <a:grpSpLocks/>
          </p:cNvGrpSpPr>
          <p:nvPr/>
        </p:nvGrpSpPr>
        <p:grpSpPr bwMode="auto">
          <a:xfrm>
            <a:off x="0" y="838200"/>
            <a:ext cx="9142413" cy="76200"/>
            <a:chOff x="0" y="0"/>
            <a:chExt cx="5760" cy="708"/>
          </a:xfrm>
        </p:grpSpPr>
        <p:sp>
          <p:nvSpPr>
            <p:cNvPr id="3083" name="Rectangle 3"/>
            <p:cNvSpPr>
              <a:spLocks noChangeArrowheads="1"/>
            </p:cNvSpPr>
            <p:nvPr/>
          </p:nvSpPr>
          <p:spPr bwMode="auto">
            <a:xfrm flipV="1">
              <a:off x="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sp>
          <p:nvSpPr>
            <p:cNvPr id="3084" name="Rectangle 4"/>
            <p:cNvSpPr>
              <a:spLocks noChangeArrowheads="1"/>
            </p:cNvSpPr>
            <p:nvPr/>
          </p:nvSpPr>
          <p:spPr bwMode="auto">
            <a:xfrm flipV="1">
              <a:off x="2880" y="0"/>
              <a:ext cx="2880" cy="708"/>
            </a:xfrm>
            <a:prstGeom prst="rect">
              <a:avLst/>
            </a:prstGeom>
            <a:solidFill>
              <a:srgbClr val="124A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srgbClr val="000000"/>
                </a:solidFill>
              </a:endParaRPr>
            </a:p>
          </p:txBody>
        </p:sp>
      </p:grpSp>
      <p:pic>
        <p:nvPicPr>
          <p:cNvPr id="3079" name="Picture 5" descr="lab_icon_no_box_blue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48400"/>
            <a:ext cx="5334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6"/>
          <p:cNvSpPr txBox="1">
            <a:spLocks noChangeArrowheads="1"/>
          </p:cNvSpPr>
          <p:nvPr/>
        </p:nvSpPr>
        <p:spPr bwMode="auto">
          <a:xfrm>
            <a:off x="609600" y="438090"/>
            <a:ext cx="8077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US" sz="2000" dirty="0" smtClean="0">
                <a:solidFill>
                  <a:srgbClr val="000000"/>
                </a:solidFill>
              </a:rPr>
              <a:t>Electron beam current density is given by the Herrmann formula</a:t>
            </a:r>
          </a:p>
        </p:txBody>
      </p:sp>
      <p:graphicFrame>
        <p:nvGraphicFramePr>
          <p:cNvPr id="3074" name="Object 2"/>
          <p:cNvGraphicFramePr>
            <a:graphicFrameLocks noChangeAspect="1"/>
          </p:cNvGraphicFramePr>
          <p:nvPr/>
        </p:nvGraphicFramePr>
        <p:xfrm>
          <a:off x="1219200" y="2057400"/>
          <a:ext cx="4410075" cy="1038225"/>
        </p:xfrm>
        <a:graphic>
          <a:graphicData uri="http://schemas.openxmlformats.org/presentationml/2006/ole">
            <mc:AlternateContent xmlns:mc="http://schemas.openxmlformats.org/markup-compatibility/2006">
              <mc:Choice xmlns:v="urn:schemas-microsoft-com:vml" Requires="v">
                <p:oleObj spid="_x0000_s26954" name="Equation" r:id="rId4" imgW="2921000" imgH="685800" progId="Equation.3">
                  <p:embed/>
                </p:oleObj>
              </mc:Choice>
              <mc:Fallback>
                <p:oleObj name="Equation" r:id="rId4" imgW="2921000" imgH="685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057400"/>
                        <a:ext cx="4410075" cy="1038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2" name="Text Box 14"/>
          <p:cNvSpPr txBox="1">
            <a:spLocks noChangeArrowheads="1"/>
          </p:cNvSpPr>
          <p:nvPr/>
        </p:nvSpPr>
        <p:spPr bwMode="auto">
          <a:xfrm>
            <a:off x="6019800" y="2133600"/>
            <a:ext cx="2209800" cy="1096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400" i="1" smtClean="0">
                <a:solidFill>
                  <a:srgbClr val="000000"/>
                </a:solidFill>
              </a:rPr>
              <a:t>B</a:t>
            </a:r>
            <a:r>
              <a:rPr lang="en-US" sz="1400" i="1" baseline="-25000" smtClean="0">
                <a:solidFill>
                  <a:srgbClr val="000000"/>
                </a:solidFill>
              </a:rPr>
              <a:t>c</a:t>
            </a:r>
            <a:r>
              <a:rPr lang="en-US" sz="1400" smtClean="0">
                <a:solidFill>
                  <a:srgbClr val="000000"/>
                </a:solidFill>
              </a:rPr>
              <a:t> = cathode field</a:t>
            </a:r>
          </a:p>
          <a:p>
            <a:pPr eaLnBrk="1" fontAlgn="base" hangingPunct="1">
              <a:spcBef>
                <a:spcPct val="0"/>
              </a:spcBef>
              <a:spcAft>
                <a:spcPct val="0"/>
              </a:spcAft>
            </a:pPr>
            <a:r>
              <a:rPr lang="en-US" sz="1400" i="1" smtClean="0">
                <a:solidFill>
                  <a:srgbClr val="000000"/>
                </a:solidFill>
              </a:rPr>
              <a:t>B</a:t>
            </a:r>
            <a:r>
              <a:rPr lang="en-US" sz="1400" smtClean="0">
                <a:solidFill>
                  <a:srgbClr val="000000"/>
                </a:solidFill>
              </a:rPr>
              <a:t> = trap field</a:t>
            </a:r>
          </a:p>
          <a:p>
            <a:pPr eaLnBrk="1" fontAlgn="base" hangingPunct="1">
              <a:spcBef>
                <a:spcPct val="0"/>
              </a:spcBef>
              <a:spcAft>
                <a:spcPct val="0"/>
              </a:spcAft>
            </a:pPr>
            <a:r>
              <a:rPr lang="en-US" sz="1400" i="1" smtClean="0">
                <a:solidFill>
                  <a:srgbClr val="000000"/>
                </a:solidFill>
              </a:rPr>
              <a:t>T</a:t>
            </a:r>
            <a:r>
              <a:rPr lang="en-US" sz="1400" i="1" baseline="-25000" smtClean="0">
                <a:solidFill>
                  <a:srgbClr val="000000"/>
                </a:solidFill>
              </a:rPr>
              <a:t>c</a:t>
            </a:r>
            <a:r>
              <a:rPr lang="en-US" sz="1400" smtClean="0">
                <a:solidFill>
                  <a:srgbClr val="000000"/>
                </a:solidFill>
              </a:rPr>
              <a:t> = cathode temperature</a:t>
            </a:r>
          </a:p>
          <a:p>
            <a:pPr eaLnBrk="1" fontAlgn="base" hangingPunct="1">
              <a:spcBef>
                <a:spcPct val="0"/>
              </a:spcBef>
              <a:spcAft>
                <a:spcPct val="0"/>
              </a:spcAft>
            </a:pPr>
            <a:r>
              <a:rPr lang="en-US" sz="1400" i="1" smtClean="0">
                <a:solidFill>
                  <a:srgbClr val="000000"/>
                </a:solidFill>
              </a:rPr>
              <a:t>r</a:t>
            </a:r>
            <a:r>
              <a:rPr lang="en-US" sz="1400" i="1" baseline="-25000" smtClean="0">
                <a:solidFill>
                  <a:srgbClr val="000000"/>
                </a:solidFill>
              </a:rPr>
              <a:t>c</a:t>
            </a:r>
            <a:r>
              <a:rPr lang="en-US" sz="1400" smtClean="0">
                <a:solidFill>
                  <a:srgbClr val="000000"/>
                </a:solidFill>
              </a:rPr>
              <a:t> = cathode radius</a:t>
            </a:r>
          </a:p>
          <a:p>
            <a:pPr eaLnBrk="1" fontAlgn="base" hangingPunct="1">
              <a:spcBef>
                <a:spcPct val="0"/>
              </a:spcBef>
              <a:spcAft>
                <a:spcPct val="0"/>
              </a:spcAft>
            </a:pPr>
            <a:r>
              <a:rPr lang="en-US" sz="1400" i="1" smtClean="0">
                <a:solidFill>
                  <a:srgbClr val="000000"/>
                </a:solidFill>
              </a:rPr>
              <a:t>r</a:t>
            </a:r>
            <a:r>
              <a:rPr lang="en-US" sz="1400" i="1" baseline="-25000" smtClean="0">
                <a:solidFill>
                  <a:srgbClr val="000000"/>
                </a:solidFill>
              </a:rPr>
              <a:t>B</a:t>
            </a:r>
            <a:r>
              <a:rPr lang="en-US" sz="1400" smtClean="0">
                <a:solidFill>
                  <a:srgbClr val="000000"/>
                </a:solidFill>
              </a:rPr>
              <a:t> = Brillouin radius</a:t>
            </a:r>
          </a:p>
        </p:txBody>
      </p:sp>
      <p:graphicFrame>
        <p:nvGraphicFramePr>
          <p:cNvPr id="3075" name="Object 3"/>
          <p:cNvGraphicFramePr>
            <a:graphicFrameLocks noChangeAspect="1"/>
          </p:cNvGraphicFramePr>
          <p:nvPr>
            <p:extLst>
              <p:ext uri="{D42A27DB-BD31-4B8C-83A1-F6EECF244321}">
                <p14:modId xmlns:p14="http://schemas.microsoft.com/office/powerpoint/2010/main" val="14366107"/>
              </p:ext>
            </p:extLst>
          </p:nvPr>
        </p:nvGraphicFramePr>
        <p:xfrm>
          <a:off x="2895600" y="5715000"/>
          <a:ext cx="1371600" cy="627062"/>
        </p:xfrm>
        <a:graphic>
          <a:graphicData uri="http://schemas.openxmlformats.org/presentationml/2006/ole">
            <mc:AlternateContent xmlns:mc="http://schemas.openxmlformats.org/markup-compatibility/2006">
              <mc:Choice xmlns:v="urn:schemas-microsoft-com:vml" Requires="v">
                <p:oleObj spid="_x0000_s26955" name="Equation" r:id="rId6" imgW="1002865" imgH="457002" progId="Equation.3">
                  <p:embed/>
                </p:oleObj>
              </mc:Choice>
              <mc:Fallback>
                <p:oleObj name="Equation" r:id="rId6" imgW="1002865" imgH="45700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5715000"/>
                        <a:ext cx="1371600" cy="627062"/>
                      </a:xfrm>
                      <a:prstGeom prst="rect">
                        <a:avLst/>
                      </a:prstGeom>
                      <a:solidFill>
                        <a:schemeClr val="accent1">
                          <a:alpha val="20000"/>
                        </a:schemeClr>
                      </a:solidFill>
                      <a:ln>
                        <a:solidFill>
                          <a:schemeClr val="tx1"/>
                        </a:solidFill>
                      </a:ln>
                      <a:extLst/>
                    </p:spPr>
                  </p:pic>
                </p:oleObj>
              </mc:Fallback>
            </mc:AlternateContent>
          </a:graphicData>
        </a:graphic>
      </p:graphicFrame>
      <p:graphicFrame>
        <p:nvGraphicFramePr>
          <p:cNvPr id="3076" name="Object 12"/>
          <p:cNvGraphicFramePr>
            <a:graphicFrameLocks noChangeAspect="1"/>
          </p:cNvGraphicFramePr>
          <p:nvPr/>
        </p:nvGraphicFramePr>
        <p:xfrm>
          <a:off x="5334000" y="3429000"/>
          <a:ext cx="1066800" cy="636588"/>
        </p:xfrm>
        <a:graphic>
          <a:graphicData uri="http://schemas.openxmlformats.org/presentationml/2006/ole">
            <mc:AlternateContent xmlns:mc="http://schemas.openxmlformats.org/markup-compatibility/2006">
              <mc:Choice xmlns:v="urn:schemas-microsoft-com:vml" Requires="v">
                <p:oleObj spid="_x0000_s26956" name="Equation" r:id="rId8" imgW="723600" imgH="431640" progId="Equation.3">
                  <p:embed/>
                </p:oleObj>
              </mc:Choice>
              <mc:Fallback>
                <p:oleObj name="Equation" r:id="rId8" imgW="723600" imgH="4316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3429000"/>
                        <a:ext cx="1066800" cy="63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7" name="Object 14"/>
          <p:cNvGraphicFramePr>
            <a:graphicFrameLocks noChangeAspect="1"/>
          </p:cNvGraphicFramePr>
          <p:nvPr/>
        </p:nvGraphicFramePr>
        <p:xfrm>
          <a:off x="2425700" y="4852988"/>
          <a:ext cx="1679575" cy="658812"/>
        </p:xfrm>
        <a:graphic>
          <a:graphicData uri="http://schemas.openxmlformats.org/presentationml/2006/ole">
            <mc:AlternateContent xmlns:mc="http://schemas.openxmlformats.org/markup-compatibility/2006">
              <mc:Choice xmlns:v="urn:schemas-microsoft-com:vml" Requires="v">
                <p:oleObj spid="_x0000_s26957" name="Equation" r:id="rId10" imgW="1295280" imgH="507960" progId="Equation.3">
                  <p:embed/>
                </p:oleObj>
              </mc:Choice>
              <mc:Fallback>
                <p:oleObj name="Equation" r:id="rId10" imgW="1295280" imgH="50796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25700" y="4852988"/>
                        <a:ext cx="1679575" cy="658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8899494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995</TotalTime>
  <Words>1977</Words>
  <Application>Microsoft Office PowerPoint</Application>
  <PresentationFormat>On-screen Show (4:3)</PresentationFormat>
  <Paragraphs>269</Paragraphs>
  <Slides>28</Slides>
  <Notes>8</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28</vt:i4>
      </vt:variant>
    </vt:vector>
  </HeadingPairs>
  <TitlesOfParts>
    <vt:vector size="34" baseType="lpstr">
      <vt:lpstr>1_Office Theme</vt:lpstr>
      <vt:lpstr>1_Default Design</vt:lpstr>
      <vt:lpstr>Default Design</vt:lpstr>
      <vt:lpstr>Equation</vt:lpstr>
      <vt:lpstr>Graph</vt:lpstr>
      <vt:lpstr>Picture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LLNL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Marrs</dc:creator>
  <cp:lastModifiedBy>Ross Marrs</cp:lastModifiedBy>
  <cp:revision>114</cp:revision>
  <dcterms:created xsi:type="dcterms:W3CDTF">2012-07-19T18:35:57Z</dcterms:created>
  <dcterms:modified xsi:type="dcterms:W3CDTF">2012-10-12T18:13:35Z</dcterms:modified>
</cp:coreProperties>
</file>