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9" r:id="rId4"/>
    <p:sldId id="269" r:id="rId5"/>
    <p:sldId id="274" r:id="rId6"/>
    <p:sldId id="258" r:id="rId7"/>
    <p:sldId id="271" r:id="rId8"/>
    <p:sldId id="260" r:id="rId9"/>
    <p:sldId id="261" r:id="rId10"/>
    <p:sldId id="262" r:id="rId11"/>
    <p:sldId id="275" r:id="rId12"/>
    <p:sldId id="263" r:id="rId13"/>
    <p:sldId id="265" r:id="rId14"/>
    <p:sldId id="266" r:id="rId15"/>
    <p:sldId id="268" r:id="rId16"/>
    <p:sldId id="279" r:id="rId17"/>
    <p:sldId id="278" r:id="rId18"/>
    <p:sldId id="273" r:id="rId19"/>
    <p:sldId id="267" r:id="rId20"/>
    <p:sldId id="272" r:id="rId21"/>
    <p:sldId id="277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A7A076-6FA3-478B-A926-8791DABAD51B}">
          <p14:sldIdLst>
            <p14:sldId id="256"/>
            <p14:sldId id="257"/>
            <p14:sldId id="259"/>
            <p14:sldId id="269"/>
            <p14:sldId id="274"/>
            <p14:sldId id="258"/>
            <p14:sldId id="271"/>
            <p14:sldId id="260"/>
            <p14:sldId id="261"/>
            <p14:sldId id="262"/>
            <p14:sldId id="275"/>
            <p14:sldId id="263"/>
            <p14:sldId id="265"/>
            <p14:sldId id="266"/>
          </p14:sldIdLst>
        </p14:section>
        <p14:section name="Untitled Section" id="{10819162-182E-4895-AFF3-1D764E89D4C6}">
          <p14:sldIdLst>
            <p14:sldId id="268"/>
            <p14:sldId id="279"/>
            <p14:sldId id="278"/>
            <p14:sldId id="273"/>
            <p14:sldId id="267"/>
            <p14:sldId id="272"/>
            <p14:sldId id="277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-8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0B0D4-20C5-4EF0-9467-5501AC1E6836}" type="datetimeFigureOut">
              <a:rPr lang="en-US" smtClean="0"/>
              <a:t>10/16/2012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731F7B-1B28-4B18-885F-E3E178B77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2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731F7B-1B28-4B18-885F-E3E178B7723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32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FB4C6-0696-4F7C-8FC7-7F962BA79A90}" type="datetime3">
              <a:rPr lang="en-US" smtClean="0"/>
              <a:t>16 October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81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8E15-AD28-4C59-BA77-FD942523007C}" type="datetime3">
              <a:rPr lang="en-US" smtClean="0"/>
              <a:t>16 October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0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0EA7-6890-4F9A-B0D3-4DCD2E0550D1}" type="datetime3">
              <a:rPr lang="en-US" smtClean="0"/>
              <a:t>16 October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02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616F2-17F1-48C0-97CD-C6EECA84B4B9}" type="datetime3">
              <a:rPr lang="en-US" smtClean="0"/>
              <a:t>16 October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94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AA7EB-643E-467E-978B-0D738AA92836}" type="datetime3">
              <a:rPr lang="en-US" smtClean="0"/>
              <a:t>16 October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0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7FA7E-E9AA-433A-B2A1-619D11C9F1A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0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E5291-96F4-467E-AC99-04D356D9AD33}" type="datetime3">
              <a:rPr lang="en-US" smtClean="0"/>
              <a:t>16 October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61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0A588-88C9-41A7-9FEF-A429B1DFBE78}" type="datetime3">
              <a:rPr lang="en-US" smtClean="0"/>
              <a:t>16 October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75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03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5B428-7670-468C-90F4-BCC8A8234408}" type="datetime3">
              <a:rPr lang="en-US" smtClean="0"/>
              <a:t>16 October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9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3001B-ED43-49AC-B7B3-284C9714E73B}" type="datetime3">
              <a:rPr lang="en-US" smtClean="0"/>
              <a:t>16 October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276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2159F-95A7-4915-A9F2-FB8038D3F02C}" type="datetime3">
              <a:rPr lang="en-US" smtClean="0"/>
              <a:t>16 October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47D1-F664-4737-BEB2-1D2CFAC95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53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907754"/>
          </a:xfrm>
        </p:spPr>
        <p:txBody>
          <a:bodyPr>
            <a:normAutofit/>
          </a:bodyPr>
          <a:lstStyle/>
          <a:p>
            <a:r>
              <a:rPr lang="en-US" dirty="0" smtClean="0"/>
              <a:t>HIE-EBIS Workshop </a:t>
            </a:r>
            <a:br>
              <a:rPr lang="en-US" dirty="0" smtClean="0"/>
            </a:br>
            <a:r>
              <a:rPr lang="en-US" sz="3600" dirty="0" smtClean="0"/>
              <a:t>Vacuum Aspects and Recommendations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79104"/>
          </a:xfrm>
        </p:spPr>
        <p:txBody>
          <a:bodyPr>
            <a:noAutofit/>
          </a:bodyPr>
          <a:lstStyle/>
          <a:p>
            <a:r>
              <a:rPr lang="en-US" sz="2000" dirty="0" smtClean="0"/>
              <a:t>Paolo </a:t>
            </a:r>
            <a:r>
              <a:rPr lang="en-US" sz="2000" dirty="0" err="1" smtClean="0"/>
              <a:t>Chiggiato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CERN</a:t>
            </a:r>
          </a:p>
          <a:p>
            <a:r>
              <a:rPr lang="en-US" sz="2000" dirty="0" smtClean="0"/>
              <a:t>Technology department</a:t>
            </a:r>
          </a:p>
          <a:p>
            <a:r>
              <a:rPr lang="en-US" sz="2000" dirty="0" smtClean="0"/>
              <a:t>Vacuum, Surfaces and Coatings group</a:t>
            </a:r>
          </a:p>
          <a:p>
            <a:r>
              <a:rPr lang="en-US" sz="2000" dirty="0" smtClean="0"/>
              <a:t>Injectors &amp; Vacuum Measurements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6797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P. Chiggiato CERN HIE-EBIS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03848" y="23908"/>
            <a:ext cx="2708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Getter pumps: NEG ribbon</a:t>
            </a:r>
          </a:p>
          <a:p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7" descr="http://cdsweb.cern.ch/record/970079/files/8301589X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97" y="476672"/>
            <a:ext cx="3600400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5" descr="4.jpg                                                          00002E2B&#10;Paolo Disk                     AC01C94A: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177" y="476673"/>
            <a:ext cx="316923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88036" y="278092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 101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42907" y="2780928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 707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3059668"/>
            <a:ext cx="3784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LEP, it was activated by </a:t>
            </a:r>
            <a:r>
              <a:rPr lang="en-US" dirty="0" err="1" smtClean="0"/>
              <a:t>ohmic</a:t>
            </a:r>
            <a:r>
              <a:rPr lang="en-US" dirty="0" smtClean="0"/>
              <a:t> effect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94261" y="3059668"/>
            <a:ext cx="43220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alloy may be activated at temperatures as low as 300°C (24h): passive activation may be applied </a:t>
            </a:r>
            <a:endParaRPr lang="en-US" dirty="0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9730301"/>
              </p:ext>
            </p:extLst>
          </p:nvPr>
        </p:nvGraphicFramePr>
        <p:xfrm>
          <a:off x="141639" y="3573016"/>
          <a:ext cx="3835539" cy="288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KGPlot" r:id="rId5" imgW="6471021" imgH="4875782" progId="KGraph_Plot">
                  <p:embed/>
                </p:oleObj>
              </mc:Choice>
              <mc:Fallback>
                <p:oleObj name="KGPlot" r:id="rId5" imgW="6471021" imgH="4875782" progId="KGraph_Plo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639" y="3573016"/>
                        <a:ext cx="3835539" cy="2889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Straight Arrow Connector 17"/>
          <p:cNvCxnSpPr/>
          <p:nvPr/>
        </p:nvCxnSpPr>
        <p:spPr>
          <a:xfrm>
            <a:off x="3275856" y="5661248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72885" y="6093296"/>
            <a:ext cx="494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Equivalent to 50-100 cm</a:t>
            </a:r>
            <a:r>
              <a:rPr lang="en-US" baseline="30000" dirty="0" smtClean="0"/>
              <a:t>2</a:t>
            </a:r>
            <a:r>
              <a:rPr lang="en-US" dirty="0" smtClean="0"/>
              <a:t> of smooth getter surface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872062" y="3989963"/>
            <a:ext cx="5164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solutions may be used when distributed pumping is needed, however: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High temperature needed for activation (T&gt;300°C)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Space needed for supports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Gas sources not reduced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Potential risk of dust production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59832" y="23908"/>
            <a:ext cx="2978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Getter pumps: NEG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thin films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605028"/>
              </p:ext>
            </p:extLst>
          </p:nvPr>
        </p:nvGraphicFramePr>
        <p:xfrm>
          <a:off x="4765720" y="1988840"/>
          <a:ext cx="4376738" cy="304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KGPlot" r:id="rId3" imgW="8673840" imgH="6045120" progId="KGraph_Plot">
                  <p:embed/>
                </p:oleObj>
              </mc:Choice>
              <mc:Fallback>
                <p:oleObj name="KGPlot" r:id="rId3" imgW="8673840" imgH="604512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65720" y="1988840"/>
                        <a:ext cx="4376738" cy="304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2574" y="870967"/>
            <a:ext cx="46054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TiZrV</a:t>
            </a:r>
            <a:r>
              <a:rPr lang="en-US" dirty="0" smtClean="0"/>
              <a:t> is deposited by sputtering onto the inner wall of vacuum chambers.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may be activated at 180°C (24h). It is the main pump of the warm LHC’s LSS.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Typical S at zero coverage: 0.3-0.5 </a:t>
            </a:r>
            <a:r>
              <a:rPr lang="en-US" dirty="0" smtClean="0">
                <a:latin typeface="MT Extra" pitchFamily="18" charset="2"/>
              </a:rPr>
              <a:t>l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for H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pumping capacity may be increased by coating rough coatings on rough substrates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Very large surfaces may be coated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outgassing rate of the substrate surfaces is suppressed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 experience in pumping at cryogenic temperature, but we are eager to start…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54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1920" y="23908"/>
            <a:ext cx="1320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Cryo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pumps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 cstate="print"/>
          <a:srcRect b="8443"/>
          <a:stretch/>
        </p:blipFill>
        <p:spPr bwMode="auto">
          <a:xfrm>
            <a:off x="165582" y="620688"/>
            <a:ext cx="4098503" cy="3327623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31336" y="4350003"/>
                <a:ext cx="8733152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b="1" dirty="0" smtClean="0"/>
                  <a:t>Cryosorption: </a:t>
                </a:r>
                <a:r>
                  <a:rPr lang="en-GB" dirty="0" err="1" smtClean="0"/>
                  <a:t>submonolayer</a:t>
                </a:r>
                <a:r>
                  <a:rPr lang="en-GB" dirty="0" smtClean="0"/>
                  <a:t> pumping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dirty="0" smtClean="0"/>
                  <a:t>pressures much lower than the vapour pressure are achievable.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b="1" dirty="0"/>
                  <a:t>P</a:t>
                </a:r>
                <a:r>
                  <a:rPr lang="en-GB" b="1" dirty="0" smtClean="0"/>
                  <a:t>orous materials </a:t>
                </a:r>
                <a:r>
                  <a:rPr lang="en-GB" dirty="0" smtClean="0"/>
                  <a:t>are used; for example, in one gram of standard charcoal for cryogenic application, about 1000 m</a:t>
                </a:r>
                <a:r>
                  <a:rPr lang="en-GB" baseline="30000" dirty="0" smtClean="0"/>
                  <a:t>2</a:t>
                </a:r>
                <a:r>
                  <a:rPr lang="en-GB" dirty="0" smtClean="0"/>
                  <a:t> of surface are available for adsorption. </a:t>
                </a:r>
              </a:p>
              <a:p>
                <a:endParaRPr lang="en-GB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dirty="0" smtClean="0"/>
                  <a:t>Significant quantities of </a:t>
                </a:r>
                <a:r>
                  <a:rPr lang="en-GB" b="1" dirty="0" smtClean="0"/>
                  <a:t>H</a:t>
                </a:r>
                <a:r>
                  <a:rPr lang="en-GB" b="1" baseline="-25000" dirty="0" smtClean="0"/>
                  <a:t>2</a:t>
                </a:r>
                <a:r>
                  <a:rPr lang="en-GB" b="1" dirty="0" smtClean="0"/>
                  <a:t> and He may be pumped at 20 K and 4.3K</a:t>
                </a:r>
                <a:r>
                  <a:rPr lang="en-GB" dirty="0" smtClean="0"/>
                  <a:t>, respectively. </a:t>
                </a:r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336" y="4350003"/>
                <a:ext cx="8733152" cy="2031325"/>
              </a:xfrm>
              <a:prstGeom prst="rect">
                <a:avLst/>
              </a:prstGeom>
              <a:blipFill rotWithShape="1">
                <a:blip r:embed="rId3"/>
                <a:stretch>
                  <a:fillRect l="-488" t="-1502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147" y="1281826"/>
            <a:ext cx="3593357" cy="318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4431731" y="2581147"/>
            <a:ext cx="1893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C. </a:t>
            </a:r>
            <a:r>
              <a:rPr lang="en-US" sz="1200" i="1" dirty="0" err="1" smtClean="0"/>
              <a:t>Benvenuti</a:t>
            </a:r>
            <a:r>
              <a:rPr lang="en-US" sz="1200" i="1" dirty="0" smtClean="0"/>
              <a:t>, Vacuum 1979</a:t>
            </a:r>
            <a:endParaRPr lang="en-US" sz="12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211960" y="404664"/>
            <a:ext cx="4452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Cryocondensation</a:t>
            </a:r>
            <a:r>
              <a:rPr lang="en-US" dirty="0" smtClean="0"/>
              <a:t>:  surfaces cooled at temperature lower than 3 K are needed to achieve </a:t>
            </a:r>
            <a:r>
              <a:rPr lang="en-US" dirty="0" err="1" smtClean="0"/>
              <a:t>vapour</a:t>
            </a:r>
            <a:r>
              <a:rPr lang="en-US" dirty="0" smtClean="0"/>
              <a:t> pressures lower than 10</a:t>
            </a:r>
            <a:r>
              <a:rPr lang="en-US" baseline="30000" dirty="0" smtClean="0"/>
              <a:t>-11</a:t>
            </a:r>
            <a:r>
              <a:rPr lang="en-US" dirty="0" smtClean="0"/>
              <a:t> Torr  for H</a:t>
            </a:r>
            <a:r>
              <a:rPr lang="en-US" baseline="-25000" dirty="0" smtClean="0"/>
              <a:t>2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12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1920" y="23908"/>
            <a:ext cx="2034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Cryo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</a:rPr>
              <a:t>vs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 NEG pumps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788158"/>
              </p:ext>
            </p:extLst>
          </p:nvPr>
        </p:nvGraphicFramePr>
        <p:xfrm>
          <a:off x="226662" y="404664"/>
          <a:ext cx="8690676" cy="634781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5921"/>
                <a:gridCol w="3528392"/>
                <a:gridCol w="3276363"/>
              </a:tblGrid>
              <a:tr h="58635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NEG pumps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Cryosorption</a:t>
                      </a:r>
                      <a:r>
                        <a:rPr lang="en-US" sz="1600" dirty="0" smtClean="0"/>
                        <a:t> pumps</a:t>
                      </a:r>
                      <a:endParaRPr lang="en-US" sz="1600" dirty="0"/>
                    </a:p>
                  </a:txBody>
                  <a:tcPr/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Pumping</a:t>
                      </a:r>
                      <a:r>
                        <a:rPr lang="en-US" sz="1600" baseline="0" dirty="0" smtClean="0"/>
                        <a:t> selectivity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pumping for rare gas</a:t>
                      </a:r>
                      <a:r>
                        <a:rPr lang="en-US" sz="1600" baseline="0" dirty="0" smtClean="0"/>
                        <a:t> and CH</a:t>
                      </a:r>
                      <a:r>
                        <a:rPr lang="en-US" sz="1600" baseline="-25000" dirty="0" smtClean="0"/>
                        <a:t>4</a:t>
                      </a:r>
                      <a:r>
                        <a:rPr lang="en-US" sz="1600" baseline="0" dirty="0" smtClean="0"/>
                        <a:t>; need of auxiliary pumps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selectivity</a:t>
                      </a:r>
                      <a:endParaRPr lang="en-US" sz="1600" dirty="0"/>
                    </a:p>
                  </a:txBody>
                  <a:tcPr/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Regeneration/Condi-</a:t>
                      </a:r>
                      <a:r>
                        <a:rPr lang="en-US" sz="1600" dirty="0" err="1" smtClean="0"/>
                        <a:t>tioning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Full bakeout for passive activation of NEG films</a:t>
                      </a:r>
                      <a:r>
                        <a:rPr lang="en-US" sz="1600" baseline="0" dirty="0" smtClean="0"/>
                        <a:t> or St707 ribbon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Auxiliary</a:t>
                      </a:r>
                      <a:r>
                        <a:rPr lang="en-US" sz="1600" baseline="0" dirty="0" smtClean="0"/>
                        <a:t> pumps to remove desorbed gas.</a:t>
                      </a:r>
                      <a:endParaRPr lang="en-US" sz="1600" dirty="0"/>
                    </a:p>
                  </a:txBody>
                  <a:tcPr/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Maintenance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maintenance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Regular and expensive for refrigerators </a:t>
                      </a:r>
                      <a:endParaRPr lang="en-US" sz="1600" dirty="0"/>
                    </a:p>
                  </a:txBody>
                  <a:tcPr/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Power cut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Continue pumping, no need of power supply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Desorption;</a:t>
                      </a:r>
                      <a:r>
                        <a:rPr lang="en-US" sz="1600" baseline="0" dirty="0" smtClean="0"/>
                        <a:t> need of an auxiliary pump.</a:t>
                      </a:r>
                      <a:endParaRPr lang="en-US" sz="1600" dirty="0"/>
                    </a:p>
                  </a:txBody>
                  <a:tcPr/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Bakeout issue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Temperature of NEG surfaces &gt; 180°C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Need for </a:t>
                      </a:r>
                      <a:r>
                        <a:rPr lang="en-US" sz="1600" dirty="0" err="1" smtClean="0"/>
                        <a:t>bakeable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cryosorbers</a:t>
                      </a:r>
                      <a:endParaRPr lang="en-US" sz="1600" dirty="0"/>
                    </a:p>
                  </a:txBody>
                  <a:tcPr/>
                </a:tc>
              </a:tr>
              <a:tr h="3680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Higher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Dust production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excluded a-priori for ribbons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problem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Safety issues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Pyrophoricity</a:t>
                      </a:r>
                      <a:r>
                        <a:rPr lang="en-US" sz="1600" dirty="0" smtClean="0"/>
                        <a:t>, except for NEG</a:t>
                      </a:r>
                      <a:r>
                        <a:rPr lang="en-US" sz="1600" baseline="0" dirty="0" smtClean="0"/>
                        <a:t> films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problem for refrigerators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Space needed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Negligible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Integration</a:t>
                      </a:r>
                      <a:r>
                        <a:rPr lang="en-US" sz="1600" baseline="0" dirty="0" smtClean="0"/>
                        <a:t> of refrigerator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Inlet</a:t>
                      </a:r>
                      <a:r>
                        <a:rPr lang="en-US" sz="1600" baseline="0" dirty="0" smtClean="0"/>
                        <a:t> valve for lump pumps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 need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Necessary for regeneration -&gt; €</a:t>
                      </a:r>
                      <a:endParaRPr lang="en-US" sz="1600" dirty="0"/>
                    </a:p>
                  </a:txBody>
                  <a:tcPr/>
                </a:tc>
              </a:tr>
              <a:tr h="5863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Operational</a:t>
                      </a:r>
                      <a:r>
                        <a:rPr lang="en-US" sz="1600" baseline="0" dirty="0" smtClean="0"/>
                        <a:t> incidents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Strongly affected by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 contamination</a:t>
                      </a:r>
                      <a:r>
                        <a:rPr lang="en-US" sz="1600" baseline="0" dirty="0" smtClean="0"/>
                        <a:t> (F, </a:t>
                      </a:r>
                      <a:r>
                        <a:rPr lang="en-US" sz="1600" baseline="0" dirty="0" err="1" smtClean="0"/>
                        <a:t>Cl</a:t>
                      </a:r>
                      <a:r>
                        <a:rPr lang="en-US" sz="1600" baseline="0" dirty="0" smtClean="0"/>
                        <a:t>, hydrocarbon)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Unduly</a:t>
                      </a:r>
                      <a:r>
                        <a:rPr lang="en-US" sz="1600" baseline="0" dirty="0" smtClean="0"/>
                        <a:t> gas charge on porous surface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06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131840" y="23908"/>
            <a:ext cx="238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Pressure measurement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1520" y="548680"/>
            <a:ext cx="840633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Nowadays, no commercial vacuum gauges can measure 10</a:t>
            </a:r>
            <a:r>
              <a:rPr lang="en-US" baseline="30000" dirty="0" smtClean="0"/>
              <a:t>-13</a:t>
            </a:r>
            <a:r>
              <a:rPr lang="en-US" dirty="0" smtClean="0"/>
              <a:t> mbar at room temperature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At CERN, a Bayard-Alpert gauge developed in the ‘70</a:t>
            </a:r>
            <a:r>
              <a:rPr lang="en-US" baseline="30000" dirty="0" smtClean="0"/>
              <a:t>th</a:t>
            </a:r>
            <a:r>
              <a:rPr lang="en-US" dirty="0" smtClean="0"/>
              <a:t> is currently used.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It has a x-ray residual pressure of about 2 10</a:t>
            </a:r>
            <a:r>
              <a:rPr lang="en-US" baseline="30000" dirty="0" smtClean="0"/>
              <a:t>-12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r>
              <a:rPr lang="en-US" dirty="0" smtClean="0"/>
              <a:t>; pressure measurement  in the 10</a:t>
            </a:r>
            <a:r>
              <a:rPr lang="en-US" baseline="30000" dirty="0" smtClean="0"/>
              <a:t>-13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r>
              <a:rPr lang="en-US" dirty="0" smtClean="0"/>
              <a:t> range is possible by modulation.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modified </a:t>
            </a:r>
            <a:r>
              <a:rPr lang="en-US" dirty="0" err="1" smtClean="0"/>
              <a:t>Helmer</a:t>
            </a:r>
            <a:r>
              <a:rPr lang="en-US" dirty="0" smtClean="0"/>
              <a:t> gauge gave reliable results in the low 10</a:t>
            </a:r>
            <a:r>
              <a:rPr lang="en-US" baseline="30000" dirty="0" smtClean="0"/>
              <a:t>-14</a:t>
            </a:r>
            <a:r>
              <a:rPr lang="en-US" dirty="0" smtClean="0"/>
              <a:t> </a:t>
            </a:r>
            <a:r>
              <a:rPr lang="en-US" dirty="0" err="1" smtClean="0"/>
              <a:t>Torr</a:t>
            </a:r>
            <a:r>
              <a:rPr lang="en-US" dirty="0" smtClean="0"/>
              <a:t>: but it is not anymore available at CERN. A development </a:t>
            </a:r>
            <a:r>
              <a:rPr lang="en-US" dirty="0" err="1" smtClean="0"/>
              <a:t>programme</a:t>
            </a:r>
            <a:r>
              <a:rPr lang="en-US" dirty="0" smtClean="0"/>
              <a:t> is going to be launched in 2013 in collaboration with an industrial partner. </a:t>
            </a:r>
            <a:endParaRPr lang="en-US" dirty="0"/>
          </a:p>
        </p:txBody>
      </p:sp>
      <p:pic>
        <p:nvPicPr>
          <p:cNvPr id="8" name="Picture 4" descr="Helmer-gauge-cropp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311" y="3717032"/>
            <a:ext cx="2936057" cy="284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13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12814" y="23908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Conclusions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548680"/>
            <a:ext cx="87849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pressure requirement in the HIE-EBIS’s trap is so challenging that every </a:t>
            </a:r>
            <a:r>
              <a:rPr lang="en-US" b="1" dirty="0" smtClean="0"/>
              <a:t>single</a:t>
            </a:r>
            <a:r>
              <a:rPr lang="en-US" dirty="0" smtClean="0"/>
              <a:t> material must be  selected, treated and checked with the highest precaution.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a getter based solution is selected, be sure that: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coated surface is the largest possible;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design allow a uniform temperature bakeout;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</a:t>
            </a:r>
            <a:r>
              <a:rPr lang="en-US" dirty="0" smtClean="0"/>
              <a:t>uring the activation, the coated surface is not unduly charged by gas desorbed by uncoated areas 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no F contamination is present (for example Teflon in primary pumps)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NEG is activated after the full conditioning of the collector and cathode. </a:t>
            </a:r>
          </a:p>
          <a:p>
            <a:pPr lvl="1"/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a </a:t>
            </a:r>
            <a:r>
              <a:rPr lang="en-US" dirty="0" err="1" smtClean="0"/>
              <a:t>cryosorption</a:t>
            </a:r>
            <a:r>
              <a:rPr lang="en-US" dirty="0" smtClean="0"/>
              <a:t> solution is selected, be sure that: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all parts are </a:t>
            </a:r>
            <a:r>
              <a:rPr lang="en-US" dirty="0" err="1" smtClean="0"/>
              <a:t>bakeable</a:t>
            </a:r>
            <a:r>
              <a:rPr lang="en-US" dirty="0" smtClean="0"/>
              <a:t>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cryosorber</a:t>
            </a:r>
            <a:r>
              <a:rPr lang="en-US" dirty="0" smtClean="0"/>
              <a:t> is strongly fixed and can withstand several bakeout cycles;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consider a scenario that include power cut;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cool the </a:t>
            </a:r>
            <a:r>
              <a:rPr lang="en-US" dirty="0" err="1" smtClean="0"/>
              <a:t>cryosorber</a:t>
            </a:r>
            <a:r>
              <a:rPr lang="en-US" dirty="0" smtClean="0"/>
              <a:t> surface as late as possible after the beginning of the </a:t>
            </a:r>
            <a:r>
              <a:rPr lang="en-US" dirty="0" err="1" smtClean="0"/>
              <a:t>pumpdown</a:t>
            </a:r>
            <a:r>
              <a:rPr lang="en-US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As devil is in the details, work closely with your </a:t>
            </a:r>
            <a:r>
              <a:rPr lang="en-US" smtClean="0"/>
              <a:t>vacuum experts </a:t>
            </a:r>
            <a:r>
              <a:rPr lang="en-US" dirty="0" smtClean="0"/>
              <a:t>in any step of the project, especially design, and ask for vacuum validation tests as soon as possible.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27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12814" y="23908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Additional slides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382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431"/>
            <a:ext cx="4116288" cy="284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81" y="3263396"/>
            <a:ext cx="3734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Thermal desorption measurement: 1 mm thick ribbons,</a:t>
            </a:r>
          </a:p>
          <a:p>
            <a:r>
              <a:rPr lang="en-US" sz="1200" i="1" dirty="0" smtClean="0"/>
              <a:t> heating rate 5 K min</a:t>
            </a:r>
            <a:r>
              <a:rPr lang="en-US" sz="1200" i="1" baseline="30000" dirty="0" smtClean="0"/>
              <a:t>-1</a:t>
            </a:r>
            <a:r>
              <a:rPr lang="en-US" sz="1200" i="1" dirty="0" smtClean="0"/>
              <a:t>, bakeout temperature 150°C (15h)</a:t>
            </a:r>
            <a:endParaRPr lang="en-US" sz="1200" i="1" baseline="30000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47864" y="23908"/>
            <a:ext cx="244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outgassing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300770" y="1124744"/>
            <a:ext cx="45365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dirty="0" err="1"/>
              <a:t>Electropolishing</a:t>
            </a:r>
            <a:r>
              <a:rPr lang="en-US" dirty="0"/>
              <a:t> reintroduces about  </a:t>
            </a:r>
            <a:endParaRPr lang="en-US" dirty="0" smtClean="0"/>
          </a:p>
          <a:p>
            <a:r>
              <a:rPr lang="en-US" dirty="0" smtClean="0"/>
              <a:t>1/50 </a:t>
            </a:r>
            <a:r>
              <a:rPr lang="en-US" dirty="0"/>
              <a:t>of the quantity of H  initially present </a:t>
            </a:r>
            <a:r>
              <a:rPr lang="en-US" dirty="0" smtClean="0"/>
              <a:t>in </a:t>
            </a:r>
            <a:r>
              <a:rPr lang="en-US" dirty="0"/>
              <a:t>the sample. </a:t>
            </a:r>
          </a:p>
        </p:txBody>
      </p:sp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45262"/>
            <a:ext cx="5398616" cy="373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85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316416" cy="49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6804248" y="1916832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627784" y="3726274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25767" y="4895038"/>
            <a:ext cx="45719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61585" y="23908"/>
            <a:ext cx="1791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ESD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4789" y="620688"/>
            <a:ext cx="5049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bakeout temperature and cleaning product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12814" y="23908"/>
            <a:ext cx="1995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Operational issues 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l="-2147" r="1"/>
          <a:stretch/>
        </p:blipFill>
        <p:spPr bwMode="auto">
          <a:xfrm>
            <a:off x="116958" y="332656"/>
            <a:ext cx="8788917" cy="618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162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485321" y="1016545"/>
            <a:ext cx="1872208" cy="10801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084168" y="1016545"/>
            <a:ext cx="1872208" cy="10801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99592" y="1016545"/>
            <a:ext cx="1872208" cy="108012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71800" y="1318776"/>
            <a:ext cx="713521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57529" y="1340581"/>
            <a:ext cx="713521" cy="43204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48598" y="647213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26216" y="647213"/>
            <a:ext cx="590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70734" y="661412"/>
            <a:ext cx="10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Collector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2779751" y="1328140"/>
            <a:ext cx="45720" cy="422684"/>
            <a:chOff x="3635895" y="980728"/>
            <a:chExt cx="45720" cy="422684"/>
          </a:xfrm>
        </p:grpSpPr>
        <p:sp>
          <p:nvSpPr>
            <p:cNvPr id="13" name="Rectangle 12"/>
            <p:cNvSpPr/>
            <p:nvPr/>
          </p:nvSpPr>
          <p:spPr>
            <a:xfrm>
              <a:off x="3635896" y="980728"/>
              <a:ext cx="45719" cy="4226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635895" y="1153725"/>
              <a:ext cx="45719" cy="766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435774" y="1318776"/>
            <a:ext cx="45720" cy="422684"/>
            <a:chOff x="3635895" y="980728"/>
            <a:chExt cx="45720" cy="422684"/>
          </a:xfrm>
        </p:grpSpPr>
        <p:sp>
          <p:nvSpPr>
            <p:cNvPr id="17" name="Rectangle 16"/>
            <p:cNvSpPr/>
            <p:nvPr/>
          </p:nvSpPr>
          <p:spPr>
            <a:xfrm>
              <a:off x="3635896" y="980728"/>
              <a:ext cx="45719" cy="4226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635895" y="1153725"/>
              <a:ext cx="45719" cy="766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7529" y="1344042"/>
            <a:ext cx="45720" cy="422684"/>
            <a:chOff x="3635895" y="980728"/>
            <a:chExt cx="45720" cy="422684"/>
          </a:xfrm>
        </p:grpSpPr>
        <p:sp>
          <p:nvSpPr>
            <p:cNvPr id="20" name="Rectangle 19"/>
            <p:cNvSpPr/>
            <p:nvPr/>
          </p:nvSpPr>
          <p:spPr>
            <a:xfrm>
              <a:off x="3635896" y="980728"/>
              <a:ext cx="45719" cy="4226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635895" y="1153725"/>
              <a:ext cx="45719" cy="766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038448" y="1344042"/>
            <a:ext cx="45720" cy="422684"/>
            <a:chOff x="3635895" y="980728"/>
            <a:chExt cx="45720" cy="422684"/>
          </a:xfrm>
        </p:grpSpPr>
        <p:sp>
          <p:nvSpPr>
            <p:cNvPr id="23" name="Rectangle 22"/>
            <p:cNvSpPr/>
            <p:nvPr/>
          </p:nvSpPr>
          <p:spPr>
            <a:xfrm>
              <a:off x="3635896" y="980728"/>
              <a:ext cx="45719" cy="42268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635895" y="1153725"/>
              <a:ext cx="45719" cy="766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344012" y="1113785"/>
            <a:ext cx="9562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</a:t>
            </a:r>
            <a:r>
              <a:rPr lang="en-US" sz="1200" dirty="0" smtClean="0"/>
              <a:t>ot cathode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883241" y="1401817"/>
            <a:ext cx="19067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ESD of lost e- (≈1mA -1KeV)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1115616" y="1689849"/>
            <a:ext cx="1413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Material outgassing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3563888" y="1110703"/>
            <a:ext cx="16688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Gas load from extremities 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635896" y="1398735"/>
            <a:ext cx="15913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ESD by lost e- and ions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3707904" y="1686767"/>
            <a:ext cx="1413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Material outgassing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6228184" y="1124744"/>
            <a:ext cx="15563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ESD from collected e- </a:t>
            </a:r>
          </a:p>
          <a:p>
            <a:r>
              <a:rPr lang="en-US" sz="1200" dirty="0" smtClean="0"/>
              <a:t>(2-5 A, 1-10 </a:t>
            </a:r>
            <a:r>
              <a:rPr lang="en-US" sz="1200" dirty="0" err="1" smtClean="0"/>
              <a:t>KeV</a:t>
            </a:r>
            <a:r>
              <a:rPr lang="en-US" sz="1200" dirty="0" smtClean="0"/>
              <a:t>) 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255328" y="1639833"/>
            <a:ext cx="14130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Material outgassing</a:t>
            </a:r>
            <a:endParaRPr lang="en-US" sz="1200" dirty="0"/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783003"/>
              </p:ext>
            </p:extLst>
          </p:nvPr>
        </p:nvGraphicFramePr>
        <p:xfrm>
          <a:off x="899592" y="2254880"/>
          <a:ext cx="7056783" cy="1742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52261"/>
                <a:gridCol w="2352261"/>
                <a:gridCol w="2352261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Pressure requirements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87313" indent="-87313">
                        <a:buFontTx/>
                        <a:buChar char="-"/>
                      </a:pPr>
                      <a:r>
                        <a:rPr lang="en-US" sz="1400" dirty="0" smtClean="0"/>
                        <a:t>Protection</a:t>
                      </a:r>
                      <a:r>
                        <a:rPr lang="en-US" sz="1400" baseline="0" dirty="0" smtClean="0"/>
                        <a:t> of cathode</a:t>
                      </a:r>
                    </a:p>
                    <a:p>
                      <a:pPr marL="87313" indent="-87313">
                        <a:buFontTx/>
                        <a:buChar char="-"/>
                      </a:pPr>
                      <a:r>
                        <a:rPr lang="en-US" sz="1400" baseline="0" dirty="0" smtClean="0"/>
                        <a:t>Reduced gas transmission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7313" indent="-87313">
                        <a:buFontTx/>
                        <a:buChar char="-"/>
                      </a:pPr>
                      <a:r>
                        <a:rPr lang="en-US" sz="1400" dirty="0" smtClean="0"/>
                        <a:t>Lowest</a:t>
                      </a:r>
                      <a:r>
                        <a:rPr lang="en-US" sz="1400" baseline="0" dirty="0" smtClean="0"/>
                        <a:t> possible gas 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7313" indent="-87313">
                        <a:buFontTx/>
                        <a:buChar char="-"/>
                      </a:pPr>
                      <a:r>
                        <a:rPr lang="en-US" sz="1400" baseline="0" dirty="0" smtClean="0"/>
                        <a:t>Reduced gas transmission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-9 </a:t>
                      </a:r>
                      <a:r>
                        <a:rPr lang="en-US" sz="1600" dirty="0" smtClean="0"/>
                        <a:t>mbar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-13 </a:t>
                      </a:r>
                      <a:r>
                        <a:rPr lang="en-US" sz="1600" dirty="0" smtClean="0"/>
                        <a:t>mbar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</a:t>
                      </a:r>
                      <a:r>
                        <a:rPr lang="en-US" sz="1600" baseline="30000" dirty="0" smtClean="0"/>
                        <a:t>-8 </a:t>
                      </a:r>
                      <a:r>
                        <a:rPr lang="en-US" sz="1600" dirty="0" smtClean="0"/>
                        <a:t>mbar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3207801" y="23908"/>
            <a:ext cx="2732351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Request to vacuum system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233275" y="3717032"/>
            <a:ext cx="241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Is this value mandatory also for H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2825472" y="831879"/>
            <a:ext cx="303088" cy="420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128560" y="846078"/>
            <a:ext cx="272976" cy="403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394609" y="554880"/>
            <a:ext cx="1467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Differential pumping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4980338" y="647213"/>
            <a:ext cx="1467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Differential pumping</a:t>
            </a:r>
            <a:endParaRPr lang="en-US" sz="12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5434138" y="894030"/>
            <a:ext cx="303088" cy="4204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737226" y="908229"/>
            <a:ext cx="272976" cy="4031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899592" y="4005064"/>
                <a:ext cx="7056784" cy="2385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Gas load in the trap from collector chamber without differential pumping: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fr-CH" sz="1600" b="0" i="1" smtClean="0">
                        <a:latin typeface="Cambria Math"/>
                      </a:rPr>
                      <m:t>𝑄</m:t>
                    </m:r>
                    <m:r>
                      <a:rPr lang="fr-CH" sz="16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fr-CH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fr-CH" sz="1600" b="0" i="1" smtClean="0">
                            <a:latin typeface="Cambria Math"/>
                          </a:rPr>
                          <m:t>𝐶</m:t>
                        </m:r>
                      </m:sub>
                    </m:sSub>
                    <m:sSub>
                      <m:sSubPr>
                        <m:ctrlPr>
                          <a:rPr lang="fr-CH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CH" sz="1600" b="0" i="1" smtClean="0">
                            <a:latin typeface="Cambria Math"/>
                          </a:rPr>
                          <m:t>𝐶</m:t>
                        </m:r>
                        <m:r>
                          <a:rPr lang="fr-CH" sz="1600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fr-CH" sz="16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sub>
                    </m:sSub>
                    <m:r>
                      <a:rPr lang="fr-CH" sz="1600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fr-CH" sz="16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fr-CH" sz="1600" b="0" i="1" smtClean="0">
                            <a:latin typeface="Cambria Math"/>
                            <a:ea typeface="Cambria Math"/>
                          </a:rPr>
                          <m:t>−8 </m:t>
                        </m:r>
                      </m:sup>
                    </m:sSup>
                  </m:oMath>
                </a14:m>
                <a:r>
                  <a:rPr lang="en-US" sz="1600" dirty="0" smtClean="0"/>
                  <a:t>mbar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dirty="0" smtClean="0">
                            <a:latin typeface="MT Extra" pitchFamily="18" charset="2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1600" dirty="0" smtClean="0"/>
                          <m:t> </m:t>
                        </m:r>
                      </m:num>
                      <m:den>
                        <m:r>
                          <a:rPr lang="fr-CH" sz="1600" b="0" i="1" dirty="0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1600" dirty="0" smtClean="0"/>
                  <a:t> </a:t>
                </a:r>
                <a:r>
                  <a:rPr lang="en-US" sz="12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H" sz="105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sz="105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fr-CH" sz="1050" b="0" i="1" smtClean="0">
                            <a:latin typeface="Cambria Math"/>
                          </a:rPr>
                          <m:t>𝐶</m:t>
                        </m:r>
                        <m:r>
                          <a:rPr lang="fr-CH" sz="1050" b="0" i="1" smtClean="0">
                            <a:latin typeface="Cambria Math"/>
                            <a:ea typeface="Cambria Math"/>
                          </a:rPr>
                          <m:t>→</m:t>
                        </m:r>
                        <m:r>
                          <a:rPr lang="fr-CH" sz="105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sub>
                    </m:sSub>
                    <m:r>
                      <a:rPr lang="fr-CH" sz="1200" smtClean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sz="1200" dirty="0" smtClean="0"/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200" dirty="0" smtClean="0">
                            <a:latin typeface="MT Extra" pitchFamily="18" charset="2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1200" dirty="0" smtClean="0"/>
                          <m:t> </m:t>
                        </m:r>
                      </m:num>
                      <m:den>
                        <m:r>
                          <a:rPr lang="fr-CH" sz="1200" b="0" i="1" dirty="0" smtClean="0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1200" dirty="0" smtClean="0"/>
                  <a:t> for cylindrical tube D=1 cm, L=10 cm)</a:t>
                </a:r>
              </a:p>
              <a:p>
                <a:endParaRPr lang="en-US" sz="1600" dirty="0" smtClean="0"/>
              </a:p>
              <a:p>
                <a:r>
                  <a:rPr lang="en-US" sz="1600" dirty="0" smtClean="0"/>
                  <a:t>Necessary pumping speed in the trap:</a:t>
                </a:r>
              </a:p>
              <a:p>
                <a:pPr algn="ctr"/>
                <a:endParaRPr lang="fr-CH" sz="1600" b="0" i="1" dirty="0" smtClean="0">
                  <a:latin typeface="Cambria Math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fr-CH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fr-CH" sz="16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fr-CH" sz="16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fr-CH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CH" sz="1600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fr-CH" sz="1600" b="0" i="1" smtClean="0">
                                <a:latin typeface="Cambria Math"/>
                                <a:ea typeface="Cambria Math"/>
                              </a:rPr>
                              <m:t>→</m:t>
                            </m:r>
                            <m:r>
                              <a:rPr lang="fr-CH" sz="16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sz="1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sz="16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fr-CH" sz="16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fr-CH" sz="1600" b="0" i="1" smtClean="0"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fr-CH" sz="16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CH" sz="16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fr-CH" sz="1600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CH" sz="1600" b="0" i="1" smtClean="0">
                                <a:latin typeface="Cambria Math"/>
                                <a:ea typeface="Cambria Math"/>
                              </a:rPr>
                              <m:t>−8 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fr-CH" sz="16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fr-CH" sz="1600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fr-CH" sz="1600" b="0" i="1" smtClean="0">
                                <a:latin typeface="Cambria Math"/>
                                <a:ea typeface="Cambria Math"/>
                              </a:rPr>
                              <m:t>−13 </m:t>
                            </m:r>
                          </m:sup>
                        </m:sSup>
                      </m:den>
                    </m:f>
                    <m:r>
                      <a:rPr lang="fr-CH" sz="1600" b="0" i="1" smtClean="0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fr-CH" sz="16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CH" sz="1600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fr-CH" sz="1600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sup>
                    </m:sSup>
                    <m:f>
                      <m:fPr>
                        <m:ctrlPr>
                          <a:rPr lang="en-US" sz="16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dirty="0" smtClean="0">
                            <a:latin typeface="MT Extra" pitchFamily="18" charset="2"/>
                          </a:rPr>
                          <m:t>l</m:t>
                        </m:r>
                        <m:r>
                          <m:rPr>
                            <m:nor/>
                          </m:rPr>
                          <a:rPr lang="en-US" sz="1600" dirty="0" smtClean="0"/>
                          <m:t> </m:t>
                        </m:r>
                      </m:num>
                      <m:den>
                        <m:r>
                          <a:rPr lang="fr-CH" sz="1600" b="0" i="1" dirty="0" smtClean="0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fr-CH" sz="1600" b="0" i="1" dirty="0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err="1" smtClean="0"/>
                  <a:t>irrealistic</a:t>
                </a:r>
                <a:r>
                  <a:rPr lang="en-US" sz="1600" dirty="0" smtClean="0"/>
                  <a:t> </a:t>
                </a:r>
              </a:p>
              <a:p>
                <a:endParaRPr lang="en-US" sz="160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1600" dirty="0" smtClean="0"/>
                  <a:t>Differential pumping is necessary</a:t>
                </a:r>
                <a:endParaRPr lang="en-US" sz="16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4005064"/>
                <a:ext cx="7056784" cy="2385781"/>
              </a:xfrm>
              <a:prstGeom prst="rect">
                <a:avLst/>
              </a:prstGeom>
              <a:blipFill rotWithShape="1">
                <a:blip r:embed="rId2"/>
                <a:stretch>
                  <a:fillRect l="-519" t="-767" b="-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003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1585" y="23908"/>
            <a:ext cx="1791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ESD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61" y="260648"/>
            <a:ext cx="4204223" cy="309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204223" cy="309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68" y="3277839"/>
            <a:ext cx="4210247" cy="310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277839"/>
            <a:ext cx="4210247" cy="3103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 rot="5400000">
            <a:off x="7291666" y="3093173"/>
            <a:ext cx="333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500 </a:t>
            </a:r>
            <a:r>
              <a:rPr lang="en-US" i="1" dirty="0" err="1" smtClean="0"/>
              <a:t>eV</a:t>
            </a:r>
            <a:r>
              <a:rPr lang="en-US" i="1" dirty="0" smtClean="0"/>
              <a:t> electrons, no conditioning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884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8564119" cy="5183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98191" y="23908"/>
            <a:ext cx="394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NEG coating performance deterioration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14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52802" y="23908"/>
            <a:ext cx="1267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Cryopumps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84669" y="620688"/>
            <a:ext cx="7355915" cy="2699995"/>
            <a:chOff x="0" y="0"/>
            <a:chExt cx="3683000" cy="135255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/>
            <a:srcRect t="31441" r="32518"/>
            <a:stretch/>
          </p:blipFill>
          <p:spPr bwMode="auto">
            <a:xfrm>
              <a:off x="0" y="0"/>
              <a:ext cx="2120900" cy="1352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/>
            <a:srcRect t="5105" r="42935" b="22504"/>
            <a:stretch/>
          </p:blipFill>
          <p:spPr bwMode="auto">
            <a:xfrm>
              <a:off x="2305050" y="0"/>
              <a:ext cx="1377950" cy="984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72" y="3501008"/>
            <a:ext cx="6534255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23528" y="5620598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Cryosorption</a:t>
            </a:r>
            <a:r>
              <a:rPr lang="en-US" dirty="0" smtClean="0"/>
              <a:t> and </a:t>
            </a:r>
            <a:r>
              <a:rPr lang="en-US" dirty="0" err="1" smtClean="0"/>
              <a:t>cryocondensation</a:t>
            </a:r>
            <a:r>
              <a:rPr lang="en-US" dirty="0" smtClean="0"/>
              <a:t> are used for distributed pumping, in particular in vacuum chambers installed in superconducting magnets.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4643844"/>
            <a:ext cx="2657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high pumping speeds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46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91880" y="23908"/>
            <a:ext cx="244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outgassing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7667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Thermal outgassing for traditional vacuum materials after bakeout: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b="1" dirty="0" smtClean="0"/>
              <a:t>Mainly H</a:t>
            </a:r>
            <a:r>
              <a:rPr lang="en-US" b="1" baseline="-25000" dirty="0" smtClean="0"/>
              <a:t>2</a:t>
            </a:r>
            <a:r>
              <a:rPr lang="en-US" dirty="0" smtClean="0"/>
              <a:t>, except for porous solids (ceramics and graphite)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Low T (&lt;200°C) bakeout: </a:t>
            </a:r>
            <a:r>
              <a:rPr lang="en-US" b="1" dirty="0" smtClean="0"/>
              <a:t>10</a:t>
            </a:r>
            <a:r>
              <a:rPr lang="en-US" b="1" baseline="30000" dirty="0" smtClean="0"/>
              <a:t>-12</a:t>
            </a:r>
            <a:r>
              <a:rPr lang="en-US" b="1" dirty="0" smtClean="0"/>
              <a:t> mbar</a:t>
            </a:r>
            <a:r>
              <a:rPr lang="en-US" b="1" dirty="0" smtClean="0">
                <a:latin typeface="MT Extra" pitchFamily="18" charset="2"/>
              </a:rPr>
              <a:t>l</a:t>
            </a:r>
            <a:r>
              <a:rPr lang="en-US" b="1" dirty="0" smtClean="0"/>
              <a:t>s</a:t>
            </a:r>
            <a:r>
              <a:rPr lang="en-US" b="1" baseline="30000" dirty="0" smtClean="0"/>
              <a:t>-1</a:t>
            </a:r>
            <a:r>
              <a:rPr lang="en-US" b="1" dirty="0" smtClean="0"/>
              <a:t>cm</a:t>
            </a:r>
            <a:r>
              <a:rPr lang="en-US" b="1" baseline="30000" dirty="0" smtClean="0"/>
              <a:t>-2</a:t>
            </a:r>
            <a:r>
              <a:rPr lang="en-US" b="1" dirty="0" smtClean="0"/>
              <a:t> </a:t>
            </a:r>
            <a:r>
              <a:rPr lang="en-US" dirty="0" smtClean="0"/>
              <a:t>for stainless steel and copper, lower for Al alloys</a:t>
            </a:r>
          </a:p>
          <a:p>
            <a:pPr marL="285750" indent="-285750">
              <a:buFontTx/>
              <a:buChar char="-"/>
            </a:pPr>
            <a:r>
              <a:rPr lang="en-US" b="1" dirty="0" smtClean="0"/>
              <a:t>Chemical </a:t>
            </a:r>
            <a:r>
              <a:rPr lang="en-US" b="1" dirty="0"/>
              <a:t>and electrochemical </a:t>
            </a:r>
            <a:r>
              <a:rPr lang="en-US" dirty="0"/>
              <a:t>treatments have </a:t>
            </a:r>
            <a:r>
              <a:rPr lang="en-US" b="1" dirty="0"/>
              <a:t>minor effects </a:t>
            </a:r>
            <a:r>
              <a:rPr lang="en-US" dirty="0"/>
              <a:t>on H</a:t>
            </a:r>
            <a:r>
              <a:rPr lang="en-US" baseline="-25000" dirty="0"/>
              <a:t>2</a:t>
            </a:r>
            <a:r>
              <a:rPr lang="en-US" dirty="0"/>
              <a:t> outgassing rate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4616540" cy="318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504553"/>
            <a:ext cx="4637320" cy="3200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971600" y="5723453"/>
            <a:ext cx="7509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Thermal desorption measurement: 1 mm thick ribbons, heating rate 5 K min</a:t>
            </a:r>
            <a:r>
              <a:rPr lang="en-US" i="1" baseline="30000" dirty="0" smtClean="0"/>
              <a:t>-1</a:t>
            </a:r>
            <a:r>
              <a:rPr lang="en-US" i="1" dirty="0" smtClean="0"/>
              <a:t>, </a:t>
            </a:r>
          </a:p>
          <a:p>
            <a:r>
              <a:rPr lang="en-US" i="1" dirty="0" smtClean="0"/>
              <a:t>bakeout temperature 150°C (15h)</a:t>
            </a:r>
            <a:endParaRPr lang="en-US" i="1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68344" y="419735"/>
                <a:ext cx="1350370" cy="612796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</a:rPr>
                        <m:t>𝑃</m:t>
                      </m:r>
                      <m:r>
                        <a:rPr lang="fr-CH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𝑸</m:t>
                          </m:r>
                        </m:num>
                        <m:den>
                          <m:r>
                            <a:rPr lang="fr-CH" b="0" i="1" smtClean="0">
                              <a:latin typeface="Cambria Math"/>
                            </a:rPr>
                            <m:t>𝑆</m:t>
                          </m:r>
                        </m:den>
                      </m:f>
                      <m:r>
                        <a:rPr lang="fr-CH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fr-CH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fr-CH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419735"/>
                <a:ext cx="1350370" cy="6127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303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03648" y="1102568"/>
            <a:ext cx="5891212" cy="5638800"/>
            <a:chOff x="1588" y="914400"/>
            <a:chExt cx="5891212" cy="56388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939800"/>
              <a:ext cx="4679950" cy="5613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295400" y="1766888"/>
              <a:ext cx="3810000" cy="0"/>
            </a:xfrm>
            <a:prstGeom prst="line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1219200" y="1524000"/>
              <a:ext cx="1655763" cy="2746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Verdana" pitchFamily="34" charset="0"/>
                </a:rPr>
                <a:t>semi-infinite model</a:t>
              </a:r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 flipV="1">
              <a:off x="1828800" y="5105400"/>
              <a:ext cx="11430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2971800" y="4800600"/>
              <a:ext cx="1828800" cy="5270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For zero pressure in the furnace  </a:t>
              </a:r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H="1" flipV="1">
              <a:off x="1752600" y="4267200"/>
              <a:ext cx="99060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2743200" y="3962400"/>
              <a:ext cx="1905000" cy="52705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>
                  <a:latin typeface="Verdana" pitchFamily="34" charset="0"/>
                </a:rPr>
                <a:t>10</a:t>
              </a:r>
              <a:r>
                <a:rPr lang="en-US" sz="1400" baseline="30000">
                  <a:latin typeface="Verdana" pitchFamily="34" charset="0"/>
                </a:rPr>
                <a:t>-5</a:t>
              </a:r>
              <a:r>
                <a:rPr lang="en-US" sz="1400">
                  <a:latin typeface="Verdana" pitchFamily="34" charset="0"/>
                </a:rPr>
                <a:t> Torr pressure in the furnace</a:t>
              </a:r>
            </a:p>
          </p:txBody>
        </p:sp>
        <p:sp>
          <p:nvSpPr>
            <p:cNvPr id="13" name="Line 22"/>
            <p:cNvSpPr>
              <a:spLocks noChangeShapeType="1"/>
            </p:cNvSpPr>
            <p:nvPr/>
          </p:nvSpPr>
          <p:spPr bwMode="auto">
            <a:xfrm flipH="1">
              <a:off x="2819400" y="1143000"/>
              <a:ext cx="1525588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6722100"/>
                </p:ext>
              </p:extLst>
            </p:nvPr>
          </p:nvGraphicFramePr>
          <p:xfrm>
            <a:off x="4267200" y="914400"/>
            <a:ext cx="1625600" cy="469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1" name="Equation" r:id="rId4" imgW="1625400" imgH="469800" progId="Equation.3">
                    <p:embed/>
                  </p:oleObj>
                </mc:Choice>
                <mc:Fallback>
                  <p:oleObj name="Equation" r:id="rId4" imgW="1625400" imgH="469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67200" y="914400"/>
                          <a:ext cx="1625600" cy="4699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24"/>
            <p:cNvSpPr txBox="1">
              <a:spLocks noChangeArrowheads="1"/>
            </p:cNvSpPr>
            <p:nvPr/>
          </p:nvSpPr>
          <p:spPr bwMode="auto">
            <a:xfrm rot="16200000">
              <a:off x="-849312" y="3287713"/>
              <a:ext cx="2068512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>
                  <a:latin typeface="Verdana" pitchFamily="34" charset="0"/>
                </a:rPr>
                <a:t>q [Torr </a:t>
              </a:r>
              <a:r>
                <a:rPr lang="en-US" sz="1800">
                  <a:latin typeface="MT Extra" pitchFamily="18" charset="2"/>
                </a:rPr>
                <a:t>l</a:t>
              </a:r>
              <a:r>
                <a:rPr lang="en-US" sz="1600">
                  <a:latin typeface="Verdana" pitchFamily="34" charset="0"/>
                </a:rPr>
                <a:t> s</a:t>
              </a:r>
              <a:r>
                <a:rPr lang="en-US" sz="1600" baseline="30000">
                  <a:latin typeface="Verdana" pitchFamily="34" charset="0"/>
                </a:rPr>
                <a:t>-1</a:t>
              </a:r>
              <a:r>
                <a:rPr lang="en-US" sz="1600">
                  <a:latin typeface="Verdana" pitchFamily="34" charset="0"/>
                </a:rPr>
                <a:t> cm</a:t>
              </a:r>
              <a:r>
                <a:rPr lang="en-US" sz="1600" baseline="30000">
                  <a:latin typeface="Verdana" pitchFamily="34" charset="0"/>
                </a:rPr>
                <a:t>-2</a:t>
              </a:r>
              <a:r>
                <a:rPr lang="en-US" sz="1600">
                  <a:latin typeface="Verdana" pitchFamily="34" charset="0"/>
                </a:rPr>
                <a:t>]</a:t>
              </a:r>
              <a:r>
                <a:rPr lang="en-US" sz="1600" baseline="30000">
                  <a:latin typeface="Verdana" pitchFamily="34" charset="0"/>
                </a:rPr>
                <a:t> </a:t>
              </a: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2727325" y="6216650"/>
              <a:ext cx="85725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600">
                  <a:latin typeface="Verdana" pitchFamily="34" charset="0"/>
                </a:rPr>
                <a:t>L [cm]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47864" y="23908"/>
            <a:ext cx="244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outgassing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557044" y="3474571"/>
            <a:ext cx="4994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Outgassing rate of vacuum fired austenitic </a:t>
            </a:r>
            <a:r>
              <a:rPr lang="en-US" i="1" dirty="0" err="1" smtClean="0"/>
              <a:t>st.</a:t>
            </a:r>
            <a:r>
              <a:rPr lang="en-US" i="1" dirty="0" smtClean="0"/>
              <a:t> steels</a:t>
            </a:r>
            <a:endParaRPr lang="en-US" i="1" dirty="0"/>
          </a:p>
        </p:txBody>
      </p:sp>
      <p:sp>
        <p:nvSpPr>
          <p:cNvPr id="20" name="Rectangle 19"/>
          <p:cNvSpPr/>
          <p:nvPr/>
        </p:nvSpPr>
        <p:spPr>
          <a:xfrm>
            <a:off x="107503" y="539388"/>
            <a:ext cx="88486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Stainless steel vacuum fired at </a:t>
            </a:r>
            <a:r>
              <a:rPr lang="en-US" dirty="0" smtClean="0"/>
              <a:t>950°C </a:t>
            </a:r>
            <a:r>
              <a:rPr lang="en-US" dirty="0"/>
              <a:t>(2h): </a:t>
            </a:r>
            <a:r>
              <a:rPr lang="en-US" b="1" dirty="0"/>
              <a:t>2 </a:t>
            </a:r>
            <a:r>
              <a:rPr lang="en-US" b="1" dirty="0" smtClean="0"/>
              <a:t>10</a:t>
            </a:r>
            <a:r>
              <a:rPr lang="en-US" b="1" baseline="30000" dirty="0" smtClean="0"/>
              <a:t>-13</a:t>
            </a:r>
            <a:r>
              <a:rPr lang="en-US" b="1" dirty="0" smtClean="0"/>
              <a:t>-7 </a:t>
            </a:r>
            <a:r>
              <a:rPr lang="en-US" b="1" dirty="0"/>
              <a:t>10</a:t>
            </a:r>
            <a:r>
              <a:rPr lang="en-US" b="1" baseline="30000" dirty="0"/>
              <a:t>-15</a:t>
            </a:r>
            <a:r>
              <a:rPr lang="en-US" b="1" dirty="0"/>
              <a:t> mbar</a:t>
            </a:r>
            <a:r>
              <a:rPr lang="en-US" b="1" dirty="0">
                <a:latin typeface="MT Extra" pitchFamily="18" charset="2"/>
              </a:rPr>
              <a:t>l</a:t>
            </a:r>
            <a:r>
              <a:rPr lang="en-US" b="1" dirty="0"/>
              <a:t>s</a:t>
            </a:r>
            <a:r>
              <a:rPr lang="en-US" b="1" baseline="30000" dirty="0"/>
              <a:t>-1</a:t>
            </a:r>
            <a:r>
              <a:rPr lang="en-US" b="1" dirty="0"/>
              <a:t>cm</a:t>
            </a:r>
            <a:r>
              <a:rPr lang="en-US" b="1" baseline="30000" dirty="0"/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374706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47864" y="23908"/>
            <a:ext cx="244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outgassing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1" y="940078"/>
            <a:ext cx="3972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temperature on outgassing rate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923928" y="1412776"/>
                <a:ext cx="1307409" cy="528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</a:rPr>
                        <m:t>𝑄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sub>
                              </m:sSub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412776"/>
                <a:ext cx="1307409" cy="52847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39552" y="2132856"/>
            <a:ext cx="410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outgassing rate of stainless steel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050147" y="2636912"/>
                <a:ext cx="2242602" cy="682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CH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fr-CH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fr-CH" b="0" i="1" smtClean="0">
                                  <a:latin typeface="Cambria Math"/>
                                </a:rPr>
                                <m:t>𝑅𝑇</m:t>
                              </m:r>
                            </m:sub>
                          </m:sSub>
                        </m:den>
                      </m:f>
                      <m:r>
                        <a:rPr lang="fr-CH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fr-CH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CH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.52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sub>
                              </m:sSub>
                            </m:den>
                          </m:f>
                          <m:d>
                            <m:dPr>
                              <m:ctrlPr>
                                <a:rPr lang="en-US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CH" b="0" i="1" smtClean="0">
                                      <a:latin typeface="Cambria Math"/>
                                      <a:ea typeface="Cambria Math"/>
                                    </a:rPr>
                                    <m:t>𝑇</m:t>
                                  </m:r>
                                </m:den>
                              </m:f>
                              <m:r>
                                <a:rPr lang="fr-CH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CH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fr-CH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b="0" i="1" smtClean="0">
                                          <a:latin typeface="Cambria Math"/>
                                          <a:ea typeface="Cambria Math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fr-CH" b="0" i="1" smtClean="0">
                                          <a:latin typeface="Cambria Math"/>
                                          <a:ea typeface="Cambria Math"/>
                                        </a:rPr>
                                        <m:t>𝑅𝑇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147" y="2636912"/>
                <a:ext cx="2242602" cy="68230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42636" y="3573016"/>
                <a:ext cx="2737160" cy="52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 = 100 K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→</m:t>
                    </m:r>
                    <m:f>
                      <m:fPr>
                        <m:ctrlPr>
                          <a:rPr lang="fr-CH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𝑅𝑇</m:t>
                            </m:r>
                          </m:sub>
                        </m:sSub>
                      </m:den>
                    </m:f>
                    <m:r>
                      <a:rPr lang="fr-CH" i="1">
                        <a:latin typeface="Cambria Math"/>
                        <a:ea typeface="Cambria Math"/>
                      </a:rPr>
                      <m:t>=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4 </m:t>
                    </m:r>
                    <m:sSup>
                      <m:sSupPr>
                        <m:ctrlPr>
                          <a:rPr lang="fr-CH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−18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636" y="3573016"/>
                <a:ext cx="2737160" cy="520079"/>
              </a:xfrm>
              <a:prstGeom prst="rect">
                <a:avLst/>
              </a:prstGeom>
              <a:blipFill rotWithShape="1">
                <a:blip r:embed="rId4"/>
                <a:stretch>
                  <a:fillRect l="-1782" b="-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9552" y="4205065"/>
                <a:ext cx="2644250" cy="520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 = 300°C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→</m:t>
                    </m:r>
                    <m:f>
                      <m:fPr>
                        <m:ctrlPr>
                          <a:rPr lang="fr-CH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CH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fr-CH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fr-CH" i="1">
                                <a:latin typeface="Cambria Math"/>
                              </a:rPr>
                              <m:t>𝑅𝑇</m:t>
                            </m:r>
                          </m:sub>
                        </m:sSub>
                      </m:den>
                    </m:f>
                    <m:r>
                      <a:rPr lang="fr-CH" i="1">
                        <a:latin typeface="Cambria Math"/>
                        <a:ea typeface="Cambria Math"/>
                      </a:rPr>
                      <m:t>=</m:t>
                    </m:r>
                    <m:r>
                      <a:rPr lang="fr-CH" b="0" i="1" smtClean="0">
                        <a:latin typeface="Cambria Math"/>
                        <a:ea typeface="Cambria Math"/>
                      </a:rPr>
                      <m:t>21000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4205065"/>
                <a:ext cx="2644250" cy="520079"/>
              </a:xfrm>
              <a:prstGeom prst="rect">
                <a:avLst/>
              </a:prstGeom>
              <a:blipFill rotWithShape="1">
                <a:blip r:embed="rId5"/>
                <a:stretch>
                  <a:fillRect l="-2079" b="-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446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1585" y="23908"/>
            <a:ext cx="1791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ESD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5" t="10176" r="21620" b="13801"/>
          <a:stretch/>
        </p:blipFill>
        <p:spPr bwMode="auto">
          <a:xfrm>
            <a:off x="858993" y="916444"/>
            <a:ext cx="3872721" cy="2872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 rot="16200000">
            <a:off x="-986635" y="1925996"/>
            <a:ext cx="3058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Desorption yields as a function of </a:t>
            </a:r>
          </a:p>
          <a:p>
            <a:r>
              <a:rPr lang="en-US" sz="1400" i="1" dirty="0" smtClean="0"/>
              <a:t>electron energy  at dose 1.6 10</a:t>
            </a:r>
            <a:r>
              <a:rPr lang="en-US" sz="1400" i="1" baseline="30000" dirty="0" smtClean="0"/>
              <a:t>15</a:t>
            </a:r>
            <a:r>
              <a:rPr lang="en-US" sz="1400" i="1" dirty="0" smtClean="0"/>
              <a:t> e</a:t>
            </a:r>
            <a:r>
              <a:rPr lang="en-US" sz="1400" i="1" baseline="30000" dirty="0" smtClean="0"/>
              <a:t>-</a:t>
            </a:r>
            <a:r>
              <a:rPr lang="en-US" sz="1400" i="1" dirty="0" smtClean="0"/>
              <a:t> cm</a:t>
            </a:r>
            <a:r>
              <a:rPr lang="en-US" sz="1400" i="1" baseline="30000" dirty="0" smtClean="0"/>
              <a:t>-2</a:t>
            </a:r>
            <a:endParaRPr lang="en-US" sz="1400" i="1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4888441" y="1641574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general: the electron energy has a minor effect on </a:t>
            </a:r>
            <a:r>
              <a:rPr lang="en-US" dirty="0" smtClean="0">
                <a:latin typeface="Symbol" pitchFamily="18" charset="2"/>
              </a:rPr>
              <a:t>h  </a:t>
            </a:r>
            <a:r>
              <a:rPr lang="en-US" dirty="0" smtClean="0"/>
              <a:t>for electron energies higher than 2 </a:t>
            </a:r>
            <a:r>
              <a:rPr lang="en-US" dirty="0" err="1" smtClean="0"/>
              <a:t>KeV</a:t>
            </a:r>
            <a:r>
              <a:rPr lang="en-US" dirty="0" smtClean="0"/>
              <a:t>.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15616" y="668238"/>
            <a:ext cx="3948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Chiara Pasquino, Master degree thesis, </a:t>
            </a:r>
            <a:r>
              <a:rPr lang="en-US" sz="1200" i="1" dirty="0" err="1" smtClean="0"/>
              <a:t>Politecnico</a:t>
            </a:r>
            <a:r>
              <a:rPr lang="en-US" sz="1200" i="1" dirty="0" smtClean="0"/>
              <a:t> di Milano</a:t>
            </a:r>
            <a:endParaRPr lang="en-US" sz="12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11836" y="3923764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0.6 &lt; </a:t>
            </a:r>
            <a:r>
              <a:rPr lang="en-US" dirty="0" smtClean="0">
                <a:latin typeface="Symbol" pitchFamily="18" charset="2"/>
              </a:rPr>
              <a:t>a </a:t>
            </a:r>
            <a:r>
              <a:rPr lang="en-US" dirty="0" smtClean="0"/>
              <a:t>&lt; 1</a:t>
            </a:r>
            <a:endParaRPr lang="en-US" dirty="0">
              <a:latin typeface="Symbol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115616" y="4676943"/>
                <a:ext cx="352031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Example: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latin typeface="Symbol" pitchFamily="18" charset="2"/>
                  </a:rPr>
                  <a:t>h=</a:t>
                </a:r>
                <a:r>
                  <a:rPr lang="en-US" dirty="0" smtClean="0"/>
                  <a:t>10</a:t>
                </a:r>
                <a:r>
                  <a:rPr lang="en-US" baseline="30000" dirty="0" smtClean="0"/>
                  <a:t>-1</a:t>
                </a:r>
                <a:r>
                  <a:rPr lang="en-US" dirty="0" smtClean="0"/>
                  <a:t> at 10</a:t>
                </a:r>
                <a:r>
                  <a:rPr lang="en-US" baseline="30000" dirty="0" smtClean="0"/>
                  <a:t>17</a:t>
                </a:r>
                <a:r>
                  <a:rPr lang="en-US" dirty="0" smtClean="0"/>
                  <a:t> e</a:t>
                </a:r>
                <a:r>
                  <a:rPr lang="en-US" baseline="30000" dirty="0" smtClean="0"/>
                  <a:t>-</a:t>
                </a:r>
                <a:r>
                  <a:rPr lang="en-US" dirty="0" smtClean="0"/>
                  <a:t> cm</a:t>
                </a:r>
                <a:r>
                  <a:rPr lang="en-US" baseline="30000" dirty="0" smtClean="0"/>
                  <a:t>-2</a:t>
                </a:r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>
                    <a:latin typeface="Symbol" pitchFamily="18" charset="2"/>
                  </a:rPr>
                  <a:t>a=</a:t>
                </a:r>
                <a:r>
                  <a:rPr lang="en-US" dirty="0" smtClean="0"/>
                  <a:t>0.6 and electron current 3.5 A</a:t>
                </a:r>
                <a:endParaRPr lang="en-US" dirty="0">
                  <a:latin typeface="Symbol" pitchFamily="18" charset="2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Electron energy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~</m:t>
                    </m:r>
                  </m:oMath>
                </a14:m>
                <a:r>
                  <a:rPr lang="en-US" dirty="0" smtClean="0"/>
                  <a:t> KeV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4676943"/>
                <a:ext cx="3520311" cy="1200329"/>
              </a:xfrm>
              <a:prstGeom prst="rect">
                <a:avLst/>
              </a:prstGeom>
              <a:blipFill rotWithShape="1">
                <a:blip r:embed="rId3"/>
                <a:stretch>
                  <a:fillRect l="-1386" t="-2538" r="-1560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488217"/>
              </p:ext>
            </p:extLst>
          </p:nvPr>
        </p:nvGraphicFramePr>
        <p:xfrm>
          <a:off x="4727951" y="4748951"/>
          <a:ext cx="354026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152128"/>
                <a:gridCol w="1091989"/>
              </a:tblGrid>
              <a:tr h="3698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Conditioning time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day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days</a:t>
                      </a:r>
                      <a:endParaRPr lang="en-US" sz="1400" dirty="0"/>
                    </a:p>
                  </a:txBody>
                  <a:tcPr/>
                </a:tc>
              </a:tr>
              <a:tr h="36985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Desorption yields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1.6 10</a:t>
                      </a:r>
                      <a:r>
                        <a:rPr lang="en-US" sz="1400" baseline="30000" dirty="0" smtClean="0"/>
                        <a:t>-5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4 10</a:t>
                      </a:r>
                      <a:r>
                        <a:rPr lang="en-US" sz="1400" baseline="30000" dirty="0" smtClean="0"/>
                        <a:t>-6</a:t>
                      </a:r>
                      <a:endParaRPr lang="en-US" sz="1400" baseline="300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419872" y="3923764"/>
                <a:ext cx="11790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Symbol" pitchFamily="18" charset="2"/>
                  </a:rPr>
                  <a:t>h=</a:t>
                </a:r>
                <a:r>
                  <a:rPr lang="en-US" dirty="0">
                    <a:latin typeface="Symbol" pitchFamily="18" charset="2"/>
                  </a:rPr>
                  <a:t> </a:t>
                </a:r>
                <a:r>
                  <a:rPr lang="en-US" dirty="0" smtClean="0">
                    <a:latin typeface="Symbol" pitchFamily="18" charset="2"/>
                  </a:rPr>
                  <a:t>h</a:t>
                </a:r>
                <a:r>
                  <a:rPr lang="en-US" baseline="-25000" dirty="0" smtClean="0">
                    <a:latin typeface="Symbol" pitchFamily="18" charset="2"/>
                  </a:rPr>
                  <a:t>0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CH" b="0" i="1" smtClean="0">
                            <a:latin typeface="Cambria Math"/>
                          </a:rPr>
                          <m:t>𝐷</m:t>
                        </m:r>
                      </m:e>
                      <m:sup>
                        <m:r>
                          <a:rPr lang="fr-CH" b="0" i="1" smtClean="0">
                            <a:latin typeface="Cambria Math"/>
                          </a:rPr>
                          <m:t>−</m:t>
                        </m:r>
                        <m:r>
                          <a:rPr lang="fr-CH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sup>
                    </m:sSup>
                  </m:oMath>
                </a14:m>
                <a:endParaRPr lang="en-US" dirty="0">
                  <a:latin typeface="Symbol" pitchFamily="18" charset="2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3923764"/>
                <a:ext cx="1179041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4145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668344" y="583956"/>
                <a:ext cx="1350370" cy="612796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</a:rPr>
                        <m:t>𝑃</m:t>
                      </m:r>
                      <m:r>
                        <a:rPr lang="fr-CH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𝑸</m:t>
                          </m:r>
                        </m:num>
                        <m:den>
                          <m:r>
                            <a:rPr lang="fr-CH" b="0" i="1" smtClean="0">
                              <a:latin typeface="Cambria Math"/>
                            </a:rPr>
                            <m:t>𝑆</m:t>
                          </m:r>
                        </m:den>
                      </m:f>
                      <m:r>
                        <a:rPr lang="fr-CH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fr-CH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fr-CH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583956"/>
                <a:ext cx="1350370" cy="6127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355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635896" y="23908"/>
            <a:ext cx="1791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sources: ESD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239932"/>
              </p:ext>
            </p:extLst>
          </p:nvPr>
        </p:nvGraphicFramePr>
        <p:xfrm>
          <a:off x="1763688" y="1916832"/>
          <a:ext cx="4907502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KGPlot" r:id="rId3" imgW="4343400" imgH="3504960" progId="KGraph_Plot">
                  <p:embed/>
                </p:oleObj>
              </mc:Choice>
              <mc:Fallback>
                <p:oleObj name="KGPlot" r:id="rId3" imgW="4343400" imgH="35049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8" y="1916832"/>
                        <a:ext cx="4907502" cy="396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9532" y="72394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desorption yield is only slightly affected by chemical and thermal treatments.</a:t>
            </a: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Only </a:t>
            </a:r>
            <a:r>
              <a:rPr lang="en-US" dirty="0" err="1" smtClean="0"/>
              <a:t>TiZrV</a:t>
            </a:r>
            <a:r>
              <a:rPr lang="en-US" dirty="0" smtClean="0"/>
              <a:t> thin film coating may provide low effective desorption yields without conditioning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51920" y="23908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Gas pumping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96815" y="943996"/>
                <a:ext cx="1394421" cy="612732"/>
              </a:xfrm>
              <a:prstGeom prst="rect">
                <a:avLst/>
              </a:prstGeom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/>
                        </a:rPr>
                        <m:t>𝑃</m:t>
                      </m:r>
                      <m:r>
                        <a:rPr lang="fr-CH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CH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CH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r>
                            <a:rPr lang="fr-CH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𝑺</m:t>
                          </m:r>
                        </m:den>
                      </m:f>
                      <m:r>
                        <a:rPr lang="fr-CH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fr-CH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CH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𝑷</m:t>
                          </m:r>
                        </m:e>
                        <m:sub>
                          <m:r>
                            <a:rPr lang="fr-CH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6815" y="943996"/>
                <a:ext cx="1394421" cy="6127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79512" y="2078846"/>
                <a:ext cx="8784976" cy="28623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/>
                  <a:t>Pumps with P</a:t>
                </a:r>
                <a:r>
                  <a:rPr lang="en-US" b="1" baseline="-25000" dirty="0" smtClean="0"/>
                  <a:t>o</a:t>
                </a:r>
                <a:r>
                  <a:rPr lang="en-US" b="1" dirty="0" smtClean="0"/>
                  <a:t> lower than 10</a:t>
                </a:r>
                <a:r>
                  <a:rPr lang="en-US" b="1" baseline="30000" dirty="0" smtClean="0"/>
                  <a:t>-12 </a:t>
                </a:r>
                <a:r>
                  <a:rPr lang="en-US" b="1" dirty="0" smtClean="0"/>
                  <a:t>mbar are needed</a:t>
                </a:r>
              </a:p>
              <a:p>
                <a:endParaRPr lang="en-US" b="1" dirty="0" smtClean="0"/>
              </a:p>
              <a:p>
                <a:r>
                  <a:rPr lang="en-US" b="1" dirty="0" smtClean="0"/>
                  <a:t>Getter pumps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hydrogen dissociation pressure.</a:t>
                </a:r>
              </a:p>
              <a:p>
                <a:r>
                  <a:rPr lang="en-US" dirty="0" smtClean="0"/>
                  <a:t>Hydrogen is pumped reversibly. In an isolated system an equilibrium pressure is obtained.</a:t>
                </a:r>
              </a:p>
              <a:p>
                <a:r>
                  <a:rPr lang="en-US" dirty="0" smtClean="0"/>
                  <a:t>It is never a problem in the UHV range.</a:t>
                </a:r>
              </a:p>
              <a:p>
                <a:endParaRPr lang="en-US" dirty="0" smtClean="0"/>
              </a:p>
              <a:p>
                <a:r>
                  <a:rPr lang="en-US" b="1" dirty="0" smtClean="0"/>
                  <a:t>Cryopumps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saturated </a:t>
                </a:r>
                <a:r>
                  <a:rPr lang="en-US" dirty="0" err="1" smtClean="0"/>
                  <a:t>vapour</a:t>
                </a:r>
                <a:r>
                  <a:rPr lang="en-US" dirty="0" smtClean="0"/>
                  <a:t> pressure</a:t>
                </a:r>
              </a:p>
              <a:p>
                <a:r>
                  <a:rPr lang="en-US" dirty="0" err="1"/>
                  <a:t>Vapour</a:t>
                </a:r>
                <a:r>
                  <a:rPr lang="en-US" dirty="0"/>
                  <a:t> </a:t>
                </a:r>
                <a:r>
                  <a:rPr lang="en-US" dirty="0" smtClean="0"/>
                  <a:t>pressure below 10</a:t>
                </a:r>
                <a:r>
                  <a:rPr lang="en-US" baseline="30000" dirty="0" smtClean="0"/>
                  <a:t>-12</a:t>
                </a:r>
                <a:r>
                  <a:rPr lang="en-US" dirty="0" smtClean="0"/>
                  <a:t> mbar </a:t>
                </a:r>
                <a:r>
                  <a:rPr lang="en-US" dirty="0"/>
                  <a:t>for all </a:t>
                </a:r>
                <a:r>
                  <a:rPr lang="en-US" dirty="0" smtClean="0"/>
                  <a:t>gases, </a:t>
                </a:r>
                <a:r>
                  <a:rPr lang="en-US" dirty="0"/>
                  <a:t>except </a:t>
                </a:r>
                <a:r>
                  <a:rPr lang="en-US" dirty="0" smtClean="0"/>
                  <a:t>He, </a:t>
                </a:r>
                <a:r>
                  <a:rPr lang="en-US" dirty="0"/>
                  <a:t>may be produced at</a:t>
                </a:r>
              </a:p>
              <a:p>
                <a:r>
                  <a:rPr lang="en-US" dirty="0"/>
                  <a:t>a temperature of 2.3 </a:t>
                </a:r>
                <a:r>
                  <a:rPr lang="en-US" dirty="0" smtClean="0"/>
                  <a:t>K, which </a:t>
                </a:r>
                <a:r>
                  <a:rPr lang="en-US" dirty="0"/>
                  <a:t>may be </a:t>
                </a:r>
                <a:r>
                  <a:rPr lang="en-US" dirty="0" smtClean="0"/>
                  <a:t>obtained </a:t>
                </a:r>
                <a:r>
                  <a:rPr lang="en-US" dirty="0"/>
                  <a:t>by </a:t>
                </a:r>
                <a:r>
                  <a:rPr lang="en-US" dirty="0" smtClean="0"/>
                  <a:t>means of </a:t>
                </a:r>
                <a:r>
                  <a:rPr lang="en-US" dirty="0"/>
                  <a:t>a liquid He bath at reduced pressure (about 50Torr).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2078846"/>
                <a:ext cx="8784976" cy="2862322"/>
              </a:xfrm>
              <a:prstGeom prst="rect">
                <a:avLst/>
              </a:prstGeom>
              <a:blipFill rotWithShape="1">
                <a:blip r:embed="rId3"/>
                <a:stretch>
                  <a:fillRect l="-555" t="-1064" b="-23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9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692968">
            <a:off x="5443108" y="-234098"/>
            <a:ext cx="193486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http://www.lesker.com/newweb/Vacuum_Pumps/jpg/Dwg/Dwg-PU-3600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3534">
            <a:off x="731301" y="767898"/>
            <a:ext cx="1978025" cy="1322070"/>
          </a:xfrm>
          <a:prstGeom prst="rect">
            <a:avLst/>
          </a:prstGeom>
          <a:noFill/>
          <a:ex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5D19E-B5F3-43EB-B152-3645D7CB6A2F}" type="datetime3">
              <a:rPr lang="en-US" smtClean="0"/>
              <a:t>16 October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P. Chiggiato CERN HIE-EBIS workshop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47D1-F664-4737-BEB2-1D2CFAC95E59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404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48639" y="17666"/>
            <a:ext cx="2042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Lump getter pumps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4" b="12021"/>
          <a:stretch/>
        </p:blipFill>
        <p:spPr bwMode="auto">
          <a:xfrm>
            <a:off x="333420" y="2120534"/>
            <a:ext cx="2952328" cy="2592288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978444"/>
            <a:ext cx="4397159" cy="2702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286303" y="4674513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Q</a:t>
            </a:r>
            <a:r>
              <a:rPr lang="en-US" baseline="-25000" dirty="0" err="1" smtClean="0"/>
              <a:t>sat</a:t>
            </a:r>
            <a:r>
              <a:rPr lang="en-US" dirty="0" smtClean="0"/>
              <a:t>= 5 Torr </a:t>
            </a:r>
            <a:r>
              <a:rPr lang="en-US" dirty="0">
                <a:latin typeface="MT Extra" pitchFamily="18" charset="2"/>
              </a:rPr>
              <a:t>l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equivalent to 15 m</a:t>
            </a:r>
            <a:r>
              <a:rPr lang="en-US" baseline="30000" dirty="0" smtClean="0"/>
              <a:t>2</a:t>
            </a:r>
            <a:r>
              <a:rPr lang="en-US" dirty="0" smtClean="0"/>
              <a:t> of  smooth getter surface.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Already tested at 10</a:t>
            </a:r>
            <a:r>
              <a:rPr lang="en-US" baseline="30000" dirty="0" smtClean="0"/>
              <a:t>-12</a:t>
            </a:r>
            <a:r>
              <a:rPr lang="en-US" dirty="0" smtClean="0"/>
              <a:t> mbar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-29791" y="4687975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Saturated after the adsorption of one monolayer (3.3x10</a:t>
            </a:r>
            <a:r>
              <a:rPr lang="en-US" baseline="30000" dirty="0" smtClean="0"/>
              <a:t>-5</a:t>
            </a:r>
            <a:r>
              <a:rPr lang="en-US" dirty="0" smtClean="0"/>
              <a:t> Torr l cm</a:t>
            </a:r>
            <a:r>
              <a:rPr lang="en-US" baseline="30000" dirty="0" smtClean="0"/>
              <a:t>-2</a:t>
            </a:r>
            <a:r>
              <a:rPr lang="en-US" dirty="0" smtClean="0"/>
              <a:t>) of CO.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Already tested at 10</a:t>
            </a:r>
            <a:r>
              <a:rPr lang="en-US" baseline="30000" dirty="0" smtClean="0"/>
              <a:t>-13</a:t>
            </a:r>
            <a:r>
              <a:rPr lang="en-US" dirty="0" smtClean="0"/>
              <a:t> mbar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87624" y="5877272"/>
            <a:ext cx="726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Getters do not pump rare gases and CH</a:t>
            </a:r>
            <a:r>
              <a:rPr lang="en-US" baseline="-25000" dirty="0" smtClean="0"/>
              <a:t>4</a:t>
            </a:r>
            <a:r>
              <a:rPr lang="en-US" dirty="0" smtClean="0"/>
              <a:t>: they always need auxiliary pumps 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2007954"/>
            <a:ext cx="2331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A K Gupta, J H </a:t>
            </a:r>
            <a:r>
              <a:rPr lang="en-US" sz="1200" i="1" dirty="0" err="1" smtClean="0"/>
              <a:t>Leck</a:t>
            </a:r>
            <a:r>
              <a:rPr lang="en-US" sz="1200" i="1" dirty="0" smtClean="0"/>
              <a:t>, Vacuum, 1975</a:t>
            </a:r>
            <a:endParaRPr lang="en-US" sz="12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78076" y="1730955"/>
            <a:ext cx="17114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Courtesy of SAES Getters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54375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1688</Words>
  <Application>Microsoft Office PowerPoint</Application>
  <PresentationFormat>On-screen Show (4:3)</PresentationFormat>
  <Paragraphs>279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Equation</vt:lpstr>
      <vt:lpstr>KGPlot</vt:lpstr>
      <vt:lpstr>HIE-EBIS Workshop  Vacuum Aspects and Recommendations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HIE-EBIS Workshop  Vacuum Aspects and Recommendations</dc:title>
  <dc:creator>Paolo Chiggiato</dc:creator>
  <cp:lastModifiedBy>Paolo Chiggiato</cp:lastModifiedBy>
  <cp:revision>58</cp:revision>
  <dcterms:created xsi:type="dcterms:W3CDTF">2012-10-13T13:25:37Z</dcterms:created>
  <dcterms:modified xsi:type="dcterms:W3CDTF">2012-10-16T12:53:20Z</dcterms:modified>
</cp:coreProperties>
</file>