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70" r:id="rId3"/>
    <p:sldId id="378" r:id="rId4"/>
    <p:sldId id="354" r:id="rId5"/>
    <p:sldId id="376" r:id="rId6"/>
    <p:sldId id="377" r:id="rId7"/>
    <p:sldId id="379" r:id="rId8"/>
    <p:sldId id="380" r:id="rId9"/>
    <p:sldId id="381" r:id="rId10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0FA"/>
    <a:srgbClr val="03097D"/>
    <a:srgbClr val="03037D"/>
    <a:srgbClr val="0B057B"/>
    <a:srgbClr val="4B5C29"/>
    <a:srgbClr val="7F7F7F"/>
    <a:srgbClr val="5F5F5F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7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85213"/>
            <a:ext cx="92456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7" descr="slide header_64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1400" y="0"/>
            <a:ext cx="9245600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153988"/>
            <a:ext cx="3005138" cy="306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BC2E94-65E4-475F-99C3-A7295C30F9E3}" type="datetime1">
              <a:rPr lang="en-US"/>
              <a:pPr>
                <a:defRPr/>
              </a:pPr>
              <a:t>10/12/2012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69938" y="8682038"/>
            <a:ext cx="4854575" cy="23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56288" y="8758238"/>
            <a:ext cx="1076325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E7125700-AD12-4927-A354-AFD9492D1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586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latin typeface="Arial" charset="0"/>
              </a:defRPr>
            </a:lvl1pPr>
          </a:lstStyle>
          <a:p>
            <a:pPr>
              <a:defRPr/>
            </a:pPr>
            <a:fld id="{445F2059-01FF-4286-BBC5-A1694CDDD060}" type="datetime1">
              <a:rPr lang="en-US"/>
              <a:pPr>
                <a:defRPr/>
              </a:pPr>
              <a:t>10/12/2012</a:t>
            </a:fld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8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latin typeface="Arial" charset="0"/>
              </a:defRPr>
            </a:lvl1pPr>
          </a:lstStyle>
          <a:p>
            <a:pPr>
              <a:defRPr/>
            </a:pPr>
            <a:fld id="{0D226610-9F69-49C2-8E26-EEEF3EF14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522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E4264704-C1AE-4E69-B06B-9A8E1E564406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58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393671AD-0D01-493F-ACA6-E684453534C1}" type="slidenum">
              <a:rPr lang="en-US" sz="1200" smtClean="0">
                <a:latin typeface="Arial" charset="0"/>
              </a:rPr>
              <a:pPr eaLnBrk="1" hangingPunct="1"/>
              <a:t>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6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7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8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smtClean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0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C80BD8B-A9C8-476E-B44F-1FD9911430B0}" type="slidenum">
              <a:rPr lang="en-US" sz="1200" smtClean="0">
                <a:latin typeface="Arial" charset="0"/>
              </a:rPr>
              <a:pPr eaLnBrk="1" hangingPunct="1"/>
              <a:t>9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tle head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oe_blac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title footer_Blue_6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63540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6AD45-94AB-414F-BCA0-DD44AE7E255A}" type="datetime1">
              <a:rPr lang="en-US" smtClean="0"/>
              <a:t>10/12/2012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A2605-56FD-4872-BCF1-57D0E0FAD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50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B6C04-BFF2-4C28-A82F-9586F126AAE5}" type="datetime1">
              <a:rPr lang="en-US" smtClean="0"/>
              <a:t>10/12/2012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96F1D-A174-4700-86FD-192E44AC7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10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DBE59-55AC-4B77-B075-A1C5924CF018}" type="datetime1">
              <a:rPr lang="en-US" smtClean="0"/>
              <a:t>10/12/2012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8276B-76E6-406D-BCAF-7750E1974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99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4A77-6C6B-4FBB-A6E7-992A37110E78}" type="datetime1">
              <a:rPr lang="en-US" smtClean="0"/>
              <a:t>10/12/2012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98763-3127-413A-B850-C46926DCD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4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062C-8CE3-4F55-B6A3-4122B99CE487}" type="datetime1">
              <a:rPr lang="en-US" smtClean="0"/>
              <a:t>10/12/2012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A8CEC-0AEF-4BF2-BC62-460E4407E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4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2C9A9-BDCE-4110-9696-C4C86AC92EE5}" type="datetime1">
              <a:rPr lang="en-US" smtClean="0"/>
              <a:t>10/12/2012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99B5D-7D36-4623-B738-DFCE28AD6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1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05E7-0884-4605-9F43-B1E70169320C}" type="datetime1">
              <a:rPr lang="en-US" smtClean="0"/>
              <a:t>10/12/2012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6AB93-7F31-43F3-A867-327BE6E69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1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820A9-8E66-49DD-93AD-B3B3CC491E43}" type="datetime1">
              <a:rPr lang="en-US" smtClean="0"/>
              <a:t>10/12/2012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22821-AD3E-4D9A-81EE-A63FB76F2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50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AA015-E474-455E-9EAA-99F8AF33B178}" type="datetime1">
              <a:rPr lang="en-US" smtClean="0"/>
              <a:t>10/12/2012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6597C-AB8B-4F7B-AD05-9256A7863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7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3DD83-AD0F-4417-BB87-BA842CF0D09F}" type="datetime1">
              <a:rPr lang="en-US" smtClean="0"/>
              <a:t>10/12/2012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70082-36C4-463D-8B2D-0F044F18B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9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3CB8C-F4B7-40AA-A2D7-29E2EB8A07C0}" type="datetime1">
              <a:rPr lang="en-US" smtClean="0"/>
              <a:t>10/12/2012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2CABF-35F6-43B4-AE2E-A514110BB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45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EBD92-CD0F-492E-8BEE-3CC4E9A68D9E}" type="datetime1">
              <a:rPr lang="en-US" smtClean="0"/>
              <a:t>10/12/2012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C91D7-DF07-4079-B612-500F1ECBA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6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slide footer_blue_646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/>
            </a:lvl1pPr>
          </a:lstStyle>
          <a:p>
            <a:pPr>
              <a:defRPr/>
            </a:pPr>
            <a:fld id="{BE98C8A7-AC7C-4201-A696-3D7FB297A24D}" type="datetime1">
              <a:rPr lang="en-US" smtClean="0"/>
              <a:t>10/12/2012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900"/>
            </a:lvl1pPr>
          </a:lstStyle>
          <a:p>
            <a:pPr>
              <a:defRPr/>
            </a:pPr>
            <a:r>
              <a:rPr lang="en-US" smtClean="0"/>
              <a:t>Sergey Kondrashev, Low-contamination Rare and Exotic Beams, Workshop on upgrade of HIE-EBIS, October 16, 2012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pPr>
              <a:defRPr/>
            </a:pPr>
            <a:fld id="{EFE196A6-6DCB-424E-8B20-17A6CBED9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7" descr="slide header_646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671638"/>
            <a:ext cx="8915400" cy="1069975"/>
          </a:xfrm>
        </p:spPr>
        <p:txBody>
          <a:bodyPr/>
          <a:lstStyle/>
          <a:p>
            <a:pPr algn="ctr" eaLnBrk="1" hangingPunct="1"/>
            <a:r>
              <a:rPr lang="en-US" b="0" dirty="0" smtClean="0">
                <a:latin typeface="Arial" pitchFamily="34" charset="0"/>
                <a:cs typeface="Arial" pitchFamily="34" charset="0"/>
              </a:rPr>
              <a:t>Low-contamination Rare and Exotic Beams </a:t>
            </a:r>
            <a:br>
              <a:rPr lang="en-US" b="0" dirty="0" smtClean="0">
                <a:latin typeface="Arial" pitchFamily="34" charset="0"/>
                <a:cs typeface="Arial" pitchFamily="34" charset="0"/>
              </a:rPr>
            </a:br>
            <a:r>
              <a:rPr lang="en-US" b="0" dirty="0" smtClean="0">
                <a:latin typeface="Arial" pitchFamily="34" charset="0"/>
                <a:cs typeface="Arial" pitchFamily="34" charset="0"/>
              </a:rPr>
              <a:t>(at CARIBU)</a:t>
            </a:r>
            <a:endParaRPr lang="en-US" b="0" dirty="0" smtClean="0">
              <a:latin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938962" cy="1752600"/>
          </a:xfrm>
        </p:spPr>
        <p:txBody>
          <a:bodyPr/>
          <a:lstStyle/>
          <a:p>
            <a:pPr algn="ctr" eaLnBrk="1" hangingPunct="1"/>
            <a:r>
              <a:rPr lang="en-US" sz="2000" dirty="0" smtClean="0">
                <a:latin typeface="Arial" charset="0"/>
              </a:rPr>
              <a:t>Sergey Kondrashev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ctr" eaLnBrk="1" hangingPunct="1"/>
            <a:endParaRPr lang="en-US" sz="2000" u="sng" dirty="0" smtClean="0">
              <a:latin typeface="Arial" charset="0"/>
            </a:endParaRPr>
          </a:p>
          <a:p>
            <a:pPr algn="ctr" eaLnBrk="1" hangingPunct="1"/>
            <a:endParaRPr lang="en-US" sz="2000" dirty="0" smtClean="0">
              <a:latin typeface="Arial" charset="0"/>
            </a:endParaRPr>
          </a:p>
          <a:p>
            <a:pPr algn="ctr" eaLnBrk="1" hangingPunct="1"/>
            <a:r>
              <a:rPr lang="en-US" dirty="0" smtClean="0">
                <a:latin typeface="Arial" charset="0"/>
              </a:rPr>
              <a:t>October 16,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C0A9B8AB-44AC-4AA1-B163-288965C9C25E}" type="slidenum">
              <a:rPr lang="en-US" sz="900" smtClean="0"/>
              <a:pPr eaLnBrk="1" hangingPunct="1"/>
              <a:t>2</a:t>
            </a:fld>
            <a:endParaRPr lang="en-US" sz="900" smtClean="0"/>
          </a:p>
        </p:txBody>
      </p:sp>
      <p:grpSp>
        <p:nvGrpSpPr>
          <p:cNvPr id="7" name="Group 33"/>
          <p:cNvGrpSpPr/>
          <p:nvPr/>
        </p:nvGrpSpPr>
        <p:grpSpPr>
          <a:xfrm>
            <a:off x="189647" y="809227"/>
            <a:ext cx="3371850" cy="5132387"/>
            <a:chOff x="165100" y="811213"/>
            <a:chExt cx="3571875" cy="557371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44943" t="23894" r="39165" b="32582"/>
            <a:stretch>
              <a:fillRect/>
            </a:stretch>
          </p:blipFill>
          <p:spPr bwMode="auto">
            <a:xfrm>
              <a:off x="454025" y="1069975"/>
              <a:ext cx="3282950" cy="531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95579" y="2897188"/>
              <a:ext cx="1567866" cy="276999"/>
            </a:xfrm>
            <a:prstGeom prst="rect">
              <a:avLst/>
            </a:prstGeom>
            <a:gradFill rotWithShape="1">
              <a:gsLst>
                <a:gs pos="0">
                  <a:srgbClr val="FFBF56"/>
                </a:gs>
                <a:gs pos="100000">
                  <a:srgbClr val="FFE5BB"/>
                </a:gs>
              </a:gsLst>
              <a:lin ang="5400000" scaled="1"/>
            </a:gradFill>
            <a:ln w="28575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040404"/>
                  </a:solidFill>
                  <a:latin typeface="Arial" charset="0"/>
                </a:rPr>
                <a:t>To low energy area</a:t>
              </a: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469900" y="811213"/>
              <a:ext cx="3265488" cy="274637"/>
            </a:xfrm>
            <a:prstGeom prst="rect">
              <a:avLst/>
            </a:prstGeom>
            <a:gradFill rotWithShape="1">
              <a:gsLst>
                <a:gs pos="0">
                  <a:srgbClr val="FFBF56"/>
                </a:gs>
                <a:gs pos="100000">
                  <a:srgbClr val="FFE5BB"/>
                </a:gs>
              </a:gsLst>
              <a:lin ang="5400000" scaled="1"/>
            </a:gradFill>
            <a:ln w="28575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b="1" baseline="30000" dirty="0">
                  <a:solidFill>
                    <a:srgbClr val="040404"/>
                  </a:solidFill>
                  <a:latin typeface="Arial" charset="0"/>
                </a:rPr>
                <a:t>252</a:t>
              </a:r>
              <a:r>
                <a:rPr lang="en-US" sz="1200" b="1" dirty="0">
                  <a:solidFill>
                    <a:srgbClr val="040404"/>
                  </a:solidFill>
                  <a:latin typeface="Arial" charset="0"/>
                </a:rPr>
                <a:t>Cf source, gas catcher, isobar separator</a:t>
              </a:r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998663" y="6072188"/>
              <a:ext cx="1538287" cy="274637"/>
            </a:xfrm>
            <a:prstGeom prst="rect">
              <a:avLst/>
            </a:prstGeom>
            <a:gradFill rotWithShape="1">
              <a:gsLst>
                <a:gs pos="0">
                  <a:srgbClr val="FFBF56"/>
                </a:gs>
                <a:gs pos="100000">
                  <a:srgbClr val="FFE5BB"/>
                </a:gs>
              </a:gsLst>
              <a:lin ang="5400000" scaled="1"/>
            </a:gradFill>
            <a:ln w="28575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040404"/>
                  </a:solidFill>
                  <a:latin typeface="Arial" charset="0"/>
                </a:rPr>
                <a:t>ECRCB ion source</a:t>
              </a:r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165100" y="3043238"/>
              <a:ext cx="203200" cy="0"/>
            </a:xfrm>
            <a:prstGeom prst="line">
              <a:avLst/>
            </a:prstGeom>
            <a:noFill/>
            <a:ln w="38100">
              <a:solidFill>
                <a:srgbClr val="9933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7F7F7F"/>
                </a:solidFill>
                <a:latin typeface="Arial" charset="0"/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1993900" y="3049588"/>
              <a:ext cx="628650" cy="0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7F7F7F"/>
                </a:solidFill>
                <a:latin typeface="Arial" charset="0"/>
              </a:endParaRP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696913" y="3623995"/>
              <a:ext cx="1733550" cy="274638"/>
            </a:xfrm>
            <a:prstGeom prst="rect">
              <a:avLst/>
            </a:prstGeom>
            <a:gradFill rotWithShape="1">
              <a:gsLst>
                <a:gs pos="0">
                  <a:srgbClr val="FFBF56"/>
                </a:gs>
                <a:gs pos="100000">
                  <a:srgbClr val="FFE5BB"/>
                </a:gs>
              </a:gsLst>
              <a:lin ang="5400000" scaled="1"/>
            </a:gradFill>
            <a:ln w="28575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040404"/>
                  </a:solidFill>
                  <a:latin typeface="Arial" charset="0"/>
                </a:rPr>
                <a:t>Stable beam platform</a:t>
              </a:r>
            </a:p>
          </p:txBody>
        </p:sp>
      </p:grp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417513"/>
          </a:xfrm>
        </p:spPr>
        <p:txBody>
          <a:bodyPr/>
          <a:lstStyle/>
          <a:p>
            <a:r>
              <a:rPr lang="en-US" dirty="0"/>
              <a:t>CARIBU – Californium Rare Ion Breeder Upgrade</a:t>
            </a: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881433" y="935672"/>
            <a:ext cx="5262567" cy="211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pitchFamily="34" charset="0"/>
              <a:buChar char="•"/>
            </a:pPr>
            <a:r>
              <a:rPr lang="en-US" sz="1400" b="1" baseline="30000" dirty="0">
                <a:solidFill>
                  <a:srgbClr val="040404"/>
                </a:solidFill>
              </a:rPr>
              <a:t>252</a:t>
            </a:r>
            <a:r>
              <a:rPr lang="en-US" sz="1400" dirty="0">
                <a:solidFill>
                  <a:srgbClr val="040404"/>
                </a:solidFill>
              </a:rPr>
              <a:t>Cf fission source provides radioactive </a:t>
            </a:r>
            <a:r>
              <a:rPr lang="en-US" sz="1400" dirty="0" smtClean="0">
                <a:solidFill>
                  <a:srgbClr val="040404"/>
                </a:solidFill>
              </a:rPr>
              <a:t>species (80 – 160 </a:t>
            </a:r>
            <a:r>
              <a:rPr lang="en-US" sz="1400" dirty="0" err="1" smtClean="0">
                <a:solidFill>
                  <a:srgbClr val="040404"/>
                </a:solidFill>
              </a:rPr>
              <a:t>a.m.u</a:t>
            </a:r>
            <a:r>
              <a:rPr lang="en-US" sz="1400" dirty="0" smtClean="0">
                <a:solidFill>
                  <a:srgbClr val="040404"/>
                </a:solidFill>
              </a:rPr>
              <a:t>)</a:t>
            </a:r>
            <a:endParaRPr lang="fr-FR" sz="1400" dirty="0">
              <a:solidFill>
                <a:srgbClr val="040404"/>
              </a:solidFill>
            </a:endParaRPr>
          </a:p>
          <a:p>
            <a:pPr marL="742950" lvl="1" indent="-28575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Calibri" pitchFamily="34" charset="0"/>
              <a:buChar char="–"/>
            </a:pPr>
            <a:r>
              <a:rPr lang="fr-FR" sz="1400" dirty="0">
                <a:solidFill>
                  <a:srgbClr val="040404"/>
                </a:solidFill>
              </a:rPr>
              <a:t>500 </a:t>
            </a:r>
            <a:r>
              <a:rPr lang="fr-FR" sz="1400" dirty="0" err="1">
                <a:solidFill>
                  <a:srgbClr val="040404"/>
                </a:solidFill>
              </a:rPr>
              <a:t>mCi</a:t>
            </a:r>
            <a:r>
              <a:rPr lang="fr-FR" sz="1400" dirty="0">
                <a:solidFill>
                  <a:srgbClr val="040404"/>
                </a:solidFill>
              </a:rPr>
              <a:t> source </a:t>
            </a:r>
            <a:r>
              <a:rPr lang="fr-FR" sz="1400" dirty="0" err="1">
                <a:solidFill>
                  <a:srgbClr val="040404"/>
                </a:solidFill>
              </a:rPr>
              <a:t>installed</a:t>
            </a:r>
            <a:r>
              <a:rPr lang="fr-FR" sz="1400" dirty="0">
                <a:solidFill>
                  <a:srgbClr val="040404"/>
                </a:solidFill>
              </a:rPr>
              <a:t> </a:t>
            </a:r>
            <a:r>
              <a:rPr lang="en-US" sz="1400" dirty="0">
                <a:solidFill>
                  <a:srgbClr val="040404"/>
                </a:solidFill>
              </a:rPr>
              <a:t>September 5, 2012</a:t>
            </a:r>
          </a:p>
          <a:p>
            <a:pPr marL="342900" indent="-34290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040404"/>
                </a:solidFill>
              </a:rPr>
              <a:t>High quality beam out of gas catcher</a:t>
            </a:r>
          </a:p>
          <a:p>
            <a:pPr marL="800100" lvl="1" indent="-34290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040404"/>
                </a:solidFill>
              </a:rPr>
              <a:t>Energy spread of 1 </a:t>
            </a:r>
            <a:r>
              <a:rPr lang="en-US" sz="1400" dirty="0" err="1">
                <a:solidFill>
                  <a:srgbClr val="040404"/>
                </a:solidFill>
              </a:rPr>
              <a:t>eV</a:t>
            </a:r>
            <a:endParaRPr lang="en-US" sz="1400" dirty="0">
              <a:solidFill>
                <a:srgbClr val="040404"/>
              </a:solidFill>
            </a:endParaRPr>
          </a:p>
          <a:p>
            <a:pPr marL="800100" lvl="1" indent="-34290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pitchFamily="34" charset="0"/>
              <a:buChar char="•"/>
            </a:pPr>
            <a:r>
              <a:rPr lang="en-US" sz="1400" dirty="0" err="1">
                <a:solidFill>
                  <a:srgbClr val="040404"/>
                </a:solidFill>
              </a:rPr>
              <a:t>Emittance</a:t>
            </a:r>
            <a:r>
              <a:rPr lang="en-US" sz="1400" dirty="0">
                <a:solidFill>
                  <a:srgbClr val="040404"/>
                </a:solidFill>
              </a:rPr>
              <a:t> of 3 </a:t>
            </a:r>
            <a:r>
              <a:rPr lang="el-GR" sz="1400" dirty="0">
                <a:solidFill>
                  <a:srgbClr val="040404"/>
                </a:solidFill>
              </a:rPr>
              <a:t>π</a:t>
            </a:r>
            <a:r>
              <a:rPr lang="en-US" sz="1400" dirty="0">
                <a:solidFill>
                  <a:srgbClr val="040404"/>
                </a:solidFill>
              </a:rPr>
              <a:t> mm </a:t>
            </a:r>
            <a:r>
              <a:rPr lang="en-US" sz="1400" dirty="0" err="1">
                <a:solidFill>
                  <a:srgbClr val="040404"/>
                </a:solidFill>
              </a:rPr>
              <a:t>mrad</a:t>
            </a:r>
            <a:endParaRPr lang="en-US" sz="1400" dirty="0">
              <a:solidFill>
                <a:srgbClr val="040404"/>
              </a:solidFill>
            </a:endParaRPr>
          </a:p>
          <a:p>
            <a:pPr marL="342900" indent="-34290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040404"/>
                </a:solidFill>
              </a:rPr>
              <a:t>Stopped beams and reaccelerated beams up to 15 </a:t>
            </a:r>
            <a:r>
              <a:rPr lang="en-US" sz="1400" dirty="0" err="1">
                <a:solidFill>
                  <a:srgbClr val="040404"/>
                </a:solidFill>
              </a:rPr>
              <a:t>MeV</a:t>
            </a:r>
            <a:r>
              <a:rPr lang="en-US" sz="1400" dirty="0">
                <a:solidFill>
                  <a:srgbClr val="040404"/>
                </a:solidFill>
              </a:rPr>
              <a:t>/u</a:t>
            </a:r>
          </a:p>
          <a:p>
            <a:pPr marL="342900" indent="-342900" algn="l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040404"/>
                </a:solidFill>
              </a:rPr>
              <a:t>Highest yields are in the mid-mass species</a:t>
            </a:r>
          </a:p>
          <a:p>
            <a:pPr marL="800100" lvl="1" indent="-3429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Calibri" pitchFamily="34" charset="0"/>
              <a:buChar char="–"/>
            </a:pPr>
            <a:r>
              <a:rPr lang="en-US" sz="1400" dirty="0">
                <a:solidFill>
                  <a:srgbClr val="040404"/>
                </a:solidFill>
              </a:rPr>
              <a:t>Above Germanium, below Dysprosium</a:t>
            </a:r>
          </a:p>
        </p:txBody>
      </p:sp>
      <p:pic>
        <p:nvPicPr>
          <p:cNvPr id="17" name="Picture 9" descr="Cf252_low_E_mass_limit_r-path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1230" y="3327681"/>
            <a:ext cx="5108673" cy="2552699"/>
          </a:xfrm>
          <a:prstGeom prst="rect">
            <a:avLst/>
          </a:prstGeom>
          <a:solidFill>
            <a:schemeClr val="bg1">
              <a:alpha val="47842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39725" y="330200"/>
            <a:ext cx="795496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From “Messy” Beam at CB Output to “Clean” Post-accelerated Beam </a:t>
            </a:r>
            <a:endParaRPr lang="en-US" sz="24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3</a:t>
            </a:fld>
            <a:endParaRPr lang="en-US" sz="90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29728" y="1452091"/>
            <a:ext cx="4688852" cy="4029652"/>
            <a:chOff x="339725" y="1447800"/>
            <a:chExt cx="4688852" cy="4029652"/>
          </a:xfrm>
        </p:grpSpPr>
        <p:grpSp>
          <p:nvGrpSpPr>
            <p:cNvPr id="2" name="Group 1"/>
            <p:cNvGrpSpPr/>
            <p:nvPr/>
          </p:nvGrpSpPr>
          <p:grpSpPr>
            <a:xfrm>
              <a:off x="339725" y="1997021"/>
              <a:ext cx="4688852" cy="3480431"/>
              <a:chOff x="4244090" y="3562625"/>
              <a:chExt cx="4688852" cy="3480431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244090" y="6212059"/>
                <a:ext cx="4688852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 smtClean="0">
                    <a:solidFill>
                      <a:srgbClr val="040404"/>
                    </a:solidFill>
                    <a:latin typeface="+mn-lt"/>
                  </a:rPr>
                  <a:t>Mass scan of </a:t>
                </a:r>
                <a:r>
                  <a:rPr lang="en-GB" sz="1600" dirty="0" smtClean="0">
                    <a:solidFill>
                      <a:srgbClr val="1F497D"/>
                    </a:solidFill>
                    <a:latin typeface="+mn-lt"/>
                  </a:rPr>
                  <a:t>background plasma constituents </a:t>
                </a:r>
                <a:r>
                  <a:rPr lang="en-GB" sz="1600" dirty="0" smtClean="0">
                    <a:solidFill>
                      <a:srgbClr val="040404"/>
                    </a:solidFill>
                    <a:latin typeface="+mn-lt"/>
                  </a:rPr>
                  <a:t>and charge bred </a:t>
                </a:r>
                <a:r>
                  <a:rPr lang="en-GB" sz="1600" baseline="30000" dirty="0" smtClean="0">
                    <a:solidFill>
                      <a:srgbClr val="040404"/>
                    </a:solidFill>
                    <a:latin typeface="+mn-lt"/>
                  </a:rPr>
                  <a:t>39</a:t>
                </a:r>
                <a:r>
                  <a:rPr lang="en-GB" sz="1600" dirty="0" smtClean="0">
                    <a:solidFill>
                      <a:srgbClr val="040404"/>
                    </a:solidFill>
                    <a:latin typeface="+mn-lt"/>
                  </a:rPr>
                  <a:t>K beam showing peaks for 7+, 8+, 9+, and 10+ (courtesy of Rick Vondrasek).</a:t>
                </a:r>
                <a:endParaRPr lang="en-US" sz="1600" dirty="0">
                  <a:solidFill>
                    <a:srgbClr val="040404"/>
                  </a:solidFill>
                  <a:latin typeface="+mn-lt"/>
                </a:endParaRPr>
              </a:p>
            </p:txBody>
          </p:sp>
          <p:grpSp>
            <p:nvGrpSpPr>
              <p:cNvPr id="7" name="Group 6"/>
              <p:cNvGrpSpPr>
                <a:grpSpLocks noChangeAspect="1"/>
              </p:cNvGrpSpPr>
              <p:nvPr/>
            </p:nvGrpSpPr>
            <p:grpSpPr>
              <a:xfrm>
                <a:off x="4383657" y="3562625"/>
                <a:ext cx="4480560" cy="2475831"/>
                <a:chOff x="4097907" y="3429272"/>
                <a:chExt cx="4964425" cy="2760795"/>
              </a:xfrm>
            </p:grpSpPr>
            <p:pic>
              <p:nvPicPr>
                <p:cNvPr id="8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05" t="2662" r="1886" b="2537"/>
                <a:stretch/>
              </p:blipFill>
              <p:spPr bwMode="auto">
                <a:xfrm>
                  <a:off x="4097907" y="3429272"/>
                  <a:ext cx="4964425" cy="2760795"/>
                </a:xfrm>
                <a:prstGeom prst="rect">
                  <a:avLst/>
                </a:prstGeom>
                <a:noFill/>
                <a:ln w="3175">
                  <a:solidFill>
                    <a:srgbClr val="040404"/>
                  </a:solidFill>
                  <a:miter lim="800000"/>
                  <a:headEnd/>
                  <a:tailEnd/>
                </a:ln>
                <a:effectLst>
                  <a:outerShdw blurRad="50800" dist="35921" dir="2700000" algn="ctr" rotWithShape="0">
                    <a:srgbClr val="040404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cxnSp>
              <p:nvCxnSpPr>
                <p:cNvPr id="9" name="Straight Connector 8"/>
                <p:cNvCxnSpPr/>
                <p:nvPr/>
              </p:nvCxnSpPr>
              <p:spPr bwMode="auto">
                <a:xfrm flipH="1" flipV="1">
                  <a:off x="6081690" y="4114420"/>
                  <a:ext cx="87464" cy="26239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4040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5816666" y="3857352"/>
                  <a:ext cx="57249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dirty="0" smtClean="0">
                      <a:solidFill>
                        <a:srgbClr val="040404"/>
                      </a:solidFill>
                      <a:latin typeface="Arial" charset="0"/>
                    </a:rPr>
                    <a:t>10+</a:t>
                  </a:r>
                  <a:endParaRPr lang="en-US" sz="1400" dirty="0">
                    <a:solidFill>
                      <a:srgbClr val="040404"/>
                    </a:solidFill>
                    <a:latin typeface="Arial" charset="0"/>
                  </a:endParaRPr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 bwMode="auto">
                <a:xfrm flipH="1" flipV="1">
                  <a:off x="6613802" y="4301598"/>
                  <a:ext cx="87464" cy="26239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4040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6418998" y="4044529"/>
                  <a:ext cx="57249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dirty="0">
                      <a:solidFill>
                        <a:srgbClr val="040404"/>
                      </a:solidFill>
                      <a:latin typeface="Arial" charset="0"/>
                    </a:rPr>
                    <a:t>9</a:t>
                  </a:r>
                  <a:r>
                    <a:rPr lang="en-US" sz="1400" dirty="0" smtClean="0">
                      <a:solidFill>
                        <a:srgbClr val="040404"/>
                      </a:solidFill>
                      <a:latin typeface="Arial" charset="0"/>
                    </a:rPr>
                    <a:t>+</a:t>
                  </a:r>
                  <a:endParaRPr lang="en-US" sz="1400" dirty="0">
                    <a:solidFill>
                      <a:srgbClr val="040404"/>
                    </a:solidFill>
                    <a:latin typeface="Arial" charset="0"/>
                  </a:endParaRPr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 bwMode="auto">
                <a:xfrm flipV="1">
                  <a:off x="7332121" y="4878240"/>
                  <a:ext cx="0" cy="253118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4040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7138673" y="4611895"/>
                  <a:ext cx="57249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dirty="0">
                      <a:solidFill>
                        <a:srgbClr val="040404"/>
                      </a:solidFill>
                      <a:latin typeface="Arial" charset="0"/>
                    </a:rPr>
                    <a:t>8</a:t>
                  </a:r>
                  <a:r>
                    <a:rPr lang="en-US" sz="1400" dirty="0" smtClean="0">
                      <a:solidFill>
                        <a:srgbClr val="040404"/>
                      </a:solidFill>
                      <a:latin typeface="Arial" charset="0"/>
                    </a:rPr>
                    <a:t>+</a:t>
                  </a:r>
                  <a:endParaRPr lang="en-US" sz="1400" dirty="0">
                    <a:solidFill>
                      <a:srgbClr val="040404"/>
                    </a:solidFill>
                    <a:latin typeface="Arial" charset="0"/>
                  </a:endParaRPr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 bwMode="auto">
                <a:xfrm flipV="1">
                  <a:off x="8090214" y="4869614"/>
                  <a:ext cx="84814" cy="353484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4040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8002126" y="4621170"/>
                  <a:ext cx="57249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dirty="0">
                      <a:solidFill>
                        <a:srgbClr val="040404"/>
                      </a:solidFill>
                      <a:latin typeface="Arial" charset="0"/>
                    </a:rPr>
                    <a:t>7</a:t>
                  </a:r>
                  <a:r>
                    <a:rPr lang="en-US" sz="1400" dirty="0" smtClean="0">
                      <a:solidFill>
                        <a:srgbClr val="040404"/>
                      </a:solidFill>
                      <a:latin typeface="Arial" charset="0"/>
                    </a:rPr>
                    <a:t>+</a:t>
                  </a:r>
                  <a:endParaRPr lang="en-US" sz="1400" dirty="0">
                    <a:solidFill>
                      <a:srgbClr val="040404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5933073" y="3567231"/>
                  <a:ext cx="737527" cy="308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 smtClean="0">
                      <a:solidFill>
                        <a:srgbClr val="1F497D"/>
                      </a:solidFill>
                      <a:latin typeface="Arial" charset="0"/>
                    </a:rPr>
                    <a:t>16/4+</a:t>
                  </a:r>
                  <a:endParaRPr lang="en-US" sz="12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557505" y="3568911"/>
                  <a:ext cx="675032" cy="308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 smtClean="0">
                      <a:solidFill>
                        <a:srgbClr val="1F497D"/>
                      </a:solidFill>
                      <a:latin typeface="Arial" charset="0"/>
                    </a:rPr>
                    <a:t>16/3+</a:t>
                  </a:r>
                  <a:endParaRPr lang="en-US" sz="12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835729" y="3570591"/>
                  <a:ext cx="731930" cy="308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 smtClean="0">
                      <a:solidFill>
                        <a:srgbClr val="1F497D"/>
                      </a:solidFill>
                      <a:latin typeface="Arial" charset="0"/>
                    </a:rPr>
                    <a:t>14/3+</a:t>
                  </a:r>
                  <a:endParaRPr lang="en-US" sz="12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8262546" y="3570591"/>
                  <a:ext cx="719300" cy="308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 smtClean="0">
                      <a:solidFill>
                        <a:srgbClr val="1F497D"/>
                      </a:solidFill>
                      <a:latin typeface="Arial" charset="0"/>
                    </a:rPr>
                    <a:t>12/2+</a:t>
                  </a:r>
                  <a:endParaRPr lang="en-US" sz="12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6423925" y="3722991"/>
                  <a:ext cx="5724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 smtClean="0">
                      <a:solidFill>
                        <a:srgbClr val="1F497D"/>
                      </a:solidFill>
                      <a:latin typeface="Arial" charset="0"/>
                    </a:rPr>
                    <a:t>40/9+</a:t>
                  </a:r>
                  <a:endParaRPr lang="en-US" sz="9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7241010" y="3724671"/>
                  <a:ext cx="5724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 smtClean="0">
                      <a:solidFill>
                        <a:srgbClr val="1F497D"/>
                      </a:solidFill>
                      <a:latin typeface="Arial" charset="0"/>
                    </a:rPr>
                    <a:t>40/8+</a:t>
                  </a:r>
                  <a:endParaRPr lang="en-US" sz="9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8161369" y="4960083"/>
                  <a:ext cx="5724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dirty="0" smtClean="0">
                      <a:solidFill>
                        <a:srgbClr val="1F497D"/>
                      </a:solidFill>
                      <a:latin typeface="Arial" charset="0"/>
                    </a:rPr>
                    <a:t>40/7+</a:t>
                  </a:r>
                  <a:endParaRPr lang="en-US" sz="900" dirty="0">
                    <a:solidFill>
                      <a:srgbClr val="1F497D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3" name="TextBox 2"/>
            <p:cNvSpPr txBox="1"/>
            <p:nvPr/>
          </p:nvSpPr>
          <p:spPr>
            <a:xfrm>
              <a:off x="1447530" y="1447800"/>
              <a:ext cx="2473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u="sng" dirty="0" smtClean="0"/>
                <a:t>At output of ANL ECR CB</a:t>
              </a:r>
              <a:endParaRPr lang="en-US" sz="1800" u="sng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638800" y="1300448"/>
            <a:ext cx="3063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u="sng" dirty="0" smtClean="0"/>
              <a:t>Post-accelerated </a:t>
            </a:r>
            <a:r>
              <a:rPr lang="en-US" sz="1800" u="sng" baseline="30000" dirty="0" smtClean="0"/>
              <a:t>141</a:t>
            </a:r>
            <a:r>
              <a:rPr lang="en-US" sz="1800" u="sng" dirty="0" smtClean="0"/>
              <a:t>Cs RI beam</a:t>
            </a:r>
            <a:endParaRPr lang="en-US" sz="1800" u="sng" dirty="0"/>
          </a:p>
        </p:txBody>
      </p:sp>
      <p:grpSp>
        <p:nvGrpSpPr>
          <p:cNvPr id="25" name="Group 24"/>
          <p:cNvGrpSpPr/>
          <p:nvPr/>
        </p:nvGrpSpPr>
        <p:grpSpPr>
          <a:xfrm>
            <a:off x="5048070" y="1818383"/>
            <a:ext cx="3936848" cy="3663360"/>
            <a:chOff x="5048070" y="1818383"/>
            <a:chExt cx="3936848" cy="3663360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361549" y="1504904"/>
              <a:ext cx="3309890" cy="3936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6019800" y="5143189"/>
              <a:ext cx="25446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040404"/>
                  </a:solidFill>
                  <a:cs typeface="Calibri" pitchFamily="34" charset="0"/>
                </a:rPr>
                <a:t>(courtesy of Rick Vondrasek</a:t>
              </a:r>
              <a:r>
                <a:rPr lang="en-GB" sz="1600" dirty="0" smtClean="0">
                  <a:solidFill>
                    <a:srgbClr val="040404"/>
                  </a:solidFill>
                  <a:cs typeface="Calibri" pitchFamily="34" charset="0"/>
                </a:rPr>
                <a:t>)</a:t>
              </a:r>
              <a:endParaRPr lang="en-US" sz="1600" dirty="0">
                <a:solidFill>
                  <a:srgbClr val="040404"/>
                </a:solidFill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56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4</a:t>
            </a:fld>
            <a:endParaRPr lang="en-US" sz="90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39724" y="330200"/>
            <a:ext cx="7954963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/>
          <a:p>
            <a:r>
              <a:rPr lang="en-US" sz="2600" b="1" dirty="0" smtClean="0">
                <a:solidFill>
                  <a:schemeClr val="tx2"/>
                </a:solidFill>
                <a:latin typeface="Trebuchet MS" pitchFamily="34" charset="0"/>
              </a:rPr>
              <a:t>Main Parameters of CARIBU EBIS Charge Breeder</a:t>
            </a:r>
            <a:endParaRPr lang="en-US" sz="26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49" y="776288"/>
            <a:ext cx="7329188" cy="3503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8921" y="4451862"/>
            <a:ext cx="5956567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(q/A) ≥ </a:t>
            </a:r>
            <a:r>
              <a:rPr lang="en-US" sz="1800" dirty="0" smtClean="0"/>
              <a:t>1/7 at CB output</a:t>
            </a:r>
          </a:p>
          <a:p>
            <a:pPr marL="285750" indent="-28575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Warm bore superconducting solenoid</a:t>
            </a:r>
          </a:p>
          <a:p>
            <a:pPr marL="285750" indent="-28575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Low-current e-gun to study efficiency gain at shell closures</a:t>
            </a:r>
          </a:p>
          <a:p>
            <a:pPr marL="285750" indent="-28575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 smtClean="0"/>
              <a:t>BNL Test and RHIC EBIS were used as prototypes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39725" y="330200"/>
            <a:ext cx="79549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Sources of Beam </a:t>
            </a:r>
            <a:r>
              <a:rPr lang="en-US" sz="2400" b="1" dirty="0">
                <a:solidFill>
                  <a:schemeClr val="tx2"/>
                </a:solidFill>
                <a:latin typeface="Trebuchet MS" pitchFamily="34" charset="0"/>
              </a:rPr>
              <a:t>C</a:t>
            </a:r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ontamination in EBIS/T CB</a:t>
            </a:r>
            <a:endParaRPr lang="en-US" sz="24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5</a:t>
            </a:fld>
            <a:endParaRPr lang="en-US" sz="90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33400" y="1066800"/>
            <a:ext cx="8321675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Residual gas atoms and molecules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Evaporated atoms of e-gun cathode, cathode heater and surrounding elements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Electron beam induced desorption from collector walls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Highly-charged ion induced desorption from drift tube walls </a:t>
            </a:r>
          </a:p>
          <a:p>
            <a:pPr algn="l">
              <a:spcAft>
                <a:spcPts val="1200"/>
              </a:spcAft>
              <a:defRPr/>
            </a:pPr>
            <a:endParaRPr lang="en-US" dirty="0"/>
          </a:p>
          <a:p>
            <a:pPr algn="l">
              <a:spcAft>
                <a:spcPts val="1200"/>
              </a:spcAft>
              <a:defRPr/>
            </a:pPr>
            <a:r>
              <a:rPr lang="en-US" dirty="0" smtClean="0"/>
              <a:t>Only the first source of contamination is relatively easy to control.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6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39725" y="330200"/>
            <a:ext cx="79549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How to Purify Charge-bred Ion Beam?</a:t>
            </a:r>
            <a:endParaRPr lang="en-US" sz="24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6</a:t>
            </a:fld>
            <a:endParaRPr lang="en-US" sz="90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33400" y="1066800"/>
            <a:ext cx="8321675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/>
              <a:t>S</a:t>
            </a:r>
            <a:r>
              <a:rPr lang="en-US" dirty="0" smtClean="0"/>
              <a:t>eparation of different species in LEBT (ATLAS LEBT - two 90° bending magnets, mass separation is about 500)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Separation in linear accelerator? No, typical mass separation less than 100 (ATLAS </a:t>
            </a:r>
            <a:r>
              <a:rPr lang="en-US" dirty="0" err="1" smtClean="0"/>
              <a:t>linac</a:t>
            </a:r>
            <a:r>
              <a:rPr lang="en-US" dirty="0" smtClean="0"/>
              <a:t> doesn’t provide further purification)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Choose q/A of charge-bred rare isotope with the lowest intensity of surrounding background within LEBT resolution – easy to implement for EBIS CB by changing breeding time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Residual pressure in the trap should be as low as possible to minimize background, although in many cases it can be not the main source of </a:t>
            </a:r>
            <a:r>
              <a:rPr lang="en-US" dirty="0" smtClean="0"/>
              <a:t>local contamination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39725" y="330200"/>
            <a:ext cx="79549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Vacuum System of CARIBU EBIS CB</a:t>
            </a:r>
            <a:endParaRPr lang="en-US" sz="24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7</a:t>
            </a:fld>
            <a:endParaRPr lang="en-US" sz="90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33400" y="1066800"/>
            <a:ext cx="8321675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en-US" dirty="0" smtClean="0"/>
              <a:t>	</a:t>
            </a:r>
            <a:r>
              <a:rPr lang="en-US" u="sng" dirty="0" smtClean="0"/>
              <a:t>Similar to BNL RHIC EBIS: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TMP and </a:t>
            </a:r>
            <a:r>
              <a:rPr lang="en-US" dirty="0" err="1" smtClean="0"/>
              <a:t>cryopump</a:t>
            </a:r>
            <a:r>
              <a:rPr lang="en-US" dirty="0" smtClean="0"/>
              <a:t> on each side of the trap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Differential pumping between trap and heavily outgassing e-gun and collector chambers</a:t>
            </a:r>
          </a:p>
          <a:p>
            <a:pPr algn="l">
              <a:spcAft>
                <a:spcPts val="1200"/>
              </a:spcAft>
              <a:defRPr/>
            </a:pPr>
            <a:endParaRPr lang="en-US" dirty="0"/>
          </a:p>
          <a:p>
            <a:pPr algn="l">
              <a:spcAft>
                <a:spcPts val="1200"/>
              </a:spcAft>
              <a:defRPr/>
            </a:pPr>
            <a:r>
              <a:rPr lang="en-US" dirty="0" smtClean="0"/>
              <a:t>	</a:t>
            </a:r>
            <a:r>
              <a:rPr lang="en-US" u="sng" dirty="0" smtClean="0"/>
              <a:t>Additional features: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Drift tubes with longitudinal slots to enhance trap vacuum conductance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NEG coating of trap supporting tube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3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39725" y="330200"/>
            <a:ext cx="79549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CARIBU EBIS CB Drift Tube Structure</a:t>
            </a:r>
            <a:endParaRPr lang="en-US" sz="24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8</a:t>
            </a:fld>
            <a:endParaRPr lang="en-US" sz="90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77800" y="814388"/>
            <a:ext cx="8989131" cy="4875072"/>
            <a:chOff x="177800" y="814388"/>
            <a:chExt cx="8989131" cy="4875072"/>
          </a:xfrm>
        </p:grpSpPr>
        <p:grpSp>
          <p:nvGrpSpPr>
            <p:cNvPr id="7" name="Group 6"/>
            <p:cNvGrpSpPr/>
            <p:nvPr/>
          </p:nvGrpSpPr>
          <p:grpSpPr>
            <a:xfrm>
              <a:off x="177800" y="814388"/>
              <a:ext cx="8989131" cy="4705350"/>
              <a:chOff x="177800" y="814388"/>
              <a:chExt cx="8989131" cy="4705350"/>
            </a:xfrm>
          </p:grpSpPr>
          <p:pic>
            <p:nvPicPr>
              <p:cNvPr id="9" name="Picture 1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800" y="814388"/>
                <a:ext cx="8940800" cy="4343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0" name="Straight Arrow Connector 2"/>
              <p:cNvCxnSpPr>
                <a:cxnSpLocks noChangeShapeType="1"/>
              </p:cNvCxnSpPr>
              <p:nvPr/>
            </p:nvCxnSpPr>
            <p:spPr bwMode="auto">
              <a:xfrm>
                <a:off x="1295400" y="4724400"/>
                <a:ext cx="1066800" cy="53340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1" name="TextBox 3"/>
              <p:cNvSpPr txBox="1">
                <a:spLocks noChangeArrowheads="1"/>
              </p:cNvSpPr>
              <p:nvPr/>
            </p:nvSpPr>
            <p:spPr bwMode="auto">
              <a:xfrm>
                <a:off x="1949450" y="5180013"/>
                <a:ext cx="2349500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l" eaLnBrk="1" hangingPunct="1"/>
                <a:r>
                  <a:rPr lang="en-US" sz="1600"/>
                  <a:t>Supporting tube (scaffold)</a:t>
                </a:r>
              </a:p>
            </p:txBody>
          </p:sp>
          <p:cxnSp>
            <p:nvCxnSpPr>
              <p:cNvPr id="12" name="Straight Arrow Connector 5"/>
              <p:cNvCxnSpPr>
                <a:cxnSpLocks noChangeShapeType="1"/>
              </p:cNvCxnSpPr>
              <p:nvPr/>
            </p:nvCxnSpPr>
            <p:spPr bwMode="auto">
              <a:xfrm>
                <a:off x="3124200" y="3657600"/>
                <a:ext cx="3048000" cy="22860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7"/>
              <p:cNvCxnSpPr>
                <a:cxnSpLocks noChangeShapeType="1"/>
              </p:cNvCxnSpPr>
              <p:nvPr/>
            </p:nvCxnSpPr>
            <p:spPr bwMode="auto">
              <a:xfrm>
                <a:off x="5181600" y="2819400"/>
                <a:ext cx="990600" cy="102870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4" name="TextBox 11"/>
              <p:cNvSpPr txBox="1">
                <a:spLocks noChangeArrowheads="1"/>
              </p:cNvSpPr>
              <p:nvPr/>
            </p:nvSpPr>
            <p:spPr bwMode="auto">
              <a:xfrm>
                <a:off x="6172200" y="3690938"/>
                <a:ext cx="2994731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l" eaLnBrk="1" hangingPunct="1"/>
                <a:r>
                  <a:rPr lang="en-US" sz="1600" dirty="0">
                    <a:solidFill>
                      <a:srgbClr val="2630FA"/>
                    </a:solidFill>
                  </a:rPr>
                  <a:t>Drift </a:t>
                </a:r>
                <a:r>
                  <a:rPr lang="en-US" sz="1600" dirty="0" smtClean="0">
                    <a:solidFill>
                      <a:srgbClr val="2630FA"/>
                    </a:solidFill>
                  </a:rPr>
                  <a:t>tubes with longitudinal slots</a:t>
                </a:r>
                <a:endParaRPr lang="en-US" sz="1600" dirty="0">
                  <a:solidFill>
                    <a:srgbClr val="2630FA"/>
                  </a:solidFill>
                </a:endParaRPr>
              </a:p>
            </p:txBody>
          </p:sp>
          <p:cxnSp>
            <p:nvCxnSpPr>
              <p:cNvPr id="15" name="Straight Arrow Connector 15"/>
              <p:cNvCxnSpPr>
                <a:cxnSpLocks noChangeShapeType="1"/>
              </p:cNvCxnSpPr>
              <p:nvPr/>
            </p:nvCxnSpPr>
            <p:spPr bwMode="auto">
              <a:xfrm flipV="1">
                <a:off x="4648200" y="1905000"/>
                <a:ext cx="914400" cy="91440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Straight Arrow Connector 17"/>
              <p:cNvCxnSpPr>
                <a:cxnSpLocks noChangeShapeType="1"/>
              </p:cNvCxnSpPr>
              <p:nvPr/>
            </p:nvCxnSpPr>
            <p:spPr bwMode="auto">
              <a:xfrm flipH="1" flipV="1">
                <a:off x="5676900" y="1905000"/>
                <a:ext cx="571500" cy="30480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TextBox 18"/>
              <p:cNvSpPr txBox="1">
                <a:spLocks noChangeArrowheads="1"/>
              </p:cNvSpPr>
              <p:nvPr/>
            </p:nvSpPr>
            <p:spPr bwMode="auto">
              <a:xfrm>
                <a:off x="4800600" y="1524000"/>
                <a:ext cx="2036763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l" eaLnBrk="1" hangingPunct="1"/>
                <a:r>
                  <a:rPr lang="en-US" sz="1600"/>
                  <a:t>Openings for pumping</a:t>
                </a:r>
              </a:p>
            </p:txBody>
          </p:sp>
          <p:cxnSp>
            <p:nvCxnSpPr>
              <p:cNvPr id="19" name="Straight Arrow Connector 20"/>
              <p:cNvCxnSpPr>
                <a:cxnSpLocks noChangeShapeType="1"/>
              </p:cNvCxnSpPr>
              <p:nvPr/>
            </p:nvCxnSpPr>
            <p:spPr bwMode="auto">
              <a:xfrm flipV="1">
                <a:off x="838200" y="3429000"/>
                <a:ext cx="152400" cy="838200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0" name="TextBox 21"/>
              <p:cNvSpPr txBox="1">
                <a:spLocks noChangeArrowheads="1"/>
              </p:cNvSpPr>
              <p:nvPr/>
            </p:nvSpPr>
            <p:spPr bwMode="auto">
              <a:xfrm>
                <a:off x="339725" y="3106738"/>
                <a:ext cx="1201738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l" eaLnBrk="1" hangingPunct="1"/>
                <a:r>
                  <a:rPr lang="en-US" sz="1600" dirty="0">
                    <a:solidFill>
                      <a:srgbClr val="2630FA"/>
                    </a:solidFill>
                  </a:rPr>
                  <a:t>NEG coating</a:t>
                </a:r>
              </a:p>
            </p:txBody>
          </p:sp>
          <p:cxnSp>
            <p:nvCxnSpPr>
              <p:cNvPr id="21" name="Straight Arrow Connector 23"/>
              <p:cNvCxnSpPr>
                <a:cxnSpLocks noChangeShapeType="1"/>
              </p:cNvCxnSpPr>
              <p:nvPr/>
            </p:nvCxnSpPr>
            <p:spPr bwMode="auto">
              <a:xfrm flipV="1">
                <a:off x="1541463" y="2798763"/>
                <a:ext cx="211137" cy="1062037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Box 26"/>
              <p:cNvSpPr txBox="1">
                <a:spLocks noChangeArrowheads="1"/>
              </p:cNvSpPr>
              <p:nvPr/>
            </p:nvSpPr>
            <p:spPr bwMode="auto">
              <a:xfrm>
                <a:off x="561975" y="2481263"/>
                <a:ext cx="2533650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l" eaLnBrk="1" hangingPunct="1"/>
                <a:r>
                  <a:rPr lang="en-US" sz="1600"/>
                  <a:t>Openings for potential leads</a:t>
                </a:r>
              </a:p>
            </p:txBody>
          </p:sp>
          <p:cxnSp>
            <p:nvCxnSpPr>
              <p:cNvPr id="23" name="Straight Arrow Connector 29"/>
              <p:cNvCxnSpPr>
                <a:cxnSpLocks noChangeShapeType="1"/>
              </p:cNvCxnSpPr>
              <p:nvPr/>
            </p:nvCxnSpPr>
            <p:spPr bwMode="auto">
              <a:xfrm flipH="1" flipV="1">
                <a:off x="3095625" y="2125663"/>
                <a:ext cx="485775" cy="1049337"/>
              </a:xfrm>
              <a:prstGeom prst="straightConnector1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4" name="TextBox 30"/>
              <p:cNvSpPr txBox="1">
                <a:spLocks noChangeArrowheads="1"/>
              </p:cNvSpPr>
              <p:nvPr/>
            </p:nvSpPr>
            <p:spPr bwMode="auto">
              <a:xfrm>
                <a:off x="1275907" y="1787109"/>
                <a:ext cx="303929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l" eaLnBrk="1" hangingPunct="1"/>
                <a:r>
                  <a:rPr lang="en-US" sz="1600" dirty="0"/>
                  <a:t>Potential leads (</a:t>
                </a:r>
                <a:r>
                  <a:rPr lang="en-US" sz="1600" dirty="0" smtClean="0"/>
                  <a:t>SS roads, Ø 3 </a:t>
                </a:r>
                <a:r>
                  <a:rPr lang="en-US" sz="1600" dirty="0"/>
                  <a:t>mm)</a:t>
                </a:r>
              </a:p>
            </p:txBody>
          </p:sp>
        </p:grp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4247892"/>
              <a:ext cx="4165600" cy="1441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083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725" y="6019800"/>
            <a:ext cx="8575675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smtClean="0"/>
              <a:t>Sergey Kondrashev, Low-contamination Rare and Exotic Beams, Workshop on upgrade of HIE-EBIS, October 16, 2012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39725" y="330200"/>
            <a:ext cx="81946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Number of Residual Gas Ions Inside CARIBU EBIS CB Trap</a:t>
            </a:r>
            <a:endParaRPr lang="en-US" sz="2400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71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74D9E81-DDD9-4306-9D65-C554AB6184C9}" type="slidenum">
              <a:rPr lang="en-US" sz="900" smtClean="0"/>
              <a:pPr eaLnBrk="1" hangingPunct="1"/>
              <a:t>9</a:t>
            </a:fld>
            <a:endParaRPr lang="en-US" sz="900" smtClean="0"/>
          </a:p>
        </p:txBody>
      </p:sp>
      <p:sp>
        <p:nvSpPr>
          <p:cNvPr id="25" name="TextBox 24"/>
          <p:cNvSpPr txBox="1"/>
          <p:nvPr/>
        </p:nvSpPr>
        <p:spPr>
          <a:xfrm>
            <a:off x="533400" y="1066800"/>
            <a:ext cx="8321675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Number of atoms/molecules ionized within 30 </a:t>
            </a:r>
            <a:r>
              <a:rPr lang="en-US" dirty="0" err="1" smtClean="0"/>
              <a:t>ms</a:t>
            </a:r>
            <a:r>
              <a:rPr lang="en-US" dirty="0" smtClean="0"/>
              <a:t> breeding cycle </a:t>
            </a:r>
            <a:r>
              <a:rPr lang="en-US" b="1" dirty="0" smtClean="0"/>
              <a:t>~ </a:t>
            </a:r>
            <a:r>
              <a:rPr lang="en-US" b="1" u="sng" dirty="0" smtClean="0"/>
              <a:t>2·10</a:t>
            </a:r>
            <a:r>
              <a:rPr lang="en-US" b="1" u="sng" baseline="30000" dirty="0" smtClean="0"/>
              <a:t>8</a:t>
            </a:r>
            <a:r>
              <a:rPr lang="en-US" dirty="0" smtClean="0"/>
              <a:t> for residual gas pressure in the trap ~ 10</a:t>
            </a:r>
            <a:r>
              <a:rPr lang="en-US" baseline="30000" dirty="0" smtClean="0"/>
              <a:t>-10 </a:t>
            </a:r>
            <a:r>
              <a:rPr lang="en-US" dirty="0" smtClean="0"/>
              <a:t>mbar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Trap capacity (for 2 A electron beam) </a:t>
            </a:r>
            <a:r>
              <a:rPr lang="en-US" b="1" u="sng" dirty="0" smtClean="0"/>
              <a:t>~ 10</a:t>
            </a:r>
            <a:r>
              <a:rPr lang="en-US" b="1" u="sng" baseline="30000" dirty="0" smtClean="0"/>
              <a:t>11</a:t>
            </a:r>
            <a:r>
              <a:rPr lang="en-US" baseline="30000" dirty="0" smtClean="0"/>
              <a:t> </a:t>
            </a:r>
            <a:r>
              <a:rPr lang="en-US" dirty="0" smtClean="0"/>
              <a:t>elementary charges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Ratio of total charge of residual gas ions to trap capacity </a:t>
            </a:r>
            <a:r>
              <a:rPr lang="en-US" b="1" u="sng" dirty="0" smtClean="0"/>
              <a:t>is independent on electron beam current</a:t>
            </a:r>
            <a:r>
              <a:rPr lang="en-US" dirty="0" smtClean="0"/>
              <a:t>, if electron beam current density in the trap is the same 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Degree of trap neutralization by residual gas ions </a:t>
            </a:r>
            <a:r>
              <a:rPr lang="en-US" b="1" u="sng" dirty="0" smtClean="0"/>
              <a:t>is less than few percent</a:t>
            </a:r>
            <a:r>
              <a:rPr lang="en-US" dirty="0" smtClean="0"/>
              <a:t> already at trap </a:t>
            </a:r>
            <a:r>
              <a:rPr lang="en-US" dirty="0"/>
              <a:t>pressure ~ 10</a:t>
            </a:r>
            <a:r>
              <a:rPr lang="en-US" baseline="30000" dirty="0"/>
              <a:t>-10 </a:t>
            </a:r>
            <a:r>
              <a:rPr lang="en-US" dirty="0" smtClean="0"/>
              <a:t>mbar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Residual gas ions </a:t>
            </a:r>
            <a:r>
              <a:rPr lang="en-US" b="1" u="sng" dirty="0" smtClean="0"/>
              <a:t>are a major part of charge-bred beam</a:t>
            </a:r>
            <a:r>
              <a:rPr lang="en-US" dirty="0" smtClean="0"/>
              <a:t> at trap pressure </a:t>
            </a:r>
            <a:r>
              <a:rPr lang="en-US" dirty="0"/>
              <a:t>~ 10</a:t>
            </a:r>
            <a:r>
              <a:rPr lang="en-US" baseline="30000" dirty="0"/>
              <a:t>-10 </a:t>
            </a:r>
            <a:r>
              <a:rPr lang="en-US" dirty="0"/>
              <a:t>mbar</a:t>
            </a:r>
          </a:p>
          <a:p>
            <a:pPr marL="342900" indent="-342900" algn="l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Trap pressure </a:t>
            </a:r>
            <a:r>
              <a:rPr lang="en-US" b="1" u="sng" dirty="0"/>
              <a:t>~ </a:t>
            </a:r>
            <a:r>
              <a:rPr lang="en-US" b="1" u="sng" dirty="0" smtClean="0"/>
              <a:t>10</a:t>
            </a:r>
            <a:r>
              <a:rPr lang="en-US" b="1" u="sng" baseline="30000" dirty="0" smtClean="0"/>
              <a:t>-12 </a:t>
            </a:r>
            <a:r>
              <a:rPr lang="en-US" b="1" u="sng" dirty="0" smtClean="0"/>
              <a:t>mbar</a:t>
            </a:r>
            <a:r>
              <a:rPr lang="en-US" dirty="0" smtClean="0"/>
              <a:t> is required for the most intense rare isotopes to become  a major part of the beam</a:t>
            </a:r>
          </a:p>
        </p:txBody>
      </p:sp>
    </p:spTree>
    <p:extLst>
      <p:ext uri="{BB962C8B-B14F-4D97-AF65-F5344CB8AC3E}">
        <p14:creationId xmlns:p14="http://schemas.microsoft.com/office/powerpoint/2010/main" val="114648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_2003">
  <a:themeElements>
    <a:clrScheme name="">
      <a:dk1>
        <a:srgbClr val="404040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9D7D9E"/>
      </a:accent2>
      <a:accent3>
        <a:srgbClr val="FFFFFF"/>
      </a:accent3>
      <a:accent4>
        <a:srgbClr val="353535"/>
      </a:accent4>
      <a:accent5>
        <a:srgbClr val="D0DEEC"/>
      </a:accent5>
      <a:accent6>
        <a:srgbClr val="8E718F"/>
      </a:accent6>
      <a:hlink>
        <a:srgbClr val="7AB800"/>
      </a:hlink>
      <a:folHlink>
        <a:srgbClr val="BF5C28"/>
      </a:folHlink>
    </a:clrScheme>
    <a:fontScheme name="blue_2003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_2003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5C0426"/>
      </a:accent1>
      <a:accent2>
        <a:srgbClr val="9D7D9E"/>
      </a:accent2>
      <a:accent3>
        <a:srgbClr val="FFFFFF"/>
      </a:accent3>
      <a:accent4>
        <a:srgbClr val="525252"/>
      </a:accent4>
      <a:accent5>
        <a:srgbClr val="B5AAAC"/>
      </a:accent5>
      <a:accent6>
        <a:srgbClr val="8E718F"/>
      </a:accent6>
      <a:hlink>
        <a:srgbClr val="253D51"/>
      </a:hlink>
      <a:folHlink>
        <a:srgbClr val="0D20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blue_2003</Template>
  <TotalTime>15750</TotalTime>
  <Words>961</Words>
  <Application>Microsoft Office PowerPoint</Application>
  <PresentationFormat>On-screen Show (4:3)</PresentationFormat>
  <Paragraphs>107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blue_2003</vt:lpstr>
      <vt:lpstr>Low-contamination Rare and Exotic Beams  (at CARIBU)</vt:lpstr>
      <vt:lpstr>CARIBU – Californium Rare Ion Breeder Upgrade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Argonne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EBIS charge breeder for CARIBU upgrade to the ATLAS facility</dc:title>
  <dc:creator>kondrashev</dc:creator>
  <cp:lastModifiedBy>Kondrashev, Sergey</cp:lastModifiedBy>
  <cp:revision>343</cp:revision>
  <cp:lastPrinted>2012-06-15T21:37:27Z</cp:lastPrinted>
  <dcterms:created xsi:type="dcterms:W3CDTF">2009-11-04T17:53:15Z</dcterms:created>
  <dcterms:modified xsi:type="dcterms:W3CDTF">2012-10-12T20:25:03Z</dcterms:modified>
</cp:coreProperties>
</file>