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9" r:id="rId2"/>
  </p:sldMasterIdLst>
  <p:notesMasterIdLst>
    <p:notesMasterId r:id="rId21"/>
  </p:notesMasterIdLst>
  <p:sldIdLst>
    <p:sldId id="396" r:id="rId3"/>
    <p:sldId id="398" r:id="rId4"/>
    <p:sldId id="405" r:id="rId5"/>
    <p:sldId id="406" r:id="rId6"/>
    <p:sldId id="416" r:id="rId7"/>
    <p:sldId id="407" r:id="rId8"/>
    <p:sldId id="402" r:id="rId9"/>
    <p:sldId id="412" r:id="rId10"/>
    <p:sldId id="417" r:id="rId11"/>
    <p:sldId id="395" r:id="rId12"/>
    <p:sldId id="394" r:id="rId13"/>
    <p:sldId id="408" r:id="rId14"/>
    <p:sldId id="411" r:id="rId15"/>
    <p:sldId id="386" r:id="rId16"/>
    <p:sldId id="403" r:id="rId17"/>
    <p:sldId id="413" r:id="rId18"/>
    <p:sldId id="415" r:id="rId19"/>
    <p:sldId id="414" r:id="rId20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B05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F26CEEBF-C9E8-4310-A544-A08FE38FAD16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1E8E8571-4E29-40D0-925D-CD3B1C893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3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7504" indent="-28750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005" indent="-230001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0008" indent="-230001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0010" indent="-230001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0012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0014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0016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0018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10A95D-A60E-4CCE-BA8F-C0984E76675D}" type="slidenum">
              <a:rPr lang="en-US">
                <a:solidFill>
                  <a:prstClr val="black"/>
                </a:solidFill>
              </a:rPr>
              <a:pPr eaLnBrk="1" hangingPunct="1"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7504" indent="-28750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005" indent="-230001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0008" indent="-230001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0010" indent="-230001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0012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0014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0016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0018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0AE43A-081A-4E43-8063-850F397AF652}" type="slidenum">
              <a:rPr lang="en-US">
                <a:solidFill>
                  <a:prstClr val="black"/>
                </a:solidFill>
              </a:rPr>
              <a:pPr eaLnBrk="1" hangingPunct="1"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7504" indent="-28750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005" indent="-230001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0008" indent="-230001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0010" indent="-230001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0012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0014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0016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0018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F26E8BF-4423-487B-8F29-BD5D6F22DA8A}" type="slidenum">
              <a:rPr lang="en-US">
                <a:solidFill>
                  <a:prstClr val="black"/>
                </a:solidFill>
              </a:rPr>
              <a:pPr eaLnBrk="1" hangingPunct="1"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7504" indent="-28750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005" indent="-230001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0008" indent="-230001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0010" indent="-230001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0012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0014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0016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0018" indent="-23000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F26E8BF-4423-487B-8F29-BD5D6F22DA8A}" type="slidenum">
              <a:rPr lang="en-US">
                <a:solidFill>
                  <a:prstClr val="black"/>
                </a:solidFill>
              </a:rPr>
              <a:pPr eaLnBrk="1" hangingPunct="1"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4EB327-1DE1-4672-82CF-27325ADC76EC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9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1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97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78399-DFF6-4D5F-A266-3F54F033A9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24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503AF-273F-4992-86DA-ED405193B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209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B7651-6171-475B-8D3A-6F0529806E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93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B0B2B-70E9-406B-878A-5CB4F73C22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689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8BAB1-5758-48C3-8159-B7E9A1EEDA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822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13F05-D928-4ABF-8C42-11EFCAA96B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237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F781C-FFA0-4900-B516-7DF4AC3258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4964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3B944-C93D-42B2-9987-A461130880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3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978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8333-CA77-4A3F-9D0F-E75CD481F1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37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D4ED9-61EB-48A5-B132-76EEDE0D44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06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00DB9-10B5-4B3D-A8A8-37B31F541DB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20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69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53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20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9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4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2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C2C8B-D4B2-4181-903B-DC4FECE4D6C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6BE33-1867-4315-B1DF-DDA57277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6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8F4A51-31AF-415D-B6CF-B7BEE37E7515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08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24.wmf"/><Relationship Id="rId3" Type="http://schemas.openxmlformats.org/officeDocument/2006/relationships/image" Target="../media/image4.png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26.wmf"/><Relationship Id="rId2" Type="http://schemas.openxmlformats.org/officeDocument/2006/relationships/slideLayout" Target="../slideLayouts/slideLayout18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5" Type="http://schemas.openxmlformats.org/officeDocument/2006/relationships/image" Target="../media/image25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22.wmf"/><Relationship Id="rId1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jpe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4"/>
          <p:cNvGrpSpPr>
            <a:grpSpLocks/>
          </p:cNvGrpSpPr>
          <p:nvPr/>
        </p:nvGrpSpPr>
        <p:grpSpPr bwMode="auto">
          <a:xfrm>
            <a:off x="762000" y="914400"/>
            <a:ext cx="7620000" cy="76200"/>
            <a:chOff x="0" y="0"/>
            <a:chExt cx="5760" cy="708"/>
          </a:xfrm>
        </p:grpSpPr>
        <p:sp>
          <p:nvSpPr>
            <p:cNvPr id="16395" name="Rectangle 5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6396" name="Rectangle 6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1600200" y="1443335"/>
            <a:ext cx="6172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Ion Heating and Cooling in an EBIT or EBIS</a:t>
            </a:r>
          </a:p>
        </p:txBody>
      </p:sp>
      <p:pic>
        <p:nvPicPr>
          <p:cNvPr id="16388" name="Picture 11" descr="lab_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025" y="3676650"/>
            <a:ext cx="8683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9" name="Group 12"/>
          <p:cNvGrpSpPr>
            <a:grpSpLocks/>
          </p:cNvGrpSpPr>
          <p:nvPr/>
        </p:nvGrpSpPr>
        <p:grpSpPr bwMode="auto">
          <a:xfrm>
            <a:off x="762000" y="2362200"/>
            <a:ext cx="7620000" cy="76200"/>
            <a:chOff x="0" y="0"/>
            <a:chExt cx="5760" cy="708"/>
          </a:xfrm>
        </p:grpSpPr>
        <p:sp>
          <p:nvSpPr>
            <p:cNvPr id="16393" name="Rectangle 1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6394" name="Rectangle 1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1016000" y="2762250"/>
            <a:ext cx="72818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Ross Marrs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Lawrence Livermore National Laboratory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" pitchFamily="18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6392" name="Text Box 14"/>
          <p:cNvSpPr txBox="1">
            <a:spLocks noChangeArrowheads="1"/>
          </p:cNvSpPr>
          <p:nvPr/>
        </p:nvSpPr>
        <p:spPr bwMode="auto">
          <a:xfrm>
            <a:off x="6629400" y="6096000"/>
            <a:ext cx="1752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LLNL-PRES-590713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438400" y="4724400"/>
            <a:ext cx="4343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HIE-EBIS Workshop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CERN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16-17 October 2012</a:t>
            </a:r>
          </a:p>
        </p:txBody>
      </p:sp>
    </p:spTree>
    <p:extLst>
      <p:ext uri="{BB962C8B-B14F-4D97-AF65-F5344CB8AC3E}">
        <p14:creationId xmlns:p14="http://schemas.microsoft.com/office/powerpoint/2010/main" val="2444207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25632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5633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5603" name="Picture 5" descr="lab_icon_no_box_blue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762000" y="514290"/>
            <a:ext cx="7162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Strong self cooling during ion extraction</a:t>
            </a:r>
            <a:endParaRPr lang="en-US" sz="2000" baseline="30000" dirty="0" smtClean="0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9600" y="2438399"/>
            <a:ext cx="4114800" cy="4066381"/>
            <a:chOff x="641758" y="2590800"/>
            <a:chExt cx="3929449" cy="3816942"/>
          </a:xfrm>
        </p:grpSpPr>
        <p:pic>
          <p:nvPicPr>
            <p:cNvPr id="4096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758" y="2590800"/>
              <a:ext cx="3886200" cy="3816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828007" y="6096000"/>
              <a:ext cx="2743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From R. E. Marrs, NIM B </a:t>
              </a:r>
              <a:r>
                <a:rPr lang="en-US" sz="1000" b="1" dirty="0" smtClean="0"/>
                <a:t>149</a:t>
              </a:r>
              <a:r>
                <a:rPr lang="en-US" sz="1000" dirty="0" smtClean="0"/>
                <a:t>, 182 (1999)</a:t>
              </a:r>
              <a:endParaRPr lang="en-US" sz="1000" dirty="0"/>
            </a:p>
          </p:txBody>
        </p:sp>
      </p:grp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09600" y="1143000"/>
            <a:ext cx="82296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Strong self cooling is enabled by a favorable ordering of the time scales for ion-ion energy exchange, ion evaporation, and ion extraction</a:t>
            </a:r>
          </a:p>
          <a:p>
            <a:pPr lvl="1" fontAlgn="base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Does not occur in all devices, but could be achieved in advanced charge breeders</a:t>
            </a:r>
          </a:p>
          <a:p>
            <a:pPr lvl="1" fontAlgn="base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Produces extremely low </a:t>
            </a:r>
            <a:r>
              <a:rPr lang="en-US" altLang="en-US" sz="16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emittance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and high brightness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476746"/>
              </p:ext>
            </p:extLst>
          </p:nvPr>
        </p:nvGraphicFramePr>
        <p:xfrm>
          <a:off x="4800600" y="3124201"/>
          <a:ext cx="3962400" cy="2773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790"/>
                <a:gridCol w="762000"/>
                <a:gridCol w="838200"/>
                <a:gridCol w="838200"/>
                <a:gridCol w="913210"/>
              </a:tblGrid>
              <a:tr h="6354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ms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Trap potential 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(V)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Remaining ions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(10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l-GR" sz="1000" dirty="0" smtClean="0">
                          <a:solidFill>
                            <a:schemeClr val="tx1"/>
                          </a:solidFill>
                        </a:rPr>
                        <a:t>π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mm 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mrad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Brightness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(10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ions per mm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mrad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s)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453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-12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0.46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0.96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453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-1.2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0.87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0.12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6.0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453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-0.4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0.53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0.065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453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-0.12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0.28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0.036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453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-0.04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0.025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453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--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--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24400" y="2514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Example: Kr</a:t>
            </a:r>
            <a:r>
              <a:rPr lang="en-US" sz="1200" baseline="30000" dirty="0" smtClean="0"/>
              <a:t>36+ </a:t>
            </a:r>
            <a:r>
              <a:rPr lang="en-US" sz="1200" dirty="0" smtClean="0"/>
              <a:t>ions in an advanced breeder, extracted by lowering the axial barrier at a rate of  25 volts/</a:t>
            </a:r>
            <a:r>
              <a:rPr lang="en-US" sz="1200" dirty="0" err="1" smtClean="0"/>
              <a:t>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54686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25632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5633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5603" name="Picture 5" descr="lab_icon_no_box_blue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457200" y="514290"/>
            <a:ext cx="8305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Electron-ion two stream instability:  a possible big heating mechanism</a:t>
            </a:r>
            <a:endParaRPr lang="en-US" sz="2000" baseline="30000" dirty="0" smtClean="0">
              <a:solidFill>
                <a:srgbClr val="00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21850" y="1066800"/>
            <a:ext cx="7798249" cy="517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Effect of electron-ion two stream instability is to convert free energy of the electron beam into ion thermal energy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Heating power is much greater than for single particle electron-ion collisions</a:t>
            </a:r>
          </a:p>
          <a:p>
            <a:pPr marL="465138" lvl="1" indent="0" fontAlgn="base">
              <a:spcBef>
                <a:spcPts val="6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  Two-stream instability could prevent successful charge breeding if it occurs	</a:t>
            </a:r>
            <a:endParaRPr lang="en-US" altLang="en-US" sz="1400" dirty="0" smtClean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fontAlgn="base">
              <a:spcBef>
                <a:spcPts val="12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Growth rate calculated by:  C. 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Litwin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 M. C. 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Vella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 and A. 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Sessler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 NIM </a:t>
            </a:r>
            <a:r>
              <a:rPr lang="en-US" altLang="en-US" sz="1400" b="1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198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 189 (1982)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endParaRPr lang="en-US" altLang="en-US" sz="14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3657600" lvl="8" indent="0">
              <a:spcBef>
                <a:spcPts val="300"/>
              </a:spcBef>
            </a:pPr>
            <a:r>
              <a:rPr lang="en-US" altLang="en-US" sz="1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  where</a:t>
            </a:r>
          </a:p>
          <a:p>
            <a:pPr marL="0" lvl="8" indent="0">
              <a:spcBef>
                <a:spcPts val="1800"/>
              </a:spcBef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			</a:t>
            </a:r>
            <a:r>
              <a:rPr lang="en-US" altLang="en-US" sz="1200" dirty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(</a:t>
            </a:r>
            <a:r>
              <a:rPr lang="en-US" altLang="en-US" sz="12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lang="en-US" altLang="en-US" sz="1200" dirty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= space charge 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neutralization fraction,  </a:t>
            </a:r>
            <a:r>
              <a:rPr lang="el-GR" altLang="en-US" sz="12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φ</a:t>
            </a:r>
            <a:r>
              <a:rPr lang="en-US" altLang="en-US" sz="1200" dirty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= electron-ion overlap 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factor)  </a:t>
            </a:r>
            <a:endParaRPr lang="en-US" altLang="en-US" sz="12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0" lvl="8">
              <a:spcBef>
                <a:spcPts val="1200"/>
              </a:spcBef>
              <a:buFont typeface="Symbol" pitchFamily="18" charset="2"/>
              <a:buChar char="·"/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Instability is avoided if either condition (1) or (2) holds</a:t>
            </a:r>
          </a:p>
          <a:p>
            <a:pPr marL="0" lvl="8" indent="0">
              <a:spcBef>
                <a:spcPts val="1800"/>
              </a:spcBef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(1) 			     			                [A, 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keV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 cm]</a:t>
            </a:r>
            <a:endParaRPr lang="en-US" altLang="en-US" sz="14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0" lvl="8" indent="0">
              <a:spcBef>
                <a:spcPts val="1800"/>
              </a:spcBef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  	(</a:t>
            </a:r>
            <a:r>
              <a:rPr lang="en-US" altLang="en-US" sz="1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trap length is less 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than</a:t>
            </a:r>
            <a:b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</a:b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 	      ~</a:t>
            </a:r>
            <a:r>
              <a:rPr lang="en-US" altLang="en-US" sz="1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3 growth lengths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)	</a:t>
            </a:r>
          </a:p>
          <a:p>
            <a:pPr marL="0" lvl="8" indent="0">
              <a:spcBef>
                <a:spcPts val="600"/>
              </a:spcBef>
            </a:pPr>
            <a:endParaRPr lang="en-US" altLang="en-US" sz="14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0" lvl="8" indent="0">
              <a:spcBef>
                <a:spcPts val="0"/>
              </a:spcBef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(2)  	             where 				                	    [A, 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keV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]</a:t>
            </a:r>
          </a:p>
          <a:p>
            <a:pPr marL="0" lvl="8" indent="0">
              <a:spcBef>
                <a:spcPts val="0"/>
              </a:spcBef>
            </a:pPr>
            <a:endParaRPr lang="en-US" altLang="en-US" sz="14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0" lvl="8" indent="0">
              <a:spcBef>
                <a:spcPts val="600"/>
              </a:spcBef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	(</a:t>
            </a:r>
            <a:r>
              <a:rPr lang="en-US" altLang="en-US" sz="1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Debye length is larger than 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	 	</a:t>
            </a:r>
            <a:r>
              <a:rPr lang="en-US" altLang="en-US" sz="1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			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 electron </a:t>
            </a:r>
            <a:r>
              <a:rPr lang="en-US" altLang="en-US" sz="1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beam radius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)</a:t>
            </a:r>
            <a:endParaRPr lang="en-US" altLang="en-US" sz="14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940549"/>
              </p:ext>
            </p:extLst>
          </p:nvPr>
        </p:nvGraphicFramePr>
        <p:xfrm>
          <a:off x="1066800" y="2590800"/>
          <a:ext cx="315626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0" name="Equation" r:id="rId4" imgW="2831760" imgH="545760" progId="Equation.3">
                  <p:embed/>
                </p:oleObj>
              </mc:Choice>
              <mc:Fallback>
                <p:oleObj name="Equation" r:id="rId4" imgW="2831760" imgH="545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590800"/>
                        <a:ext cx="3156265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464873"/>
              </p:ext>
            </p:extLst>
          </p:nvPr>
        </p:nvGraphicFramePr>
        <p:xfrm>
          <a:off x="1447800" y="3900968"/>
          <a:ext cx="1169120" cy="51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1" name="Equation" r:id="rId6" imgW="990360" imgH="444240" progId="Equation.3">
                  <p:embed/>
                </p:oleObj>
              </mc:Choice>
              <mc:Fallback>
                <p:oleObj name="Equation" r:id="rId6" imgW="990360" imgH="444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900968"/>
                        <a:ext cx="1169120" cy="518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827919"/>
              </p:ext>
            </p:extLst>
          </p:nvPr>
        </p:nvGraphicFramePr>
        <p:xfrm>
          <a:off x="1447800" y="5181600"/>
          <a:ext cx="685403" cy="332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2" name="Equation" r:id="rId8" imgW="457200" imgH="228600" progId="Equation.3">
                  <p:embed/>
                </p:oleObj>
              </mc:Choice>
              <mc:Fallback>
                <p:oleObj name="Equation" r:id="rId8" imgW="4572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181600"/>
                        <a:ext cx="685403" cy="3324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029368"/>
              </p:ext>
            </p:extLst>
          </p:nvPr>
        </p:nvGraphicFramePr>
        <p:xfrm>
          <a:off x="2895600" y="5029200"/>
          <a:ext cx="1216422" cy="585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3" name="Equation" r:id="rId10" imgW="1015920" imgH="482400" progId="Equation.3">
                  <p:embed/>
                </p:oleObj>
              </mc:Choice>
              <mc:Fallback>
                <p:oleObj name="Equation" r:id="rId10" imgW="1015920" imgH="482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029200"/>
                        <a:ext cx="1216422" cy="5853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1295400" y="1905000"/>
            <a:ext cx="6019800" cy="2286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505200" y="4191000"/>
            <a:ext cx="381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95800" y="5334000"/>
            <a:ext cx="381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003967"/>
              </p:ext>
            </p:extLst>
          </p:nvPr>
        </p:nvGraphicFramePr>
        <p:xfrm>
          <a:off x="5143500" y="2618955"/>
          <a:ext cx="3009900" cy="581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4" name="Equation" r:id="rId12" imgW="2590560" imgH="495000" progId="Equation.3">
                  <p:embed/>
                </p:oleObj>
              </mc:Choice>
              <mc:Fallback>
                <p:oleObj name="Equation" r:id="rId12" imgW="2590560" imgH="495000" progId="Equation.3">
                  <p:embed/>
                  <p:pic>
                    <p:nvPicPr>
                      <p:cNvPr id="0" name="Object 2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0" y="2618955"/>
                        <a:ext cx="3009900" cy="5814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897464"/>
              </p:ext>
            </p:extLst>
          </p:nvPr>
        </p:nvGraphicFramePr>
        <p:xfrm>
          <a:off x="4114800" y="3943120"/>
          <a:ext cx="1600200" cy="713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5" name="Equation" r:id="rId14" imgW="1523880" imgH="685800" progId="Equation.3">
                  <p:embed/>
                </p:oleObj>
              </mc:Choice>
              <mc:Fallback>
                <p:oleObj name="Equation" r:id="rId14" imgW="1523880" imgH="685800" progId="Equation.3">
                  <p:embed/>
                  <p:pic>
                    <p:nvPicPr>
                      <p:cNvPr id="0" name="Object 2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943120"/>
                        <a:ext cx="1600200" cy="713343"/>
                      </a:xfrm>
                      <a:prstGeom prst="rect">
                        <a:avLst/>
                      </a:prstGeom>
                      <a:solidFill>
                        <a:srgbClr val="FFC000">
                          <a:alpha val="15000"/>
                        </a:srgbClr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2224510"/>
              </p:ext>
            </p:extLst>
          </p:nvPr>
        </p:nvGraphicFramePr>
        <p:xfrm>
          <a:off x="5105401" y="4984110"/>
          <a:ext cx="1981200" cy="654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6" name="Equation" r:id="rId16" imgW="1650960" imgH="558720" progId="Equation.3">
                  <p:embed/>
                </p:oleObj>
              </mc:Choice>
              <mc:Fallback>
                <p:oleObj name="Equation" r:id="rId16" imgW="1650960" imgH="558720" progId="Equation.3">
                  <p:embed/>
                  <p:pic>
                    <p:nvPicPr>
                      <p:cNvPr id="0" name="Object 2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1" y="4984110"/>
                        <a:ext cx="1981200" cy="654690"/>
                      </a:xfrm>
                      <a:prstGeom prst="rect">
                        <a:avLst/>
                      </a:prstGeom>
                      <a:solidFill>
                        <a:srgbClr val="FFC000">
                          <a:alpha val="15000"/>
                        </a:srgbClr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4686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25632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5633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5603" name="Picture 5" descr="lab_icon_no_box_blue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685800" y="533400"/>
            <a:ext cx="7162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Electron-ion two stream stability for a few devices</a:t>
            </a:r>
            <a:endParaRPr lang="en-US" sz="2000" baseline="300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635213"/>
              </p:ext>
            </p:extLst>
          </p:nvPr>
        </p:nvGraphicFramePr>
        <p:xfrm>
          <a:off x="762001" y="1402079"/>
          <a:ext cx="7772402" cy="3600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423"/>
                <a:gridCol w="708404"/>
                <a:gridCol w="708404"/>
                <a:gridCol w="708404"/>
                <a:gridCol w="708404"/>
                <a:gridCol w="708404"/>
                <a:gridCol w="708404"/>
                <a:gridCol w="208280"/>
                <a:gridCol w="725425"/>
                <a:gridCol w="725425"/>
                <a:gridCol w="725425"/>
              </a:tblGrid>
              <a:tr h="42041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Stability criteria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</a:tr>
              <a:tr h="6192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Device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200" i="1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1200" dirty="0" smtClean="0"/>
                        <a:t>(A)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r>
                        <a:rPr lang="en-US" sz="1200" i="1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200" dirty="0" smtClean="0"/>
                        <a:t> (A/cm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r>
                        <a:rPr lang="en-US" sz="12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200" dirty="0" smtClean="0"/>
                        <a:t> (A/cm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200" i="1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eV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200" i="1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200" dirty="0" smtClean="0"/>
                        <a:t> (</a:t>
                      </a:r>
                      <a:r>
                        <a:rPr lang="en-US" sz="1200" dirty="0" err="1" smtClean="0"/>
                        <a:t>keV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(cm)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r>
                        <a:rPr lang="en-US" sz="1200" i="1" u="none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1200" u="none" dirty="0" smtClean="0"/>
                    </a:p>
                    <a:p>
                      <a:pPr algn="ctr"/>
                      <a:r>
                        <a:rPr kumimoji="0" lang="en-US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</a:t>
                      </a:r>
                      <a:r>
                        <a:rPr kumimoji="0" lang="en-US" sz="1200" b="0" i="1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r>
                        <a:rPr lang="en-US" sz="1200" u="none" dirty="0" smtClean="0"/>
                        <a:t>(max)</a:t>
                      </a:r>
                      <a:endParaRPr lang="en-US" sz="1200" u="none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200" i="1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200" dirty="0" smtClean="0"/>
                        <a:t> / </a:t>
                      </a:r>
                      <a:r>
                        <a:rPr lang="el-GR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λ</a:t>
                      </a:r>
                      <a:r>
                        <a:rPr lang="en-US" sz="12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200" i="1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stable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</a:tr>
              <a:tr h="42041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LLNL</a:t>
                      </a:r>
                    </a:p>
                    <a:p>
                      <a:pPr algn="ctr"/>
                      <a:r>
                        <a:rPr lang="en-US" sz="1100" dirty="0" smtClean="0"/>
                        <a:t>EBIT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0.15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2.2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 x 10</a:t>
                      </a:r>
                      <a:r>
                        <a:rPr lang="en-US" sz="1100" baseline="30000" dirty="0" smtClean="0"/>
                        <a:t>3</a:t>
                      </a:r>
                      <a:endParaRPr lang="en-US" sz="1100" baseline="30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190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0.6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0.7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yes</a:t>
                      </a:r>
                      <a:endParaRPr lang="en-US" sz="11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>
                        <a:alpha val="50000"/>
                      </a:srgbClr>
                    </a:solidFill>
                  </a:tcPr>
                </a:tc>
              </a:tr>
              <a:tr h="42041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LLNL</a:t>
                      </a:r>
                    </a:p>
                    <a:p>
                      <a:pPr algn="ctr"/>
                      <a:r>
                        <a:rPr lang="en-US" sz="1100" dirty="0" smtClean="0"/>
                        <a:t>Super EBIT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0.15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2.2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 x 10</a:t>
                      </a:r>
                      <a:r>
                        <a:rPr kumimoji="0" lang="en-US" sz="11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190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150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0.01</a:t>
                      </a:r>
                      <a:endParaRPr lang="en-US" sz="1100" dirty="0"/>
                    </a:p>
                  </a:txBody>
                  <a:tcPr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0.4</a:t>
                      </a:r>
                      <a:endParaRPr lang="en-US" sz="1100" dirty="0"/>
                    </a:p>
                  </a:txBody>
                  <a:tcPr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yes</a:t>
                      </a:r>
                      <a:endParaRPr lang="en-US" sz="11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50">
                        <a:alpha val="50000"/>
                      </a:srgbClr>
                    </a:solidFill>
                  </a:tcPr>
                </a:tc>
              </a:tr>
              <a:tr h="42041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REX-ISOLDE</a:t>
                      </a:r>
                    </a:p>
                    <a:p>
                      <a:pPr algn="ctr"/>
                      <a:r>
                        <a:rPr lang="en-US" sz="1100" dirty="0" smtClean="0"/>
                        <a:t>EBIS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0.2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140</a:t>
                      </a:r>
                      <a:endParaRPr lang="en-US" sz="1100" dirty="0"/>
                    </a:p>
                  </a:txBody>
                  <a:tcPr anchor="ctr">
                    <a:solidFill>
                      <a:srgbClr val="FF0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9.3</a:t>
                      </a:r>
                      <a:endParaRPr lang="en-US" sz="1100" dirty="0"/>
                    </a:p>
                  </a:txBody>
                  <a:tcPr anchor="ctr">
                    <a:solidFill>
                      <a:srgbClr val="FF0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no</a:t>
                      </a:r>
                      <a:endParaRPr lang="en-US" sz="11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80000"/>
                      </a:srgbClr>
                    </a:solidFill>
                  </a:tcPr>
                </a:tc>
              </a:tr>
              <a:tr h="42041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RHIC</a:t>
                      </a:r>
                    </a:p>
                    <a:p>
                      <a:pPr algn="ctr"/>
                      <a:r>
                        <a:rPr lang="en-US" sz="1100" dirty="0" smtClean="0"/>
                        <a:t>EBIS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500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3.3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150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110</a:t>
                      </a:r>
                      <a:endParaRPr lang="en-US" sz="1100" dirty="0"/>
                    </a:p>
                  </a:txBody>
                  <a:tcPr anchor="ctr">
                    <a:solidFill>
                      <a:srgbClr val="FF0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mtClean="0"/>
                        <a:t>34</a:t>
                      </a:r>
                      <a:endParaRPr lang="en-US" sz="1100" dirty="0"/>
                    </a:p>
                  </a:txBody>
                  <a:tcPr anchor="ctr">
                    <a:solidFill>
                      <a:srgbClr val="FF0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no</a:t>
                      </a:r>
                      <a:endParaRPr lang="en-US" sz="11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80000"/>
                      </a:srgbClr>
                    </a:solidFill>
                  </a:tcPr>
                </a:tc>
              </a:tr>
              <a:tr h="42041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MSU</a:t>
                      </a:r>
                    </a:p>
                    <a:p>
                      <a:pPr algn="ctr"/>
                      <a:r>
                        <a:rPr lang="en-US" sz="1100" dirty="0" smtClean="0"/>
                        <a:t>EBIS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 x 10</a:t>
                      </a:r>
                      <a:r>
                        <a:rPr lang="en-US" sz="1100" baseline="30000" dirty="0" smtClean="0"/>
                        <a:t>4</a:t>
                      </a:r>
                      <a:endParaRPr lang="en-US" sz="11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250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460</a:t>
                      </a:r>
                      <a:endParaRPr lang="en-US" sz="1100" dirty="0"/>
                    </a:p>
                  </a:txBody>
                  <a:tcPr anchor="ctr">
                    <a:solidFill>
                      <a:srgbClr val="FF0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1.5</a:t>
                      </a:r>
                      <a:endParaRPr lang="en-US" sz="1100" dirty="0"/>
                    </a:p>
                  </a:txBody>
                  <a:tcPr anchor="ctr">
                    <a:solidFill>
                      <a:srgbClr val="FFFF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?</a:t>
                      </a:r>
                      <a:endParaRPr lang="en-US" sz="11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>
                        <a:alpha val="80000"/>
                      </a:srgbClr>
                    </a:solidFill>
                  </a:tcPr>
                </a:tc>
              </a:tr>
              <a:tr h="40916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LLNL</a:t>
                      </a:r>
                    </a:p>
                    <a:p>
                      <a:pPr algn="ctr"/>
                      <a:r>
                        <a:rPr lang="en-US" sz="1100" dirty="0" smtClean="0"/>
                        <a:t>Intense EBIT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</a:t>
                      </a:r>
                      <a:endParaRPr lang="en-US" sz="11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</a:t>
                      </a:r>
                      <a:endParaRPr lang="en-US" sz="11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 x 10</a:t>
                      </a:r>
                      <a:r>
                        <a:rPr lang="en-US" sz="1100" baseline="30000" dirty="0" smtClean="0"/>
                        <a:t>5</a:t>
                      </a:r>
                      <a:endParaRPr lang="en-US" sz="1100" baseline="30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2500</a:t>
                      </a:r>
                      <a:endParaRPr lang="en-US" sz="11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</a:t>
                      </a:r>
                      <a:endParaRPr lang="en-US" sz="11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25</a:t>
                      </a:r>
                      <a:endParaRPr lang="en-US" sz="11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450</a:t>
                      </a:r>
                      <a:endParaRPr lang="en-US" sz="11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0.8</a:t>
                      </a:r>
                      <a:endParaRPr lang="en-US" sz="11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?</a:t>
                      </a:r>
                      <a:endParaRPr lang="en-US" sz="11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19200" y="5648980"/>
            <a:ext cx="6324600" cy="523220"/>
          </a:xfrm>
          <a:prstGeom prst="rect">
            <a:avLst/>
          </a:prstGeom>
          <a:solidFill>
            <a:srgbClr val="FFC000">
              <a:alpha val="15000"/>
            </a:srgb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Short length, high electron energy, and high beam compression (i.e., electron temperature) are good for avoiding the electron-ion two stream instability</a:t>
            </a:r>
            <a:endParaRPr lang="en-US" sz="1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477000" y="2161031"/>
            <a:ext cx="5334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38200" y="5105400"/>
            <a:ext cx="590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=  0.1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cs typeface="Times New Roman" pitchFamily="18" charset="0"/>
              </a:rPr>
              <a:t>x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(max) calculated for 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 0.3,  </a:t>
            </a:r>
            <a:r>
              <a:rPr lang="el-GR" sz="1400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 0.5, 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 0.3   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1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25632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5633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5603" name="Picture 5" descr="lab_icon_no_box_blue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685800" y="457200"/>
            <a:ext cx="7162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Summary</a:t>
            </a:r>
            <a:endParaRPr lang="en-US" sz="2400" baseline="30000" dirty="0" smtClean="0">
              <a:solidFill>
                <a:srgbClr val="000000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676274" y="1246187"/>
            <a:ext cx="7172326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28600" indent="-22860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Heating of trapped ions by single particle Coulomb collisions with beam electrons is proportional to </a:t>
            </a:r>
            <a:r>
              <a:rPr lang="en-US" altLang="en-US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lang="en-US" altLang="en-US" sz="1600" i="1" baseline="30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and produces ion temperatures that exceed the space charge potential of the electron beam before the highest charge states can be produced </a:t>
            </a: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eaLnBrk="0" fontAlgn="base" hangingPunct="0">
              <a:spcBef>
                <a:spcPts val="1200"/>
              </a:spcBef>
              <a:spcAft>
                <a:spcPct val="0"/>
              </a:spcAft>
              <a:buFont typeface="Symbol" pitchFamily="18" charset="2"/>
              <a:buChar char="·"/>
              <a:tabLst/>
            </a:pPr>
            <a:r>
              <a:rPr lang="en-US" altLang="en-US" sz="16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Evaporative ion cooling (by design or accident) is required for the production, retention, and </a:t>
            </a:r>
            <a:r>
              <a:rPr lang="en-US" altLang="en-US" sz="1600" dirty="0" err="1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emittance</a:t>
            </a:r>
            <a:r>
              <a:rPr lang="en-US" altLang="en-US" sz="16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reduction of very </a:t>
            </a:r>
            <a:r>
              <a:rPr lang="en-US" altLang="en-US" sz="16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highly charged ions </a:t>
            </a:r>
            <a:endParaRPr lang="en-US" altLang="en-US" sz="1600" dirty="0">
              <a:solidFill>
                <a:srgbClr val="000000"/>
              </a:solidFill>
              <a:latin typeface="Arial"/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eaLnBrk="0" fontAlgn="base" hangingPunct="0">
              <a:spcBef>
                <a:spcPts val="1200"/>
              </a:spcBef>
              <a:spcAft>
                <a:spcPct val="0"/>
              </a:spcAft>
              <a:buFont typeface="Symbol" pitchFamily="18" charset="2"/>
              <a:buChar char="·"/>
              <a:tabLst/>
            </a:pPr>
            <a:r>
              <a:rPr lang="en-US" altLang="en-US" sz="16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  <a:sym typeface="Symbol" pitchFamily="18" charset="2"/>
              </a:rPr>
              <a:t>Successful ion cooling was achieved in the LLNL Super EBIT with:</a:t>
            </a:r>
          </a:p>
          <a:p>
            <a:pPr marL="640080" indent="0" eaLnBrk="0" fontAlgn="base" hangingPunct="0">
              <a:spcBef>
                <a:spcPts val="1200"/>
              </a:spcBef>
              <a:spcAft>
                <a:spcPct val="0"/>
              </a:spcAft>
              <a:tabLst/>
            </a:pPr>
            <a:r>
              <a:rPr lang="en-US" altLang="en-US" sz="16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  <a:sym typeface="Symbol" pitchFamily="18" charset="2"/>
              </a:rPr>
              <a:t>Low background gas density -- Drift tubes are at 4 K and have minimal openings that view room temperature surfaces</a:t>
            </a:r>
          </a:p>
          <a:p>
            <a:pPr marL="640080" indent="0" eaLnBrk="0" fontAlgn="base" hangingPunct="0">
              <a:spcBef>
                <a:spcPts val="1200"/>
              </a:spcBef>
              <a:spcAft>
                <a:spcPct val="0"/>
              </a:spcAft>
              <a:tabLst/>
            </a:pPr>
            <a:r>
              <a:rPr lang="en-US" altLang="en-US" sz="16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  <a:sym typeface="Symbol" pitchFamily="18" charset="2"/>
              </a:rPr>
              <a:t>Controlled crossed-beam injection of neutral neon atoms for evaporative cooling</a:t>
            </a:r>
          </a:p>
          <a:p>
            <a:pPr marL="640080" indent="0" eaLnBrk="0" fontAlgn="base" hangingPunct="0">
              <a:spcBef>
                <a:spcPts val="1200"/>
              </a:spcBef>
              <a:spcAft>
                <a:spcPct val="0"/>
              </a:spcAft>
              <a:tabLst/>
            </a:pPr>
            <a:r>
              <a:rPr lang="en-US" altLang="en-US" sz="16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  <a:sym typeface="Symbol" pitchFamily="18" charset="2"/>
              </a:rPr>
              <a:t>Use of the axial trap potential to adjust ion temperature and electron-ion overlap</a:t>
            </a:r>
            <a:endParaRPr lang="en-US" altLang="en-US" sz="1600" dirty="0">
              <a:solidFill>
                <a:srgbClr val="000000"/>
              </a:solidFill>
              <a:latin typeface="Arial"/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lvl="1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6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lvl="1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86281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1"/>
          <p:cNvSpPr txBox="1">
            <a:spLocks noChangeArrowheads="1"/>
          </p:cNvSpPr>
          <p:nvPr/>
        </p:nvSpPr>
        <p:spPr bwMode="auto">
          <a:xfrm>
            <a:off x="3352800" y="281940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27388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927475" y="6113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09600" y="228600"/>
            <a:ext cx="7518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Helvetica" pitchFamily="34" charset="0"/>
              </a:rPr>
              <a:t>Charge-exchange recombination with neutral gas destroys high charge states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762000" y="1447800"/>
            <a:ext cx="7315200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Destruction rate is </a:t>
            </a: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</a:t>
            </a:r>
          </a:p>
          <a:p>
            <a:pPr lvl="1" eaLnBrk="0" fontAlgn="base" hangingPunct="0">
              <a:spcBef>
                <a:spcPts val="12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The cross section is enormous:  </a:t>
            </a: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</a:t>
            </a:r>
            <a:r>
              <a:rPr lang="en-US" altLang="en-US" sz="1600" baseline="300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cx</a:t>
            </a: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 </a:t>
            </a:r>
            <a:r>
              <a:rPr lang="en-US" altLang="en-US" sz="1600" i="1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2  10</a:t>
            </a:r>
            <a:r>
              <a:rPr lang="en-US" altLang="en-US" sz="1600" i="1" baseline="300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-14</a:t>
            </a: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cm</a:t>
            </a:r>
            <a:r>
              <a:rPr lang="en-US" altLang="en-US" sz="1600" baseline="300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2</a:t>
            </a: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for </a:t>
            </a:r>
            <a:r>
              <a:rPr lang="en-US" altLang="en-US" sz="1600" i="1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q </a:t>
            </a: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= 50+ and neutral neon </a:t>
            </a:r>
            <a:r>
              <a:rPr lang="en-US" altLang="en-US" sz="16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   </a:t>
            </a:r>
            <a:endParaRPr lang="en-US" altLang="en-US" sz="160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3124200" y="1371600"/>
          <a:ext cx="1133475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8" name="Equation" r:id="rId4" imgW="876240" imgH="393480" progId="Equation.3">
                  <p:embed/>
                </p:oleObj>
              </mc:Choice>
              <mc:Fallback>
                <p:oleObj name="Equation" r:id="rId4" imgW="876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371600"/>
                        <a:ext cx="1133475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17" name="Picture 13" descr="EBIT-0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2" t="51126" r="39003" b="2502"/>
          <a:stretch>
            <a:fillRect/>
          </a:stretch>
        </p:blipFill>
        <p:spPr bwMode="auto">
          <a:xfrm>
            <a:off x="5334000" y="2514600"/>
            <a:ext cx="27432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685800" y="2667000"/>
            <a:ext cx="4572000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Neutral gas density must be very low ( 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 10</a:t>
            </a:r>
            <a:r>
              <a:rPr lang="en-US" altLang="en-US" sz="1600" baseline="300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-12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Torr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equivalent pressure or less) to avoid destruction of high charge states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Several features of the EBIT design were </a:t>
            </a:r>
            <a:b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</a:b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chosen to minimize neutral gas in the trap</a:t>
            </a: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lvl="1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Trap electrodes at 4 K with small </a:t>
            </a:r>
            <a:b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</a:b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beam entrance and exit holes </a:t>
            </a:r>
          </a:p>
          <a:p>
            <a:pPr lvl="1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Beryllium x-ray windows at 4 K</a:t>
            </a:r>
          </a:p>
          <a:p>
            <a:pPr lvl="1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Collector cooled by liquid nitrogen    	</a:t>
            </a: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</p:txBody>
      </p:sp>
      <p:pic>
        <p:nvPicPr>
          <p:cNvPr id="14" name="Picture 16" descr="lab_icon_no_box_blue_rg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7510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25632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5633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5603" name="Picture 5" descr="lab_icon_no_box_blue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685800" y="457200"/>
            <a:ext cx="7162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Strong self cooling during ion extraction</a:t>
            </a:r>
            <a:endParaRPr lang="en-US" sz="2000" baseline="30000" dirty="0" smtClean="0">
              <a:solidFill>
                <a:srgbClr val="000000"/>
              </a:solidFill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8153400" cy="305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173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Marrs Files\Documents\EBIT\HIE-EBIS-CERN\Cap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"/>
            <a:ext cx="7777162" cy="603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633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Marrs Files\Documents\EBIT\HIE-EBIS-CERN\Cap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5132"/>
            <a:ext cx="7453312" cy="60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88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838200" y="1207056"/>
            <a:ext cx="7772400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arenBoth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Electron beam heating by single-particle Coulomb collisions 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</a:p>
          <a:p>
            <a:pPr marL="395288" lvl="1" indent="0">
              <a:spcBef>
                <a:spcPts val="1200"/>
              </a:spcBef>
              <a:spcAft>
                <a:spcPts val="1200"/>
              </a:spcAft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				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             (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eV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/s)             </a:t>
            </a:r>
            <a:r>
              <a:rPr lang="en-US" altLang="en-US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</a:t>
            </a:r>
            <a:r>
              <a:rPr lang="en-US" altLang="en-US" sz="1400" i="1" baseline="-25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[A/cm</a:t>
            </a:r>
            <a:r>
              <a:rPr lang="en-US" altLang="en-US" sz="1400" baseline="300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2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],  </a:t>
            </a:r>
            <a:r>
              <a:rPr lang="en-US" altLang="en-US" sz="1400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lang="en-US" altLang="en-US" sz="1400" i="1" baseline="-25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[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eV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],  </a:t>
            </a:r>
            <a:b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</a:b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							 </a:t>
            </a:r>
            <a:r>
              <a:rPr lang="en-US" altLang="en-US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= mass number,  </a:t>
            </a:r>
            <a:r>
              <a:rPr lang="el-GR" altLang="en-US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λ</a:t>
            </a:r>
            <a:r>
              <a:rPr lang="en-US" altLang="en-US" sz="1400" i="1" baseline="-25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ie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~ 15</a:t>
            </a:r>
            <a:endParaRPr lang="en-US" altLang="en-US" sz="14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buAutoNum type="arabicParenBoth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Heating by radial contraction of the ion distribution</a:t>
            </a:r>
          </a:p>
          <a:p>
            <a:pPr marL="342900" indent="-342900">
              <a:spcBef>
                <a:spcPts val="600"/>
              </a:spcBef>
              <a:buAutoNum type="arabicParenBoth"/>
            </a:pPr>
            <a:endParaRPr lang="en-US" altLang="en-US" sz="16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1828800" lvl="4" indent="0"/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Example:  10% decrease in radius increases ion temperature by 20%</a:t>
            </a:r>
          </a:p>
          <a:p>
            <a:pPr marL="1828800" lvl="4" indent="0">
              <a:spcBef>
                <a:spcPts val="600"/>
              </a:spcBef>
              <a:spcAft>
                <a:spcPts val="600"/>
              </a:spcAft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(Same equation as for compression of an ideal gas or conservation of 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emittance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)</a:t>
            </a:r>
            <a:endParaRPr lang="en-US" altLang="en-US" sz="14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457200" lvl="1" indent="0" eaLnBrk="1" hangingPunct="1">
              <a:spcBef>
                <a:spcPts val="600"/>
              </a:spcBef>
              <a:buFontTx/>
              <a:buChar char="-"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Important for high-</a:t>
            </a:r>
            <a:r>
              <a:rPr lang="en-US" altLang="en-US" sz="1400" dirty="0" err="1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emittance</a:t>
            </a: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ions injected at large radius</a:t>
            </a:r>
          </a:p>
          <a:p>
            <a:pPr marL="457200" lvl="1" indent="0" eaLnBrk="1" hangingPunct="1">
              <a:spcBef>
                <a:spcPts val="600"/>
              </a:spcBef>
              <a:buFontTx/>
              <a:buChar char="-"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Ion radius contracts with increasing charge state</a:t>
            </a:r>
          </a:p>
          <a:p>
            <a:pPr marL="457200" lvl="1" indent="0" eaLnBrk="1" hangingPunct="1">
              <a:spcBef>
                <a:spcPts val="600"/>
              </a:spcBef>
              <a:buFontTx/>
              <a:buChar char="-"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Not important for steady state (EBIT) operation </a:t>
            </a: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marL="342900" indent="-342900">
              <a:spcBef>
                <a:spcPts val="1200"/>
              </a:spcBef>
              <a:buAutoNum type="arabicParenBoth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Heating by plasma instabilities</a:t>
            </a: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lvl="1">
              <a:spcBef>
                <a:spcPts val="600"/>
              </a:spcBef>
              <a:buFontTx/>
              <a:buChar char="-"/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Dominant heating rate if it occurs </a:t>
            </a:r>
            <a:endParaRPr lang="en-US" altLang="en-US" sz="14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pic>
        <p:nvPicPr>
          <p:cNvPr id="5" name="Picture 5" descr="lab_icon_no_box_blue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762000"/>
            <a:ext cx="9142413" cy="76200"/>
            <a:chOff x="0" y="0"/>
            <a:chExt cx="5760" cy="708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85800" y="381000"/>
            <a:ext cx="7734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Three mechanisms for ion heating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446684"/>
              </p:ext>
            </p:extLst>
          </p:nvPr>
        </p:nvGraphicFramePr>
        <p:xfrm>
          <a:off x="1219200" y="1600200"/>
          <a:ext cx="3064472" cy="623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2" name="Equation" r:id="rId4" imgW="2247840" imgH="457200" progId="Equation.3">
                  <p:embed/>
                </p:oleObj>
              </mc:Choice>
              <mc:Fallback>
                <p:oleObj name="Equation" r:id="rId4" imgW="2247840" imgH="457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600200"/>
                        <a:ext cx="3064472" cy="623431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20000"/>
                        </a:schemeClr>
                      </a:solidFill>
                      <a:ln w="95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415791"/>
              </p:ext>
            </p:extLst>
          </p:nvPr>
        </p:nvGraphicFramePr>
        <p:xfrm>
          <a:off x="1367234" y="3017629"/>
          <a:ext cx="994966" cy="563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3" name="Equation" r:id="rId6" imgW="749160" imgH="431640" progId="Equation.3">
                  <p:embed/>
                </p:oleObj>
              </mc:Choice>
              <mc:Fallback>
                <p:oleObj name="Equation" r:id="rId6" imgW="749160" imgH="431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7234" y="3017629"/>
                        <a:ext cx="994966" cy="563771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2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3000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838200" y="914400"/>
            <a:ext cx="7391400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1200"/>
              </a:spcBef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Electron beam heating 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rate  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 </a:t>
            </a:r>
            <a:r>
              <a:rPr lang="en-US" altLang="en-US" sz="1600" i="1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q</a:t>
            </a:r>
            <a:r>
              <a:rPr lang="en-US" altLang="en-US" sz="1600" baseline="300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2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         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Ionization cross section  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 1/</a:t>
            </a:r>
            <a:r>
              <a:rPr lang="en-US" altLang="en-US" sz="1600" i="1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q</a:t>
            </a:r>
            <a:r>
              <a:rPr lang="en-US" altLang="en-US" sz="1600" baseline="300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2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</a:t>
            </a:r>
            <a:endParaRPr lang="en-US" altLang="en-US" sz="1600" dirty="0" smtClean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>
              <a:spcBef>
                <a:spcPts val="1200"/>
              </a:spcBef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Ion temperature exceeds electron beam space-charge potential for high charge states </a:t>
            </a:r>
          </a:p>
          <a:p>
            <a:pPr>
              <a:spcBef>
                <a:spcPts val="1200"/>
              </a:spcBef>
              <a:buFont typeface="Symbol" pitchFamily="18" charset="2"/>
              <a:buChar char="·"/>
            </a:pPr>
            <a:r>
              <a:rPr lang="en-US" sz="1600" kern="0" dirty="0" smtClean="0">
                <a:solidFill>
                  <a:srgbClr val="000000"/>
                </a:solidFill>
              </a:rPr>
              <a:t>Production </a:t>
            </a:r>
            <a:r>
              <a:rPr lang="en-US" sz="1600" kern="0" dirty="0">
                <a:solidFill>
                  <a:srgbClr val="000000"/>
                </a:solidFill>
              </a:rPr>
              <a:t>of charge states of roughly 50+ or greater </a:t>
            </a:r>
            <a:r>
              <a:rPr lang="en-US" sz="1600" kern="0" dirty="0" smtClean="0">
                <a:solidFill>
                  <a:srgbClr val="000000"/>
                </a:solidFill>
              </a:rPr>
              <a:t>(depending on machine parameters) is </a:t>
            </a:r>
            <a:r>
              <a:rPr lang="en-US" sz="1600" kern="0" dirty="0">
                <a:solidFill>
                  <a:srgbClr val="000000"/>
                </a:solidFill>
              </a:rPr>
              <a:t>impossible without ion </a:t>
            </a:r>
            <a:r>
              <a:rPr lang="en-US" sz="1600" kern="0" dirty="0" smtClean="0">
                <a:solidFill>
                  <a:srgbClr val="000000"/>
                </a:solidFill>
              </a:rPr>
              <a:t>cooling </a:t>
            </a:r>
            <a:endParaRPr lang="en-US" altLang="en-US" sz="1600" dirty="0" smtClean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lvl="1">
              <a:spcBef>
                <a:spcPts val="600"/>
              </a:spcBef>
              <a:buFontTx/>
              <a:buChar char="-"/>
            </a:pP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pic>
        <p:nvPicPr>
          <p:cNvPr id="5" name="Picture 5" descr="lab_icon_no_box_blue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762000"/>
            <a:ext cx="9142413" cy="76200"/>
            <a:chOff x="0" y="0"/>
            <a:chExt cx="5760" cy="708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85800" y="381000"/>
            <a:ext cx="7734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Ion heating requires ion cooling for high charge state production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447800" y="2667000"/>
            <a:ext cx="6248400" cy="584775"/>
          </a:xfrm>
          <a:prstGeom prst="rect">
            <a:avLst/>
          </a:prstGeom>
          <a:solidFill>
            <a:srgbClr val="FFC0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Evaporative </a:t>
            </a:r>
            <a:r>
              <a:rPr lang="en-US" altLang="en-US" sz="1600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ion cooling is used (either by design or by accident) to achieve the production and retention of very high charge 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states 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4" name="Picture 8" descr="EBIT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29000"/>
            <a:ext cx="37115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411" y="3581401"/>
            <a:ext cx="2796189" cy="1321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09600" y="5093494"/>
            <a:ext cx="768384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12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Loss rate depends exponentially on ion charge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Thermal equilibrium  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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en-US" altLang="en-US" sz="1600" i="1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</a:t>
            </a:r>
            <a:r>
              <a:rPr lang="en-US" altLang="en-US" sz="1600" i="1" baseline="-300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i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 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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0.1</a:t>
            </a:r>
            <a:r>
              <a:rPr lang="en-US" altLang="en-US" sz="1600" i="1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qeV</a:t>
            </a:r>
            <a:r>
              <a:rPr lang="en-US" altLang="en-US" sz="1600" i="1" baseline="-300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trap 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The </a:t>
            </a:r>
            <a:r>
              <a:rPr lang="en-US" altLang="en-US" sz="1600" dirty="0" smtClean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axial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trap potential controls the ion temperature and </a:t>
            </a:r>
            <a:r>
              <a:rPr lang="en-US" altLang="en-US" sz="1600" dirty="0" smtClean="0">
                <a:solidFill>
                  <a:srgbClr val="FF3300"/>
                </a:solidFill>
                <a:ea typeface="Times New Roman" pitchFamily="18" charset="0"/>
                <a:cs typeface="Arial" charset="0"/>
              </a:rPr>
              <a:t>radial distribution </a:t>
            </a: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of ions within the electron beam</a:t>
            </a:r>
          </a:p>
        </p:txBody>
      </p:sp>
    </p:spTree>
    <p:extLst>
      <p:ext uri="{BB962C8B-B14F-4D97-AF65-F5344CB8AC3E}">
        <p14:creationId xmlns:p14="http://schemas.microsoft.com/office/powerpoint/2010/main" val="3579027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838200" y="1207056"/>
            <a:ext cx="73914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1200"/>
              </a:spcBef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Energy exchange among ions is determined by the ion-ion collision rate </a:t>
            </a: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marL="395288" lvl="1" indent="0" eaLnBrk="1" hangingPunct="1">
              <a:spcBef>
                <a:spcPts val="1800"/>
              </a:spcBef>
              <a:spcAft>
                <a:spcPts val="1200"/>
              </a:spcAft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				         (s</a:t>
            </a:r>
            <a:r>
              <a:rPr lang="en-US" altLang="en-US" sz="1400" baseline="300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-1</a:t>
            </a: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)        </a:t>
            </a:r>
            <a:r>
              <a:rPr lang="en-US" altLang="en-US" sz="1400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lang="en-US" altLang="en-US" sz="1400" i="1" baseline="-25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[cm</a:t>
            </a:r>
            <a:r>
              <a:rPr lang="en-US" altLang="en-US" sz="1400" baseline="300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-3</a:t>
            </a: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],  </a:t>
            </a:r>
            <a:r>
              <a:rPr lang="en-US" altLang="en-US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lang="en-US" altLang="en-US" sz="1400" i="1" baseline="-25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[</a:t>
            </a:r>
            <a:r>
              <a:rPr lang="en-US" altLang="en-US" sz="1400" dirty="0" err="1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eV</a:t>
            </a:r>
            <a:r>
              <a:rPr lang="en-US" altLang="en-US" sz="1400" dirty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],  </a:t>
            </a:r>
            <a:br>
              <a:rPr lang="en-US" altLang="en-US" sz="1400" dirty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</a:br>
            <a:r>
              <a:rPr lang="en-US" altLang="en-US" sz="1400" dirty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					</a:t>
            </a: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     </a:t>
            </a:r>
            <a:r>
              <a:rPr lang="en-US" altLang="en-US" sz="14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US" altLang="en-US" sz="1400" dirty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= mass number,  </a:t>
            </a:r>
            <a:r>
              <a:rPr lang="el-GR" altLang="en-US" sz="14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λ</a:t>
            </a:r>
            <a:r>
              <a:rPr lang="en-US" altLang="en-US" sz="1400" i="1" baseline="-25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 ~ 9</a:t>
            </a:r>
            <a:endParaRPr lang="en-US" altLang="en-US" sz="1600" dirty="0" smtClean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>
              <a:spcBef>
                <a:spcPts val="1200"/>
              </a:spcBef>
              <a:buFont typeface="Symbol" pitchFamily="18" charset="2"/>
              <a:buChar char="·"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buFont typeface="Symbol" pitchFamily="18" charset="2"/>
              <a:buChar char="·"/>
            </a:pPr>
            <a:r>
              <a:rPr lang="en-US" sz="1600" kern="0" dirty="0" smtClean="0">
                <a:solidFill>
                  <a:srgbClr val="000000"/>
                </a:solidFill>
              </a:rPr>
              <a:t>Ion-ion energy exchange is usually the fastest rate in the trap – faster than ion heating, ion evaporation, and high charge state production</a:t>
            </a:r>
            <a:endParaRPr lang="en-US" altLang="en-US" sz="1600" dirty="0" smtClean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lvl="1">
              <a:spcBef>
                <a:spcPts val="60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Highly charged ions are all at the same temperature</a:t>
            </a:r>
          </a:p>
          <a:p>
            <a:pPr lvl="1">
              <a:spcBef>
                <a:spcPts val="60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Low charge ions gain energy quickly from highly charge ions and are not far behind in temperature</a:t>
            </a:r>
          </a:p>
          <a:p>
            <a:pPr lvl="1">
              <a:spcBef>
                <a:spcPts val="600"/>
              </a:spcBef>
              <a:buFontTx/>
              <a:buChar char="-"/>
            </a:pPr>
            <a:endParaRPr lang="en-US" altLang="en-US" sz="16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pic>
        <p:nvPicPr>
          <p:cNvPr id="5" name="Picture 5" descr="lab_icon_no_box_blue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762000"/>
            <a:ext cx="9142413" cy="76200"/>
            <a:chOff x="0" y="0"/>
            <a:chExt cx="5760" cy="708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85800" y="381000"/>
            <a:ext cx="7734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Ion-ion energy exchange </a:t>
            </a: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007493"/>
              </p:ext>
            </p:extLst>
          </p:nvPr>
        </p:nvGraphicFramePr>
        <p:xfrm>
          <a:off x="1219200" y="1600200"/>
          <a:ext cx="3657600" cy="614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2" name="Equation" r:id="rId4" imgW="2971800" imgH="495000" progId="Equation.3">
                  <p:embed/>
                </p:oleObj>
              </mc:Choice>
              <mc:Fallback>
                <p:oleObj name="Equation" r:id="rId4" imgW="2971800" imgH="495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600200"/>
                        <a:ext cx="3657600" cy="6144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143000" y="4648200"/>
            <a:ext cx="6248400" cy="584775"/>
          </a:xfrm>
          <a:prstGeom prst="rect">
            <a:avLst/>
          </a:prstGeom>
          <a:solidFill>
            <a:srgbClr val="FFC0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Rapid ion-ion energy exchange enables light-ion evaporative cooling of highly charged ions 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62202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Marrs Files\Documents\EBIT\HIE-EBIS-CERN\Images\gas-injec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99" y="838200"/>
            <a:ext cx="6324601" cy="286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25632" name="Rectangle 3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5633" name="Rectangle 4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5603" name="Picture 5" descr="lab_icon_no_box_blue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915590" y="514290"/>
            <a:ext cx="61710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LLNL Super EBIT cooling-gas injector</a:t>
            </a:r>
            <a:endParaRPr lang="en-US" sz="2000" baseline="30000" dirty="0" smtClean="0">
              <a:solidFill>
                <a:srgbClr val="00000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86"/>
          <a:stretch/>
        </p:blipFill>
        <p:spPr bwMode="auto">
          <a:xfrm>
            <a:off x="762000" y="1524000"/>
            <a:ext cx="788333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143000" y="3962400"/>
            <a:ext cx="71628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A beam of neutral atoms (usually neon) is produced by differential pumping and collimation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Neutral atomic beam crosses electron beam in trap center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Best performance is achieved when all x-ray ports are covered by beryllium windows at 4 K to minimize background gas density in the trap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295400" y="5562600"/>
            <a:ext cx="6400800" cy="584775"/>
          </a:xfrm>
          <a:prstGeom prst="rect">
            <a:avLst/>
          </a:prstGeom>
          <a:solidFill>
            <a:srgbClr val="FFC0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Neon is a good choice for cooling:  atomic number is about right, chemically inert, small charge exchange recombination cross section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6525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3927475" y="61134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609600" y="514350"/>
            <a:ext cx="7086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smtClean="0">
                <a:solidFill>
                  <a:srgbClr val="000000"/>
                </a:solidFill>
                <a:latin typeface="Helvetica" pitchFamily="34" charset="0"/>
              </a:rPr>
              <a:t>Injection of low-Z cooling gas controls high-Z ion inventories</a:t>
            </a:r>
          </a:p>
        </p:txBody>
      </p:sp>
      <p:sp>
        <p:nvSpPr>
          <p:cNvPr id="3174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49" name="Text Box 15"/>
          <p:cNvSpPr txBox="1">
            <a:spLocks noChangeArrowheads="1"/>
          </p:cNvSpPr>
          <p:nvPr/>
        </p:nvSpPr>
        <p:spPr bwMode="auto">
          <a:xfrm>
            <a:off x="838200" y="3733800"/>
            <a:ext cx="34290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Neutral neon atoms are injected radially through an aperture in the 4 K magnet bobbin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Some neon atoms are ionized and captured in the electron beam</a:t>
            </a:r>
          </a:p>
        </p:txBody>
      </p:sp>
      <p:sp>
        <p:nvSpPr>
          <p:cNvPr id="31750" name="Text Box 16"/>
          <p:cNvSpPr txBox="1">
            <a:spLocks noChangeArrowheads="1"/>
          </p:cNvSpPr>
          <p:nvPr/>
        </p:nvSpPr>
        <p:spPr bwMode="auto">
          <a:xfrm>
            <a:off x="4800600" y="3733800"/>
            <a:ext cx="34290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The trap is filled with a single injection of low-charge bismuth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The amount of highly charged bismuth retained in the trap is controlled by the amount of neon cooling</a:t>
            </a:r>
          </a:p>
        </p:txBody>
      </p:sp>
      <p:pic>
        <p:nvPicPr>
          <p:cNvPr id="31751" name="Picture 17" descr="Bi-ra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3108325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19" descr="tra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2797175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16" descr="lab_icon_no_box_blue_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54" name="Group 13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31756" name="Rectangle 14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31757" name="Rectangle 15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1755" name="TextBox 14"/>
          <p:cNvSpPr txBox="1">
            <a:spLocks noChangeArrowheads="1"/>
          </p:cNvSpPr>
          <p:nvPr/>
        </p:nvSpPr>
        <p:spPr bwMode="auto">
          <a:xfrm>
            <a:off x="914400" y="5486400"/>
            <a:ext cx="7010400" cy="923925"/>
          </a:xfrm>
          <a:prstGeom prst="rect">
            <a:avLst/>
          </a:prstGeom>
          <a:solidFill>
            <a:schemeClr val="accent1">
              <a:alpha val="2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Data with a clean trap confirms that the number of high-charge ions retained in the EBIT electron beam is roughly proportional to the injection rate of low-Z cooling ions</a:t>
            </a:r>
          </a:p>
        </p:txBody>
      </p:sp>
    </p:spTree>
    <p:extLst>
      <p:ext uri="{BB962C8B-B14F-4D97-AF65-F5344CB8AC3E}">
        <p14:creationId xmlns:p14="http://schemas.microsoft.com/office/powerpoint/2010/main" val="3538723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7" name="Group 17"/>
          <p:cNvGrpSpPr>
            <a:grpSpLocks/>
          </p:cNvGrpSpPr>
          <p:nvPr/>
        </p:nvGrpSpPr>
        <p:grpSpPr bwMode="auto">
          <a:xfrm>
            <a:off x="4572000" y="1524000"/>
            <a:ext cx="3205163" cy="4419600"/>
            <a:chOff x="685800" y="1752601"/>
            <a:chExt cx="3053373" cy="4267200"/>
          </a:xfrm>
        </p:grpSpPr>
        <p:pic>
          <p:nvPicPr>
            <p:cNvPr id="2970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1752601"/>
              <a:ext cx="3053373" cy="426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4" name="TextBox 13"/>
            <p:cNvSpPr txBox="1">
              <a:spLocks noChangeArrowheads="1"/>
            </p:cNvSpPr>
            <p:nvPr/>
          </p:nvSpPr>
          <p:spPr bwMode="auto">
            <a:xfrm>
              <a:off x="1219307" y="1981201"/>
              <a:ext cx="1295659" cy="251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dirty="0">
                  <a:solidFill>
                    <a:srgbClr val="000000"/>
                  </a:solidFill>
                </a:rPr>
                <a:t>Deep axial trap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dirty="0">
                  <a:solidFill>
                    <a:srgbClr val="000000"/>
                  </a:solidFill>
                </a:rPr>
                <a:t>High ion temperature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dirty="0">
                  <a:solidFill>
                    <a:srgbClr val="000000"/>
                  </a:solidFill>
                </a:rPr>
                <a:t>Shallow axial trap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dirty="0">
                  <a:solidFill>
                    <a:srgbClr val="000000"/>
                  </a:solidFill>
                </a:rPr>
                <a:t>Low ion temperature</a:t>
              </a:r>
            </a:p>
          </p:txBody>
        </p:sp>
      </p:grpSp>
      <p:grpSp>
        <p:nvGrpSpPr>
          <p:cNvPr id="29706" name="Group 18"/>
          <p:cNvGrpSpPr>
            <a:grpSpLocks/>
          </p:cNvGrpSpPr>
          <p:nvPr/>
        </p:nvGrpSpPr>
        <p:grpSpPr bwMode="auto">
          <a:xfrm>
            <a:off x="533400" y="1549400"/>
            <a:ext cx="3581400" cy="4546600"/>
            <a:chOff x="5047585" y="1397736"/>
            <a:chExt cx="3410615" cy="4698264"/>
          </a:xfrm>
        </p:grpSpPr>
        <p:pic>
          <p:nvPicPr>
            <p:cNvPr id="29710" name="Picture 15" descr="D:\Documents\EBIT\EBIST2010\images\Penetrante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7585" y="3736450"/>
              <a:ext cx="3410615" cy="235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1" name="Picture 14" descr="D:\Documents\EBIT\EBIST2010\images\Penetrante1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1" y="1397736"/>
              <a:ext cx="3276599" cy="2259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609600" y="228600"/>
            <a:ext cx="751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smtClean="0">
                <a:solidFill>
                  <a:srgbClr val="000000"/>
                </a:solidFill>
                <a:latin typeface="Helvetica" pitchFamily="34" charset="0"/>
              </a:rPr>
              <a:t>Measurements and detailed computer models support our understanding of ion thermal processes</a:t>
            </a:r>
          </a:p>
        </p:txBody>
      </p:sp>
      <p:sp>
        <p:nvSpPr>
          <p:cNvPr id="2969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29700" name="Group 13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29712" name="Rectangle 14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9713" name="Rectangle 15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9701" name="Picture 16" descr="lab_icon_no_box_blue_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 Box 17"/>
          <p:cNvSpPr txBox="1">
            <a:spLocks noChangeArrowheads="1"/>
          </p:cNvSpPr>
          <p:nvPr/>
        </p:nvSpPr>
        <p:spPr bwMode="auto">
          <a:xfrm>
            <a:off x="5029200" y="6096000"/>
            <a:ext cx="2362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900" dirty="0" smtClean="0">
                <a:solidFill>
                  <a:srgbClr val="000000"/>
                </a:solidFill>
              </a:rPr>
              <a:t>P. Beiersdorfer et al., RSI </a:t>
            </a:r>
            <a:r>
              <a:rPr lang="en-US" sz="900" b="1" dirty="0" smtClean="0">
                <a:solidFill>
                  <a:srgbClr val="000000"/>
                </a:solidFill>
              </a:rPr>
              <a:t>66</a:t>
            </a:r>
            <a:r>
              <a:rPr lang="en-US" sz="900" dirty="0" smtClean="0">
                <a:solidFill>
                  <a:srgbClr val="000000"/>
                </a:solidFill>
              </a:rPr>
              <a:t>, 303 (1995)</a:t>
            </a:r>
          </a:p>
        </p:txBody>
      </p:sp>
      <p:sp>
        <p:nvSpPr>
          <p:cNvPr id="29703" name="TextBox 16"/>
          <p:cNvSpPr txBox="1">
            <a:spLocks noChangeArrowheads="1"/>
          </p:cNvSpPr>
          <p:nvPr/>
        </p:nvSpPr>
        <p:spPr bwMode="auto">
          <a:xfrm>
            <a:off x="4953000" y="990600"/>
            <a:ext cx="312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Measured He-like Ti</a:t>
            </a:r>
            <a:r>
              <a:rPr lang="en-US" sz="1600" baseline="30000" dirty="0" smtClean="0">
                <a:solidFill>
                  <a:srgbClr val="000000"/>
                </a:solidFill>
              </a:rPr>
              <a:t>20+ </a:t>
            </a:r>
            <a:r>
              <a:rPr lang="en-US" sz="1600" dirty="0" smtClean="0">
                <a:solidFill>
                  <a:srgbClr val="000000"/>
                </a:solidFill>
              </a:rPr>
              <a:t>Doppler-broadened x-ray line width</a:t>
            </a:r>
          </a:p>
        </p:txBody>
      </p:sp>
      <p:sp>
        <p:nvSpPr>
          <p:cNvPr id="29704" name="Text Box 17"/>
          <p:cNvSpPr txBox="1">
            <a:spLocks noChangeArrowheads="1"/>
          </p:cNvSpPr>
          <p:nvPr/>
        </p:nvSpPr>
        <p:spPr bwMode="auto">
          <a:xfrm>
            <a:off x="990600" y="6096000"/>
            <a:ext cx="2362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900" dirty="0" smtClean="0">
                <a:solidFill>
                  <a:srgbClr val="000000"/>
                </a:solidFill>
              </a:rPr>
              <a:t>B. </a:t>
            </a:r>
            <a:r>
              <a:rPr lang="en-US" sz="900" dirty="0" err="1" smtClean="0">
                <a:solidFill>
                  <a:srgbClr val="000000"/>
                </a:solidFill>
              </a:rPr>
              <a:t>Penetrante</a:t>
            </a:r>
            <a:r>
              <a:rPr lang="en-US" sz="900" dirty="0" smtClean="0">
                <a:solidFill>
                  <a:srgbClr val="000000"/>
                </a:solidFill>
              </a:rPr>
              <a:t> et al., PRA </a:t>
            </a:r>
            <a:r>
              <a:rPr lang="en-US" sz="900" b="1" dirty="0" smtClean="0">
                <a:solidFill>
                  <a:srgbClr val="000000"/>
                </a:solidFill>
              </a:rPr>
              <a:t>43</a:t>
            </a:r>
            <a:r>
              <a:rPr lang="en-US" sz="900" dirty="0" smtClean="0">
                <a:solidFill>
                  <a:srgbClr val="000000"/>
                </a:solidFill>
              </a:rPr>
              <a:t>, 4861 (1991)</a:t>
            </a:r>
          </a:p>
        </p:txBody>
      </p:sp>
      <p:sp>
        <p:nvSpPr>
          <p:cNvPr id="29705" name="TextBox 16"/>
          <p:cNvSpPr txBox="1">
            <a:spLocks noChangeArrowheads="1"/>
          </p:cNvSpPr>
          <p:nvPr/>
        </p:nvSpPr>
        <p:spPr bwMode="auto">
          <a:xfrm>
            <a:off x="1074737" y="990600"/>
            <a:ext cx="31924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Computer model of steady-state argon ion temperature</a:t>
            </a:r>
          </a:p>
        </p:txBody>
      </p:sp>
    </p:spTree>
    <p:extLst>
      <p:ext uri="{BB962C8B-B14F-4D97-AF65-F5344CB8AC3E}">
        <p14:creationId xmlns:p14="http://schemas.microsoft.com/office/powerpoint/2010/main" val="3576533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927475" y="61134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533400" y="514290"/>
            <a:ext cx="8153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Helvetica" pitchFamily="34" charset="0"/>
              </a:rPr>
              <a:t>Computer model of charge-state evolution for neon-cooled dysprosium</a:t>
            </a:r>
          </a:p>
        </p:txBody>
      </p:sp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404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404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14" name="Picture 5" descr="lab_icon_no_box_blue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6800"/>
            <a:ext cx="421913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3886200" cy="529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38" name="Text Box 7"/>
          <p:cNvSpPr txBox="1">
            <a:spLocks noChangeArrowheads="1"/>
          </p:cNvSpPr>
          <p:nvPr/>
        </p:nvSpPr>
        <p:spPr bwMode="auto">
          <a:xfrm>
            <a:off x="4419600" y="3962400"/>
            <a:ext cx="4295338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Predicted evolution of charge states of </a:t>
            </a:r>
            <a:r>
              <a:rPr lang="en-US" altLang="en-US" sz="1400" dirty="0" err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Dy</a:t>
            </a: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(Z=66) and Ne (Z=10) in the LLNL Super EBIT following injection of low-charge dysprosium ions</a:t>
            </a:r>
          </a:p>
          <a:p>
            <a:pPr lvl="1" fontAlgn="base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4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Calculation uses a 300-V axial trap potential that produces a hot ion distribution </a:t>
            </a:r>
          </a:p>
          <a:p>
            <a:pPr lvl="0" eaLnBrk="1" fontAlgn="base" hangingPunct="1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Arial"/>
                <a:ea typeface="Times New Roman" pitchFamily="18" charset="0"/>
                <a:cs typeface="Arial" charset="0"/>
              </a:rPr>
              <a:t>Calculation includes electron ionization and recombination, charge exchange recombination, ion heating, energy exchange, and escape </a:t>
            </a:r>
            <a:endParaRPr lang="en-US" altLang="en-US" sz="14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4800600" y="5998047"/>
            <a:ext cx="23622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900" dirty="0" smtClean="0">
                <a:solidFill>
                  <a:srgbClr val="000000"/>
                </a:solidFill>
              </a:rPr>
              <a:t>B. </a:t>
            </a:r>
            <a:r>
              <a:rPr lang="en-US" sz="900" dirty="0" err="1" smtClean="0">
                <a:solidFill>
                  <a:srgbClr val="000000"/>
                </a:solidFill>
              </a:rPr>
              <a:t>Penetrante</a:t>
            </a:r>
            <a:r>
              <a:rPr lang="en-US" sz="900" dirty="0" smtClean="0">
                <a:solidFill>
                  <a:srgbClr val="000000"/>
                </a:solidFill>
              </a:rPr>
              <a:t> et al., PRA </a:t>
            </a:r>
            <a:r>
              <a:rPr lang="en-US" sz="900" b="1" dirty="0" smtClean="0">
                <a:solidFill>
                  <a:srgbClr val="000000"/>
                </a:solidFill>
              </a:rPr>
              <a:t>43</a:t>
            </a:r>
            <a:r>
              <a:rPr lang="en-US" sz="900" dirty="0" smtClean="0">
                <a:solidFill>
                  <a:srgbClr val="000000"/>
                </a:solidFill>
              </a:rPr>
              <a:t>, 4873 (1991)</a:t>
            </a:r>
          </a:p>
        </p:txBody>
      </p:sp>
    </p:spTree>
    <p:extLst>
      <p:ext uri="{BB962C8B-B14F-4D97-AF65-F5344CB8AC3E}">
        <p14:creationId xmlns:p14="http://schemas.microsoft.com/office/powerpoint/2010/main" val="1152369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927475" y="61134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609600" y="212725"/>
            <a:ext cx="7518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Helvetica" pitchFamily="34" charset="0"/>
              </a:rPr>
              <a:t>It is possible to have good cooling (i.e., high count rate) and good ionization balance at the same time </a:t>
            </a:r>
          </a:p>
        </p:txBody>
      </p:sp>
      <p:sp>
        <p:nvSpPr>
          <p:cNvPr id="44038" name="Text Box 7"/>
          <p:cNvSpPr txBox="1">
            <a:spLocks noChangeArrowheads="1"/>
          </p:cNvSpPr>
          <p:nvPr/>
        </p:nvSpPr>
        <p:spPr bwMode="auto">
          <a:xfrm>
            <a:off x="4357130" y="1225377"/>
            <a:ext cx="3948670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623888" indent="-15875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98463" algn="l"/>
                <a:tab pos="6826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Several operating parameters can be adjusted to optimize conditions for specific measurements</a:t>
            </a:r>
          </a:p>
          <a:p>
            <a:pPr lvl="1" fontAlgn="base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Cooling gas density</a:t>
            </a:r>
          </a:p>
          <a:p>
            <a:pPr lvl="1" fontAlgn="base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Axial trap potential</a:t>
            </a:r>
          </a:p>
          <a:p>
            <a:pPr lvl="1" fontAlgn="base">
              <a:spcBef>
                <a:spcPts val="600"/>
              </a:spcBef>
              <a:spcAft>
                <a:spcPct val="0"/>
              </a:spcAft>
              <a:buFontTx/>
              <a:buChar char="-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Electron beam current and density 	</a:t>
            </a:r>
            <a:endParaRPr lang="en-US" altLang="en-US" sz="1600" dirty="0" smtClean="0">
              <a:solidFill>
                <a:srgbClr val="00000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fontAlgn="base">
              <a:spcBef>
                <a:spcPts val="600"/>
              </a:spcBef>
              <a:spcAft>
                <a:spcPct val="0"/>
              </a:spcAft>
              <a:buFont typeface="Symbol" pitchFamily="18" charset="2"/>
              <a:buChar char="·"/>
            </a:pPr>
            <a:r>
              <a:rPr lang="en-US" altLang="en-US" sz="1600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We are lucky that the ratio of cross sections for electron impact ionization and charge exchange recombination is sufficient for production of high-charge-state ions</a:t>
            </a:r>
          </a:p>
        </p:txBody>
      </p:sp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404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404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44042" name="Picture 13" descr="Moly-balan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7"/>
          <a:stretch>
            <a:fillRect/>
          </a:stretch>
        </p:blipFill>
        <p:spPr bwMode="auto">
          <a:xfrm>
            <a:off x="762000" y="1219199"/>
            <a:ext cx="3089275" cy="485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0" y="914400"/>
            <a:ext cx="9142413" cy="76200"/>
            <a:chOff x="0" y="0"/>
            <a:chExt cx="5760" cy="708"/>
          </a:xfrm>
        </p:grpSpPr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 flipV="1">
              <a:off x="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 flipV="1">
              <a:off x="2880" y="0"/>
              <a:ext cx="2880" cy="708"/>
            </a:xfrm>
            <a:prstGeom prst="rect">
              <a:avLst/>
            </a:prstGeom>
            <a:solidFill>
              <a:srgbClr val="124A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14" name="Picture 5" descr="lab_icon_no_box_blue_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4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7" y="4863489"/>
            <a:ext cx="2895600" cy="96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250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1079</Words>
  <Application>Microsoft Office PowerPoint</Application>
  <PresentationFormat>On-screen Show (4:3)</PresentationFormat>
  <Paragraphs>244</Paragraphs>
  <Slides>18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LLNL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Marrs</dc:creator>
  <cp:lastModifiedBy>Ross Marrs</cp:lastModifiedBy>
  <cp:revision>98</cp:revision>
  <cp:lastPrinted>2012-09-11T17:21:14Z</cp:lastPrinted>
  <dcterms:created xsi:type="dcterms:W3CDTF">2012-07-19T18:35:57Z</dcterms:created>
  <dcterms:modified xsi:type="dcterms:W3CDTF">2012-10-12T18:04:17Z</dcterms:modified>
</cp:coreProperties>
</file>