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358" r:id="rId2"/>
    <p:sldId id="322" r:id="rId3"/>
    <p:sldId id="325" r:id="rId4"/>
    <p:sldId id="326" r:id="rId5"/>
    <p:sldId id="329" r:id="rId6"/>
    <p:sldId id="336" r:id="rId7"/>
    <p:sldId id="273" r:id="rId8"/>
    <p:sldId id="271" r:id="rId9"/>
    <p:sldId id="338" r:id="rId10"/>
    <p:sldId id="316" r:id="rId11"/>
    <p:sldId id="340" r:id="rId12"/>
    <p:sldId id="347" r:id="rId13"/>
    <p:sldId id="319" r:id="rId14"/>
    <p:sldId id="342" r:id="rId15"/>
    <p:sldId id="346" r:id="rId16"/>
    <p:sldId id="318" r:id="rId17"/>
    <p:sldId id="357" r:id="rId18"/>
    <p:sldId id="353" r:id="rId19"/>
    <p:sldId id="314" r:id="rId20"/>
    <p:sldId id="354" r:id="rId21"/>
    <p:sldId id="355" r:id="rId22"/>
    <p:sldId id="331" r:id="rId23"/>
    <p:sldId id="343" r:id="rId24"/>
    <p:sldId id="344" r:id="rId25"/>
    <p:sldId id="345" r:id="rId26"/>
    <p:sldId id="348" r:id="rId27"/>
    <p:sldId id="350" r:id="rId28"/>
    <p:sldId id="351" r:id="rId29"/>
    <p:sldId id="352" r:id="rId30"/>
    <p:sldId id="349" r:id="rId31"/>
    <p:sldId id="330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8057" autoAdjust="0"/>
  </p:normalViewPr>
  <p:slideViewPr>
    <p:cSldViewPr snapToGrid="0" snapToObjects="1">
      <p:cViewPr>
        <p:scale>
          <a:sx n="75" d="100"/>
          <a:sy n="75" d="100"/>
        </p:scale>
        <p:origin x="-2064" y="-5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0FB6B-DB33-9F40-A426-886204F97429}" type="datetimeFigureOut">
              <a:rPr lang="en-US" smtClean="0"/>
              <a:pPr/>
              <a:t>22/01/13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1179E-5D0B-CB42-8FB7-BBB3D41E0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627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6794F-C92F-694B-83A0-5783F04BB85A}" type="datetimeFigureOut">
              <a:rPr lang="en-US" smtClean="0"/>
              <a:pPr/>
              <a:t>22/01/13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A1D6F-5D29-FB42-891A-BFC0A5368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400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BF6951-99F5-4E42-856D-73C8AB2E863B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3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72" y="4344030"/>
            <a:ext cx="5030456" cy="4112913"/>
          </a:xfrm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1E04E8-5C08-4F69-870D-7D26FE7A07C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9DF35F-CEC8-4483-B755-78068EB415B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573243"/>
            <a:ext cx="8229600" cy="1056696"/>
          </a:xfrm>
        </p:spPr>
        <p:txBody>
          <a:bodyPr/>
          <a:lstStyle>
            <a:lvl1pPr>
              <a:defRPr b="0" i="1">
                <a:solidFill>
                  <a:srgbClr val="951717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52276" y="1568370"/>
            <a:ext cx="3465576" cy="369888"/>
          </a:xfrm>
        </p:spPr>
        <p:txBody>
          <a:bodyPr>
            <a:noAutofit/>
          </a:bodyPr>
          <a:lstStyle>
            <a:lvl1pPr>
              <a:buNone/>
              <a:defRPr sz="20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1323" t="15968" r="1539" b="1177"/>
          <a:stretch/>
        </p:blipFill>
        <p:spPr>
          <a:xfrm>
            <a:off x="495687" y="1694079"/>
            <a:ext cx="8213234" cy="47258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451" y="6404611"/>
            <a:ext cx="444499" cy="453389"/>
          </a:xfrm>
          <a:prstGeom prst="rect">
            <a:avLst/>
          </a:prstGeom>
        </p:spPr>
      </p:pic>
      <p:sp>
        <p:nvSpPr>
          <p:cNvPr id="8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5588000" y="6351588"/>
            <a:ext cx="717550" cy="338773"/>
          </a:xfrm>
          <a:prstGeom prst="rect">
            <a:avLst/>
          </a:prstGeom>
        </p:spPr>
        <p:txBody>
          <a:bodyPr vert="horz" wrap="square" lIns="91440" tIns="4572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F4F97"/>
                </a:solidFill>
                <a:latin typeface="Corbel" pitchFamily="34" charset="0"/>
              </a:defRPr>
            </a:lvl1pPr>
          </a:lstStyle>
          <a:p>
            <a:fld id="{BF058909-46B3-ED46-B360-E00B6B260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058909-46B3-ED46-B360-E00B6B260FC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451" y="6404611"/>
            <a:ext cx="444499" cy="4533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8909-46B3-ED46-B360-E00B6B260FC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451" y="6404611"/>
            <a:ext cx="444499" cy="4533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8909-46B3-ED46-B360-E00B6B260FC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LL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6350"/>
            <a:ext cx="5207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306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3753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6354763"/>
            <a:ext cx="9144000" cy="503237"/>
          </a:xfrm>
          <a:prstGeom prst="rect">
            <a:avLst/>
          </a:prstGeom>
          <a:solidFill>
            <a:srgbClr val="D9D9D9"/>
          </a:solidFill>
          <a:ln w="6350" cap="rnd">
            <a:noFill/>
            <a:miter lim="800000"/>
            <a:headEnd/>
            <a:tailEnd/>
          </a:ln>
          <a:effectLst>
            <a:outerShdw dist="254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0663"/>
            <a:ext cx="8229600" cy="1250950"/>
          </a:xfrm>
          <a:prstGeom prst="rect">
            <a:avLst/>
          </a:prstGeom>
          <a:effectLst/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66863"/>
            <a:ext cx="82296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invGray">
          <a:xfrm>
            <a:off x="0" y="6354763"/>
            <a:ext cx="9144000" cy="46037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5588000" y="6351588"/>
            <a:ext cx="717550" cy="338773"/>
          </a:xfrm>
          <a:prstGeom prst="rect">
            <a:avLst/>
          </a:prstGeom>
        </p:spPr>
        <p:txBody>
          <a:bodyPr vert="horz" wrap="square" lIns="91440" tIns="4572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F4F97"/>
                </a:solidFill>
                <a:latin typeface="Corbel" pitchFamily="34" charset="0"/>
              </a:defRPr>
            </a:lvl1pPr>
          </a:lstStyle>
          <a:p>
            <a:fld id="{BF058909-46B3-ED46-B360-E00B6B260FC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4451" y="6404611"/>
            <a:ext cx="444499" cy="4533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2" r:id="rId3"/>
    <p:sldLayoutId id="2147483673" r:id="rId4"/>
    <p:sldLayoutId id="2147483674" r:id="rId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214A8F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  <a:latin typeface="+mj-lt"/>
          <a:ea typeface="ＭＳ Ｐゴシック" pitchFamily="28" charset="-128"/>
          <a:cs typeface="ＭＳ Ｐゴシック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28" charset="0"/>
          <a:ea typeface="ＭＳ Ｐゴシック" pitchFamily="28" charset="-128"/>
          <a:cs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28" charset="0"/>
          <a:ea typeface="ＭＳ Ｐゴシック" pitchFamily="28" charset="-128"/>
          <a:cs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28" charset="0"/>
          <a:ea typeface="ＭＳ Ｐゴシック" pitchFamily="28" charset="-128"/>
          <a:cs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28" charset="0"/>
          <a:ea typeface="ＭＳ Ｐゴシック" pitchFamily="28" charset="-128"/>
          <a:cs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28" charset="0"/>
          <a:ea typeface="ＭＳ Ｐゴシック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28" charset="0"/>
          <a:ea typeface="ＭＳ Ｐゴシック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28" charset="0"/>
          <a:ea typeface="ＭＳ Ｐゴシック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28" charset="0"/>
          <a:ea typeface="ＭＳ Ｐゴシック" pitchFamily="28" charset="-128"/>
        </a:defRPr>
      </a:lvl9pPr>
    </p:titleStyle>
    <p:bodyStyle>
      <a:lvl1pPr marL="400050" indent="-280988" algn="l" rtl="0" eaLnBrk="1" fontAlgn="base" hangingPunct="1">
        <a:spcBef>
          <a:spcPts val="600"/>
        </a:spcBef>
        <a:spcAft>
          <a:spcPts val="600"/>
        </a:spcAft>
        <a:buClr>
          <a:srgbClr val="0D5097"/>
        </a:buClr>
        <a:buSzPct val="90000"/>
        <a:buFont typeface="Wingdings" pitchFamily="34" charset="2"/>
        <a:buChar char="§"/>
        <a:defRPr sz="2800" kern="1200">
          <a:solidFill>
            <a:schemeClr val="tx1"/>
          </a:solidFill>
          <a:latin typeface="+mn-lt"/>
          <a:ea typeface="ＭＳ Ｐゴシック" pitchFamily="28" charset="-128"/>
          <a:cs typeface="ＭＳ Ｐゴシック" pitchFamily="34" charset="-128"/>
        </a:defRPr>
      </a:lvl1pPr>
      <a:lvl2pPr marL="685800" indent="-273050" algn="l" rtl="0" eaLnBrk="1" fontAlgn="base" hangingPunct="1">
        <a:spcBef>
          <a:spcPct val="0"/>
        </a:spcBef>
        <a:spcAft>
          <a:spcPts val="600"/>
        </a:spcAft>
        <a:buSzPct val="9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2pPr>
      <a:lvl3pPr marL="1085850" indent="-401638" algn="l" rtl="0" eaLnBrk="1" fontAlgn="base" hangingPunct="1">
        <a:spcBef>
          <a:spcPct val="0"/>
        </a:spcBef>
        <a:spcAft>
          <a:spcPts val="600"/>
        </a:spcAft>
        <a:buSzPct val="90000"/>
        <a:buFont typeface="Lucida Grande" pitchFamily="34" charset="0"/>
        <a:buChar char="—"/>
        <a:defRPr sz="20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3pPr>
      <a:lvl4pPr marL="1314450" indent="-242888" algn="l" rtl="0" eaLnBrk="1" fontAlgn="base" hangingPunct="1">
        <a:spcBef>
          <a:spcPct val="0"/>
        </a:spcBef>
        <a:spcAft>
          <a:spcPts val="600"/>
        </a:spcAft>
        <a:buSzPct val="100000"/>
        <a:buFont typeface="Lucida Grande" pitchFamily="34" charset="0"/>
        <a:buChar char="–"/>
        <a:defRPr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4pPr>
      <a:lvl5pPr marL="1543050" indent="-242888" algn="l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lang="en-US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3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Relationship Id="rId3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9388" y="266627"/>
            <a:ext cx="9143758" cy="1056696"/>
          </a:xfrm>
        </p:spPr>
        <p:txBody>
          <a:bodyPr/>
          <a:lstStyle/>
          <a:p>
            <a:pPr algn="ctr"/>
            <a:r>
              <a:rPr lang="en-US" sz="2800" i="0" dirty="0" smtClean="0"/>
              <a:t>WATCHMAN: A Field Demonstration of Remote Reactor Monitoring </a:t>
            </a:r>
            <a:endParaRPr lang="en-US" sz="2800" 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186745" y="1533667"/>
            <a:ext cx="6890455" cy="36988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Adam Bernstein for the WATCHMAN Collaboration						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7445" y="5770005"/>
            <a:ext cx="38849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Simulation courtesy G. </a:t>
            </a:r>
            <a:r>
              <a:rPr lang="en-US" sz="1400" dirty="0" err="1" smtClean="0">
                <a:solidFill>
                  <a:schemeClr val="bg1"/>
                </a:solidFill>
              </a:rPr>
              <a:t>Jocher</a:t>
            </a:r>
            <a:r>
              <a:rPr lang="en-US" sz="1400" dirty="0" smtClean="0">
                <a:solidFill>
                  <a:schemeClr val="bg1"/>
                </a:solidFill>
              </a:rPr>
              <a:t>/J Learned, U Hawaii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282533" y="5166250"/>
            <a:ext cx="3327957" cy="42678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algn="l" defTabSz="457200" rtl="0" eaLnBrk="1" latinLnBrk="0" hangingPunct="1">
              <a:lnSpc>
                <a:spcPct val="90000"/>
              </a:lnSpc>
              <a:spcAft>
                <a:spcPts val="600"/>
              </a:spcAft>
            </a:pP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This work was performed under the auspices of the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U.S. Department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of Energy by Lawrence Livermore National Laboratory under contract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DE-AC52-07NA27344.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Lawrence Livermore National Security, LLC</a:t>
            </a:r>
            <a:endParaRPr lang="en-US" sz="800" kern="1200" dirty="0">
              <a:solidFill>
                <a:schemeClr val="bg1"/>
              </a:solidFill>
              <a:effectLst/>
              <a:latin typeface="Arial"/>
              <a:ea typeface="+mn-ea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9318" y="5538872"/>
            <a:ext cx="3525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Global reactor antineutrino fluxes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14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6862" y="1642642"/>
            <a:ext cx="5441077" cy="4751387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US" sz="1800" b="1" dirty="0" smtClean="0">
                <a:ea typeface="+mn-ea"/>
                <a:cs typeface="+mn-cs"/>
              </a:rPr>
              <a:t>Overall Project Goal</a:t>
            </a:r>
            <a:r>
              <a:rPr lang="en-US" sz="1800" dirty="0">
                <a:ea typeface="+mn-ea"/>
                <a:cs typeface="+mn-cs"/>
              </a:rPr>
              <a:t>: demonstrate sensitivity to reactor antineutrinos using a </a:t>
            </a:r>
            <a:r>
              <a:rPr lang="en-US" sz="1800" b="1" dirty="0">
                <a:ea typeface="+mn-ea"/>
                <a:cs typeface="+mn-cs"/>
              </a:rPr>
              <a:t>gadolinium-doped </a:t>
            </a:r>
            <a:r>
              <a:rPr lang="en-US" sz="1800" b="1" dirty="0" smtClean="0">
                <a:ea typeface="+mn-ea"/>
                <a:cs typeface="+mn-cs"/>
              </a:rPr>
              <a:t>(light) water </a:t>
            </a:r>
            <a:r>
              <a:rPr lang="en-US" sz="1800" b="1" dirty="0">
                <a:ea typeface="+mn-ea"/>
                <a:cs typeface="+mn-cs"/>
              </a:rPr>
              <a:t>detector </a:t>
            </a:r>
            <a:r>
              <a:rPr lang="en-US" sz="1800" dirty="0">
                <a:ea typeface="+mn-ea"/>
                <a:cs typeface="+mn-cs"/>
              </a:rPr>
              <a:t>at 0.1-1 kilometer standoff from a 10-150 </a:t>
            </a:r>
            <a:r>
              <a:rPr lang="en-US" sz="1800" dirty="0" err="1">
                <a:ea typeface="+mn-ea"/>
                <a:cs typeface="+mn-cs"/>
              </a:rPr>
              <a:t>MWt</a:t>
            </a:r>
            <a:r>
              <a:rPr lang="en-US" sz="1800" dirty="0">
                <a:ea typeface="+mn-ea"/>
                <a:cs typeface="+mn-cs"/>
              </a:rPr>
              <a:t> US research reactor, or </a:t>
            </a:r>
            <a:r>
              <a:rPr lang="en-US" sz="1800" dirty="0" smtClean="0">
                <a:ea typeface="+mn-ea"/>
                <a:cs typeface="+mn-cs"/>
              </a:rPr>
              <a:t>10-20 kilometers </a:t>
            </a:r>
            <a:r>
              <a:rPr lang="en-US" sz="1800" dirty="0">
                <a:ea typeface="+mn-ea"/>
                <a:cs typeface="+mn-cs"/>
              </a:rPr>
              <a:t>from a 3000 </a:t>
            </a:r>
            <a:r>
              <a:rPr lang="en-US" sz="1800" dirty="0" err="1">
                <a:ea typeface="+mn-ea"/>
                <a:cs typeface="+mn-cs"/>
              </a:rPr>
              <a:t>MWt</a:t>
            </a:r>
            <a:r>
              <a:rPr lang="en-US" sz="1800" dirty="0">
                <a:ea typeface="+mn-ea"/>
                <a:cs typeface="+mn-cs"/>
              </a:rPr>
              <a:t> scale US commercial power reactor. </a:t>
            </a:r>
          </a:p>
          <a:p>
            <a:pPr marL="119062" indent="0">
              <a:buNone/>
            </a:pPr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47748"/>
            <a:ext cx="8229600" cy="1251062"/>
          </a:xfrm>
        </p:spPr>
        <p:txBody>
          <a:bodyPr/>
          <a:lstStyle/>
          <a:p>
            <a:pPr algn="ctr"/>
            <a:r>
              <a:rPr lang="en-US" dirty="0" smtClean="0"/>
              <a:t>WATCHMAN is </a:t>
            </a:r>
            <a:r>
              <a:rPr lang="en-US" dirty="0"/>
              <a:t>now in its first phase in the United States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62" y="4362620"/>
            <a:ext cx="1474725" cy="1645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022795"/>
            <a:ext cx="2317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Kiloton scale  detector</a:t>
            </a:r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255423" y="4036757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Research or power reactor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4265704" y="4101558"/>
            <a:ext cx="219169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118196" y="4101558"/>
            <a:ext cx="299565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50765" y="3664779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//</a:t>
            </a:r>
            <a:endParaRPr 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4316335" y="3752620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0.1 - 25 km standoff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938791" y="4719557"/>
            <a:ext cx="0" cy="696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56291" y="4719557"/>
            <a:ext cx="2927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100-1000 meters overburden</a:t>
            </a:r>
            <a:endParaRPr lang="en-US" dirty="0"/>
          </a:p>
        </p:txBody>
      </p:sp>
      <p:pic>
        <p:nvPicPr>
          <p:cNvPr id="4" name="Picture 3" descr="ContainmentDom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378" y="2802611"/>
            <a:ext cx="2016249" cy="13353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884233" y="4627224"/>
            <a:ext cx="40565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First Phase, 2012-2014: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450850" indent="-450850"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identify site</a:t>
            </a:r>
            <a:endParaRPr lang="en-US" b="1" dirty="0">
              <a:solidFill>
                <a:srgbClr val="FF0000"/>
              </a:solidFill>
            </a:endParaRPr>
          </a:p>
          <a:p>
            <a:pPr marL="450850" indent="-450850"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measure backgrounds</a:t>
            </a:r>
            <a:endParaRPr lang="en-US" b="1" dirty="0">
              <a:solidFill>
                <a:srgbClr val="FF0000"/>
              </a:solidFill>
            </a:endParaRPr>
          </a:p>
          <a:p>
            <a:pPr marL="450850" indent="-450850"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develop </a:t>
            </a:r>
            <a:r>
              <a:rPr lang="en-US" b="1" dirty="0">
                <a:solidFill>
                  <a:srgbClr val="FF0000"/>
                </a:solidFill>
              </a:rPr>
              <a:t>a design envelope for the detector</a:t>
            </a:r>
          </a:p>
        </p:txBody>
      </p:sp>
      <p:sp>
        <p:nvSpPr>
          <p:cNvPr id="19" name="TextBox 18"/>
          <p:cNvSpPr txBox="1"/>
          <p:nvPr/>
        </p:nvSpPr>
        <p:spPr>
          <a:xfrm rot="5240086">
            <a:off x="1811587" y="4255648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//</a:t>
            </a:r>
            <a:endParaRPr lang="en-US" sz="40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938791" y="4119917"/>
            <a:ext cx="2019" cy="42562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10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8152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31" y="-146256"/>
            <a:ext cx="8472169" cy="125106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Complementary activities worldwide (OK mostly in Japan)</a:t>
            </a:r>
            <a:endParaRPr lang="en-US" sz="3200" dirty="0"/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50468" y="3142480"/>
            <a:ext cx="471880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/>
              <a:t>- </a:t>
            </a:r>
            <a:r>
              <a:rPr lang="en-US" b="1" dirty="0" err="1" smtClean="0"/>
              <a:t>HyperKamiokande</a:t>
            </a:r>
            <a:r>
              <a:rPr lang="en-US" b="1" dirty="0" smtClean="0"/>
              <a:t>   </a:t>
            </a: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560,000 </a:t>
            </a:r>
            <a:r>
              <a:rPr lang="en-US" dirty="0" smtClean="0"/>
              <a:t>ton multipurpose water detector </a:t>
            </a:r>
            <a:r>
              <a:rPr lang="en-US" dirty="0"/>
              <a:t>being planned by Japan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Time </a:t>
            </a:r>
            <a:r>
              <a:rPr lang="en-US" dirty="0"/>
              <a:t>scale: ~12 </a:t>
            </a:r>
            <a:r>
              <a:rPr lang="en-US" dirty="0" smtClean="0"/>
              <a:t>years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Interest </a:t>
            </a:r>
            <a:r>
              <a:rPr lang="en-US" dirty="0"/>
              <a:t>in U.S. science community in participation will lead to further R&amp;D in this </a:t>
            </a:r>
            <a:r>
              <a:rPr lang="en-US" dirty="0" smtClean="0"/>
              <a:t>area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Gd</a:t>
            </a:r>
            <a:r>
              <a:rPr lang="en-US" dirty="0" smtClean="0"/>
              <a:t> an option but not guaranteed</a:t>
            </a:r>
            <a:r>
              <a:rPr lang="en-US" dirty="0"/>
              <a:t/>
            </a:r>
            <a:br>
              <a:rPr lang="en-US" dirty="0"/>
            </a:br>
            <a:endParaRPr lang="en-US" u="sng" dirty="0">
              <a:solidFill>
                <a:srgbClr val="FF0000"/>
              </a:solidFill>
            </a:endParaRPr>
          </a:p>
          <a:p>
            <a:r>
              <a:rPr lang="en-US" u="sng" dirty="0" smtClean="0">
                <a:solidFill>
                  <a:srgbClr val="FF0000"/>
                </a:solidFill>
              </a:rPr>
              <a:t>Our demonstration would give strong confidence for exercising the </a:t>
            </a:r>
            <a:r>
              <a:rPr lang="en-US" u="sng" dirty="0" err="1" smtClean="0">
                <a:solidFill>
                  <a:srgbClr val="FF0000"/>
                </a:solidFill>
              </a:rPr>
              <a:t>Gd</a:t>
            </a:r>
            <a:r>
              <a:rPr lang="en-US" u="sng" dirty="0" smtClean="0">
                <a:solidFill>
                  <a:srgbClr val="FF0000"/>
                </a:solidFill>
              </a:rPr>
              <a:t> option</a:t>
            </a:r>
          </a:p>
          <a:p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631" y="1037136"/>
            <a:ext cx="44339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EGADS</a:t>
            </a:r>
            <a:r>
              <a:rPr lang="en-US" dirty="0" smtClean="0"/>
              <a:t>-  200 ton deeply buried detector </a:t>
            </a:r>
            <a:br>
              <a:rPr lang="en-US" dirty="0" smtClean="0"/>
            </a:br>
            <a:r>
              <a:rPr lang="en-US" dirty="0" smtClean="0"/>
              <a:t>to evaluate </a:t>
            </a:r>
            <a:r>
              <a:rPr lang="en-US" dirty="0" err="1" smtClean="0"/>
              <a:t>Gd</a:t>
            </a:r>
            <a:r>
              <a:rPr lang="en-US" dirty="0" smtClean="0"/>
              <a:t>-doped antineutrino detection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backgrounds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materials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energy thresholds 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This detector volume is too </a:t>
            </a:r>
            <a:br>
              <a:rPr lang="en-US" u="sng" dirty="0" smtClean="0">
                <a:solidFill>
                  <a:srgbClr val="FF0000"/>
                </a:solidFill>
              </a:rPr>
            </a:br>
            <a:r>
              <a:rPr lang="en-US" u="sng" dirty="0" smtClean="0">
                <a:solidFill>
                  <a:srgbClr val="FF0000"/>
                </a:solidFill>
              </a:rPr>
              <a:t>small for direct demonstration of sensitivity</a:t>
            </a:r>
            <a:endParaRPr lang="en-US" u="sng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765" y="1085998"/>
            <a:ext cx="4030986" cy="22594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4992" t="3416" r="5126" b="5948"/>
          <a:stretch/>
        </p:blipFill>
        <p:spPr>
          <a:xfrm>
            <a:off x="4846229" y="3791119"/>
            <a:ext cx="4066891" cy="2136453"/>
          </a:xfrm>
          <a:prstGeom prst="rect">
            <a:avLst/>
          </a:prstGeom>
        </p:spPr>
      </p:pic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11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3470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280" y="-211684"/>
            <a:ext cx="8153400" cy="1139825"/>
          </a:xfrm>
        </p:spPr>
        <p:txBody>
          <a:bodyPr/>
          <a:lstStyle/>
          <a:p>
            <a:r>
              <a:rPr lang="en-US" sz="2400" dirty="0" smtClean="0"/>
              <a:t>Antineutrino signal and background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445031" y="394909"/>
            <a:ext cx="369896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Backgrounds</a:t>
            </a:r>
            <a:r>
              <a:rPr lang="en-US" b="1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Real antineutrinos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Random event pair coincidences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Muon induced high energy neutrons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Long-lived (~ 1 sec) radionuclide decays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4039154" y="2051873"/>
            <a:ext cx="4181641" cy="4135691"/>
            <a:chOff x="6549191" y="2408268"/>
            <a:chExt cx="2433051" cy="2406316"/>
          </a:xfrm>
        </p:grpSpPr>
        <p:sp>
          <p:nvSpPr>
            <p:cNvPr id="6" name="Oval 5"/>
            <p:cNvSpPr/>
            <p:nvPr/>
          </p:nvSpPr>
          <p:spPr>
            <a:xfrm>
              <a:off x="6616032" y="2488482"/>
              <a:ext cx="2299368" cy="224589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" name="Donut 6"/>
            <p:cNvSpPr/>
            <p:nvPr/>
          </p:nvSpPr>
          <p:spPr>
            <a:xfrm>
              <a:off x="6549191" y="2408268"/>
              <a:ext cx="2433051" cy="2406316"/>
            </a:xfrm>
            <a:prstGeom prst="donut">
              <a:avLst>
                <a:gd name="adj" fmla="val 3976"/>
              </a:avLst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7271082" y="3130165"/>
              <a:ext cx="989263" cy="93579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cxnSp>
        <p:nvCxnSpPr>
          <p:cNvPr id="5" name="Straight Arrow Connector 4"/>
          <p:cNvCxnSpPr/>
          <p:nvPr/>
        </p:nvCxnSpPr>
        <p:spPr bwMode="auto">
          <a:xfrm flipH="1">
            <a:off x="7016928" y="3155975"/>
            <a:ext cx="1660486" cy="364589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7030A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6710634" y="3520564"/>
            <a:ext cx="306295" cy="7620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7030A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6404341" y="3520564"/>
            <a:ext cx="612587" cy="1524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7030A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8028050" y="2910366"/>
            <a:ext cx="146227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</a:t>
            </a:r>
          </a:p>
          <a:p>
            <a:r>
              <a:rPr lang="en-US" sz="1400" dirty="0" smtClean="0"/>
              <a:t>(100-200 MeV)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041147" y="3656307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629954" y="3151232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8067856" y="2072764"/>
            <a:ext cx="876300" cy="3727901"/>
          </a:xfrm>
          <a:prstGeom prst="straightConnector1">
            <a:avLst/>
          </a:prstGeom>
          <a:solidFill>
            <a:schemeClr val="accent1"/>
          </a:solidFill>
          <a:ln w="47625" cap="flat" cmpd="dbl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8479070" y="4181851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Symbol" pitchFamily="18" charset="2"/>
              </a:rPr>
              <a:t>m</a:t>
            </a:r>
            <a:endParaRPr lang="en-US" b="1" dirty="0">
              <a:latin typeface="Symbol" pitchFamily="18" charset="2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5432100" y="855999"/>
            <a:ext cx="455456" cy="5694097"/>
          </a:xfrm>
          <a:prstGeom prst="straightConnector1">
            <a:avLst/>
          </a:prstGeom>
          <a:solidFill>
            <a:schemeClr val="accent1"/>
          </a:solidFill>
          <a:ln w="47625" cap="flat" cmpd="dbl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5179101" y="1743294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Symbol" pitchFamily="18" charset="2"/>
              </a:rPr>
              <a:t>m</a:t>
            </a:r>
            <a:endParaRPr lang="en-US" b="1" dirty="0">
              <a:latin typeface="Symbol" pitchFamily="18" charset="2"/>
            </a:endParaRPr>
          </a:p>
        </p:txBody>
      </p:sp>
      <p:sp>
        <p:nvSpPr>
          <p:cNvPr id="2048" name="Explosion 1 2047"/>
          <p:cNvSpPr/>
          <p:nvPr/>
        </p:nvSpPr>
        <p:spPr bwMode="auto">
          <a:xfrm>
            <a:off x="6328141" y="3564498"/>
            <a:ext cx="149413" cy="184666"/>
          </a:xfrm>
          <a:prstGeom prst="irregularSeal1">
            <a:avLst/>
          </a:prstGeom>
          <a:solidFill>
            <a:srgbClr val="FFC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Explosion 1 35"/>
          <p:cNvSpPr/>
          <p:nvPr/>
        </p:nvSpPr>
        <p:spPr bwMode="auto">
          <a:xfrm>
            <a:off x="6632941" y="4206364"/>
            <a:ext cx="149413" cy="184666"/>
          </a:xfrm>
          <a:prstGeom prst="irregularSeal1">
            <a:avLst/>
          </a:prstGeom>
          <a:solidFill>
            <a:srgbClr val="FFC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Explosion 1 36"/>
          <p:cNvSpPr/>
          <p:nvPr/>
        </p:nvSpPr>
        <p:spPr bwMode="auto">
          <a:xfrm>
            <a:off x="5784505" y="3656307"/>
            <a:ext cx="149413" cy="184666"/>
          </a:xfrm>
          <a:prstGeom prst="irregularSeal1">
            <a:avLst/>
          </a:prstGeom>
          <a:solidFill>
            <a:srgbClr val="FFC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86352" y="4101177"/>
            <a:ext cx="549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 smtClean="0">
                <a:solidFill>
                  <a:srgbClr val="FFFF00"/>
                </a:solidFill>
              </a:rPr>
              <a:t>9</a:t>
            </a:r>
            <a:r>
              <a:rPr lang="en-US" b="1" dirty="0" smtClean="0">
                <a:solidFill>
                  <a:srgbClr val="FFFF00"/>
                </a:solidFill>
              </a:rPr>
              <a:t>Li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39" name="Straight Arrow Connector 38"/>
          <p:cNvCxnSpPr>
            <a:stCxn id="38" idx="3"/>
            <a:endCxn id="37" idx="2"/>
          </p:cNvCxnSpPr>
          <p:nvPr/>
        </p:nvCxnSpPr>
        <p:spPr bwMode="auto">
          <a:xfrm flipV="1">
            <a:off x="5736121" y="3840973"/>
            <a:ext cx="107077" cy="44487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7030A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2056" name="Straight Arrow Connector 2055"/>
          <p:cNvCxnSpPr>
            <a:stCxn id="38" idx="3"/>
          </p:cNvCxnSpPr>
          <p:nvPr/>
        </p:nvCxnSpPr>
        <p:spPr bwMode="auto">
          <a:xfrm flipV="1">
            <a:off x="5736121" y="4282564"/>
            <a:ext cx="592020" cy="327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6020354" y="3901564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ymbol" pitchFamily="18" charset="2"/>
              </a:rPr>
              <a:t>b</a:t>
            </a:r>
            <a:endParaRPr lang="en-US" b="1" dirty="0">
              <a:solidFill>
                <a:schemeClr val="accent1">
                  <a:lumMod val="40000"/>
                  <a:lumOff val="60000"/>
                </a:schemeClr>
              </a:solidFill>
              <a:latin typeface="Symbol" pitchFamily="18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819618"/>
            <a:ext cx="3108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Signal in 1 kiloton of water</a:t>
            </a:r>
          </a:p>
        </p:txBody>
      </p:sp>
      <p:grpSp>
        <p:nvGrpSpPr>
          <p:cNvPr id="28" name="Group 43"/>
          <p:cNvGrpSpPr>
            <a:grpSpLocks/>
          </p:cNvGrpSpPr>
          <p:nvPr/>
        </p:nvGrpSpPr>
        <p:grpSpPr bwMode="auto">
          <a:xfrm>
            <a:off x="19240" y="1116139"/>
            <a:ext cx="3785370" cy="2116772"/>
            <a:chOff x="240" y="2298"/>
            <a:chExt cx="3245" cy="1734"/>
          </a:xfrm>
        </p:grpSpPr>
        <p:grpSp>
          <p:nvGrpSpPr>
            <p:cNvPr id="32" name="Group 45"/>
            <p:cNvGrpSpPr>
              <a:grpSpLocks/>
            </p:cNvGrpSpPr>
            <p:nvPr/>
          </p:nvGrpSpPr>
          <p:grpSpPr bwMode="auto">
            <a:xfrm>
              <a:off x="240" y="2298"/>
              <a:ext cx="3245" cy="1542"/>
              <a:chOff x="1257" y="1584"/>
              <a:chExt cx="3245" cy="1542"/>
            </a:xfrm>
          </p:grpSpPr>
          <p:sp>
            <p:nvSpPr>
              <p:cNvPr id="35" name="Oval 46"/>
              <p:cNvSpPr>
                <a:spLocks noChangeArrowheads="1"/>
              </p:cNvSpPr>
              <p:nvPr/>
            </p:nvSpPr>
            <p:spPr bwMode="auto">
              <a:xfrm>
                <a:off x="2636" y="2454"/>
                <a:ext cx="131" cy="13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Text Box 47"/>
              <p:cNvSpPr txBox="1">
                <a:spLocks noChangeArrowheads="1"/>
              </p:cNvSpPr>
              <p:nvPr/>
            </p:nvSpPr>
            <p:spPr bwMode="auto">
              <a:xfrm>
                <a:off x="2498" y="246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2000" b="0">
                    <a:solidFill>
                      <a:schemeClr val="accent1"/>
                    </a:solidFill>
                    <a:cs typeface="Arial" charset="0"/>
                    <a:sym typeface="Symbol" charset="0"/>
                  </a:rPr>
                  <a:t>n</a:t>
                </a:r>
                <a:endParaRPr lang="fr-FR" sz="2000" b="0">
                  <a:solidFill>
                    <a:schemeClr val="accent1"/>
                  </a:solidFill>
                  <a:cs typeface="Arial" charset="0"/>
                  <a:sym typeface="Symbol" charset="0"/>
                </a:endParaRPr>
              </a:p>
            </p:txBody>
          </p:sp>
          <p:grpSp>
            <p:nvGrpSpPr>
              <p:cNvPr id="41" name="Group 48"/>
              <p:cNvGrpSpPr>
                <a:grpSpLocks/>
              </p:cNvGrpSpPr>
              <p:nvPr/>
            </p:nvGrpSpPr>
            <p:grpSpPr bwMode="auto">
              <a:xfrm>
                <a:off x="1737" y="2136"/>
                <a:ext cx="316" cy="327"/>
                <a:chOff x="672" y="1933"/>
                <a:chExt cx="316" cy="327"/>
              </a:xfrm>
            </p:grpSpPr>
            <p:sp>
              <p:nvSpPr>
                <p:cNvPr id="60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672" y="1933"/>
                  <a:ext cx="316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fr-FR" sz="2800" b="0">
                      <a:solidFill>
                        <a:srgbClr val="00279F"/>
                      </a:solidFill>
                      <a:latin typeface="Comic Sans MS" charset="0"/>
                      <a:cs typeface="Arial" charset="0"/>
                      <a:sym typeface="Symbol" charset="0"/>
                    </a:rPr>
                    <a:t></a:t>
                  </a:r>
                  <a:r>
                    <a:rPr lang="fr-FR" sz="2800" b="0" baseline="-25000">
                      <a:solidFill>
                        <a:srgbClr val="00279F"/>
                      </a:solidFill>
                      <a:latin typeface="Comic Sans MS" charset="0"/>
                      <a:cs typeface="Arial" charset="0"/>
                      <a:sym typeface="Symbol" charset="0"/>
                    </a:rPr>
                    <a:t>e</a:t>
                  </a:r>
                  <a:endParaRPr lang="fr-FR" sz="2800" b="0">
                    <a:solidFill>
                      <a:srgbClr val="00279F"/>
                    </a:solidFill>
                    <a:latin typeface="Comic Sans MS" charset="0"/>
                    <a:cs typeface="Arial" charset="0"/>
                    <a:sym typeface="Symbol" charset="0"/>
                  </a:endParaRPr>
                </a:p>
              </p:txBody>
            </p:sp>
            <p:sp>
              <p:nvSpPr>
                <p:cNvPr id="61" name="Line 50"/>
                <p:cNvSpPr>
                  <a:spLocks noChangeShapeType="1"/>
                </p:cNvSpPr>
                <p:nvPr/>
              </p:nvSpPr>
              <p:spPr bwMode="auto">
                <a:xfrm>
                  <a:off x="736" y="2032"/>
                  <a:ext cx="107" cy="0"/>
                </a:xfrm>
                <a:prstGeom prst="line">
                  <a:avLst/>
                </a:prstGeom>
                <a:noFill/>
                <a:ln w="9525">
                  <a:solidFill>
                    <a:srgbClr val="00279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2" name="Group 51"/>
              <p:cNvGrpSpPr>
                <a:grpSpLocks/>
              </p:cNvGrpSpPr>
              <p:nvPr/>
            </p:nvGrpSpPr>
            <p:grpSpPr bwMode="auto">
              <a:xfrm>
                <a:off x="2457" y="2175"/>
                <a:ext cx="266" cy="366"/>
                <a:chOff x="2880" y="2371"/>
                <a:chExt cx="266" cy="366"/>
              </a:xfrm>
            </p:grpSpPr>
            <p:sp>
              <p:nvSpPr>
                <p:cNvPr id="58" name="Oval 52"/>
                <p:cNvSpPr>
                  <a:spLocks noChangeArrowheads="1"/>
                </p:cNvSpPr>
                <p:nvPr/>
              </p:nvSpPr>
              <p:spPr bwMode="auto">
                <a:xfrm>
                  <a:off x="3016" y="2607"/>
                  <a:ext cx="130" cy="130"/>
                </a:xfrm>
                <a:prstGeom prst="ellipse">
                  <a:avLst/>
                </a:prstGeom>
                <a:solidFill>
                  <a:srgbClr val="FF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2880" y="2371"/>
                  <a:ext cx="205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fr-FR" sz="2000" b="0">
                      <a:solidFill>
                        <a:srgbClr val="FF3300"/>
                      </a:solidFill>
                      <a:cs typeface="Arial" charset="0"/>
                      <a:sym typeface="Symbol" charset="0"/>
                    </a:rPr>
                    <a:t>p</a:t>
                  </a:r>
                </a:p>
              </p:txBody>
            </p:sp>
          </p:grpSp>
          <p:sp>
            <p:nvSpPr>
              <p:cNvPr id="43" name="Line 54"/>
              <p:cNvSpPr>
                <a:spLocks noChangeShapeType="1"/>
              </p:cNvSpPr>
              <p:nvPr/>
            </p:nvSpPr>
            <p:spPr bwMode="auto">
              <a:xfrm>
                <a:off x="1257" y="2474"/>
                <a:ext cx="1316" cy="0"/>
              </a:xfrm>
              <a:prstGeom prst="line">
                <a:avLst/>
              </a:prstGeom>
              <a:noFill/>
              <a:ln w="25400">
                <a:solidFill>
                  <a:srgbClr val="00279F"/>
                </a:solidFill>
                <a:prstDash val="dash"/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55"/>
              <p:cNvSpPr>
                <a:spLocks/>
              </p:cNvSpPr>
              <p:nvPr/>
            </p:nvSpPr>
            <p:spPr bwMode="auto">
              <a:xfrm>
                <a:off x="2692" y="2498"/>
                <a:ext cx="917" cy="474"/>
              </a:xfrm>
              <a:custGeom>
                <a:avLst/>
                <a:gdLst>
                  <a:gd name="T0" fmla="*/ 0 w 324"/>
                  <a:gd name="T1" fmla="*/ 0 h 222"/>
                  <a:gd name="T2" fmla="*/ 54 w 324"/>
                  <a:gd name="T3" fmla="*/ 126 h 222"/>
                  <a:gd name="T4" fmla="*/ 30 w 324"/>
                  <a:gd name="T5" fmla="*/ 186 h 222"/>
                  <a:gd name="T6" fmla="*/ 90 w 324"/>
                  <a:gd name="T7" fmla="*/ 222 h 222"/>
                  <a:gd name="T8" fmla="*/ 102 w 324"/>
                  <a:gd name="T9" fmla="*/ 126 h 222"/>
                  <a:gd name="T10" fmla="*/ 168 w 324"/>
                  <a:gd name="T11" fmla="*/ 180 h 222"/>
                  <a:gd name="T12" fmla="*/ 234 w 324"/>
                  <a:gd name="T13" fmla="*/ 108 h 222"/>
                  <a:gd name="T14" fmla="*/ 204 w 324"/>
                  <a:gd name="T15" fmla="*/ 48 h 222"/>
                  <a:gd name="T16" fmla="*/ 252 w 324"/>
                  <a:gd name="T17" fmla="*/ 30 h 222"/>
                  <a:gd name="T18" fmla="*/ 294 w 324"/>
                  <a:gd name="T19" fmla="*/ 96 h 222"/>
                  <a:gd name="T20" fmla="*/ 324 w 324"/>
                  <a:gd name="T21" fmla="*/ 4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4" h="222">
                    <a:moveTo>
                      <a:pt x="0" y="0"/>
                    </a:moveTo>
                    <a:lnTo>
                      <a:pt x="54" y="126"/>
                    </a:lnTo>
                    <a:lnTo>
                      <a:pt x="30" y="186"/>
                    </a:lnTo>
                    <a:lnTo>
                      <a:pt x="90" y="222"/>
                    </a:lnTo>
                    <a:lnTo>
                      <a:pt x="102" y="126"/>
                    </a:lnTo>
                    <a:lnTo>
                      <a:pt x="168" y="180"/>
                    </a:lnTo>
                    <a:lnTo>
                      <a:pt x="234" y="108"/>
                    </a:lnTo>
                    <a:lnTo>
                      <a:pt x="204" y="48"/>
                    </a:lnTo>
                    <a:lnTo>
                      <a:pt x="252" y="30"/>
                    </a:lnTo>
                    <a:lnTo>
                      <a:pt x="294" y="96"/>
                    </a:lnTo>
                    <a:lnTo>
                      <a:pt x="324" y="48"/>
                    </a:lnTo>
                  </a:path>
                </a:pathLst>
              </a:cu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56"/>
              <p:cNvSpPr>
                <a:spLocks noChangeShapeType="1"/>
              </p:cNvSpPr>
              <p:nvPr/>
            </p:nvSpPr>
            <p:spPr bwMode="auto">
              <a:xfrm flipH="1" flipV="1">
                <a:off x="3513" y="2252"/>
                <a:ext cx="166" cy="28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57"/>
              <p:cNvSpPr>
                <a:spLocks noChangeShapeType="1"/>
              </p:cNvSpPr>
              <p:nvPr/>
            </p:nvSpPr>
            <p:spPr bwMode="auto">
              <a:xfrm flipV="1">
                <a:off x="3691" y="2252"/>
                <a:ext cx="178" cy="28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58"/>
              <p:cNvSpPr>
                <a:spLocks noChangeShapeType="1"/>
              </p:cNvSpPr>
              <p:nvPr/>
            </p:nvSpPr>
            <p:spPr bwMode="auto">
              <a:xfrm flipH="1">
                <a:off x="3691" y="2544"/>
                <a:ext cx="1" cy="3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Text Box 59"/>
              <p:cNvSpPr txBox="1">
                <a:spLocks noChangeArrowheads="1"/>
              </p:cNvSpPr>
              <p:nvPr/>
            </p:nvSpPr>
            <p:spPr bwMode="auto">
              <a:xfrm>
                <a:off x="3740" y="2640"/>
                <a:ext cx="76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fr-FR" sz="1600" b="0">
                    <a:solidFill>
                      <a:schemeClr val="tx1"/>
                    </a:solidFill>
                    <a:cs typeface="Arial" charset="0"/>
                    <a:sym typeface="Symbol" charset="0"/>
                  </a:rPr>
                  <a:t> ~ 8 MeV</a:t>
                </a:r>
              </a:p>
            </p:txBody>
          </p:sp>
          <p:sp>
            <p:nvSpPr>
              <p:cNvPr id="49" name="Line 60"/>
              <p:cNvSpPr>
                <a:spLocks noChangeShapeType="1"/>
              </p:cNvSpPr>
              <p:nvPr/>
            </p:nvSpPr>
            <p:spPr bwMode="auto">
              <a:xfrm flipV="1">
                <a:off x="2656" y="1940"/>
                <a:ext cx="202" cy="498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61"/>
              <p:cNvSpPr>
                <a:spLocks noChangeShapeType="1"/>
              </p:cNvSpPr>
              <p:nvPr/>
            </p:nvSpPr>
            <p:spPr bwMode="auto">
              <a:xfrm flipH="1">
                <a:off x="2633" y="1940"/>
                <a:ext cx="225" cy="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62"/>
              <p:cNvSpPr>
                <a:spLocks noChangeShapeType="1"/>
              </p:cNvSpPr>
              <p:nvPr/>
            </p:nvSpPr>
            <p:spPr bwMode="auto">
              <a:xfrm rot="10800000" flipH="1">
                <a:off x="2854" y="1675"/>
                <a:ext cx="330" cy="2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Text Box 63"/>
              <p:cNvSpPr txBox="1">
                <a:spLocks noChangeArrowheads="1"/>
              </p:cNvSpPr>
              <p:nvPr/>
            </p:nvSpPr>
            <p:spPr bwMode="auto">
              <a:xfrm>
                <a:off x="2710" y="1584"/>
                <a:ext cx="52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chemeClr val="tx1"/>
                    </a:solidFill>
                    <a:cs typeface="Arial" charset="0"/>
                  </a:rPr>
                  <a:t>511 keV</a:t>
                </a:r>
                <a:endParaRPr lang="fr-FR" sz="1400" b="0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54" name="Text Box 64"/>
              <p:cNvSpPr txBox="1">
                <a:spLocks noChangeArrowheads="1"/>
              </p:cNvSpPr>
              <p:nvPr/>
            </p:nvSpPr>
            <p:spPr bwMode="auto">
              <a:xfrm>
                <a:off x="2361" y="1854"/>
                <a:ext cx="52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chemeClr val="tx1"/>
                    </a:solidFill>
                    <a:cs typeface="Arial" charset="0"/>
                  </a:rPr>
                  <a:t>511 keV</a:t>
                </a:r>
                <a:endParaRPr lang="fr-FR" sz="1400" b="0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55" name="Text Box 65"/>
              <p:cNvSpPr txBox="1">
                <a:spLocks noChangeArrowheads="1"/>
              </p:cNvSpPr>
              <p:nvPr/>
            </p:nvSpPr>
            <p:spPr bwMode="auto">
              <a:xfrm>
                <a:off x="2841" y="1820"/>
                <a:ext cx="26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2000" b="0">
                    <a:solidFill>
                      <a:srgbClr val="00FF00"/>
                    </a:solidFill>
                    <a:cs typeface="Arial" charset="0"/>
                  </a:rPr>
                  <a:t>e</a:t>
                </a:r>
                <a:r>
                  <a:rPr lang="en-US" sz="2000" b="0" baseline="30000">
                    <a:solidFill>
                      <a:srgbClr val="00FF00"/>
                    </a:solidFill>
                    <a:cs typeface="Arial" charset="0"/>
                  </a:rPr>
                  <a:t>+</a:t>
                </a:r>
                <a:endParaRPr lang="fr-FR" sz="2000" b="0">
                  <a:solidFill>
                    <a:srgbClr val="00FF00"/>
                  </a:solidFill>
                  <a:cs typeface="Arial" charset="0"/>
                </a:endParaRPr>
              </a:p>
            </p:txBody>
          </p:sp>
          <p:sp>
            <p:nvSpPr>
              <p:cNvPr id="56" name="AutoShape 66"/>
              <p:cNvSpPr>
                <a:spLocks noChangeAspect="1" noChangeArrowheads="1"/>
              </p:cNvSpPr>
              <p:nvPr/>
            </p:nvSpPr>
            <p:spPr bwMode="auto">
              <a:xfrm>
                <a:off x="3537" y="2394"/>
                <a:ext cx="374" cy="375"/>
              </a:xfrm>
              <a:prstGeom prst="irregularSeal1">
                <a:avLst/>
              </a:prstGeom>
              <a:solidFill>
                <a:srgbClr val="FFFF99"/>
              </a:solidFill>
              <a:ln w="9525">
                <a:solidFill>
                  <a:srgbClr val="FFCC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1" hangingPunct="1"/>
                <a:r>
                  <a:rPr lang="en-US" sz="2000">
                    <a:solidFill>
                      <a:srgbClr val="CC3399"/>
                    </a:solidFill>
                    <a:cs typeface="Arial" charset="0"/>
                  </a:rPr>
                  <a:t>Gd</a:t>
                </a:r>
                <a:endParaRPr lang="fr-FR" sz="2000">
                  <a:solidFill>
                    <a:srgbClr val="CC3399"/>
                  </a:solidFill>
                  <a:cs typeface="Arial" charset="0"/>
                </a:endParaRPr>
              </a:p>
            </p:txBody>
          </p:sp>
          <p:sp>
            <p:nvSpPr>
              <p:cNvPr id="57" name="Text Box 67"/>
              <p:cNvSpPr txBox="1">
                <a:spLocks noChangeArrowheads="1"/>
              </p:cNvSpPr>
              <p:nvPr/>
            </p:nvSpPr>
            <p:spPr bwMode="auto">
              <a:xfrm>
                <a:off x="2745" y="2876"/>
                <a:ext cx="65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fr-FR" sz="2000" i="1">
                    <a:solidFill>
                      <a:schemeClr val="tx1"/>
                    </a:solidFill>
                    <a:latin typeface="Symbol" charset="0"/>
                    <a:cs typeface="Arial" charset="0"/>
                    <a:sym typeface="Symbol" charset="0"/>
                  </a:rPr>
                  <a:t>t</a:t>
                </a:r>
                <a:r>
                  <a:rPr lang="fr-FR" sz="1600">
                    <a:solidFill>
                      <a:schemeClr val="tx1"/>
                    </a:solidFill>
                    <a:cs typeface="Arial" charset="0"/>
                    <a:sym typeface="Symbol" charset="0"/>
                  </a:rPr>
                  <a:t> ~ 30 </a:t>
                </a:r>
                <a:r>
                  <a:rPr lang="fr-FR" sz="1600">
                    <a:solidFill>
                      <a:schemeClr val="tx1"/>
                    </a:solidFill>
                    <a:latin typeface="Symbol" charset="0"/>
                    <a:cs typeface="Arial" charset="0"/>
                    <a:sym typeface="Symbol" charset="0"/>
                  </a:rPr>
                  <a:t>m</a:t>
                </a:r>
                <a:r>
                  <a:rPr lang="fr-FR" sz="1600">
                    <a:solidFill>
                      <a:schemeClr val="tx1"/>
                    </a:solidFill>
                    <a:cs typeface="Arial" charset="0"/>
                    <a:sym typeface="Symbol" charset="0"/>
                  </a:rPr>
                  <a:t>s</a:t>
                </a:r>
              </a:p>
            </p:txBody>
          </p:sp>
        </p:grpSp>
        <p:sp>
          <p:nvSpPr>
            <p:cNvPr id="34" name="Text Box 68"/>
            <p:cNvSpPr txBox="1">
              <a:spLocks noChangeArrowheads="1"/>
            </p:cNvSpPr>
            <p:nvPr/>
          </p:nvSpPr>
          <p:spPr bwMode="auto">
            <a:xfrm>
              <a:off x="624" y="3801"/>
              <a:ext cx="238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chemeClr val="tx1"/>
                  </a:solidFill>
                  <a:latin typeface="Comic Sans MS" charset="0"/>
                  <a:cs typeface="Arial" charset="0"/>
                </a:rPr>
                <a:t>prompt </a:t>
              </a:r>
              <a:r>
                <a:rPr lang="en-US" sz="1800" b="0">
                  <a:solidFill>
                    <a:srgbClr val="66FF33"/>
                  </a:solidFill>
                  <a:latin typeface="Comic Sans MS" charset="0"/>
                  <a:cs typeface="Arial" charset="0"/>
                </a:rPr>
                <a:t>e</a:t>
              </a:r>
              <a:r>
                <a:rPr lang="en-US" sz="1800" b="0" baseline="30000">
                  <a:solidFill>
                    <a:srgbClr val="66FF33"/>
                  </a:solidFill>
                  <a:latin typeface="Comic Sans MS" charset="0"/>
                  <a:cs typeface="Arial" charset="0"/>
                </a:rPr>
                <a:t>+</a:t>
              </a:r>
              <a:r>
                <a:rPr lang="en-US" sz="1800" b="0">
                  <a:solidFill>
                    <a:schemeClr val="tx1"/>
                  </a:solidFill>
                  <a:latin typeface="Comic Sans MS" charset="0"/>
                  <a:cs typeface="Arial" charset="0"/>
                </a:rPr>
                <a:t> signal + </a:t>
              </a:r>
              <a:r>
                <a:rPr lang="en-US" sz="1800" b="0">
                  <a:solidFill>
                    <a:schemeClr val="accent1"/>
                  </a:solidFill>
                  <a:latin typeface="Comic Sans MS" charset="0"/>
                  <a:cs typeface="Arial" charset="0"/>
                </a:rPr>
                <a:t>n</a:t>
              </a:r>
              <a:r>
                <a:rPr lang="en-US" sz="1800" b="0">
                  <a:solidFill>
                    <a:schemeClr val="tx1"/>
                  </a:solidFill>
                  <a:latin typeface="Comic Sans MS" charset="0"/>
                  <a:cs typeface="Arial" charset="0"/>
                </a:rPr>
                <a:t> capture on Gd</a:t>
              </a:r>
              <a:endParaRPr lang="fr-FR" sz="1800" b="0">
                <a:solidFill>
                  <a:schemeClr val="tx1"/>
                </a:solidFill>
                <a:latin typeface="Comic Sans MS" charset="0"/>
                <a:cs typeface="Arial" charset="0"/>
              </a:endParaRPr>
            </a:p>
          </p:txBody>
        </p:sp>
      </p:grpSp>
      <p:sp>
        <p:nvSpPr>
          <p:cNvPr id="12" name="Rectangle 11"/>
          <p:cNvSpPr/>
          <p:nvPr/>
        </p:nvSpPr>
        <p:spPr bwMode="auto">
          <a:xfrm>
            <a:off x="0" y="808239"/>
            <a:ext cx="4175167" cy="25016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231386" y="3386904"/>
            <a:ext cx="19240" cy="11738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4560774"/>
            <a:ext cx="34804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Exactly two Cerenkov flashes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within ~100 microseconds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Within a cubic meter voxel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7087" y="5638425"/>
            <a:ext cx="3215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‘The antineutrino heartbeat’</a:t>
            </a:r>
            <a:endParaRPr lang="en-US" b="1" dirty="0"/>
          </a:p>
        </p:txBody>
      </p:sp>
      <p:sp>
        <p:nvSpPr>
          <p:cNvPr id="6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12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4740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6933" y="1437332"/>
            <a:ext cx="5999638" cy="4751387"/>
          </a:xfrm>
        </p:spPr>
        <p:txBody>
          <a:bodyPr/>
          <a:lstStyle/>
          <a:p>
            <a:r>
              <a:rPr lang="en-US" sz="2400" b="1" dirty="0" smtClean="0">
                <a:latin typeface="Calibri"/>
                <a:cs typeface="Calibri"/>
              </a:rPr>
              <a:t>Shallow Depths </a:t>
            </a:r>
            <a:r>
              <a:rPr lang="en-US" sz="2400" dirty="0" smtClean="0">
                <a:latin typeface="Calibri"/>
                <a:cs typeface="Calibri"/>
              </a:rPr>
              <a:t>(100-600 meters):</a:t>
            </a:r>
            <a:r>
              <a:rPr lang="en-US" sz="2400" u="sng" dirty="0" smtClean="0">
                <a:latin typeface="Calibri"/>
                <a:cs typeface="Calibri"/>
              </a:rPr>
              <a:t> not well known</a:t>
            </a:r>
            <a:r>
              <a:rPr lang="en-US" sz="2400" dirty="0" smtClean="0">
                <a:latin typeface="Calibri"/>
                <a:cs typeface="Calibri"/>
              </a:rPr>
              <a:t>, measure as a function of overburden at a US facility (</a:t>
            </a:r>
            <a:r>
              <a:rPr lang="en-US" sz="2400" dirty="0" err="1" smtClean="0">
                <a:latin typeface="Calibri"/>
                <a:cs typeface="Calibri"/>
              </a:rPr>
              <a:t>Kimballton</a:t>
            </a:r>
            <a:r>
              <a:rPr lang="en-US" sz="2400" dirty="0" smtClean="0">
                <a:latin typeface="Calibri"/>
                <a:cs typeface="Calibri"/>
              </a:rPr>
              <a:t>)</a:t>
            </a:r>
          </a:p>
          <a:p>
            <a:endParaRPr lang="en-US" sz="2400" dirty="0">
              <a:latin typeface="Calibri"/>
              <a:cs typeface="Calibri"/>
            </a:endParaRPr>
          </a:p>
          <a:p>
            <a:endParaRPr lang="en-US" sz="2400" dirty="0">
              <a:latin typeface="Calibri"/>
              <a:cs typeface="Calibri"/>
            </a:endParaRPr>
          </a:p>
          <a:p>
            <a:endParaRPr lang="en-US" sz="2400" dirty="0" smtClean="0">
              <a:latin typeface="Calibri"/>
              <a:cs typeface="Calibri"/>
            </a:endParaRPr>
          </a:p>
          <a:p>
            <a:endParaRPr lang="en-US" sz="2400" dirty="0" smtClean="0">
              <a:latin typeface="Calibri"/>
              <a:cs typeface="Calibri"/>
            </a:endParaRPr>
          </a:p>
          <a:p>
            <a:r>
              <a:rPr lang="en-US" sz="2400" b="1" dirty="0" err="1" smtClean="0">
                <a:latin typeface="Calibri"/>
                <a:cs typeface="Calibri"/>
              </a:rPr>
              <a:t>Boulby</a:t>
            </a:r>
            <a:r>
              <a:rPr lang="en-US" sz="2400" b="1" dirty="0" smtClean="0">
                <a:latin typeface="Calibri"/>
                <a:cs typeface="Calibri"/>
              </a:rPr>
              <a:t>: (1 km) </a:t>
            </a:r>
            <a:r>
              <a:rPr lang="en-US" sz="2400" u="sng" dirty="0" smtClean="0">
                <a:latin typeface="Calibri"/>
                <a:cs typeface="Calibri"/>
              </a:rPr>
              <a:t>reasonable extrapolations from past and ongoing experiments </a:t>
            </a:r>
            <a:r>
              <a:rPr lang="en-US" sz="2400" dirty="0" smtClean="0">
                <a:latin typeface="Calibri"/>
                <a:cs typeface="Calibri"/>
              </a:rPr>
              <a:t>(</a:t>
            </a:r>
            <a:r>
              <a:rPr lang="en-US" sz="2400" dirty="0" err="1" smtClean="0">
                <a:latin typeface="Calibri"/>
                <a:cs typeface="Calibri"/>
              </a:rPr>
              <a:t>KamLAND</a:t>
            </a:r>
            <a:r>
              <a:rPr lang="en-US" sz="2400" dirty="0" smtClean="0">
                <a:latin typeface="Calibri"/>
                <a:cs typeface="Calibri"/>
              </a:rPr>
              <a:t>, Soudan mine water detector)</a:t>
            </a:r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What are the </a:t>
            </a:r>
            <a:br>
              <a:rPr lang="en-US" dirty="0" smtClean="0"/>
            </a:br>
            <a:r>
              <a:rPr lang="en-US" dirty="0" smtClean="0"/>
              <a:t>backgrounds ?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925" y="2832415"/>
            <a:ext cx="2203075" cy="1652306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1" t="7375" r="24925" b="7882"/>
          <a:stretch/>
        </p:blipFill>
        <p:spPr bwMode="auto">
          <a:xfrm>
            <a:off x="7055994" y="2629219"/>
            <a:ext cx="1613873" cy="176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C:\Users\pmarlea\Documents\Talks_Proposals_Reports\NA22\Antineutrino\NSpect\Design_Review\rrm\Documents\DesignReview\NeutronSpectrometer\Figures\FullFrame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21" y="553516"/>
            <a:ext cx="1947879" cy="183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553195" y="1927215"/>
            <a:ext cx="2590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high energy neutron</a:t>
            </a:r>
          </a:p>
          <a:p>
            <a:r>
              <a:rPr lang="en-US" b="1" dirty="0" smtClean="0"/>
              <a:t> spectrometer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82705" y="4311685"/>
            <a:ext cx="3725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radionuclide detector</a:t>
            </a:r>
          </a:p>
          <a:p>
            <a:r>
              <a:rPr lang="en-US" b="1" dirty="0" smtClean="0"/>
              <a:t>(Water doped with gadolinium)</a:t>
            </a:r>
            <a:endParaRPr lang="en-US" b="1" dirty="0"/>
          </a:p>
        </p:txBody>
      </p:sp>
      <p:cxnSp>
        <p:nvCxnSpPr>
          <p:cNvPr id="5" name="Straight Arrow Connector 4"/>
          <p:cNvCxnSpPr>
            <a:stCxn id="12" idx="1"/>
          </p:cNvCxnSpPr>
          <p:nvPr/>
        </p:nvCxnSpPr>
        <p:spPr>
          <a:xfrm flipH="1">
            <a:off x="5588001" y="2388880"/>
            <a:ext cx="965194" cy="4435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1"/>
          </p:cNvCxnSpPr>
          <p:nvPr/>
        </p:nvCxnSpPr>
        <p:spPr>
          <a:xfrm flipH="1">
            <a:off x="5588000" y="3509752"/>
            <a:ext cx="14679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13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8799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219" y="1676400"/>
            <a:ext cx="2936407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920163" cy="1139825"/>
          </a:xfrm>
        </p:spPr>
        <p:txBody>
          <a:bodyPr/>
          <a:lstStyle/>
          <a:p>
            <a:r>
              <a:rPr lang="en-US" dirty="0" smtClean="0"/>
              <a:t>Step 2: Choose a location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181755"/>
            <a:ext cx="5867400" cy="473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latin typeface="Calibri"/>
                <a:cs typeface="Calibri"/>
              </a:rPr>
              <a:t>Detect </a:t>
            </a:r>
            <a:r>
              <a:rPr lang="en-US" sz="2000" b="1" u="sng" dirty="0" smtClean="0">
                <a:latin typeface="Calibri"/>
                <a:cs typeface="Calibri"/>
              </a:rPr>
              <a:t>as few as ~1</a:t>
            </a:r>
            <a:r>
              <a:rPr lang="en-US" sz="2000" b="1" u="sng" dirty="0">
                <a:latin typeface="Calibri"/>
                <a:cs typeface="Calibri"/>
              </a:rPr>
              <a:t> </a:t>
            </a:r>
            <a:r>
              <a:rPr lang="en-US" sz="2000" b="1" u="sng" dirty="0" smtClean="0">
                <a:latin typeface="Calibri"/>
                <a:cs typeface="Calibri"/>
              </a:rPr>
              <a:t>but no </a:t>
            </a:r>
            <a:r>
              <a:rPr lang="en-US" sz="2000" b="1" u="sng" dirty="0">
                <a:latin typeface="Calibri"/>
                <a:cs typeface="Calibri"/>
              </a:rPr>
              <a:t>greater than 10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smtClean="0">
                <a:latin typeface="Calibri"/>
                <a:cs typeface="Calibri"/>
              </a:rPr>
              <a:t>signal </a:t>
            </a:r>
            <a:r>
              <a:rPr lang="en-US" sz="2000" b="1" dirty="0">
                <a:latin typeface="Calibri"/>
                <a:cs typeface="Calibri"/>
              </a:rPr>
              <a:t>events per day. </a:t>
            </a:r>
            <a:r>
              <a:rPr lang="en-US" sz="2000" b="1" dirty="0" smtClean="0">
                <a:latin typeface="Calibri"/>
                <a:cs typeface="Calibri"/>
              </a:rPr>
              <a:t/>
            </a:r>
            <a:br>
              <a:rPr lang="en-US" sz="2000" b="1" dirty="0" smtClean="0">
                <a:latin typeface="Calibri"/>
                <a:cs typeface="Calibri"/>
              </a:rPr>
            </a:br>
            <a:endParaRPr lang="en-US" sz="2000" b="1" dirty="0" smtClean="0">
              <a:latin typeface="Calibri"/>
              <a:cs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latin typeface="Calibri"/>
                <a:cs typeface="Calibri"/>
              </a:rPr>
              <a:t>Three sigma detection of </a:t>
            </a:r>
            <a:r>
              <a:rPr lang="en-US" sz="2000" b="1" dirty="0">
                <a:latin typeface="Calibri"/>
                <a:cs typeface="Calibri"/>
              </a:rPr>
              <a:t>the presence of the reactor in </a:t>
            </a:r>
            <a:r>
              <a:rPr lang="en-US" sz="2000" b="1" dirty="0" smtClean="0">
                <a:latin typeface="Calibri"/>
                <a:cs typeface="Calibri"/>
              </a:rPr>
              <a:t>&lt;~1 month.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For 1 signal event </a:t>
            </a:r>
            <a:r>
              <a:rPr lang="en-US" dirty="0">
                <a:latin typeface="Calibri"/>
                <a:cs typeface="Calibri"/>
              </a:rPr>
              <a:t>per </a:t>
            </a:r>
            <a:r>
              <a:rPr lang="en-US" dirty="0" smtClean="0">
                <a:latin typeface="Calibri"/>
                <a:cs typeface="Calibri"/>
              </a:rPr>
              <a:t>day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  <a:sym typeface="Wingdings"/>
              </a:rPr>
              <a:t> </a:t>
            </a:r>
            <a:r>
              <a:rPr lang="en-US" dirty="0" smtClean="0">
                <a:latin typeface="Calibri"/>
                <a:cs typeface="Calibri"/>
              </a:rPr>
              <a:t>tolerable </a:t>
            </a:r>
            <a:r>
              <a:rPr lang="en-US" dirty="0">
                <a:latin typeface="Calibri"/>
                <a:cs typeface="Calibri"/>
              </a:rPr>
              <a:t>background </a:t>
            </a:r>
            <a:r>
              <a:rPr lang="en-US" dirty="0" smtClean="0">
                <a:latin typeface="Calibri"/>
                <a:cs typeface="Calibri"/>
              </a:rPr>
              <a:t>is </a:t>
            </a:r>
            <a:r>
              <a:rPr lang="en-US" b="1" dirty="0" smtClean="0">
                <a:latin typeface="Calibri"/>
                <a:cs typeface="Calibri"/>
              </a:rPr>
              <a:t>2 </a:t>
            </a:r>
            <a:r>
              <a:rPr lang="en-US" dirty="0" smtClean="0">
                <a:latin typeface="Calibri"/>
                <a:cs typeface="Calibri"/>
              </a:rPr>
              <a:t>events </a:t>
            </a:r>
            <a:r>
              <a:rPr lang="en-US" dirty="0">
                <a:latin typeface="Calibri"/>
                <a:cs typeface="Calibri"/>
              </a:rPr>
              <a:t>per </a:t>
            </a:r>
            <a:r>
              <a:rPr lang="en-US" dirty="0" smtClean="0">
                <a:latin typeface="Calibri"/>
                <a:cs typeface="Calibri"/>
              </a:rPr>
              <a:t>day.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Greater standoff can be </a:t>
            </a:r>
            <a:r>
              <a:rPr lang="en-US" dirty="0">
                <a:latin typeface="Calibri"/>
                <a:cs typeface="Calibri"/>
              </a:rPr>
              <a:t>compensated by greater </a:t>
            </a:r>
            <a:r>
              <a:rPr lang="en-US" dirty="0" smtClean="0">
                <a:latin typeface="Calibri"/>
                <a:cs typeface="Calibri"/>
              </a:rPr>
              <a:t>overburden</a:t>
            </a:r>
            <a:br>
              <a:rPr lang="en-US" dirty="0" smtClean="0">
                <a:latin typeface="Calibri"/>
                <a:cs typeface="Calibri"/>
              </a:rPr>
            </a:br>
            <a:endParaRPr lang="en-US" dirty="0" smtClean="0">
              <a:latin typeface="Calibri"/>
              <a:cs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latin typeface="Calibri"/>
                <a:cs typeface="Calibri"/>
              </a:rPr>
              <a:t>Overburden</a:t>
            </a:r>
            <a:r>
              <a:rPr lang="en-US" sz="2000" b="1" dirty="0">
                <a:latin typeface="Calibri"/>
                <a:cs typeface="Calibri"/>
              </a:rPr>
              <a:t>: </a:t>
            </a:r>
            <a:endParaRPr lang="en-US" sz="2000" b="1" dirty="0" smtClean="0">
              <a:latin typeface="Calibri"/>
              <a:cs typeface="Calibri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Existing </a:t>
            </a:r>
            <a:r>
              <a:rPr lang="en-US" dirty="0">
                <a:latin typeface="Calibri"/>
                <a:cs typeface="Calibri"/>
              </a:rPr>
              <a:t>overburden </a:t>
            </a:r>
            <a:r>
              <a:rPr lang="en-US" dirty="0" smtClean="0">
                <a:latin typeface="Calibri"/>
                <a:cs typeface="Calibri"/>
              </a:rPr>
              <a:t>preferred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(cost savings)</a:t>
            </a:r>
            <a:br>
              <a:rPr lang="en-US" dirty="0" smtClean="0">
                <a:latin typeface="Calibri"/>
                <a:cs typeface="Calibri"/>
              </a:rPr>
            </a:br>
            <a:endParaRPr lang="en-US" dirty="0" smtClean="0">
              <a:latin typeface="Calibri"/>
              <a:cs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latin typeface="Calibri"/>
                <a:cs typeface="Calibri"/>
              </a:rPr>
              <a:t>Reactor </a:t>
            </a:r>
            <a:r>
              <a:rPr lang="en-US" sz="2000" b="1" dirty="0">
                <a:latin typeface="Calibri"/>
                <a:cs typeface="Calibri"/>
              </a:rPr>
              <a:t>Power: </a:t>
            </a:r>
            <a:endParaRPr lang="en-US" sz="2000" b="1" u="sng" dirty="0" smtClean="0">
              <a:latin typeface="Calibri"/>
              <a:cs typeface="Calibri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A small reactor is preferred, (greater similarity with the ultimate intended use)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14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7662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-89955"/>
            <a:ext cx="8462963" cy="1139825"/>
          </a:xfrm>
        </p:spPr>
        <p:txBody>
          <a:bodyPr/>
          <a:lstStyle/>
          <a:p>
            <a:r>
              <a:rPr lang="en-US" sz="3200" dirty="0" smtClean="0"/>
              <a:t>A shallow </a:t>
            </a:r>
            <a:r>
              <a:rPr lang="en-US" sz="3200" dirty="0"/>
              <a:t>s</a:t>
            </a:r>
            <a:r>
              <a:rPr lang="en-US" sz="3200" dirty="0" smtClean="0"/>
              <a:t>ite: Oak Ridge High Flux Isotope Reactor, 100 m depth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-67732" y="1326564"/>
            <a:ext cx="32173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1000 ton det. </a:t>
            </a:r>
            <a:r>
              <a:rPr lang="en-US" dirty="0">
                <a:solidFill>
                  <a:prstClr val="black"/>
                </a:solidFill>
                <a:latin typeface="Arial"/>
              </a:rPr>
              <a:t>t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arget mass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Power = 85 </a:t>
            </a:r>
            <a:r>
              <a:rPr lang="en-US" dirty="0" err="1" smtClean="0">
                <a:solidFill>
                  <a:prstClr val="black"/>
                </a:solidFill>
                <a:latin typeface="Arial"/>
              </a:rPr>
              <a:t>MWth</a:t>
            </a:r>
            <a:endParaRPr lang="en-US" b="1" dirty="0" smtClean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8194" name="Picture 2" descr="https://encrypted-tbn3.google.com/images?q=tbn:ANd9GcSS6dStAvbzcyVT295-5flEJb74bfGA8WCFSLt1lFKZEcRi1v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32" y="4527555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ifr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" t="11948" b="15548"/>
          <a:stretch/>
        </p:blipFill>
        <p:spPr>
          <a:xfrm>
            <a:off x="2912531" y="1049869"/>
            <a:ext cx="6236626" cy="4521197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2249311" y="3387374"/>
            <a:ext cx="6632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-67732" y="3160659"/>
            <a:ext cx="30258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S = 13 events per day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B = 164 events per day</a:t>
            </a:r>
          </a:p>
          <a:p>
            <a:r>
              <a:rPr lang="en-US" b="1" dirty="0" smtClean="0">
                <a:solidFill>
                  <a:srgbClr val="000000"/>
                </a:solidFill>
                <a:latin typeface="Calibri"/>
                <a:cs typeface="Calibri"/>
              </a:rPr>
              <a:t>10 days ON and OFF to detect</a:t>
            </a:r>
            <a:br>
              <a:rPr lang="en-US" b="1" dirty="0" smtClean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en-US" b="1" dirty="0" smtClean="0">
                <a:solidFill>
                  <a:srgbClr val="000000"/>
                </a:solidFill>
                <a:latin typeface="Calibri"/>
                <a:cs typeface="Calibri"/>
              </a:rPr>
              <a:t>@ 3 sigma</a:t>
            </a:r>
          </a:p>
          <a:p>
            <a:endParaRPr lang="en-US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59195" y="5752042"/>
            <a:ext cx="4628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Main problem: excavation costs are high</a:t>
            </a:r>
            <a:endParaRPr lang="en-US" sz="2000" b="1" dirty="0"/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15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1898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51062"/>
          </a:xfrm>
        </p:spPr>
        <p:txBody>
          <a:bodyPr/>
          <a:lstStyle/>
          <a:p>
            <a:r>
              <a:rPr lang="en-US" dirty="0" smtClean="0"/>
              <a:t>A deep </a:t>
            </a:r>
            <a:r>
              <a:rPr lang="en-US" dirty="0"/>
              <a:t>s</a:t>
            </a:r>
            <a:r>
              <a:rPr lang="en-US" dirty="0" smtClean="0"/>
              <a:t>ite: the </a:t>
            </a:r>
            <a:r>
              <a:rPr lang="en-US" dirty="0" err="1" smtClean="0"/>
              <a:t>Boulby</a:t>
            </a:r>
            <a:r>
              <a:rPr lang="en-US" dirty="0" smtClean="0"/>
              <a:t> mine, 1000 meter depth</a:t>
            </a:r>
            <a:endParaRPr lang="en-US" dirty="0"/>
          </a:p>
        </p:txBody>
      </p:sp>
      <p:pic>
        <p:nvPicPr>
          <p:cNvPr id="8" name="Picture 7" descr="boulby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1" t="38874" b="11694"/>
          <a:stretch/>
        </p:blipFill>
        <p:spPr>
          <a:xfrm>
            <a:off x="-1" y="1991348"/>
            <a:ext cx="9143507" cy="393565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517604" y="2717367"/>
            <a:ext cx="47782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16044" y="2405632"/>
            <a:ext cx="201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/>
                <a:cs typeface="Calibri"/>
              </a:rPr>
              <a:t>20 kilometer radius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35855" y="2242020"/>
            <a:ext cx="2767878" cy="923330"/>
          </a:xfrm>
          <a:prstGeom prst="rect">
            <a:avLst/>
          </a:prstGeom>
          <a:noFill/>
          <a:ln>
            <a:solidFill>
              <a:srgbClr val="009DD9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S~B </a:t>
            </a:r>
            <a:r>
              <a:rPr lang="en-US" dirty="0">
                <a:solidFill>
                  <a:schemeClr val="bg1"/>
                </a:solidFill>
                <a:latin typeface="Calibri"/>
                <a:cs typeface="Calibri"/>
              </a:rPr>
              <a:t>= 0.9 events per day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20 days (ON and OFF) to detect @ 3 sigma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354945" y="4430324"/>
            <a:ext cx="1" cy="4196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00857" y="3806991"/>
            <a:ext cx="2374643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/>
                <a:cs typeface="Calibri"/>
              </a:rPr>
              <a:t>(S </a:t>
            </a:r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= 0.7 </a:t>
            </a:r>
            <a:r>
              <a:rPr lang="en-US" dirty="0">
                <a:solidFill>
                  <a:schemeClr val="bg1"/>
                </a:solidFill>
                <a:latin typeface="Calibri"/>
                <a:cs typeface="Calibri"/>
              </a:rPr>
              <a:t>events per day)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30 days</a:t>
            </a:r>
          </a:p>
        </p:txBody>
      </p:sp>
      <p:sp>
        <p:nvSpPr>
          <p:cNvPr id="19" name="TextBox 18"/>
          <p:cNvSpPr txBox="1"/>
          <p:nvPr/>
        </p:nvSpPr>
        <p:spPr>
          <a:xfrm rot="1315737">
            <a:off x="2820838" y="3622325"/>
            <a:ext cx="200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25 kilometer radius</a:t>
            </a:r>
            <a:endParaRPr lang="en-US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9226" y="1309631"/>
            <a:ext cx="3660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1000 ton detector target mass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Power = 1570  </a:t>
            </a:r>
            <a:r>
              <a:rPr lang="en-US" dirty="0" err="1" smtClean="0">
                <a:solidFill>
                  <a:prstClr val="black"/>
                </a:solidFill>
                <a:latin typeface="Arial"/>
              </a:rPr>
              <a:t>MWth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 (2 cores)</a:t>
            </a:r>
            <a:endParaRPr lang="en-US" b="1" dirty="0" smtClean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Slide Number Placeholder 2"/>
          <p:cNvSpPr txBox="1">
            <a:spLocks/>
          </p:cNvSpPr>
          <p:nvPr/>
        </p:nvSpPr>
        <p:spPr>
          <a:xfrm>
            <a:off x="8497359" y="6385391"/>
            <a:ext cx="717550" cy="338773"/>
          </a:xfrm>
          <a:prstGeom prst="rect">
            <a:avLst/>
          </a:prstGeom>
        </p:spPr>
        <p:txBody>
          <a:bodyPr vert="horz" wrap="square" lIns="91440" tIns="45720" rIns="0" bIns="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F4F97"/>
                </a:solidFill>
                <a:latin typeface="Corbel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58909-46B3-ED46-B360-E00B6B260FC3}" type="slidenum">
              <a:rPr lang="en-US" sz="1400" smtClean="0"/>
              <a:pPr algn="ctr"/>
              <a:t>16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11013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29801"/>
            <a:ext cx="8229600" cy="4751387"/>
          </a:xfrm>
        </p:spPr>
        <p:txBody>
          <a:bodyPr/>
          <a:lstStyle/>
          <a:p>
            <a:r>
              <a:rPr lang="en-US" sz="2400" dirty="0" smtClean="0">
                <a:latin typeface="Calibri"/>
                <a:cs typeface="Calibri"/>
              </a:rPr>
              <a:t>Event rate meets our detection goal </a:t>
            </a:r>
          </a:p>
          <a:p>
            <a:r>
              <a:rPr lang="en-US" sz="2400" dirty="0" smtClean="0">
                <a:latin typeface="Calibri"/>
                <a:cs typeface="Calibri"/>
              </a:rPr>
              <a:t>Depth suppresses most backgrounds</a:t>
            </a:r>
          </a:p>
          <a:p>
            <a:r>
              <a:rPr lang="en-US" sz="2400" dirty="0" smtClean="0">
                <a:latin typeface="Calibri"/>
                <a:cs typeface="Calibri"/>
              </a:rPr>
              <a:t>Relatively large standoff provides a convincing demonstration</a:t>
            </a:r>
          </a:p>
          <a:p>
            <a:r>
              <a:rPr lang="en-US" sz="2400" dirty="0" smtClean="0">
                <a:latin typeface="Calibri"/>
                <a:cs typeface="Calibri"/>
              </a:rPr>
              <a:t>Mature, well-run, well supported underground science infrastructure</a:t>
            </a:r>
          </a:p>
          <a:p>
            <a:r>
              <a:rPr lang="en-US" sz="2400" dirty="0" smtClean="0">
                <a:latin typeface="Calibri"/>
                <a:cs typeface="Calibri"/>
              </a:rPr>
              <a:t>Excavation costs lower than ‘greenfield’ options</a:t>
            </a:r>
            <a:endParaRPr lang="en-US" sz="2400" dirty="0">
              <a:latin typeface="Calibri"/>
              <a:cs typeface="Calibri"/>
            </a:endParaRPr>
          </a:p>
          <a:p>
            <a:r>
              <a:rPr lang="en-US" sz="2400" dirty="0" smtClean="0">
                <a:latin typeface="Calibri"/>
                <a:cs typeface="Calibri"/>
              </a:rPr>
              <a:t>Recent mine activity allows for larger cavern (15x15x15 m)</a:t>
            </a:r>
          </a:p>
          <a:p>
            <a:r>
              <a:rPr lang="en-US" sz="2400" dirty="0" smtClean="0">
                <a:latin typeface="Calibri"/>
                <a:cs typeface="Calibri"/>
              </a:rPr>
              <a:t>International cooperative deployment underscores and reinforces nonproliferation commitments of all participants</a:t>
            </a:r>
          </a:p>
          <a:p>
            <a:r>
              <a:rPr lang="en-US" sz="2400" dirty="0" smtClean="0">
                <a:latin typeface="Calibri"/>
                <a:cs typeface="Calibri"/>
              </a:rPr>
              <a:t>World-class science and a path towards very large detectors</a:t>
            </a:r>
          </a:p>
          <a:p>
            <a:endParaRPr lang="en-US" sz="2400" dirty="0" smtClean="0">
              <a:latin typeface="Calibri"/>
              <a:cs typeface="Calibri"/>
            </a:endParaRPr>
          </a:p>
          <a:p>
            <a:endParaRPr lang="en-US" sz="2400" dirty="0">
              <a:latin typeface="Calibri"/>
              <a:cs typeface="Calibri"/>
            </a:endParaRPr>
          </a:p>
          <a:p>
            <a:endParaRPr lang="en-US" sz="2400" dirty="0" smtClean="0">
              <a:latin typeface="Calibri"/>
              <a:cs typeface="Calibri"/>
            </a:endParaRPr>
          </a:p>
          <a:p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</a:t>
            </a:r>
            <a:r>
              <a:rPr lang="en-US" dirty="0" err="1" smtClean="0"/>
              <a:t>Boulby</a:t>
            </a:r>
            <a:r>
              <a:rPr lang="en-US" dirty="0" smtClean="0"/>
              <a:t>  an interesting site ? </a:t>
            </a:r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>
          <a:xfrm>
            <a:off x="8497359" y="6385391"/>
            <a:ext cx="717550" cy="338773"/>
          </a:xfrm>
          <a:prstGeom prst="rect">
            <a:avLst/>
          </a:prstGeom>
        </p:spPr>
        <p:txBody>
          <a:bodyPr vert="horz" wrap="square" lIns="91440" tIns="45720" rIns="0" bIns="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F4F97"/>
                </a:solidFill>
                <a:latin typeface="Corbel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58909-46B3-ED46-B360-E00B6B260FC3}" type="slidenum">
              <a:rPr lang="en-US" sz="1400" smtClean="0"/>
              <a:pPr algn="ctr"/>
              <a:t>17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6099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02" y="274638"/>
            <a:ext cx="9066798" cy="926977"/>
          </a:xfrm>
        </p:spPr>
        <p:txBody>
          <a:bodyPr/>
          <a:lstStyle/>
          <a:p>
            <a:r>
              <a:rPr lang="en-US" sz="3200" dirty="0" smtClean="0"/>
              <a:t>A shot of the scientific bow: WATCHMAN will also be one of the world’s largest supernova watch detectors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644" y="1710716"/>
            <a:ext cx="5257630" cy="385073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 A 1000 ton detector even with moderate overburden (few 100 </a:t>
            </a:r>
            <a:r>
              <a:rPr lang="en-US" sz="2400" dirty="0" err="1" smtClean="0">
                <a:latin typeface="Arial"/>
                <a:cs typeface="Arial"/>
              </a:rPr>
              <a:t>m.w.e</a:t>
            </a:r>
            <a:r>
              <a:rPr lang="en-US" sz="2400" dirty="0" smtClean="0">
                <a:latin typeface="Arial"/>
                <a:cs typeface="Arial"/>
              </a:rPr>
              <a:t>.) </a:t>
            </a:r>
            <a:r>
              <a:rPr lang="en-US" sz="2400" dirty="0">
                <a:latin typeface="Arial"/>
                <a:cs typeface="Arial"/>
              </a:rPr>
              <a:t>c</a:t>
            </a:r>
            <a:r>
              <a:rPr lang="en-US" sz="2400" dirty="0" smtClean="0">
                <a:latin typeface="Arial"/>
                <a:cs typeface="Arial"/>
              </a:rPr>
              <a:t>ould detect ~700 events from a supernova at the galactic center. Any detector capable of detecting reactor antineutrinos can do this by default (SN antineutrinos are higher energy and easier to detect).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49862" b="14338"/>
          <a:stretch/>
        </p:blipFill>
        <p:spPr>
          <a:xfrm>
            <a:off x="7406974" y="1417638"/>
            <a:ext cx="1749262" cy="2405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9070" b="14338"/>
          <a:stretch/>
        </p:blipFill>
        <p:spPr>
          <a:xfrm>
            <a:off x="5560476" y="1417638"/>
            <a:ext cx="1846497" cy="24054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72583" y="4381180"/>
            <a:ext cx="2814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WATCHMAN would see antineutrinos from a supernova like 1987a, shown here in the visible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5284" y="3791023"/>
            <a:ext cx="11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Pre-1987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67801" y="3827961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1987</a:t>
            </a:r>
            <a:endParaRPr lang="en-US" dirty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18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93027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6050" y="1483906"/>
            <a:ext cx="2770632" cy="446128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en-US" sz="1600" dirty="0" smtClean="0"/>
              <a:t>First ever demonstration of sensitivity to reactor antineutrinos at appreciable standoff from a reactor using a </a:t>
            </a:r>
            <a:r>
              <a:rPr lang="en-US" sz="1600" u="sng" dirty="0" smtClean="0"/>
              <a:t>gadolinium-doped water detector – probably the only scalable technology choice</a:t>
            </a:r>
            <a:endParaRPr lang="en-US" sz="1600" dirty="0" smtClean="0"/>
          </a:p>
          <a:p>
            <a:pPr lvl="0"/>
            <a:r>
              <a:rPr lang="en-US" sz="1600" dirty="0" smtClean="0"/>
              <a:t>A concrete example to policy makers of a </a:t>
            </a:r>
            <a:r>
              <a:rPr lang="en-US" sz="1600" u="sng" dirty="0" smtClean="0"/>
              <a:t>reliable low event rate </a:t>
            </a:r>
            <a:r>
              <a:rPr lang="en-US" sz="1600" dirty="0" smtClean="0"/>
              <a:t>antineutrino-based measurement system, with unambiguous detection of only a few events per day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267" y="-175558"/>
            <a:ext cx="8229600" cy="1251062"/>
          </a:xfrm>
        </p:spPr>
        <p:txBody>
          <a:bodyPr/>
          <a:lstStyle/>
          <a:p>
            <a:r>
              <a:rPr lang="en-US" dirty="0" smtClean="0"/>
              <a:t>Nonproliferation, Technical and Scientific objectives are all met with this proposal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25800" y="1483905"/>
            <a:ext cx="2770632" cy="37548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r>
              <a:rPr lang="en-US" sz="1600" dirty="0" smtClean="0"/>
              <a:t>D</a:t>
            </a:r>
            <a:r>
              <a:rPr lang="en-US" sz="1600" dirty="0" smtClean="0">
                <a:ea typeface="ＭＳ Ｐゴシック" pitchFamily="28" charset="-128"/>
                <a:cs typeface="ＭＳ Ｐゴシック" pitchFamily="34" charset="-128"/>
              </a:rPr>
              <a:t>etection </a:t>
            </a:r>
            <a:r>
              <a:rPr lang="en-US" sz="1600" dirty="0">
                <a:ea typeface="ＭＳ Ｐゴシック" pitchFamily="28" charset="-128"/>
                <a:cs typeface="ＭＳ Ｐゴシック" pitchFamily="34" charset="-128"/>
              </a:rPr>
              <a:t>efficiencies and backgrounds for </a:t>
            </a:r>
            <a:r>
              <a:rPr lang="en-US" sz="1600" dirty="0" smtClean="0">
                <a:ea typeface="ＭＳ Ｐゴシック" pitchFamily="28" charset="-128"/>
                <a:cs typeface="ＭＳ Ｐゴシック" pitchFamily="34" charset="-128"/>
              </a:rPr>
              <a:t>large </a:t>
            </a:r>
            <a:r>
              <a:rPr lang="en-US" sz="1600" dirty="0" err="1" smtClean="0">
                <a:ea typeface="ＭＳ Ｐゴシック" pitchFamily="28" charset="-128"/>
                <a:cs typeface="ＭＳ Ｐゴシック" pitchFamily="34" charset="-128"/>
              </a:rPr>
              <a:t>Gd</a:t>
            </a:r>
            <a:r>
              <a:rPr lang="en-US" sz="1600" dirty="0" smtClean="0">
                <a:ea typeface="ＭＳ Ｐゴシック" pitchFamily="28" charset="-128"/>
                <a:cs typeface="ＭＳ Ｐゴシック" pitchFamily="34" charset="-128"/>
              </a:rPr>
              <a:t>-WCD detectors</a:t>
            </a:r>
            <a:endParaRPr lang="en-US" sz="1600" dirty="0">
              <a:ea typeface="ＭＳ Ｐゴシック" pitchFamily="28" charset="-128"/>
              <a:cs typeface="ＭＳ Ｐゴシック" pitchFamily="34" charset="-128"/>
            </a:endParaRPr>
          </a:p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r>
              <a:rPr lang="en-US" sz="1600" dirty="0">
                <a:ea typeface="ＭＳ Ｐゴシック" pitchFamily="28" charset="-128"/>
                <a:cs typeface="ＭＳ Ｐゴシック" pitchFamily="34" charset="-128"/>
              </a:rPr>
              <a:t>Well-benchmarked detector and background simulation </a:t>
            </a:r>
            <a:r>
              <a:rPr lang="en-US" sz="1600" dirty="0" smtClean="0">
                <a:ea typeface="ＭＳ Ｐゴシック" pitchFamily="28" charset="-128"/>
                <a:cs typeface="ＭＳ Ｐゴシック" pitchFamily="34" charset="-128"/>
              </a:rPr>
              <a:t>tools  </a:t>
            </a:r>
            <a:endParaRPr lang="en-US" sz="1600" dirty="0">
              <a:ea typeface="ＭＳ Ｐゴシック" pitchFamily="28" charset="-128"/>
              <a:cs typeface="ＭＳ Ｐゴシック" pitchFamily="34" charset="-128"/>
            </a:endParaRPr>
          </a:p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r>
              <a:rPr lang="en-US" sz="1600" dirty="0">
                <a:ea typeface="ＭＳ Ｐゴシック" pitchFamily="28" charset="-128"/>
                <a:cs typeface="ＭＳ Ｐゴシック" pitchFamily="34" charset="-128"/>
              </a:rPr>
              <a:t>Experience with gadolinium-doped water handling, purification monitoring in order to scale to next generation </a:t>
            </a:r>
            <a:r>
              <a:rPr lang="en-US" sz="1600" dirty="0" smtClean="0">
                <a:ea typeface="ＭＳ Ｐゴシック" pitchFamily="28" charset="-128"/>
                <a:cs typeface="ＭＳ Ｐゴシック" pitchFamily="34" charset="-128"/>
              </a:rPr>
              <a:t>experiment</a:t>
            </a:r>
          </a:p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endParaRPr lang="en-US" sz="1600" dirty="0">
              <a:ea typeface="ＭＳ Ｐゴシック" pitchFamily="28" charset="-128"/>
              <a:cs typeface="ＭＳ Ｐゴシック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43650" y="1469105"/>
            <a:ext cx="2770632" cy="48628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19062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</a:pPr>
            <a:r>
              <a:rPr lang="en-US" sz="1600" b="1" dirty="0" smtClean="0"/>
              <a:t>Now</a:t>
            </a:r>
            <a:r>
              <a:rPr lang="en-US" sz="1600" dirty="0" smtClean="0"/>
              <a:t>:</a:t>
            </a:r>
          </a:p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r>
              <a:rPr lang="en-US" sz="1600" dirty="0" smtClean="0"/>
              <a:t>Core</a:t>
            </a:r>
            <a:r>
              <a:rPr lang="en-US" sz="1600" dirty="0"/>
              <a:t>-collapse supernovae </a:t>
            </a:r>
            <a:r>
              <a:rPr lang="en-US" sz="1600" dirty="0" smtClean="0"/>
              <a:t>in </a:t>
            </a:r>
            <a:r>
              <a:rPr lang="en-US" sz="1600" dirty="0"/>
              <a:t>this </a:t>
            </a:r>
            <a:r>
              <a:rPr lang="en-US" sz="1600" dirty="0" smtClean="0"/>
              <a:t>galaxy</a:t>
            </a:r>
          </a:p>
          <a:p>
            <a:pPr marL="119062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</a:pPr>
            <a:r>
              <a:rPr lang="en-US" sz="1600" b="1" dirty="0" smtClean="0"/>
              <a:t>Eventually ? </a:t>
            </a:r>
            <a:endParaRPr lang="en-US" sz="1600" b="1" dirty="0"/>
          </a:p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r>
              <a:rPr lang="en-US" sz="1600" dirty="0" err="1" smtClean="0"/>
              <a:t>Megaparsec</a:t>
            </a:r>
            <a:r>
              <a:rPr lang="en-US" sz="1600" dirty="0" smtClean="0"/>
              <a:t> supernovae detection</a:t>
            </a:r>
          </a:p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r>
              <a:rPr lang="en-US" sz="1600" dirty="0"/>
              <a:t>Diffuse supernova neutrino </a:t>
            </a:r>
            <a:r>
              <a:rPr lang="en-US" sz="1600" dirty="0" smtClean="0"/>
              <a:t>detection</a:t>
            </a:r>
          </a:p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r>
              <a:rPr lang="en-US" sz="1600" dirty="0"/>
              <a:t>proton </a:t>
            </a:r>
            <a:r>
              <a:rPr lang="en-US" sz="1600" dirty="0" smtClean="0"/>
              <a:t>decay</a:t>
            </a:r>
          </a:p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r>
              <a:rPr lang="en-US" sz="1600" dirty="0" smtClean="0"/>
              <a:t>long </a:t>
            </a:r>
            <a:r>
              <a:rPr lang="en-US" sz="1600" dirty="0"/>
              <a:t>baseline neutrino CP phase and mass-hierarchy experiments</a:t>
            </a:r>
          </a:p>
          <a:p>
            <a:pPr marL="400050" indent="-280988" fontAlgn="base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</a:pPr>
            <a:r>
              <a:rPr lang="en-US" sz="1600" dirty="0"/>
              <a:t>60 km standoff mass hierarchy measurements at </a:t>
            </a:r>
            <a:r>
              <a:rPr lang="en-US" sz="1600" dirty="0" smtClean="0"/>
              <a:t>reactors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33350" y="1054108"/>
            <a:ext cx="2800350" cy="4403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>
            <a:lvl1pPr marL="400050" indent="-280988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34" charset="-128"/>
              </a:defRPr>
            </a:lvl1pPr>
            <a:lvl2pPr marL="685800" indent="-273050" algn="l" rtl="0" eaLnBrk="1" fontAlgn="base" hangingPunct="1">
              <a:spcBef>
                <a:spcPct val="0"/>
              </a:spcBef>
              <a:spcAft>
                <a:spcPts val="600"/>
              </a:spcAft>
              <a:buSzPct val="90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2pPr>
            <a:lvl3pPr marL="1085850" indent="-401638" algn="l" rtl="0" eaLnBrk="1" fontAlgn="base" hangingPunct="1">
              <a:spcBef>
                <a:spcPct val="0"/>
              </a:spcBef>
              <a:spcAft>
                <a:spcPts val="600"/>
              </a:spcAft>
              <a:buSzPct val="90000"/>
              <a:buFont typeface="Lucida Grande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3pPr>
            <a:lvl4pPr marL="1314450" indent="-242888" algn="l" rtl="0" eaLnBrk="1" fontAlgn="base" hangingPunct="1">
              <a:spcBef>
                <a:spcPct val="0"/>
              </a:spcBef>
              <a:spcAft>
                <a:spcPts val="600"/>
              </a:spcAft>
              <a:buSzPct val="100000"/>
              <a:buFont typeface="Lucida Grande" pitchFamily="34" charset="0"/>
              <a:buChar char="–"/>
              <a:defRPr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4pPr>
            <a:lvl5pPr marL="1543050" indent="-242888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lang="en-US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9062" indent="0"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Nonproliferation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3225800" y="1039406"/>
            <a:ext cx="2800350" cy="4403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>
            <a:lvl1pPr marL="400050" indent="-280988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34" charset="-128"/>
              </a:defRPr>
            </a:lvl1pPr>
            <a:lvl2pPr marL="685800" indent="-273050" algn="l" rtl="0" eaLnBrk="1" fontAlgn="base" hangingPunct="1">
              <a:spcBef>
                <a:spcPct val="0"/>
              </a:spcBef>
              <a:spcAft>
                <a:spcPts val="600"/>
              </a:spcAft>
              <a:buSzPct val="90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2pPr>
            <a:lvl3pPr marL="1085850" indent="-401638" algn="l" rtl="0" eaLnBrk="1" fontAlgn="base" hangingPunct="1">
              <a:spcBef>
                <a:spcPct val="0"/>
              </a:spcBef>
              <a:spcAft>
                <a:spcPts val="600"/>
              </a:spcAft>
              <a:buSzPct val="90000"/>
              <a:buFont typeface="Lucida Grande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3pPr>
            <a:lvl4pPr marL="1314450" indent="-242888" algn="l" rtl="0" eaLnBrk="1" fontAlgn="base" hangingPunct="1">
              <a:spcBef>
                <a:spcPct val="0"/>
              </a:spcBef>
              <a:spcAft>
                <a:spcPts val="600"/>
              </a:spcAft>
              <a:buSzPct val="100000"/>
              <a:buFont typeface="Lucida Grande" pitchFamily="34" charset="0"/>
              <a:buChar char="–"/>
              <a:defRPr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4pPr>
            <a:lvl5pPr marL="1543050" indent="-242888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lang="en-US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9062" indent="0"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Technology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6343650" y="1024705"/>
            <a:ext cx="2800350" cy="4403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>
            <a:lvl1pPr marL="400050" indent="-280988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rgbClr val="0D5097"/>
              </a:buClr>
              <a:buSzPct val="90000"/>
              <a:buFont typeface="Wingdings" pitchFamily="34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34" charset="-128"/>
              </a:defRPr>
            </a:lvl1pPr>
            <a:lvl2pPr marL="685800" indent="-273050" algn="l" rtl="0" eaLnBrk="1" fontAlgn="base" hangingPunct="1">
              <a:spcBef>
                <a:spcPct val="0"/>
              </a:spcBef>
              <a:spcAft>
                <a:spcPts val="600"/>
              </a:spcAft>
              <a:buSzPct val="90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2pPr>
            <a:lvl3pPr marL="1085850" indent="-401638" algn="l" rtl="0" eaLnBrk="1" fontAlgn="base" hangingPunct="1">
              <a:spcBef>
                <a:spcPct val="0"/>
              </a:spcBef>
              <a:spcAft>
                <a:spcPts val="600"/>
              </a:spcAft>
              <a:buSzPct val="90000"/>
              <a:buFont typeface="Lucida Grande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3pPr>
            <a:lvl4pPr marL="1314450" indent="-242888" algn="l" rtl="0" eaLnBrk="1" fontAlgn="base" hangingPunct="1">
              <a:spcBef>
                <a:spcPct val="0"/>
              </a:spcBef>
              <a:spcAft>
                <a:spcPts val="600"/>
              </a:spcAft>
              <a:buSzPct val="100000"/>
              <a:buFont typeface="Lucida Grande" pitchFamily="34" charset="0"/>
              <a:buChar char="–"/>
              <a:defRPr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4pPr>
            <a:lvl5pPr marL="1543050" indent="-242888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lang="en-US" kern="1200">
                <a:solidFill>
                  <a:schemeClr val="tx1"/>
                </a:solidFill>
                <a:latin typeface="+mn-lt"/>
                <a:ea typeface="ＭＳ Ｐゴシック" pitchFamily="28" charset="-128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9062" indent="0"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Fundamental Physics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19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8651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9334" y="432330"/>
            <a:ext cx="8686800" cy="519112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 one-page nonproliferation tutorial</a:t>
            </a:r>
          </a:p>
          <a:p>
            <a:endParaRPr lang="en-US" dirty="0" smtClean="0"/>
          </a:p>
          <a:p>
            <a:r>
              <a:rPr lang="en-US" dirty="0" smtClean="0"/>
              <a:t>Antineutrinos and nonproliferation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WATCHMAN project </a:t>
            </a:r>
          </a:p>
          <a:p>
            <a:pPr marL="119062" indent="0">
              <a:buNone/>
            </a:pPr>
            <a:endParaRPr lang="en-US" dirty="0" smtClean="0"/>
          </a:p>
          <a:p>
            <a:r>
              <a:rPr lang="en-US" dirty="0" smtClean="0"/>
              <a:t>The apparently unique advantages of the </a:t>
            </a:r>
            <a:r>
              <a:rPr lang="en-US" dirty="0" err="1" smtClean="0"/>
              <a:t>Boulby</a:t>
            </a:r>
            <a:r>
              <a:rPr lang="en-US" dirty="0" smtClean="0"/>
              <a:t> Mine</a:t>
            </a:r>
          </a:p>
          <a:p>
            <a:endParaRPr lang="en-US" dirty="0"/>
          </a:p>
          <a:p>
            <a:r>
              <a:rPr lang="en-US" dirty="0" smtClean="0"/>
              <a:t>Nonproliferation, Technology and Fundamental Science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4664"/>
            <a:ext cx="8229600" cy="1251062"/>
          </a:xfrm>
        </p:spPr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2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06143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32431"/>
            <a:ext cx="8229600" cy="5764983"/>
          </a:xfrm>
        </p:spPr>
        <p:txBody>
          <a:bodyPr/>
          <a:lstStyle/>
          <a:p>
            <a:r>
              <a:rPr lang="en-US" dirty="0" smtClean="0"/>
              <a:t>Antineutrino detectors deployed a few hundred meters from reactors detect operational status, thermal power and </a:t>
            </a:r>
            <a:r>
              <a:rPr lang="en-US" dirty="0" err="1" smtClean="0"/>
              <a:t>Pu</a:t>
            </a:r>
            <a:r>
              <a:rPr lang="en-US" dirty="0" smtClean="0"/>
              <a:t> production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Attempts at the far more ambitious long-range capability are underway in both the nonproliferation and scientific communities </a:t>
            </a:r>
          </a:p>
          <a:p>
            <a:endParaRPr lang="en-US" dirty="0" smtClean="0"/>
          </a:p>
          <a:p>
            <a:r>
              <a:rPr lang="en-US" dirty="0" smtClean="0"/>
              <a:t>WATCHMAN aims to meet a nonproliferation need and become a source of interesting science and detector technology for the neutrino community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37063"/>
            <a:ext cx="8229600" cy="125106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59805" y="6583680"/>
            <a:ext cx="384195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   </a:t>
            </a:r>
            <a:fld id="{C41FB470-8E25-D74E-BBE2-51337D317D79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15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58909-46B3-ED46-B360-E00B6B260FC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64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360998" y="-183983"/>
            <a:ext cx="8229600" cy="1251062"/>
          </a:xfrm>
        </p:spPr>
        <p:txBody>
          <a:bodyPr/>
          <a:lstStyle/>
          <a:p>
            <a:pPr eaLnBrk="1" hangingPunct="1"/>
            <a:r>
              <a:rPr lang="en-US" sz="2000" dirty="0"/>
              <a:t>Applied Antineutrino Physics – a growing global community with strong ties to Dark Matter and Neutrino Science 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3891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5527"/>
            <a:ext cx="4267200" cy="1052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2976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081" y="1131510"/>
            <a:ext cx="2432536" cy="13461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2976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22685"/>
            <a:ext cx="48910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976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68398"/>
            <a:ext cx="1934126" cy="202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8984" y="3679727"/>
            <a:ext cx="3539267" cy="13651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6286" y="4885546"/>
            <a:ext cx="4530777" cy="1327816"/>
          </a:xfrm>
          <a:prstGeom prst="rect">
            <a:avLst/>
          </a:prstGeom>
        </p:spPr>
      </p:pic>
      <p:pic>
        <p:nvPicPr>
          <p:cNvPr id="629768" name="Picture 8"/>
          <p:cNvPicPr>
            <a:picLocks noChangeAspect="1" noChangeArrowheads="1"/>
          </p:cNvPicPr>
          <p:nvPr/>
        </p:nvPicPr>
        <p:blipFill>
          <a:blip r:embed="rId8"/>
          <a:srcRect b="13838"/>
          <a:stretch>
            <a:fillRect/>
          </a:stretch>
        </p:blipFill>
        <p:spPr bwMode="auto">
          <a:xfrm>
            <a:off x="5477832" y="2310118"/>
            <a:ext cx="3579582" cy="231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759805" y="6583680"/>
            <a:ext cx="384195" cy="274320"/>
          </a:xfrm>
          <a:prstGeom prst="rect">
            <a:avLst/>
          </a:prstGeom>
        </p:spPr>
        <p:txBody>
          <a:bodyPr/>
          <a:lstStyle/>
          <a:p>
            <a:fld id="{902A5C6C-5F3D-1349-B221-1D19FDEF4C2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94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4963" y="79375"/>
            <a:ext cx="7315200" cy="1139825"/>
          </a:xfrm>
        </p:spPr>
        <p:txBody>
          <a:bodyPr/>
          <a:lstStyle/>
          <a:p>
            <a:r>
              <a:rPr lang="en-US" dirty="0" smtClean="0"/>
              <a:t>Map of US Power Reactors</a:t>
            </a:r>
            <a:endParaRPr lang="en-US" dirty="0"/>
          </a:p>
        </p:txBody>
      </p:sp>
      <p:pic>
        <p:nvPicPr>
          <p:cNvPr id="3074" name="Picture 2" descr="C:\Users\pmarlea\Documents\Talks_Proposals_Reports\NA22\Antineutrino\Site_Selection\US_PowerReact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7967383" cy="570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8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marlea\Documents\Talks_Proposals_Reports\NA22\Antineutrino\Site_Selection\US_PowerReactors_ActiveMi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52" y="1069848"/>
            <a:ext cx="7965141" cy="570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4963" y="79375"/>
            <a:ext cx="7315200" cy="1139825"/>
          </a:xfrm>
        </p:spPr>
        <p:txBody>
          <a:bodyPr/>
          <a:lstStyle/>
          <a:p>
            <a:r>
              <a:rPr lang="en-US" dirty="0" smtClean="0"/>
              <a:t>Map of US Reactors + Active Mines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2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4963" y="79375"/>
            <a:ext cx="7315200" cy="1139825"/>
          </a:xfrm>
        </p:spPr>
        <p:txBody>
          <a:bodyPr/>
          <a:lstStyle/>
          <a:p>
            <a:r>
              <a:rPr lang="en-US" dirty="0" smtClean="0"/>
              <a:t>Perry Nuclear Generating Station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1295400"/>
            <a:ext cx="5715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b="1" dirty="0">
                <a:solidFill>
                  <a:prstClr val="black"/>
                </a:solidFill>
                <a:latin typeface="Arial"/>
              </a:rPr>
              <a:t>Perry </a:t>
            </a:r>
            <a:r>
              <a:rPr lang="en-US" b="1" dirty="0" smtClean="0">
                <a:solidFill>
                  <a:prstClr val="black"/>
                </a:solidFill>
                <a:latin typeface="Arial"/>
              </a:rPr>
              <a:t>Reactor Nuclear Generating Station to IMB cavern in the Fairport Salt Mine (Ohio)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1570 </a:t>
            </a:r>
            <a:r>
              <a:rPr lang="en-US" dirty="0" err="1" smtClean="0">
                <a:solidFill>
                  <a:prstClr val="black"/>
                </a:solidFill>
                <a:latin typeface="Arial"/>
              </a:rPr>
              <a:t>m.w.e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.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/>
              </a:rPr>
              <a:t>cavity was 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18m x 17m x 22.5m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~13 </a:t>
            </a:r>
            <a:r>
              <a:rPr lang="en-US" dirty="0">
                <a:solidFill>
                  <a:prstClr val="black"/>
                </a:solidFill>
                <a:latin typeface="Arial"/>
              </a:rPr>
              <a:t>km 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standoff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3875 </a:t>
            </a:r>
            <a:r>
              <a:rPr lang="en-US" dirty="0" err="1" smtClean="0">
                <a:solidFill>
                  <a:prstClr val="black"/>
                </a:solidFill>
                <a:latin typeface="Arial"/>
              </a:rPr>
              <a:t>MWth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784" y="3048000"/>
            <a:ext cx="50863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https://encrypted-tbn2.google.com/images?q=tbn:ANd9GcTo312q4QGIvmLAl1FMTcdljvkG0SGKf1x-cCmR_9-nBnVP9jH3j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134" y="1295400"/>
            <a:ext cx="2286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04800" y="3129677"/>
            <a:ext cx="342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b="1" dirty="0" smtClean="0">
                <a:solidFill>
                  <a:prstClr val="black"/>
                </a:solidFill>
                <a:latin typeface="Arial"/>
              </a:rPr>
              <a:t>Pros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Existing cavern in active mine.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Large depth for low background.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4667071"/>
            <a:ext cx="342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b="1" dirty="0" smtClean="0">
                <a:solidFill>
                  <a:prstClr val="black"/>
                </a:solidFill>
                <a:latin typeface="Arial"/>
              </a:rPr>
              <a:t>Cons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Large stand-off will give low signal rate (0.5-1.0 per day).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/>
              </a:rPr>
              <a:t>Old cavern likely to require renovation.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117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412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u="sng" dirty="0" smtClean="0"/>
              <a:t>energy spectrum</a:t>
            </a:r>
            <a:r>
              <a:rPr lang="en-US" dirty="0" smtClean="0"/>
              <a:t> of </a:t>
            </a:r>
            <a:r>
              <a:rPr lang="en-US" dirty="0" err="1" smtClean="0"/>
              <a:t>muogenic</a:t>
            </a:r>
            <a:r>
              <a:rPr lang="en-US" dirty="0" smtClean="0"/>
              <a:t> fast neutrons as a function of depth below the Earth’s surface </a:t>
            </a:r>
          </a:p>
          <a:p>
            <a:pPr marL="919162" lvl="1" indent="-514350"/>
            <a:r>
              <a:rPr lang="en-US" dirty="0" smtClean="0"/>
              <a:t>Allows us to model double-neutron antineutrino-like backgrounds in a kiloton scale detector</a:t>
            </a:r>
            <a:br>
              <a:rPr lang="en-US" dirty="0" smtClean="0"/>
            </a:br>
            <a:endParaRPr lang="en-US" dirty="0"/>
          </a:p>
          <a:p>
            <a:pPr marL="633412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u="sng" dirty="0" smtClean="0"/>
              <a:t>rate</a:t>
            </a:r>
            <a:r>
              <a:rPr lang="en-US" dirty="0" smtClean="0"/>
              <a:t> of </a:t>
            </a:r>
            <a:r>
              <a:rPr lang="en-US" dirty="0" err="1" smtClean="0"/>
              <a:t>muogenic</a:t>
            </a:r>
            <a:r>
              <a:rPr lang="en-US" dirty="0" smtClean="0"/>
              <a:t> radionuclides such as 9Li </a:t>
            </a:r>
          </a:p>
          <a:p>
            <a:pPr lvl="1"/>
            <a:r>
              <a:rPr lang="en-US" dirty="0" smtClean="0"/>
              <a:t>Allows us to set an upper limit on the contamination of our signal by these antineutrino-like backgrounds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we actually measure at shallow depths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59805" y="6583680"/>
            <a:ext cx="384195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   </a:t>
            </a:r>
            <a:fld id="{C41FB470-8E25-D74E-BBE2-51337D317D79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59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4963" y="79375"/>
            <a:ext cx="7315200" cy="1139825"/>
          </a:xfrm>
        </p:spPr>
        <p:txBody>
          <a:bodyPr/>
          <a:lstStyle/>
          <a:p>
            <a:r>
              <a:rPr lang="en-US" dirty="0" smtClean="0"/>
              <a:t>Fast Neutron Spectrometer</a:t>
            </a:r>
            <a:endParaRPr lang="en-US" dirty="0"/>
          </a:p>
        </p:txBody>
      </p:sp>
      <p:pic>
        <p:nvPicPr>
          <p:cNvPr id="3" name="Picture 2" descr="C:\Users\pmarlea\Documents\Talks_Proposals_Reports\NA22\Antineutrino\NSpect\Design_Review\rrm\Documents\DesignReview\NeutronSpectrometer\Figures\FullFram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1" y="1981200"/>
            <a:ext cx="4495800" cy="444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24400" y="3663077"/>
            <a:ext cx="42572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Plastic scintillator/</a:t>
            </a:r>
            <a:r>
              <a:rPr lang="en-US" b="1" dirty="0" err="1" smtClean="0"/>
              <a:t>Gd</a:t>
            </a:r>
            <a:r>
              <a:rPr lang="en-US" b="1" dirty="0" smtClean="0"/>
              <a:t> doped paint detectors sandwich ~4 tons of lead.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Direct interaction with scintillator for E &lt; ~100 MeV.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Neutron multiplication off of the lead for E &gt; ~50 MeV.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Expect 3000-5000 events per month at 100 </a:t>
            </a:r>
            <a:r>
              <a:rPr lang="en-US" b="1" dirty="0" err="1" smtClean="0"/>
              <a:t>m.w.e</a:t>
            </a:r>
            <a:r>
              <a:rPr lang="en-US" b="1" dirty="0" smtClean="0"/>
              <a:t>.</a:t>
            </a:r>
            <a:endParaRPr lang="en-US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179" y="190500"/>
            <a:ext cx="440055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4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4963" y="79375"/>
            <a:ext cx="7315200" cy="1139825"/>
          </a:xfrm>
        </p:spPr>
        <p:txBody>
          <a:bodyPr/>
          <a:lstStyle/>
          <a:p>
            <a:r>
              <a:rPr lang="en-US" dirty="0" smtClean="0"/>
              <a:t>Fast Neutron Spectrometer – </a:t>
            </a:r>
            <a:br>
              <a:rPr lang="en-US" dirty="0" smtClean="0"/>
            </a:br>
            <a:r>
              <a:rPr lang="en-US" dirty="0" smtClean="0"/>
              <a:t>muon veto on platform</a:t>
            </a:r>
            <a:endParaRPr lang="en-US" dirty="0"/>
          </a:p>
        </p:txBody>
      </p:sp>
      <p:pic>
        <p:nvPicPr>
          <p:cNvPr id="5" name="Picture 2" descr="C:\Users\pmarlea\Documents\Talks_Proposals_Reports\NA22\Antineutrino\NSpect\Design_Review\rrm\Documents\DesignReview\NeutronSpectrometer\Figures\CompleteDetector_onTrail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374339"/>
            <a:ext cx="6467576" cy="333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pmarlea\Documents\Talks_Proposals_Reports\NA22\Antineutrino\NSpect\Design_Review\rrm\Documents\DesignReview\NeutronSpectrometer\Figures\FullFram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39134"/>
            <a:ext cx="3033490" cy="200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pmarlea\Documents\Talks_Proposals_Reports\NA22\Antineutrino\NSpect\Design_Review\rrm\Documents\DesignReview\NeutronSpectrometer\Figures\FullFrame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031867"/>
            <a:ext cx="3352800" cy="315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8600" y="1239134"/>
            <a:ext cx="259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Detector + muon veto + data acquisition and peripherals are less than 9 tons.</a:t>
            </a:r>
            <a:br>
              <a:rPr lang="en-US" b="1" dirty="0" smtClean="0"/>
            </a:b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Platform will be standard trailer outfitted with power and AC.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5287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375"/>
            <a:ext cx="8920163" cy="1139825"/>
          </a:xfrm>
        </p:spPr>
        <p:txBody>
          <a:bodyPr/>
          <a:lstStyle/>
          <a:p>
            <a:r>
              <a:rPr lang="en-US" dirty="0" smtClean="0"/>
              <a:t>Radionuclide Background Detector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53" y="2094963"/>
            <a:ext cx="4252947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1185929"/>
            <a:ext cx="1952242" cy="24711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3922" y="1260948"/>
            <a:ext cx="31242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3.5x3.5 meter detector with 1.5x1.5 meter active inner volume.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Four optically segmented volumes with 0.1% GdCl3 doping.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Three inner volumes define a </a:t>
            </a:r>
            <a:r>
              <a:rPr lang="en-US" dirty="0" err="1" smtClean="0"/>
              <a:t>muon</a:t>
            </a:r>
            <a:r>
              <a:rPr lang="en-US" dirty="0" smtClean="0"/>
              <a:t> ‘telescope’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central volume is the search region.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outer volume is the muon/neutron veto.</a:t>
            </a:r>
          </a:p>
        </p:txBody>
      </p:sp>
    </p:spTree>
    <p:extLst>
      <p:ext uri="{BB962C8B-B14F-4D97-AF65-F5344CB8AC3E}">
        <p14:creationId xmlns:p14="http://schemas.microsoft.com/office/powerpoint/2010/main" val="116709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1" descr="nfc.gif"/>
          <p:cNvPicPr>
            <a:picLocks noChangeAspect="1"/>
          </p:cNvPicPr>
          <p:nvPr/>
        </p:nvPicPr>
        <p:blipFill>
          <a:blip r:embed="rId3"/>
          <a:srcRect l="12833" t="17349" b="9779"/>
          <a:stretch>
            <a:fillRect/>
          </a:stretch>
        </p:blipFill>
        <p:spPr bwMode="auto">
          <a:xfrm>
            <a:off x="1084263" y="1479550"/>
            <a:ext cx="3952875" cy="414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70939" y="-33866"/>
            <a:ext cx="8568267" cy="103293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124A91"/>
                </a:solidFill>
                <a:latin typeface="Arial Narrow" pitchFamily="-65" charset="0"/>
              </a:rPr>
              <a:t>The IAEA </a:t>
            </a:r>
            <a:r>
              <a:rPr lang="en-US" sz="2400" u="sng" dirty="0" smtClean="0">
                <a:solidFill>
                  <a:srgbClr val="124A91"/>
                </a:solidFill>
                <a:latin typeface="Arial Narrow" pitchFamily="-65" charset="0"/>
              </a:rPr>
              <a:t>Safeguards</a:t>
            </a:r>
            <a:r>
              <a:rPr lang="en-US" sz="2400" dirty="0" smtClean="0">
                <a:solidFill>
                  <a:srgbClr val="124A91"/>
                </a:solidFill>
                <a:latin typeface="Arial Narrow" pitchFamily="-65" charset="0"/>
              </a:rPr>
              <a:t> regime monitors the  flow of fissile material through the nuclear </a:t>
            </a:r>
            <a:r>
              <a:rPr lang="en-US" sz="2400" dirty="0">
                <a:solidFill>
                  <a:srgbClr val="124A91"/>
                </a:solidFill>
                <a:latin typeface="Arial Narrow" pitchFamily="-65" charset="0"/>
              </a:rPr>
              <a:t>fuel cycle in 170 countries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6063707" y="1204913"/>
            <a:ext cx="1944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39A6"/>
                </a:solidFill>
                <a:latin typeface="Arial" pitchFamily="-65" charset="0"/>
              </a:rPr>
              <a:t>Weapons production</a:t>
            </a:r>
          </a:p>
        </p:txBody>
      </p:sp>
      <p:sp>
        <p:nvSpPr>
          <p:cNvPr id="20486" name="Text Box 10"/>
          <p:cNvSpPr txBox="1">
            <a:spLocks noChangeArrowheads="1"/>
          </p:cNvSpPr>
          <p:nvPr/>
        </p:nvSpPr>
        <p:spPr bwMode="auto">
          <a:xfrm>
            <a:off x="1177925" y="1182688"/>
            <a:ext cx="1700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39A6"/>
                </a:solidFill>
                <a:latin typeface="Arial" pitchFamily="-65" charset="0"/>
              </a:rPr>
              <a:t>Generic fuel cycle</a:t>
            </a:r>
          </a:p>
        </p:txBody>
      </p:sp>
      <p:pic>
        <p:nvPicPr>
          <p:cNvPr id="20488" name="Picture 20" descr="weaponsfab.jpg"/>
          <p:cNvPicPr>
            <a:picLocks noChangeAspect="1"/>
          </p:cNvPicPr>
          <p:nvPr/>
        </p:nvPicPr>
        <p:blipFill>
          <a:blip r:embed="rId4"/>
          <a:srcRect r="13150"/>
          <a:stretch>
            <a:fillRect/>
          </a:stretch>
        </p:blipFill>
        <p:spPr bwMode="auto">
          <a:xfrm>
            <a:off x="6130908" y="1506538"/>
            <a:ext cx="2809892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/>
          <p:cNvGrpSpPr/>
          <p:nvPr/>
        </p:nvGrpSpPr>
        <p:grpSpPr>
          <a:xfrm>
            <a:off x="592667" y="1236133"/>
            <a:ext cx="6279836" cy="4334934"/>
            <a:chOff x="592667" y="1236133"/>
            <a:chExt cx="6279836" cy="4334934"/>
          </a:xfrm>
        </p:grpSpPr>
        <p:pic>
          <p:nvPicPr>
            <p:cNvPr id="20490" name="Picture 1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48807" y="3715273"/>
              <a:ext cx="638209" cy="447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/>
            <p:cNvSpPr/>
            <p:nvPr/>
          </p:nvSpPr>
          <p:spPr bwMode="auto">
            <a:xfrm>
              <a:off x="592667" y="1236133"/>
              <a:ext cx="4673600" cy="4334934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3859739" y="2946403"/>
              <a:ext cx="3012764" cy="86177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0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  <a:t>IAEA goal – detect diversion</a:t>
              </a:r>
              <a:r>
                <a:rPr lang="en-US" sz="1600" dirty="0" smtClean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  <a:t> </a:t>
              </a:r>
            </a:p>
            <a:p>
              <a:pPr>
                <a:defRPr/>
              </a:pPr>
              <a:r>
                <a:rPr lang="en-US" sz="1600" dirty="0" smtClean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  <a:t>of </a:t>
              </a:r>
              <a:r>
                <a:rPr lang="en-US" sz="1600" dirty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  <a:t>fissile material from </a:t>
              </a:r>
              <a:r>
                <a:rPr lang="en-US" sz="1600" dirty="0" smtClean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  <a:t>peaceful</a:t>
              </a:r>
            </a:p>
            <a:p>
              <a:pPr>
                <a:defRPr/>
              </a:pPr>
              <a:r>
                <a:rPr lang="en-US" sz="1600" dirty="0" smtClean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  <a:t> </a:t>
              </a:r>
              <a:r>
                <a:rPr lang="en-US" sz="1600" dirty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  <a:t>to military programs</a:t>
              </a: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5266267" y="1862667"/>
              <a:ext cx="541866" cy="270933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5266267" y="2455334"/>
              <a:ext cx="541866" cy="270933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5263960" y="4267200"/>
              <a:ext cx="541866" cy="270933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5261654" y="4859867"/>
              <a:ext cx="541866" cy="270933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081739" y="4402667"/>
            <a:ext cx="4176143" cy="1922512"/>
            <a:chOff x="2081739" y="4402667"/>
            <a:chExt cx="4176143" cy="1922512"/>
          </a:xfrm>
        </p:grpSpPr>
        <p:sp>
          <p:nvSpPr>
            <p:cNvPr id="19" name="TextBox 18"/>
            <p:cNvSpPr txBox="1"/>
            <p:nvPr/>
          </p:nvSpPr>
          <p:spPr bwMode="auto">
            <a:xfrm>
              <a:off x="2081739" y="5740403"/>
              <a:ext cx="4176143" cy="58477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0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 smtClean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  <a:t>Goal for antineutrino measurements -</a:t>
              </a:r>
              <a:br>
                <a:rPr lang="en-US" sz="1600" dirty="0" smtClean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</a:br>
              <a:r>
                <a:rPr lang="en-US" sz="1600" dirty="0" smtClean="0">
                  <a:latin typeface="Helvetica" pitchFamily="-109" charset="0"/>
                  <a:ea typeface="ＭＳ Ｐゴシック" pitchFamily="-109" charset="-128"/>
                  <a:cs typeface="ＭＳ Ｐゴシック" pitchFamily="-109" charset="-128"/>
                </a:rPr>
                <a:t>track fissile inventories in operating reactors </a:t>
              </a:r>
              <a:endParaRPr lang="en-US" sz="1600" dirty="0">
                <a:latin typeface="Helvetic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353733" y="4402667"/>
              <a:ext cx="795867" cy="931333"/>
            </a:xfrm>
            <a:prstGeom prst="rect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545495" y="2355441"/>
            <a:ext cx="2359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</a:rPr>
              <a:t>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3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91705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030" y="0"/>
            <a:ext cx="7315200" cy="1139825"/>
          </a:xfrm>
        </p:spPr>
        <p:txBody>
          <a:bodyPr/>
          <a:lstStyle/>
          <a:p>
            <a:r>
              <a:rPr lang="en-US" sz="2800" dirty="0" smtClean="0"/>
              <a:t>Background Measurements at the </a:t>
            </a:r>
            <a:r>
              <a:rPr lang="en-US" sz="2800" dirty="0" err="1" smtClean="0"/>
              <a:t>Kimbleton</a:t>
            </a:r>
            <a:r>
              <a:rPr lang="en-US" sz="2800" dirty="0" smtClean="0"/>
              <a:t> Underground Research Facility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5"/>
          <a:stretch/>
        </p:blipFill>
        <p:spPr bwMode="auto">
          <a:xfrm>
            <a:off x="2847578" y="1179689"/>
            <a:ext cx="5839221" cy="4306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95400"/>
            <a:ext cx="2844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2404" y="1385552"/>
            <a:ext cx="262123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Drive in access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 deploy from</a:t>
            </a:r>
            <a:br>
              <a:rPr lang="en-US" dirty="0" smtClean="0"/>
            </a:br>
            <a:r>
              <a:rPr lang="en-US" dirty="0" smtClean="0"/>
              <a:t>100 feet to 1400 feet</a:t>
            </a:r>
            <a:br>
              <a:rPr lang="en-US" dirty="0" smtClean="0"/>
            </a:br>
            <a:r>
              <a:rPr lang="en-US" dirty="0" smtClean="0"/>
              <a:t>of overburden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 of the same </a:t>
            </a:r>
            <a:br>
              <a:rPr lang="en-US" dirty="0" smtClean="0"/>
            </a:br>
            <a:r>
              <a:rPr lang="en-US" dirty="0" smtClean="0"/>
              <a:t>detector at multiple</a:t>
            </a:r>
            <a:br>
              <a:rPr lang="en-US" dirty="0" smtClean="0"/>
            </a:br>
            <a:r>
              <a:rPr lang="en-US" dirty="0" smtClean="0"/>
              <a:t>depths ensures </a:t>
            </a:r>
            <a:br>
              <a:rPr lang="en-US" dirty="0" smtClean="0"/>
            </a:br>
            <a:r>
              <a:rPr lang="en-US" dirty="0" smtClean="0"/>
              <a:t>reliable comparison</a:t>
            </a:r>
            <a:br>
              <a:rPr lang="en-US" dirty="0" smtClean="0"/>
            </a:br>
            <a:r>
              <a:rPr lang="en-US" dirty="0" smtClean="0"/>
              <a:t>of results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First-ever continuous</a:t>
            </a:r>
            <a:br>
              <a:rPr lang="en-US" dirty="0" smtClean="0"/>
            </a:br>
            <a:r>
              <a:rPr lang="en-US" dirty="0" smtClean="0"/>
              <a:t>measurement as a </a:t>
            </a:r>
            <a:br>
              <a:rPr lang="en-US" dirty="0" smtClean="0"/>
            </a:br>
            <a:r>
              <a:rPr lang="en-US" dirty="0" smtClean="0"/>
              <a:t>function of depth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6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0238" y="-241715"/>
            <a:ext cx="8229600" cy="1251062"/>
          </a:xfrm>
        </p:spPr>
        <p:txBody>
          <a:bodyPr/>
          <a:lstStyle/>
          <a:p>
            <a:r>
              <a:rPr lang="en-US" sz="2400" dirty="0" smtClean="0"/>
              <a:t>A groundswell of experimental activity worldwide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03" y="1123154"/>
            <a:ext cx="7244087" cy="519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877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0136"/>
            <a:ext cx="8686800" cy="1251062"/>
          </a:xfrm>
        </p:spPr>
        <p:txBody>
          <a:bodyPr/>
          <a:lstStyle/>
          <a:p>
            <a:r>
              <a:rPr lang="en-US" dirty="0" smtClean="0"/>
              <a:t>WATCHMAN has five phases – </a:t>
            </a:r>
            <a:br>
              <a:rPr lang="en-US" dirty="0" smtClean="0"/>
            </a:br>
            <a:r>
              <a:rPr lang="en-US" dirty="0" smtClean="0"/>
              <a:t>Phase I (two years) currently funded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58909-46B3-ED46-B360-E00B6B260FC3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72638"/>
              </p:ext>
            </p:extLst>
          </p:nvPr>
        </p:nvGraphicFramePr>
        <p:xfrm>
          <a:off x="431800" y="1854200"/>
          <a:ext cx="8382000" cy="3723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72390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Phase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062" indent="0" algn="ctr">
                        <a:buFont typeface="+mj-lt"/>
                        <a:buNone/>
                      </a:pPr>
                      <a:r>
                        <a:rPr lang="en-US" sz="2400" dirty="0" smtClean="0"/>
                        <a:t>Activity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062" lvl="0" indent="0" algn="ctr">
                        <a:buFont typeface="+mj-lt"/>
                        <a:buNone/>
                      </a:pPr>
                      <a:r>
                        <a:rPr lang="en-US" dirty="0" smtClean="0"/>
                        <a:t>Siting and Scoping, including site identification and detailed estimates of signal, background, required overburden and total project cost, and experimental measurement of backgrounds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062" lvl="0" indent="0" algn="ctr">
                        <a:buNone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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Sponsor approval of large detector 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062" lvl="0" indent="0" algn="ctr">
                        <a:buFont typeface="+mj-lt"/>
                        <a:buNone/>
                      </a:pPr>
                      <a:r>
                        <a:rPr lang="en-US" dirty="0" smtClean="0"/>
                        <a:t>Design and site licensing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062" lvl="0" indent="0" algn="ctr">
                        <a:buFont typeface="+mj-lt"/>
                        <a:buNone/>
                      </a:pPr>
                      <a:r>
                        <a:rPr lang="en-US" dirty="0" smtClean="0"/>
                        <a:t>Construction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062" lvl="0" indent="0" algn="ctr">
                        <a:buFont typeface="+mj-lt"/>
                        <a:buNone/>
                      </a:pPr>
                      <a:r>
                        <a:rPr lang="en-US" dirty="0" smtClean="0"/>
                        <a:t>Deployment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Data-taking and demonstration to end users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5836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50799"/>
            <a:ext cx="8229600" cy="1251062"/>
          </a:xfrm>
        </p:spPr>
        <p:txBody>
          <a:bodyPr/>
          <a:lstStyle/>
          <a:p>
            <a:pPr eaLnBrk="1" hangingPunct="1"/>
            <a:r>
              <a:rPr lang="en-US" dirty="0" smtClean="0"/>
              <a:t>Monitoring nuclear reactors with antineutrinos</a:t>
            </a:r>
          </a:p>
        </p:txBody>
      </p:sp>
      <p:sp>
        <p:nvSpPr>
          <p:cNvPr id="472067" name="Rectangle 3"/>
          <p:cNvSpPr>
            <a:spLocks noChangeArrowheads="1"/>
          </p:cNvSpPr>
          <p:nvPr/>
        </p:nvSpPr>
        <p:spPr bwMode="auto">
          <a:xfrm>
            <a:off x="4724400" y="1708150"/>
            <a:ext cx="3765550" cy="4465638"/>
          </a:xfrm>
          <a:prstGeom prst="rect">
            <a:avLst/>
          </a:prstGeom>
          <a:solidFill>
            <a:srgbClr val="D6DDE9"/>
          </a:solidFill>
          <a:ln w="3175">
            <a:solidFill>
              <a:srgbClr val="B3B3B3"/>
            </a:solidFill>
            <a:miter lim="800000"/>
            <a:headEnd/>
            <a:tailEnd/>
          </a:ln>
          <a:effectLst>
            <a:outerShdw dist="17961" dir="2700000" algn="ctr" rotWithShape="0">
              <a:srgbClr val="B3B3B3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4724400" y="1238250"/>
            <a:ext cx="3765550" cy="484188"/>
          </a:xfrm>
          <a:prstGeom prst="rect">
            <a:avLst/>
          </a:prstGeom>
          <a:solidFill>
            <a:srgbClr val="124A91"/>
          </a:solidFill>
          <a:ln w="3175">
            <a:solidFill>
              <a:srgbClr val="B3B3B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Detected rates are quite reasonable </a:t>
            </a:r>
            <a:endParaRPr lang="en-US"/>
          </a:p>
        </p:txBody>
      </p:sp>
      <p:sp>
        <p:nvSpPr>
          <p:cNvPr id="472069" name="Rectangle 5"/>
          <p:cNvSpPr>
            <a:spLocks noChangeArrowheads="1"/>
          </p:cNvSpPr>
          <p:nvPr/>
        </p:nvSpPr>
        <p:spPr bwMode="auto">
          <a:xfrm>
            <a:off x="636588" y="1709738"/>
            <a:ext cx="3763962" cy="4456112"/>
          </a:xfrm>
          <a:prstGeom prst="rect">
            <a:avLst/>
          </a:prstGeom>
          <a:solidFill>
            <a:srgbClr val="D6DDE9"/>
          </a:solidFill>
          <a:ln w="3175">
            <a:solidFill>
              <a:srgbClr val="B3B3B3"/>
            </a:solidFill>
            <a:miter lim="800000"/>
            <a:headEnd/>
            <a:tailEnd/>
          </a:ln>
          <a:effectLst>
            <a:outerShdw dist="17961" dir="2700000" algn="ctr" rotWithShape="0">
              <a:srgbClr val="B3B3B3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>
            <a:off x="636588" y="1238250"/>
            <a:ext cx="3765550" cy="484188"/>
          </a:xfrm>
          <a:prstGeom prst="rect">
            <a:avLst/>
          </a:prstGeom>
          <a:solidFill>
            <a:srgbClr val="124A91"/>
          </a:solidFill>
          <a:ln w="3175">
            <a:solidFill>
              <a:srgbClr val="B3B3B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Reactors emit huge numbers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of antineutrinos</a:t>
            </a:r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636588" y="1778000"/>
            <a:ext cx="376555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marL="168275" indent="-168275">
              <a:spcBef>
                <a:spcPts val="800"/>
              </a:spcBef>
              <a:buFont typeface="Times" pitchFamily="1" charset="0"/>
              <a:buChar char="•"/>
            </a:pPr>
            <a:r>
              <a:rPr lang="en-US" sz="1600"/>
              <a:t>6 antineutrinos per fission from beta decay of daughters</a:t>
            </a:r>
          </a:p>
          <a:p>
            <a:pPr marL="168275" indent="-168275">
              <a:spcBef>
                <a:spcPts val="1800"/>
              </a:spcBef>
              <a:buFont typeface="Times" pitchFamily="1" charset="0"/>
              <a:buChar char="•"/>
            </a:pPr>
            <a:r>
              <a:rPr lang="en-US" sz="1600"/>
              <a:t>10</a:t>
            </a:r>
            <a:r>
              <a:rPr lang="en-US" sz="1600" baseline="30000"/>
              <a:t>21 </a:t>
            </a:r>
            <a:r>
              <a:rPr lang="en-US" sz="1600"/>
              <a:t>fissions per second in</a:t>
            </a:r>
            <a:br>
              <a:rPr lang="en-US" sz="1600"/>
            </a:br>
            <a:r>
              <a:rPr lang="en-US" sz="1600"/>
              <a:t>a 3,000-MWt reactor</a:t>
            </a:r>
          </a:p>
        </p:txBody>
      </p:sp>
      <p:pic>
        <p:nvPicPr>
          <p:cNvPr id="15369" name="Picture 10" descr="antineutrin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" y="3136900"/>
            <a:ext cx="3535363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AutoShape 11"/>
          <p:cNvSpPr>
            <a:spLocks noChangeArrowheads="1"/>
          </p:cNvSpPr>
          <p:nvPr/>
        </p:nvSpPr>
        <p:spPr bwMode="auto">
          <a:xfrm flipV="1">
            <a:off x="4724400" y="1720850"/>
            <a:ext cx="3759200" cy="3562350"/>
          </a:xfrm>
          <a:prstGeom prst="triangle">
            <a:avLst>
              <a:gd name="adj" fmla="val 50000"/>
            </a:avLst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Rectangle 12"/>
          <p:cNvSpPr>
            <a:spLocks noChangeArrowheads="1"/>
          </p:cNvSpPr>
          <p:nvPr/>
        </p:nvSpPr>
        <p:spPr bwMode="auto">
          <a:xfrm>
            <a:off x="4921250" y="1787525"/>
            <a:ext cx="3259138" cy="29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marL="168275" indent="-168275">
              <a:spcBef>
                <a:spcPts val="3600"/>
              </a:spcBef>
              <a:buFont typeface="Times" pitchFamily="1" charset="0"/>
              <a:buChar char="•"/>
            </a:pPr>
            <a:r>
              <a:rPr lang="en-US" sz="1600"/>
              <a:t>10</a:t>
            </a:r>
            <a:r>
              <a:rPr lang="en-US" sz="1600" baseline="30000"/>
              <a:t>17</a:t>
            </a:r>
            <a:r>
              <a:rPr lang="en-US" sz="1600"/>
              <a:t> antineutrinos per square meter per second at 25-m standoff</a:t>
            </a:r>
          </a:p>
          <a:p>
            <a:pPr marL="168275" indent="-168275">
              <a:spcBef>
                <a:spcPts val="3600"/>
              </a:spcBef>
              <a:buFont typeface="Times" pitchFamily="1" charset="0"/>
              <a:buChar char="•"/>
            </a:pPr>
            <a:r>
              <a:rPr lang="en-US" sz="1600"/>
              <a:t>6,000 events per ton per day with a perfect detector</a:t>
            </a:r>
          </a:p>
          <a:p>
            <a:pPr marL="168275" indent="-168275">
              <a:spcBef>
                <a:spcPts val="3600"/>
              </a:spcBef>
              <a:buFont typeface="Times" pitchFamily="1" charset="0"/>
              <a:buChar char="•"/>
            </a:pPr>
            <a:r>
              <a:rPr lang="en-US" sz="1600"/>
              <a:t>600 events per ton per day with a simple detector </a:t>
            </a:r>
            <a:br>
              <a:rPr lang="en-US" sz="1600"/>
            </a:br>
            <a:r>
              <a:rPr lang="en-US" sz="1600"/>
              <a:t>(e.g., SONGS1) </a:t>
            </a:r>
          </a:p>
        </p:txBody>
      </p:sp>
      <p:sp>
        <p:nvSpPr>
          <p:cNvPr id="472077" name="Rectangle 13"/>
          <p:cNvSpPr>
            <a:spLocks noChangeArrowheads="1"/>
          </p:cNvSpPr>
          <p:nvPr/>
        </p:nvSpPr>
        <p:spPr bwMode="auto">
          <a:xfrm>
            <a:off x="636588" y="5541963"/>
            <a:ext cx="3762375" cy="623887"/>
          </a:xfrm>
          <a:prstGeom prst="rect">
            <a:avLst/>
          </a:prstGeom>
          <a:solidFill>
            <a:srgbClr val="4D4D4D"/>
          </a:solidFill>
          <a:ln w="3175">
            <a:solidFill>
              <a:srgbClr val="B3B3B3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spcBef>
                <a:spcPts val="800"/>
              </a:spcBef>
              <a:buFont typeface="Times" pitchFamily="1" charset="0"/>
              <a:buNone/>
              <a:defRPr/>
            </a:pPr>
            <a:r>
              <a:rPr lang="en-US" sz="1200">
                <a:solidFill>
                  <a:schemeClr val="bg1"/>
                </a:solidFill>
              </a:rPr>
              <a:t>About 10</a:t>
            </a:r>
            <a:r>
              <a:rPr lang="en-US" sz="1200" baseline="30000">
                <a:solidFill>
                  <a:schemeClr val="bg1"/>
                </a:solidFill>
              </a:rPr>
              <a:t>22</a:t>
            </a:r>
            <a:r>
              <a:rPr lang="en-US" sz="1200">
                <a:solidFill>
                  <a:schemeClr val="bg1"/>
                </a:solidFill>
              </a:rPr>
              <a:t> antineutrinos are emitted per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second from a typical PWR 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unattenuated and in all directions</a:t>
            </a:r>
          </a:p>
        </p:txBody>
      </p:sp>
      <p:sp>
        <p:nvSpPr>
          <p:cNvPr id="472078" name="Rectangle 14"/>
          <p:cNvSpPr>
            <a:spLocks noChangeArrowheads="1"/>
          </p:cNvSpPr>
          <p:nvPr/>
        </p:nvSpPr>
        <p:spPr bwMode="auto">
          <a:xfrm>
            <a:off x="4721225" y="5541963"/>
            <a:ext cx="3762375" cy="623887"/>
          </a:xfrm>
          <a:prstGeom prst="rect">
            <a:avLst/>
          </a:prstGeom>
          <a:solidFill>
            <a:srgbClr val="4D4D4D"/>
          </a:solidFill>
          <a:ln w="3175">
            <a:solidFill>
              <a:srgbClr val="B3B3B3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spcBef>
                <a:spcPts val="800"/>
              </a:spcBef>
              <a:buFont typeface="Times" pitchFamily="1" charset="0"/>
              <a:buNone/>
              <a:defRPr/>
            </a:pPr>
            <a:r>
              <a:rPr lang="en-US" sz="1200">
                <a:solidFill>
                  <a:schemeClr val="bg1"/>
                </a:solidFill>
              </a:rPr>
              <a:t>Example: detector total footprint with 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shielding is 2.5 meter on a side at 25-m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standoff from a 3-GWt reactor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2181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ChangeArrowheads="1"/>
          </p:cNvSpPr>
          <p:nvPr/>
        </p:nvSpPr>
        <p:spPr bwMode="auto">
          <a:xfrm>
            <a:off x="2924175" y="1803400"/>
            <a:ext cx="2508250" cy="2873375"/>
          </a:xfrm>
          <a:prstGeom prst="rect">
            <a:avLst/>
          </a:prstGeom>
          <a:solidFill>
            <a:srgbClr val="D6DDE9"/>
          </a:solidFill>
          <a:ln w="3175">
            <a:solidFill>
              <a:srgbClr val="B3B3B3"/>
            </a:solidFill>
            <a:miter lim="800000"/>
            <a:headEnd/>
            <a:tailEnd/>
          </a:ln>
          <a:effectLst>
            <a:outerShdw dist="17961" dir="2700000" algn="ctr" rotWithShape="0">
              <a:srgbClr val="B3B3B3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Helvetica" pitchFamily="34" charset="0"/>
              <a:ea typeface="ＭＳ Ｐゴシック" charset="-128"/>
            </a:endParaRPr>
          </a:p>
        </p:txBody>
      </p:sp>
      <p:sp>
        <p:nvSpPr>
          <p:cNvPr id="669699" name="Rectangle 3"/>
          <p:cNvSpPr>
            <a:spLocks noChangeArrowheads="1"/>
          </p:cNvSpPr>
          <p:nvPr/>
        </p:nvSpPr>
        <p:spPr bwMode="auto">
          <a:xfrm>
            <a:off x="0" y="1803400"/>
            <a:ext cx="2851150" cy="2873375"/>
          </a:xfrm>
          <a:prstGeom prst="rect">
            <a:avLst/>
          </a:prstGeom>
          <a:solidFill>
            <a:srgbClr val="D6DDE9"/>
          </a:solidFill>
          <a:ln w="3175">
            <a:solidFill>
              <a:srgbClr val="B3B3B3"/>
            </a:solidFill>
            <a:miter lim="800000"/>
            <a:headEnd/>
            <a:tailEnd/>
          </a:ln>
          <a:effectLst>
            <a:outerShdw dist="17961" dir="2700000" algn="ctr" rotWithShape="0">
              <a:srgbClr val="B3B3B3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Helvetica" pitchFamily="34" charset="0"/>
              <a:ea typeface="ＭＳ Ｐゴシック" charset="-128"/>
            </a:endParaRP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1241425"/>
            <a:ext cx="2854325" cy="546100"/>
          </a:xfrm>
          <a:prstGeom prst="rect">
            <a:avLst/>
          </a:prstGeom>
          <a:solidFill>
            <a:srgbClr val="124A91"/>
          </a:solidFill>
          <a:ln w="3175" algn="ctr">
            <a:solidFill>
              <a:srgbClr val="B3B3B3"/>
            </a:solidFill>
            <a:miter lim="800000"/>
            <a:headEnd/>
            <a:tailEnd/>
          </a:ln>
        </p:spPr>
        <p:txBody>
          <a:bodyPr wrap="none"/>
          <a:lstStyle/>
          <a:p>
            <a:pPr algn="ctr">
              <a:spcBef>
                <a:spcPct val="20000"/>
              </a:spcBef>
              <a:buSzPct val="100000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Determine reactor on/off status</a:t>
            </a:r>
            <a:br>
              <a:rPr lang="en-US" sz="1600">
                <a:solidFill>
                  <a:schemeClr val="bg1"/>
                </a:solidFill>
                <a:latin typeface="Arial" charset="0"/>
              </a:rPr>
            </a:br>
            <a:r>
              <a:rPr lang="en-US" sz="1600">
                <a:solidFill>
                  <a:schemeClr val="bg1"/>
                </a:solidFill>
                <a:latin typeface="Arial" charset="0"/>
              </a:rPr>
              <a:t>within 5 hours with 99.9% C.L.</a:t>
            </a: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2927350" y="1241425"/>
            <a:ext cx="2509838" cy="547688"/>
          </a:xfrm>
          <a:prstGeom prst="rect">
            <a:avLst/>
          </a:prstGeom>
          <a:solidFill>
            <a:srgbClr val="124A91"/>
          </a:solidFill>
          <a:ln w="3175" algn="ctr">
            <a:solidFill>
              <a:srgbClr val="B3B3B3"/>
            </a:solidFill>
            <a:miter lim="800000"/>
            <a:headEnd/>
            <a:tailEnd/>
          </a:ln>
        </p:spPr>
        <p:txBody>
          <a:bodyPr wrap="none"/>
          <a:lstStyle/>
          <a:p>
            <a:pPr algn="ctr">
              <a:spcBef>
                <a:spcPct val="20000"/>
              </a:spcBef>
              <a:buSzPct val="100000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Measure thermal </a:t>
            </a:r>
            <a:br>
              <a:rPr lang="en-US" sz="1600">
                <a:solidFill>
                  <a:schemeClr val="bg1"/>
                </a:solidFill>
                <a:latin typeface="Arial" charset="0"/>
              </a:rPr>
            </a:br>
            <a:r>
              <a:rPr lang="en-US" sz="1600">
                <a:solidFill>
                  <a:schemeClr val="bg1"/>
                </a:solidFill>
                <a:latin typeface="Arial" charset="0"/>
              </a:rPr>
              <a:t>power to 3% in one week </a:t>
            </a:r>
          </a:p>
        </p:txBody>
      </p:sp>
      <p:sp>
        <p:nvSpPr>
          <p:cNvPr id="669702" name="Rectangle 6"/>
          <p:cNvSpPr>
            <a:spLocks noChangeArrowheads="1"/>
          </p:cNvSpPr>
          <p:nvPr/>
        </p:nvSpPr>
        <p:spPr bwMode="auto">
          <a:xfrm>
            <a:off x="5511800" y="1803400"/>
            <a:ext cx="3632200" cy="2873375"/>
          </a:xfrm>
          <a:prstGeom prst="rect">
            <a:avLst/>
          </a:prstGeom>
          <a:solidFill>
            <a:srgbClr val="D6DDE9"/>
          </a:solidFill>
          <a:ln w="3175">
            <a:solidFill>
              <a:srgbClr val="B3B3B3"/>
            </a:solidFill>
            <a:miter lim="800000"/>
            <a:headEnd/>
            <a:tailEnd/>
          </a:ln>
          <a:effectLst>
            <a:outerShdw dist="17961" dir="2700000" algn="ctr" rotWithShape="0">
              <a:srgbClr val="B3B3B3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Helvetica" pitchFamily="34" charset="0"/>
              <a:ea typeface="ＭＳ Ｐゴシック" charset="-128"/>
            </a:endParaRPr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5511800" y="1241425"/>
            <a:ext cx="3632200" cy="547688"/>
          </a:xfrm>
          <a:prstGeom prst="rect">
            <a:avLst/>
          </a:prstGeom>
          <a:solidFill>
            <a:srgbClr val="124A91"/>
          </a:solidFill>
          <a:ln w="3175">
            <a:solidFill>
              <a:srgbClr val="B3B3B3"/>
            </a:solidFill>
            <a:miter lim="800000"/>
            <a:headEnd/>
            <a:tailEnd/>
          </a:ln>
        </p:spPr>
        <p:txBody>
          <a:bodyPr wrap="none"/>
          <a:lstStyle/>
          <a:p>
            <a:pPr algn="ctr">
              <a:spcBef>
                <a:spcPct val="20000"/>
              </a:spcBef>
              <a:buSzPct val="100000"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</a:rPr>
              <a:t>Sensitivity to 70 kg switch in U/PU:</a:t>
            </a:r>
            <a:br>
              <a:rPr lang="en-US" sz="1600" dirty="0" smtClean="0">
                <a:solidFill>
                  <a:schemeClr val="bg1"/>
                </a:solidFill>
                <a:latin typeface="Arial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known power and initial fuel content</a:t>
            </a:r>
          </a:p>
        </p:txBody>
      </p:sp>
      <p:sp>
        <p:nvSpPr>
          <p:cNvPr id="18441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6818313" cy="809625"/>
          </a:xfrm>
        </p:spPr>
        <p:txBody>
          <a:bodyPr/>
          <a:lstStyle/>
          <a:p>
            <a:pPr eaLnBrk="1" hangingPunct="1"/>
            <a:r>
              <a:rPr lang="en-US" sz="2000" dirty="0" smtClean="0"/>
              <a:t>Our LLNL/SNL collaboration has helped create the field of applied antineutrino physics for nonproliferation</a:t>
            </a:r>
          </a:p>
        </p:txBody>
      </p:sp>
      <p:pic>
        <p:nvPicPr>
          <p:cNvPr id="18443" name="Picture 10" descr="measure-thermal-pow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916113"/>
            <a:ext cx="2413000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11" descr="Detect-Burnup of U and P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97525" y="1878013"/>
            <a:ext cx="3394075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12" descr="reactor_on-off-statu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1911350"/>
            <a:ext cx="2703513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09600" y="4809375"/>
            <a:ext cx="7981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>
              <a:latin typeface="Calibri"/>
              <a:cs typeface="Calibri"/>
            </a:endParaRPr>
          </a:p>
          <a:p>
            <a:r>
              <a:rPr lang="en-US" b="1" dirty="0" smtClean="0">
                <a:latin typeface="Calibri"/>
                <a:cs typeface="Calibri"/>
              </a:rPr>
              <a:t>In 2012, IAEA released an official report endorsing continued research into </a:t>
            </a:r>
            <a:br>
              <a:rPr lang="en-US" b="1" dirty="0" smtClean="0">
                <a:latin typeface="Calibri"/>
                <a:cs typeface="Calibri"/>
              </a:rPr>
            </a:br>
            <a:r>
              <a:rPr lang="en-US" b="1" dirty="0" smtClean="0">
                <a:latin typeface="Calibri"/>
                <a:cs typeface="Calibri"/>
              </a:rPr>
              <a:t>several reactor monitoring applications – including </a:t>
            </a:r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long range reactor monitoring</a:t>
            </a:r>
            <a:endParaRPr lang="en-US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402324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5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264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10419" y="209550"/>
            <a:ext cx="9678596" cy="609600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/>
              <a:t>Cross-border reactor </a:t>
            </a:r>
            <a:r>
              <a:rPr lang="en-US" sz="1800" dirty="0"/>
              <a:t>monitoring is going on right </a:t>
            </a:r>
            <a:r>
              <a:rPr lang="en-US" sz="1800" dirty="0" smtClean="0"/>
              <a:t>now – but only for </a:t>
            </a:r>
            <a:r>
              <a:rPr lang="en-US" sz="1800" dirty="0" err="1" smtClean="0"/>
              <a:t>GWt</a:t>
            </a:r>
            <a:r>
              <a:rPr lang="en-US" sz="1800" dirty="0" smtClean="0"/>
              <a:t> reactors and</a:t>
            </a:r>
            <a:br>
              <a:rPr lang="en-US" sz="1800" dirty="0" smtClean="0"/>
            </a:br>
            <a:r>
              <a:rPr lang="en-US" sz="1800" dirty="0" smtClean="0"/>
              <a:t>with a technology that is difficult to scale </a:t>
            </a:r>
            <a:endParaRPr lang="en-US" sz="3200" dirty="0"/>
          </a:p>
        </p:txBody>
      </p:sp>
      <p:pic>
        <p:nvPicPr>
          <p:cNvPr id="647170" name="Picture 2" descr="japanreactormap"/>
          <p:cNvPicPr>
            <a:picLocks noChangeAspect="1" noChangeArrowheads="1"/>
          </p:cNvPicPr>
          <p:nvPr/>
        </p:nvPicPr>
        <p:blipFill>
          <a:blip r:embed="rId2"/>
          <a:srcRect r="24609" b="9496"/>
          <a:stretch>
            <a:fillRect/>
          </a:stretch>
        </p:blipFill>
        <p:spPr bwMode="auto">
          <a:xfrm>
            <a:off x="798513" y="1187450"/>
            <a:ext cx="7042150" cy="5151438"/>
          </a:xfrm>
          <a:prstGeom prst="rect">
            <a:avLst/>
          </a:prstGeom>
          <a:noFill/>
        </p:spPr>
      </p:pic>
      <p:sp>
        <p:nvSpPr>
          <p:cNvPr id="647172" name="Text Box 4"/>
          <p:cNvSpPr txBox="1">
            <a:spLocks noChangeArrowheads="1"/>
          </p:cNvSpPr>
          <p:nvPr/>
        </p:nvSpPr>
        <p:spPr bwMode="auto">
          <a:xfrm>
            <a:off x="1066800" y="1676400"/>
            <a:ext cx="184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SzPct val="85000"/>
            </a:pPr>
            <a:endParaRPr lang="en-US" sz="2400" b="0">
              <a:solidFill>
                <a:srgbClr val="000408"/>
              </a:solidFill>
              <a:latin typeface="Monaco" pitchFamily="-108" charset="0"/>
            </a:endParaRPr>
          </a:p>
        </p:txBody>
      </p:sp>
      <p:pic>
        <p:nvPicPr>
          <p:cNvPr id="64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4175" y="2786063"/>
            <a:ext cx="1855788" cy="2560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47174" name="Text Box 6"/>
          <p:cNvSpPr txBox="1">
            <a:spLocks noChangeArrowheads="1"/>
          </p:cNvSpPr>
          <p:nvPr/>
        </p:nvSpPr>
        <p:spPr bwMode="auto">
          <a:xfrm>
            <a:off x="6721475" y="5253038"/>
            <a:ext cx="1897063" cy="457200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SzPct val="85000"/>
            </a:pPr>
            <a:r>
              <a:rPr lang="en-US" sz="1200" dirty="0">
                <a:solidFill>
                  <a:srgbClr val="FF0000"/>
                </a:solidFill>
              </a:rPr>
              <a:t>1000 </a:t>
            </a:r>
            <a:r>
              <a:rPr lang="en-US" sz="1200" dirty="0" err="1">
                <a:solidFill>
                  <a:srgbClr val="FF0000"/>
                </a:solidFill>
              </a:rPr>
              <a:t>tonnes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scintillator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1000 </a:t>
            </a:r>
            <a:r>
              <a:rPr lang="en-US" sz="1200" dirty="0" err="1">
                <a:solidFill>
                  <a:srgbClr val="FF0000"/>
                </a:solidFill>
              </a:rPr>
              <a:t>m</a:t>
            </a:r>
            <a:r>
              <a:rPr lang="en-US" sz="1200" dirty="0">
                <a:solidFill>
                  <a:srgbClr val="FF0000"/>
                </a:solidFill>
              </a:rPr>
              <a:t>  depth</a:t>
            </a:r>
            <a:endParaRPr lang="en-US" sz="1200" baseline="30000" dirty="0">
              <a:solidFill>
                <a:srgbClr val="FF0000"/>
              </a:solidFill>
              <a:latin typeface="Arial" pitchFamily="-108" charset="0"/>
            </a:endParaRPr>
          </a:p>
        </p:txBody>
      </p:sp>
      <p:sp>
        <p:nvSpPr>
          <p:cNvPr id="647175" name="Text Box 7"/>
          <p:cNvSpPr txBox="1">
            <a:spLocks noChangeArrowheads="1"/>
          </p:cNvSpPr>
          <p:nvPr/>
        </p:nvSpPr>
        <p:spPr bwMode="auto">
          <a:xfrm>
            <a:off x="3894138" y="4994720"/>
            <a:ext cx="2424112" cy="1083374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SzPct val="85000"/>
            </a:pPr>
            <a:r>
              <a:rPr lang="en-US" sz="1400" dirty="0">
                <a:solidFill>
                  <a:schemeClr val="bg1"/>
                </a:solidFill>
              </a:rPr>
              <a:t>Per month:</a:t>
            </a:r>
          </a:p>
          <a:p>
            <a:pPr eaLnBrk="1" hangingPunct="1">
              <a:spcBef>
                <a:spcPct val="20000"/>
              </a:spcBef>
              <a:buSzPct val="85000"/>
              <a:buFontTx/>
              <a:buChar char="-"/>
            </a:pPr>
            <a:r>
              <a:rPr lang="en-US" sz="1400" dirty="0">
                <a:solidFill>
                  <a:srgbClr val="FFFFCC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16 reactor antineutrinos</a:t>
            </a:r>
          </a:p>
          <a:p>
            <a:pPr eaLnBrk="1" hangingPunct="1">
              <a:spcBef>
                <a:spcPct val="20000"/>
              </a:spcBef>
              <a:buSzPct val="85000"/>
              <a:buFontTx/>
              <a:buChar char="-"/>
            </a:pPr>
            <a:r>
              <a:rPr lang="en-US" sz="1400" dirty="0">
                <a:solidFill>
                  <a:schemeClr val="bg1"/>
                </a:solidFill>
              </a:rPr>
              <a:t> 1 background event </a:t>
            </a:r>
          </a:p>
          <a:p>
            <a:pPr eaLnBrk="1" hangingPunct="1">
              <a:spcBef>
                <a:spcPct val="20000"/>
              </a:spcBef>
              <a:buSzPct val="85000"/>
            </a:pPr>
            <a:r>
              <a:rPr lang="en-US" sz="1400" dirty="0">
                <a:solidFill>
                  <a:schemeClr val="bg1"/>
                </a:solidFill>
              </a:rPr>
              <a:t>From 130 </a:t>
            </a:r>
            <a:r>
              <a:rPr lang="en-US" sz="1400" dirty="0" err="1">
                <a:solidFill>
                  <a:schemeClr val="bg1"/>
                </a:solidFill>
              </a:rPr>
              <a:t>GWt</a:t>
            </a:r>
            <a:r>
              <a:rPr lang="en-US" sz="1400" dirty="0">
                <a:solidFill>
                  <a:schemeClr val="bg1"/>
                </a:solidFill>
              </a:rPr>
              <a:t> of reactors</a:t>
            </a:r>
          </a:p>
        </p:txBody>
      </p:sp>
      <p:sp>
        <p:nvSpPr>
          <p:cNvPr id="647176" name="Rectangle 8"/>
          <p:cNvSpPr>
            <a:spLocks noChangeArrowheads="1"/>
          </p:cNvSpPr>
          <p:nvPr/>
        </p:nvSpPr>
        <p:spPr bwMode="auto">
          <a:xfrm>
            <a:off x="2284413" y="1162050"/>
            <a:ext cx="2584450" cy="830997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~3% of signal from South Korean reactors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 @ 400 km standoff</a:t>
            </a:r>
          </a:p>
        </p:txBody>
      </p:sp>
      <p:sp>
        <p:nvSpPr>
          <p:cNvPr id="647177" name="Oval 9"/>
          <p:cNvSpPr>
            <a:spLocks noChangeArrowheads="1"/>
          </p:cNvSpPr>
          <p:nvPr/>
        </p:nvSpPr>
        <p:spPr bwMode="auto">
          <a:xfrm>
            <a:off x="4683125" y="2868613"/>
            <a:ext cx="109538" cy="889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647178" name="AutoShape 10"/>
          <p:cNvCxnSpPr>
            <a:cxnSpLocks noChangeShapeType="1"/>
            <a:endCxn id="647177" idx="7"/>
          </p:cNvCxnSpPr>
          <p:nvPr/>
        </p:nvCxnSpPr>
        <p:spPr bwMode="auto">
          <a:xfrm flipH="1">
            <a:off x="4776788" y="2786063"/>
            <a:ext cx="2886075" cy="95250"/>
          </a:xfrm>
          <a:prstGeom prst="straightConnector1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</p:spPr>
      </p:cxnSp>
      <p:sp>
        <p:nvSpPr>
          <p:cNvPr id="647179" name="Rectangle 11"/>
          <p:cNvSpPr>
            <a:spLocks noChangeArrowheads="1"/>
          </p:cNvSpPr>
          <p:nvPr/>
        </p:nvSpPr>
        <p:spPr bwMode="auto">
          <a:xfrm>
            <a:off x="6705600" y="2797175"/>
            <a:ext cx="1916113" cy="244475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</a:rPr>
              <a:t>The KamLAND detector</a:t>
            </a:r>
          </a:p>
        </p:txBody>
      </p:sp>
      <p:cxnSp>
        <p:nvCxnSpPr>
          <p:cNvPr id="647180" name="AutoShape 12"/>
          <p:cNvCxnSpPr>
            <a:cxnSpLocks noChangeShapeType="1"/>
            <a:stCxn id="647176" idx="1"/>
            <a:endCxn id="647172" idx="3"/>
          </p:cNvCxnSpPr>
          <p:nvPr/>
        </p:nvCxnSpPr>
        <p:spPr bwMode="auto">
          <a:xfrm rot="10800000" flipV="1">
            <a:off x="1250951" y="1577548"/>
            <a:ext cx="1033463" cy="335389"/>
          </a:xfrm>
          <a:prstGeom prst="straightConnector1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</p:spPr>
      </p:cxn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6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0283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" y="129752"/>
            <a:ext cx="9129713" cy="809625"/>
          </a:xfrm>
        </p:spPr>
        <p:txBody>
          <a:bodyPr/>
          <a:lstStyle/>
          <a:p>
            <a:pPr algn="ctr" eaLnBrk="1" hangingPunct="1"/>
            <a:r>
              <a:rPr lang="en-US" sz="2800" dirty="0" smtClean="0"/>
              <a:t>10 </a:t>
            </a:r>
            <a:r>
              <a:rPr lang="en-US" sz="2800" dirty="0" err="1" smtClean="0"/>
              <a:t>MWt</a:t>
            </a:r>
            <a:r>
              <a:rPr lang="en-US" sz="2800" dirty="0" smtClean="0"/>
              <a:t> reactors at a distance are a very hard problem</a:t>
            </a:r>
            <a:endParaRPr lang="en-US" sz="28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570277"/>
              </p:ext>
            </p:extLst>
          </p:nvPr>
        </p:nvGraphicFramePr>
        <p:xfrm>
          <a:off x="389468" y="1133316"/>
          <a:ext cx="8297332" cy="219455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842919"/>
                <a:gridCol w="1462271"/>
                <a:gridCol w="1404549"/>
                <a:gridCol w="25875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Detector mass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standoff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Required reduction in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bg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rate relative to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KamLAND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Ctr="1"/>
                </a:tc>
              </a:tr>
              <a:tr h="382198">
                <a:tc rowSpan="2"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 events in 1 year from a 10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MWt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reactor, ( 25% accurate thermal power)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 kiloton</a:t>
                      </a:r>
                    </a:p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~40 km</a:t>
                      </a:r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10x</a:t>
                      </a:r>
                    </a:p>
                  </a:txBody>
                  <a:tcPr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 Megaton</a:t>
                      </a:r>
                    </a:p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~400 km</a:t>
                      </a:r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100x</a:t>
                      </a:r>
                    </a:p>
                  </a:txBody>
                  <a:tcPr anchorCtr="1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2736" y="5912045"/>
            <a:ext cx="3525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Global reactor antineutrino fluxes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17193" y="3196361"/>
            <a:ext cx="422680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http://arxiv.org/abs/0908.4338</a:t>
            </a:r>
          </a:p>
          <a:p>
            <a:r>
              <a:rPr lang="en-US" i="1" dirty="0" smtClean="0"/>
              <a:t>Science &amp; Global Security, 18:127–192, 2010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323" t="15968" r="1539" b="1177"/>
          <a:stretch/>
        </p:blipFill>
        <p:spPr>
          <a:xfrm>
            <a:off x="713307" y="3796526"/>
            <a:ext cx="3791728" cy="218176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917193" y="4493736"/>
            <a:ext cx="329154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Gadolinium</a:t>
            </a:r>
            <a:r>
              <a:rPr lang="en-US" b="1" dirty="0">
                <a:solidFill>
                  <a:srgbClr val="FF0000"/>
                </a:solidFill>
              </a:rPr>
              <a:t>-doped (light) </a:t>
            </a:r>
            <a:r>
              <a:rPr lang="en-US" b="1" dirty="0" smtClean="0">
                <a:solidFill>
                  <a:srgbClr val="FF0000"/>
                </a:solidFill>
              </a:rPr>
              <a:t>water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appears to be the most viable </a:t>
            </a:r>
            <a:br>
              <a:rPr lang="en-US" b="1" dirty="0" smtClean="0"/>
            </a:br>
            <a:r>
              <a:rPr lang="en-US" b="1" dirty="0" smtClean="0"/>
              <a:t>option for scaling to the largest </a:t>
            </a:r>
            <a:br>
              <a:rPr lang="en-US" b="1" dirty="0" smtClean="0"/>
            </a:br>
            <a:r>
              <a:rPr lang="en-US" b="1" dirty="0" smtClean="0"/>
              <a:t>sizes</a:t>
            </a:r>
            <a:endParaRPr lang="en-US" dirty="0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7</a:t>
            </a:fld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antineutrino detection for remote discovery and monitoring of reactors</a:t>
            </a:r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half" idx="2"/>
          </p:nvPr>
        </p:nvSpPr>
        <p:spPr>
          <a:xfrm>
            <a:off x="0" y="1708675"/>
            <a:ext cx="8772431" cy="4178933"/>
          </a:xfrm>
        </p:spPr>
        <p:txBody>
          <a:bodyPr>
            <a:noAutofit/>
          </a:bodyPr>
          <a:lstStyle/>
          <a:p>
            <a:pPr marL="927100" lvl="1" indent="-514350">
              <a:spcAft>
                <a:spcPts val="1800"/>
              </a:spcAft>
              <a:buFont typeface="+mj-lt"/>
              <a:buAutoNum type="arabicPeriod"/>
            </a:pPr>
            <a:r>
              <a:rPr lang="en-US" dirty="0" smtClean="0"/>
              <a:t>Cross border detection – ultimate limit is perhaps ~800 km</a:t>
            </a:r>
          </a:p>
          <a:p>
            <a:pPr marL="927100" lvl="1" indent="-514350">
              <a:spcAft>
                <a:spcPts val="1800"/>
              </a:spcAft>
              <a:buFont typeface="+mj-lt"/>
              <a:buAutoNum type="arabicPeriod"/>
            </a:pPr>
            <a:r>
              <a:rPr lang="en-US" dirty="0" smtClean="0"/>
              <a:t>Continuous surveillance</a:t>
            </a:r>
          </a:p>
          <a:p>
            <a:pPr marL="927100" lvl="1" indent="-514350">
              <a:spcAft>
                <a:spcPts val="1800"/>
              </a:spcAft>
              <a:buFont typeface="+mj-lt"/>
              <a:buAutoNum type="arabicPeriod"/>
            </a:pPr>
            <a:r>
              <a:rPr lang="en-US" dirty="0" smtClean="0"/>
              <a:t>Constraints on power and plutonium production rate</a:t>
            </a:r>
          </a:p>
          <a:p>
            <a:pPr marL="927100" lvl="1" indent="-514350">
              <a:spcAft>
                <a:spcPts val="1800"/>
              </a:spcAft>
              <a:buFont typeface="+mj-lt"/>
              <a:buAutoNum type="arabicPeriod"/>
            </a:pPr>
            <a:r>
              <a:rPr lang="en-US" dirty="0" smtClean="0"/>
              <a:t>With long range capability, no cueing information required</a:t>
            </a:r>
          </a:p>
          <a:p>
            <a:pPr marL="927100" lvl="1" indent="-514350">
              <a:spcAft>
                <a:spcPts val="1800"/>
              </a:spcAft>
              <a:buFont typeface="+mj-lt"/>
              <a:buAutoNum type="arabicPeriod"/>
            </a:pPr>
            <a:r>
              <a:rPr lang="en-US" dirty="0" smtClean="0"/>
              <a:t>Eventually: </a:t>
            </a:r>
            <a:r>
              <a:rPr lang="en-US" dirty="0"/>
              <a:t>Reactor localization with improved directionality  or spectral </a:t>
            </a:r>
            <a:r>
              <a:rPr lang="en-US" dirty="0" smtClean="0"/>
              <a:t>measurement</a:t>
            </a:r>
            <a:endParaRPr lang="en-US" dirty="0"/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8497359" y="6385391"/>
            <a:ext cx="717550" cy="3387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58909-46B3-ED46-B360-E00B6B260FC3}" type="slidenum">
              <a:rPr lang="en-US" sz="1400" smtClean="0"/>
              <a:pPr algn="ctr"/>
              <a:t>8</a:t>
            </a:fld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78902" y="5361246"/>
            <a:ext cx="7752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My own guess at the most likely use: cooperative deployment to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u="sng" dirty="0" smtClean="0">
                <a:solidFill>
                  <a:srgbClr val="FF0000"/>
                </a:solidFill>
              </a:rPr>
              <a:t>confirm absence of reactors in a prescribed wide area</a:t>
            </a:r>
            <a:endParaRPr lang="en-US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404" y="2451925"/>
            <a:ext cx="892509" cy="857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704" y="2451924"/>
            <a:ext cx="851858" cy="8575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074" y="2481066"/>
            <a:ext cx="787099" cy="7870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53038" y="3237185"/>
            <a:ext cx="8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UC Davis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012" y="3253724"/>
            <a:ext cx="1071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UC Berkeley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171" y="3237185"/>
            <a:ext cx="765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UC Irvine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6612" y="4225272"/>
            <a:ext cx="756985" cy="7569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80148" y="4946645"/>
            <a:ext cx="971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U of Hawaii 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6352" y="4225272"/>
            <a:ext cx="778370" cy="7783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16508" y="4967583"/>
            <a:ext cx="1142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Hawaii Pacific </a:t>
            </a:r>
            <a:br>
              <a:rPr lang="en-US" sz="1200" dirty="0" smtClean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>University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0966" y="1428604"/>
            <a:ext cx="1393232" cy="534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8615" y="1417218"/>
            <a:ext cx="2886595" cy="552512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5941" y="-1587"/>
            <a:ext cx="8797925" cy="1250951"/>
          </a:xfrm>
        </p:spPr>
        <p:txBody>
          <a:bodyPr/>
          <a:lstStyle/>
          <a:p>
            <a:pPr algn="ctr"/>
            <a:r>
              <a:rPr lang="en-US" sz="2800" dirty="0" smtClean="0"/>
              <a:t>The </a:t>
            </a:r>
            <a:r>
              <a:rPr lang="en-US" sz="2800" i="0" dirty="0" smtClean="0"/>
              <a:t>WATCHMAN (Water Cherenkov Monitor for Antineutrinos) Collaboration</a:t>
            </a:r>
            <a:endParaRPr lang="en-US" sz="2800" i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63038" y="4193570"/>
            <a:ext cx="1295400" cy="8636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294305" y="5017869"/>
            <a:ext cx="1115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Virginia Tech.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8378" y="5625067"/>
            <a:ext cx="7685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Current Phase: Two U.S. National Laboratories, 6 Universities, 4 M$, 2.25 years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7359" y="6385391"/>
            <a:ext cx="717550" cy="338773"/>
          </a:xfrm>
        </p:spPr>
        <p:txBody>
          <a:bodyPr/>
          <a:lstStyle/>
          <a:p>
            <a:pPr algn="ctr"/>
            <a:fld id="{BF058909-46B3-ED46-B360-E00B6B260FC3}" type="slidenum">
              <a:rPr lang="en-US" sz="1400" smtClean="0"/>
              <a:pPr algn="ctr"/>
              <a:t>9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7709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S_VG-Template_Ne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CRIUS sep10.pptx</Template>
  <TotalTime>2449</TotalTime>
  <Words>1553</Words>
  <Application>Microsoft Macintosh PowerPoint</Application>
  <PresentationFormat>Présentation à l'écran (4:3)</PresentationFormat>
  <Paragraphs>292</Paragraphs>
  <Slides>32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3" baseType="lpstr">
      <vt:lpstr>GS_VG-Template_New</vt:lpstr>
      <vt:lpstr>WATCHMAN: A Field Demonstration of Remote Reactor Monitoring </vt:lpstr>
      <vt:lpstr>Outline </vt:lpstr>
      <vt:lpstr>Présentation PowerPoint</vt:lpstr>
      <vt:lpstr>Monitoring nuclear reactors with antineutrinos</vt:lpstr>
      <vt:lpstr>Our LLNL/SNL collaboration has helped create the field of applied antineutrino physics for nonproliferation</vt:lpstr>
      <vt:lpstr>Cross-border reactor monitoring is going on right now – but only for GWt reactors and with a technology that is difficult to scale </vt:lpstr>
      <vt:lpstr>10 MWt reactors at a distance are a very hard problem</vt:lpstr>
      <vt:lpstr>Advantages of antineutrino detection for remote discovery and monitoring of reactors</vt:lpstr>
      <vt:lpstr>The WATCHMAN (Water Cherenkov Monitor for Antineutrinos) Collaboration</vt:lpstr>
      <vt:lpstr>WATCHMAN is now in its first phase in the United States</vt:lpstr>
      <vt:lpstr>Complementary activities worldwide (OK mostly in Japan)</vt:lpstr>
      <vt:lpstr>Antineutrino signal and background</vt:lpstr>
      <vt:lpstr>Step 1: What are the  backgrounds ? </vt:lpstr>
      <vt:lpstr>Step 2: Choose a location</vt:lpstr>
      <vt:lpstr>A shallow site: Oak Ridge High Flux Isotope Reactor, 100 m depth</vt:lpstr>
      <vt:lpstr>A deep site: the Boulby mine, 1000 meter depth</vt:lpstr>
      <vt:lpstr>Why is Boulby  an interesting site ? </vt:lpstr>
      <vt:lpstr>A shot of the scientific bow: WATCHMAN will also be one of the world’s largest supernova watch detectors</vt:lpstr>
      <vt:lpstr>Nonproliferation, Technical and Scientific objectives are all met with this proposal</vt:lpstr>
      <vt:lpstr>Conclusions</vt:lpstr>
      <vt:lpstr>Backup slides</vt:lpstr>
      <vt:lpstr>Applied Antineutrino Physics – a growing global community with strong ties to Dark Matter and Neutrino Science </vt:lpstr>
      <vt:lpstr>Map of US Power Reactors</vt:lpstr>
      <vt:lpstr>Map of US Reactors + Active Mines</vt:lpstr>
      <vt:lpstr>Perry Nuclear Generating Station</vt:lpstr>
      <vt:lpstr>What will we actually measure at shallow depths</vt:lpstr>
      <vt:lpstr>Fast Neutron Spectrometer</vt:lpstr>
      <vt:lpstr>Fast Neutron Spectrometer –  muon veto on platform</vt:lpstr>
      <vt:lpstr>Radionuclide Background Detector </vt:lpstr>
      <vt:lpstr>Background Measurements at the Kimbleton Underground Research Facility</vt:lpstr>
      <vt:lpstr>A groundswell of experimental activity worldwide</vt:lpstr>
      <vt:lpstr>WATCHMAN has five phases –  Phase I (two years) currently funded</vt:lpstr>
    </vt:vector>
  </TitlesOfParts>
  <Company>LLNL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 Bernstein</dc:creator>
  <cp:lastModifiedBy>APC CNRS</cp:lastModifiedBy>
  <cp:revision>303</cp:revision>
  <dcterms:created xsi:type="dcterms:W3CDTF">2011-07-11T15:53:07Z</dcterms:created>
  <dcterms:modified xsi:type="dcterms:W3CDTF">2013-01-22T09:47:57Z</dcterms:modified>
</cp:coreProperties>
</file>