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86" r:id="rId2"/>
    <p:sldId id="318" r:id="rId3"/>
    <p:sldId id="363" r:id="rId4"/>
    <p:sldId id="368" r:id="rId5"/>
    <p:sldId id="346" r:id="rId6"/>
    <p:sldId id="371" r:id="rId7"/>
    <p:sldId id="372" r:id="rId8"/>
    <p:sldId id="369" r:id="rId9"/>
    <p:sldId id="375" r:id="rId10"/>
    <p:sldId id="379" r:id="rId11"/>
    <p:sldId id="380" r:id="rId12"/>
    <p:sldId id="373" r:id="rId13"/>
    <p:sldId id="382" r:id="rId14"/>
    <p:sldId id="377" r:id="rId15"/>
    <p:sldId id="383" r:id="rId16"/>
    <p:sldId id="384" r:id="rId17"/>
    <p:sldId id="385" r:id="rId18"/>
    <p:sldId id="387" r:id="rId19"/>
    <p:sldId id="386" r:id="rId20"/>
    <p:sldId id="376" r:id="rId21"/>
    <p:sldId id="323" r:id="rId22"/>
    <p:sldId id="325" r:id="rId23"/>
    <p:sldId id="345" r:id="rId24"/>
    <p:sldId id="350" r:id="rId25"/>
    <p:sldId id="351" r:id="rId26"/>
    <p:sldId id="341" r:id="rId27"/>
    <p:sldId id="365" r:id="rId28"/>
    <p:sldId id="374" r:id="rId29"/>
    <p:sldId id="367" r:id="rId30"/>
    <p:sldId id="361" r:id="rId31"/>
  </p:sldIdLst>
  <p:sldSz cx="9144000" cy="6858000" type="screen4x3"/>
  <p:notesSz cx="7086600" cy="102219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66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00"/>
    <a:srgbClr val="FFFFFF"/>
    <a:srgbClr val="009999"/>
    <a:srgbClr val="FFFF00"/>
    <a:srgbClr val="0033CC"/>
    <a:srgbClr val="FF0066"/>
    <a:srgbClr val="000066"/>
    <a:srgbClr val="0000FF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339" autoAdjust="0"/>
    <p:restoredTop sz="94283" autoAdjust="0"/>
  </p:normalViewPr>
  <p:slideViewPr>
    <p:cSldViewPr snapToGrid="0">
      <p:cViewPr varScale="1">
        <p:scale>
          <a:sx n="126" d="100"/>
          <a:sy n="126" d="100"/>
        </p:scale>
        <p:origin x="-1194" y="-96"/>
      </p:cViewPr>
      <p:guideLst>
        <p:guide orient="horz" pos="1152"/>
        <p:guide pos="112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t" anchorCtr="0" compatLnSpc="1">
            <a:prstTxWarp prst="textNoShape">
              <a:avLst/>
            </a:prstTxWarp>
          </a:bodyPr>
          <a:lstStyle>
            <a:lvl1pPr defTabSz="989013">
              <a:defRPr sz="130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t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0738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b" anchorCtr="0" compatLnSpc="1">
            <a:prstTxWarp prst="textNoShape">
              <a:avLst/>
            </a:prstTxWarp>
          </a:bodyPr>
          <a:lstStyle>
            <a:lvl1pPr defTabSz="989013">
              <a:defRPr sz="130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9710738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solidFill>
                  <a:schemeClr val="bg1"/>
                </a:solidFill>
              </a:defRPr>
            </a:lvl1pPr>
          </a:lstStyle>
          <a:p>
            <a:fld id="{32098842-DBD4-47C5-BC3C-AD424A03846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4198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t" anchorCtr="0" compatLnSpc="1">
            <a:prstTxWarp prst="textNoShape">
              <a:avLst/>
            </a:prstTxWarp>
          </a:bodyPr>
          <a:lstStyle>
            <a:lvl1pPr defTabSz="989013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t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56163"/>
            <a:ext cx="5197475" cy="4598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b" anchorCtr="0" compatLnSpc="1">
            <a:prstTxWarp prst="textNoShape">
              <a:avLst/>
            </a:prstTxWarp>
          </a:bodyPr>
          <a:lstStyle>
            <a:lvl1pPr defTabSz="989013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9710738"/>
            <a:ext cx="307022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902" tIns="49451" rIns="98902" bIns="49451" numCol="1" anchor="b" anchorCtr="0" compatLnSpc="1">
            <a:prstTxWarp prst="textNoShape">
              <a:avLst/>
            </a:prstTxWarp>
          </a:bodyPr>
          <a:lstStyle>
            <a:lvl1pPr algn="r" defTabSz="989013">
              <a:defRPr sz="13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10A4139-FE2A-439A-AD32-8377211A01C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70091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694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E1EF6-3679-4816-B4FF-655106BD90A7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7166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6944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E1EF6-3679-4816-B4FF-655106BD90A7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1218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E1EF6-3679-4816-B4FF-655106BD90A7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758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E1EF6-3679-4816-B4FF-655106BD90A7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58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E1EF6-3679-4816-B4FF-655106BD90A7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5900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E1EF6-3679-4816-B4FF-655106BD90A7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30416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6944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49735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917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4818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6000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8640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25387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4233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>
              <a:latin typeface="Times New Roman" pitchFamily="16" charset="0"/>
            </a:endParaRPr>
          </a:p>
        </p:txBody>
      </p:sp>
      <p:sp>
        <p:nvSpPr>
          <p:cNvPr id="28676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E2DBF2-6C5E-4CAE-9AC5-E75B0F29B2E4}" type="slidenum">
              <a:rPr lang="de-DE" smtClean="0">
                <a:latin typeface="Times New Roman" pitchFamily="16" charset="0"/>
              </a:rPr>
              <a:pPr/>
              <a:t>4</a:t>
            </a:fld>
            <a:endParaRPr lang="de-DE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88E61-8749-4AF9-BF89-46F4B4C2D89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7223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1754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694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350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4139-FE2A-439A-AD32-8377211A01C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2968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6D444B-0136-4A92-831E-54F671ED9476}" type="slidenum">
              <a:rPr lang="de-DE" smtClean="0"/>
              <a:pPr/>
              <a:t>12</a:t>
            </a:fld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17272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noProof="0" smtClean="0"/>
              <a:t>Klicken Sie, um das Titelformat zu bearbeiten</a:t>
            </a:r>
          </a:p>
        </p:txBody>
      </p:sp>
      <p:sp>
        <p:nvSpPr>
          <p:cNvPr id="100360" name="Text Box 8"/>
          <p:cNvSpPr txBox="1">
            <a:spLocks noChangeArrowheads="1"/>
          </p:cNvSpPr>
          <p:nvPr userDrawn="1"/>
        </p:nvSpPr>
        <p:spPr bwMode="auto">
          <a:xfrm>
            <a:off x="0" y="6461125"/>
            <a:ext cx="8629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b="1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5588"/>
          </a:xfrm>
          <a:solidFill>
            <a:schemeClr val="accent6">
              <a:lumMod val="75000"/>
            </a:schemeClr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692834" y="6604782"/>
            <a:ext cx="7758332" cy="253218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447649" y="6611816"/>
            <a:ext cx="696351" cy="246185"/>
          </a:xfrm>
          <a:prstGeom prst="rect">
            <a:avLst/>
          </a:prstGeom>
        </p:spPr>
        <p:txBody>
          <a:bodyPr anchor="ctr"/>
          <a:lstStyle>
            <a:lvl1pPr algn="r">
              <a:defRPr sz="1600" i="1"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fld id="{2C2430AE-8483-4B7C-9CDC-561F6338E847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28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15462"/>
          </a:xfrm>
          <a:solidFill>
            <a:srgbClr val="002060"/>
          </a:solidFill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3705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15462"/>
          </a:xfrm>
          <a:solidFill>
            <a:srgbClr val="002060"/>
          </a:solidFill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562100" y="6661052"/>
            <a:ext cx="6019800" cy="19694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Stefan Schippers, 17th ADAS Workshop, Cadarache, France, September 24, 2012</a:t>
            </a: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02395" y="6661052"/>
            <a:ext cx="541605" cy="196948"/>
          </a:xfrm>
          <a:prstGeom prst="rect">
            <a:avLst/>
          </a:prstGeom>
        </p:spPr>
        <p:txBody>
          <a:bodyPr/>
          <a:lstStyle/>
          <a:p>
            <a:fld id="{74DCD258-C114-4B12-AEDE-891A193DDE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549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8105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6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0.png"/><Relationship Id="rId5" Type="http://schemas.openxmlformats.org/officeDocument/2006/relationships/image" Target="../media/image18.wmf"/><Relationship Id="rId4" Type="http://schemas.openxmlformats.org/officeDocument/2006/relationships/oleObject" Target="../embeddings/oleObject9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03" name="Rectangle 263"/>
          <p:cNvSpPr>
            <a:spLocks noGrp="1" noChangeArrowheads="1"/>
          </p:cNvSpPr>
          <p:nvPr>
            <p:ph type="ctrTitle"/>
          </p:nvPr>
        </p:nvSpPr>
        <p:spPr>
          <a:xfrm>
            <a:off x="0" y="-1"/>
            <a:ext cx="9144000" cy="1630837"/>
          </a:xfrm>
        </p:spPr>
        <p:txBody>
          <a:bodyPr/>
          <a:lstStyle/>
          <a:p>
            <a:r>
              <a:rPr lang="en-US" sz="3200" smtClean="0">
                <a:latin typeface="Arial" pitchFamily="34" charset="0"/>
                <a:cs typeface="Arial" pitchFamily="34" charset="0"/>
              </a:rPr>
              <a:t>Atomic Physics </a:t>
            </a:r>
            <a:r>
              <a:rPr lang="en-US" sz="3200">
                <a:latin typeface="Arial" pitchFamily="34" charset="0"/>
                <a:cs typeface="Arial" pitchFamily="34" charset="0"/>
              </a:rPr>
              <a:t>Experiments </a:t>
            </a:r>
            <a:br>
              <a:rPr lang="en-US" sz="3200">
                <a:latin typeface="Arial" pitchFamily="34" charset="0"/>
                <a:cs typeface="Arial" pitchFamily="34" charset="0"/>
              </a:rPr>
            </a:br>
            <a:r>
              <a:rPr lang="en-US" sz="3200">
                <a:latin typeface="Arial" pitchFamily="34" charset="0"/>
                <a:cs typeface="Arial" pitchFamily="34" charset="0"/>
              </a:rPr>
              <a:t>at TSR@ISOLDE</a:t>
            </a:r>
            <a:endParaRPr lang="de-DE" sz="3200">
              <a:solidFill>
                <a:schemeClr val="bg1"/>
              </a:solidFill>
            </a:endParaRPr>
          </a:p>
        </p:txBody>
      </p:sp>
      <p:grpSp>
        <p:nvGrpSpPr>
          <p:cNvPr id="36108" name="Group 268"/>
          <p:cNvGrpSpPr>
            <a:grpSpLocks/>
          </p:cNvGrpSpPr>
          <p:nvPr/>
        </p:nvGrpSpPr>
        <p:grpSpPr bwMode="auto">
          <a:xfrm>
            <a:off x="1779588" y="2334459"/>
            <a:ext cx="5716587" cy="2784475"/>
            <a:chOff x="1113" y="1453"/>
            <a:chExt cx="3601" cy="1754"/>
          </a:xfrm>
        </p:grpSpPr>
        <p:sp>
          <p:nvSpPr>
            <p:cNvPr id="35844" name="AutoShape 4"/>
            <p:cNvSpPr>
              <a:spLocks noChangeArrowheads="1"/>
            </p:cNvSpPr>
            <p:nvPr/>
          </p:nvSpPr>
          <p:spPr bwMode="auto">
            <a:xfrm>
              <a:off x="1113" y="1453"/>
              <a:ext cx="3601" cy="1754"/>
            </a:xfrm>
            <a:prstGeom prst="roundRect">
              <a:avLst>
                <a:gd name="adj" fmla="val 10639"/>
              </a:avLst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845" name="Text Box 5"/>
            <p:cNvSpPr txBox="1">
              <a:spLocks noChangeArrowheads="1"/>
            </p:cNvSpPr>
            <p:nvPr/>
          </p:nvSpPr>
          <p:spPr bwMode="auto">
            <a:xfrm>
              <a:off x="1940" y="1566"/>
              <a:ext cx="1948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160" tIns="46080" rIns="92160" bIns="46080" anchor="ctr" anchorCtr="1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hangingPunct="0">
                <a:lnSpc>
                  <a:spcPct val="93000"/>
                </a:lnSpc>
                <a:buSzPct val="100000"/>
              </a:pPr>
              <a:r>
                <a:rPr lang="en-GB" sz="28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HG Mincho Light J" charset="0"/>
                  <a:cs typeface="HG Mincho Light J" charset="0"/>
                </a:rPr>
                <a:t>Stefan Schippers</a:t>
              </a:r>
            </a:p>
          </p:txBody>
        </p:sp>
        <p:sp>
          <p:nvSpPr>
            <p:cNvPr id="35846" name="Text Box 6"/>
            <p:cNvSpPr txBox="1">
              <a:spLocks noChangeArrowheads="1"/>
            </p:cNvSpPr>
            <p:nvPr/>
          </p:nvSpPr>
          <p:spPr bwMode="auto">
            <a:xfrm>
              <a:off x="1248" y="1966"/>
              <a:ext cx="3335" cy="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 hangingPunct="0">
                <a:lnSpc>
                  <a:spcPct val="93000"/>
                </a:lnSpc>
                <a:buSzPct val="100000"/>
              </a:pPr>
              <a:r>
                <a:rPr lang="en-GB" b="1">
                  <a:solidFill>
                    <a:srgbClr val="808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ea typeface="HG Mincho Light J" charset="0"/>
                  <a:cs typeface="HG Mincho Light J" charset="0"/>
                </a:rPr>
                <a:t>Institut für Atom- und Molekülphysik</a:t>
              </a:r>
            </a:p>
          </p:txBody>
        </p:sp>
        <p:pic>
          <p:nvPicPr>
            <p:cNvPr id="35855" name="Picture 15" descr="E:\TALKS\Logos\jlu-logo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5" y="2267"/>
              <a:ext cx="1422" cy="57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aphicFrame>
          <p:nvGraphicFramePr>
            <p:cNvPr id="36060" name="Object 220"/>
            <p:cNvGraphicFramePr>
              <a:graphicFrameLocks noChangeAspect="1"/>
            </p:cNvGraphicFramePr>
            <p:nvPr/>
          </p:nvGraphicFramePr>
          <p:xfrm>
            <a:off x="1424" y="2310"/>
            <a:ext cx="1248" cy="4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268" name="CorelDRAW" r:id="rId5" imgW="6712915" imgH="2756611" progId="CorelDRAW.Graphic.10">
                    <p:embed/>
                  </p:oleObj>
                </mc:Choice>
                <mc:Fallback>
                  <p:oleObj name="CorelDRAW" r:id="rId5" imgW="6712915" imgH="2756611" progId="CorelDRAW.Graphic.10">
                    <p:embed/>
                    <p:pic>
                      <p:nvPicPr>
                        <p:cNvPr id="0" name="Object 2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4" y="2310"/>
                          <a:ext cx="1248" cy="4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000066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087" name="Text Box 247"/>
            <p:cNvSpPr txBox="1">
              <a:spLocks noChangeArrowheads="1"/>
            </p:cNvSpPr>
            <p:nvPr/>
          </p:nvSpPr>
          <p:spPr bwMode="auto">
            <a:xfrm>
              <a:off x="1796" y="2956"/>
              <a:ext cx="2216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1600" b="1" smtClean="0">
                  <a:solidFill>
                    <a:srgbClr val="000000"/>
                  </a:solidFill>
                  <a:latin typeface="Courier New" pitchFamily="49" charset="0"/>
                </a:rPr>
                <a:t>www.uni-giessen.de/cms/iamp</a:t>
              </a:r>
              <a:endParaRPr lang="de-DE" sz="1600" b="1">
                <a:solidFill>
                  <a:srgbClr val="000000"/>
                </a:solidFill>
                <a:latin typeface="Courier New" pitchFamily="49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Supernova explosions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93540" name="Picture 4" descr="File:Cassiopeia A Spitzer Cro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52" y="823715"/>
            <a:ext cx="75057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63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X-ray spectrum of CAS A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94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83" y="833453"/>
            <a:ext cx="8546995" cy="569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0" y="6065010"/>
            <a:ext cx="20072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600">
                <a:solidFill>
                  <a:srgbClr val="006666"/>
                </a:solidFill>
              </a:rPr>
              <a:t>H</a:t>
            </a:r>
            <a:r>
              <a:rPr lang="de-DE" sz="1600" smtClean="0">
                <a:solidFill>
                  <a:srgbClr val="006666"/>
                </a:solidFill>
              </a:rPr>
              <a:t>wang and Laming,</a:t>
            </a:r>
            <a:endParaRPr lang="de-DE" sz="1600" dirty="0">
              <a:solidFill>
                <a:srgbClr val="006666"/>
              </a:solidFill>
            </a:endParaRPr>
          </a:p>
          <a:p>
            <a:r>
              <a:rPr lang="de-DE" sz="1600" smtClean="0">
                <a:solidFill>
                  <a:srgbClr val="006666"/>
                </a:solidFill>
              </a:rPr>
              <a:t>ApJ </a:t>
            </a:r>
            <a:r>
              <a:rPr lang="de-DE" sz="1600" b="1" smtClean="0">
                <a:solidFill>
                  <a:srgbClr val="006666"/>
                </a:solidFill>
              </a:rPr>
              <a:t>597</a:t>
            </a:r>
            <a:r>
              <a:rPr lang="de-DE" sz="1600" smtClean="0">
                <a:solidFill>
                  <a:srgbClr val="006666"/>
                </a:solidFill>
              </a:rPr>
              <a:t> (2004) 362</a:t>
            </a:r>
            <a:endParaRPr lang="de-DE" sz="1600" dirty="0">
              <a:solidFill>
                <a:srgbClr val="006666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730697" y="944628"/>
            <a:ext cx="4213013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chemeClr val="tx1"/>
                </a:solidFill>
              </a:rPr>
              <a:t>emission from Si &amp; Fe cospatial?</a:t>
            </a:r>
            <a:endParaRPr lang="de-DE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4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Ionization balance in a plasma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190540" y="899125"/>
            <a:ext cx="6870700" cy="3470850"/>
            <a:chOff x="930275" y="730031"/>
            <a:chExt cx="6870700" cy="3470850"/>
          </a:xfrm>
        </p:grpSpPr>
        <p:grpSp>
          <p:nvGrpSpPr>
            <p:cNvPr id="11267" name="Gruppieren 6"/>
            <p:cNvGrpSpPr>
              <a:grpSpLocks/>
            </p:cNvGrpSpPr>
            <p:nvPr/>
          </p:nvGrpSpPr>
          <p:grpSpPr bwMode="auto">
            <a:xfrm>
              <a:off x="930275" y="1488856"/>
              <a:ext cx="2387600" cy="1990725"/>
              <a:chOff x="2457856" y="1760707"/>
              <a:chExt cx="2386575" cy="1990925"/>
            </a:xfrm>
          </p:grpSpPr>
          <p:sp>
            <p:nvSpPr>
              <p:cNvPr id="11282" name="Nach unten gekrümmter Pfeil 2"/>
              <p:cNvSpPr>
                <a:spLocks noChangeArrowheads="1"/>
              </p:cNvSpPr>
              <p:nvPr/>
            </p:nvSpPr>
            <p:spPr bwMode="auto">
              <a:xfrm>
                <a:off x="2548647" y="1760707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0000FF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83" name="Nach unten gekrümmter Pfeil 3"/>
              <p:cNvSpPr>
                <a:spLocks noChangeArrowheads="1"/>
              </p:cNvSpPr>
              <p:nvPr/>
            </p:nvSpPr>
            <p:spPr bwMode="auto">
              <a:xfrm rot="10800000">
                <a:off x="2457856" y="3109606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FF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84" name="Rechteck 5"/>
              <p:cNvSpPr>
                <a:spLocks noChangeArrowheads="1"/>
              </p:cNvSpPr>
              <p:nvPr/>
            </p:nvSpPr>
            <p:spPr bwMode="auto">
              <a:xfrm>
                <a:off x="3453375" y="2412459"/>
                <a:ext cx="1391056" cy="661481"/>
              </a:xfrm>
              <a:prstGeom prst="rect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de-DE" sz="3200" b="1">
                    <a:solidFill>
                      <a:schemeClr val="tx1"/>
                    </a:solidFill>
                  </a:rPr>
                  <a:t>A</a:t>
                </a:r>
                <a:r>
                  <a:rPr lang="de-DE" sz="3200" b="1" baseline="30000">
                    <a:solidFill>
                      <a:schemeClr val="tx1"/>
                    </a:solidFill>
                  </a:rPr>
                  <a:t>(q-1)+</a:t>
                </a:r>
              </a:p>
            </p:txBody>
          </p:sp>
        </p:grpSp>
        <p:grpSp>
          <p:nvGrpSpPr>
            <p:cNvPr id="11268" name="Gruppieren 7"/>
            <p:cNvGrpSpPr>
              <a:grpSpLocks/>
            </p:cNvGrpSpPr>
            <p:nvPr/>
          </p:nvGrpSpPr>
          <p:grpSpPr bwMode="auto">
            <a:xfrm>
              <a:off x="2630488" y="1465044"/>
              <a:ext cx="2298700" cy="1990725"/>
              <a:chOff x="2457856" y="1760707"/>
              <a:chExt cx="2298969" cy="1990925"/>
            </a:xfrm>
          </p:grpSpPr>
          <p:sp>
            <p:nvSpPr>
              <p:cNvPr id="11279" name="Nach unten gekrümmter Pfeil 8"/>
              <p:cNvSpPr>
                <a:spLocks noChangeArrowheads="1"/>
              </p:cNvSpPr>
              <p:nvPr/>
            </p:nvSpPr>
            <p:spPr bwMode="auto">
              <a:xfrm>
                <a:off x="2548647" y="1760707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0000FF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80" name="Nach unten gekrümmter Pfeil 9"/>
              <p:cNvSpPr>
                <a:spLocks noChangeArrowheads="1"/>
              </p:cNvSpPr>
              <p:nvPr/>
            </p:nvSpPr>
            <p:spPr bwMode="auto">
              <a:xfrm rot="10800000">
                <a:off x="2457856" y="3109606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FF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81" name="Rechteck 10"/>
              <p:cNvSpPr>
                <a:spLocks noChangeArrowheads="1"/>
              </p:cNvSpPr>
              <p:nvPr/>
            </p:nvSpPr>
            <p:spPr bwMode="auto">
              <a:xfrm>
                <a:off x="3647871" y="2412459"/>
                <a:ext cx="1108954" cy="661481"/>
              </a:xfrm>
              <a:prstGeom prst="rect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de-DE" sz="3200" b="1">
                    <a:solidFill>
                      <a:schemeClr val="tx1"/>
                    </a:solidFill>
                  </a:rPr>
                  <a:t>A</a:t>
                </a:r>
                <a:r>
                  <a:rPr lang="de-DE" sz="3200" b="1" baseline="30000">
                    <a:solidFill>
                      <a:schemeClr val="tx1"/>
                    </a:solidFill>
                  </a:rPr>
                  <a:t>q+</a:t>
                </a:r>
              </a:p>
            </p:txBody>
          </p:sp>
        </p:grpSp>
        <p:grpSp>
          <p:nvGrpSpPr>
            <p:cNvPr id="11269" name="Gruppieren 11"/>
            <p:cNvGrpSpPr>
              <a:grpSpLocks/>
            </p:cNvGrpSpPr>
            <p:nvPr/>
          </p:nvGrpSpPr>
          <p:grpSpPr bwMode="auto">
            <a:xfrm>
              <a:off x="4319588" y="1452344"/>
              <a:ext cx="2460625" cy="1990725"/>
              <a:chOff x="2457856" y="1760707"/>
              <a:chExt cx="2461043" cy="1990925"/>
            </a:xfrm>
          </p:grpSpPr>
          <p:sp>
            <p:nvSpPr>
              <p:cNvPr id="11276" name="Nach unten gekrümmter Pfeil 12"/>
              <p:cNvSpPr>
                <a:spLocks noChangeArrowheads="1"/>
              </p:cNvSpPr>
              <p:nvPr/>
            </p:nvSpPr>
            <p:spPr bwMode="auto">
              <a:xfrm>
                <a:off x="2548647" y="1760707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0000FF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77" name="Nach unten gekrümmter Pfeil 13"/>
              <p:cNvSpPr>
                <a:spLocks noChangeArrowheads="1"/>
              </p:cNvSpPr>
              <p:nvPr/>
            </p:nvSpPr>
            <p:spPr bwMode="auto">
              <a:xfrm rot="10800000">
                <a:off x="2457856" y="3109606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FF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78" name="Rechteck 14"/>
              <p:cNvSpPr>
                <a:spLocks noChangeArrowheads="1"/>
              </p:cNvSpPr>
              <p:nvPr/>
            </p:nvSpPr>
            <p:spPr bwMode="auto">
              <a:xfrm>
                <a:off x="3527843" y="2412459"/>
                <a:ext cx="1391056" cy="661481"/>
              </a:xfrm>
              <a:prstGeom prst="rect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r>
                  <a:rPr lang="de-DE" sz="3200" b="1">
                    <a:solidFill>
                      <a:schemeClr val="tx1"/>
                    </a:solidFill>
                  </a:rPr>
                  <a:t>A</a:t>
                </a:r>
                <a:r>
                  <a:rPr lang="de-DE" sz="3200" b="1" baseline="30000">
                    <a:solidFill>
                      <a:schemeClr val="tx1"/>
                    </a:solidFill>
                  </a:rPr>
                  <a:t>(q+1)+</a:t>
                </a:r>
              </a:p>
            </p:txBody>
          </p:sp>
        </p:grpSp>
        <p:grpSp>
          <p:nvGrpSpPr>
            <p:cNvPr id="11270" name="Gruppieren 15"/>
            <p:cNvGrpSpPr>
              <a:grpSpLocks/>
            </p:cNvGrpSpPr>
            <p:nvPr/>
          </p:nvGrpSpPr>
          <p:grpSpPr bwMode="auto">
            <a:xfrm>
              <a:off x="5999163" y="1430119"/>
              <a:ext cx="1801812" cy="1990725"/>
              <a:chOff x="2457856" y="1760707"/>
              <a:chExt cx="1802859" cy="1990925"/>
            </a:xfrm>
          </p:grpSpPr>
          <p:sp>
            <p:nvSpPr>
              <p:cNvPr id="11274" name="Nach unten gekrümmter Pfeil 16"/>
              <p:cNvSpPr>
                <a:spLocks noChangeArrowheads="1"/>
              </p:cNvSpPr>
              <p:nvPr/>
            </p:nvSpPr>
            <p:spPr bwMode="auto">
              <a:xfrm>
                <a:off x="2548647" y="1760707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0000FF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  <p:sp>
            <p:nvSpPr>
              <p:cNvPr id="11275" name="Nach unten gekrümmter Pfeil 17"/>
              <p:cNvSpPr>
                <a:spLocks noChangeArrowheads="1"/>
              </p:cNvSpPr>
              <p:nvPr/>
            </p:nvSpPr>
            <p:spPr bwMode="auto">
              <a:xfrm rot="10800000">
                <a:off x="2457856" y="3109606"/>
                <a:ext cx="1712068" cy="642026"/>
              </a:xfrm>
              <a:prstGeom prst="curvedDownArrow">
                <a:avLst>
                  <a:gd name="adj1" fmla="val 25012"/>
                  <a:gd name="adj2" fmla="val 50000"/>
                  <a:gd name="adj3" fmla="val 25000"/>
                </a:avLst>
              </a:prstGeom>
              <a:solidFill>
                <a:srgbClr val="FF0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1271" name="Textfeld 19"/>
            <p:cNvSpPr txBox="1">
              <a:spLocks noChangeArrowheads="1"/>
            </p:cNvSpPr>
            <p:nvPr/>
          </p:nvSpPr>
          <p:spPr bwMode="auto">
            <a:xfrm>
              <a:off x="3303505" y="730031"/>
              <a:ext cx="2117888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3200" b="1">
                  <a:solidFill>
                    <a:srgbClr val="0000FF"/>
                  </a:solidFill>
                </a:rPr>
                <a:t>i</a:t>
              </a:r>
              <a:r>
                <a:rPr lang="de-DE" sz="3200" b="1" smtClean="0">
                  <a:solidFill>
                    <a:srgbClr val="0000FF"/>
                  </a:solidFill>
                </a:rPr>
                <a:t>onisation</a:t>
              </a:r>
              <a:endParaRPr lang="de-DE" sz="3200" b="1">
                <a:solidFill>
                  <a:srgbClr val="0000FF"/>
                </a:solidFill>
              </a:endParaRPr>
            </a:p>
          </p:txBody>
        </p:sp>
        <p:sp>
          <p:nvSpPr>
            <p:cNvPr id="11272" name="Textfeld 20"/>
            <p:cNvSpPr txBox="1">
              <a:spLocks noChangeArrowheads="1"/>
            </p:cNvSpPr>
            <p:nvPr/>
          </p:nvSpPr>
          <p:spPr bwMode="auto">
            <a:xfrm>
              <a:off x="2933285" y="3616106"/>
              <a:ext cx="300755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e-DE" sz="3200" b="1" smtClean="0">
                  <a:solidFill>
                    <a:srgbClr val="FF0000"/>
                  </a:solidFill>
                </a:rPr>
                <a:t>recombination</a:t>
              </a:r>
              <a:endParaRPr lang="de-DE" sz="3200" b="1">
                <a:solidFill>
                  <a:srgbClr val="FF0000"/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1418659" y="4488412"/>
            <a:ext cx="6381036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smtClean="0">
                <a:solidFill>
                  <a:schemeClr val="tx1"/>
                </a:solidFill>
              </a:rPr>
              <a:t>Need to know rate coeffcients </a:t>
            </a:r>
          </a:p>
          <a:p>
            <a:pPr algn="ctr"/>
            <a:r>
              <a:rPr lang="de-DE" sz="2400" b="1" smtClean="0">
                <a:solidFill>
                  <a:schemeClr val="tx1"/>
                </a:solidFill>
              </a:rPr>
              <a:t>for </a:t>
            </a:r>
          </a:p>
          <a:p>
            <a:pPr algn="ctr"/>
            <a:r>
              <a:rPr lang="de-DE" sz="2400" b="1" smtClean="0">
                <a:solidFill>
                  <a:schemeClr val="tx1"/>
                </a:solidFill>
              </a:rPr>
              <a:t>electron-impact ionization </a:t>
            </a:r>
          </a:p>
          <a:p>
            <a:pPr algn="ctr"/>
            <a:r>
              <a:rPr lang="de-DE" sz="2400" b="1" smtClean="0">
                <a:solidFill>
                  <a:schemeClr val="tx1"/>
                </a:solidFill>
              </a:rPr>
              <a:t>and </a:t>
            </a:r>
          </a:p>
          <a:p>
            <a:pPr algn="ctr"/>
            <a:r>
              <a:rPr lang="de-DE" sz="2400" b="1">
                <a:solidFill>
                  <a:schemeClr val="tx1"/>
                </a:solidFill>
              </a:rPr>
              <a:t>e</a:t>
            </a:r>
            <a:r>
              <a:rPr lang="de-DE" sz="2400" b="1" smtClean="0">
                <a:solidFill>
                  <a:schemeClr val="tx1"/>
                </a:solidFill>
              </a:rPr>
              <a:t>lectron-ion recombination.</a:t>
            </a:r>
            <a:endParaRPr lang="de-DE" sz="2400" b="1">
              <a:solidFill>
                <a:schemeClr val="tx1"/>
              </a:solidFill>
            </a:endParaRPr>
          </a:p>
        </p:txBody>
      </p:sp>
      <p:sp>
        <p:nvSpPr>
          <p:cNvPr id="22" name="Fußzeilenplatzhalter 2"/>
          <p:cNvSpPr txBox="1">
            <a:spLocks/>
          </p:cNvSpPr>
          <p:nvPr/>
        </p:nvSpPr>
        <p:spPr>
          <a:xfrm>
            <a:off x="692834" y="6583535"/>
            <a:ext cx="7758332" cy="246184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Foliennummernplatzhalter 3"/>
          <p:cNvSpPr txBox="1">
            <a:spLocks/>
          </p:cNvSpPr>
          <p:nvPr/>
        </p:nvSpPr>
        <p:spPr>
          <a:xfrm>
            <a:off x="8440092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12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90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Electron-impact ionization of Fe</a:t>
            </a:r>
            <a:r>
              <a:rPr lang="de-DE" baseline="30000" smtClean="0"/>
              <a:t>11+</a:t>
            </a:r>
            <a:r>
              <a:rPr lang="de-DE" smtClean="0"/>
              <a:t>(3s</a:t>
            </a:r>
            <a:r>
              <a:rPr lang="de-DE" baseline="30000" smtClean="0"/>
              <a:t>2</a:t>
            </a:r>
            <a:r>
              <a:rPr lang="de-DE" smtClean="0"/>
              <a:t> 3p</a:t>
            </a:r>
            <a:r>
              <a:rPr lang="de-DE" baseline="30000" smtClean="0"/>
              <a:t>3</a:t>
            </a:r>
            <a:r>
              <a:rPr lang="de-DE" smtClean="0"/>
              <a:t>)</a:t>
            </a:r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0101326"/>
              </p:ext>
            </p:extLst>
          </p:nvPr>
        </p:nvGraphicFramePr>
        <p:xfrm>
          <a:off x="108120" y="813914"/>
          <a:ext cx="6044086" cy="6044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597" name="Graph" r:id="rId4" imgW="2160360" imgH="2160360" progId="Origin50.Graph">
                  <p:embed/>
                </p:oleObj>
              </mc:Choice>
              <mc:Fallback>
                <p:oleObj name="Graph" r:id="rId4" imgW="2160360" imgH="2160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8120" y="813914"/>
                        <a:ext cx="6044086" cy="604408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0" y="6272101"/>
            <a:ext cx="34922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600">
                <a:solidFill>
                  <a:srgbClr val="006666"/>
                </a:solidFill>
              </a:rPr>
              <a:t>M. Hahn et al., </a:t>
            </a:r>
            <a:r>
              <a:rPr lang="de-DE" sz="1600" smtClean="0">
                <a:solidFill>
                  <a:srgbClr val="006666"/>
                </a:solidFill>
              </a:rPr>
              <a:t> ApJ </a:t>
            </a:r>
            <a:r>
              <a:rPr lang="de-DE" sz="1600" b="1" smtClean="0">
                <a:solidFill>
                  <a:srgbClr val="006666"/>
                </a:solidFill>
              </a:rPr>
              <a:t>729</a:t>
            </a:r>
            <a:r>
              <a:rPr lang="de-DE" sz="1600" smtClean="0">
                <a:solidFill>
                  <a:srgbClr val="006666"/>
                </a:solidFill>
              </a:rPr>
              <a:t> </a:t>
            </a:r>
            <a:r>
              <a:rPr lang="de-DE" sz="1600">
                <a:solidFill>
                  <a:srgbClr val="006666"/>
                </a:solidFill>
              </a:rPr>
              <a:t>(</a:t>
            </a:r>
            <a:r>
              <a:rPr lang="de-DE" sz="1600" smtClean="0">
                <a:solidFill>
                  <a:srgbClr val="006666"/>
                </a:solidFill>
              </a:rPr>
              <a:t>2011) 76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917573" y="2299542"/>
            <a:ext cx="26436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mtClean="0">
                <a:solidFill>
                  <a:srgbClr val="FF0000"/>
                </a:solidFill>
              </a:rPr>
              <a:t>Theory: </a:t>
            </a:r>
          </a:p>
          <a:p>
            <a:pPr algn="l"/>
            <a:r>
              <a:rPr lang="de-DE" smtClean="0">
                <a:solidFill>
                  <a:srgbClr val="FF0000"/>
                </a:solidFill>
              </a:rPr>
              <a:t>Pindzola et al. (1986)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917573" y="848104"/>
            <a:ext cx="25458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mtClean="0">
                <a:solidFill>
                  <a:srgbClr val="0000FF"/>
                </a:solidFill>
              </a:rPr>
              <a:t>Experiment: </a:t>
            </a:r>
          </a:p>
          <a:p>
            <a:pPr algn="l"/>
            <a:r>
              <a:rPr lang="de-DE" smtClean="0">
                <a:solidFill>
                  <a:srgbClr val="0000FF"/>
                </a:solidFill>
              </a:rPr>
              <a:t>Gregory et al. (1987)</a:t>
            </a:r>
            <a:endParaRPr lang="de-DE">
              <a:solidFill>
                <a:srgbClr val="0000FF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917572" y="1546939"/>
            <a:ext cx="3296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mtClean="0">
                <a:solidFill>
                  <a:srgbClr val="006600"/>
                </a:solidFill>
              </a:rPr>
              <a:t>Recommendation: </a:t>
            </a:r>
          </a:p>
          <a:p>
            <a:pPr algn="l"/>
            <a:r>
              <a:rPr lang="de-DE" smtClean="0">
                <a:solidFill>
                  <a:srgbClr val="006600"/>
                </a:solidFill>
              </a:rPr>
              <a:t>Arnaud &amp; Raymond (1992)</a:t>
            </a:r>
            <a:endParaRPr lang="de-DE">
              <a:solidFill>
                <a:srgbClr val="0066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917573" y="2994401"/>
            <a:ext cx="22509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b="1" smtClean="0">
                <a:solidFill>
                  <a:schemeClr val="tx1"/>
                </a:solidFill>
              </a:rPr>
              <a:t>Experiment: TSR</a:t>
            </a: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917572" y="3361652"/>
            <a:ext cx="3138879" cy="31700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Longest-lived</a:t>
            </a:r>
          </a:p>
          <a:p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metastable level:</a:t>
            </a:r>
          </a:p>
          <a:p>
            <a:endParaRPr lang="en-US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2s</a:t>
            </a:r>
            <a:r>
              <a:rPr lang="en-US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2p</a:t>
            </a:r>
            <a:r>
              <a:rPr lang="en-US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US" baseline="-250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aseline="-25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/2</a:t>
            </a:r>
            <a:r>
              <a:rPr lang="en-US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baseline="300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0.5 s</a:t>
            </a:r>
          </a:p>
          <a:p>
            <a:endParaRPr lang="en-US" b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beam stored for 3 s</a:t>
            </a:r>
          </a:p>
          <a:p>
            <a:pPr algn="ctr"/>
            <a:r>
              <a:rPr lang="en-US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before start of measurement</a:t>
            </a:r>
          </a:p>
          <a:p>
            <a:pPr algn="ctr"/>
            <a:r>
              <a:rPr lang="en-US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metastable fraction</a:t>
            </a:r>
          </a:p>
          <a:p>
            <a:pPr algn="ctr"/>
            <a:r>
              <a:rPr lang="en-US" b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&lt; 0.5%</a:t>
            </a:r>
            <a:endParaRPr lang="de-DE" b="1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ußzeilenplatzhalter 2"/>
          <p:cNvSpPr txBox="1">
            <a:spLocks/>
          </p:cNvSpPr>
          <p:nvPr/>
        </p:nvSpPr>
        <p:spPr>
          <a:xfrm>
            <a:off x="692834" y="6580427"/>
            <a:ext cx="7758332" cy="24734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Foliennummernplatzhalter 3"/>
          <p:cNvSpPr txBox="1">
            <a:spLocks/>
          </p:cNvSpPr>
          <p:nvPr/>
        </p:nvSpPr>
        <p:spPr>
          <a:xfrm>
            <a:off x="8440092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13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53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Outline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445405" y="1587748"/>
            <a:ext cx="865505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TSR seen with the eyes of an atomic physicist</a:t>
            </a:r>
            <a:endParaRPr lang="de-DE" b="1">
              <a:solidFill>
                <a:srgbClr val="FF0000"/>
              </a:solidFill>
              <a:latin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de-DE" sz="2000">
              <a:solidFill>
                <a:srgbClr val="000066"/>
              </a:solidFill>
              <a:latin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Atomic Physics at TSR@ISOLDE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astrophyics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fusion energy research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Hyperfine induced atomic transitions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352070" y="1580188"/>
            <a:ext cx="8199372" cy="1188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34176" y="4313184"/>
            <a:ext cx="8199372" cy="1188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 bwMode="auto">
          <a:xfrm>
            <a:off x="286576" y="3228135"/>
            <a:ext cx="8199372" cy="540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1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665" y="990133"/>
            <a:ext cx="6118704" cy="572194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322479"/>
          </a:xfrm>
        </p:spPr>
        <p:txBody>
          <a:bodyPr>
            <a:normAutofit/>
          </a:bodyPr>
          <a:lstStyle/>
          <a:p>
            <a:r>
              <a:rPr lang="de-DE" smtClean="0"/>
              <a:t>                 </a:t>
            </a:r>
            <a:r>
              <a:rPr lang="de-DE" smtClean="0">
                <a:solidFill>
                  <a:srgbClr val="FFC000"/>
                </a:solidFill>
              </a:rPr>
              <a:t>I</a:t>
            </a:r>
            <a:r>
              <a:rPr lang="de-DE" smtClean="0"/>
              <a:t>nternational </a:t>
            </a:r>
            <a:r>
              <a:rPr lang="de-DE" smtClean="0">
                <a:solidFill>
                  <a:srgbClr val="FFC000"/>
                </a:solidFill>
              </a:rPr>
              <a:t>T</a:t>
            </a:r>
            <a:r>
              <a:rPr lang="de-DE" smtClean="0"/>
              <a:t>hermonuclear</a:t>
            </a:r>
            <a:br>
              <a:rPr lang="de-DE" smtClean="0"/>
            </a:br>
            <a:r>
              <a:rPr lang="de-DE" smtClean="0"/>
              <a:t>          </a:t>
            </a:r>
            <a:r>
              <a:rPr lang="de-DE" smtClean="0">
                <a:solidFill>
                  <a:srgbClr val="FFC000"/>
                </a:solidFill>
              </a:rPr>
              <a:t>E</a:t>
            </a:r>
            <a:r>
              <a:rPr lang="de-DE" smtClean="0"/>
              <a:t>xperimental </a:t>
            </a:r>
            <a:r>
              <a:rPr lang="de-DE" smtClean="0">
                <a:solidFill>
                  <a:srgbClr val="FFC000"/>
                </a:solidFill>
              </a:rPr>
              <a:t>R</a:t>
            </a:r>
            <a:r>
              <a:rPr lang="de-DE" smtClean="0"/>
              <a:t>eactor</a:t>
            </a:r>
            <a:endParaRPr lang="de-DE"/>
          </a:p>
        </p:txBody>
      </p:sp>
      <p:pic>
        <p:nvPicPr>
          <p:cNvPr id="226306" name="Picture 2" descr="Datei:ITER Logo NoonYellow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2" y="68096"/>
            <a:ext cx="2381250" cy="113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0" y="1799605"/>
            <a:ext cx="285687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>
                <a:solidFill>
                  <a:schemeClr val="tx1"/>
                </a:solidFill>
              </a:rPr>
              <a:t>s</a:t>
            </a:r>
            <a:r>
              <a:rPr lang="de-DE" smtClean="0">
                <a:solidFill>
                  <a:schemeClr val="tx1"/>
                </a:solidFill>
              </a:rPr>
              <a:t>ite: Cadarache/France</a:t>
            </a:r>
          </a:p>
          <a:p>
            <a:pPr algn="l"/>
            <a:r>
              <a:rPr lang="de-DE" smtClean="0">
                <a:solidFill>
                  <a:schemeClr val="tx1"/>
                </a:solidFill>
              </a:rPr>
              <a:t>plasma volume: 840 m</a:t>
            </a:r>
            <a:r>
              <a:rPr lang="de-DE" baseline="30000" smtClean="0">
                <a:solidFill>
                  <a:schemeClr val="tx1"/>
                </a:solidFill>
              </a:rPr>
              <a:t>3</a:t>
            </a:r>
          </a:p>
          <a:p>
            <a:pPr algn="l"/>
            <a:r>
              <a:rPr lang="de-DE">
                <a:solidFill>
                  <a:schemeClr val="tx1"/>
                </a:solidFill>
              </a:rPr>
              <a:t>p</a:t>
            </a:r>
            <a:r>
              <a:rPr lang="de-DE" smtClean="0">
                <a:solidFill>
                  <a:schemeClr val="tx1"/>
                </a:solidFill>
              </a:rPr>
              <a:t>lasma mass: </a:t>
            </a:r>
            <a:r>
              <a:rPr lang="de-DE" baseline="30000" smtClean="0">
                <a:solidFill>
                  <a:schemeClr val="tx1"/>
                </a:solidFill>
              </a:rPr>
              <a:t> </a:t>
            </a:r>
            <a:r>
              <a:rPr lang="de-DE" smtClean="0">
                <a:solidFill>
                  <a:schemeClr val="tx1"/>
                </a:solidFill>
              </a:rPr>
              <a:t>0.5 g</a:t>
            </a:r>
          </a:p>
          <a:p>
            <a:pPr algn="l"/>
            <a:r>
              <a:rPr lang="de-DE">
                <a:solidFill>
                  <a:schemeClr val="tx1"/>
                </a:solidFill>
              </a:rPr>
              <a:t>energy gain:     </a:t>
            </a:r>
            <a:r>
              <a:rPr lang="de-DE" baseline="30000">
                <a:solidFill>
                  <a:schemeClr val="tx1"/>
                </a:solidFill>
              </a:rPr>
              <a:t> </a:t>
            </a:r>
            <a:r>
              <a:rPr lang="de-DE">
                <a:solidFill>
                  <a:schemeClr val="tx1"/>
                </a:solidFill>
              </a:rPr>
              <a:t>10</a:t>
            </a:r>
          </a:p>
          <a:p>
            <a:pPr algn="l"/>
            <a:r>
              <a:rPr lang="de-DE" smtClean="0">
                <a:solidFill>
                  <a:schemeClr val="tx1"/>
                </a:solidFill>
              </a:rPr>
              <a:t>output power:  0.5 GW</a:t>
            </a:r>
          </a:p>
          <a:p>
            <a:pPr algn="l"/>
            <a:r>
              <a:rPr lang="de-DE" smtClean="0">
                <a:solidFill>
                  <a:schemeClr val="tx1"/>
                </a:solidFill>
              </a:rPr>
              <a:t>price:     </a:t>
            </a:r>
            <a:r>
              <a:rPr lang="de-DE" baseline="30000" smtClean="0">
                <a:solidFill>
                  <a:schemeClr val="tx1"/>
                </a:solidFill>
              </a:rPr>
              <a:t>                 </a:t>
            </a:r>
            <a:r>
              <a:rPr lang="de-DE" smtClean="0">
                <a:solidFill>
                  <a:schemeClr val="tx1"/>
                </a:solidFill>
              </a:rPr>
              <a:t>13 G€</a:t>
            </a:r>
          </a:p>
          <a:p>
            <a:pPr algn="l"/>
            <a:r>
              <a:rPr lang="de-DE">
                <a:solidFill>
                  <a:schemeClr val="tx1"/>
                </a:solidFill>
              </a:rPr>
              <a:t>f</a:t>
            </a:r>
            <a:r>
              <a:rPr lang="de-DE" smtClean="0">
                <a:solidFill>
                  <a:schemeClr val="tx1"/>
                </a:solidFill>
              </a:rPr>
              <a:t>irst plasma:  2019</a:t>
            </a:r>
            <a:endParaRPr lang="de-DE">
              <a:solidFill>
                <a:schemeClr val="tx1"/>
              </a:solidFill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214009" y="3954692"/>
            <a:ext cx="5233480" cy="2446100"/>
            <a:chOff x="214009" y="3954692"/>
            <a:chExt cx="5233480" cy="2446100"/>
          </a:xfrm>
        </p:grpSpPr>
        <p:cxnSp>
          <p:nvCxnSpPr>
            <p:cNvPr id="6" name="Gerade Verbindung mit Pfeil 5"/>
            <p:cNvCxnSpPr/>
            <p:nvPr/>
          </p:nvCxnSpPr>
          <p:spPr>
            <a:xfrm>
              <a:off x="1682885" y="4416357"/>
              <a:ext cx="3764604" cy="8754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>
              <a:off x="1746864" y="3954692"/>
              <a:ext cx="1330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smtClean="0">
                  <a:solidFill>
                    <a:srgbClr val="FF0000"/>
                  </a:solidFill>
                </a:rPr>
                <a:t>divertor</a:t>
              </a:r>
              <a:endParaRPr lang="de-DE" sz="2400" b="1">
                <a:solidFill>
                  <a:srgbClr val="FF0000"/>
                </a:solidFill>
              </a:endParaRPr>
            </a:p>
          </p:txBody>
        </p:sp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6" t="17242" r="4879" b="3180"/>
            <a:stretch/>
          </p:blipFill>
          <p:spPr>
            <a:xfrm>
              <a:off x="214009" y="4649821"/>
              <a:ext cx="2558374" cy="1750971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775783" y="4117428"/>
              <a:ext cx="66877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000" b="1" smtClean="0">
                  <a:solidFill>
                    <a:srgbClr val="FF0000"/>
                  </a:solidFill>
                </a:rPr>
                <a:t>W</a:t>
              </a:r>
              <a:endParaRPr lang="de-DE" sz="4000" b="1">
                <a:solidFill>
                  <a:srgbClr val="FF0000"/>
                </a:solidFill>
              </a:endParaRPr>
            </a:p>
          </p:txBody>
        </p:sp>
        <p:cxnSp>
          <p:nvCxnSpPr>
            <p:cNvPr id="10" name="Gerade Verbindung mit Pfeil 9"/>
            <p:cNvCxnSpPr/>
            <p:nvPr/>
          </p:nvCxnSpPr>
          <p:spPr>
            <a:xfrm>
              <a:off x="1314997" y="4649821"/>
              <a:ext cx="280339" cy="778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mit Pfeil 13"/>
            <p:cNvCxnSpPr/>
            <p:nvPr/>
          </p:nvCxnSpPr>
          <p:spPr>
            <a:xfrm flipH="1">
              <a:off x="719847" y="4734129"/>
              <a:ext cx="158623" cy="15928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Fußzeilenplatzhalter 1"/>
          <p:cNvSpPr txBox="1">
            <a:spLocks/>
          </p:cNvSpPr>
          <p:nvPr/>
        </p:nvSpPr>
        <p:spPr>
          <a:xfrm>
            <a:off x="692834" y="6582111"/>
            <a:ext cx="7758332" cy="25321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Foliennummernplatzhalter 2"/>
          <p:cNvSpPr txBox="1">
            <a:spLocks/>
          </p:cNvSpPr>
          <p:nvPr/>
        </p:nvSpPr>
        <p:spPr>
          <a:xfrm>
            <a:off x="8440092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15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26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Plasma spectroscopy</a:t>
            </a:r>
            <a:endParaRPr lang="de-DE"/>
          </a:p>
        </p:txBody>
      </p:sp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76" y="1015884"/>
            <a:ext cx="4319752" cy="553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4441556" y="1221826"/>
            <a:ext cx="3850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e</a:t>
            </a:r>
            <a:r>
              <a:rPr lang="de-DE" smtClean="0">
                <a:solidFill>
                  <a:srgbClr val="FF0000"/>
                </a:solidFill>
              </a:rPr>
              <a:t>mission from W</a:t>
            </a:r>
            <a:r>
              <a:rPr lang="de-DE" baseline="30000" smtClean="0">
                <a:solidFill>
                  <a:srgbClr val="FF0000"/>
                </a:solidFill>
              </a:rPr>
              <a:t>46+</a:t>
            </a:r>
            <a:r>
              <a:rPr lang="de-DE" smtClean="0">
                <a:solidFill>
                  <a:srgbClr val="FF0000"/>
                </a:solidFill>
              </a:rPr>
              <a:t> in ASDEX-U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521721" y="3957145"/>
            <a:ext cx="4120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m</a:t>
            </a:r>
            <a:r>
              <a:rPr lang="de-DE" smtClean="0">
                <a:solidFill>
                  <a:srgbClr val="FF0000"/>
                </a:solidFill>
              </a:rPr>
              <a:t>odel prediction for W</a:t>
            </a:r>
            <a:r>
              <a:rPr lang="de-DE" baseline="30000" smtClean="0">
                <a:solidFill>
                  <a:srgbClr val="FF0000"/>
                </a:solidFill>
              </a:rPr>
              <a:t>46+</a:t>
            </a:r>
            <a:r>
              <a:rPr lang="de-DE" smtClean="0">
                <a:solidFill>
                  <a:srgbClr val="FF0000"/>
                </a:solidFill>
              </a:rPr>
              <a:t> emission</a:t>
            </a:r>
            <a:endParaRPr lang="de-DE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462752" y="5830189"/>
            <a:ext cx="3446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600" smtClean="0">
                <a:solidFill>
                  <a:srgbClr val="006666"/>
                </a:solidFill>
              </a:rPr>
              <a:t>A. Whiteford, PhD Thesis, </a:t>
            </a:r>
          </a:p>
          <a:p>
            <a:pPr algn="l"/>
            <a:r>
              <a:rPr lang="de-DE" sz="1600" smtClean="0">
                <a:solidFill>
                  <a:srgbClr val="006666"/>
                </a:solidFill>
              </a:rPr>
              <a:t>University of Strathclyde, UK (2004)</a:t>
            </a:r>
            <a:endParaRPr lang="de-DE" sz="1600">
              <a:solidFill>
                <a:srgbClr val="006666"/>
              </a:solidFill>
            </a:endParaRPr>
          </a:p>
        </p:txBody>
      </p:sp>
      <p:sp>
        <p:nvSpPr>
          <p:cNvPr id="7" name="Fußzeilenplatzhalter 1"/>
          <p:cNvSpPr txBox="1">
            <a:spLocks/>
          </p:cNvSpPr>
          <p:nvPr/>
        </p:nvSpPr>
        <p:spPr>
          <a:xfrm>
            <a:off x="703908" y="6582111"/>
            <a:ext cx="7758332" cy="25321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Foliennummernplatzhalter 2"/>
          <p:cNvSpPr txBox="1">
            <a:spLocks/>
          </p:cNvSpPr>
          <p:nvPr/>
        </p:nvSpPr>
        <p:spPr>
          <a:xfrm>
            <a:off x="8451166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16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8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DR of Xe-like W</a:t>
            </a:r>
            <a:r>
              <a:rPr lang="de-DE" baseline="30000" smtClean="0"/>
              <a:t>20+</a:t>
            </a:r>
            <a:r>
              <a:rPr lang="de-DE" smtClean="0"/>
              <a:t>(4f</a:t>
            </a:r>
            <a:r>
              <a:rPr lang="de-DE" baseline="30000" smtClean="0"/>
              <a:t>8</a:t>
            </a:r>
            <a:r>
              <a:rPr lang="de-DE" smtClean="0"/>
              <a:t>)</a:t>
            </a:r>
            <a:endParaRPr lang="de-DE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9855729"/>
              </p:ext>
            </p:extLst>
          </p:nvPr>
        </p:nvGraphicFramePr>
        <p:xfrm>
          <a:off x="512380" y="1192474"/>
          <a:ext cx="7780284" cy="5498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617" name="Graph" r:id="rId4" imgW="4276800" imgH="3022200" progId="Origin50.Graph">
                  <p:embed/>
                </p:oleObj>
              </mc:Choice>
              <mc:Fallback>
                <p:oleObj name="Graph" r:id="rId4" imgW="4276800" imgH="3022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12380" y="1192474"/>
                        <a:ext cx="7780284" cy="54987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pieren 10"/>
          <p:cNvGrpSpPr/>
          <p:nvPr/>
        </p:nvGrpSpPr>
        <p:grpSpPr>
          <a:xfrm>
            <a:off x="1584433" y="3767955"/>
            <a:ext cx="1868215" cy="1631216"/>
            <a:chOff x="1584433" y="3767955"/>
            <a:chExt cx="1868215" cy="1631216"/>
          </a:xfrm>
        </p:grpSpPr>
        <p:cxnSp>
          <p:nvCxnSpPr>
            <p:cNvPr id="5" name="Gerade Verbindung mit Pfeil 4"/>
            <p:cNvCxnSpPr/>
            <p:nvPr/>
          </p:nvCxnSpPr>
          <p:spPr>
            <a:xfrm>
              <a:off x="1584433" y="3767959"/>
              <a:ext cx="1868215" cy="1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/>
            <p:cNvSpPr txBox="1"/>
            <p:nvPr/>
          </p:nvSpPr>
          <p:spPr>
            <a:xfrm>
              <a:off x="1623200" y="3767955"/>
              <a:ext cx="1396536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C00000"/>
                  </a:solidFill>
                </a:rPr>
                <a:t>e</a:t>
              </a:r>
              <a:r>
                <a:rPr lang="de-DE" smtClean="0">
                  <a:solidFill>
                    <a:srgbClr val="C00000"/>
                  </a:solidFill>
                </a:rPr>
                <a:t>nergy </a:t>
              </a:r>
            </a:p>
            <a:p>
              <a:r>
                <a:rPr lang="de-DE" smtClean="0">
                  <a:solidFill>
                    <a:srgbClr val="C00000"/>
                  </a:solidFill>
                </a:rPr>
                <a:t>range</a:t>
              </a:r>
            </a:p>
            <a:p>
              <a:r>
                <a:rPr lang="de-DE">
                  <a:solidFill>
                    <a:srgbClr val="C00000"/>
                  </a:solidFill>
                </a:rPr>
                <a:t>o</a:t>
              </a:r>
              <a:r>
                <a:rPr lang="de-DE" smtClean="0">
                  <a:solidFill>
                    <a:srgbClr val="C00000"/>
                  </a:solidFill>
                </a:rPr>
                <a:t>f 4f</a:t>
              </a:r>
              <a:r>
                <a:rPr lang="de-DE" baseline="30000" smtClean="0">
                  <a:solidFill>
                    <a:srgbClr val="C00000"/>
                  </a:solidFill>
                </a:rPr>
                <a:t>8</a:t>
              </a:r>
              <a:r>
                <a:rPr lang="de-DE" smtClean="0">
                  <a:solidFill>
                    <a:srgbClr val="C00000"/>
                  </a:solidFill>
                </a:rPr>
                <a:t> fine-</a:t>
              </a:r>
            </a:p>
            <a:p>
              <a:r>
                <a:rPr lang="de-DE" smtClean="0">
                  <a:solidFill>
                    <a:srgbClr val="C00000"/>
                  </a:solidFill>
                </a:rPr>
                <a:t>structure</a:t>
              </a:r>
            </a:p>
            <a:p>
              <a:r>
                <a:rPr lang="de-DE" smtClean="0">
                  <a:solidFill>
                    <a:srgbClr val="C00000"/>
                  </a:solidFill>
                </a:rPr>
                <a:t>excitations</a:t>
              </a:r>
              <a:endParaRPr lang="de-DE">
                <a:solidFill>
                  <a:srgbClr val="C00000"/>
                </a:solidFill>
              </a:endParaRPr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59901" y="6115565"/>
            <a:ext cx="2239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600" smtClean="0">
                <a:solidFill>
                  <a:srgbClr val="006666"/>
                </a:solidFill>
              </a:rPr>
              <a:t>S. Schippers et al.,</a:t>
            </a:r>
          </a:p>
          <a:p>
            <a:pPr algn="l"/>
            <a:r>
              <a:rPr lang="de-DE" sz="1600" smtClean="0">
                <a:solidFill>
                  <a:srgbClr val="006666"/>
                </a:solidFill>
              </a:rPr>
              <a:t>PRA </a:t>
            </a:r>
            <a:r>
              <a:rPr lang="de-DE" sz="1600" b="1" smtClean="0">
                <a:solidFill>
                  <a:srgbClr val="006666"/>
                </a:solidFill>
              </a:rPr>
              <a:t>83</a:t>
            </a:r>
            <a:r>
              <a:rPr lang="de-DE" sz="1600" smtClean="0">
                <a:solidFill>
                  <a:srgbClr val="006666"/>
                </a:solidFill>
              </a:rPr>
              <a:t> (2011) 012711</a:t>
            </a:r>
            <a:endParaRPr lang="de-DE" sz="1600">
              <a:solidFill>
                <a:srgbClr val="006666"/>
              </a:solidFill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5219845" y="1860331"/>
            <a:ext cx="1749197" cy="1576552"/>
            <a:chOff x="5219845" y="1860331"/>
            <a:chExt cx="1749197" cy="1576552"/>
          </a:xfrm>
        </p:grpSpPr>
        <p:cxnSp>
          <p:nvCxnSpPr>
            <p:cNvPr id="13" name="Gerade Verbindung mit Pfeil 12"/>
            <p:cNvCxnSpPr/>
            <p:nvPr/>
          </p:nvCxnSpPr>
          <p:spPr>
            <a:xfrm>
              <a:off x="5265685" y="1860331"/>
              <a:ext cx="15765" cy="1576552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/>
            <p:cNvSpPr txBox="1"/>
            <p:nvPr/>
          </p:nvSpPr>
          <p:spPr>
            <a:xfrm>
              <a:off x="5219845" y="2318312"/>
              <a:ext cx="1749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C00000"/>
                  </a:solidFill>
                </a:rPr>
                <a:t>f</a:t>
              </a:r>
              <a:r>
                <a:rPr lang="de-DE" smtClean="0">
                  <a:solidFill>
                    <a:srgbClr val="C00000"/>
                  </a:solidFill>
                </a:rPr>
                <a:t>actor of 3000</a:t>
              </a:r>
            </a:p>
            <a:p>
              <a:r>
                <a:rPr lang="de-DE" smtClean="0">
                  <a:solidFill>
                    <a:srgbClr val="C00000"/>
                  </a:solidFill>
                </a:rPr>
                <a:t>difference</a:t>
              </a:r>
              <a:endParaRPr lang="de-DE">
                <a:solidFill>
                  <a:srgbClr val="C00000"/>
                </a:solidFill>
              </a:endParaRPr>
            </a:p>
          </p:txBody>
        </p:sp>
      </p:grpSp>
      <p:sp>
        <p:nvSpPr>
          <p:cNvPr id="14" name="Fußzeilenplatzhalter 1"/>
          <p:cNvSpPr txBox="1">
            <a:spLocks/>
          </p:cNvSpPr>
          <p:nvPr/>
        </p:nvSpPr>
        <p:spPr>
          <a:xfrm>
            <a:off x="703908" y="6582111"/>
            <a:ext cx="7758332" cy="25321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Foliennummernplatzhalter 2"/>
          <p:cNvSpPr txBox="1">
            <a:spLocks/>
          </p:cNvSpPr>
          <p:nvPr/>
        </p:nvSpPr>
        <p:spPr>
          <a:xfrm>
            <a:off x="8451166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17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4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W</a:t>
            </a:r>
            <a:r>
              <a:rPr lang="de-DE" baseline="30000" smtClean="0"/>
              <a:t>20+</a:t>
            </a:r>
            <a:r>
              <a:rPr lang="de-DE" smtClean="0"/>
              <a:t> DR rate coefficient in a plasma</a:t>
            </a:r>
            <a:endParaRPr lang="de-DE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03561"/>
              </p:ext>
            </p:extLst>
          </p:nvPr>
        </p:nvGraphicFramePr>
        <p:xfrm>
          <a:off x="1179663" y="1213928"/>
          <a:ext cx="6956093" cy="4918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641" name="Graph" r:id="rId4" imgW="4276800" imgH="3024720" progId="Origin50.Graph">
                  <p:embed/>
                </p:oleObj>
              </mc:Choice>
              <mc:Fallback>
                <p:oleObj name="Graph" r:id="rId4" imgW="4276800" imgH="3024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79663" y="1213928"/>
                        <a:ext cx="6956093" cy="4918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59901" y="6032279"/>
            <a:ext cx="2239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600" smtClean="0">
                <a:solidFill>
                  <a:srgbClr val="006666"/>
                </a:solidFill>
              </a:rPr>
              <a:t>S. Schippers et al.,</a:t>
            </a:r>
          </a:p>
          <a:p>
            <a:pPr algn="l"/>
            <a:r>
              <a:rPr lang="de-DE" sz="1600" smtClean="0">
                <a:solidFill>
                  <a:srgbClr val="006666"/>
                </a:solidFill>
              </a:rPr>
              <a:t>PRA </a:t>
            </a:r>
            <a:r>
              <a:rPr lang="de-DE" sz="1600" b="1" smtClean="0">
                <a:solidFill>
                  <a:srgbClr val="006666"/>
                </a:solidFill>
              </a:rPr>
              <a:t>83</a:t>
            </a:r>
            <a:r>
              <a:rPr lang="de-DE" sz="1600" smtClean="0">
                <a:solidFill>
                  <a:srgbClr val="006666"/>
                </a:solidFill>
              </a:rPr>
              <a:t> (2011) 012711</a:t>
            </a:r>
            <a:endParaRPr lang="de-DE" sz="1600">
              <a:solidFill>
                <a:srgbClr val="006666"/>
              </a:solidFill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6463862" y="3477059"/>
            <a:ext cx="1493945" cy="707886"/>
            <a:chOff x="6463862" y="4068284"/>
            <a:chExt cx="1493945" cy="707886"/>
          </a:xfrm>
        </p:grpSpPr>
        <p:cxnSp>
          <p:nvCxnSpPr>
            <p:cNvPr id="6" name="Gerade Verbindung mit Pfeil 5"/>
            <p:cNvCxnSpPr/>
            <p:nvPr/>
          </p:nvCxnSpPr>
          <p:spPr>
            <a:xfrm flipH="1">
              <a:off x="6463862" y="4106917"/>
              <a:ext cx="7883" cy="630621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>
              <a:off x="6636611" y="4068284"/>
              <a:ext cx="1321196" cy="707886"/>
            </a:xfrm>
            <a:prstGeom prst="rect">
              <a:avLst/>
            </a:prstGeom>
            <a:solidFill>
              <a:srgbClr val="FFFF99"/>
            </a:solidFill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C00000"/>
                  </a:solidFill>
                </a:rPr>
                <a:t>f</a:t>
              </a:r>
              <a:r>
                <a:rPr lang="de-DE" smtClean="0">
                  <a:solidFill>
                    <a:srgbClr val="C00000"/>
                  </a:solidFill>
                </a:rPr>
                <a:t>actor of 4</a:t>
              </a:r>
            </a:p>
            <a:p>
              <a:r>
                <a:rPr lang="de-DE" smtClean="0">
                  <a:solidFill>
                    <a:srgbClr val="C00000"/>
                  </a:solidFill>
                </a:rPr>
                <a:t>difference</a:t>
              </a:r>
              <a:endParaRPr lang="de-DE">
                <a:solidFill>
                  <a:srgbClr val="C00000"/>
                </a:solidFill>
              </a:endParaRP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2182694" y="1468877"/>
            <a:ext cx="1749197" cy="2947481"/>
            <a:chOff x="5249029" y="734774"/>
            <a:chExt cx="1749197" cy="2947481"/>
          </a:xfrm>
        </p:grpSpPr>
        <p:cxnSp>
          <p:nvCxnSpPr>
            <p:cNvPr id="10" name="Gerade Verbindung mit Pfeil 9"/>
            <p:cNvCxnSpPr/>
            <p:nvPr/>
          </p:nvCxnSpPr>
          <p:spPr>
            <a:xfrm>
              <a:off x="5281450" y="734774"/>
              <a:ext cx="0" cy="2947481"/>
            </a:xfrm>
            <a:prstGeom prst="straightConnector1">
              <a:avLst/>
            </a:prstGeom>
            <a:ln w="571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/>
            <p:cNvSpPr txBox="1"/>
            <p:nvPr/>
          </p:nvSpPr>
          <p:spPr>
            <a:xfrm>
              <a:off x="5249029" y="1972027"/>
              <a:ext cx="1749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C00000"/>
                  </a:solidFill>
                </a:rPr>
                <a:t>f</a:t>
              </a:r>
              <a:r>
                <a:rPr lang="de-DE" smtClean="0">
                  <a:solidFill>
                    <a:srgbClr val="C00000"/>
                  </a:solidFill>
                </a:rPr>
                <a:t>actor of 3000</a:t>
              </a:r>
            </a:p>
            <a:p>
              <a:r>
                <a:rPr lang="de-DE" smtClean="0">
                  <a:solidFill>
                    <a:srgbClr val="C00000"/>
                  </a:solidFill>
                </a:rPr>
                <a:t>difference</a:t>
              </a:r>
              <a:endParaRPr lang="de-DE">
                <a:solidFill>
                  <a:srgbClr val="C00000"/>
                </a:solidFill>
              </a:endParaRPr>
            </a:p>
          </p:txBody>
        </p:sp>
      </p:grpSp>
      <p:sp>
        <p:nvSpPr>
          <p:cNvPr id="13" name="Fußzeilenplatzhalter 1"/>
          <p:cNvSpPr txBox="1">
            <a:spLocks/>
          </p:cNvSpPr>
          <p:nvPr/>
        </p:nvSpPr>
        <p:spPr>
          <a:xfrm>
            <a:off x="703908" y="6582111"/>
            <a:ext cx="7758332" cy="25321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Foliennummernplatzhalter 2"/>
          <p:cNvSpPr txBox="1">
            <a:spLocks/>
          </p:cNvSpPr>
          <p:nvPr/>
        </p:nvSpPr>
        <p:spPr>
          <a:xfrm>
            <a:off x="8451166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18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9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mtClean="0"/>
              <a:t>New theoretical W</a:t>
            </a:r>
            <a:r>
              <a:rPr lang="de-DE" baseline="30000" smtClean="0"/>
              <a:t>20+</a:t>
            </a:r>
            <a:r>
              <a:rPr lang="de-DE" smtClean="0"/>
              <a:t> DR calculations</a:t>
            </a:r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59901" y="6205212"/>
            <a:ext cx="74896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600" smtClean="0">
                <a:solidFill>
                  <a:srgbClr val="006666"/>
                </a:solidFill>
              </a:rPr>
              <a:t>N. R. Badnell,</a:t>
            </a:r>
            <a:r>
              <a:rPr lang="de-DE" sz="1600">
                <a:solidFill>
                  <a:srgbClr val="006666"/>
                </a:solidFill>
              </a:rPr>
              <a:t> C. P. Ballance</a:t>
            </a:r>
            <a:r>
              <a:rPr lang="de-DE" sz="1600" smtClean="0">
                <a:solidFill>
                  <a:srgbClr val="006666"/>
                </a:solidFill>
              </a:rPr>
              <a:t>, </a:t>
            </a:r>
            <a:r>
              <a:rPr lang="de-DE" sz="1600">
                <a:solidFill>
                  <a:srgbClr val="006666"/>
                </a:solidFill>
              </a:rPr>
              <a:t>D. C. </a:t>
            </a:r>
            <a:r>
              <a:rPr lang="de-DE" sz="1600" smtClean="0">
                <a:solidFill>
                  <a:srgbClr val="006666"/>
                </a:solidFill>
              </a:rPr>
              <a:t>Griffin, </a:t>
            </a:r>
            <a:r>
              <a:rPr lang="de-DE" sz="1600">
                <a:solidFill>
                  <a:srgbClr val="006666"/>
                </a:solidFill>
              </a:rPr>
              <a:t>M. </a:t>
            </a:r>
            <a:r>
              <a:rPr lang="de-DE" sz="1600" smtClean="0">
                <a:solidFill>
                  <a:srgbClr val="006666"/>
                </a:solidFill>
              </a:rPr>
              <a:t>O’Mullane, PRA  </a:t>
            </a:r>
            <a:r>
              <a:rPr lang="de-DE" sz="1600" b="1" smtClean="0">
                <a:solidFill>
                  <a:srgbClr val="006666"/>
                </a:solidFill>
              </a:rPr>
              <a:t>85</a:t>
            </a:r>
            <a:r>
              <a:rPr lang="de-DE" sz="1600" smtClean="0">
                <a:solidFill>
                  <a:srgbClr val="006666"/>
                </a:solidFill>
              </a:rPr>
              <a:t> (2012) 052716</a:t>
            </a:r>
            <a:endParaRPr lang="de-DE" sz="1600">
              <a:solidFill>
                <a:srgbClr val="006666"/>
              </a:solidFill>
            </a:endParaRPr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4" y="1762361"/>
            <a:ext cx="7812505" cy="4313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uppieren 18"/>
          <p:cNvGrpSpPr/>
          <p:nvPr/>
        </p:nvGrpSpPr>
        <p:grpSpPr>
          <a:xfrm>
            <a:off x="2900856" y="1417432"/>
            <a:ext cx="3712779" cy="3235273"/>
            <a:chOff x="2900856" y="1417432"/>
            <a:chExt cx="3712779" cy="3235273"/>
          </a:xfrm>
        </p:grpSpPr>
        <p:cxnSp>
          <p:nvCxnSpPr>
            <p:cNvPr id="5" name="Gerade Verbindung mit Pfeil 4"/>
            <p:cNvCxnSpPr>
              <a:endCxn id="235522" idx="0"/>
            </p:cNvCxnSpPr>
            <p:nvPr/>
          </p:nvCxnSpPr>
          <p:spPr>
            <a:xfrm flipV="1">
              <a:off x="3019097" y="1762361"/>
              <a:ext cx="1470480" cy="1661546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mit Pfeil 6"/>
            <p:cNvCxnSpPr/>
            <p:nvPr/>
          </p:nvCxnSpPr>
          <p:spPr>
            <a:xfrm flipH="1" flipV="1">
              <a:off x="4697155" y="1770244"/>
              <a:ext cx="789245" cy="2882461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feld 8"/>
            <p:cNvSpPr txBox="1"/>
            <p:nvPr/>
          </p:nvSpPr>
          <p:spPr>
            <a:xfrm>
              <a:off x="2900856" y="1417432"/>
              <a:ext cx="37127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</a:rPr>
                <a:t>f</a:t>
              </a:r>
              <a:r>
                <a:rPr lang="de-DE" smtClean="0">
                  <a:solidFill>
                    <a:srgbClr val="FF0000"/>
                  </a:solidFill>
                </a:rPr>
                <a:t>ine structure included (IC)</a:t>
              </a:r>
              <a:endParaRPr lang="de-DE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189476" y="1474069"/>
            <a:ext cx="2829621" cy="1729522"/>
            <a:chOff x="189476" y="1671144"/>
            <a:chExt cx="2829621" cy="1729522"/>
          </a:xfrm>
        </p:grpSpPr>
        <p:sp>
          <p:nvSpPr>
            <p:cNvPr id="11" name="Textfeld 10"/>
            <p:cNvSpPr txBox="1"/>
            <p:nvPr/>
          </p:nvSpPr>
          <p:spPr>
            <a:xfrm>
              <a:off x="189476" y="1671144"/>
              <a:ext cx="28296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>
                  <a:solidFill>
                    <a:srgbClr val="0000FF"/>
                  </a:solidFill>
                </a:rPr>
                <a:t>4d</a:t>
              </a:r>
              <a:r>
                <a:rPr lang="de-DE" smtClean="0">
                  <a:solidFill>
                    <a:srgbClr val="0000FF"/>
                  </a:solidFill>
                  <a:latin typeface="Symbol" pitchFamily="18" charset="2"/>
                </a:rPr>
                <a:t>®</a:t>
              </a:r>
              <a:r>
                <a:rPr lang="de-DE" smtClean="0">
                  <a:solidFill>
                    <a:srgbClr val="0000FF"/>
                  </a:solidFill>
                </a:rPr>
                <a:t>4f contribution (IC)</a:t>
              </a:r>
              <a:endParaRPr lang="de-DE">
                <a:solidFill>
                  <a:srgbClr val="0000FF"/>
                </a:solidFill>
              </a:endParaRPr>
            </a:p>
          </p:txBody>
        </p:sp>
        <p:cxnSp>
          <p:nvCxnSpPr>
            <p:cNvPr id="13" name="Gerade Verbindung mit Pfeil 12"/>
            <p:cNvCxnSpPr/>
            <p:nvPr/>
          </p:nvCxnSpPr>
          <p:spPr>
            <a:xfrm>
              <a:off x="1103586" y="2071254"/>
              <a:ext cx="622738" cy="1329412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1414955" y="3633946"/>
            <a:ext cx="2020105" cy="1797589"/>
            <a:chOff x="1414955" y="3831021"/>
            <a:chExt cx="2020105" cy="1797589"/>
          </a:xfrm>
        </p:grpSpPr>
        <p:sp>
          <p:nvSpPr>
            <p:cNvPr id="15" name="Textfeld 14"/>
            <p:cNvSpPr txBox="1"/>
            <p:nvPr/>
          </p:nvSpPr>
          <p:spPr>
            <a:xfrm>
              <a:off x="1414955" y="4920724"/>
              <a:ext cx="202010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00B050"/>
                  </a:solidFill>
                </a:rPr>
                <a:t>n</a:t>
              </a:r>
              <a:r>
                <a:rPr lang="de-DE" smtClean="0">
                  <a:solidFill>
                    <a:srgbClr val="00B050"/>
                  </a:solidFill>
                </a:rPr>
                <a:t>o fine structure</a:t>
              </a:r>
            </a:p>
            <a:p>
              <a:r>
                <a:rPr lang="de-DE" smtClean="0">
                  <a:solidFill>
                    <a:srgbClr val="00B050"/>
                  </a:solidFill>
                </a:rPr>
                <a:t>(LS-coupling)</a:t>
              </a:r>
              <a:endParaRPr lang="de-DE">
                <a:solidFill>
                  <a:srgbClr val="00B050"/>
                </a:solidFill>
              </a:endParaRPr>
            </a:p>
          </p:txBody>
        </p:sp>
        <p:cxnSp>
          <p:nvCxnSpPr>
            <p:cNvPr id="17" name="Gerade Verbindung mit Pfeil 16"/>
            <p:cNvCxnSpPr/>
            <p:nvPr/>
          </p:nvCxnSpPr>
          <p:spPr>
            <a:xfrm flipH="1" flipV="1">
              <a:off x="1986455" y="3831021"/>
              <a:ext cx="70945" cy="115876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feld 19"/>
          <p:cNvSpPr txBox="1"/>
          <p:nvPr/>
        </p:nvSpPr>
        <p:spPr>
          <a:xfrm>
            <a:off x="1707785" y="2172859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chemeClr val="tx1"/>
                </a:solidFill>
              </a:rPr>
              <a:t>TSR</a:t>
            </a:r>
            <a:endParaRPr lang="de-DE" b="1">
              <a:solidFill>
                <a:schemeClr val="tx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5722737" y="4013273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>
                <a:solidFill>
                  <a:schemeClr val="tx1"/>
                </a:solidFill>
              </a:rPr>
              <a:t>TSR</a:t>
            </a:r>
            <a:endParaRPr lang="de-DE" b="1">
              <a:solidFill>
                <a:schemeClr val="tx1"/>
              </a:solidFill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687958" y="892423"/>
            <a:ext cx="8018414" cy="2033081"/>
            <a:chOff x="687958" y="1089498"/>
            <a:chExt cx="8018414" cy="2033081"/>
          </a:xfrm>
        </p:grpSpPr>
        <p:sp>
          <p:nvSpPr>
            <p:cNvPr id="3" name="Textfeld 2"/>
            <p:cNvSpPr txBox="1"/>
            <p:nvPr/>
          </p:nvSpPr>
          <p:spPr>
            <a:xfrm>
              <a:off x="687958" y="1089498"/>
              <a:ext cx="80184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mtClean="0">
                  <a:solidFill>
                    <a:srgbClr val="00B0F0"/>
                  </a:solidFill>
                </a:rPr>
                <a:t>statistical approach (full mixing,</a:t>
              </a:r>
              <a:r>
                <a:rPr lang="de-DE" sz="1600" smtClean="0">
                  <a:solidFill>
                    <a:srgbClr val="00B0F0"/>
                  </a:solidFill>
                </a:rPr>
                <a:t> see also Dzuba et al. PRA </a:t>
              </a:r>
              <a:r>
                <a:rPr lang="de-DE" sz="1600" b="1" smtClean="0">
                  <a:solidFill>
                    <a:srgbClr val="00B0F0"/>
                  </a:solidFill>
                </a:rPr>
                <a:t>86</a:t>
              </a:r>
              <a:r>
                <a:rPr lang="de-DE" sz="1600" smtClean="0">
                  <a:solidFill>
                    <a:srgbClr val="00B0F0"/>
                  </a:solidFill>
                </a:rPr>
                <a:t> (2012) 022714</a:t>
              </a:r>
              <a:r>
                <a:rPr lang="de-DE" smtClean="0">
                  <a:solidFill>
                    <a:srgbClr val="00B0F0"/>
                  </a:solidFill>
                </a:rPr>
                <a:t> )</a:t>
              </a:r>
              <a:endParaRPr lang="de-DE">
                <a:solidFill>
                  <a:srgbClr val="00B0F0"/>
                </a:solidFill>
              </a:endParaRPr>
            </a:p>
          </p:txBody>
        </p:sp>
        <p:cxnSp>
          <p:nvCxnSpPr>
            <p:cNvPr id="8" name="Gerade Verbindung mit Pfeil 7"/>
            <p:cNvCxnSpPr/>
            <p:nvPr/>
          </p:nvCxnSpPr>
          <p:spPr>
            <a:xfrm flipH="1">
              <a:off x="2745339" y="1489608"/>
              <a:ext cx="377240" cy="1632971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>
              <a:off x="6346112" y="1489608"/>
              <a:ext cx="302860" cy="142869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ußzeilenplatzhalter 1"/>
          <p:cNvSpPr txBox="1">
            <a:spLocks/>
          </p:cNvSpPr>
          <p:nvPr/>
        </p:nvSpPr>
        <p:spPr>
          <a:xfrm>
            <a:off x="703908" y="6582111"/>
            <a:ext cx="7758332" cy="25321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i="1" smtClean="0">
                <a:solidFill>
                  <a:schemeClr val="bg1">
                    <a:lumMod val="50000"/>
                  </a:schemeClr>
                </a:solidFill>
              </a:rPr>
              <a:t>Stefan Schippers, TSR@ISOLDE, CERN,  October 29-30,  2012</a:t>
            </a:r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Foliennummernplatzhalter 2"/>
          <p:cNvSpPr txBox="1">
            <a:spLocks/>
          </p:cNvSpPr>
          <p:nvPr/>
        </p:nvSpPr>
        <p:spPr>
          <a:xfrm>
            <a:off x="8451166" y="6589145"/>
            <a:ext cx="696351" cy="24618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66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2C2430AE-8483-4B7C-9CDC-561F6338E847}" type="slidenum">
              <a:rPr lang="de-DE" sz="1400" i="1" smtClean="0">
                <a:solidFill>
                  <a:schemeClr val="bg1">
                    <a:lumMod val="50000"/>
                  </a:schemeClr>
                </a:solidFill>
              </a:rPr>
              <a:pPr algn="r"/>
              <a:t>19</a:t>
            </a:fld>
            <a:endParaRPr lang="de-DE" sz="1400" i="1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6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Outline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445405" y="1587748"/>
            <a:ext cx="865505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TSR seen with the eyes of an atomic physicist</a:t>
            </a:r>
            <a:endParaRPr lang="de-DE" b="1">
              <a:solidFill>
                <a:srgbClr val="FF0000"/>
              </a:solidFill>
              <a:latin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de-DE" sz="2000">
              <a:solidFill>
                <a:srgbClr val="000066"/>
              </a:solidFill>
              <a:latin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Atomic Physics at TSR@ISOLDE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astrophyics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fusion energy research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Hyperfine induced atomic transitions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355180" y="2607171"/>
            <a:ext cx="8199372" cy="2569389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Outline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445405" y="1587748"/>
            <a:ext cx="865505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TSR seen with the eyes of an atomic physicist</a:t>
            </a:r>
            <a:endParaRPr lang="de-DE" b="1">
              <a:solidFill>
                <a:srgbClr val="FF0000"/>
              </a:solidFill>
              <a:latin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de-DE" sz="2000">
              <a:solidFill>
                <a:srgbClr val="000066"/>
              </a:solidFill>
              <a:latin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Atomic Physics at TSR@ISOLDE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astrophyics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fusion energy research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Hyperfine induced atomic transitions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352070" y="1580188"/>
            <a:ext cx="8199372" cy="1188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34176" y="3134289"/>
            <a:ext cx="8199372" cy="1188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7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2s2p </a:t>
            </a:r>
            <a:r>
              <a:rPr lang="de-DE" baseline="30000" smtClean="0"/>
              <a:t>3</a:t>
            </a:r>
            <a:r>
              <a:rPr lang="de-DE" smtClean="0"/>
              <a:t>P – 2s</a:t>
            </a:r>
            <a:r>
              <a:rPr lang="de-DE" baseline="30000" smtClean="0"/>
              <a:t>2</a:t>
            </a:r>
            <a:r>
              <a:rPr lang="de-DE" smtClean="0"/>
              <a:t> </a:t>
            </a:r>
            <a:r>
              <a:rPr lang="de-DE" baseline="30000" smtClean="0"/>
              <a:t>1</a:t>
            </a:r>
            <a:r>
              <a:rPr lang="de-DE" smtClean="0"/>
              <a:t>S transitions in Be-like ions</a:t>
            </a:r>
            <a:endParaRPr lang="de-DE"/>
          </a:p>
        </p:txBody>
      </p:sp>
      <p:sp>
        <p:nvSpPr>
          <p:cNvPr id="132099" name="Line 3"/>
          <p:cNvSpPr>
            <a:spLocks noChangeShapeType="1"/>
          </p:cNvSpPr>
          <p:nvPr/>
        </p:nvSpPr>
        <p:spPr bwMode="auto">
          <a:xfrm>
            <a:off x="1989138" y="4937125"/>
            <a:ext cx="1600200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5341938" y="2955925"/>
            <a:ext cx="1600200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473676" y="4708525"/>
            <a:ext cx="115608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2800" b="1" smtClean="0"/>
              <a:t>2s</a:t>
            </a:r>
            <a:r>
              <a:rPr lang="de-DE" sz="2800" b="1" baseline="30000" smtClean="0"/>
              <a:t>2 </a:t>
            </a:r>
            <a:r>
              <a:rPr lang="de-DE" sz="2800" b="1" baseline="30000"/>
              <a:t>1</a:t>
            </a:r>
            <a:r>
              <a:rPr lang="de-DE" sz="2800" b="1"/>
              <a:t>S</a:t>
            </a:r>
            <a:endParaRPr lang="de-DE" sz="2800" b="1" baseline="-25000"/>
          </a:p>
        </p:txBody>
      </p:sp>
      <p:sp>
        <p:nvSpPr>
          <p:cNvPr id="132102" name="Line 6"/>
          <p:cNvSpPr>
            <a:spLocks noChangeShapeType="1"/>
          </p:cNvSpPr>
          <p:nvPr/>
        </p:nvSpPr>
        <p:spPr bwMode="auto">
          <a:xfrm>
            <a:off x="5341938" y="2346325"/>
            <a:ext cx="1600200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32103" name="Line 7"/>
          <p:cNvSpPr>
            <a:spLocks noChangeShapeType="1"/>
          </p:cNvSpPr>
          <p:nvPr/>
        </p:nvSpPr>
        <p:spPr bwMode="auto">
          <a:xfrm>
            <a:off x="5341938" y="1736725"/>
            <a:ext cx="1600200" cy="0"/>
          </a:xfrm>
          <a:prstGeom prst="lin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32104" name="Text Box 8"/>
          <p:cNvSpPr txBox="1">
            <a:spLocks noChangeArrowheads="1"/>
          </p:cNvSpPr>
          <p:nvPr/>
        </p:nvSpPr>
        <p:spPr bwMode="auto">
          <a:xfrm>
            <a:off x="7088188" y="1508125"/>
            <a:ext cx="614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b="1"/>
              <a:t>J=2</a:t>
            </a:r>
          </a:p>
        </p:txBody>
      </p:sp>
      <p:sp>
        <p:nvSpPr>
          <p:cNvPr id="132105" name="Text Box 9"/>
          <p:cNvSpPr txBox="1">
            <a:spLocks noChangeArrowheads="1"/>
          </p:cNvSpPr>
          <p:nvPr/>
        </p:nvSpPr>
        <p:spPr bwMode="auto">
          <a:xfrm>
            <a:off x="7088188" y="2117725"/>
            <a:ext cx="614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b="1"/>
              <a:t>J=1</a:t>
            </a:r>
          </a:p>
        </p:txBody>
      </p:sp>
      <p:sp>
        <p:nvSpPr>
          <p:cNvPr id="132106" name="Text Box 10"/>
          <p:cNvSpPr txBox="1">
            <a:spLocks noChangeArrowheads="1"/>
          </p:cNvSpPr>
          <p:nvPr/>
        </p:nvSpPr>
        <p:spPr bwMode="auto">
          <a:xfrm>
            <a:off x="7088188" y="2727325"/>
            <a:ext cx="614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b="1"/>
              <a:t>J=0</a:t>
            </a:r>
          </a:p>
        </p:txBody>
      </p:sp>
      <p:sp>
        <p:nvSpPr>
          <p:cNvPr id="132107" name="Text Box 11"/>
          <p:cNvSpPr txBox="1">
            <a:spLocks noChangeArrowheads="1"/>
          </p:cNvSpPr>
          <p:nvPr/>
        </p:nvSpPr>
        <p:spPr bwMode="auto">
          <a:xfrm>
            <a:off x="3374390" y="2041525"/>
            <a:ext cx="15760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2800" b="1" smtClean="0"/>
              <a:t>2s 2p </a:t>
            </a:r>
            <a:r>
              <a:rPr lang="de-DE" sz="2800" b="1" baseline="30000"/>
              <a:t>3</a:t>
            </a:r>
            <a:r>
              <a:rPr lang="de-DE" sz="2800" b="1"/>
              <a:t>P</a:t>
            </a:r>
            <a:endParaRPr lang="de-DE" sz="2800" b="1" baseline="30000"/>
          </a:p>
        </p:txBody>
      </p:sp>
      <p:sp>
        <p:nvSpPr>
          <p:cNvPr id="132108" name="Text Box 12"/>
          <p:cNvSpPr txBox="1">
            <a:spLocks noChangeArrowheads="1"/>
          </p:cNvSpPr>
          <p:nvPr/>
        </p:nvSpPr>
        <p:spPr bwMode="auto">
          <a:xfrm>
            <a:off x="3659188" y="4708525"/>
            <a:ext cx="6143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b="1"/>
              <a:t>J=0</a:t>
            </a:r>
          </a:p>
        </p:txBody>
      </p:sp>
      <p:sp>
        <p:nvSpPr>
          <p:cNvPr id="132109" name="Text Box 13"/>
          <p:cNvSpPr txBox="1">
            <a:spLocks noChangeArrowheads="1"/>
          </p:cNvSpPr>
          <p:nvPr/>
        </p:nvSpPr>
        <p:spPr bwMode="auto">
          <a:xfrm>
            <a:off x="307975" y="5141913"/>
            <a:ext cx="15938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/>
              <a:t>ground state</a:t>
            </a:r>
          </a:p>
        </p:txBody>
      </p:sp>
      <p:sp>
        <p:nvSpPr>
          <p:cNvPr id="132110" name="Text Box 14"/>
          <p:cNvSpPr txBox="1">
            <a:spLocks noChangeArrowheads="1"/>
          </p:cNvSpPr>
          <p:nvPr/>
        </p:nvSpPr>
        <p:spPr bwMode="auto">
          <a:xfrm>
            <a:off x="3395663" y="2446338"/>
            <a:ext cx="14255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/>
              <a:t>metastable</a:t>
            </a:r>
          </a:p>
        </p:txBody>
      </p:sp>
      <p:grpSp>
        <p:nvGrpSpPr>
          <p:cNvPr id="132125" name="Group 29"/>
          <p:cNvGrpSpPr>
            <a:grpSpLocks/>
          </p:cNvGrpSpPr>
          <p:nvPr/>
        </p:nvGrpSpPr>
        <p:grpSpPr bwMode="auto">
          <a:xfrm>
            <a:off x="2065338" y="1736725"/>
            <a:ext cx="4800600" cy="3200400"/>
            <a:chOff x="1392" y="768"/>
            <a:chExt cx="3024" cy="2016"/>
          </a:xfrm>
        </p:grpSpPr>
        <p:sp>
          <p:nvSpPr>
            <p:cNvPr id="132113" name="Line 17"/>
            <p:cNvSpPr>
              <a:spLocks noChangeShapeType="1"/>
            </p:cNvSpPr>
            <p:nvPr/>
          </p:nvSpPr>
          <p:spPr bwMode="auto">
            <a:xfrm flipH="1">
              <a:off x="1392" y="768"/>
              <a:ext cx="3024" cy="2016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32114" name="Text Box 18"/>
            <p:cNvSpPr txBox="1">
              <a:spLocks noChangeArrowheads="1"/>
            </p:cNvSpPr>
            <p:nvPr/>
          </p:nvSpPr>
          <p:spPr bwMode="auto">
            <a:xfrm>
              <a:off x="1634" y="1632"/>
              <a:ext cx="1101" cy="25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b="1"/>
                <a:t>M2 (medium)</a:t>
              </a:r>
            </a:p>
          </p:txBody>
        </p:sp>
      </p:grpSp>
      <p:grpSp>
        <p:nvGrpSpPr>
          <p:cNvPr id="132126" name="Group 30"/>
          <p:cNvGrpSpPr>
            <a:grpSpLocks/>
          </p:cNvGrpSpPr>
          <p:nvPr/>
        </p:nvGrpSpPr>
        <p:grpSpPr bwMode="auto">
          <a:xfrm>
            <a:off x="2071675" y="2328482"/>
            <a:ext cx="4324350" cy="2590800"/>
            <a:chOff x="1500" y="1152"/>
            <a:chExt cx="2724" cy="1632"/>
          </a:xfrm>
        </p:grpSpPr>
        <p:sp>
          <p:nvSpPr>
            <p:cNvPr id="132116" name="Line 20"/>
            <p:cNvSpPr>
              <a:spLocks noChangeShapeType="1"/>
            </p:cNvSpPr>
            <p:nvPr/>
          </p:nvSpPr>
          <p:spPr bwMode="auto">
            <a:xfrm flipH="1">
              <a:off x="1776" y="1152"/>
              <a:ext cx="2448" cy="163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32117" name="Text Box 21"/>
            <p:cNvSpPr txBox="1">
              <a:spLocks noChangeArrowheads="1"/>
            </p:cNvSpPr>
            <p:nvPr/>
          </p:nvSpPr>
          <p:spPr bwMode="auto">
            <a:xfrm>
              <a:off x="1500" y="2064"/>
              <a:ext cx="710" cy="25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b="1">
                  <a:solidFill>
                    <a:schemeClr val="bg1"/>
                  </a:solidFill>
                </a:rPr>
                <a:t>IC (fast)</a:t>
              </a: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3436941" y="2969059"/>
            <a:ext cx="3517906" cy="1954212"/>
            <a:chOff x="3436941" y="2969059"/>
            <a:chExt cx="3517906" cy="1954212"/>
          </a:xfrm>
        </p:grpSpPr>
        <p:sp>
          <p:nvSpPr>
            <p:cNvPr id="30" name="Line 25"/>
            <p:cNvSpPr>
              <a:spLocks noChangeShapeType="1"/>
            </p:cNvSpPr>
            <p:nvPr/>
          </p:nvSpPr>
          <p:spPr bwMode="auto">
            <a:xfrm flipH="1">
              <a:off x="3436941" y="2969059"/>
              <a:ext cx="2943230" cy="19542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>
                <a:ln>
                  <a:solidFill>
                    <a:schemeClr val="tx1"/>
                  </a:solidFill>
                  <a:prstDash val="sysDash"/>
                </a:ln>
              </a:endParaRPr>
            </a:p>
          </p:txBody>
        </p:sp>
        <p:sp>
          <p:nvSpPr>
            <p:cNvPr id="31" name="Text Box 26"/>
            <p:cNvSpPr txBox="1">
              <a:spLocks noChangeArrowheads="1"/>
            </p:cNvSpPr>
            <p:nvPr/>
          </p:nvSpPr>
          <p:spPr bwMode="auto">
            <a:xfrm>
              <a:off x="4692656" y="4464484"/>
              <a:ext cx="2262191" cy="4000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b="1" smtClean="0">
                  <a:solidFill>
                    <a:schemeClr val="bg1"/>
                  </a:solidFill>
                </a:rPr>
                <a:t>E1M1 (very slow)</a:t>
              </a:r>
              <a:endParaRPr lang="de-DE" b="1">
                <a:solidFill>
                  <a:schemeClr val="bg1"/>
                </a:solidFill>
              </a:endParaRPr>
            </a:p>
          </p:txBody>
        </p:sp>
      </p:grpSp>
      <p:grpSp>
        <p:nvGrpSpPr>
          <p:cNvPr id="132129" name="Group 33"/>
          <p:cNvGrpSpPr>
            <a:grpSpLocks/>
          </p:cNvGrpSpPr>
          <p:nvPr/>
        </p:nvGrpSpPr>
        <p:grpSpPr bwMode="auto">
          <a:xfrm>
            <a:off x="2944473" y="2967799"/>
            <a:ext cx="3146425" cy="1954212"/>
            <a:chOff x="2069" y="1879"/>
            <a:chExt cx="1982" cy="1231"/>
          </a:xfrm>
        </p:grpSpPr>
        <p:sp>
          <p:nvSpPr>
            <p:cNvPr id="132121" name="Line 25"/>
            <p:cNvSpPr>
              <a:spLocks noChangeShapeType="1"/>
            </p:cNvSpPr>
            <p:nvPr/>
          </p:nvSpPr>
          <p:spPr bwMode="auto">
            <a:xfrm flipH="1">
              <a:off x="2069" y="1879"/>
              <a:ext cx="1854" cy="1231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32122" name="Text Box 26"/>
            <p:cNvSpPr txBox="1">
              <a:spLocks noChangeArrowheads="1"/>
            </p:cNvSpPr>
            <p:nvPr/>
          </p:nvSpPr>
          <p:spPr bwMode="auto">
            <a:xfrm>
              <a:off x="3172" y="2451"/>
              <a:ext cx="879" cy="2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b="1">
                  <a:solidFill>
                    <a:schemeClr val="tx1"/>
                  </a:solidFill>
                </a:rPr>
                <a:t>HFI (slow)</a:t>
              </a: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6169025" y="2422525"/>
            <a:ext cx="2708275" cy="1850199"/>
            <a:chOff x="6169025" y="2422525"/>
            <a:chExt cx="2708275" cy="1850199"/>
          </a:xfrm>
        </p:grpSpPr>
        <p:sp>
          <p:nvSpPr>
            <p:cNvPr id="132118" name="Text Box 22"/>
            <p:cNvSpPr txBox="1">
              <a:spLocks noChangeArrowheads="1"/>
            </p:cNvSpPr>
            <p:nvPr/>
          </p:nvSpPr>
          <p:spPr bwMode="auto">
            <a:xfrm>
              <a:off x="6169025" y="2422525"/>
              <a:ext cx="2708275" cy="3968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de-DE" b="1">
                  <a:solidFill>
                    <a:schemeClr val="tx1"/>
                  </a:solidFill>
                </a:rPr>
                <a:t>hyperfine-interaction</a:t>
              </a:r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7671843" y="3257061"/>
              <a:ext cx="1196160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smtClean="0">
                  <a:solidFill>
                    <a:schemeClr val="accent5">
                      <a:lumMod val="50000"/>
                    </a:schemeClr>
                  </a:solidFill>
                </a:rPr>
                <a:t>requires</a:t>
              </a:r>
            </a:p>
            <a:p>
              <a:pPr algn="ctr"/>
              <a:r>
                <a:rPr lang="de-DE" b="1" smtClean="0">
                  <a:solidFill>
                    <a:schemeClr val="accent5">
                      <a:lumMod val="50000"/>
                    </a:schemeClr>
                  </a:solidFill>
                </a:rPr>
                <a:t>nucleus</a:t>
              </a:r>
            </a:p>
            <a:p>
              <a:pPr algn="ctr"/>
              <a:r>
                <a:rPr lang="de-DE" b="1" i="1" smtClean="0">
                  <a:solidFill>
                    <a:schemeClr val="accent5">
                      <a:lumMod val="50000"/>
                    </a:schemeClr>
                  </a:solidFill>
                </a:rPr>
                <a:t>w</a:t>
              </a:r>
              <a:r>
                <a:rPr lang="de-DE" b="1" smtClean="0">
                  <a:solidFill>
                    <a:schemeClr val="accent5">
                      <a:lumMod val="50000"/>
                    </a:schemeClr>
                  </a:solidFill>
                </a:rPr>
                <a:t>ith I&gt;0</a:t>
              </a:r>
              <a:endParaRPr lang="de-DE" b="1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Theoretical </a:t>
            </a:r>
            <a:r>
              <a:rPr lang="de-DE" smtClean="0"/>
              <a:t>predictions of 2s2p </a:t>
            </a:r>
            <a:r>
              <a:rPr lang="de-DE" baseline="30000"/>
              <a:t>3</a:t>
            </a:r>
            <a:r>
              <a:rPr lang="de-DE"/>
              <a:t>P</a:t>
            </a:r>
            <a:r>
              <a:rPr lang="de-DE" baseline="-25000"/>
              <a:t>0</a:t>
            </a:r>
            <a:r>
              <a:rPr lang="de-DE"/>
              <a:t> </a:t>
            </a:r>
            <a:r>
              <a:rPr lang="de-DE" smtClean="0"/>
              <a:t>lifetimes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02281" y="6604782"/>
            <a:ext cx="8237157" cy="253218"/>
          </a:xfrm>
        </p:spPr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141490"/>
              </p:ext>
            </p:extLst>
          </p:nvPr>
        </p:nvGraphicFramePr>
        <p:xfrm>
          <a:off x="1107105" y="1776119"/>
          <a:ext cx="6944905" cy="490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220" name="Graph" r:id="rId4" imgW="4276800" imgH="3022200" progId="Origin50.Graph">
                  <p:embed/>
                </p:oleObj>
              </mc:Choice>
              <mc:Fallback>
                <p:oleObj name="Graph" r:id="rId4" imgW="4276800" imgH="30222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7105" y="1776119"/>
                        <a:ext cx="6944905" cy="49083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281404" y="808598"/>
                <a:ext cx="3066545" cy="9221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4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/>
                                  <a:ea typeface="Cambria Math"/>
                                </a:rPr>
                                <m:t>𝐻𝐹𝐼</m:t>
                              </m:r>
                            </m:sub>
                          </m:sSub>
                        </m:den>
                      </m:f>
                      <m:r>
                        <a:rPr lang="de-DE" sz="2400" i="1">
                          <a:latin typeface="Cambria Math"/>
                          <a:ea typeface="Cambria Math"/>
                        </a:rPr>
                        <m:t>≈</m:t>
                      </m:r>
                      <m:sSup>
                        <m:sSupPr>
                          <m:ctrlPr>
                            <a:rPr lang="de-DE" sz="240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sz="240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p>
                          <m:r>
                            <a:rPr lang="de-DE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de-DE" sz="240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/>
                              <a:ea typeface="Cambria Math"/>
                            </a:rPr>
                            <m:t>1+</m:t>
                          </m:r>
                          <m:f>
                            <m:fPr>
                              <m:ctrlPr>
                                <a:rPr lang="de-DE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de-DE" sz="2400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sz="2400" b="0" i="1" smtClean="0">
                                  <a:latin typeface="Cambria Math"/>
                                  <a:ea typeface="Cambria Math"/>
                                </a:rPr>
                                <m:t>𝐼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de-DE" sz="24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de-DE" sz="24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2400" i="1" smtClean="0">
                                  <a:latin typeface="Cambria Math"/>
                                  <a:ea typeface="Cambria Math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/>
                                  <a:ea typeface="Cambria Math"/>
                                </a:rPr>
                                <m:t>𝑒𝑙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240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1404" y="808598"/>
                <a:ext cx="3066545" cy="92217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316366" y="3098379"/>
                <a:ext cx="708592" cy="5393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280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de-DE" sz="2800" i="1" smtClean="0">
                              <a:latin typeface="Cambria Math"/>
                              <a:ea typeface="Cambria Math"/>
                            </a:rPr>
                            <m:t>𝜏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/>
                            </a:rPr>
                            <m:t>𝑒𝑙</m:t>
                          </m:r>
                        </m:sub>
                        <m:sup/>
                      </m:sSubSup>
                    </m:oMath>
                  </m:oMathPara>
                </a14:m>
                <a:endParaRPr lang="de-DE" sz="280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6366" y="3098379"/>
                <a:ext cx="708592" cy="53937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Gerade Verbindung mit Pfeil 8"/>
          <p:cNvCxnSpPr/>
          <p:nvPr/>
        </p:nvCxnSpPr>
        <p:spPr bwMode="auto">
          <a:xfrm flipH="1">
            <a:off x="5063206" y="3621599"/>
            <a:ext cx="408079" cy="527207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92744" y="6207650"/>
            <a:ext cx="325268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600" smtClean="0">
                <a:solidFill>
                  <a:srgbClr val="006666"/>
                </a:solidFill>
              </a:rPr>
              <a:t>Cheng </a:t>
            </a:r>
            <a:r>
              <a:rPr lang="de-DE" sz="1600">
                <a:solidFill>
                  <a:srgbClr val="006666"/>
                </a:solidFill>
              </a:rPr>
              <a:t>et al</a:t>
            </a:r>
            <a:r>
              <a:rPr lang="de-DE" sz="1600" smtClean="0">
                <a:solidFill>
                  <a:srgbClr val="006666"/>
                </a:solidFill>
              </a:rPr>
              <a:t>., PRA 58 (2007) 137</a:t>
            </a:r>
            <a:endParaRPr lang="de-DE" sz="160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Detection of photons from excited state</a:t>
            </a:r>
            <a:endParaRPr lang="de-DE"/>
          </a:p>
        </p:txBody>
      </p:sp>
      <p:grpSp>
        <p:nvGrpSpPr>
          <p:cNvPr id="155651" name="Group 1027"/>
          <p:cNvGrpSpPr>
            <a:grpSpLocks/>
          </p:cNvGrpSpPr>
          <p:nvPr/>
        </p:nvGrpSpPr>
        <p:grpSpPr bwMode="auto">
          <a:xfrm>
            <a:off x="201232" y="1434168"/>
            <a:ext cx="2116138" cy="2035175"/>
            <a:chOff x="122" y="713"/>
            <a:chExt cx="1333" cy="1282"/>
          </a:xfrm>
        </p:grpSpPr>
        <p:sp>
          <p:nvSpPr>
            <p:cNvPr id="155652" name="Line 1028"/>
            <p:cNvSpPr>
              <a:spLocks noChangeShapeType="1"/>
            </p:cNvSpPr>
            <p:nvPr/>
          </p:nvSpPr>
          <p:spPr bwMode="auto">
            <a:xfrm flipV="1">
              <a:off x="435" y="1913"/>
              <a:ext cx="776" cy="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53" name="Line 1029"/>
            <p:cNvSpPr>
              <a:spLocks noChangeShapeType="1"/>
            </p:cNvSpPr>
            <p:nvPr/>
          </p:nvSpPr>
          <p:spPr bwMode="auto">
            <a:xfrm>
              <a:off x="476" y="825"/>
              <a:ext cx="73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54" name="Line 1030"/>
            <p:cNvSpPr>
              <a:spLocks noChangeShapeType="1"/>
            </p:cNvSpPr>
            <p:nvPr/>
          </p:nvSpPr>
          <p:spPr bwMode="auto">
            <a:xfrm flipH="1">
              <a:off x="283" y="982"/>
              <a:ext cx="3" cy="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55" name="Line 1031"/>
            <p:cNvSpPr>
              <a:spLocks noChangeShapeType="1"/>
            </p:cNvSpPr>
            <p:nvPr/>
          </p:nvSpPr>
          <p:spPr bwMode="auto">
            <a:xfrm>
              <a:off x="1374" y="1015"/>
              <a:ext cx="0" cy="7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56" name="Freeform 1032"/>
            <p:cNvSpPr>
              <a:spLocks/>
            </p:cNvSpPr>
            <p:nvPr/>
          </p:nvSpPr>
          <p:spPr bwMode="auto">
            <a:xfrm>
              <a:off x="904" y="713"/>
              <a:ext cx="73" cy="75"/>
            </a:xfrm>
            <a:custGeom>
              <a:avLst/>
              <a:gdLst>
                <a:gd name="T0" fmla="*/ 0 w 33"/>
                <a:gd name="T1" fmla="*/ 34 h 34"/>
                <a:gd name="T2" fmla="*/ 23 w 33"/>
                <a:gd name="T3" fmla="*/ 24 h 34"/>
                <a:gd name="T4" fmla="*/ 33 w 33"/>
                <a:gd name="T5" fmla="*/ 0 h 34"/>
                <a:gd name="T6" fmla="*/ 33 w 33"/>
                <a:gd name="T7" fmla="*/ 0 h 34"/>
                <a:gd name="T8" fmla="*/ 23 w 33"/>
                <a:gd name="T9" fmla="*/ 24 h 34"/>
                <a:gd name="T10" fmla="*/ 0 w 33"/>
                <a:gd name="T1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4">
                  <a:moveTo>
                    <a:pt x="0" y="34"/>
                  </a:moveTo>
                  <a:cubicBezTo>
                    <a:pt x="9" y="34"/>
                    <a:pt x="17" y="30"/>
                    <a:pt x="23" y="24"/>
                  </a:cubicBezTo>
                  <a:cubicBezTo>
                    <a:pt x="29" y="18"/>
                    <a:pt x="33" y="9"/>
                    <a:pt x="33" y="0"/>
                  </a:cubicBezTo>
                  <a:lnTo>
                    <a:pt x="33" y="0"/>
                  </a:lnTo>
                  <a:cubicBezTo>
                    <a:pt x="33" y="9"/>
                    <a:pt x="29" y="18"/>
                    <a:pt x="23" y="24"/>
                  </a:cubicBezTo>
                  <a:cubicBezTo>
                    <a:pt x="17" y="30"/>
                    <a:pt x="9" y="34"/>
                    <a:pt x="0" y="34"/>
                  </a:cubicBezTo>
                  <a:close/>
                </a:path>
              </a:pathLst>
            </a:custGeom>
            <a:solidFill>
              <a:srgbClr val="0089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e-DE"/>
            </a:p>
          </p:txBody>
        </p:sp>
        <p:grpSp>
          <p:nvGrpSpPr>
            <p:cNvPr id="155657" name="Group 1033"/>
            <p:cNvGrpSpPr>
              <a:grpSpLocks/>
            </p:cNvGrpSpPr>
            <p:nvPr/>
          </p:nvGrpSpPr>
          <p:grpSpPr bwMode="auto">
            <a:xfrm>
              <a:off x="122" y="1291"/>
              <a:ext cx="163" cy="321"/>
              <a:chOff x="229" y="1809"/>
              <a:chExt cx="314" cy="617"/>
            </a:xfrm>
          </p:grpSpPr>
          <p:sp>
            <p:nvSpPr>
              <p:cNvPr id="155658" name="Freeform 1034"/>
              <p:cNvSpPr>
                <a:spLocks/>
              </p:cNvSpPr>
              <p:nvPr/>
            </p:nvSpPr>
            <p:spPr bwMode="auto">
              <a:xfrm>
                <a:off x="363" y="1809"/>
                <a:ext cx="180" cy="477"/>
              </a:xfrm>
              <a:custGeom>
                <a:avLst/>
                <a:gdLst>
                  <a:gd name="T0" fmla="*/ 180 w 180"/>
                  <a:gd name="T1" fmla="*/ 0 h 477"/>
                  <a:gd name="T2" fmla="*/ 159 w 180"/>
                  <a:gd name="T3" fmla="*/ 204 h 477"/>
                  <a:gd name="T4" fmla="*/ 84 w 180"/>
                  <a:gd name="T5" fmla="*/ 369 h 477"/>
                  <a:gd name="T6" fmla="*/ 0 w 180"/>
                  <a:gd name="T7" fmla="*/ 477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0" h="477">
                    <a:moveTo>
                      <a:pt x="180" y="0"/>
                    </a:moveTo>
                    <a:cubicBezTo>
                      <a:pt x="177" y="34"/>
                      <a:pt x="175" y="143"/>
                      <a:pt x="159" y="204"/>
                    </a:cubicBezTo>
                    <a:cubicBezTo>
                      <a:pt x="143" y="265"/>
                      <a:pt x="111" y="323"/>
                      <a:pt x="84" y="369"/>
                    </a:cubicBezTo>
                    <a:cubicBezTo>
                      <a:pt x="57" y="415"/>
                      <a:pt x="17" y="455"/>
                      <a:pt x="0" y="477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5659" name="Line 1035"/>
              <p:cNvSpPr>
                <a:spLocks noChangeShapeType="1"/>
              </p:cNvSpPr>
              <p:nvPr/>
            </p:nvSpPr>
            <p:spPr bwMode="auto">
              <a:xfrm flipV="1">
                <a:off x="229" y="2257"/>
                <a:ext cx="160" cy="169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55660" name="AutoShape 1036"/>
            <p:cNvSpPr>
              <a:spLocks noChangeArrowheads="1"/>
            </p:cNvSpPr>
            <p:nvPr/>
          </p:nvSpPr>
          <p:spPr bwMode="auto">
            <a:xfrm rot="2788979">
              <a:off x="922" y="751"/>
              <a:ext cx="521" cy="521"/>
            </a:xfrm>
            <a:custGeom>
              <a:avLst/>
              <a:gdLst>
                <a:gd name="G0" fmla="+- 4582 0 0"/>
                <a:gd name="G1" fmla="+- -8893715 0 0"/>
                <a:gd name="G2" fmla="+- 0 0 -8893715"/>
                <a:gd name="T0" fmla="*/ 0 256 1"/>
                <a:gd name="T1" fmla="*/ 180 256 1"/>
                <a:gd name="G3" fmla="+- -8893715 T0 T1"/>
                <a:gd name="T2" fmla="*/ 0 256 1"/>
                <a:gd name="T3" fmla="*/ 90 256 1"/>
                <a:gd name="G4" fmla="+- -8893715 T2 T3"/>
                <a:gd name="G5" fmla="*/ G4 2 1"/>
                <a:gd name="T4" fmla="*/ 90 256 1"/>
                <a:gd name="T5" fmla="*/ 0 256 1"/>
                <a:gd name="G6" fmla="+- -8893715 T4 T5"/>
                <a:gd name="G7" fmla="*/ G6 2 1"/>
                <a:gd name="G8" fmla="abs -889371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82"/>
                <a:gd name="G18" fmla="*/ 4582 1 2"/>
                <a:gd name="G19" fmla="+- G18 5400 0"/>
                <a:gd name="G20" fmla="cos G19 -8893715"/>
                <a:gd name="G21" fmla="sin G19 -8893715"/>
                <a:gd name="G22" fmla="+- G20 10800 0"/>
                <a:gd name="G23" fmla="+- G21 10800 0"/>
                <a:gd name="G24" fmla="+- 10800 0 G20"/>
                <a:gd name="G25" fmla="+- 4582 10800 0"/>
                <a:gd name="G26" fmla="?: G9 G17 G25"/>
                <a:gd name="G27" fmla="?: G9 0 21600"/>
                <a:gd name="G28" fmla="cos 10800 -8893715"/>
                <a:gd name="G29" fmla="sin 10800 -8893715"/>
                <a:gd name="G30" fmla="sin 4582 -8893715"/>
                <a:gd name="G31" fmla="+- G28 10800 0"/>
                <a:gd name="G32" fmla="+- G29 10800 0"/>
                <a:gd name="G33" fmla="+- G30 10800 0"/>
                <a:gd name="G34" fmla="?: G4 0 G31"/>
                <a:gd name="G35" fmla="?: -8893715 G34 0"/>
                <a:gd name="G36" fmla="?: G6 G35 G31"/>
                <a:gd name="G37" fmla="+- 21600 0 G36"/>
                <a:gd name="G38" fmla="?: G4 0 G33"/>
                <a:gd name="G39" fmla="?: -889371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294 w 21600"/>
                <a:gd name="T15" fmla="*/ 5429 h 21600"/>
                <a:gd name="T16" fmla="*/ 10800 w 21600"/>
                <a:gd name="T17" fmla="*/ 6218 h 21600"/>
                <a:gd name="T18" fmla="*/ 16306 w 21600"/>
                <a:gd name="T19" fmla="*/ 542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61" name="AutoShape 1037"/>
            <p:cNvSpPr>
              <a:spLocks noChangeArrowheads="1"/>
            </p:cNvSpPr>
            <p:nvPr/>
          </p:nvSpPr>
          <p:spPr bwMode="auto">
            <a:xfrm rot="8188979">
              <a:off x="934" y="1474"/>
              <a:ext cx="521" cy="521"/>
            </a:xfrm>
            <a:custGeom>
              <a:avLst/>
              <a:gdLst>
                <a:gd name="G0" fmla="+- 4582 0 0"/>
                <a:gd name="G1" fmla="+- -8893715 0 0"/>
                <a:gd name="G2" fmla="+- 0 0 -8893715"/>
                <a:gd name="T0" fmla="*/ 0 256 1"/>
                <a:gd name="T1" fmla="*/ 180 256 1"/>
                <a:gd name="G3" fmla="+- -8893715 T0 T1"/>
                <a:gd name="T2" fmla="*/ 0 256 1"/>
                <a:gd name="T3" fmla="*/ 90 256 1"/>
                <a:gd name="G4" fmla="+- -8893715 T2 T3"/>
                <a:gd name="G5" fmla="*/ G4 2 1"/>
                <a:gd name="T4" fmla="*/ 90 256 1"/>
                <a:gd name="T5" fmla="*/ 0 256 1"/>
                <a:gd name="G6" fmla="+- -8893715 T4 T5"/>
                <a:gd name="G7" fmla="*/ G6 2 1"/>
                <a:gd name="G8" fmla="abs -889371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82"/>
                <a:gd name="G18" fmla="*/ 4582 1 2"/>
                <a:gd name="G19" fmla="+- G18 5400 0"/>
                <a:gd name="G20" fmla="cos G19 -8893715"/>
                <a:gd name="G21" fmla="sin G19 -8893715"/>
                <a:gd name="G22" fmla="+- G20 10800 0"/>
                <a:gd name="G23" fmla="+- G21 10800 0"/>
                <a:gd name="G24" fmla="+- 10800 0 G20"/>
                <a:gd name="G25" fmla="+- 4582 10800 0"/>
                <a:gd name="G26" fmla="?: G9 G17 G25"/>
                <a:gd name="G27" fmla="?: G9 0 21600"/>
                <a:gd name="G28" fmla="cos 10800 -8893715"/>
                <a:gd name="G29" fmla="sin 10800 -8893715"/>
                <a:gd name="G30" fmla="sin 4582 -8893715"/>
                <a:gd name="G31" fmla="+- G28 10800 0"/>
                <a:gd name="G32" fmla="+- G29 10800 0"/>
                <a:gd name="G33" fmla="+- G30 10800 0"/>
                <a:gd name="G34" fmla="?: G4 0 G31"/>
                <a:gd name="G35" fmla="?: -8893715 G34 0"/>
                <a:gd name="G36" fmla="?: G6 G35 G31"/>
                <a:gd name="G37" fmla="+- 21600 0 G36"/>
                <a:gd name="G38" fmla="?: G4 0 G33"/>
                <a:gd name="G39" fmla="?: -889371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294 w 21600"/>
                <a:gd name="T15" fmla="*/ 5429 h 21600"/>
                <a:gd name="T16" fmla="*/ 10800 w 21600"/>
                <a:gd name="T17" fmla="*/ 6218 h 21600"/>
                <a:gd name="T18" fmla="*/ 16306 w 21600"/>
                <a:gd name="T19" fmla="*/ 542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62" name="AutoShape 1038"/>
            <p:cNvSpPr>
              <a:spLocks noChangeArrowheads="1"/>
            </p:cNvSpPr>
            <p:nvPr/>
          </p:nvSpPr>
          <p:spPr bwMode="auto">
            <a:xfrm rot="-2611021">
              <a:off x="208" y="742"/>
              <a:ext cx="521" cy="521"/>
            </a:xfrm>
            <a:custGeom>
              <a:avLst/>
              <a:gdLst>
                <a:gd name="G0" fmla="+- 4582 0 0"/>
                <a:gd name="G1" fmla="+- -8893715 0 0"/>
                <a:gd name="G2" fmla="+- 0 0 -8893715"/>
                <a:gd name="T0" fmla="*/ 0 256 1"/>
                <a:gd name="T1" fmla="*/ 180 256 1"/>
                <a:gd name="G3" fmla="+- -8893715 T0 T1"/>
                <a:gd name="T2" fmla="*/ 0 256 1"/>
                <a:gd name="T3" fmla="*/ 90 256 1"/>
                <a:gd name="G4" fmla="+- -8893715 T2 T3"/>
                <a:gd name="G5" fmla="*/ G4 2 1"/>
                <a:gd name="T4" fmla="*/ 90 256 1"/>
                <a:gd name="T5" fmla="*/ 0 256 1"/>
                <a:gd name="G6" fmla="+- -8893715 T4 T5"/>
                <a:gd name="G7" fmla="*/ G6 2 1"/>
                <a:gd name="G8" fmla="abs -889371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82"/>
                <a:gd name="G18" fmla="*/ 4582 1 2"/>
                <a:gd name="G19" fmla="+- G18 5400 0"/>
                <a:gd name="G20" fmla="cos G19 -8893715"/>
                <a:gd name="G21" fmla="sin G19 -8893715"/>
                <a:gd name="G22" fmla="+- G20 10800 0"/>
                <a:gd name="G23" fmla="+- G21 10800 0"/>
                <a:gd name="G24" fmla="+- 10800 0 G20"/>
                <a:gd name="G25" fmla="+- 4582 10800 0"/>
                <a:gd name="G26" fmla="?: G9 G17 G25"/>
                <a:gd name="G27" fmla="?: G9 0 21600"/>
                <a:gd name="G28" fmla="cos 10800 -8893715"/>
                <a:gd name="G29" fmla="sin 10800 -8893715"/>
                <a:gd name="G30" fmla="sin 4582 -8893715"/>
                <a:gd name="G31" fmla="+- G28 10800 0"/>
                <a:gd name="G32" fmla="+- G29 10800 0"/>
                <a:gd name="G33" fmla="+- G30 10800 0"/>
                <a:gd name="G34" fmla="?: G4 0 G31"/>
                <a:gd name="G35" fmla="?: -8893715 G34 0"/>
                <a:gd name="G36" fmla="?: G6 G35 G31"/>
                <a:gd name="G37" fmla="+- 21600 0 G36"/>
                <a:gd name="G38" fmla="?: G4 0 G33"/>
                <a:gd name="G39" fmla="?: -889371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294 w 21600"/>
                <a:gd name="T15" fmla="*/ 5429 h 21600"/>
                <a:gd name="T16" fmla="*/ 10800 w 21600"/>
                <a:gd name="T17" fmla="*/ 6218 h 21600"/>
                <a:gd name="T18" fmla="*/ 16306 w 21600"/>
                <a:gd name="T19" fmla="*/ 542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63" name="AutoShape 1039"/>
            <p:cNvSpPr>
              <a:spLocks noChangeArrowheads="1"/>
            </p:cNvSpPr>
            <p:nvPr/>
          </p:nvSpPr>
          <p:spPr bwMode="auto">
            <a:xfrm rot="-8011021">
              <a:off x="220" y="1450"/>
              <a:ext cx="521" cy="521"/>
            </a:xfrm>
            <a:custGeom>
              <a:avLst/>
              <a:gdLst>
                <a:gd name="G0" fmla="+- 4582 0 0"/>
                <a:gd name="G1" fmla="+- -8893715 0 0"/>
                <a:gd name="G2" fmla="+- 0 0 -8893715"/>
                <a:gd name="T0" fmla="*/ 0 256 1"/>
                <a:gd name="T1" fmla="*/ 180 256 1"/>
                <a:gd name="G3" fmla="+- -8893715 T0 T1"/>
                <a:gd name="T2" fmla="*/ 0 256 1"/>
                <a:gd name="T3" fmla="*/ 90 256 1"/>
                <a:gd name="G4" fmla="+- -8893715 T2 T3"/>
                <a:gd name="G5" fmla="*/ G4 2 1"/>
                <a:gd name="T4" fmla="*/ 90 256 1"/>
                <a:gd name="T5" fmla="*/ 0 256 1"/>
                <a:gd name="G6" fmla="+- -8893715 T4 T5"/>
                <a:gd name="G7" fmla="*/ G6 2 1"/>
                <a:gd name="G8" fmla="abs -889371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82"/>
                <a:gd name="G18" fmla="*/ 4582 1 2"/>
                <a:gd name="G19" fmla="+- G18 5400 0"/>
                <a:gd name="G20" fmla="cos G19 -8893715"/>
                <a:gd name="G21" fmla="sin G19 -8893715"/>
                <a:gd name="G22" fmla="+- G20 10800 0"/>
                <a:gd name="G23" fmla="+- G21 10800 0"/>
                <a:gd name="G24" fmla="+- 10800 0 G20"/>
                <a:gd name="G25" fmla="+- 4582 10800 0"/>
                <a:gd name="G26" fmla="?: G9 G17 G25"/>
                <a:gd name="G27" fmla="?: G9 0 21600"/>
                <a:gd name="G28" fmla="cos 10800 -8893715"/>
                <a:gd name="G29" fmla="sin 10800 -8893715"/>
                <a:gd name="G30" fmla="sin 4582 -8893715"/>
                <a:gd name="G31" fmla="+- G28 10800 0"/>
                <a:gd name="G32" fmla="+- G29 10800 0"/>
                <a:gd name="G33" fmla="+- G30 10800 0"/>
                <a:gd name="G34" fmla="?: G4 0 G31"/>
                <a:gd name="G35" fmla="?: -8893715 G34 0"/>
                <a:gd name="G36" fmla="?: G6 G35 G31"/>
                <a:gd name="G37" fmla="+- 21600 0 G36"/>
                <a:gd name="G38" fmla="?: G4 0 G33"/>
                <a:gd name="G39" fmla="?: -889371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294 w 21600"/>
                <a:gd name="T15" fmla="*/ 5429 h 21600"/>
                <a:gd name="T16" fmla="*/ 10800 w 21600"/>
                <a:gd name="T17" fmla="*/ 6218 h 21600"/>
                <a:gd name="T18" fmla="*/ 16306 w 21600"/>
                <a:gd name="T19" fmla="*/ 5429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</p:grpSp>
      <p:sp>
        <p:nvSpPr>
          <p:cNvPr id="155664" name="Text Box 1040"/>
          <p:cNvSpPr txBox="1">
            <a:spLocks noChangeArrowheads="1"/>
          </p:cNvSpPr>
          <p:nvPr/>
        </p:nvSpPr>
        <p:spPr bwMode="auto">
          <a:xfrm>
            <a:off x="3179763" y="1243013"/>
            <a:ext cx="5099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/>
              <a:t>Injection of ions in metastable states</a:t>
            </a:r>
          </a:p>
        </p:txBody>
      </p:sp>
      <p:grpSp>
        <p:nvGrpSpPr>
          <p:cNvPr id="155665" name="Group 1041"/>
          <p:cNvGrpSpPr>
            <a:grpSpLocks/>
          </p:cNvGrpSpPr>
          <p:nvPr/>
        </p:nvGrpSpPr>
        <p:grpSpPr bwMode="auto">
          <a:xfrm>
            <a:off x="1102932" y="3355043"/>
            <a:ext cx="793750" cy="1117600"/>
            <a:chOff x="690" y="1923"/>
            <a:chExt cx="500" cy="704"/>
          </a:xfrm>
        </p:grpSpPr>
        <p:sp>
          <p:nvSpPr>
            <p:cNvPr id="155666" name="Freeform 1042"/>
            <p:cNvSpPr>
              <a:spLocks/>
            </p:cNvSpPr>
            <p:nvPr/>
          </p:nvSpPr>
          <p:spPr bwMode="auto">
            <a:xfrm>
              <a:off x="761" y="1938"/>
              <a:ext cx="155" cy="244"/>
            </a:xfrm>
            <a:custGeom>
              <a:avLst/>
              <a:gdLst>
                <a:gd name="T0" fmla="*/ 79 w 155"/>
                <a:gd name="T1" fmla="*/ 244 h 244"/>
                <a:gd name="T2" fmla="*/ 155 w 155"/>
                <a:gd name="T3" fmla="*/ 129 h 244"/>
                <a:gd name="T4" fmla="*/ 126 w 155"/>
                <a:gd name="T5" fmla="*/ 129 h 244"/>
                <a:gd name="T6" fmla="*/ 126 w 155"/>
                <a:gd name="T7" fmla="*/ 0 h 244"/>
                <a:gd name="T8" fmla="*/ 28 w 155"/>
                <a:gd name="T9" fmla="*/ 0 h 244"/>
                <a:gd name="T10" fmla="*/ 28 w 155"/>
                <a:gd name="T11" fmla="*/ 131 h 244"/>
                <a:gd name="T12" fmla="*/ 0 w 155"/>
                <a:gd name="T13" fmla="*/ 131 h 244"/>
                <a:gd name="T14" fmla="*/ 79 w 155"/>
                <a:gd name="T15" fmla="*/ 243 h 244"/>
                <a:gd name="T16" fmla="*/ 79 w 155"/>
                <a:gd name="T1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244">
                  <a:moveTo>
                    <a:pt x="79" y="244"/>
                  </a:moveTo>
                  <a:lnTo>
                    <a:pt x="155" y="129"/>
                  </a:lnTo>
                  <a:lnTo>
                    <a:pt x="126" y="129"/>
                  </a:lnTo>
                  <a:lnTo>
                    <a:pt x="126" y="0"/>
                  </a:lnTo>
                  <a:lnTo>
                    <a:pt x="28" y="0"/>
                  </a:lnTo>
                  <a:lnTo>
                    <a:pt x="28" y="131"/>
                  </a:lnTo>
                  <a:lnTo>
                    <a:pt x="0" y="131"/>
                  </a:lnTo>
                  <a:lnTo>
                    <a:pt x="79" y="243"/>
                  </a:lnTo>
                  <a:lnTo>
                    <a:pt x="79" y="244"/>
                  </a:lnTo>
                  <a:close/>
                </a:path>
              </a:pathLst>
            </a:custGeom>
            <a:solidFill>
              <a:srgbClr val="0000FF"/>
            </a:solidFill>
            <a:ln w="63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5667" name="Text Box 1043"/>
            <p:cNvSpPr txBox="1">
              <a:spLocks noChangeArrowheads="1"/>
            </p:cNvSpPr>
            <p:nvPr/>
          </p:nvSpPr>
          <p:spPr bwMode="auto">
            <a:xfrm>
              <a:off x="867" y="1923"/>
              <a:ext cx="3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/>
                <a:t>h</a:t>
              </a:r>
              <a:r>
                <a:rPr lang="de-DE" sz="2400">
                  <a:latin typeface="Symbol" pitchFamily="18" charset="2"/>
                </a:rPr>
                <a:t>n</a:t>
              </a:r>
            </a:p>
          </p:txBody>
        </p:sp>
        <p:sp>
          <p:nvSpPr>
            <p:cNvPr id="155668" name="Text Box 1044"/>
            <p:cNvSpPr txBox="1">
              <a:spLocks noChangeArrowheads="1"/>
            </p:cNvSpPr>
            <p:nvPr/>
          </p:nvSpPr>
          <p:spPr bwMode="auto">
            <a:xfrm rot="-5400000">
              <a:off x="632" y="2275"/>
              <a:ext cx="410" cy="29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>
                  <a:solidFill>
                    <a:srgbClr val="000000"/>
                  </a:solidFill>
                </a:rPr>
                <a:t>PM</a:t>
              </a:r>
            </a:p>
          </p:txBody>
        </p:sp>
      </p:grpSp>
      <p:grpSp>
        <p:nvGrpSpPr>
          <p:cNvPr id="155669" name="Group 1045"/>
          <p:cNvGrpSpPr>
            <a:grpSpLocks/>
          </p:cNvGrpSpPr>
          <p:nvPr/>
        </p:nvGrpSpPr>
        <p:grpSpPr bwMode="auto">
          <a:xfrm>
            <a:off x="3189288" y="2384425"/>
            <a:ext cx="5133975" cy="4013200"/>
            <a:chOff x="2009" y="1502"/>
            <a:chExt cx="3234" cy="2528"/>
          </a:xfrm>
        </p:grpSpPr>
        <p:grpSp>
          <p:nvGrpSpPr>
            <p:cNvPr id="155670" name="Group 1046"/>
            <p:cNvGrpSpPr>
              <a:grpSpLocks/>
            </p:cNvGrpSpPr>
            <p:nvPr/>
          </p:nvGrpSpPr>
          <p:grpSpPr bwMode="auto">
            <a:xfrm>
              <a:off x="2009" y="1502"/>
              <a:ext cx="3234" cy="2528"/>
              <a:chOff x="2009" y="1466"/>
              <a:chExt cx="3234" cy="2528"/>
            </a:xfrm>
          </p:grpSpPr>
          <p:pic>
            <p:nvPicPr>
              <p:cNvPr id="155671" name="Picture 1047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9" t="3207" r="2139" b="2139"/>
              <a:stretch>
                <a:fillRect/>
              </a:stretch>
            </p:blipFill>
            <p:spPr bwMode="auto">
              <a:xfrm>
                <a:off x="2009" y="1466"/>
                <a:ext cx="3234" cy="2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5672" name="Rectangle 1048"/>
              <p:cNvSpPr>
                <a:spLocks noChangeArrowheads="1"/>
              </p:cNvSpPr>
              <p:nvPr/>
            </p:nvSpPr>
            <p:spPr bwMode="auto">
              <a:xfrm>
                <a:off x="3870" y="1866"/>
                <a:ext cx="884" cy="56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55673" name="Text Box 1049"/>
            <p:cNvSpPr txBox="1">
              <a:spLocks noChangeArrowheads="1"/>
            </p:cNvSpPr>
            <p:nvPr/>
          </p:nvSpPr>
          <p:spPr bwMode="auto">
            <a:xfrm>
              <a:off x="3382" y="1765"/>
              <a:ext cx="165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 b="1">
                  <a:solidFill>
                    <a:srgbClr val="FF0000"/>
                  </a:solidFill>
                </a:rPr>
                <a:t>Fe</a:t>
              </a:r>
              <a:r>
                <a:rPr lang="de-DE" sz="2400" b="1" baseline="30000">
                  <a:solidFill>
                    <a:srgbClr val="FF0000"/>
                  </a:solidFill>
                </a:rPr>
                <a:t>12+</a:t>
              </a:r>
              <a:r>
                <a:rPr lang="de-DE" sz="2400" b="1">
                  <a:solidFill>
                    <a:srgbClr val="FF0000"/>
                  </a:solidFill>
                </a:rPr>
                <a:t>(3s</a:t>
              </a:r>
              <a:r>
                <a:rPr lang="de-DE" sz="2400" b="1" baseline="30000">
                  <a:solidFill>
                    <a:srgbClr val="FF0000"/>
                  </a:solidFill>
                </a:rPr>
                <a:t>2</a:t>
              </a:r>
              <a:r>
                <a:rPr lang="de-DE" sz="2400" b="1">
                  <a:solidFill>
                    <a:srgbClr val="FF0000"/>
                  </a:solidFill>
                </a:rPr>
                <a:t> 3p</a:t>
              </a:r>
              <a:r>
                <a:rPr lang="de-DE" sz="2400" b="1" baseline="30000">
                  <a:solidFill>
                    <a:srgbClr val="FF0000"/>
                  </a:solidFill>
                </a:rPr>
                <a:t>2</a:t>
              </a:r>
              <a:r>
                <a:rPr lang="de-DE" sz="2400" b="1">
                  <a:solidFill>
                    <a:srgbClr val="FF0000"/>
                  </a:solidFill>
                </a:rPr>
                <a:t> </a:t>
              </a:r>
              <a:r>
                <a:rPr lang="de-DE" sz="2400" b="1" baseline="30000">
                  <a:solidFill>
                    <a:srgbClr val="FF0000"/>
                  </a:solidFill>
                </a:rPr>
                <a:t>1</a:t>
              </a:r>
              <a:r>
                <a:rPr lang="de-DE" sz="2400" b="1">
                  <a:solidFill>
                    <a:srgbClr val="FF0000"/>
                  </a:solidFill>
                </a:rPr>
                <a:t>D</a:t>
              </a:r>
              <a:r>
                <a:rPr lang="de-DE" sz="2400" b="1" baseline="-25000">
                  <a:solidFill>
                    <a:srgbClr val="FF0000"/>
                  </a:solidFill>
                </a:rPr>
                <a:t>2</a:t>
              </a:r>
              <a:r>
                <a:rPr lang="de-DE" sz="2400" b="1">
                  <a:solidFill>
                    <a:srgbClr val="FF0000"/>
                  </a:solidFill>
                </a:rPr>
                <a:t>)</a:t>
              </a:r>
            </a:p>
          </p:txBody>
        </p:sp>
        <p:sp>
          <p:nvSpPr>
            <p:cNvPr id="155674" name="Text Box 1050"/>
            <p:cNvSpPr txBox="1">
              <a:spLocks noChangeArrowheads="1"/>
            </p:cNvSpPr>
            <p:nvPr/>
          </p:nvSpPr>
          <p:spPr bwMode="auto">
            <a:xfrm>
              <a:off x="3601" y="2476"/>
              <a:ext cx="1242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1600">
                  <a:solidFill>
                    <a:srgbClr val="008080"/>
                  </a:solidFill>
                </a:rPr>
                <a:t>TSR: Träbert et al., </a:t>
              </a:r>
            </a:p>
            <a:p>
              <a:r>
                <a:rPr lang="de-DE" sz="1600">
                  <a:solidFill>
                    <a:srgbClr val="008080"/>
                  </a:solidFill>
                </a:rPr>
                <a:t>JPB </a:t>
              </a:r>
              <a:r>
                <a:rPr lang="de-DE" sz="1600" b="1">
                  <a:solidFill>
                    <a:srgbClr val="008080"/>
                  </a:solidFill>
                </a:rPr>
                <a:t>35</a:t>
              </a:r>
              <a:r>
                <a:rPr lang="de-DE" sz="1600">
                  <a:solidFill>
                    <a:srgbClr val="008080"/>
                  </a:solidFill>
                </a:rPr>
                <a:t>, 671 (2002)</a:t>
              </a:r>
            </a:p>
          </p:txBody>
        </p:sp>
        <p:sp>
          <p:nvSpPr>
            <p:cNvPr id="155675" name="Text Box 1051"/>
            <p:cNvSpPr txBox="1">
              <a:spLocks noChangeArrowheads="1"/>
            </p:cNvSpPr>
            <p:nvPr/>
          </p:nvSpPr>
          <p:spPr bwMode="auto">
            <a:xfrm>
              <a:off x="3584" y="2115"/>
              <a:ext cx="1268" cy="25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de-DE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r>
                <a:rPr lang="de-DE">
                  <a:solidFill>
                    <a:srgbClr val="000000"/>
                  </a:solidFill>
                </a:rPr>
                <a:t> = 8.0 ± 0.1 ms</a:t>
              </a: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362602" y="4693305"/>
            <a:ext cx="1984785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smtClean="0">
                <a:solidFill>
                  <a:srgbClr val="0000FF"/>
                </a:solidFill>
              </a:rPr>
              <a:t>Most photons </a:t>
            </a:r>
          </a:p>
          <a:p>
            <a:pPr algn="ctr"/>
            <a:r>
              <a:rPr lang="de-DE" b="1" smtClean="0">
                <a:solidFill>
                  <a:srgbClr val="0000FF"/>
                </a:solidFill>
              </a:rPr>
              <a:t>miss </a:t>
            </a:r>
          </a:p>
          <a:p>
            <a:pPr algn="ctr"/>
            <a:r>
              <a:rPr lang="de-DE" b="1" smtClean="0">
                <a:solidFill>
                  <a:srgbClr val="0000FF"/>
                </a:solidFill>
              </a:rPr>
              <a:t>the detector!</a:t>
            </a:r>
            <a:endParaRPr lang="de-DE" b="1">
              <a:solidFill>
                <a:srgbClr val="0000FF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</a:t>
            </a:r>
            <a:r>
              <a:rPr lang="de-DE" baseline="30000"/>
              <a:t>18+</a:t>
            </a:r>
            <a:r>
              <a:rPr lang="de-DE"/>
              <a:t> DR spectrum at low energies</a:t>
            </a:r>
          </a:p>
        </p:txBody>
      </p:sp>
      <p:graphicFrame>
        <p:nvGraphicFramePr>
          <p:cNvPr id="161795" name="Object 3"/>
          <p:cNvGraphicFramePr>
            <a:graphicFrameLocks noChangeAspect="1"/>
          </p:cNvGraphicFramePr>
          <p:nvPr/>
        </p:nvGraphicFramePr>
        <p:xfrm>
          <a:off x="987425" y="860425"/>
          <a:ext cx="7331075" cy="522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88" name="Graph" r:id="rId3" imgW="5343840" imgH="3808800" progId="Origin50.Graph">
                  <p:embed/>
                </p:oleObj>
              </mc:Choice>
              <mc:Fallback>
                <p:oleObj name="Graph" r:id="rId3" imgW="5343840" imgH="3808800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25" y="860425"/>
                        <a:ext cx="7331075" cy="5226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1808" name="Group 16"/>
          <p:cNvGrpSpPr>
            <a:grpSpLocks/>
          </p:cNvGrpSpPr>
          <p:nvPr/>
        </p:nvGrpSpPr>
        <p:grpSpPr bwMode="auto">
          <a:xfrm>
            <a:off x="2251075" y="1230313"/>
            <a:ext cx="5710238" cy="1985962"/>
            <a:chOff x="1418" y="775"/>
            <a:chExt cx="3597" cy="1251"/>
          </a:xfrm>
        </p:grpSpPr>
        <p:grpSp>
          <p:nvGrpSpPr>
            <p:cNvPr id="161807" name="Group 15"/>
            <p:cNvGrpSpPr>
              <a:grpSpLocks/>
            </p:cNvGrpSpPr>
            <p:nvPr/>
          </p:nvGrpSpPr>
          <p:grpSpPr bwMode="auto">
            <a:xfrm>
              <a:off x="1418" y="775"/>
              <a:ext cx="3597" cy="961"/>
              <a:chOff x="1418" y="775"/>
              <a:chExt cx="3597" cy="961"/>
            </a:xfrm>
          </p:grpSpPr>
          <p:sp>
            <p:nvSpPr>
              <p:cNvPr id="161796" name="Text Box 4"/>
              <p:cNvSpPr txBox="1">
                <a:spLocks noChangeArrowheads="1"/>
              </p:cNvSpPr>
              <p:nvPr/>
            </p:nvSpPr>
            <p:spPr bwMode="auto">
              <a:xfrm>
                <a:off x="2212" y="1038"/>
                <a:ext cx="1551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/>
                  <a:t>AUTOSTRUCTURE</a:t>
                </a:r>
              </a:p>
            </p:txBody>
          </p:sp>
          <p:sp>
            <p:nvSpPr>
              <p:cNvPr id="161797" name="Text Box 5"/>
              <p:cNvSpPr txBox="1">
                <a:spLocks noChangeArrowheads="1"/>
              </p:cNvSpPr>
              <p:nvPr/>
            </p:nvSpPr>
            <p:spPr bwMode="auto">
              <a:xfrm>
                <a:off x="1418" y="1294"/>
                <a:ext cx="1777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/>
                <a:r>
                  <a:rPr lang="de-DE">
                    <a:solidFill>
                      <a:srgbClr val="FF00FF"/>
                    </a:solidFill>
                  </a:rPr>
                  <a:t>5% </a:t>
                </a:r>
                <a:r>
                  <a:rPr lang="de-DE" baseline="30000">
                    <a:solidFill>
                      <a:srgbClr val="FF00FF"/>
                    </a:solidFill>
                  </a:rPr>
                  <a:t>3</a:t>
                </a:r>
                <a:r>
                  <a:rPr lang="de-DE">
                    <a:solidFill>
                      <a:srgbClr val="FF00FF"/>
                    </a:solidFill>
                  </a:rPr>
                  <a:t>P</a:t>
                </a:r>
                <a:r>
                  <a:rPr lang="de-DE" baseline="-25000">
                    <a:solidFill>
                      <a:srgbClr val="FF00FF"/>
                    </a:solidFill>
                  </a:rPr>
                  <a:t>0</a:t>
                </a:r>
                <a:r>
                  <a:rPr lang="de-DE">
                    <a:solidFill>
                      <a:srgbClr val="FF00FF"/>
                    </a:solidFill>
                  </a:rPr>
                  <a:t>: (2s 2p </a:t>
                </a:r>
                <a:r>
                  <a:rPr lang="de-DE" baseline="30000">
                    <a:solidFill>
                      <a:srgbClr val="FF00FF"/>
                    </a:solidFill>
                  </a:rPr>
                  <a:t>1</a:t>
                </a:r>
                <a:r>
                  <a:rPr lang="de-DE">
                    <a:solidFill>
                      <a:srgbClr val="FF00FF"/>
                    </a:solidFill>
                  </a:rPr>
                  <a:t>P</a:t>
                </a:r>
                <a:r>
                  <a:rPr lang="de-DE" baseline="-25000">
                    <a:solidFill>
                      <a:srgbClr val="FF00FF"/>
                    </a:solidFill>
                  </a:rPr>
                  <a:t>1</a:t>
                </a:r>
                <a:r>
                  <a:rPr lang="de-DE">
                    <a:solidFill>
                      <a:srgbClr val="FF00FF"/>
                    </a:solidFill>
                  </a:rPr>
                  <a:t>) 11d</a:t>
                </a:r>
              </a:p>
              <a:p>
                <a:pPr algn="r"/>
                <a:r>
                  <a:rPr lang="de-DE">
                    <a:solidFill>
                      <a:srgbClr val="FF00FF"/>
                    </a:solidFill>
                  </a:rPr>
                  <a:t>(2s 2p </a:t>
                </a:r>
                <a:r>
                  <a:rPr lang="de-DE" baseline="30000">
                    <a:solidFill>
                      <a:srgbClr val="FF00FF"/>
                    </a:solidFill>
                  </a:rPr>
                  <a:t>3</a:t>
                </a:r>
                <a:r>
                  <a:rPr lang="de-DE">
                    <a:solidFill>
                      <a:srgbClr val="FF00FF"/>
                    </a:solidFill>
                  </a:rPr>
                  <a:t>P</a:t>
                </a:r>
                <a:r>
                  <a:rPr lang="de-DE" baseline="-25000">
                    <a:solidFill>
                      <a:srgbClr val="FF00FF"/>
                    </a:solidFill>
                  </a:rPr>
                  <a:t>2</a:t>
                </a:r>
                <a:r>
                  <a:rPr lang="de-DE">
                    <a:solidFill>
                      <a:srgbClr val="FF00FF"/>
                    </a:solidFill>
                  </a:rPr>
                  <a:t>) 26l </a:t>
                </a:r>
              </a:p>
            </p:txBody>
          </p:sp>
          <p:sp>
            <p:nvSpPr>
              <p:cNvPr id="161799" name="Text Box 7"/>
              <p:cNvSpPr txBox="1">
                <a:spLocks noChangeArrowheads="1"/>
              </p:cNvSpPr>
              <p:nvPr/>
            </p:nvSpPr>
            <p:spPr bwMode="auto">
              <a:xfrm>
                <a:off x="3207" y="775"/>
                <a:ext cx="1808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>
                    <a:solidFill>
                      <a:srgbClr val="FF0000"/>
                    </a:solidFill>
                  </a:rPr>
                  <a:t>95% </a:t>
                </a:r>
                <a:r>
                  <a:rPr lang="de-DE" baseline="30000">
                    <a:solidFill>
                      <a:srgbClr val="FF0000"/>
                    </a:solidFill>
                  </a:rPr>
                  <a:t>1</a:t>
                </a:r>
                <a:r>
                  <a:rPr lang="de-DE">
                    <a:solidFill>
                      <a:srgbClr val="FF0000"/>
                    </a:solidFill>
                  </a:rPr>
                  <a:t>S</a:t>
                </a:r>
                <a:r>
                  <a:rPr lang="de-DE" baseline="-25000">
                    <a:solidFill>
                      <a:srgbClr val="FF0000"/>
                    </a:solidFill>
                  </a:rPr>
                  <a:t>0</a:t>
                </a:r>
                <a:r>
                  <a:rPr lang="de-DE">
                    <a:solidFill>
                      <a:srgbClr val="FF0000"/>
                    </a:solidFill>
                  </a:rPr>
                  <a:t>: (2s 2p </a:t>
                </a:r>
                <a:r>
                  <a:rPr lang="de-DE" baseline="30000">
                    <a:solidFill>
                      <a:srgbClr val="FF0000"/>
                    </a:solidFill>
                  </a:rPr>
                  <a:t>3</a:t>
                </a:r>
                <a:r>
                  <a:rPr lang="de-DE">
                    <a:solidFill>
                      <a:srgbClr val="FF0000"/>
                    </a:solidFill>
                  </a:rPr>
                  <a:t>P) 11p</a:t>
                </a:r>
                <a:endParaRPr lang="de-DE" baseline="-2500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61800" name="Text Box 8"/>
            <p:cNvSpPr txBox="1">
              <a:spLocks noChangeArrowheads="1"/>
            </p:cNvSpPr>
            <p:nvPr/>
          </p:nvSpPr>
          <p:spPr bwMode="auto">
            <a:xfrm>
              <a:off x="3959" y="1776"/>
              <a:ext cx="63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de-DE">
                  <a:solidFill>
                    <a:srgbClr val="FF00FF"/>
                  </a:solidFill>
                </a:rPr>
                <a:t>11f</a:t>
              </a:r>
            </a:p>
          </p:txBody>
        </p:sp>
      </p:grpSp>
      <p:sp>
        <p:nvSpPr>
          <p:cNvPr id="161801" name="Text Box 9"/>
          <p:cNvSpPr txBox="1">
            <a:spLocks noChangeArrowheads="1"/>
          </p:cNvSpPr>
          <p:nvPr/>
        </p:nvSpPr>
        <p:spPr bwMode="auto">
          <a:xfrm>
            <a:off x="6235700" y="4870450"/>
            <a:ext cx="552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>
                <a:solidFill>
                  <a:srgbClr val="0000FF"/>
                </a:solidFill>
              </a:rPr>
              <a:t>RR</a:t>
            </a:r>
          </a:p>
        </p:txBody>
      </p:sp>
      <p:sp>
        <p:nvSpPr>
          <p:cNvPr id="161802" name="Text Box 10"/>
          <p:cNvSpPr txBox="1">
            <a:spLocks noChangeArrowheads="1"/>
          </p:cNvSpPr>
          <p:nvPr/>
        </p:nvSpPr>
        <p:spPr bwMode="auto">
          <a:xfrm>
            <a:off x="2012950" y="3389313"/>
            <a:ext cx="922338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 b="1"/>
              <a:t>A=47</a:t>
            </a:r>
          </a:p>
        </p:txBody>
      </p:sp>
      <p:sp>
        <p:nvSpPr>
          <p:cNvPr id="161803" name="Text Box 11"/>
          <p:cNvSpPr txBox="1">
            <a:spLocks noChangeArrowheads="1"/>
          </p:cNvSpPr>
          <p:nvPr/>
        </p:nvSpPr>
        <p:spPr bwMode="auto">
          <a:xfrm>
            <a:off x="2001838" y="1268413"/>
            <a:ext cx="922337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 b="1"/>
              <a:t>A=48</a:t>
            </a:r>
          </a:p>
        </p:txBody>
      </p:sp>
      <p:grpSp>
        <p:nvGrpSpPr>
          <p:cNvPr id="161806" name="Group 14"/>
          <p:cNvGrpSpPr>
            <a:grpSpLocks/>
          </p:cNvGrpSpPr>
          <p:nvPr/>
        </p:nvGrpSpPr>
        <p:grpSpPr bwMode="auto">
          <a:xfrm>
            <a:off x="3732213" y="3387725"/>
            <a:ext cx="2425700" cy="1770063"/>
            <a:chOff x="2235" y="2227"/>
            <a:chExt cx="1528" cy="1115"/>
          </a:xfrm>
        </p:grpSpPr>
        <p:sp>
          <p:nvSpPr>
            <p:cNvPr id="161804" name="Line 12"/>
            <p:cNvSpPr>
              <a:spLocks noChangeShapeType="1"/>
            </p:cNvSpPr>
            <p:nvPr/>
          </p:nvSpPr>
          <p:spPr bwMode="auto">
            <a:xfrm>
              <a:off x="2235" y="2227"/>
              <a:ext cx="0" cy="942"/>
            </a:xfrm>
            <a:prstGeom prst="line">
              <a:avLst/>
            </a:prstGeom>
            <a:noFill/>
            <a:ln w="57150">
              <a:solidFill>
                <a:srgbClr val="FF00FF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61805" name="Text Box 13"/>
            <p:cNvSpPr txBox="1">
              <a:spLocks noChangeArrowheads="1"/>
            </p:cNvSpPr>
            <p:nvPr/>
          </p:nvSpPr>
          <p:spPr bwMode="auto">
            <a:xfrm>
              <a:off x="2262" y="2516"/>
              <a:ext cx="1501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/>
                <a:t>Next step: measure</a:t>
              </a:r>
            </a:p>
            <a:p>
              <a:r>
                <a:rPr lang="de-DE"/>
                <a:t>recombination</a:t>
              </a:r>
            </a:p>
            <a:p>
              <a:r>
                <a:rPr lang="de-DE"/>
                <a:t>signal vs. time</a:t>
              </a:r>
            </a:p>
            <a:p>
              <a:endParaRPr lang="de-DE"/>
            </a:p>
          </p:txBody>
        </p:sp>
      </p:grp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192744" y="6207650"/>
            <a:ext cx="382348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600">
                <a:solidFill>
                  <a:srgbClr val="006666"/>
                </a:solidFill>
              </a:rPr>
              <a:t>S. Schippers et al</a:t>
            </a:r>
            <a:r>
              <a:rPr lang="de-DE" sz="1600" smtClean="0">
                <a:solidFill>
                  <a:srgbClr val="006666"/>
                </a:solidFill>
              </a:rPr>
              <a:t>., JPCS 58 (2007) 137</a:t>
            </a:r>
            <a:endParaRPr lang="de-DE" sz="1600">
              <a:solidFill>
                <a:srgbClr val="006666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8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127981"/>
              </p:ext>
            </p:extLst>
          </p:nvPr>
        </p:nvGraphicFramePr>
        <p:xfrm>
          <a:off x="419100" y="812866"/>
          <a:ext cx="8043863" cy="568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11" name="Graph" r:id="rId4" imgW="5388840" imgH="3810600" progId="Origin50.Graph">
                  <p:embed/>
                </p:oleObj>
              </mc:Choice>
              <mc:Fallback>
                <p:oleObj name="Graph" r:id="rId4" imgW="5388840" imgH="3810600" progId="Origin50.Graph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" y="812866"/>
                        <a:ext cx="8043863" cy="568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Recombination signal at 0.75 eV vs. time</a:t>
            </a:r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7035800" y="1379538"/>
            <a:ext cx="922338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 b="1"/>
              <a:t>A=48</a:t>
            </a:r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7035800" y="5048250"/>
            <a:ext cx="922338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 b="1"/>
              <a:t>A=47</a:t>
            </a:r>
          </a:p>
        </p:txBody>
      </p:sp>
      <p:sp>
        <p:nvSpPr>
          <p:cNvPr id="162824" name="Text Box 8"/>
          <p:cNvSpPr txBox="1">
            <a:spLocks noChangeArrowheads="1"/>
          </p:cNvSpPr>
          <p:nvPr/>
        </p:nvSpPr>
        <p:spPr bwMode="auto">
          <a:xfrm>
            <a:off x="1846263" y="1314450"/>
            <a:ext cx="922337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 b="1"/>
              <a:t>A=48</a:t>
            </a:r>
          </a:p>
        </p:txBody>
      </p:sp>
      <p:sp>
        <p:nvSpPr>
          <p:cNvPr id="162825" name="Text Box 9"/>
          <p:cNvSpPr txBox="1">
            <a:spLocks noChangeArrowheads="1"/>
          </p:cNvSpPr>
          <p:nvPr/>
        </p:nvSpPr>
        <p:spPr bwMode="auto">
          <a:xfrm>
            <a:off x="1614488" y="4138613"/>
            <a:ext cx="922337" cy="4572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400" b="1"/>
              <a:t>A=47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192744" y="6071624"/>
            <a:ext cx="22513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600">
                <a:solidFill>
                  <a:srgbClr val="006666"/>
                </a:solidFill>
              </a:rPr>
              <a:t>S. Schippers et al</a:t>
            </a:r>
            <a:r>
              <a:rPr lang="de-DE" sz="1600" smtClean="0">
                <a:solidFill>
                  <a:srgbClr val="006666"/>
                </a:solidFill>
              </a:rPr>
              <a:t>.,</a:t>
            </a:r>
            <a:endParaRPr lang="de-DE" sz="1600">
              <a:solidFill>
                <a:srgbClr val="006666"/>
              </a:solidFill>
            </a:endParaRPr>
          </a:p>
          <a:p>
            <a:r>
              <a:rPr lang="de-DE" sz="1600" smtClean="0">
                <a:solidFill>
                  <a:srgbClr val="006666"/>
                </a:solidFill>
              </a:rPr>
              <a:t>PRL 98 (2007) 033001</a:t>
            </a:r>
            <a:endParaRPr lang="de-DE" sz="1600">
              <a:solidFill>
                <a:srgbClr val="006666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3065463" y="1793875"/>
            <a:ext cx="5751512" cy="1962150"/>
            <a:chOff x="3065463" y="1793875"/>
            <a:chExt cx="5751512" cy="1962150"/>
          </a:xfrm>
        </p:grpSpPr>
        <p:grpSp>
          <p:nvGrpSpPr>
            <p:cNvPr id="150560" name="Group 32"/>
            <p:cNvGrpSpPr>
              <a:grpSpLocks/>
            </p:cNvGrpSpPr>
            <p:nvPr/>
          </p:nvGrpSpPr>
          <p:grpSpPr bwMode="auto">
            <a:xfrm>
              <a:off x="3065463" y="1793875"/>
              <a:ext cx="5751512" cy="1962150"/>
              <a:chOff x="1931" y="1130"/>
              <a:chExt cx="3623" cy="1236"/>
            </a:xfrm>
          </p:grpSpPr>
          <p:grpSp>
            <p:nvGrpSpPr>
              <p:cNvPr id="150556" name="Group 28"/>
              <p:cNvGrpSpPr>
                <a:grpSpLocks/>
              </p:cNvGrpSpPr>
              <p:nvPr/>
            </p:nvGrpSpPr>
            <p:grpSpPr bwMode="auto">
              <a:xfrm>
                <a:off x="1931" y="1239"/>
                <a:ext cx="3576" cy="1127"/>
                <a:chOff x="1931" y="1415"/>
                <a:chExt cx="3576" cy="1127"/>
              </a:xfrm>
            </p:grpSpPr>
            <p:pic>
              <p:nvPicPr>
                <p:cNvPr id="150541" name="Picture 13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833"/>
                <a:stretch>
                  <a:fillRect/>
                </a:stretch>
              </p:blipFill>
              <p:spPr bwMode="auto">
                <a:xfrm>
                  <a:off x="2490" y="1415"/>
                  <a:ext cx="2350" cy="37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50542" name="Picture 14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1080"/>
                <a:stretch>
                  <a:fillRect/>
                </a:stretch>
              </p:blipFill>
              <p:spPr bwMode="auto">
                <a:xfrm>
                  <a:off x="1931" y="1781"/>
                  <a:ext cx="3576" cy="7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50559" name="Text Box 31"/>
              <p:cNvSpPr txBox="1">
                <a:spLocks noChangeArrowheads="1"/>
              </p:cNvSpPr>
              <p:nvPr/>
            </p:nvSpPr>
            <p:spPr bwMode="auto">
              <a:xfrm>
                <a:off x="4901" y="1130"/>
                <a:ext cx="653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/>
                  <a:t>m = </a:t>
                </a:r>
                <a:r>
                  <a:rPr lang="de-DE" baseline="30000"/>
                  <a:t>3</a:t>
                </a:r>
                <a:r>
                  <a:rPr lang="de-DE"/>
                  <a:t>P</a:t>
                </a:r>
                <a:r>
                  <a:rPr lang="de-DE" baseline="-25000"/>
                  <a:t>0</a:t>
                </a:r>
              </a:p>
              <a:p>
                <a:r>
                  <a:rPr lang="de-DE"/>
                  <a:t>g  = </a:t>
                </a:r>
                <a:r>
                  <a:rPr lang="de-DE" baseline="30000"/>
                  <a:t>1</a:t>
                </a:r>
                <a:r>
                  <a:rPr lang="de-DE"/>
                  <a:t>S</a:t>
                </a:r>
                <a:r>
                  <a:rPr lang="de-DE" baseline="-25000"/>
                  <a:t>0</a:t>
                </a:r>
              </a:p>
            </p:txBody>
          </p:sp>
        </p:grpSp>
        <p:sp>
          <p:nvSpPr>
            <p:cNvPr id="2" name="Textfeld 1"/>
            <p:cNvSpPr txBox="1"/>
            <p:nvPr/>
          </p:nvSpPr>
          <p:spPr>
            <a:xfrm>
              <a:off x="3290515" y="2030561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smtClean="0">
                  <a:solidFill>
                    <a:srgbClr val="FF0000"/>
                  </a:solidFill>
                </a:rPr>
                <a:t>Fit:</a:t>
              </a:r>
              <a:endParaRPr lang="de-DE" sz="2400" b="1">
                <a:solidFill>
                  <a:srgbClr val="FF0000"/>
                </a:solidFill>
              </a:endParaRPr>
            </a:p>
          </p:txBody>
        </p:sp>
      </p:grp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Data analysis</a:t>
            </a:r>
            <a:endParaRPr lang="de-DE"/>
          </a:p>
        </p:txBody>
      </p:sp>
      <p:grpSp>
        <p:nvGrpSpPr>
          <p:cNvPr id="150588" name="Group 60"/>
          <p:cNvGrpSpPr>
            <a:grpSpLocks/>
          </p:cNvGrpSpPr>
          <p:nvPr/>
        </p:nvGrpSpPr>
        <p:grpSpPr bwMode="auto">
          <a:xfrm>
            <a:off x="88900" y="828675"/>
            <a:ext cx="2881313" cy="3702050"/>
            <a:chOff x="56" y="522"/>
            <a:chExt cx="1815" cy="2332"/>
          </a:xfrm>
        </p:grpSpPr>
        <p:graphicFrame>
          <p:nvGraphicFramePr>
            <p:cNvPr id="150536" name="Object 8"/>
            <p:cNvGraphicFramePr>
              <a:graphicFrameLocks noChangeAspect="1"/>
            </p:cNvGraphicFramePr>
            <p:nvPr/>
          </p:nvGraphicFramePr>
          <p:xfrm>
            <a:off x="56" y="522"/>
            <a:ext cx="1815" cy="23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383" name="Graph" r:id="rId5" imgW="2898000" imgH="3726000" progId="Origin50.Graph">
                    <p:embed/>
                  </p:oleObj>
                </mc:Choice>
                <mc:Fallback>
                  <p:oleObj name="Graph" r:id="rId5" imgW="2898000" imgH="3726000" progId="Origin50.Graph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" y="522"/>
                          <a:ext cx="1815" cy="23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50545" name="Group 17"/>
            <p:cNvGrpSpPr>
              <a:grpSpLocks/>
            </p:cNvGrpSpPr>
            <p:nvPr/>
          </p:nvGrpSpPr>
          <p:grpSpPr bwMode="auto">
            <a:xfrm>
              <a:off x="1244" y="763"/>
              <a:ext cx="494" cy="1752"/>
              <a:chOff x="1244" y="963"/>
              <a:chExt cx="494" cy="1752"/>
            </a:xfrm>
          </p:grpSpPr>
          <p:sp>
            <p:nvSpPr>
              <p:cNvPr id="150537" name="Text Box 9"/>
              <p:cNvSpPr txBox="1">
                <a:spLocks noChangeArrowheads="1"/>
              </p:cNvSpPr>
              <p:nvPr/>
            </p:nvSpPr>
            <p:spPr bwMode="auto">
              <a:xfrm>
                <a:off x="1244" y="963"/>
                <a:ext cx="4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>
                    <a:solidFill>
                      <a:srgbClr val="FF0000"/>
                    </a:solidFill>
                  </a:rPr>
                  <a:t>A=48</a:t>
                </a:r>
              </a:p>
            </p:txBody>
          </p:sp>
          <p:sp>
            <p:nvSpPr>
              <p:cNvPr id="150539" name="Text Box 11"/>
              <p:cNvSpPr txBox="1">
                <a:spLocks noChangeArrowheads="1"/>
              </p:cNvSpPr>
              <p:nvPr/>
            </p:nvSpPr>
            <p:spPr bwMode="auto">
              <a:xfrm>
                <a:off x="1244" y="2465"/>
                <a:ext cx="494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de-DE">
                    <a:solidFill>
                      <a:srgbClr val="FF0000"/>
                    </a:solidFill>
                  </a:rPr>
                  <a:t>A=47</a:t>
                </a:r>
              </a:p>
            </p:txBody>
          </p:sp>
        </p:grpSp>
      </p:grpSp>
      <p:grpSp>
        <p:nvGrpSpPr>
          <p:cNvPr id="150548" name="Group 20"/>
          <p:cNvGrpSpPr>
            <a:grpSpLocks/>
          </p:cNvGrpSpPr>
          <p:nvPr/>
        </p:nvGrpSpPr>
        <p:grpSpPr bwMode="auto">
          <a:xfrm>
            <a:off x="3081338" y="3241675"/>
            <a:ext cx="5867400" cy="1263650"/>
            <a:chOff x="1941" y="1642"/>
            <a:chExt cx="3696" cy="796"/>
          </a:xfrm>
        </p:grpSpPr>
        <p:sp>
          <p:nvSpPr>
            <p:cNvPr id="150535" name="Text Box 7"/>
            <p:cNvSpPr txBox="1">
              <a:spLocks noChangeArrowheads="1"/>
            </p:cNvSpPr>
            <p:nvPr/>
          </p:nvSpPr>
          <p:spPr bwMode="auto">
            <a:xfrm>
              <a:off x="1941" y="2188"/>
              <a:ext cx="369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/>
                <a:t>largest contribution to the experimental uncertainty</a:t>
              </a:r>
            </a:p>
          </p:txBody>
        </p:sp>
        <p:sp>
          <p:nvSpPr>
            <p:cNvPr id="150546" name="Oval 18"/>
            <p:cNvSpPr>
              <a:spLocks noChangeArrowheads="1"/>
            </p:cNvSpPr>
            <p:nvPr/>
          </p:nvSpPr>
          <p:spPr bwMode="auto">
            <a:xfrm>
              <a:off x="2561" y="1642"/>
              <a:ext cx="459" cy="24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50547" name="Line 19"/>
            <p:cNvSpPr>
              <a:spLocks noChangeShapeType="1"/>
            </p:cNvSpPr>
            <p:nvPr/>
          </p:nvSpPr>
          <p:spPr bwMode="auto">
            <a:xfrm flipH="1" flipV="1">
              <a:off x="2872" y="1946"/>
              <a:ext cx="125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</p:grpSp>
      <p:sp>
        <p:nvSpPr>
          <p:cNvPr id="150555" name="Text Box 27"/>
          <p:cNvSpPr txBox="1">
            <a:spLocks noChangeArrowheads="1"/>
          </p:cNvSpPr>
          <p:nvPr/>
        </p:nvSpPr>
        <p:spPr bwMode="auto">
          <a:xfrm>
            <a:off x="3971925" y="1189038"/>
            <a:ext cx="3665538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/>
              <a:t>essential feature of the method</a:t>
            </a:r>
          </a:p>
          <a:p>
            <a:pPr algn="ctr"/>
            <a:r>
              <a:rPr lang="de-DE" b="1">
                <a:solidFill>
                  <a:srgbClr val="FF0000"/>
                </a:solidFill>
              </a:rPr>
              <a:t>usage of two isotopes</a:t>
            </a:r>
          </a:p>
        </p:txBody>
      </p:sp>
      <p:grpSp>
        <p:nvGrpSpPr>
          <p:cNvPr id="150589" name="Group 61"/>
          <p:cNvGrpSpPr>
            <a:grpSpLocks/>
          </p:cNvGrpSpPr>
          <p:nvPr/>
        </p:nvGrpSpPr>
        <p:grpSpPr bwMode="auto">
          <a:xfrm>
            <a:off x="2867025" y="4840288"/>
            <a:ext cx="6043613" cy="1595437"/>
            <a:chOff x="1806" y="3049"/>
            <a:chExt cx="3807" cy="1005"/>
          </a:xfrm>
        </p:grpSpPr>
        <p:grpSp>
          <p:nvGrpSpPr>
            <p:cNvPr id="150551" name="Group 23"/>
            <p:cNvGrpSpPr>
              <a:grpSpLocks/>
            </p:cNvGrpSpPr>
            <p:nvPr/>
          </p:nvGrpSpPr>
          <p:grpSpPr bwMode="auto">
            <a:xfrm>
              <a:off x="1849" y="3081"/>
              <a:ext cx="3721" cy="482"/>
              <a:chOff x="1105" y="3137"/>
              <a:chExt cx="3721" cy="482"/>
            </a:xfrm>
          </p:grpSpPr>
          <p:sp>
            <p:nvSpPr>
              <p:cNvPr id="150550" name="Rectangle 22"/>
              <p:cNvSpPr>
                <a:spLocks noChangeArrowheads="1"/>
              </p:cNvSpPr>
              <p:nvPr/>
            </p:nvSpPr>
            <p:spPr bwMode="auto">
              <a:xfrm>
                <a:off x="1105" y="3137"/>
                <a:ext cx="3721" cy="48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pic>
            <p:nvPicPr>
              <p:cNvPr id="150549" name="Picture 2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6971" r="2119" b="22627"/>
              <a:stretch>
                <a:fillRect/>
              </a:stretch>
            </p:blipFill>
            <p:spPr bwMode="auto">
              <a:xfrm>
                <a:off x="1165" y="3213"/>
                <a:ext cx="3602" cy="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0552" name="Rectangle 24"/>
            <p:cNvSpPr>
              <a:spLocks noChangeArrowheads="1"/>
            </p:cNvSpPr>
            <p:nvPr/>
          </p:nvSpPr>
          <p:spPr bwMode="auto">
            <a:xfrm>
              <a:off x="2606" y="3672"/>
              <a:ext cx="220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 b="1" baseline="30000"/>
                <a:t>47</a:t>
              </a:r>
              <a:r>
                <a:rPr lang="de-DE" sz="2400" b="1"/>
                <a:t>Ti</a:t>
              </a:r>
              <a:r>
                <a:rPr lang="de-DE" sz="2400" b="1" baseline="30000"/>
                <a:t>18+</a:t>
              </a:r>
              <a:r>
                <a:rPr lang="de-DE" sz="2400" b="1"/>
                <a:t>:</a:t>
              </a:r>
              <a:r>
                <a:rPr lang="de-DE" sz="2400" b="1">
                  <a:solidFill>
                    <a:srgbClr val="FF0000"/>
                  </a:solidFill>
                </a:rPr>
                <a:t> A</a:t>
              </a:r>
              <a:r>
                <a:rPr lang="de-DE" sz="2400" b="1" baseline="-25000">
                  <a:solidFill>
                    <a:srgbClr val="FF0000"/>
                  </a:solidFill>
                </a:rPr>
                <a:t>HFI</a:t>
              </a:r>
              <a:r>
                <a:rPr lang="de-DE" sz="2400" b="1">
                  <a:solidFill>
                    <a:srgbClr val="FF0000"/>
                  </a:solidFill>
                </a:rPr>
                <a:t> = 0.56(3) s</a:t>
              </a:r>
              <a:r>
                <a:rPr lang="de-DE" sz="2400" b="1" baseline="30000">
                  <a:solidFill>
                    <a:srgbClr val="FF0000"/>
                  </a:solidFill>
                </a:rPr>
                <a:t>-1</a:t>
              </a:r>
            </a:p>
          </p:txBody>
        </p:sp>
        <p:sp>
          <p:nvSpPr>
            <p:cNvPr id="150557" name="Rectangle 29"/>
            <p:cNvSpPr>
              <a:spLocks noChangeArrowheads="1"/>
            </p:cNvSpPr>
            <p:nvPr/>
          </p:nvSpPr>
          <p:spPr bwMode="auto">
            <a:xfrm>
              <a:off x="1806" y="3049"/>
              <a:ext cx="3807" cy="1005"/>
            </a:xfrm>
            <a:prstGeom prst="rect">
              <a:avLst/>
            </a:prstGeom>
            <a:noFill/>
            <a:ln w="9525">
              <a:solidFill>
                <a:srgbClr val="00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</p:grpSp>
      <p:sp>
        <p:nvSpPr>
          <p:cNvPr id="150586" name="Rectangle 58"/>
          <p:cNvSpPr>
            <a:spLocks noChangeArrowheads="1"/>
          </p:cNvSpPr>
          <p:nvPr/>
        </p:nvSpPr>
        <p:spPr bwMode="auto">
          <a:xfrm>
            <a:off x="455613" y="4681538"/>
            <a:ext cx="2324100" cy="1754187"/>
          </a:xfrm>
          <a:prstGeom prst="rect">
            <a:avLst/>
          </a:prstGeom>
          <a:solidFill>
            <a:srgbClr val="FFFF00"/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150561" name="Line 33"/>
          <p:cNvSpPr>
            <a:spLocks noChangeShapeType="1"/>
          </p:cNvSpPr>
          <p:nvPr/>
        </p:nvSpPr>
        <p:spPr bwMode="auto">
          <a:xfrm>
            <a:off x="836613" y="6010275"/>
            <a:ext cx="674687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50562" name="Line 34"/>
          <p:cNvSpPr>
            <a:spLocks noChangeShapeType="1"/>
          </p:cNvSpPr>
          <p:nvPr/>
        </p:nvSpPr>
        <p:spPr bwMode="auto">
          <a:xfrm>
            <a:off x="1627188" y="5221288"/>
            <a:ext cx="674687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50563" name="Text Box 35"/>
          <p:cNvSpPr txBox="1">
            <a:spLocks noChangeArrowheads="1"/>
          </p:cNvSpPr>
          <p:nvPr/>
        </p:nvSpPr>
        <p:spPr bwMode="auto">
          <a:xfrm>
            <a:off x="565150" y="6038850"/>
            <a:ext cx="852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/>
              <a:t>2s</a:t>
            </a:r>
            <a:r>
              <a:rPr lang="de-DE" baseline="30000"/>
              <a:t>2 1</a:t>
            </a:r>
            <a:r>
              <a:rPr lang="de-DE"/>
              <a:t>S</a:t>
            </a:r>
            <a:endParaRPr lang="de-DE" baseline="-25000"/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>
            <a:off x="1627188" y="5065713"/>
            <a:ext cx="674687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>
            <a:off x="1627188" y="4857750"/>
            <a:ext cx="674687" cy="0"/>
          </a:xfrm>
          <a:prstGeom prst="line">
            <a:avLst/>
          </a:prstGeom>
          <a:noFill/>
          <a:ln w="19050">
            <a:solidFill>
              <a:srgbClr val="00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50566" name="Text Box 38"/>
          <p:cNvSpPr txBox="1">
            <a:spLocks noChangeArrowheads="1"/>
          </p:cNvSpPr>
          <p:nvPr/>
        </p:nvSpPr>
        <p:spPr bwMode="auto">
          <a:xfrm>
            <a:off x="2397125" y="468630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600" b="1"/>
              <a:t>2</a:t>
            </a:r>
          </a:p>
        </p:txBody>
      </p:sp>
      <p:sp>
        <p:nvSpPr>
          <p:cNvPr id="150567" name="Text Box 39"/>
          <p:cNvSpPr txBox="1">
            <a:spLocks noChangeArrowheads="1"/>
          </p:cNvSpPr>
          <p:nvPr/>
        </p:nvSpPr>
        <p:spPr bwMode="auto">
          <a:xfrm>
            <a:off x="2395538" y="4868863"/>
            <a:ext cx="296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de-DE" sz="1600" b="1"/>
              <a:t>1</a:t>
            </a:r>
          </a:p>
        </p:txBody>
      </p:sp>
      <p:sp>
        <p:nvSpPr>
          <p:cNvPr id="150568" name="Text Box 40"/>
          <p:cNvSpPr txBox="1">
            <a:spLocks noChangeArrowheads="1"/>
          </p:cNvSpPr>
          <p:nvPr/>
        </p:nvSpPr>
        <p:spPr bwMode="auto">
          <a:xfrm>
            <a:off x="2254250" y="5075238"/>
            <a:ext cx="528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de-DE" sz="1600" b="1"/>
              <a:t>J=0</a:t>
            </a:r>
          </a:p>
        </p:txBody>
      </p:sp>
      <p:sp>
        <p:nvSpPr>
          <p:cNvPr id="150569" name="Text Box 41"/>
          <p:cNvSpPr txBox="1">
            <a:spLocks noChangeArrowheads="1"/>
          </p:cNvSpPr>
          <p:nvPr/>
        </p:nvSpPr>
        <p:spPr bwMode="auto">
          <a:xfrm>
            <a:off x="565150" y="4832350"/>
            <a:ext cx="1066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/>
              <a:t>2s2p </a:t>
            </a:r>
            <a:r>
              <a:rPr lang="de-DE" baseline="30000"/>
              <a:t>3</a:t>
            </a:r>
            <a:r>
              <a:rPr lang="de-DE"/>
              <a:t>P</a:t>
            </a:r>
            <a:endParaRPr lang="de-DE" baseline="30000"/>
          </a:p>
        </p:txBody>
      </p:sp>
      <p:sp>
        <p:nvSpPr>
          <p:cNvPr id="150570" name="Text Box 42"/>
          <p:cNvSpPr txBox="1">
            <a:spLocks noChangeArrowheads="1"/>
          </p:cNvSpPr>
          <p:nvPr/>
        </p:nvSpPr>
        <p:spPr bwMode="auto">
          <a:xfrm>
            <a:off x="1468438" y="5848350"/>
            <a:ext cx="528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sz="1600" b="1"/>
              <a:t>J=0</a:t>
            </a:r>
          </a:p>
        </p:txBody>
      </p:sp>
      <p:sp>
        <p:nvSpPr>
          <p:cNvPr id="150581" name="Line 53"/>
          <p:cNvSpPr>
            <a:spLocks noChangeShapeType="1"/>
          </p:cNvSpPr>
          <p:nvPr/>
        </p:nvSpPr>
        <p:spPr bwMode="auto">
          <a:xfrm flipH="1">
            <a:off x="1192213" y="5232400"/>
            <a:ext cx="808037" cy="7413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de-DE"/>
          </a:p>
        </p:txBody>
      </p:sp>
      <p:sp>
        <p:nvSpPr>
          <p:cNvPr id="150582" name="Text Box 54"/>
          <p:cNvSpPr txBox="1">
            <a:spLocks noChangeArrowheads="1"/>
          </p:cNvSpPr>
          <p:nvPr/>
        </p:nvSpPr>
        <p:spPr bwMode="auto">
          <a:xfrm>
            <a:off x="1620838" y="5481638"/>
            <a:ext cx="593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b="1">
                <a:solidFill>
                  <a:srgbClr val="FF0000"/>
                </a:solidFill>
              </a:rPr>
              <a:t>HFI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5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New measurements with Be-like </a:t>
            </a:r>
            <a:r>
              <a:rPr lang="de-DE" baseline="30000" smtClean="0"/>
              <a:t>A</a:t>
            </a:r>
            <a:r>
              <a:rPr lang="de-DE" smtClean="0"/>
              <a:t>S</a:t>
            </a:r>
            <a:r>
              <a:rPr lang="de-DE" baseline="30000" smtClean="0"/>
              <a:t>12+</a:t>
            </a:r>
            <a:r>
              <a:rPr lang="de-DE" smtClean="0"/>
              <a:t> ions</a:t>
            </a:r>
            <a:endParaRPr lang="de-DE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8563553"/>
              </p:ext>
            </p:extLst>
          </p:nvPr>
        </p:nvGraphicFramePr>
        <p:xfrm>
          <a:off x="132000" y="929514"/>
          <a:ext cx="3281707" cy="5908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379" name="Graph" r:id="rId4" imgW="2879640" imgH="5184000" progId="Origin50.Graph">
                  <p:embed/>
                </p:oleObj>
              </mc:Choice>
              <mc:Fallback>
                <p:oleObj name="Graph" r:id="rId4" imgW="2879640" imgH="5184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2000" y="929514"/>
                        <a:ext cx="3281707" cy="59085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/>
          <p:cNvSpPr txBox="1"/>
          <p:nvPr/>
        </p:nvSpPr>
        <p:spPr>
          <a:xfrm>
            <a:off x="710361" y="771323"/>
            <a:ext cx="105042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smtClean="0"/>
              <a:t>A=32</a:t>
            </a:r>
            <a:endParaRPr lang="de-DE" b="1"/>
          </a:p>
        </p:txBody>
      </p:sp>
      <p:sp>
        <p:nvSpPr>
          <p:cNvPr id="6" name="Textfeld 5"/>
          <p:cNvSpPr txBox="1"/>
          <p:nvPr/>
        </p:nvSpPr>
        <p:spPr>
          <a:xfrm>
            <a:off x="2223026" y="771323"/>
            <a:ext cx="1050426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smtClean="0"/>
              <a:t>A=33</a:t>
            </a:r>
            <a:endParaRPr lang="de-DE" b="1"/>
          </a:p>
        </p:txBody>
      </p:sp>
      <p:sp>
        <p:nvSpPr>
          <p:cNvPr id="7" name="Textfeld 6"/>
          <p:cNvSpPr txBox="1"/>
          <p:nvPr/>
        </p:nvSpPr>
        <p:spPr>
          <a:xfrm>
            <a:off x="3438891" y="1201568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B    =     0.44 T</a:t>
            </a:r>
          </a:p>
          <a:p>
            <a:r>
              <a:rPr lang="de-DE" b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de-DE" b="1" baseline="-25000" smtClean="0">
                <a:solidFill>
                  <a:srgbClr val="FF0000"/>
                </a:solidFill>
              </a:rPr>
              <a:t>HFI</a:t>
            </a:r>
            <a:r>
              <a:rPr lang="de-DE" b="1" smtClean="0">
                <a:solidFill>
                  <a:srgbClr val="FF0000"/>
                </a:solidFill>
              </a:rPr>
              <a:t> = 10.5(7) s</a:t>
            </a:r>
            <a:endParaRPr lang="de-DE" b="1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438891" y="3031626"/>
            <a:ext cx="21002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B    =        0.44 T</a:t>
            </a:r>
          </a:p>
          <a:p>
            <a:r>
              <a:rPr lang="de-DE" b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de-DE" b="1" baseline="-25000" smtClean="0">
                <a:solidFill>
                  <a:srgbClr val="FF0000"/>
                </a:solidFill>
              </a:rPr>
              <a:t>HFI</a:t>
            </a:r>
            <a:r>
              <a:rPr lang="de-DE" b="1" smtClean="0">
                <a:solidFill>
                  <a:srgbClr val="FF0000"/>
                </a:solidFill>
              </a:rPr>
              <a:t> = 10.5(1.4) s</a:t>
            </a:r>
            <a:endParaRPr lang="de-DE" b="1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438891" y="4920882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B    =     0.88 T</a:t>
            </a:r>
          </a:p>
          <a:p>
            <a:r>
              <a:rPr lang="de-DE" b="1" smtClean="0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de-DE" b="1" baseline="-25000" smtClean="0">
                <a:solidFill>
                  <a:srgbClr val="FF0000"/>
                </a:solidFill>
              </a:rPr>
              <a:t>HFI</a:t>
            </a:r>
            <a:r>
              <a:rPr lang="de-DE" b="1" smtClean="0">
                <a:solidFill>
                  <a:srgbClr val="FF0000"/>
                </a:solidFill>
              </a:rPr>
              <a:t> = 10.2(7) s</a:t>
            </a:r>
            <a:endParaRPr lang="de-DE" b="1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3506904" y="2292962"/>
            <a:ext cx="5365443" cy="2185214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algn="ctr" eaLnBrk="0" hangingPunct="0">
              <a:defRPr sz="20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 algn="ctr" eaLnBrk="0" hangingPunct="0"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 algn="ctr" eaLnBrk="0" hangingPunct="0">
              <a:defRPr sz="20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 algn="ctr" eaLnBrk="0" hangingPunct="0"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 algn="ctr" eaLnBrk="0" hangingPunct="0"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de-DE" b="1" smtClean="0">
                <a:solidFill>
                  <a:srgbClr val="FF0000"/>
                </a:solidFill>
              </a:rPr>
              <a:t>                           </a:t>
            </a:r>
            <a:r>
              <a:rPr lang="de-DE" b="1" u="sng" smtClean="0">
                <a:solidFill>
                  <a:srgbClr val="002060"/>
                </a:solidFill>
              </a:rPr>
              <a:t>S</a:t>
            </a:r>
            <a:r>
              <a:rPr lang="de-DE" b="1" u="sng" baseline="30000" smtClean="0">
                <a:solidFill>
                  <a:srgbClr val="002060"/>
                </a:solidFill>
              </a:rPr>
              <a:t>12+</a:t>
            </a:r>
            <a:r>
              <a:rPr lang="de-DE" b="1" u="sng" smtClean="0">
                <a:solidFill>
                  <a:srgbClr val="002060"/>
                </a:solidFill>
              </a:rPr>
              <a:t> values</a:t>
            </a:r>
          </a:p>
          <a:p>
            <a:pPr algn="l" eaLnBrk="1" hangingPunct="1"/>
            <a:endParaRPr lang="de-DE" b="1" u="sng">
              <a:solidFill>
                <a:srgbClr val="002060"/>
              </a:solidFill>
            </a:endParaRPr>
          </a:p>
          <a:p>
            <a:pPr algn="l" eaLnBrk="1" hangingPunct="1"/>
            <a:r>
              <a:rPr lang="de-DE" smtClean="0">
                <a:solidFill>
                  <a:schemeClr val="tx1"/>
                </a:solidFill>
              </a:rPr>
              <a:t>theory</a:t>
            </a:r>
            <a:r>
              <a:rPr lang="de-DE">
                <a:solidFill>
                  <a:schemeClr val="tx1"/>
                </a:solidFill>
              </a:rPr>
              <a:t>: 	   </a:t>
            </a:r>
            <a:r>
              <a:rPr lang="de-DE" smtClean="0">
                <a:solidFill>
                  <a:schemeClr val="tx1"/>
                </a:solidFill>
              </a:rPr>
              <a:t>    	</a:t>
            </a:r>
            <a:r>
              <a:rPr lang="de-DE" b="1" smtClean="0">
                <a:solidFill>
                  <a:schemeClr val="tx1"/>
                </a:solidFill>
              </a:rPr>
              <a:t>27.69 </a:t>
            </a:r>
            <a:r>
              <a:rPr lang="de-DE" b="1">
                <a:solidFill>
                  <a:schemeClr val="tx1"/>
                </a:solidFill>
              </a:rPr>
              <a:t>s</a:t>
            </a:r>
            <a:r>
              <a:rPr lang="de-DE">
                <a:solidFill>
                  <a:schemeClr val="tx1"/>
                </a:solidFill>
              </a:rPr>
              <a:t> </a:t>
            </a:r>
            <a:r>
              <a:rPr lang="de-DE" smtClean="0">
                <a:solidFill>
                  <a:schemeClr val="tx1"/>
                </a:solidFill>
              </a:rPr>
              <a:t>   </a:t>
            </a:r>
            <a:r>
              <a:rPr lang="de-DE" sz="1600" smtClean="0">
                <a:solidFill>
                  <a:schemeClr val="tx1"/>
                </a:solidFill>
              </a:rPr>
              <a:t>Marques </a:t>
            </a:r>
            <a:r>
              <a:rPr lang="de-DE" sz="1600">
                <a:solidFill>
                  <a:schemeClr val="tx1"/>
                </a:solidFill>
              </a:rPr>
              <a:t>et al. </a:t>
            </a:r>
            <a:r>
              <a:rPr lang="de-DE" sz="1600" smtClean="0">
                <a:solidFill>
                  <a:schemeClr val="tx1"/>
                </a:solidFill>
              </a:rPr>
              <a:t>(1993)</a:t>
            </a:r>
          </a:p>
          <a:p>
            <a:pPr algn="l" eaLnBrk="1" hangingPunct="1"/>
            <a:r>
              <a:rPr lang="de-DE" smtClean="0">
                <a:solidFill>
                  <a:schemeClr val="tx1"/>
                </a:solidFill>
              </a:rPr>
              <a:t>theory:		</a:t>
            </a:r>
            <a:r>
              <a:rPr lang="de-DE" b="1" smtClean="0">
                <a:solidFill>
                  <a:schemeClr val="tx1"/>
                </a:solidFill>
              </a:rPr>
              <a:t>10.73 </a:t>
            </a:r>
            <a:r>
              <a:rPr lang="de-DE" b="1">
                <a:solidFill>
                  <a:schemeClr val="tx1"/>
                </a:solidFill>
              </a:rPr>
              <a:t>s</a:t>
            </a:r>
            <a:r>
              <a:rPr lang="de-DE">
                <a:solidFill>
                  <a:schemeClr val="tx1"/>
                </a:solidFill>
              </a:rPr>
              <a:t>	</a:t>
            </a:r>
            <a:r>
              <a:rPr lang="de-DE" smtClean="0">
                <a:solidFill>
                  <a:schemeClr val="tx1"/>
                </a:solidFill>
              </a:rPr>
              <a:t>   </a:t>
            </a:r>
            <a:r>
              <a:rPr lang="de-DE" sz="1600" smtClean="0">
                <a:solidFill>
                  <a:schemeClr val="tx1"/>
                </a:solidFill>
              </a:rPr>
              <a:t>Cheng </a:t>
            </a:r>
            <a:r>
              <a:rPr lang="de-DE" sz="1600">
                <a:solidFill>
                  <a:schemeClr val="tx1"/>
                </a:solidFill>
              </a:rPr>
              <a:t>et </a:t>
            </a:r>
            <a:r>
              <a:rPr lang="de-DE" sz="1600" smtClean="0">
                <a:solidFill>
                  <a:schemeClr val="tx1"/>
                </a:solidFill>
              </a:rPr>
              <a:t>al. </a:t>
            </a:r>
            <a:r>
              <a:rPr lang="de-DE" sz="1600">
                <a:solidFill>
                  <a:schemeClr val="tx1"/>
                </a:solidFill>
              </a:rPr>
              <a:t>(2008) </a:t>
            </a:r>
          </a:p>
          <a:p>
            <a:pPr algn="l" eaLnBrk="1" hangingPunct="1"/>
            <a:r>
              <a:rPr lang="de-DE" smtClean="0">
                <a:solidFill>
                  <a:schemeClr val="tx1"/>
                </a:solidFill>
              </a:rPr>
              <a:t>theory</a:t>
            </a:r>
            <a:r>
              <a:rPr lang="de-DE">
                <a:solidFill>
                  <a:schemeClr val="tx1"/>
                </a:solidFill>
              </a:rPr>
              <a:t>:</a:t>
            </a:r>
            <a:r>
              <a:rPr lang="de-DE" sz="1600">
                <a:solidFill>
                  <a:schemeClr val="tx1"/>
                </a:solidFill>
              </a:rPr>
              <a:t>	   </a:t>
            </a:r>
            <a:r>
              <a:rPr lang="de-DE" sz="1600" smtClean="0">
                <a:solidFill>
                  <a:schemeClr val="tx1"/>
                </a:solidFill>
              </a:rPr>
              <a:t>	</a:t>
            </a:r>
            <a:r>
              <a:rPr lang="de-DE" b="1" smtClean="0">
                <a:solidFill>
                  <a:schemeClr val="tx1"/>
                </a:solidFill>
              </a:rPr>
              <a:t>10.69 </a:t>
            </a:r>
            <a:r>
              <a:rPr lang="de-DE" b="1">
                <a:solidFill>
                  <a:schemeClr val="tx1"/>
                </a:solidFill>
              </a:rPr>
              <a:t>s</a:t>
            </a:r>
            <a:r>
              <a:rPr lang="de-DE" sz="1600">
                <a:solidFill>
                  <a:schemeClr val="tx1"/>
                </a:solidFill>
              </a:rPr>
              <a:t>	</a:t>
            </a:r>
            <a:r>
              <a:rPr lang="de-DE" sz="1600" smtClean="0">
                <a:solidFill>
                  <a:schemeClr val="tx1"/>
                </a:solidFill>
              </a:rPr>
              <a:t>    Andersson </a:t>
            </a:r>
            <a:r>
              <a:rPr lang="de-DE" sz="1600">
                <a:solidFill>
                  <a:schemeClr val="tx1"/>
                </a:solidFill>
              </a:rPr>
              <a:t>et </a:t>
            </a:r>
            <a:r>
              <a:rPr lang="de-DE" sz="1600" smtClean="0">
                <a:solidFill>
                  <a:schemeClr val="tx1"/>
                </a:solidFill>
              </a:rPr>
              <a:t>al. (2009</a:t>
            </a:r>
            <a:r>
              <a:rPr lang="de-DE" sz="1600">
                <a:solidFill>
                  <a:schemeClr val="tx1"/>
                </a:solidFill>
              </a:rPr>
              <a:t>) </a:t>
            </a:r>
          </a:p>
          <a:p>
            <a:pPr algn="l" eaLnBrk="1" hangingPunct="1"/>
            <a:r>
              <a:rPr lang="de-DE" smtClean="0">
                <a:solidFill>
                  <a:srgbClr val="FF0000"/>
                </a:solidFill>
              </a:rPr>
              <a:t>experiment:</a:t>
            </a:r>
            <a:r>
              <a:rPr lang="de-DE" baseline="-25000" smtClean="0">
                <a:solidFill>
                  <a:srgbClr val="FF0000"/>
                </a:solidFill>
              </a:rPr>
              <a:t>	</a:t>
            </a:r>
            <a:r>
              <a:rPr lang="de-DE" b="1" smtClean="0">
                <a:solidFill>
                  <a:srgbClr val="FF0000"/>
                </a:solidFill>
              </a:rPr>
              <a:t>10.4(5</a:t>
            </a:r>
            <a:r>
              <a:rPr lang="de-DE" b="1">
                <a:solidFill>
                  <a:srgbClr val="FF0000"/>
                </a:solidFill>
              </a:rPr>
              <a:t>) s  </a:t>
            </a:r>
            <a:r>
              <a:rPr lang="de-DE" sz="1600" smtClean="0">
                <a:solidFill>
                  <a:srgbClr val="FF0000"/>
                </a:solidFill>
              </a:rPr>
              <a:t>TSR (2011)</a:t>
            </a:r>
            <a:r>
              <a:rPr lang="de-DE">
                <a:solidFill>
                  <a:srgbClr val="FF0000"/>
                </a:solidFill>
              </a:rPr>
              <a:t>	</a:t>
            </a:r>
            <a:endParaRPr lang="de-DE">
              <a:solidFill>
                <a:schemeClr val="tx1"/>
              </a:solidFill>
            </a:endParaRPr>
          </a:p>
          <a:p>
            <a:pPr algn="l" eaLnBrk="1" hangingPunct="1"/>
            <a:endParaRPr lang="de-DE" sz="1600">
              <a:solidFill>
                <a:schemeClr val="tx1"/>
              </a:solidFill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603664" y="6167977"/>
            <a:ext cx="40509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de-DE" sz="1600" smtClean="0">
                <a:solidFill>
                  <a:srgbClr val="006666"/>
                </a:solidFill>
              </a:rPr>
              <a:t>S. Schippers et al., PRA 85 (2012) 012513</a:t>
            </a:r>
            <a:endParaRPr lang="de-DE" sz="1600" dirty="0">
              <a:solidFill>
                <a:srgbClr val="006666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04214" y="6604782"/>
            <a:ext cx="6546952" cy="253218"/>
          </a:xfrm>
        </p:spPr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621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Some uncertain nuclear moments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989570"/>
              </p:ext>
            </p:extLst>
          </p:nvPr>
        </p:nvGraphicFramePr>
        <p:xfrm>
          <a:off x="521436" y="1299805"/>
          <a:ext cx="8222043" cy="45342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0340"/>
                <a:gridCol w="1370340"/>
                <a:gridCol w="1370340"/>
                <a:gridCol w="1559470"/>
                <a:gridCol w="1335233"/>
                <a:gridCol w="1216320"/>
              </a:tblGrid>
              <a:tr h="566777">
                <a:tc>
                  <a:txBody>
                    <a:bodyPr/>
                    <a:lstStyle/>
                    <a:p>
                      <a:pPr algn="ctr"/>
                      <a:endParaRPr lang="de-DE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smtClean="0">
                          <a:latin typeface="+mj-lt"/>
                        </a:rPr>
                        <a:t>Z</a:t>
                      </a:r>
                      <a:endParaRPr lang="de-DE" sz="24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smtClean="0">
                          <a:latin typeface="+mj-lt"/>
                        </a:rPr>
                        <a:t>A</a:t>
                      </a:r>
                      <a:endParaRPr lang="de-DE" sz="24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smtClean="0">
                          <a:latin typeface="+mj-lt"/>
                        </a:rPr>
                        <a:t>t</a:t>
                      </a:r>
                      <a:r>
                        <a:rPr lang="de-DE" sz="2400" baseline="-25000" smtClean="0">
                          <a:latin typeface="+mj-lt"/>
                        </a:rPr>
                        <a:t>1/2</a:t>
                      </a:r>
                      <a:endParaRPr lang="de-DE" sz="2400" baseline="-25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smtClean="0">
                          <a:latin typeface="Symbol" pitchFamily="18" charset="2"/>
                        </a:rPr>
                        <a:t>m </a:t>
                      </a:r>
                      <a:r>
                        <a:rPr lang="de-DE" sz="2400" smtClean="0">
                          <a:latin typeface="+mj-lt"/>
                        </a:rPr>
                        <a:t>/ </a:t>
                      </a:r>
                      <a:r>
                        <a:rPr lang="de-DE" sz="2400" smtClean="0">
                          <a:latin typeface="Symbol" pitchFamily="18" charset="2"/>
                        </a:rPr>
                        <a:t>m</a:t>
                      </a:r>
                      <a:r>
                        <a:rPr lang="de-DE" sz="2400" baseline="-25000" smtClean="0">
                          <a:latin typeface="+mj-lt"/>
                        </a:rPr>
                        <a:t>n</a:t>
                      </a:r>
                      <a:endParaRPr lang="de-DE" sz="2400" baseline="-250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smtClean="0">
                          <a:latin typeface="Symbol" pitchFamily="18" charset="2"/>
                        </a:rPr>
                        <a:t>Dm </a:t>
                      </a:r>
                      <a:r>
                        <a:rPr lang="de-DE" sz="2400" smtClean="0">
                          <a:latin typeface="+mj-lt"/>
                        </a:rPr>
                        <a:t>/ </a:t>
                      </a:r>
                      <a:r>
                        <a:rPr lang="de-DE" sz="2400" smtClean="0">
                          <a:latin typeface="Symbol" pitchFamily="18" charset="2"/>
                        </a:rPr>
                        <a:t>m</a:t>
                      </a:r>
                      <a:endParaRPr lang="de-DE" sz="2400">
                        <a:latin typeface="Symbol" pitchFamily="18" charset="2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S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16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35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87.4</a:t>
                      </a:r>
                      <a:r>
                        <a:rPr lang="de-DE" sz="2400" b="1" baseline="0" smtClean="0">
                          <a:latin typeface="+mn-lt"/>
                        </a:rPr>
                        <a:t> d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1.00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  4%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Ni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28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65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2.52 d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0.69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  9%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Cu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29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70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44.5 s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1.60       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44%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As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33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69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15.2 min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1.58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10%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Br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35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72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79 s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0.60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17%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Br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35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74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46 min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1.68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11%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  <a:tr h="566777"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Br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35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75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97 min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0.76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400" b="1" smtClean="0">
                          <a:latin typeface="+mn-lt"/>
                        </a:rPr>
                        <a:t>24%</a:t>
                      </a:r>
                      <a:endParaRPr lang="de-DE" sz="2400" b="1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4390631" y="5947377"/>
            <a:ext cx="43638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>
                <a:solidFill>
                  <a:srgbClr val="006600"/>
                </a:solidFill>
              </a:rPr>
              <a:t>v</a:t>
            </a:r>
            <a:r>
              <a:rPr lang="de-DE" sz="1600" smtClean="0">
                <a:solidFill>
                  <a:srgbClr val="006600"/>
                </a:solidFill>
              </a:rPr>
              <a:t>alues from N. J. Stone, ADNDT </a:t>
            </a:r>
            <a:r>
              <a:rPr lang="de-DE" sz="1600" b="1" smtClean="0">
                <a:solidFill>
                  <a:srgbClr val="006600"/>
                </a:solidFill>
              </a:rPr>
              <a:t>80</a:t>
            </a:r>
            <a:r>
              <a:rPr lang="de-DE" sz="1600" smtClean="0">
                <a:solidFill>
                  <a:srgbClr val="006600"/>
                </a:solidFill>
              </a:rPr>
              <a:t> (2005) 17</a:t>
            </a:r>
            <a:endParaRPr lang="de-DE" sz="160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78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</a:t>
            </a: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142276" y="1588768"/>
            <a:ext cx="9023624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de-DE" b="1" smtClean="0">
                <a:solidFill>
                  <a:srgbClr val="FF0000"/>
                </a:solidFill>
              </a:rPr>
              <a:t>Atomic data for astrophysics</a:t>
            </a:r>
            <a:endParaRPr lang="de-DE" smtClean="0">
              <a:solidFill>
                <a:srgbClr val="FF0000"/>
              </a:solidFill>
            </a:endParaRPr>
          </a:p>
          <a:p>
            <a:pPr lvl="1"/>
            <a:r>
              <a:rPr lang="de-DE" smtClean="0"/>
              <a:t>	- uncertainties of electron-impact ionization (EII) data limit</a:t>
            </a:r>
          </a:p>
          <a:p>
            <a:pPr lvl="1"/>
            <a:r>
              <a:rPr lang="de-DE"/>
              <a:t>		</a:t>
            </a:r>
            <a:r>
              <a:rPr lang="de-DE" smtClean="0"/>
              <a:t>understanding of supernova explosions</a:t>
            </a:r>
          </a:p>
          <a:p>
            <a:pPr lvl="1"/>
            <a:r>
              <a:rPr lang="de-DE"/>
              <a:t>	</a:t>
            </a:r>
            <a:r>
              <a:rPr lang="de-DE" smtClean="0"/>
              <a:t>- TSR@ISOLDE: cross sections for EII of Si &amp; Fe &amp; … ions</a:t>
            </a:r>
          </a:p>
          <a:p>
            <a:endParaRPr lang="de-DE"/>
          </a:p>
          <a:p>
            <a:pPr marL="342900" indent="-342900">
              <a:buFont typeface="Wingdings" pitchFamily="2" charset="2"/>
              <a:buChar char="Ø"/>
            </a:pPr>
            <a:r>
              <a:rPr lang="de-DE" b="1" smtClean="0">
                <a:solidFill>
                  <a:srgbClr val="FF0000"/>
                </a:solidFill>
              </a:rPr>
              <a:t>Atomic data for fusion energy research</a:t>
            </a:r>
          </a:p>
          <a:p>
            <a:pPr lvl="1"/>
            <a:r>
              <a:rPr lang="de-DE" smtClean="0"/>
              <a:t>	- Recombination of tungsten ions with complex electronic structure</a:t>
            </a:r>
          </a:p>
          <a:p>
            <a:pPr lvl="1"/>
            <a:r>
              <a:rPr lang="de-DE"/>
              <a:t>	</a:t>
            </a:r>
            <a:r>
              <a:rPr lang="de-DE" smtClean="0"/>
              <a:t>- TSR@ISOLDE: Recombination rate coefficients for more</a:t>
            </a:r>
          </a:p>
          <a:p>
            <a:pPr lvl="1"/>
            <a:r>
              <a:rPr lang="de-DE"/>
              <a:t>	</a:t>
            </a:r>
            <a:r>
              <a:rPr lang="de-DE" smtClean="0"/>
              <a:t>	highly-charged tungsten ions from (upgraded) charge breeder</a:t>
            </a:r>
          </a:p>
          <a:p>
            <a:pPr lvl="1"/>
            <a:endParaRPr lang="de-DE" smtClean="0"/>
          </a:p>
          <a:p>
            <a:pPr marL="342900" indent="-342900">
              <a:buFont typeface="Wingdings" pitchFamily="2" charset="2"/>
              <a:buChar char="Ø"/>
            </a:pPr>
            <a:r>
              <a:rPr lang="de-DE" b="1" smtClean="0">
                <a:solidFill>
                  <a:srgbClr val="FF0000"/>
                </a:solidFill>
              </a:rPr>
              <a:t>Hyperfine induced (HFI) transitions</a:t>
            </a:r>
            <a:endParaRPr lang="de-DE" b="1">
              <a:solidFill>
                <a:srgbClr val="FF0000"/>
              </a:solidFill>
            </a:endParaRPr>
          </a:p>
          <a:p>
            <a:pPr lvl="1"/>
            <a:r>
              <a:rPr lang="de-DE" smtClean="0"/>
              <a:t>	- First laboratory measurements of HFI transitions in Be-like ions</a:t>
            </a:r>
          </a:p>
          <a:p>
            <a:pPr lvl="1"/>
            <a:r>
              <a:rPr lang="de-DE"/>
              <a:t>	</a:t>
            </a:r>
            <a:r>
              <a:rPr lang="de-DE" smtClean="0"/>
              <a:t>- TSR@ISOLDE: Determination of nuclear magnetic moments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457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7247"/>
            <a:ext cx="9144000" cy="6268065"/>
          </a:xfrm>
          <a:prstGeom prst="rect">
            <a:avLst/>
          </a:prstGeom>
        </p:spPr>
      </p:pic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The Heidelberg TSR storage ring at </a:t>
            </a:r>
            <a:r>
              <a:rPr lang="de-DE" smtClean="0"/>
              <a:t>MPIK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4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Current TSR collaborators &amp; Funding</a:t>
            </a: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0" y="881323"/>
            <a:ext cx="9213291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smtClean="0">
                <a:solidFill>
                  <a:srgbClr val="FF0000"/>
                </a:solidFill>
              </a:rPr>
              <a:t>D. Bernhardt, A. Müller, K. Spruck</a:t>
            </a:r>
          </a:p>
          <a:p>
            <a:r>
              <a:rPr lang="de-DE" sz="2400" i="1" smtClean="0"/>
              <a:t>IAMP, Justus-Liebig-Universität Giessen</a:t>
            </a:r>
          </a:p>
          <a:p>
            <a:endParaRPr lang="de-DE" sz="2400" smtClean="0">
              <a:solidFill>
                <a:srgbClr val="FF0000"/>
              </a:solidFill>
            </a:endParaRPr>
          </a:p>
          <a:p>
            <a:r>
              <a:rPr lang="de-DE" sz="2400" smtClean="0">
                <a:solidFill>
                  <a:srgbClr val="FF0000"/>
                </a:solidFill>
              </a:rPr>
              <a:t>M. Lestinsky</a:t>
            </a:r>
          </a:p>
          <a:p>
            <a:r>
              <a:rPr lang="de-DE" sz="2400" i="1" smtClean="0"/>
              <a:t>GSI Helmholtzzentrum für Schwerionenforschung</a:t>
            </a:r>
          </a:p>
          <a:p>
            <a:endParaRPr lang="de-DE" sz="2400" smtClean="0">
              <a:solidFill>
                <a:srgbClr val="FF0000"/>
              </a:solidFill>
            </a:endParaRPr>
          </a:p>
          <a:p>
            <a:r>
              <a:rPr lang="de-DE" sz="2400" smtClean="0">
                <a:solidFill>
                  <a:srgbClr val="FF0000"/>
                </a:solidFill>
              </a:rPr>
              <a:t>M. Hahn, O. Novotný, D. W. Savin</a:t>
            </a:r>
          </a:p>
          <a:p>
            <a:r>
              <a:rPr lang="de-DE" sz="2400" i="1" smtClean="0"/>
              <a:t>Columbia Astrophysics Laboratory, Columbia University, New York</a:t>
            </a:r>
          </a:p>
          <a:p>
            <a:endParaRPr lang="de-DE" sz="2400" smtClean="0">
              <a:solidFill>
                <a:srgbClr val="FF0000"/>
              </a:solidFill>
            </a:endParaRPr>
          </a:p>
          <a:p>
            <a:r>
              <a:rPr lang="de-DE" sz="2400" smtClean="0">
                <a:solidFill>
                  <a:srgbClr val="FF0000"/>
                </a:solidFill>
              </a:rPr>
              <a:t>A. Becker, M. Grieser, C. Krantz, R. Repnow, A. Wolf</a:t>
            </a:r>
          </a:p>
          <a:p>
            <a:r>
              <a:rPr lang="de-DE" sz="2400" i="1" smtClean="0"/>
              <a:t>MPI für Kernphysik, Heidelberg, Germany</a:t>
            </a:r>
            <a:endParaRPr lang="de-DE" sz="2400" i="1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5700" y="5667356"/>
            <a:ext cx="1066800" cy="37490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893" y="5232789"/>
            <a:ext cx="1322832" cy="113385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492" y="5314276"/>
            <a:ext cx="1176826" cy="970881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4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9237345"/>
              </p:ext>
            </p:extLst>
          </p:nvPr>
        </p:nvGraphicFramePr>
        <p:xfrm>
          <a:off x="338041" y="1191419"/>
          <a:ext cx="7880852" cy="5394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477" name="Graph" r:id="rId4" imgW="4131720" imgH="2901600" progId="Origin50.Graph">
                  <p:embed/>
                </p:oleObj>
              </mc:Choice>
              <mc:Fallback>
                <p:oleObj name="Graph" r:id="rId4" imgW="413172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041" y="1191419"/>
                        <a:ext cx="7880852" cy="5394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Decay of excited states</a:t>
            </a:r>
          </a:p>
        </p:txBody>
      </p:sp>
      <p:grpSp>
        <p:nvGrpSpPr>
          <p:cNvPr id="2054" name="Group 18"/>
          <p:cNvGrpSpPr>
            <a:grpSpLocks/>
          </p:cNvGrpSpPr>
          <p:nvPr/>
        </p:nvGrpSpPr>
        <p:grpSpPr bwMode="auto">
          <a:xfrm>
            <a:off x="335964" y="1433888"/>
            <a:ext cx="1979613" cy="2035175"/>
            <a:chOff x="208" y="713"/>
            <a:chExt cx="1247" cy="1282"/>
          </a:xfrm>
        </p:grpSpPr>
        <p:sp>
          <p:nvSpPr>
            <p:cNvPr id="2063" name="Line 19"/>
            <p:cNvSpPr>
              <a:spLocks noChangeShapeType="1"/>
            </p:cNvSpPr>
            <p:nvPr/>
          </p:nvSpPr>
          <p:spPr bwMode="auto">
            <a:xfrm flipV="1">
              <a:off x="435" y="1913"/>
              <a:ext cx="776" cy="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64" name="Line 20"/>
            <p:cNvSpPr>
              <a:spLocks noChangeShapeType="1"/>
            </p:cNvSpPr>
            <p:nvPr/>
          </p:nvSpPr>
          <p:spPr bwMode="auto">
            <a:xfrm>
              <a:off x="476" y="825"/>
              <a:ext cx="73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65" name="Line 21"/>
            <p:cNvSpPr>
              <a:spLocks noChangeShapeType="1"/>
            </p:cNvSpPr>
            <p:nvPr/>
          </p:nvSpPr>
          <p:spPr bwMode="auto">
            <a:xfrm flipH="1">
              <a:off x="283" y="982"/>
              <a:ext cx="3" cy="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66" name="Line 22"/>
            <p:cNvSpPr>
              <a:spLocks noChangeShapeType="1"/>
            </p:cNvSpPr>
            <p:nvPr/>
          </p:nvSpPr>
          <p:spPr bwMode="auto">
            <a:xfrm>
              <a:off x="1374" y="1015"/>
              <a:ext cx="0" cy="73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67" name="Freeform 23"/>
            <p:cNvSpPr>
              <a:spLocks/>
            </p:cNvSpPr>
            <p:nvPr/>
          </p:nvSpPr>
          <p:spPr bwMode="auto">
            <a:xfrm>
              <a:off x="904" y="713"/>
              <a:ext cx="73" cy="75"/>
            </a:xfrm>
            <a:custGeom>
              <a:avLst/>
              <a:gdLst>
                <a:gd name="T0" fmla="*/ 0 w 33"/>
                <a:gd name="T1" fmla="*/ 364 h 34"/>
                <a:gd name="T2" fmla="*/ 250 w 33"/>
                <a:gd name="T3" fmla="*/ 258 h 34"/>
                <a:gd name="T4" fmla="*/ 356 w 33"/>
                <a:gd name="T5" fmla="*/ 0 h 34"/>
                <a:gd name="T6" fmla="*/ 356 w 33"/>
                <a:gd name="T7" fmla="*/ 0 h 34"/>
                <a:gd name="T8" fmla="*/ 250 w 33"/>
                <a:gd name="T9" fmla="*/ 258 h 34"/>
                <a:gd name="T10" fmla="*/ 0 w 33"/>
                <a:gd name="T11" fmla="*/ 364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4"/>
                <a:gd name="T20" fmla="*/ 33 w 3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4">
                  <a:moveTo>
                    <a:pt x="0" y="34"/>
                  </a:moveTo>
                  <a:cubicBezTo>
                    <a:pt x="9" y="34"/>
                    <a:pt x="17" y="30"/>
                    <a:pt x="23" y="24"/>
                  </a:cubicBezTo>
                  <a:cubicBezTo>
                    <a:pt x="29" y="18"/>
                    <a:pt x="33" y="9"/>
                    <a:pt x="33" y="0"/>
                  </a:cubicBezTo>
                  <a:cubicBezTo>
                    <a:pt x="33" y="9"/>
                    <a:pt x="29" y="18"/>
                    <a:pt x="23" y="24"/>
                  </a:cubicBezTo>
                  <a:cubicBezTo>
                    <a:pt x="17" y="30"/>
                    <a:pt x="9" y="34"/>
                    <a:pt x="0" y="34"/>
                  </a:cubicBezTo>
                  <a:close/>
                </a:path>
              </a:pathLst>
            </a:custGeom>
            <a:solidFill>
              <a:srgbClr val="008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2069" name="AutoShape 27"/>
            <p:cNvSpPr>
              <a:spLocks noChangeArrowheads="1"/>
            </p:cNvSpPr>
            <p:nvPr/>
          </p:nvSpPr>
          <p:spPr bwMode="auto">
            <a:xfrm rot="2788979">
              <a:off x="922" y="751"/>
              <a:ext cx="521" cy="52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617 w 21600"/>
                <a:gd name="T13" fmla="*/ 0 h 21600"/>
                <a:gd name="T14" fmla="*/ 19983 w 21600"/>
                <a:gd name="T15" fmla="*/ 83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70" name="AutoShape 28"/>
            <p:cNvSpPr>
              <a:spLocks noChangeArrowheads="1"/>
            </p:cNvSpPr>
            <p:nvPr/>
          </p:nvSpPr>
          <p:spPr bwMode="auto">
            <a:xfrm rot="8188979">
              <a:off x="934" y="1474"/>
              <a:ext cx="521" cy="52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617 w 21600"/>
                <a:gd name="T13" fmla="*/ 0 h 21600"/>
                <a:gd name="T14" fmla="*/ 19983 w 21600"/>
                <a:gd name="T15" fmla="*/ 83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71" name="AutoShape 29"/>
            <p:cNvSpPr>
              <a:spLocks noChangeArrowheads="1"/>
            </p:cNvSpPr>
            <p:nvPr/>
          </p:nvSpPr>
          <p:spPr bwMode="auto">
            <a:xfrm rot="-2611021">
              <a:off x="208" y="742"/>
              <a:ext cx="521" cy="52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617 w 21600"/>
                <a:gd name="T13" fmla="*/ 0 h 21600"/>
                <a:gd name="T14" fmla="*/ 19983 w 21600"/>
                <a:gd name="T15" fmla="*/ 83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2072" name="AutoShape 30"/>
            <p:cNvSpPr>
              <a:spLocks noChangeArrowheads="1"/>
            </p:cNvSpPr>
            <p:nvPr/>
          </p:nvSpPr>
          <p:spPr bwMode="auto">
            <a:xfrm rot="-8011021">
              <a:off x="220" y="1450"/>
              <a:ext cx="521" cy="52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617 w 21600"/>
                <a:gd name="T13" fmla="*/ 0 h 21600"/>
                <a:gd name="T14" fmla="*/ 19983 w 21600"/>
                <a:gd name="T15" fmla="*/ 83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7520" y="7600"/>
                  </a:moveTo>
                  <a:cubicBezTo>
                    <a:pt x="8382" y="6716"/>
                    <a:pt x="9565" y="6217"/>
                    <a:pt x="10800" y="6218"/>
                  </a:cubicBezTo>
                  <a:cubicBezTo>
                    <a:pt x="12034" y="6218"/>
                    <a:pt x="13217" y="6716"/>
                    <a:pt x="14079" y="7600"/>
                  </a:cubicBezTo>
                  <a:lnTo>
                    <a:pt x="18530" y="3258"/>
                  </a:lnTo>
                  <a:cubicBezTo>
                    <a:pt x="16497" y="1174"/>
                    <a:pt x="13710" y="-1"/>
                    <a:pt x="10799" y="0"/>
                  </a:cubicBezTo>
                  <a:cubicBezTo>
                    <a:pt x="7889" y="0"/>
                    <a:pt x="5102" y="1174"/>
                    <a:pt x="3069" y="3258"/>
                  </a:cubicBezTo>
                  <a:close/>
                </a:path>
              </a:pathLst>
            </a:cu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</p:grpSp>
      <p:sp>
        <p:nvSpPr>
          <p:cNvPr id="2055" name="Text Box 43"/>
          <p:cNvSpPr txBox="1">
            <a:spLocks noChangeArrowheads="1"/>
          </p:cNvSpPr>
          <p:nvPr/>
        </p:nvSpPr>
        <p:spPr bwMode="auto">
          <a:xfrm>
            <a:off x="59359" y="3800535"/>
            <a:ext cx="266611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400" smtClean="0">
                <a:solidFill>
                  <a:srgbClr val="000066"/>
                </a:solidFill>
              </a:rPr>
              <a:t>Simply wait until</a:t>
            </a:r>
            <a:endParaRPr lang="de-DE" sz="2400">
              <a:solidFill>
                <a:srgbClr val="000066"/>
              </a:solidFill>
            </a:endParaRPr>
          </a:p>
          <a:p>
            <a:pPr algn="ctr"/>
            <a:r>
              <a:rPr lang="de-DE" sz="2400">
                <a:solidFill>
                  <a:srgbClr val="000066"/>
                </a:solidFill>
              </a:rPr>
              <a:t>metastable </a:t>
            </a:r>
            <a:r>
              <a:rPr lang="de-DE" sz="2400" smtClean="0">
                <a:solidFill>
                  <a:srgbClr val="000066"/>
                </a:solidFill>
              </a:rPr>
              <a:t>ions</a:t>
            </a:r>
          </a:p>
          <a:p>
            <a:pPr algn="ctr"/>
            <a:r>
              <a:rPr lang="de-DE" sz="2400" smtClean="0">
                <a:solidFill>
                  <a:srgbClr val="000066"/>
                </a:solidFill>
              </a:rPr>
              <a:t>have relaxed to </a:t>
            </a:r>
          </a:p>
          <a:p>
            <a:pPr algn="ctr"/>
            <a:r>
              <a:rPr lang="de-DE" sz="2400" smtClean="0">
                <a:solidFill>
                  <a:srgbClr val="000066"/>
                </a:solidFill>
              </a:rPr>
              <a:t>their ground state.</a:t>
            </a:r>
            <a:endParaRPr lang="de-DE" sz="2400">
              <a:solidFill>
                <a:srgbClr val="000066"/>
              </a:solidFill>
            </a:endParaRPr>
          </a:p>
        </p:txBody>
      </p:sp>
      <p:sp>
        <p:nvSpPr>
          <p:cNvPr id="2059" name="Text Box 5"/>
          <p:cNvSpPr txBox="1">
            <a:spLocks noChangeArrowheads="1"/>
          </p:cNvSpPr>
          <p:nvPr/>
        </p:nvSpPr>
        <p:spPr bwMode="auto">
          <a:xfrm>
            <a:off x="5316320" y="5030410"/>
            <a:ext cx="2251322" cy="5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de-DE" sz="1600">
                <a:solidFill>
                  <a:srgbClr val="006666"/>
                </a:solidFill>
              </a:rPr>
              <a:t>S. Schippers et al.</a:t>
            </a:r>
          </a:p>
          <a:p>
            <a:pPr algn="l"/>
            <a:r>
              <a:rPr lang="de-DE" sz="1600">
                <a:solidFill>
                  <a:srgbClr val="006666"/>
                </a:solidFill>
              </a:rPr>
              <a:t>PRL </a:t>
            </a:r>
            <a:r>
              <a:rPr lang="de-DE" sz="1600" b="1">
                <a:solidFill>
                  <a:srgbClr val="006666"/>
                </a:solidFill>
              </a:rPr>
              <a:t>98</a:t>
            </a:r>
            <a:r>
              <a:rPr lang="de-DE" sz="1600">
                <a:solidFill>
                  <a:srgbClr val="006666"/>
                </a:solidFill>
              </a:rPr>
              <a:t> (2007) 033001</a:t>
            </a:r>
          </a:p>
        </p:txBody>
      </p:sp>
      <p:sp>
        <p:nvSpPr>
          <p:cNvPr id="2060" name="Ovale Legende 32"/>
          <p:cNvSpPr>
            <a:spLocks noChangeArrowheads="1"/>
          </p:cNvSpPr>
          <p:nvPr/>
        </p:nvSpPr>
        <p:spPr bwMode="auto">
          <a:xfrm>
            <a:off x="6037432" y="1805928"/>
            <a:ext cx="1939234" cy="1227088"/>
          </a:xfrm>
          <a:prstGeom prst="wedgeEllipseCallout">
            <a:avLst>
              <a:gd name="adj1" fmla="val -67384"/>
              <a:gd name="adj2" fmla="val 81801"/>
            </a:avLst>
          </a:prstGeom>
          <a:solidFill>
            <a:srgbClr val="FF0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de-DE" sz="2400" smtClean="0">
                <a:solidFill>
                  <a:schemeClr val="bg1"/>
                </a:solidFill>
              </a:rPr>
              <a:t>2s2p </a:t>
            </a:r>
            <a:r>
              <a:rPr lang="de-DE" sz="2400" baseline="30000" smtClean="0">
                <a:solidFill>
                  <a:schemeClr val="bg1"/>
                </a:solidFill>
              </a:rPr>
              <a:t>3</a:t>
            </a:r>
            <a:r>
              <a:rPr lang="de-DE" sz="2400" smtClean="0">
                <a:solidFill>
                  <a:schemeClr val="bg1"/>
                </a:solidFill>
              </a:rPr>
              <a:t>P</a:t>
            </a:r>
            <a:r>
              <a:rPr lang="de-DE" sz="2400" baseline="-25000" smtClean="0">
                <a:solidFill>
                  <a:schemeClr val="bg1"/>
                </a:solidFill>
              </a:rPr>
              <a:t>0</a:t>
            </a:r>
            <a:endParaRPr lang="de-DE" sz="2400" baseline="-25000">
              <a:solidFill>
                <a:schemeClr val="bg1"/>
              </a:solidFill>
            </a:endParaRPr>
          </a:p>
          <a:p>
            <a:pPr algn="ctr"/>
            <a:r>
              <a:rPr lang="de-DE" sz="2400">
                <a:solidFill>
                  <a:schemeClr val="bg1"/>
                </a:solidFill>
              </a:rPr>
              <a:t>decay</a:t>
            </a:r>
          </a:p>
        </p:txBody>
      </p:sp>
      <p:sp>
        <p:nvSpPr>
          <p:cNvPr id="2062" name="Textfeld 34"/>
          <p:cNvSpPr txBox="1">
            <a:spLocks noChangeArrowheads="1"/>
          </p:cNvSpPr>
          <p:nvPr/>
        </p:nvSpPr>
        <p:spPr bwMode="auto">
          <a:xfrm>
            <a:off x="5542857" y="668199"/>
            <a:ext cx="24480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2800" b="1">
                <a:solidFill>
                  <a:srgbClr val="FF0000"/>
                </a:solidFill>
              </a:rPr>
              <a:t>Be-like </a:t>
            </a:r>
            <a:r>
              <a:rPr lang="de-DE" sz="2800" b="1" baseline="30000" smtClean="0">
                <a:solidFill>
                  <a:srgbClr val="FF0000"/>
                </a:solidFill>
              </a:rPr>
              <a:t>47</a:t>
            </a:r>
            <a:r>
              <a:rPr lang="de-DE" sz="2800" b="1" smtClean="0">
                <a:solidFill>
                  <a:srgbClr val="FF0000"/>
                </a:solidFill>
              </a:rPr>
              <a:t>Ti</a:t>
            </a:r>
            <a:r>
              <a:rPr lang="de-DE" sz="2800" b="1" baseline="30000" smtClean="0">
                <a:solidFill>
                  <a:srgbClr val="FF0000"/>
                </a:solidFill>
              </a:rPr>
              <a:t>18</a:t>
            </a:r>
            <a:r>
              <a:rPr lang="de-DE" sz="2800" b="1" baseline="3000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21" name="Freeform 17"/>
          <p:cNvSpPr>
            <a:spLocks/>
          </p:cNvSpPr>
          <p:nvPr/>
        </p:nvSpPr>
        <p:spPr bwMode="auto">
          <a:xfrm>
            <a:off x="311660" y="2351116"/>
            <a:ext cx="148335" cy="393960"/>
          </a:xfrm>
          <a:custGeom>
            <a:avLst/>
            <a:gdLst>
              <a:gd name="T0" fmla="*/ 180 w 180"/>
              <a:gd name="T1" fmla="*/ 0 h 477"/>
              <a:gd name="T2" fmla="*/ 159 w 180"/>
              <a:gd name="T3" fmla="*/ 204 h 477"/>
              <a:gd name="T4" fmla="*/ 84 w 180"/>
              <a:gd name="T5" fmla="*/ 369 h 477"/>
              <a:gd name="T6" fmla="*/ 0 w 180"/>
              <a:gd name="T7" fmla="*/ 47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" h="477">
                <a:moveTo>
                  <a:pt x="180" y="0"/>
                </a:moveTo>
                <a:cubicBezTo>
                  <a:pt x="177" y="34"/>
                  <a:pt x="175" y="143"/>
                  <a:pt x="159" y="204"/>
                </a:cubicBezTo>
                <a:cubicBezTo>
                  <a:pt x="143" y="265"/>
                  <a:pt x="111" y="323"/>
                  <a:pt x="84" y="369"/>
                </a:cubicBezTo>
                <a:cubicBezTo>
                  <a:pt x="57" y="415"/>
                  <a:pt x="17" y="455"/>
                  <a:pt x="0" y="47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V="1">
            <a:off x="201232" y="2721125"/>
            <a:ext cx="131854" cy="13957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838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Reactions</a:t>
            </a:r>
            <a:endParaRPr lang="de-DE" sz="2400" b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56707" name="Text Box 35"/>
          <p:cNvSpPr txBox="1">
            <a:spLocks noChangeArrowheads="1"/>
          </p:cNvSpPr>
          <p:nvPr/>
        </p:nvSpPr>
        <p:spPr bwMode="auto">
          <a:xfrm>
            <a:off x="752095" y="1089053"/>
            <a:ext cx="1114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1"/>
              <a:t>e</a:t>
            </a:r>
            <a:r>
              <a:rPr lang="de-DE" b="1" baseline="30000"/>
              <a:t>-</a:t>
            </a:r>
            <a:r>
              <a:rPr lang="de-DE" b="1"/>
              <a:t> beam</a:t>
            </a:r>
          </a:p>
        </p:txBody>
      </p:sp>
      <p:grpSp>
        <p:nvGrpSpPr>
          <p:cNvPr id="156719" name="Group 47"/>
          <p:cNvGrpSpPr>
            <a:grpSpLocks/>
          </p:cNvGrpSpPr>
          <p:nvPr/>
        </p:nvGrpSpPr>
        <p:grpSpPr bwMode="auto">
          <a:xfrm>
            <a:off x="2279270" y="1460528"/>
            <a:ext cx="4902200" cy="1901825"/>
            <a:chOff x="1431" y="1554"/>
            <a:chExt cx="3088" cy="1198"/>
          </a:xfrm>
        </p:grpSpPr>
        <p:sp>
          <p:nvSpPr>
            <p:cNvPr id="156709" name="Text Box 37"/>
            <p:cNvSpPr txBox="1">
              <a:spLocks noChangeArrowheads="1"/>
            </p:cNvSpPr>
            <p:nvPr/>
          </p:nvSpPr>
          <p:spPr bwMode="auto">
            <a:xfrm>
              <a:off x="2060" y="2458"/>
              <a:ext cx="2459" cy="29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 b="1">
                  <a:solidFill>
                    <a:srgbClr val="000000"/>
                  </a:solidFill>
                </a:rPr>
                <a:t>100% detection efficiency</a:t>
              </a:r>
            </a:p>
          </p:txBody>
        </p:sp>
        <p:grpSp>
          <p:nvGrpSpPr>
            <p:cNvPr id="156718" name="Group 46"/>
            <p:cNvGrpSpPr>
              <a:grpSpLocks/>
            </p:cNvGrpSpPr>
            <p:nvPr/>
          </p:nvGrpSpPr>
          <p:grpSpPr bwMode="auto">
            <a:xfrm>
              <a:off x="1431" y="1554"/>
              <a:ext cx="459" cy="635"/>
              <a:chOff x="1431" y="1554"/>
              <a:chExt cx="459" cy="635"/>
            </a:xfrm>
          </p:grpSpPr>
          <p:sp>
            <p:nvSpPr>
              <p:cNvPr id="156711" name="Rectangle 39"/>
              <p:cNvSpPr>
                <a:spLocks noChangeArrowheads="1"/>
              </p:cNvSpPr>
              <p:nvPr/>
            </p:nvSpPr>
            <p:spPr bwMode="auto">
              <a:xfrm>
                <a:off x="1793" y="1554"/>
                <a:ext cx="97" cy="23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712" name="Rectangle 40"/>
              <p:cNvSpPr>
                <a:spLocks noChangeArrowheads="1"/>
              </p:cNvSpPr>
              <p:nvPr/>
            </p:nvSpPr>
            <p:spPr bwMode="auto">
              <a:xfrm rot="3990678">
                <a:off x="1500" y="2023"/>
                <a:ext cx="97" cy="235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156715" name="Group 43"/>
          <p:cNvGrpSpPr>
            <a:grpSpLocks/>
          </p:cNvGrpSpPr>
          <p:nvPr/>
        </p:nvGrpSpPr>
        <p:grpSpPr bwMode="auto">
          <a:xfrm>
            <a:off x="449263" y="3954205"/>
            <a:ext cx="8266112" cy="1423988"/>
            <a:chOff x="293" y="2356"/>
            <a:chExt cx="5207" cy="897"/>
          </a:xfrm>
        </p:grpSpPr>
        <p:sp>
          <p:nvSpPr>
            <p:cNvPr id="156716" name="Text Box 44"/>
            <p:cNvSpPr txBox="1">
              <a:spLocks noChangeArrowheads="1"/>
            </p:cNvSpPr>
            <p:nvPr/>
          </p:nvSpPr>
          <p:spPr bwMode="auto">
            <a:xfrm>
              <a:off x="293" y="2356"/>
              <a:ext cx="5207" cy="294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 b="1">
                  <a:solidFill>
                    <a:srgbClr val="FF0000"/>
                  </a:solidFill>
                </a:rPr>
                <a:t>collision experiments with dilute ensembles of particles</a:t>
              </a:r>
            </a:p>
          </p:txBody>
        </p:sp>
        <p:sp>
          <p:nvSpPr>
            <p:cNvPr id="156717" name="Text Box 45"/>
            <p:cNvSpPr txBox="1">
              <a:spLocks noChangeArrowheads="1"/>
            </p:cNvSpPr>
            <p:nvPr/>
          </p:nvSpPr>
          <p:spPr bwMode="auto">
            <a:xfrm>
              <a:off x="826" y="2730"/>
              <a:ext cx="3998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>
                  <a:solidFill>
                    <a:srgbClr val="000000"/>
                  </a:solidFill>
                </a:rPr>
                <a:t>tunable relative energy: sub </a:t>
              </a:r>
              <a:r>
                <a:rPr lang="de-DE" sz="2400" b="1">
                  <a:solidFill>
                    <a:srgbClr val="000000"/>
                  </a:solidFill>
                </a:rPr>
                <a:t>meV</a:t>
              </a:r>
              <a:r>
                <a:rPr lang="de-DE" sz="2400">
                  <a:solidFill>
                    <a:srgbClr val="000000"/>
                  </a:solidFill>
                </a:rPr>
                <a:t> to sub </a:t>
              </a:r>
              <a:r>
                <a:rPr lang="de-DE" sz="2400" b="1" smtClean="0">
                  <a:solidFill>
                    <a:srgbClr val="000000"/>
                  </a:solidFill>
                </a:rPr>
                <a:t>MeV</a:t>
              </a:r>
            </a:p>
            <a:p>
              <a:pPr algn="ctr"/>
              <a:r>
                <a:rPr lang="de-DE" sz="2400" b="1" smtClean="0">
                  <a:solidFill>
                    <a:srgbClr val="000000"/>
                  </a:solidFill>
                </a:rPr>
                <a:t>cross sections on an absolute scale</a:t>
              </a:r>
              <a:endParaRPr lang="de-DE" sz="24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56721" name="Group 49"/>
          <p:cNvGrpSpPr>
            <a:grpSpLocks/>
          </p:cNvGrpSpPr>
          <p:nvPr/>
        </p:nvGrpSpPr>
        <p:grpSpPr bwMode="auto">
          <a:xfrm>
            <a:off x="2004632" y="1493865"/>
            <a:ext cx="6684963" cy="1187450"/>
            <a:chOff x="1258" y="1279"/>
            <a:chExt cx="4211" cy="748"/>
          </a:xfrm>
        </p:grpSpPr>
        <p:grpSp>
          <p:nvGrpSpPr>
            <p:cNvPr id="156720" name="Group 48"/>
            <p:cNvGrpSpPr>
              <a:grpSpLocks/>
            </p:cNvGrpSpPr>
            <p:nvPr/>
          </p:nvGrpSpPr>
          <p:grpSpPr bwMode="auto">
            <a:xfrm>
              <a:off x="1258" y="1355"/>
              <a:ext cx="470" cy="404"/>
              <a:chOff x="1258" y="1355"/>
              <a:chExt cx="470" cy="404"/>
            </a:xfrm>
          </p:grpSpPr>
          <p:sp>
            <p:nvSpPr>
              <p:cNvPr id="156677" name="Line 5"/>
              <p:cNvSpPr>
                <a:spLocks noChangeShapeType="1"/>
              </p:cNvSpPr>
              <p:nvPr/>
            </p:nvSpPr>
            <p:spPr bwMode="auto">
              <a:xfrm>
                <a:off x="1258" y="1355"/>
                <a:ext cx="470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78" name="Line 6"/>
              <p:cNvSpPr>
                <a:spLocks noChangeShapeType="1"/>
              </p:cNvSpPr>
              <p:nvPr/>
            </p:nvSpPr>
            <p:spPr bwMode="auto">
              <a:xfrm>
                <a:off x="1378" y="1499"/>
                <a:ext cx="129" cy="26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56680" name="Text Box 8"/>
            <p:cNvSpPr txBox="1">
              <a:spLocks noChangeArrowheads="1"/>
            </p:cNvSpPr>
            <p:nvPr/>
          </p:nvSpPr>
          <p:spPr bwMode="auto">
            <a:xfrm>
              <a:off x="2060" y="1279"/>
              <a:ext cx="3409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2400" b="1">
                  <a:solidFill>
                    <a:srgbClr val="000000"/>
                  </a:solidFill>
                </a:rPr>
                <a:t>Reaction products</a:t>
              </a:r>
              <a:r>
                <a:rPr lang="de-DE" sz="2400">
                  <a:solidFill>
                    <a:srgbClr val="000000"/>
                  </a:solidFill>
                </a:rPr>
                <a:t> </a:t>
              </a:r>
            </a:p>
            <a:p>
              <a:pPr lvl="1">
                <a:buFontTx/>
                <a:buChar char="•"/>
              </a:pPr>
              <a:r>
                <a:rPr lang="de-DE" sz="2400">
                  <a:solidFill>
                    <a:srgbClr val="000000"/>
                  </a:solidFill>
                </a:rPr>
                <a:t> beams of high directionality</a:t>
              </a:r>
            </a:p>
            <a:p>
              <a:pPr lvl="1">
                <a:buFontTx/>
                <a:buChar char="•"/>
              </a:pPr>
              <a:r>
                <a:rPr lang="de-DE" sz="2400">
                  <a:solidFill>
                    <a:srgbClr val="000000"/>
                  </a:solidFill>
                </a:rPr>
                <a:t> high particle energies in lab frame</a:t>
              </a:r>
              <a:endParaRPr lang="de-DE" sz="24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56681" name="Group 9"/>
          <p:cNvGrpSpPr>
            <a:grpSpLocks/>
          </p:cNvGrpSpPr>
          <p:nvPr/>
        </p:nvGrpSpPr>
        <p:grpSpPr bwMode="auto">
          <a:xfrm>
            <a:off x="201232" y="1433541"/>
            <a:ext cx="2116138" cy="2035175"/>
            <a:chOff x="122" y="713"/>
            <a:chExt cx="1333" cy="1282"/>
          </a:xfrm>
        </p:grpSpPr>
        <p:grpSp>
          <p:nvGrpSpPr>
            <p:cNvPr id="156682" name="Group 10"/>
            <p:cNvGrpSpPr>
              <a:grpSpLocks/>
            </p:cNvGrpSpPr>
            <p:nvPr/>
          </p:nvGrpSpPr>
          <p:grpSpPr bwMode="auto">
            <a:xfrm>
              <a:off x="122" y="713"/>
              <a:ext cx="1333" cy="1282"/>
              <a:chOff x="122" y="713"/>
              <a:chExt cx="1333" cy="1282"/>
            </a:xfrm>
          </p:grpSpPr>
          <p:sp>
            <p:nvSpPr>
              <p:cNvPr id="156683" name="Line 11"/>
              <p:cNvSpPr>
                <a:spLocks noChangeShapeType="1"/>
              </p:cNvSpPr>
              <p:nvPr/>
            </p:nvSpPr>
            <p:spPr bwMode="auto">
              <a:xfrm flipV="1">
                <a:off x="435" y="1913"/>
                <a:ext cx="776" cy="3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84" name="Line 12"/>
              <p:cNvSpPr>
                <a:spLocks noChangeShapeType="1"/>
              </p:cNvSpPr>
              <p:nvPr/>
            </p:nvSpPr>
            <p:spPr bwMode="auto">
              <a:xfrm>
                <a:off x="476" y="825"/>
                <a:ext cx="737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85" name="Line 13"/>
              <p:cNvSpPr>
                <a:spLocks noChangeShapeType="1"/>
              </p:cNvSpPr>
              <p:nvPr/>
            </p:nvSpPr>
            <p:spPr bwMode="auto">
              <a:xfrm flipH="1">
                <a:off x="283" y="982"/>
                <a:ext cx="3" cy="747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86" name="Line 14"/>
              <p:cNvSpPr>
                <a:spLocks noChangeShapeType="1"/>
              </p:cNvSpPr>
              <p:nvPr/>
            </p:nvSpPr>
            <p:spPr bwMode="auto">
              <a:xfrm>
                <a:off x="1374" y="1015"/>
                <a:ext cx="0" cy="738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87" name="Freeform 15"/>
              <p:cNvSpPr>
                <a:spLocks/>
              </p:cNvSpPr>
              <p:nvPr/>
            </p:nvSpPr>
            <p:spPr bwMode="auto">
              <a:xfrm>
                <a:off x="904" y="713"/>
                <a:ext cx="73" cy="75"/>
              </a:xfrm>
              <a:custGeom>
                <a:avLst/>
                <a:gdLst>
                  <a:gd name="T0" fmla="*/ 0 w 33"/>
                  <a:gd name="T1" fmla="*/ 34 h 34"/>
                  <a:gd name="T2" fmla="*/ 23 w 33"/>
                  <a:gd name="T3" fmla="*/ 24 h 34"/>
                  <a:gd name="T4" fmla="*/ 33 w 33"/>
                  <a:gd name="T5" fmla="*/ 0 h 34"/>
                  <a:gd name="T6" fmla="*/ 33 w 33"/>
                  <a:gd name="T7" fmla="*/ 0 h 34"/>
                  <a:gd name="T8" fmla="*/ 23 w 33"/>
                  <a:gd name="T9" fmla="*/ 24 h 34"/>
                  <a:gd name="T10" fmla="*/ 0 w 33"/>
                  <a:gd name="T11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4">
                    <a:moveTo>
                      <a:pt x="0" y="34"/>
                    </a:moveTo>
                    <a:cubicBezTo>
                      <a:pt x="9" y="34"/>
                      <a:pt x="17" y="30"/>
                      <a:pt x="23" y="24"/>
                    </a:cubicBezTo>
                    <a:cubicBezTo>
                      <a:pt x="29" y="18"/>
                      <a:pt x="33" y="9"/>
                      <a:pt x="33" y="0"/>
                    </a:cubicBezTo>
                    <a:lnTo>
                      <a:pt x="33" y="0"/>
                    </a:lnTo>
                    <a:cubicBezTo>
                      <a:pt x="33" y="9"/>
                      <a:pt x="29" y="18"/>
                      <a:pt x="23" y="24"/>
                    </a:cubicBezTo>
                    <a:cubicBezTo>
                      <a:pt x="17" y="30"/>
                      <a:pt x="9" y="34"/>
                      <a:pt x="0" y="34"/>
                    </a:cubicBezTo>
                    <a:close/>
                  </a:path>
                </a:pathLst>
              </a:custGeom>
              <a:solidFill>
                <a:srgbClr val="0089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de-DE"/>
              </a:p>
            </p:txBody>
          </p:sp>
          <p:grpSp>
            <p:nvGrpSpPr>
              <p:cNvPr id="156688" name="Group 16"/>
              <p:cNvGrpSpPr>
                <a:grpSpLocks/>
              </p:cNvGrpSpPr>
              <p:nvPr/>
            </p:nvGrpSpPr>
            <p:grpSpPr bwMode="auto">
              <a:xfrm>
                <a:off x="122" y="1291"/>
                <a:ext cx="163" cy="321"/>
                <a:chOff x="229" y="1809"/>
                <a:chExt cx="314" cy="617"/>
              </a:xfrm>
            </p:grpSpPr>
            <p:sp>
              <p:nvSpPr>
                <p:cNvPr id="156689" name="Freeform 17"/>
                <p:cNvSpPr>
                  <a:spLocks/>
                </p:cNvSpPr>
                <p:nvPr/>
              </p:nvSpPr>
              <p:spPr bwMode="auto">
                <a:xfrm>
                  <a:off x="363" y="1809"/>
                  <a:ext cx="180" cy="477"/>
                </a:xfrm>
                <a:custGeom>
                  <a:avLst/>
                  <a:gdLst>
                    <a:gd name="T0" fmla="*/ 180 w 180"/>
                    <a:gd name="T1" fmla="*/ 0 h 477"/>
                    <a:gd name="T2" fmla="*/ 159 w 180"/>
                    <a:gd name="T3" fmla="*/ 204 h 477"/>
                    <a:gd name="T4" fmla="*/ 84 w 180"/>
                    <a:gd name="T5" fmla="*/ 369 h 477"/>
                    <a:gd name="T6" fmla="*/ 0 w 180"/>
                    <a:gd name="T7" fmla="*/ 477 h 4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80" h="477">
                      <a:moveTo>
                        <a:pt x="180" y="0"/>
                      </a:moveTo>
                      <a:cubicBezTo>
                        <a:pt x="177" y="34"/>
                        <a:pt x="175" y="143"/>
                        <a:pt x="159" y="204"/>
                      </a:cubicBezTo>
                      <a:cubicBezTo>
                        <a:pt x="143" y="265"/>
                        <a:pt x="111" y="323"/>
                        <a:pt x="84" y="369"/>
                      </a:cubicBezTo>
                      <a:cubicBezTo>
                        <a:pt x="57" y="415"/>
                        <a:pt x="17" y="455"/>
                        <a:pt x="0" y="477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690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29" y="2257"/>
                  <a:ext cx="160" cy="169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  <a:round/>
                  <a:headEnd/>
                  <a:tailEnd type="stealth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de-DE"/>
                </a:p>
              </p:txBody>
            </p:sp>
          </p:grpSp>
          <p:sp>
            <p:nvSpPr>
              <p:cNvPr id="156691" name="AutoShape 19"/>
              <p:cNvSpPr>
                <a:spLocks noChangeArrowheads="1"/>
              </p:cNvSpPr>
              <p:nvPr/>
            </p:nvSpPr>
            <p:spPr bwMode="auto">
              <a:xfrm rot="2788979">
                <a:off x="922" y="751"/>
                <a:ext cx="521" cy="521"/>
              </a:xfrm>
              <a:custGeom>
                <a:avLst/>
                <a:gdLst>
                  <a:gd name="G0" fmla="+- 4582 0 0"/>
                  <a:gd name="G1" fmla="+- -8893715 0 0"/>
                  <a:gd name="G2" fmla="+- 0 0 -8893715"/>
                  <a:gd name="T0" fmla="*/ 0 256 1"/>
                  <a:gd name="T1" fmla="*/ 180 256 1"/>
                  <a:gd name="G3" fmla="+- -8893715 T0 T1"/>
                  <a:gd name="T2" fmla="*/ 0 256 1"/>
                  <a:gd name="T3" fmla="*/ 90 256 1"/>
                  <a:gd name="G4" fmla="+- -8893715 T2 T3"/>
                  <a:gd name="G5" fmla="*/ G4 2 1"/>
                  <a:gd name="T4" fmla="*/ 90 256 1"/>
                  <a:gd name="T5" fmla="*/ 0 256 1"/>
                  <a:gd name="G6" fmla="+- -8893715 T4 T5"/>
                  <a:gd name="G7" fmla="*/ G6 2 1"/>
                  <a:gd name="G8" fmla="abs -8893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582"/>
                  <a:gd name="G18" fmla="*/ 4582 1 2"/>
                  <a:gd name="G19" fmla="+- G18 5400 0"/>
                  <a:gd name="G20" fmla="cos G19 -8893715"/>
                  <a:gd name="G21" fmla="sin G19 -8893715"/>
                  <a:gd name="G22" fmla="+- G20 10800 0"/>
                  <a:gd name="G23" fmla="+- G21 10800 0"/>
                  <a:gd name="G24" fmla="+- 10800 0 G20"/>
                  <a:gd name="G25" fmla="+- 4582 10800 0"/>
                  <a:gd name="G26" fmla="?: G9 G17 G25"/>
                  <a:gd name="G27" fmla="?: G9 0 21600"/>
                  <a:gd name="G28" fmla="cos 10800 -8893715"/>
                  <a:gd name="G29" fmla="sin 10800 -8893715"/>
                  <a:gd name="G30" fmla="sin 4582 -8893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93715 G34 0"/>
                  <a:gd name="G36" fmla="?: G6 G35 G31"/>
                  <a:gd name="G37" fmla="+- 21600 0 G36"/>
                  <a:gd name="G38" fmla="?: G4 0 G33"/>
                  <a:gd name="G39" fmla="?: -8893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4 w 21600"/>
                  <a:gd name="T15" fmla="*/ 5429 h 21600"/>
                  <a:gd name="T16" fmla="*/ 10800 w 21600"/>
                  <a:gd name="T17" fmla="*/ 6218 h 21600"/>
                  <a:gd name="T18" fmla="*/ 16306 w 21600"/>
                  <a:gd name="T19" fmla="*/ 54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520" y="7600"/>
                    </a:moveTo>
                    <a:cubicBezTo>
                      <a:pt x="8382" y="6716"/>
                      <a:pt x="9565" y="6217"/>
                      <a:pt x="10800" y="6218"/>
                    </a:cubicBezTo>
                    <a:cubicBezTo>
                      <a:pt x="12034" y="6218"/>
                      <a:pt x="13217" y="6716"/>
                      <a:pt x="14079" y="7600"/>
                    </a:cubicBezTo>
                    <a:lnTo>
                      <a:pt x="18530" y="3258"/>
                    </a:lnTo>
                    <a:cubicBezTo>
                      <a:pt x="16497" y="1174"/>
                      <a:pt x="13710" y="-1"/>
                      <a:pt x="10799" y="0"/>
                    </a:cubicBezTo>
                    <a:cubicBezTo>
                      <a:pt x="7889" y="0"/>
                      <a:pt x="5102" y="1174"/>
                      <a:pt x="3069" y="3258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92" name="AutoShape 20"/>
              <p:cNvSpPr>
                <a:spLocks noChangeArrowheads="1"/>
              </p:cNvSpPr>
              <p:nvPr/>
            </p:nvSpPr>
            <p:spPr bwMode="auto">
              <a:xfrm rot="8188979">
                <a:off x="934" y="1474"/>
                <a:ext cx="521" cy="521"/>
              </a:xfrm>
              <a:custGeom>
                <a:avLst/>
                <a:gdLst>
                  <a:gd name="G0" fmla="+- 4582 0 0"/>
                  <a:gd name="G1" fmla="+- -8893715 0 0"/>
                  <a:gd name="G2" fmla="+- 0 0 -8893715"/>
                  <a:gd name="T0" fmla="*/ 0 256 1"/>
                  <a:gd name="T1" fmla="*/ 180 256 1"/>
                  <a:gd name="G3" fmla="+- -8893715 T0 T1"/>
                  <a:gd name="T2" fmla="*/ 0 256 1"/>
                  <a:gd name="T3" fmla="*/ 90 256 1"/>
                  <a:gd name="G4" fmla="+- -8893715 T2 T3"/>
                  <a:gd name="G5" fmla="*/ G4 2 1"/>
                  <a:gd name="T4" fmla="*/ 90 256 1"/>
                  <a:gd name="T5" fmla="*/ 0 256 1"/>
                  <a:gd name="G6" fmla="+- -8893715 T4 T5"/>
                  <a:gd name="G7" fmla="*/ G6 2 1"/>
                  <a:gd name="G8" fmla="abs -8893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582"/>
                  <a:gd name="G18" fmla="*/ 4582 1 2"/>
                  <a:gd name="G19" fmla="+- G18 5400 0"/>
                  <a:gd name="G20" fmla="cos G19 -8893715"/>
                  <a:gd name="G21" fmla="sin G19 -8893715"/>
                  <a:gd name="G22" fmla="+- G20 10800 0"/>
                  <a:gd name="G23" fmla="+- G21 10800 0"/>
                  <a:gd name="G24" fmla="+- 10800 0 G20"/>
                  <a:gd name="G25" fmla="+- 4582 10800 0"/>
                  <a:gd name="G26" fmla="?: G9 G17 G25"/>
                  <a:gd name="G27" fmla="?: G9 0 21600"/>
                  <a:gd name="G28" fmla="cos 10800 -8893715"/>
                  <a:gd name="G29" fmla="sin 10800 -8893715"/>
                  <a:gd name="G30" fmla="sin 4582 -8893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93715 G34 0"/>
                  <a:gd name="G36" fmla="?: G6 G35 G31"/>
                  <a:gd name="G37" fmla="+- 21600 0 G36"/>
                  <a:gd name="G38" fmla="?: G4 0 G33"/>
                  <a:gd name="G39" fmla="?: -8893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4 w 21600"/>
                  <a:gd name="T15" fmla="*/ 5429 h 21600"/>
                  <a:gd name="T16" fmla="*/ 10800 w 21600"/>
                  <a:gd name="T17" fmla="*/ 6218 h 21600"/>
                  <a:gd name="T18" fmla="*/ 16306 w 21600"/>
                  <a:gd name="T19" fmla="*/ 54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520" y="7600"/>
                    </a:moveTo>
                    <a:cubicBezTo>
                      <a:pt x="8382" y="6716"/>
                      <a:pt x="9565" y="6217"/>
                      <a:pt x="10800" y="6218"/>
                    </a:cubicBezTo>
                    <a:cubicBezTo>
                      <a:pt x="12034" y="6218"/>
                      <a:pt x="13217" y="6716"/>
                      <a:pt x="14079" y="7600"/>
                    </a:cubicBezTo>
                    <a:lnTo>
                      <a:pt x="18530" y="3258"/>
                    </a:lnTo>
                    <a:cubicBezTo>
                      <a:pt x="16497" y="1174"/>
                      <a:pt x="13710" y="-1"/>
                      <a:pt x="10799" y="0"/>
                    </a:cubicBezTo>
                    <a:cubicBezTo>
                      <a:pt x="7889" y="0"/>
                      <a:pt x="5102" y="1174"/>
                      <a:pt x="3069" y="3258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93" name="AutoShape 21"/>
              <p:cNvSpPr>
                <a:spLocks noChangeArrowheads="1"/>
              </p:cNvSpPr>
              <p:nvPr/>
            </p:nvSpPr>
            <p:spPr bwMode="auto">
              <a:xfrm rot="-2611021">
                <a:off x="208" y="742"/>
                <a:ext cx="521" cy="521"/>
              </a:xfrm>
              <a:custGeom>
                <a:avLst/>
                <a:gdLst>
                  <a:gd name="G0" fmla="+- 4582 0 0"/>
                  <a:gd name="G1" fmla="+- -8893715 0 0"/>
                  <a:gd name="G2" fmla="+- 0 0 -8893715"/>
                  <a:gd name="T0" fmla="*/ 0 256 1"/>
                  <a:gd name="T1" fmla="*/ 180 256 1"/>
                  <a:gd name="G3" fmla="+- -8893715 T0 T1"/>
                  <a:gd name="T2" fmla="*/ 0 256 1"/>
                  <a:gd name="T3" fmla="*/ 90 256 1"/>
                  <a:gd name="G4" fmla="+- -8893715 T2 T3"/>
                  <a:gd name="G5" fmla="*/ G4 2 1"/>
                  <a:gd name="T4" fmla="*/ 90 256 1"/>
                  <a:gd name="T5" fmla="*/ 0 256 1"/>
                  <a:gd name="G6" fmla="+- -8893715 T4 T5"/>
                  <a:gd name="G7" fmla="*/ G6 2 1"/>
                  <a:gd name="G8" fmla="abs -8893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582"/>
                  <a:gd name="G18" fmla="*/ 4582 1 2"/>
                  <a:gd name="G19" fmla="+- G18 5400 0"/>
                  <a:gd name="G20" fmla="cos G19 -8893715"/>
                  <a:gd name="G21" fmla="sin G19 -8893715"/>
                  <a:gd name="G22" fmla="+- G20 10800 0"/>
                  <a:gd name="G23" fmla="+- G21 10800 0"/>
                  <a:gd name="G24" fmla="+- 10800 0 G20"/>
                  <a:gd name="G25" fmla="+- 4582 10800 0"/>
                  <a:gd name="G26" fmla="?: G9 G17 G25"/>
                  <a:gd name="G27" fmla="?: G9 0 21600"/>
                  <a:gd name="G28" fmla="cos 10800 -8893715"/>
                  <a:gd name="G29" fmla="sin 10800 -8893715"/>
                  <a:gd name="G30" fmla="sin 4582 -8893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93715 G34 0"/>
                  <a:gd name="G36" fmla="?: G6 G35 G31"/>
                  <a:gd name="G37" fmla="+- 21600 0 G36"/>
                  <a:gd name="G38" fmla="?: G4 0 G33"/>
                  <a:gd name="G39" fmla="?: -8893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4 w 21600"/>
                  <a:gd name="T15" fmla="*/ 5429 h 21600"/>
                  <a:gd name="T16" fmla="*/ 10800 w 21600"/>
                  <a:gd name="T17" fmla="*/ 6218 h 21600"/>
                  <a:gd name="T18" fmla="*/ 16306 w 21600"/>
                  <a:gd name="T19" fmla="*/ 54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520" y="7600"/>
                    </a:moveTo>
                    <a:cubicBezTo>
                      <a:pt x="8382" y="6716"/>
                      <a:pt x="9565" y="6217"/>
                      <a:pt x="10800" y="6218"/>
                    </a:cubicBezTo>
                    <a:cubicBezTo>
                      <a:pt x="12034" y="6218"/>
                      <a:pt x="13217" y="6716"/>
                      <a:pt x="14079" y="7600"/>
                    </a:cubicBezTo>
                    <a:lnTo>
                      <a:pt x="18530" y="3258"/>
                    </a:lnTo>
                    <a:cubicBezTo>
                      <a:pt x="16497" y="1174"/>
                      <a:pt x="13710" y="-1"/>
                      <a:pt x="10799" y="0"/>
                    </a:cubicBezTo>
                    <a:cubicBezTo>
                      <a:pt x="7889" y="0"/>
                      <a:pt x="5102" y="1174"/>
                      <a:pt x="3069" y="3258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94" name="AutoShape 22"/>
              <p:cNvSpPr>
                <a:spLocks noChangeArrowheads="1"/>
              </p:cNvSpPr>
              <p:nvPr/>
            </p:nvSpPr>
            <p:spPr bwMode="auto">
              <a:xfrm rot="-8011021">
                <a:off x="220" y="1450"/>
                <a:ext cx="521" cy="521"/>
              </a:xfrm>
              <a:custGeom>
                <a:avLst/>
                <a:gdLst>
                  <a:gd name="G0" fmla="+- 4582 0 0"/>
                  <a:gd name="G1" fmla="+- -8893715 0 0"/>
                  <a:gd name="G2" fmla="+- 0 0 -8893715"/>
                  <a:gd name="T0" fmla="*/ 0 256 1"/>
                  <a:gd name="T1" fmla="*/ 180 256 1"/>
                  <a:gd name="G3" fmla="+- -8893715 T0 T1"/>
                  <a:gd name="T2" fmla="*/ 0 256 1"/>
                  <a:gd name="T3" fmla="*/ 90 256 1"/>
                  <a:gd name="G4" fmla="+- -8893715 T2 T3"/>
                  <a:gd name="G5" fmla="*/ G4 2 1"/>
                  <a:gd name="T4" fmla="*/ 90 256 1"/>
                  <a:gd name="T5" fmla="*/ 0 256 1"/>
                  <a:gd name="G6" fmla="+- -8893715 T4 T5"/>
                  <a:gd name="G7" fmla="*/ G6 2 1"/>
                  <a:gd name="G8" fmla="abs -8893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582"/>
                  <a:gd name="G18" fmla="*/ 4582 1 2"/>
                  <a:gd name="G19" fmla="+- G18 5400 0"/>
                  <a:gd name="G20" fmla="cos G19 -8893715"/>
                  <a:gd name="G21" fmla="sin G19 -8893715"/>
                  <a:gd name="G22" fmla="+- G20 10800 0"/>
                  <a:gd name="G23" fmla="+- G21 10800 0"/>
                  <a:gd name="G24" fmla="+- 10800 0 G20"/>
                  <a:gd name="G25" fmla="+- 4582 10800 0"/>
                  <a:gd name="G26" fmla="?: G9 G17 G25"/>
                  <a:gd name="G27" fmla="?: G9 0 21600"/>
                  <a:gd name="G28" fmla="cos 10800 -8893715"/>
                  <a:gd name="G29" fmla="sin 10800 -8893715"/>
                  <a:gd name="G30" fmla="sin 4582 -8893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93715 G34 0"/>
                  <a:gd name="G36" fmla="?: G6 G35 G31"/>
                  <a:gd name="G37" fmla="+- 21600 0 G36"/>
                  <a:gd name="G38" fmla="?: G4 0 G33"/>
                  <a:gd name="G39" fmla="?: -8893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4 w 21600"/>
                  <a:gd name="T15" fmla="*/ 5429 h 21600"/>
                  <a:gd name="T16" fmla="*/ 10800 w 21600"/>
                  <a:gd name="T17" fmla="*/ 6218 h 21600"/>
                  <a:gd name="T18" fmla="*/ 16306 w 21600"/>
                  <a:gd name="T19" fmla="*/ 54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520" y="7600"/>
                    </a:moveTo>
                    <a:cubicBezTo>
                      <a:pt x="8382" y="6716"/>
                      <a:pt x="9565" y="6217"/>
                      <a:pt x="10800" y="6218"/>
                    </a:cubicBezTo>
                    <a:cubicBezTo>
                      <a:pt x="12034" y="6218"/>
                      <a:pt x="13217" y="6716"/>
                      <a:pt x="14079" y="7600"/>
                    </a:cubicBezTo>
                    <a:lnTo>
                      <a:pt x="18530" y="3258"/>
                    </a:lnTo>
                    <a:cubicBezTo>
                      <a:pt x="16497" y="1174"/>
                      <a:pt x="13710" y="-1"/>
                      <a:pt x="10799" y="0"/>
                    </a:cubicBezTo>
                    <a:cubicBezTo>
                      <a:pt x="7889" y="0"/>
                      <a:pt x="5102" y="1174"/>
                      <a:pt x="3069" y="3258"/>
                    </a:cubicBez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</p:grpSp>
        <p:grpSp>
          <p:nvGrpSpPr>
            <p:cNvPr id="156695" name="Group 23"/>
            <p:cNvGrpSpPr>
              <a:grpSpLocks/>
            </p:cNvGrpSpPr>
            <p:nvPr/>
          </p:nvGrpSpPr>
          <p:grpSpPr bwMode="auto">
            <a:xfrm>
              <a:off x="524" y="763"/>
              <a:ext cx="583" cy="369"/>
              <a:chOff x="524" y="763"/>
              <a:chExt cx="583" cy="369"/>
            </a:xfrm>
          </p:grpSpPr>
          <p:sp>
            <p:nvSpPr>
              <p:cNvPr id="156696" name="AutoShape 24"/>
              <p:cNvSpPr>
                <a:spLocks noChangeArrowheads="1"/>
              </p:cNvSpPr>
              <p:nvPr/>
            </p:nvSpPr>
            <p:spPr bwMode="auto">
              <a:xfrm rot="18811021" flipH="1">
                <a:off x="524" y="763"/>
                <a:ext cx="367" cy="367"/>
              </a:xfrm>
              <a:custGeom>
                <a:avLst/>
                <a:gdLst>
                  <a:gd name="G0" fmla="+- 4582 0 0"/>
                  <a:gd name="G1" fmla="+- -8893715 0 0"/>
                  <a:gd name="G2" fmla="+- 0 0 -8893715"/>
                  <a:gd name="T0" fmla="*/ 0 256 1"/>
                  <a:gd name="T1" fmla="*/ 180 256 1"/>
                  <a:gd name="G3" fmla="+- -8893715 T0 T1"/>
                  <a:gd name="T2" fmla="*/ 0 256 1"/>
                  <a:gd name="T3" fmla="*/ 90 256 1"/>
                  <a:gd name="G4" fmla="+- -8893715 T2 T3"/>
                  <a:gd name="G5" fmla="*/ G4 2 1"/>
                  <a:gd name="T4" fmla="*/ 90 256 1"/>
                  <a:gd name="T5" fmla="*/ 0 256 1"/>
                  <a:gd name="G6" fmla="+- -8893715 T4 T5"/>
                  <a:gd name="G7" fmla="*/ G6 2 1"/>
                  <a:gd name="G8" fmla="abs -8893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582"/>
                  <a:gd name="G18" fmla="*/ 4582 1 2"/>
                  <a:gd name="G19" fmla="+- G18 5400 0"/>
                  <a:gd name="G20" fmla="cos G19 -8893715"/>
                  <a:gd name="G21" fmla="sin G19 -8893715"/>
                  <a:gd name="G22" fmla="+- G20 10800 0"/>
                  <a:gd name="G23" fmla="+- G21 10800 0"/>
                  <a:gd name="G24" fmla="+- 10800 0 G20"/>
                  <a:gd name="G25" fmla="+- 4582 10800 0"/>
                  <a:gd name="G26" fmla="?: G9 G17 G25"/>
                  <a:gd name="G27" fmla="?: G9 0 21600"/>
                  <a:gd name="G28" fmla="cos 10800 -8893715"/>
                  <a:gd name="G29" fmla="sin 10800 -8893715"/>
                  <a:gd name="G30" fmla="sin 4582 -8893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93715 G34 0"/>
                  <a:gd name="G36" fmla="?: G6 G35 G31"/>
                  <a:gd name="G37" fmla="+- 21600 0 G36"/>
                  <a:gd name="G38" fmla="?: G4 0 G33"/>
                  <a:gd name="G39" fmla="?: -8893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4 w 21600"/>
                  <a:gd name="T15" fmla="*/ 5429 h 21600"/>
                  <a:gd name="T16" fmla="*/ 10800 w 21600"/>
                  <a:gd name="T17" fmla="*/ 6218 h 21600"/>
                  <a:gd name="T18" fmla="*/ 16306 w 21600"/>
                  <a:gd name="T19" fmla="*/ 54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520" y="7600"/>
                    </a:moveTo>
                    <a:cubicBezTo>
                      <a:pt x="8382" y="6716"/>
                      <a:pt x="9565" y="6217"/>
                      <a:pt x="10800" y="6218"/>
                    </a:cubicBezTo>
                    <a:cubicBezTo>
                      <a:pt x="12034" y="6218"/>
                      <a:pt x="13217" y="6716"/>
                      <a:pt x="14079" y="7600"/>
                    </a:cubicBezTo>
                    <a:lnTo>
                      <a:pt x="18530" y="3258"/>
                    </a:lnTo>
                    <a:cubicBezTo>
                      <a:pt x="16497" y="1174"/>
                      <a:pt x="13710" y="-1"/>
                      <a:pt x="10799" y="0"/>
                    </a:cubicBezTo>
                    <a:cubicBezTo>
                      <a:pt x="7889" y="0"/>
                      <a:pt x="5102" y="1174"/>
                      <a:pt x="3069" y="3258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56697" name="AutoShape 25"/>
              <p:cNvSpPr>
                <a:spLocks noChangeArrowheads="1"/>
              </p:cNvSpPr>
              <p:nvPr/>
            </p:nvSpPr>
            <p:spPr bwMode="auto">
              <a:xfrm rot="2611021" flipH="1">
                <a:off x="740" y="765"/>
                <a:ext cx="367" cy="367"/>
              </a:xfrm>
              <a:custGeom>
                <a:avLst/>
                <a:gdLst>
                  <a:gd name="G0" fmla="+- 4582 0 0"/>
                  <a:gd name="G1" fmla="+- -8893715 0 0"/>
                  <a:gd name="G2" fmla="+- 0 0 -8893715"/>
                  <a:gd name="T0" fmla="*/ 0 256 1"/>
                  <a:gd name="T1" fmla="*/ 180 256 1"/>
                  <a:gd name="G3" fmla="+- -8893715 T0 T1"/>
                  <a:gd name="T2" fmla="*/ 0 256 1"/>
                  <a:gd name="T3" fmla="*/ 90 256 1"/>
                  <a:gd name="G4" fmla="+- -8893715 T2 T3"/>
                  <a:gd name="G5" fmla="*/ G4 2 1"/>
                  <a:gd name="T4" fmla="*/ 90 256 1"/>
                  <a:gd name="T5" fmla="*/ 0 256 1"/>
                  <a:gd name="G6" fmla="+- -8893715 T4 T5"/>
                  <a:gd name="G7" fmla="*/ G6 2 1"/>
                  <a:gd name="G8" fmla="abs -889371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582"/>
                  <a:gd name="G18" fmla="*/ 4582 1 2"/>
                  <a:gd name="G19" fmla="+- G18 5400 0"/>
                  <a:gd name="G20" fmla="cos G19 -8893715"/>
                  <a:gd name="G21" fmla="sin G19 -8893715"/>
                  <a:gd name="G22" fmla="+- G20 10800 0"/>
                  <a:gd name="G23" fmla="+- G21 10800 0"/>
                  <a:gd name="G24" fmla="+- 10800 0 G20"/>
                  <a:gd name="G25" fmla="+- 4582 10800 0"/>
                  <a:gd name="G26" fmla="?: G9 G17 G25"/>
                  <a:gd name="G27" fmla="?: G9 0 21600"/>
                  <a:gd name="G28" fmla="cos 10800 -8893715"/>
                  <a:gd name="G29" fmla="sin 10800 -8893715"/>
                  <a:gd name="G30" fmla="sin 4582 -889371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8893715 G34 0"/>
                  <a:gd name="G36" fmla="?: G6 G35 G31"/>
                  <a:gd name="G37" fmla="+- 21600 0 G36"/>
                  <a:gd name="G38" fmla="?: G4 0 G33"/>
                  <a:gd name="G39" fmla="?: -889371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5294 w 21600"/>
                  <a:gd name="T15" fmla="*/ 5429 h 21600"/>
                  <a:gd name="T16" fmla="*/ 10800 w 21600"/>
                  <a:gd name="T17" fmla="*/ 6218 h 21600"/>
                  <a:gd name="T18" fmla="*/ 16306 w 21600"/>
                  <a:gd name="T19" fmla="*/ 542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520" y="7600"/>
                    </a:moveTo>
                    <a:cubicBezTo>
                      <a:pt x="8382" y="6716"/>
                      <a:pt x="9565" y="6217"/>
                      <a:pt x="10800" y="6218"/>
                    </a:cubicBezTo>
                    <a:cubicBezTo>
                      <a:pt x="12034" y="6218"/>
                      <a:pt x="13217" y="6716"/>
                      <a:pt x="14079" y="7600"/>
                    </a:cubicBezTo>
                    <a:lnTo>
                      <a:pt x="18530" y="3258"/>
                    </a:lnTo>
                    <a:cubicBezTo>
                      <a:pt x="16497" y="1174"/>
                      <a:pt x="13710" y="-1"/>
                      <a:pt x="10799" y="0"/>
                    </a:cubicBezTo>
                    <a:cubicBezTo>
                      <a:pt x="7889" y="0"/>
                      <a:pt x="5102" y="1174"/>
                      <a:pt x="3069" y="3258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de-DE"/>
              </a:p>
            </p:txBody>
          </p:sp>
          <p:grpSp>
            <p:nvGrpSpPr>
              <p:cNvPr id="156698" name="Group 26"/>
              <p:cNvGrpSpPr>
                <a:grpSpLocks/>
              </p:cNvGrpSpPr>
              <p:nvPr/>
            </p:nvGrpSpPr>
            <p:grpSpPr bwMode="auto">
              <a:xfrm>
                <a:off x="525" y="765"/>
                <a:ext cx="582" cy="258"/>
                <a:chOff x="525" y="765"/>
                <a:chExt cx="582" cy="258"/>
              </a:xfrm>
            </p:grpSpPr>
            <p:sp>
              <p:nvSpPr>
                <p:cNvPr id="156699" name="Rectangle 27"/>
                <p:cNvSpPr>
                  <a:spLocks noChangeArrowheads="1"/>
                </p:cNvSpPr>
                <p:nvPr/>
              </p:nvSpPr>
              <p:spPr bwMode="auto">
                <a:xfrm flipH="1">
                  <a:off x="683" y="765"/>
                  <a:ext cx="240" cy="107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0" name="Arc 28"/>
                <p:cNvSpPr>
                  <a:spLocks/>
                </p:cNvSpPr>
                <p:nvPr/>
              </p:nvSpPr>
              <p:spPr bwMode="auto">
                <a:xfrm flipH="1">
                  <a:off x="578" y="815"/>
                  <a:ext cx="137" cy="13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0033CC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1" name="Arc 29"/>
                <p:cNvSpPr>
                  <a:spLocks/>
                </p:cNvSpPr>
                <p:nvPr/>
              </p:nvSpPr>
              <p:spPr bwMode="auto">
                <a:xfrm rot="5400000" flipH="1">
                  <a:off x="920" y="815"/>
                  <a:ext cx="137" cy="137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57150">
                  <a:solidFill>
                    <a:srgbClr val="0033CC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2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714" y="816"/>
                  <a:ext cx="213" cy="0"/>
                </a:xfrm>
                <a:prstGeom prst="line">
                  <a:avLst/>
                </a:prstGeom>
                <a:noFill/>
                <a:ln w="57150">
                  <a:solidFill>
                    <a:srgbClr val="0033CC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3" name="Rectangle 31"/>
                <p:cNvSpPr>
                  <a:spLocks noChangeArrowheads="1"/>
                </p:cNvSpPr>
                <p:nvPr/>
              </p:nvSpPr>
              <p:spPr bwMode="auto">
                <a:xfrm flipH="1">
                  <a:off x="1002" y="943"/>
                  <a:ext cx="105" cy="80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4" name="Rectangle 32"/>
                <p:cNvSpPr>
                  <a:spLocks noChangeArrowheads="1"/>
                </p:cNvSpPr>
                <p:nvPr/>
              </p:nvSpPr>
              <p:spPr bwMode="auto">
                <a:xfrm flipH="1">
                  <a:off x="525" y="950"/>
                  <a:ext cx="105" cy="72"/>
                </a:xfrm>
                <a:prstGeom prst="rect">
                  <a:avLst/>
                </a:prstGeom>
                <a:solidFill>
                  <a:srgbClr val="00CC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5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1055" y="970"/>
                  <a:ext cx="0" cy="39"/>
                </a:xfrm>
                <a:prstGeom prst="line">
                  <a:avLst/>
                </a:prstGeom>
                <a:noFill/>
                <a:ln w="57150">
                  <a:solidFill>
                    <a:srgbClr val="0033CC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de-DE"/>
                </a:p>
              </p:txBody>
            </p:sp>
            <p:sp>
              <p:nvSpPr>
                <p:cNvPr id="156706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577" y="949"/>
                  <a:ext cx="0" cy="39"/>
                </a:xfrm>
                <a:prstGeom prst="line">
                  <a:avLst/>
                </a:prstGeom>
                <a:noFill/>
                <a:ln w="57150">
                  <a:solidFill>
                    <a:srgbClr val="0033CC"/>
                  </a:solidFill>
                  <a:round/>
                  <a:headEnd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de-DE"/>
                </a:p>
              </p:txBody>
            </p:sp>
          </p:grpSp>
        </p:grpSp>
      </p:grpSp>
      <p:sp>
        <p:nvSpPr>
          <p:cNvPr id="4" name="Textfeld 3"/>
          <p:cNvSpPr txBox="1"/>
          <p:nvPr/>
        </p:nvSpPr>
        <p:spPr>
          <a:xfrm>
            <a:off x="2977552" y="748986"/>
            <a:ext cx="3504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/>
              <a:t>c</a:t>
            </a:r>
            <a:r>
              <a:rPr lang="de-DE" b="1" smtClean="0"/>
              <a:t>harge-changing collisions</a:t>
            </a:r>
            <a:endParaRPr lang="de-DE" b="1"/>
          </a:p>
        </p:txBody>
      </p:sp>
      <p:sp>
        <p:nvSpPr>
          <p:cNvPr id="5" name="Textfeld 4"/>
          <p:cNvSpPr txBox="1"/>
          <p:nvPr/>
        </p:nvSpPr>
        <p:spPr>
          <a:xfrm>
            <a:off x="2422459" y="5448614"/>
            <a:ext cx="4269117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b="1">
                <a:solidFill>
                  <a:schemeClr val="tx1"/>
                </a:solidFill>
              </a:rPr>
              <a:t>e</a:t>
            </a:r>
            <a:r>
              <a:rPr lang="de-DE" b="1" smtClean="0">
                <a:solidFill>
                  <a:schemeClr val="tx1"/>
                </a:solidFill>
              </a:rPr>
              <a:t>lectron-ion recombination</a:t>
            </a:r>
          </a:p>
          <a:p>
            <a:pPr algn="ctr">
              <a:lnSpc>
                <a:spcPct val="150000"/>
              </a:lnSpc>
            </a:pPr>
            <a:r>
              <a:rPr lang="de-DE" b="1" smtClean="0">
                <a:solidFill>
                  <a:schemeClr val="tx1"/>
                </a:solidFill>
              </a:rPr>
              <a:t>electron-impact ionization of ions</a:t>
            </a:r>
            <a:endParaRPr lang="de-DE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The </a:t>
            </a:r>
            <a:r>
              <a:rPr lang="de-DE" err="1" smtClean="0"/>
              <a:t>electron</a:t>
            </a:r>
            <a:r>
              <a:rPr lang="de-DE" smtClean="0"/>
              <a:t> beam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94B0-964A-4D42-A591-9C35C65536FE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Rectangle 273"/>
          <p:cNvSpPr>
            <a:spLocks noChangeArrowheads="1"/>
          </p:cNvSpPr>
          <p:nvPr/>
        </p:nvSpPr>
        <p:spPr bwMode="auto">
          <a:xfrm>
            <a:off x="5100638" y="2749434"/>
            <a:ext cx="1587" cy="941388"/>
          </a:xfrm>
          <a:prstGeom prst="rect">
            <a:avLst/>
          </a:prstGeom>
          <a:solidFill>
            <a:srgbClr val="667BB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grpSp>
        <p:nvGrpSpPr>
          <p:cNvPr id="6" name="Group 328"/>
          <p:cNvGrpSpPr>
            <a:grpSpLocks/>
          </p:cNvGrpSpPr>
          <p:nvPr/>
        </p:nvGrpSpPr>
        <p:grpSpPr bwMode="auto">
          <a:xfrm>
            <a:off x="1689100" y="1608022"/>
            <a:ext cx="6561138" cy="3798887"/>
            <a:chOff x="1064" y="1147"/>
            <a:chExt cx="4133" cy="2393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522" y="1892"/>
              <a:ext cx="119" cy="87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8" name="Group 325"/>
            <p:cNvGrpSpPr>
              <a:grpSpLocks/>
            </p:cNvGrpSpPr>
            <p:nvPr/>
          </p:nvGrpSpPr>
          <p:grpSpPr bwMode="auto">
            <a:xfrm>
              <a:off x="1070" y="1147"/>
              <a:ext cx="1971" cy="223"/>
              <a:chOff x="850" y="1147"/>
              <a:chExt cx="2191" cy="223"/>
            </a:xfrm>
          </p:grpSpPr>
          <p:sp>
            <p:nvSpPr>
              <p:cNvPr id="37" name="Rectangle 277"/>
              <p:cNvSpPr>
                <a:spLocks noChangeArrowheads="1"/>
              </p:cNvSpPr>
              <p:nvPr/>
            </p:nvSpPr>
            <p:spPr bwMode="auto">
              <a:xfrm>
                <a:off x="850" y="1148"/>
                <a:ext cx="2191" cy="222"/>
              </a:xfrm>
              <a:prstGeom prst="rect">
                <a:avLst/>
              </a:prstGeom>
              <a:solidFill>
                <a:srgbClr val="E7784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8" name="Rectangle 278"/>
              <p:cNvSpPr>
                <a:spLocks noChangeArrowheads="1"/>
              </p:cNvSpPr>
              <p:nvPr/>
            </p:nvSpPr>
            <p:spPr bwMode="auto">
              <a:xfrm>
                <a:off x="850" y="1148"/>
                <a:ext cx="2191" cy="22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Line 279"/>
              <p:cNvSpPr>
                <a:spLocks noChangeShapeType="1"/>
              </p:cNvSpPr>
              <p:nvPr/>
            </p:nvSpPr>
            <p:spPr bwMode="auto">
              <a:xfrm>
                <a:off x="850" y="1147"/>
                <a:ext cx="2191" cy="2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0" name="Line 280"/>
              <p:cNvSpPr>
                <a:spLocks noChangeShapeType="1"/>
              </p:cNvSpPr>
              <p:nvPr/>
            </p:nvSpPr>
            <p:spPr bwMode="auto">
              <a:xfrm flipV="1">
                <a:off x="850" y="1147"/>
                <a:ext cx="2186" cy="2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9" name="Group 326"/>
            <p:cNvGrpSpPr>
              <a:grpSpLocks/>
            </p:cNvGrpSpPr>
            <p:nvPr/>
          </p:nvGrpSpPr>
          <p:grpSpPr bwMode="auto">
            <a:xfrm>
              <a:off x="1070" y="3317"/>
              <a:ext cx="1988" cy="223"/>
              <a:chOff x="866" y="3317"/>
              <a:chExt cx="2192" cy="223"/>
            </a:xfrm>
          </p:grpSpPr>
          <p:sp>
            <p:nvSpPr>
              <p:cNvPr id="33" name="Rectangle 281"/>
              <p:cNvSpPr>
                <a:spLocks noChangeArrowheads="1"/>
              </p:cNvSpPr>
              <p:nvPr/>
            </p:nvSpPr>
            <p:spPr bwMode="auto">
              <a:xfrm>
                <a:off x="866" y="3320"/>
                <a:ext cx="2192" cy="220"/>
              </a:xfrm>
              <a:prstGeom prst="rect">
                <a:avLst/>
              </a:prstGeom>
              <a:solidFill>
                <a:srgbClr val="E778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4" name="Rectangle 282"/>
              <p:cNvSpPr>
                <a:spLocks noChangeArrowheads="1"/>
              </p:cNvSpPr>
              <p:nvPr/>
            </p:nvSpPr>
            <p:spPr bwMode="auto">
              <a:xfrm>
                <a:off x="866" y="3320"/>
                <a:ext cx="2192" cy="22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5" name="Line 283"/>
              <p:cNvSpPr>
                <a:spLocks noChangeShapeType="1"/>
              </p:cNvSpPr>
              <p:nvPr/>
            </p:nvSpPr>
            <p:spPr bwMode="auto">
              <a:xfrm>
                <a:off x="869" y="3317"/>
                <a:ext cx="2189" cy="2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6" name="Line 284"/>
              <p:cNvSpPr>
                <a:spLocks noChangeShapeType="1"/>
              </p:cNvSpPr>
              <p:nvPr/>
            </p:nvSpPr>
            <p:spPr bwMode="auto">
              <a:xfrm flipV="1">
                <a:off x="869" y="3317"/>
                <a:ext cx="2183" cy="2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0" name="Group 316"/>
            <p:cNvGrpSpPr>
              <a:grpSpLocks/>
            </p:cNvGrpSpPr>
            <p:nvPr/>
          </p:nvGrpSpPr>
          <p:grpSpPr bwMode="auto">
            <a:xfrm>
              <a:off x="3101" y="1147"/>
              <a:ext cx="2082" cy="223"/>
              <a:chOff x="3101" y="1147"/>
              <a:chExt cx="1642" cy="223"/>
            </a:xfrm>
          </p:grpSpPr>
          <p:sp>
            <p:nvSpPr>
              <p:cNvPr id="29" name="Rectangle 285"/>
              <p:cNvSpPr>
                <a:spLocks noChangeArrowheads="1"/>
              </p:cNvSpPr>
              <p:nvPr/>
            </p:nvSpPr>
            <p:spPr bwMode="auto">
              <a:xfrm>
                <a:off x="3101" y="1148"/>
                <a:ext cx="1642" cy="222"/>
              </a:xfrm>
              <a:prstGeom prst="rect">
                <a:avLst/>
              </a:prstGeom>
              <a:solidFill>
                <a:srgbClr val="E778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0" name="Rectangle 286"/>
              <p:cNvSpPr>
                <a:spLocks noChangeArrowheads="1"/>
              </p:cNvSpPr>
              <p:nvPr/>
            </p:nvSpPr>
            <p:spPr bwMode="auto">
              <a:xfrm>
                <a:off x="3101" y="1148"/>
                <a:ext cx="1642" cy="222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1" name="Line 287"/>
              <p:cNvSpPr>
                <a:spLocks noChangeShapeType="1"/>
              </p:cNvSpPr>
              <p:nvPr/>
            </p:nvSpPr>
            <p:spPr bwMode="auto">
              <a:xfrm>
                <a:off x="3101" y="1147"/>
                <a:ext cx="1641" cy="2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2" name="Line 288"/>
              <p:cNvSpPr>
                <a:spLocks noChangeShapeType="1"/>
              </p:cNvSpPr>
              <p:nvPr/>
            </p:nvSpPr>
            <p:spPr bwMode="auto">
              <a:xfrm flipV="1">
                <a:off x="3101" y="1147"/>
                <a:ext cx="1638" cy="2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1" name="Group 317"/>
            <p:cNvGrpSpPr>
              <a:grpSpLocks/>
            </p:cNvGrpSpPr>
            <p:nvPr/>
          </p:nvGrpSpPr>
          <p:grpSpPr bwMode="auto">
            <a:xfrm>
              <a:off x="3113" y="3317"/>
              <a:ext cx="2074" cy="223"/>
              <a:chOff x="3113" y="3317"/>
              <a:chExt cx="1642" cy="223"/>
            </a:xfrm>
          </p:grpSpPr>
          <p:sp>
            <p:nvSpPr>
              <p:cNvPr id="25" name="Rectangle 289"/>
              <p:cNvSpPr>
                <a:spLocks noChangeArrowheads="1"/>
              </p:cNvSpPr>
              <p:nvPr/>
            </p:nvSpPr>
            <p:spPr bwMode="auto">
              <a:xfrm>
                <a:off x="3113" y="3320"/>
                <a:ext cx="1642" cy="220"/>
              </a:xfrm>
              <a:prstGeom prst="rect">
                <a:avLst/>
              </a:prstGeom>
              <a:solidFill>
                <a:srgbClr val="E7784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6" name="Rectangle 290"/>
              <p:cNvSpPr>
                <a:spLocks noChangeArrowheads="1"/>
              </p:cNvSpPr>
              <p:nvPr/>
            </p:nvSpPr>
            <p:spPr bwMode="auto">
              <a:xfrm>
                <a:off x="3113" y="3320"/>
                <a:ext cx="1642" cy="22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7" name="Line 291"/>
              <p:cNvSpPr>
                <a:spLocks noChangeShapeType="1"/>
              </p:cNvSpPr>
              <p:nvPr/>
            </p:nvSpPr>
            <p:spPr bwMode="auto">
              <a:xfrm>
                <a:off x="3114" y="3317"/>
                <a:ext cx="1641" cy="2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28" name="Line 292"/>
              <p:cNvSpPr>
                <a:spLocks noChangeShapeType="1"/>
              </p:cNvSpPr>
              <p:nvPr/>
            </p:nvSpPr>
            <p:spPr bwMode="auto">
              <a:xfrm flipV="1">
                <a:off x="3114" y="3317"/>
                <a:ext cx="1640" cy="2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  <p:grpSp>
          <p:nvGrpSpPr>
            <p:cNvPr id="12" name="Group 303"/>
            <p:cNvGrpSpPr>
              <a:grpSpLocks/>
            </p:cNvGrpSpPr>
            <p:nvPr/>
          </p:nvGrpSpPr>
          <p:grpSpPr bwMode="auto">
            <a:xfrm>
              <a:off x="1103" y="1483"/>
              <a:ext cx="278" cy="392"/>
              <a:chOff x="2547" y="1576"/>
              <a:chExt cx="278" cy="266"/>
            </a:xfrm>
          </p:grpSpPr>
          <p:sp>
            <p:nvSpPr>
              <p:cNvPr id="22" name="Line 296"/>
              <p:cNvSpPr>
                <a:spLocks noChangeShapeType="1"/>
              </p:cNvSpPr>
              <p:nvPr/>
            </p:nvSpPr>
            <p:spPr bwMode="auto">
              <a:xfrm>
                <a:off x="2547" y="1576"/>
                <a:ext cx="0" cy="26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de-DE"/>
              </a:p>
            </p:txBody>
          </p:sp>
          <p:sp>
            <p:nvSpPr>
              <p:cNvPr id="23" name="Line 297"/>
              <p:cNvSpPr>
                <a:spLocks noChangeShapeType="1"/>
              </p:cNvSpPr>
              <p:nvPr/>
            </p:nvSpPr>
            <p:spPr bwMode="auto">
              <a:xfrm>
                <a:off x="2682" y="1576"/>
                <a:ext cx="0" cy="26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de-DE"/>
              </a:p>
            </p:txBody>
          </p:sp>
          <p:sp>
            <p:nvSpPr>
              <p:cNvPr id="24" name="Line 298"/>
              <p:cNvSpPr>
                <a:spLocks noChangeShapeType="1"/>
              </p:cNvSpPr>
              <p:nvPr/>
            </p:nvSpPr>
            <p:spPr bwMode="auto">
              <a:xfrm>
                <a:off x="2825" y="1576"/>
                <a:ext cx="0" cy="26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de-DE"/>
              </a:p>
            </p:txBody>
          </p:sp>
        </p:grpSp>
        <p:grpSp>
          <p:nvGrpSpPr>
            <p:cNvPr id="13" name="Group 302"/>
            <p:cNvGrpSpPr>
              <a:grpSpLocks/>
            </p:cNvGrpSpPr>
            <p:nvPr/>
          </p:nvGrpSpPr>
          <p:grpSpPr bwMode="auto">
            <a:xfrm>
              <a:off x="1104" y="2809"/>
              <a:ext cx="278" cy="392"/>
              <a:chOff x="2545" y="2498"/>
              <a:chExt cx="278" cy="266"/>
            </a:xfrm>
          </p:grpSpPr>
          <p:sp>
            <p:nvSpPr>
              <p:cNvPr id="19" name="Line 299"/>
              <p:cNvSpPr>
                <a:spLocks noChangeShapeType="1"/>
              </p:cNvSpPr>
              <p:nvPr/>
            </p:nvSpPr>
            <p:spPr bwMode="auto">
              <a:xfrm>
                <a:off x="2545" y="2498"/>
                <a:ext cx="0" cy="26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de-DE"/>
              </a:p>
            </p:txBody>
          </p:sp>
          <p:sp>
            <p:nvSpPr>
              <p:cNvPr id="20" name="Line 300"/>
              <p:cNvSpPr>
                <a:spLocks noChangeShapeType="1"/>
              </p:cNvSpPr>
              <p:nvPr/>
            </p:nvSpPr>
            <p:spPr bwMode="auto">
              <a:xfrm>
                <a:off x="2680" y="2498"/>
                <a:ext cx="0" cy="26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de-DE"/>
              </a:p>
            </p:txBody>
          </p:sp>
          <p:sp>
            <p:nvSpPr>
              <p:cNvPr id="21" name="Line 301"/>
              <p:cNvSpPr>
                <a:spLocks noChangeShapeType="1"/>
              </p:cNvSpPr>
              <p:nvPr/>
            </p:nvSpPr>
            <p:spPr bwMode="auto">
              <a:xfrm>
                <a:off x="2823" y="2498"/>
                <a:ext cx="0" cy="26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de-DE"/>
              </a:p>
            </p:txBody>
          </p:sp>
        </p:grpSp>
        <p:sp>
          <p:nvSpPr>
            <p:cNvPr id="14" name="Line 304"/>
            <p:cNvSpPr>
              <a:spLocks noChangeShapeType="1"/>
            </p:cNvSpPr>
            <p:nvPr/>
          </p:nvSpPr>
          <p:spPr bwMode="auto">
            <a:xfrm>
              <a:off x="1064" y="1425"/>
              <a:ext cx="4133" cy="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5" name="Line 305"/>
            <p:cNvSpPr>
              <a:spLocks noChangeShapeType="1"/>
            </p:cNvSpPr>
            <p:nvPr/>
          </p:nvSpPr>
          <p:spPr bwMode="auto">
            <a:xfrm flipV="1">
              <a:off x="1072" y="3265"/>
              <a:ext cx="4117" cy="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6" name="Line 306"/>
            <p:cNvSpPr>
              <a:spLocks noChangeShapeType="1"/>
            </p:cNvSpPr>
            <p:nvPr/>
          </p:nvSpPr>
          <p:spPr bwMode="auto">
            <a:xfrm flipV="1">
              <a:off x="1546" y="1502"/>
              <a:ext cx="430" cy="35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7" name="Line 307"/>
            <p:cNvSpPr>
              <a:spLocks noChangeShapeType="1"/>
            </p:cNvSpPr>
            <p:nvPr/>
          </p:nvSpPr>
          <p:spPr bwMode="auto">
            <a:xfrm rot="5400000" flipV="1">
              <a:off x="1586" y="2792"/>
              <a:ext cx="355" cy="40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8" name="Freeform 312"/>
            <p:cNvSpPr>
              <a:spLocks/>
            </p:cNvSpPr>
            <p:nvPr/>
          </p:nvSpPr>
          <p:spPr bwMode="auto">
            <a:xfrm>
              <a:off x="1636" y="1532"/>
              <a:ext cx="3502" cy="1601"/>
            </a:xfrm>
            <a:custGeom>
              <a:avLst/>
              <a:gdLst/>
              <a:ahLst/>
              <a:cxnLst>
                <a:cxn ang="0">
                  <a:pos x="0" y="370"/>
                </a:cxn>
                <a:cxn ang="0">
                  <a:pos x="1199" y="370"/>
                </a:cxn>
                <a:cxn ang="0">
                  <a:pos x="1920" y="0"/>
                </a:cxn>
                <a:cxn ang="0">
                  <a:pos x="3502" y="0"/>
                </a:cxn>
                <a:cxn ang="0">
                  <a:pos x="3502" y="1601"/>
                </a:cxn>
                <a:cxn ang="0">
                  <a:pos x="1889" y="1601"/>
                </a:cxn>
                <a:cxn ang="0">
                  <a:pos x="1199" y="1234"/>
                </a:cxn>
                <a:cxn ang="0">
                  <a:pos x="8" y="1231"/>
                </a:cxn>
                <a:cxn ang="0">
                  <a:pos x="0" y="370"/>
                </a:cxn>
              </a:cxnLst>
              <a:rect l="0" t="0" r="r" b="b"/>
              <a:pathLst>
                <a:path w="3502" h="1601">
                  <a:moveTo>
                    <a:pt x="0" y="370"/>
                  </a:moveTo>
                  <a:lnTo>
                    <a:pt x="1199" y="370"/>
                  </a:lnTo>
                  <a:lnTo>
                    <a:pt x="1920" y="0"/>
                  </a:lnTo>
                  <a:lnTo>
                    <a:pt x="3502" y="0"/>
                  </a:lnTo>
                  <a:lnTo>
                    <a:pt x="3502" y="1601"/>
                  </a:lnTo>
                  <a:lnTo>
                    <a:pt x="1889" y="1601"/>
                  </a:lnTo>
                  <a:lnTo>
                    <a:pt x="1199" y="1234"/>
                  </a:lnTo>
                  <a:lnTo>
                    <a:pt x="8" y="1231"/>
                  </a:lnTo>
                  <a:lnTo>
                    <a:pt x="0" y="370"/>
                  </a:lnTo>
                  <a:close/>
                </a:path>
              </a:pathLst>
            </a:custGeom>
            <a:gradFill rotWithShape="0">
              <a:gsLst>
                <a:gs pos="0">
                  <a:srgbClr val="FF9933"/>
                </a:gs>
                <a:gs pos="100000">
                  <a:srgbClr val="0066CC"/>
                </a:gs>
              </a:gsLst>
              <a:lin ang="0" scaled="1"/>
            </a:gradFill>
            <a:ln w="571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endParaRPr lang="de-DE"/>
            </a:p>
          </p:txBody>
        </p:sp>
      </p:grpSp>
      <p:graphicFrame>
        <p:nvGraphicFramePr>
          <p:cNvPr id="41" name="Object 313"/>
          <p:cNvGraphicFramePr>
            <a:graphicFrameLocks noChangeAspect="1"/>
          </p:cNvGraphicFramePr>
          <p:nvPr/>
        </p:nvGraphicFramePr>
        <p:xfrm>
          <a:off x="2098675" y="1947747"/>
          <a:ext cx="5967413" cy="305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500" name="Graph" r:id="rId3" imgW="4649400" imgH="3079800" progId="Origin50.Graph">
                  <p:embed/>
                </p:oleObj>
              </mc:Choice>
              <mc:Fallback>
                <p:oleObj name="Graph" r:id="rId3" imgW="4649400" imgH="30798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8675" y="1947747"/>
                        <a:ext cx="5967413" cy="305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66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Group 345"/>
          <p:cNvGrpSpPr>
            <a:grpSpLocks/>
          </p:cNvGrpSpPr>
          <p:nvPr/>
        </p:nvGrpSpPr>
        <p:grpSpPr bwMode="auto">
          <a:xfrm>
            <a:off x="1727200" y="1177809"/>
            <a:ext cx="6491288" cy="400050"/>
            <a:chOff x="1088" y="876"/>
            <a:chExt cx="4089" cy="252"/>
          </a:xfrm>
        </p:grpSpPr>
        <p:sp>
          <p:nvSpPr>
            <p:cNvPr id="43" name="Text Box 315"/>
            <p:cNvSpPr txBox="1">
              <a:spLocks noChangeArrowheads="1"/>
            </p:cNvSpPr>
            <p:nvPr/>
          </p:nvSpPr>
          <p:spPr bwMode="auto">
            <a:xfrm>
              <a:off x="1088" y="876"/>
              <a:ext cx="1819" cy="25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err="1">
                  <a:solidFill>
                    <a:schemeClr val="tx1"/>
                  </a:solidFill>
                </a:rPr>
                <a:t>high</a:t>
              </a:r>
              <a:r>
                <a:rPr lang="de-DE">
                  <a:solidFill>
                    <a:schemeClr val="tx1"/>
                  </a:solidFill>
                </a:rPr>
                <a:t> </a:t>
              </a:r>
              <a:r>
                <a:rPr lang="de-DE" err="1">
                  <a:solidFill>
                    <a:schemeClr val="tx1"/>
                  </a:solidFill>
                </a:rPr>
                <a:t>magnetic</a:t>
              </a:r>
              <a:r>
                <a:rPr lang="de-DE">
                  <a:solidFill>
                    <a:schemeClr val="tx1"/>
                  </a:solidFill>
                </a:rPr>
                <a:t> </a:t>
              </a:r>
              <a:r>
                <a:rPr lang="de-DE" err="1">
                  <a:solidFill>
                    <a:schemeClr val="tx1"/>
                  </a:solidFill>
                </a:rPr>
                <a:t>field</a:t>
              </a:r>
              <a:r>
                <a:rPr lang="de-DE">
                  <a:solidFill>
                    <a:schemeClr val="tx1"/>
                  </a:solidFill>
                </a:rPr>
                <a:t> </a:t>
              </a:r>
              <a:r>
                <a:rPr lang="de-DE" err="1">
                  <a:solidFill>
                    <a:schemeClr val="tx1"/>
                  </a:solidFill>
                </a:rPr>
                <a:t>B</a:t>
              </a:r>
              <a:r>
                <a:rPr lang="de-DE" baseline="-25000" err="1">
                  <a:solidFill>
                    <a:schemeClr val="tx1"/>
                  </a:solidFill>
                </a:rPr>
                <a:t>cath</a:t>
              </a:r>
              <a:endParaRPr lang="de-DE" baseline="-25000">
                <a:solidFill>
                  <a:schemeClr val="tx1"/>
                </a:solidFill>
              </a:endParaRPr>
            </a:p>
          </p:txBody>
        </p:sp>
        <p:sp>
          <p:nvSpPr>
            <p:cNvPr id="44" name="Text Box 320"/>
            <p:cNvSpPr txBox="1">
              <a:spLocks noChangeArrowheads="1"/>
            </p:cNvSpPr>
            <p:nvPr/>
          </p:nvSpPr>
          <p:spPr bwMode="auto">
            <a:xfrm>
              <a:off x="3115" y="876"/>
              <a:ext cx="2062" cy="2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de-DE" err="1">
                  <a:solidFill>
                    <a:schemeClr val="tx1"/>
                  </a:solidFill>
                </a:rPr>
                <a:t>low</a:t>
              </a:r>
              <a:r>
                <a:rPr lang="de-DE">
                  <a:solidFill>
                    <a:schemeClr val="tx1"/>
                  </a:solidFill>
                </a:rPr>
                <a:t> </a:t>
              </a:r>
              <a:r>
                <a:rPr lang="de-DE" err="1">
                  <a:solidFill>
                    <a:schemeClr val="tx1"/>
                  </a:solidFill>
                </a:rPr>
                <a:t>magnetic</a:t>
              </a:r>
              <a:r>
                <a:rPr lang="de-DE">
                  <a:solidFill>
                    <a:schemeClr val="tx1"/>
                  </a:solidFill>
                </a:rPr>
                <a:t> </a:t>
              </a:r>
              <a:r>
                <a:rPr lang="de-DE" err="1">
                  <a:solidFill>
                    <a:schemeClr val="tx1"/>
                  </a:solidFill>
                </a:rPr>
                <a:t>field</a:t>
              </a:r>
              <a:r>
                <a:rPr lang="de-DE">
                  <a:solidFill>
                    <a:schemeClr val="tx1"/>
                  </a:solidFill>
                </a:rPr>
                <a:t> B</a:t>
              </a:r>
              <a:endParaRPr lang="de-DE" baseline="-25000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341"/>
          <p:cNvGrpSpPr>
            <a:grpSpLocks/>
          </p:cNvGrpSpPr>
          <p:nvPr/>
        </p:nvGrpSpPr>
        <p:grpSpPr bwMode="auto">
          <a:xfrm>
            <a:off x="5483225" y="5533909"/>
            <a:ext cx="3660775" cy="714375"/>
            <a:chOff x="3454" y="3620"/>
            <a:chExt cx="2306" cy="450"/>
          </a:xfrm>
        </p:grpSpPr>
        <p:sp>
          <p:nvSpPr>
            <p:cNvPr id="46" name="Rectangle 330"/>
            <p:cNvSpPr>
              <a:spLocks noChangeArrowheads="1"/>
            </p:cNvSpPr>
            <p:nvPr/>
          </p:nvSpPr>
          <p:spPr bwMode="auto">
            <a:xfrm>
              <a:off x="3454" y="3631"/>
              <a:ext cx="2243" cy="439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 b="0">
                <a:solidFill>
                  <a:schemeClr val="bg1"/>
                </a:solidFill>
              </a:endParaRPr>
            </a:p>
          </p:txBody>
        </p:sp>
        <p:sp>
          <p:nvSpPr>
            <p:cNvPr id="47" name="Text Box 331"/>
            <p:cNvSpPr txBox="1">
              <a:spLocks noChangeArrowheads="1"/>
            </p:cNvSpPr>
            <p:nvPr/>
          </p:nvSpPr>
          <p:spPr bwMode="auto">
            <a:xfrm>
              <a:off x="4922" y="3620"/>
              <a:ext cx="427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de-DE">
                  <a:solidFill>
                    <a:schemeClr val="bg1"/>
                  </a:solidFill>
                </a:rPr>
                <a:t>B</a:t>
              </a:r>
            </a:p>
            <a:p>
              <a:pPr algn="l"/>
              <a:r>
                <a:rPr lang="de-DE">
                  <a:solidFill>
                    <a:schemeClr val="bg1"/>
                  </a:solidFill>
                </a:rPr>
                <a:t>B</a:t>
              </a:r>
              <a:r>
                <a:rPr lang="de-DE" baseline="-25000">
                  <a:solidFill>
                    <a:schemeClr val="bg1"/>
                  </a:solidFill>
                </a:rPr>
                <a:t>cath</a:t>
              </a:r>
            </a:p>
          </p:txBody>
        </p:sp>
        <p:sp>
          <p:nvSpPr>
            <p:cNvPr id="48" name="Text Box 332"/>
            <p:cNvSpPr txBox="1">
              <a:spLocks noChangeArrowheads="1"/>
            </p:cNvSpPr>
            <p:nvPr/>
          </p:nvSpPr>
          <p:spPr bwMode="auto">
            <a:xfrm>
              <a:off x="4442" y="3711"/>
              <a:ext cx="131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de-DE" sz="2400">
                  <a:solidFill>
                    <a:schemeClr val="bg1"/>
                  </a:solidFill>
                </a:rPr>
                <a:t>T</a:t>
              </a:r>
              <a:r>
                <a:rPr lang="de-DE" sz="2400" baseline="-25000">
                  <a:solidFill>
                    <a:schemeClr val="bg1"/>
                  </a:solidFill>
                  <a:latin typeface="Symbol" pitchFamily="18" charset="2"/>
                </a:rPr>
                <a:t>^ </a:t>
              </a:r>
              <a:r>
                <a:rPr lang="de-DE" sz="2400">
                  <a:solidFill>
                    <a:schemeClr val="bg1"/>
                  </a:solidFill>
                </a:rPr>
                <a:t>=        T</a:t>
              </a:r>
              <a:r>
                <a:rPr lang="de-DE" sz="2400" baseline="-25000">
                  <a:solidFill>
                    <a:schemeClr val="bg1"/>
                  </a:solidFill>
                </a:rPr>
                <a:t>cath</a:t>
              </a:r>
              <a:r>
                <a:rPr lang="de-DE" sz="24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49" name="Line 333"/>
            <p:cNvSpPr>
              <a:spLocks noChangeShapeType="1"/>
            </p:cNvSpPr>
            <p:nvPr/>
          </p:nvSpPr>
          <p:spPr bwMode="auto">
            <a:xfrm>
              <a:off x="4954" y="3843"/>
              <a:ext cx="273" cy="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50" name="Text Box 334"/>
            <p:cNvSpPr txBox="1">
              <a:spLocks noChangeArrowheads="1"/>
            </p:cNvSpPr>
            <p:nvPr/>
          </p:nvSpPr>
          <p:spPr bwMode="auto">
            <a:xfrm>
              <a:off x="3455" y="3620"/>
              <a:ext cx="97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de-DE" b="0">
                  <a:solidFill>
                    <a:schemeClr val="bg1"/>
                  </a:solidFill>
                </a:rPr>
                <a:t>transverse</a:t>
              </a:r>
            </a:p>
            <a:p>
              <a:pPr algn="l"/>
              <a:r>
                <a:rPr lang="de-DE" b="0">
                  <a:solidFill>
                    <a:schemeClr val="bg1"/>
                  </a:solidFill>
                </a:rPr>
                <a:t>temperature</a:t>
              </a:r>
            </a:p>
          </p:txBody>
        </p:sp>
      </p:grpSp>
      <p:sp>
        <p:nvSpPr>
          <p:cNvPr id="51" name="Text Box 335"/>
          <p:cNvSpPr txBox="1">
            <a:spLocks noChangeArrowheads="1"/>
          </p:cNvSpPr>
          <p:nvPr/>
        </p:nvSpPr>
        <p:spPr bwMode="auto">
          <a:xfrm>
            <a:off x="0" y="2692284"/>
            <a:ext cx="2709863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de-DE" err="1">
                <a:solidFill>
                  <a:srgbClr val="FF0000"/>
                </a:solidFill>
              </a:rPr>
              <a:t>cathode</a:t>
            </a:r>
            <a:endParaRPr lang="de-DE">
              <a:solidFill>
                <a:srgbClr val="FF0000"/>
              </a:solidFill>
            </a:endParaRPr>
          </a:p>
          <a:p>
            <a:pPr algn="l"/>
            <a:r>
              <a:rPr lang="de-DE" err="1">
                <a:solidFill>
                  <a:srgbClr val="FF0000"/>
                </a:solidFill>
              </a:rPr>
              <a:t>temperature</a:t>
            </a:r>
            <a:endParaRPr lang="de-DE">
              <a:solidFill>
                <a:srgbClr val="FF0000"/>
              </a:solidFill>
            </a:endParaRPr>
          </a:p>
          <a:p>
            <a:pPr algn="l"/>
            <a:r>
              <a:rPr lang="de-DE" err="1">
                <a:solidFill>
                  <a:srgbClr val="FF0000"/>
                </a:solidFill>
              </a:rPr>
              <a:t>T</a:t>
            </a:r>
            <a:r>
              <a:rPr lang="de-DE" baseline="-25000" err="1">
                <a:solidFill>
                  <a:srgbClr val="FF0000"/>
                </a:solidFill>
              </a:rPr>
              <a:t>cath</a:t>
            </a:r>
            <a:r>
              <a:rPr lang="de-DE">
                <a:solidFill>
                  <a:srgbClr val="FF0000"/>
                </a:solidFill>
              </a:rPr>
              <a:t> ≈ 1400 K</a:t>
            </a:r>
          </a:p>
          <a:p>
            <a:pPr algn="l"/>
            <a:endParaRPr lang="de-DE">
              <a:solidFill>
                <a:srgbClr val="FF0000"/>
              </a:solidFill>
            </a:endParaRPr>
          </a:p>
          <a:p>
            <a:pPr algn="l"/>
            <a:r>
              <a:rPr lang="de-DE" err="1">
                <a:solidFill>
                  <a:srgbClr val="FF0000"/>
                </a:solidFill>
              </a:rPr>
              <a:t>k</a:t>
            </a:r>
            <a:r>
              <a:rPr lang="de-DE" baseline="-25000" err="1">
                <a:solidFill>
                  <a:srgbClr val="FF0000"/>
                </a:solidFill>
              </a:rPr>
              <a:t>B</a:t>
            </a:r>
            <a:r>
              <a:rPr lang="de-DE" err="1">
                <a:solidFill>
                  <a:srgbClr val="FF0000"/>
                </a:solidFill>
              </a:rPr>
              <a:t>T</a:t>
            </a:r>
            <a:r>
              <a:rPr lang="de-DE" baseline="-25000" err="1">
                <a:solidFill>
                  <a:srgbClr val="FF0000"/>
                </a:solidFill>
              </a:rPr>
              <a:t>cath</a:t>
            </a:r>
            <a:r>
              <a:rPr lang="de-DE">
                <a:solidFill>
                  <a:srgbClr val="FF0000"/>
                </a:solidFill>
              </a:rPr>
              <a:t> ≈ 0.12 eV</a:t>
            </a:r>
          </a:p>
        </p:txBody>
      </p:sp>
      <p:grpSp>
        <p:nvGrpSpPr>
          <p:cNvPr id="52" name="Group 346"/>
          <p:cNvGrpSpPr>
            <a:grpSpLocks/>
          </p:cNvGrpSpPr>
          <p:nvPr/>
        </p:nvGrpSpPr>
        <p:grpSpPr bwMode="auto">
          <a:xfrm>
            <a:off x="157163" y="5510097"/>
            <a:ext cx="4687887" cy="738187"/>
            <a:chOff x="99" y="3605"/>
            <a:chExt cx="2953" cy="465"/>
          </a:xfrm>
        </p:grpSpPr>
        <p:sp>
          <p:nvSpPr>
            <p:cNvPr id="53" name="Rectangle 342"/>
            <p:cNvSpPr>
              <a:spLocks noChangeArrowheads="1"/>
            </p:cNvSpPr>
            <p:nvPr/>
          </p:nvSpPr>
          <p:spPr bwMode="auto">
            <a:xfrm>
              <a:off x="106" y="3637"/>
              <a:ext cx="2903" cy="433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54" name="Text Box 336"/>
            <p:cNvSpPr txBox="1">
              <a:spLocks noChangeArrowheads="1"/>
            </p:cNvSpPr>
            <p:nvPr/>
          </p:nvSpPr>
          <p:spPr bwMode="auto">
            <a:xfrm>
              <a:off x="99" y="3611"/>
              <a:ext cx="97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de-DE" b="0">
                  <a:solidFill>
                    <a:schemeClr val="bg1"/>
                  </a:solidFill>
                </a:rPr>
                <a:t>longitudinal</a:t>
              </a:r>
            </a:p>
            <a:p>
              <a:pPr algn="l"/>
              <a:r>
                <a:rPr lang="de-DE" b="0">
                  <a:solidFill>
                    <a:schemeClr val="bg1"/>
                  </a:solidFill>
                </a:rPr>
                <a:t>temperature</a:t>
              </a:r>
            </a:p>
          </p:txBody>
        </p:sp>
        <p:sp>
          <p:nvSpPr>
            <p:cNvPr id="55" name="Text Box 337"/>
            <p:cNvSpPr txBox="1">
              <a:spLocks noChangeArrowheads="1"/>
            </p:cNvSpPr>
            <p:nvPr/>
          </p:nvSpPr>
          <p:spPr bwMode="auto">
            <a:xfrm>
              <a:off x="1079" y="3718"/>
              <a:ext cx="197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de-DE">
                  <a:solidFill>
                    <a:schemeClr val="bg1"/>
                  </a:solidFill>
                </a:rPr>
                <a:t>T </a:t>
              </a:r>
              <a:r>
                <a:rPr lang="de-DE" baseline="-25000">
                  <a:solidFill>
                    <a:schemeClr val="bg1"/>
                  </a:solidFill>
                </a:rPr>
                <a:t>|| </a:t>
              </a:r>
              <a:r>
                <a:rPr lang="de-DE">
                  <a:solidFill>
                    <a:schemeClr val="bg1"/>
                  </a:solidFill>
                </a:rPr>
                <a:t>=               </a:t>
              </a:r>
              <a:r>
                <a:rPr lang="de-DE" b="0">
                  <a:solidFill>
                    <a:schemeClr val="bg1"/>
                  </a:solidFill>
                </a:rPr>
                <a:t>+ </a:t>
              </a:r>
              <a:r>
                <a:rPr lang="de-DE" b="0" i="1" u="sng">
                  <a:solidFill>
                    <a:schemeClr val="bg1"/>
                  </a:solidFill>
                </a:rPr>
                <a:t>relaxation</a:t>
              </a:r>
              <a:r>
                <a:rPr lang="de-DE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56" name="Text Box 338"/>
            <p:cNvSpPr txBox="1">
              <a:spLocks noChangeArrowheads="1"/>
            </p:cNvSpPr>
            <p:nvPr/>
          </p:nvSpPr>
          <p:spPr bwMode="auto">
            <a:xfrm>
              <a:off x="1421" y="3605"/>
              <a:ext cx="719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>
                  <a:solidFill>
                    <a:schemeClr val="bg1"/>
                  </a:solidFill>
                </a:rPr>
                <a:t>(k</a:t>
              </a:r>
              <a:r>
                <a:rPr lang="de-DE" baseline="-25000">
                  <a:solidFill>
                    <a:schemeClr val="bg1"/>
                  </a:solidFill>
                </a:rPr>
                <a:t>B</a:t>
              </a:r>
              <a:r>
                <a:rPr lang="de-DE">
                  <a:solidFill>
                    <a:schemeClr val="bg1"/>
                  </a:solidFill>
                </a:rPr>
                <a:t>T</a:t>
              </a:r>
              <a:r>
                <a:rPr lang="de-DE" baseline="-25000">
                  <a:solidFill>
                    <a:schemeClr val="bg1"/>
                  </a:solidFill>
                </a:rPr>
                <a:t>cath</a:t>
              </a:r>
              <a:r>
                <a:rPr lang="de-DE">
                  <a:solidFill>
                    <a:schemeClr val="bg1"/>
                  </a:solidFill>
                </a:rPr>
                <a:t>)</a:t>
              </a:r>
              <a:r>
                <a:rPr lang="de-DE" baseline="30000">
                  <a:solidFill>
                    <a:schemeClr val="bg1"/>
                  </a:solidFill>
                </a:rPr>
                <a:t>2</a:t>
              </a:r>
            </a:p>
            <a:p>
              <a:r>
                <a:rPr lang="de-DE">
                  <a:solidFill>
                    <a:schemeClr val="bg1"/>
                  </a:solidFill>
                </a:rPr>
                <a:t>2eU</a:t>
              </a:r>
              <a:r>
                <a:rPr lang="de-DE" baseline="-25000">
                  <a:solidFill>
                    <a:schemeClr val="bg1"/>
                  </a:solidFill>
                </a:rPr>
                <a:t>acc</a:t>
              </a:r>
            </a:p>
          </p:txBody>
        </p:sp>
        <p:sp>
          <p:nvSpPr>
            <p:cNvPr id="57" name="Line 339"/>
            <p:cNvSpPr>
              <a:spLocks noChangeShapeType="1"/>
            </p:cNvSpPr>
            <p:nvPr/>
          </p:nvSpPr>
          <p:spPr bwMode="auto">
            <a:xfrm>
              <a:off x="1507" y="3847"/>
              <a:ext cx="557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endParaRPr lang="de-DE"/>
            </a:p>
          </p:txBody>
        </p:sp>
      </p:grpSp>
      <p:sp>
        <p:nvSpPr>
          <p:cNvPr id="58" name="Text Box 344"/>
          <p:cNvSpPr txBox="1">
            <a:spLocks noChangeArrowheads="1"/>
          </p:cNvSpPr>
          <p:nvPr/>
        </p:nvSpPr>
        <p:spPr bwMode="auto">
          <a:xfrm>
            <a:off x="4805363" y="5602172"/>
            <a:ext cx="660400" cy="5794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e-DE" sz="3200">
                <a:solidFill>
                  <a:srgbClr val="000000"/>
                </a:solidFill>
              </a:rPr>
              <a:t>&lt;&lt;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2238704" y="670035"/>
            <a:ext cx="4743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err="1" smtClean="0">
                <a:solidFill>
                  <a:schemeClr val="tx1"/>
                </a:solidFill>
              </a:rPr>
              <a:t>acceleration</a:t>
            </a:r>
            <a:r>
              <a:rPr lang="de-DE" smtClean="0">
                <a:solidFill>
                  <a:schemeClr val="tx1"/>
                </a:solidFill>
              </a:rPr>
              <a:t> </a:t>
            </a:r>
            <a:r>
              <a:rPr lang="de-DE" err="1" smtClean="0">
                <a:solidFill>
                  <a:schemeClr val="tx1"/>
                </a:solidFill>
              </a:rPr>
              <a:t>and</a:t>
            </a:r>
            <a:r>
              <a:rPr lang="de-DE" smtClean="0">
                <a:solidFill>
                  <a:schemeClr val="tx1"/>
                </a:solidFill>
              </a:rPr>
              <a:t> </a:t>
            </a:r>
            <a:r>
              <a:rPr lang="de-DE" err="1" smtClean="0">
                <a:solidFill>
                  <a:schemeClr val="tx1"/>
                </a:solidFill>
              </a:rPr>
              <a:t>transverse</a:t>
            </a:r>
            <a:r>
              <a:rPr lang="de-DE" smtClean="0">
                <a:solidFill>
                  <a:schemeClr val="tx1"/>
                </a:solidFill>
              </a:rPr>
              <a:t> </a:t>
            </a:r>
            <a:r>
              <a:rPr lang="de-DE" err="1" smtClean="0">
                <a:solidFill>
                  <a:schemeClr val="tx1"/>
                </a:solidFill>
              </a:rPr>
              <a:t>expansion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627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utoUpdateAnimBg="0"/>
      <p:bldP spid="5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9144000" cy="1140643"/>
          </a:xfrm>
        </p:spPr>
        <p:txBody>
          <a:bodyPr/>
          <a:lstStyle/>
          <a:p>
            <a:r>
              <a:rPr lang="de-DE"/>
              <a:t>Experimental energy spread </a:t>
            </a:r>
            <a:br>
              <a:rPr lang="de-DE"/>
            </a:br>
            <a:r>
              <a:rPr lang="de-DE"/>
              <a:t>in history </a:t>
            </a:r>
            <a:r>
              <a:rPr lang="de-DE" sz="2400" b="0"/>
              <a:t>(DR of Li-like C</a:t>
            </a:r>
            <a:r>
              <a:rPr lang="de-DE" sz="2400" b="0" baseline="30000"/>
              <a:t>3+</a:t>
            </a:r>
            <a:r>
              <a:rPr lang="de-DE" sz="2400" b="0"/>
              <a:t>)</a:t>
            </a:r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198-B4FA-4E77-8B6F-926CBC4A95C3}" type="slidenum">
              <a:rPr lang="de-DE"/>
              <a:pPr/>
              <a:t>7</a:t>
            </a:fld>
            <a:endParaRPr lang="de-DE"/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5399675"/>
              </p:ext>
            </p:extLst>
          </p:nvPr>
        </p:nvGraphicFramePr>
        <p:xfrm>
          <a:off x="105797" y="1458506"/>
          <a:ext cx="7027043" cy="4932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525" name="Graph" r:id="rId4" imgW="4131720" imgH="2901600" progId="Origin50.Graph">
                  <p:embed/>
                </p:oleObj>
              </mc:Choice>
              <mc:Fallback>
                <p:oleObj name="Graph" r:id="rId4" imgW="4131720" imgH="29016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797" y="1458506"/>
                        <a:ext cx="7027043" cy="49326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4572000" y="1447800"/>
            <a:ext cx="36655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b="0" u="sng">
                <a:solidFill>
                  <a:srgbClr val="FF0000"/>
                </a:solidFill>
              </a:rPr>
              <a:t>1983: Dittner et al., PRL </a:t>
            </a:r>
            <a:r>
              <a:rPr lang="de-DE" u="sng">
                <a:solidFill>
                  <a:srgbClr val="FF0000"/>
                </a:solidFill>
              </a:rPr>
              <a:t>51</a:t>
            </a:r>
            <a:r>
              <a:rPr lang="de-DE" b="0" u="sng">
                <a:solidFill>
                  <a:srgbClr val="FF0000"/>
                </a:solidFill>
              </a:rPr>
              <a:t>, 31</a:t>
            </a:r>
          </a:p>
          <a:p>
            <a:pPr algn="l"/>
            <a:r>
              <a:rPr lang="de-DE" b="0">
                <a:solidFill>
                  <a:srgbClr val="FF0000"/>
                </a:solidFill>
              </a:rPr>
              <a:t>electron beam compression</a:t>
            </a:r>
          </a:p>
          <a:p>
            <a:pPr algn="l"/>
            <a:r>
              <a:rPr lang="de-DE" b="0">
                <a:solidFill>
                  <a:srgbClr val="FF0000"/>
                </a:solidFill>
              </a:rPr>
              <a:t>no cooling of ion beam </a:t>
            </a:r>
          </a:p>
          <a:p>
            <a:pPr algn="l"/>
            <a:r>
              <a:rPr lang="de-DE" b="0">
                <a:solidFill>
                  <a:srgbClr val="FF0000"/>
                </a:solidFill>
              </a:rPr>
              <a:t>kT</a:t>
            </a:r>
            <a:r>
              <a:rPr lang="de-DE" b="0" baseline="-25000">
                <a:solidFill>
                  <a:srgbClr val="FF0000"/>
                </a:solidFill>
                <a:latin typeface="Symbol" pitchFamily="18" charset="2"/>
              </a:rPr>
              <a:t>^</a:t>
            </a:r>
            <a:r>
              <a:rPr lang="de-DE" b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de-DE" b="0">
                <a:solidFill>
                  <a:srgbClr val="FF0000"/>
                </a:solidFill>
              </a:rPr>
              <a:t>= 5000 meV,</a:t>
            </a:r>
            <a:r>
              <a:rPr lang="de-DE" b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de-DE" b="0">
                <a:solidFill>
                  <a:srgbClr val="FF0000"/>
                </a:solidFill>
              </a:rPr>
              <a:t>kT</a:t>
            </a:r>
            <a:r>
              <a:rPr lang="de-DE" b="0" baseline="-25000">
                <a:solidFill>
                  <a:srgbClr val="FF0000"/>
                </a:solidFill>
              </a:rPr>
              <a:t>||</a:t>
            </a:r>
            <a:r>
              <a:rPr lang="de-DE" b="0">
                <a:solidFill>
                  <a:srgbClr val="FF0000"/>
                </a:solidFill>
              </a:rPr>
              <a:t> = 1 meV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4572000" y="2895600"/>
            <a:ext cx="43164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b="0" u="sng">
                <a:solidFill>
                  <a:srgbClr val="FF0066"/>
                </a:solidFill>
              </a:rPr>
              <a:t>1990: Andersen et al., PRA </a:t>
            </a:r>
            <a:r>
              <a:rPr lang="de-DE" u="sng">
                <a:solidFill>
                  <a:srgbClr val="FF0066"/>
                </a:solidFill>
              </a:rPr>
              <a:t>41</a:t>
            </a:r>
            <a:r>
              <a:rPr lang="de-DE" b="0" u="sng">
                <a:solidFill>
                  <a:srgbClr val="FF0066"/>
                </a:solidFill>
              </a:rPr>
              <a:t>, 1293</a:t>
            </a:r>
          </a:p>
          <a:p>
            <a:pPr algn="l"/>
            <a:r>
              <a:rPr lang="de-DE" b="0">
                <a:solidFill>
                  <a:srgbClr val="FF0066"/>
                </a:solidFill>
              </a:rPr>
              <a:t>constant electron-beam diameter</a:t>
            </a:r>
          </a:p>
          <a:p>
            <a:pPr algn="l"/>
            <a:r>
              <a:rPr lang="de-DE" b="0">
                <a:solidFill>
                  <a:srgbClr val="FF0066"/>
                </a:solidFill>
              </a:rPr>
              <a:t>no cooling of ion beam</a:t>
            </a:r>
          </a:p>
          <a:p>
            <a:pPr algn="l"/>
            <a:r>
              <a:rPr lang="de-DE" b="0">
                <a:solidFill>
                  <a:srgbClr val="FF0066"/>
                </a:solidFill>
              </a:rPr>
              <a:t>kT</a:t>
            </a:r>
            <a:r>
              <a:rPr lang="de-DE" b="0" baseline="-25000">
                <a:solidFill>
                  <a:srgbClr val="FF0066"/>
                </a:solidFill>
                <a:latin typeface="Symbol" pitchFamily="18" charset="2"/>
              </a:rPr>
              <a:t>^</a:t>
            </a:r>
            <a:r>
              <a:rPr lang="de-DE" b="0">
                <a:solidFill>
                  <a:srgbClr val="FF0066"/>
                </a:solidFill>
                <a:latin typeface="Symbol" pitchFamily="18" charset="2"/>
              </a:rPr>
              <a:t> </a:t>
            </a:r>
            <a:r>
              <a:rPr lang="de-DE" b="0">
                <a:solidFill>
                  <a:srgbClr val="FF0066"/>
                </a:solidFill>
              </a:rPr>
              <a:t>= 135 meV,</a:t>
            </a:r>
            <a:r>
              <a:rPr lang="de-DE" b="0">
                <a:solidFill>
                  <a:srgbClr val="FF0066"/>
                </a:solidFill>
                <a:latin typeface="Symbol" pitchFamily="18" charset="2"/>
              </a:rPr>
              <a:t> </a:t>
            </a:r>
            <a:r>
              <a:rPr lang="de-DE" b="0">
                <a:solidFill>
                  <a:srgbClr val="FF0066"/>
                </a:solidFill>
              </a:rPr>
              <a:t>kT</a:t>
            </a:r>
            <a:r>
              <a:rPr lang="de-DE" b="0" baseline="-25000">
                <a:solidFill>
                  <a:srgbClr val="FF0066"/>
                </a:solidFill>
              </a:rPr>
              <a:t>||</a:t>
            </a:r>
            <a:r>
              <a:rPr lang="de-DE" b="0">
                <a:solidFill>
                  <a:srgbClr val="FF0066"/>
                </a:solidFill>
              </a:rPr>
              <a:t> = 1 meV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4572000" y="4267200"/>
            <a:ext cx="4414838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de-DE" b="0" u="sng">
                <a:solidFill>
                  <a:srgbClr val="0033CC"/>
                </a:solidFill>
              </a:rPr>
              <a:t>2001: Schippers et al., ApJ </a:t>
            </a:r>
            <a:r>
              <a:rPr lang="de-DE" u="sng">
                <a:solidFill>
                  <a:srgbClr val="0033CC"/>
                </a:solidFill>
              </a:rPr>
              <a:t>555</a:t>
            </a:r>
            <a:r>
              <a:rPr lang="de-DE" b="0" u="sng">
                <a:solidFill>
                  <a:srgbClr val="0033CC"/>
                </a:solidFill>
              </a:rPr>
              <a:t>, 1027</a:t>
            </a:r>
          </a:p>
          <a:p>
            <a:pPr algn="l"/>
            <a:r>
              <a:rPr lang="de-DE" b="0">
                <a:solidFill>
                  <a:srgbClr val="0033CC"/>
                </a:solidFill>
              </a:rPr>
              <a:t>electron-beam expansion</a:t>
            </a:r>
          </a:p>
          <a:p>
            <a:pPr algn="l"/>
            <a:r>
              <a:rPr lang="de-DE" b="0">
                <a:solidFill>
                  <a:srgbClr val="0033CC"/>
                </a:solidFill>
              </a:rPr>
              <a:t>electron cooling of ion beam</a:t>
            </a:r>
          </a:p>
          <a:p>
            <a:pPr algn="l"/>
            <a:r>
              <a:rPr lang="de-DE" b="0">
                <a:solidFill>
                  <a:srgbClr val="0033CC"/>
                </a:solidFill>
              </a:rPr>
              <a:t>kT</a:t>
            </a:r>
            <a:r>
              <a:rPr lang="de-DE" b="0" baseline="-25000">
                <a:solidFill>
                  <a:srgbClr val="0033CC"/>
                </a:solidFill>
                <a:latin typeface="Symbol" pitchFamily="18" charset="2"/>
              </a:rPr>
              <a:t>^</a:t>
            </a:r>
            <a:r>
              <a:rPr lang="de-DE" b="0">
                <a:solidFill>
                  <a:srgbClr val="0033CC"/>
                </a:solidFill>
                <a:latin typeface="Symbol" pitchFamily="18" charset="2"/>
              </a:rPr>
              <a:t> </a:t>
            </a:r>
            <a:r>
              <a:rPr lang="de-DE" b="0">
                <a:solidFill>
                  <a:srgbClr val="0033CC"/>
                </a:solidFill>
              </a:rPr>
              <a:t>= 10 meV,</a:t>
            </a:r>
            <a:r>
              <a:rPr lang="de-DE" b="0">
                <a:solidFill>
                  <a:srgbClr val="0033CC"/>
                </a:solidFill>
                <a:latin typeface="Symbol" pitchFamily="18" charset="2"/>
              </a:rPr>
              <a:t> </a:t>
            </a:r>
            <a:r>
              <a:rPr lang="de-DE" b="0">
                <a:solidFill>
                  <a:srgbClr val="0033CC"/>
                </a:solidFill>
              </a:rPr>
              <a:t>kT</a:t>
            </a:r>
            <a:r>
              <a:rPr lang="de-DE" b="0" baseline="-25000">
                <a:solidFill>
                  <a:srgbClr val="0033CC"/>
                </a:solidFill>
              </a:rPr>
              <a:t>||</a:t>
            </a:r>
            <a:r>
              <a:rPr lang="de-DE" b="0">
                <a:solidFill>
                  <a:srgbClr val="0033CC"/>
                </a:solidFill>
              </a:rPr>
              <a:t> = 0.15 meV</a:t>
            </a:r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692834" y="6604782"/>
            <a:ext cx="7758332" cy="253218"/>
          </a:xfrm>
        </p:spPr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5709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6" grpId="0" autoUpdateAnimBg="0"/>
      <p:bldP spid="64517" grpId="0" autoUpdateAnimBg="0"/>
      <p:bldP spid="6451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Photocathode vs. thermal cathode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5" name="Object 379"/>
          <p:cNvGraphicFramePr>
            <a:graphicFrameLocks noChangeAspect="1"/>
          </p:cNvGraphicFramePr>
          <p:nvPr/>
        </p:nvGraphicFramePr>
        <p:xfrm>
          <a:off x="1387475" y="957559"/>
          <a:ext cx="5799138" cy="544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48" name="Graph" r:id="rId4" imgW="4012200" imgH="3763800" progId="Origin50.Graph">
                  <p:embed/>
                </p:oleObj>
              </mc:Choice>
              <mc:Fallback>
                <p:oleObj name="Graph" r:id="rId4" imgW="4012200" imgH="376380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7475" y="957559"/>
                        <a:ext cx="5799138" cy="544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327275" y="1327447"/>
            <a:ext cx="4230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b="1"/>
              <a:t>hot cathode, thermionic emission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51088" y="3678534"/>
            <a:ext cx="3951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b="1" dirty="0" err="1">
                <a:solidFill>
                  <a:srgbClr val="0000FF"/>
                </a:solidFill>
              </a:rPr>
              <a:t>photocathode</a:t>
            </a:r>
            <a:r>
              <a:rPr lang="de-DE" sz="2000" b="1" dirty="0">
                <a:solidFill>
                  <a:srgbClr val="0000FF"/>
                </a:solidFill>
              </a:rPr>
              <a:t>, </a:t>
            </a:r>
            <a:r>
              <a:rPr lang="de-DE" sz="2000" b="1" dirty="0" err="1">
                <a:solidFill>
                  <a:srgbClr val="0000FF"/>
                </a:solidFill>
              </a:rPr>
              <a:t>cooled</a:t>
            </a:r>
            <a:r>
              <a:rPr lang="de-DE" sz="2000" b="1" dirty="0">
                <a:solidFill>
                  <a:srgbClr val="0000FF"/>
                </a:solidFill>
              </a:rPr>
              <a:t> </a:t>
            </a:r>
            <a:r>
              <a:rPr lang="de-DE" sz="2000" b="1" dirty="0" err="1">
                <a:solidFill>
                  <a:srgbClr val="0000FF"/>
                </a:solidFill>
              </a:rPr>
              <a:t>with</a:t>
            </a:r>
            <a:r>
              <a:rPr lang="de-DE" sz="2000" b="1" dirty="0">
                <a:solidFill>
                  <a:srgbClr val="0000FF"/>
                </a:solidFill>
              </a:rPr>
              <a:t> LN2</a:t>
            </a: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3043238" y="4726284"/>
            <a:ext cx="1924050" cy="955675"/>
            <a:chOff x="1917" y="3112"/>
            <a:chExt cx="1212" cy="602"/>
          </a:xfrm>
        </p:grpSpPr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1917" y="3365"/>
              <a:ext cx="349" cy="34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125" y="3112"/>
              <a:ext cx="10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DE" sz="2000" b="1">
                  <a:solidFill>
                    <a:srgbClr val="FF0000"/>
                  </a:solidFill>
                </a:rPr>
                <a:t>HF-splitting</a:t>
              </a: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850063" y="1370309"/>
            <a:ext cx="232775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600" b="1" dirty="0">
                <a:solidFill>
                  <a:srgbClr val="006666"/>
                </a:solidFill>
              </a:rPr>
              <a:t>TSR </a:t>
            </a:r>
            <a:r>
              <a:rPr lang="de-DE" sz="1600" b="1" dirty="0" err="1">
                <a:solidFill>
                  <a:srgbClr val="006666"/>
                </a:solidFill>
              </a:rPr>
              <a:t>electron</a:t>
            </a:r>
            <a:r>
              <a:rPr lang="de-DE" sz="1600" b="1" dirty="0">
                <a:solidFill>
                  <a:srgbClr val="006666"/>
                </a:solidFill>
              </a:rPr>
              <a:t> cooler</a:t>
            </a:r>
          </a:p>
          <a:p>
            <a:endParaRPr lang="de-DE" sz="1600" b="1" dirty="0">
              <a:solidFill>
                <a:srgbClr val="006666"/>
              </a:solidFill>
            </a:endParaRPr>
          </a:p>
          <a:p>
            <a:r>
              <a:rPr lang="de-DE" sz="1600" dirty="0">
                <a:solidFill>
                  <a:srgbClr val="006666"/>
                </a:solidFill>
              </a:rPr>
              <a:t>S. </a:t>
            </a:r>
            <a:r>
              <a:rPr lang="de-DE" sz="1600" dirty="0" err="1">
                <a:solidFill>
                  <a:srgbClr val="006666"/>
                </a:solidFill>
              </a:rPr>
              <a:t>Kieslich</a:t>
            </a:r>
            <a:r>
              <a:rPr lang="de-DE" sz="1600" dirty="0">
                <a:solidFill>
                  <a:srgbClr val="006666"/>
                </a:solidFill>
              </a:rPr>
              <a:t> et al.,</a:t>
            </a:r>
          </a:p>
          <a:p>
            <a:r>
              <a:rPr lang="de-DE" sz="1600" dirty="0" smtClean="0">
                <a:solidFill>
                  <a:srgbClr val="006666"/>
                </a:solidFill>
              </a:rPr>
              <a:t>PRA </a:t>
            </a:r>
            <a:r>
              <a:rPr lang="de-DE" sz="1600" b="1" dirty="0" smtClean="0">
                <a:solidFill>
                  <a:srgbClr val="006666"/>
                </a:solidFill>
              </a:rPr>
              <a:t>70 </a:t>
            </a:r>
            <a:r>
              <a:rPr lang="de-DE" sz="1600" dirty="0" smtClean="0">
                <a:solidFill>
                  <a:srgbClr val="006666"/>
                </a:solidFill>
              </a:rPr>
              <a:t>(2004</a:t>
            </a:r>
            <a:r>
              <a:rPr lang="de-DE" sz="1600" dirty="0">
                <a:solidFill>
                  <a:srgbClr val="006666"/>
                </a:solidFill>
              </a:rPr>
              <a:t>) 042714 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6850063" y="3702347"/>
            <a:ext cx="236513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1600" b="1" dirty="0">
                <a:solidFill>
                  <a:srgbClr val="006666"/>
                </a:solidFill>
              </a:rPr>
              <a:t>TSR </a:t>
            </a:r>
            <a:r>
              <a:rPr lang="de-DE" sz="1600" b="1" dirty="0" err="1">
                <a:solidFill>
                  <a:srgbClr val="006666"/>
                </a:solidFill>
              </a:rPr>
              <a:t>electron</a:t>
            </a:r>
            <a:r>
              <a:rPr lang="de-DE" sz="1600" b="1" dirty="0">
                <a:solidFill>
                  <a:srgbClr val="006666"/>
                </a:solidFill>
              </a:rPr>
              <a:t> </a:t>
            </a:r>
            <a:r>
              <a:rPr lang="de-DE" sz="1600" b="1" dirty="0" err="1">
                <a:solidFill>
                  <a:srgbClr val="006666"/>
                </a:solidFill>
              </a:rPr>
              <a:t>target</a:t>
            </a:r>
            <a:endParaRPr lang="de-DE" sz="1600" b="1" dirty="0">
              <a:solidFill>
                <a:srgbClr val="006666"/>
              </a:solidFill>
            </a:endParaRPr>
          </a:p>
          <a:p>
            <a:endParaRPr lang="de-DE" sz="1600" b="1" dirty="0">
              <a:solidFill>
                <a:srgbClr val="006666"/>
              </a:solidFill>
            </a:endParaRPr>
          </a:p>
          <a:p>
            <a:r>
              <a:rPr lang="de-DE" sz="1600" dirty="0">
                <a:solidFill>
                  <a:srgbClr val="006666"/>
                </a:solidFill>
              </a:rPr>
              <a:t>M. </a:t>
            </a:r>
            <a:r>
              <a:rPr lang="de-DE" sz="1600" dirty="0" err="1">
                <a:solidFill>
                  <a:srgbClr val="006666"/>
                </a:solidFill>
              </a:rPr>
              <a:t>Lestinsky</a:t>
            </a:r>
            <a:r>
              <a:rPr lang="de-DE" sz="1600" dirty="0">
                <a:solidFill>
                  <a:srgbClr val="006666"/>
                </a:solidFill>
              </a:rPr>
              <a:t> et al.,</a:t>
            </a:r>
          </a:p>
          <a:p>
            <a:r>
              <a:rPr lang="de-DE" sz="1600" dirty="0" smtClean="0">
                <a:solidFill>
                  <a:srgbClr val="006666"/>
                </a:solidFill>
              </a:rPr>
              <a:t>PRL </a:t>
            </a:r>
            <a:r>
              <a:rPr lang="de-DE" sz="1600" b="1" dirty="0" smtClean="0">
                <a:solidFill>
                  <a:srgbClr val="006666"/>
                </a:solidFill>
              </a:rPr>
              <a:t>100</a:t>
            </a:r>
            <a:r>
              <a:rPr lang="de-DE" sz="1600" dirty="0" smtClean="0">
                <a:solidFill>
                  <a:srgbClr val="006666"/>
                </a:solidFill>
              </a:rPr>
              <a:t> (2008) 033001</a:t>
            </a:r>
            <a:endParaRPr lang="de-DE" sz="1600" dirty="0">
              <a:solidFill>
                <a:srgbClr val="006666"/>
              </a:solidFill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062163" y="876597"/>
            <a:ext cx="4799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i="1">
                <a:solidFill>
                  <a:srgbClr val="FF0000"/>
                </a:solidFill>
              </a:rPr>
              <a:t>dielectronic recombination of Li-like Sc</a:t>
            </a:r>
            <a:r>
              <a:rPr lang="de-DE" sz="2000" i="1" baseline="30000">
                <a:solidFill>
                  <a:srgbClr val="FF0000"/>
                </a:solidFill>
              </a:rPr>
              <a:t>18+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829050" y="1900534"/>
            <a:ext cx="1497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i="1">
                <a:solidFill>
                  <a:srgbClr val="FF9900"/>
                </a:solidFill>
              </a:rPr>
              <a:t>2p</a:t>
            </a:r>
            <a:r>
              <a:rPr lang="de-DE" sz="2000" i="1" baseline="-25000">
                <a:solidFill>
                  <a:srgbClr val="FF9900"/>
                </a:solidFill>
              </a:rPr>
              <a:t>3/2</a:t>
            </a:r>
            <a:r>
              <a:rPr lang="de-DE" sz="2000" i="1">
                <a:solidFill>
                  <a:srgbClr val="FF9900"/>
                </a:solidFill>
              </a:rPr>
              <a:t>10l</a:t>
            </a:r>
            <a:r>
              <a:rPr lang="de-DE" sz="2000" i="1" baseline="-25000">
                <a:solidFill>
                  <a:srgbClr val="FF9900"/>
                </a:solidFill>
              </a:rPr>
              <a:t>j </a:t>
            </a:r>
          </a:p>
          <a:p>
            <a:r>
              <a:rPr lang="de-DE" sz="2000" i="1">
                <a:solidFill>
                  <a:srgbClr val="FF9900"/>
                </a:solidFill>
              </a:rPr>
              <a:t>resonances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659414" y="4080507"/>
            <a:ext cx="2964273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de-DE" b="1">
                <a:solidFill>
                  <a:schemeClr val="tx1"/>
                </a:solidFill>
              </a:rPr>
              <a:t>a</a:t>
            </a:r>
            <a:r>
              <a:rPr lang="de-DE" b="1" smtClean="0">
                <a:solidFill>
                  <a:schemeClr val="tx1"/>
                </a:solidFill>
              </a:rPr>
              <a:t>ccuracy of resonance</a:t>
            </a:r>
          </a:p>
          <a:p>
            <a:pPr algn="ctr"/>
            <a:r>
              <a:rPr lang="de-DE" b="1" smtClean="0">
                <a:solidFill>
                  <a:schemeClr val="tx1"/>
                </a:solidFill>
              </a:rPr>
              <a:t>energies on ppm level</a:t>
            </a:r>
            <a:endParaRPr lang="de-DE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700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Outline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445405" y="1587748"/>
            <a:ext cx="865505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TSR seen with the eyes of an atomic physicist</a:t>
            </a:r>
            <a:endParaRPr lang="de-DE" b="1">
              <a:solidFill>
                <a:srgbClr val="FF0000"/>
              </a:solidFill>
              <a:latin typeface="Arial" pitchFamily="34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endParaRPr lang="de-DE" sz="2000">
              <a:solidFill>
                <a:srgbClr val="000066"/>
              </a:solidFill>
              <a:latin typeface="Arial" pitchFamily="34" charset="0"/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FF0000"/>
                </a:solidFill>
                <a:latin typeface="Arial" pitchFamily="34" charset="0"/>
              </a:rPr>
              <a:t>Atomic Physics at TSR@ISOLDE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astrophyics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Atomic data for fusion energy research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de-DE" b="1" smtClean="0">
                <a:solidFill>
                  <a:srgbClr val="002060"/>
                </a:solidFill>
                <a:latin typeface="Arial" pitchFamily="34" charset="0"/>
              </a:rPr>
              <a:t>Hyperfine induced atomic transitions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Stefan Schippers, TSR@ISOLDE, CERN,  October 29-30,  2012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430AE-8483-4B7C-9CDC-561F6338E847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Rechteck 3"/>
          <p:cNvSpPr/>
          <p:nvPr/>
        </p:nvSpPr>
        <p:spPr bwMode="auto">
          <a:xfrm>
            <a:off x="352070" y="1580188"/>
            <a:ext cx="8199372" cy="1188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34176" y="3723735"/>
            <a:ext cx="8199372" cy="1188000"/>
          </a:xfrm>
          <a:prstGeom prst="rect">
            <a:avLst/>
          </a:prstGeom>
          <a:solidFill>
            <a:srgbClr val="FFFFFF">
              <a:alpha val="7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50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1576</Words>
  <Application>Microsoft Office PowerPoint</Application>
  <PresentationFormat>Bildschirmpräsentation (4:3)</PresentationFormat>
  <Paragraphs>421</Paragraphs>
  <Slides>30</Slides>
  <Notes>23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30</vt:i4>
      </vt:variant>
    </vt:vector>
  </HeadingPairs>
  <TitlesOfParts>
    <vt:vector size="33" baseType="lpstr">
      <vt:lpstr>Standarddesign</vt:lpstr>
      <vt:lpstr>CorelDRAW</vt:lpstr>
      <vt:lpstr>Graph</vt:lpstr>
      <vt:lpstr>Atomic Physics Experiments  at TSR@ISOLDE</vt:lpstr>
      <vt:lpstr>Outline</vt:lpstr>
      <vt:lpstr>The Heidelberg TSR storage ring at MPIK</vt:lpstr>
      <vt:lpstr>Decay of excited states</vt:lpstr>
      <vt:lpstr>Reactions</vt:lpstr>
      <vt:lpstr>The electron beam</vt:lpstr>
      <vt:lpstr>Experimental energy spread  in history (DR of Li-like C3+)</vt:lpstr>
      <vt:lpstr>Photocathode vs. thermal cathode</vt:lpstr>
      <vt:lpstr>Outline</vt:lpstr>
      <vt:lpstr>Supernova explosions</vt:lpstr>
      <vt:lpstr>X-ray spectrum of CAS A</vt:lpstr>
      <vt:lpstr>Ionization balance in a plasma</vt:lpstr>
      <vt:lpstr>Electron-impact ionization of Fe11+(3s2 3p3)</vt:lpstr>
      <vt:lpstr>Outline</vt:lpstr>
      <vt:lpstr>                 International Thermonuclear           Experimental Reactor</vt:lpstr>
      <vt:lpstr>Plasma spectroscopy</vt:lpstr>
      <vt:lpstr>DR of Xe-like W20+(4f8)</vt:lpstr>
      <vt:lpstr>W20+ DR rate coefficient in a plasma</vt:lpstr>
      <vt:lpstr>New theoretical W20+ DR calculations</vt:lpstr>
      <vt:lpstr>Outline</vt:lpstr>
      <vt:lpstr>2s2p 3P – 2s2 1S transitions in Be-like ions</vt:lpstr>
      <vt:lpstr>Theoretical predictions of 2s2p 3P0 lifetimes</vt:lpstr>
      <vt:lpstr>Detection of photons from excited state</vt:lpstr>
      <vt:lpstr>Ti18+ DR spectrum at low energies</vt:lpstr>
      <vt:lpstr>Recombination signal at 0.75 eV vs. time</vt:lpstr>
      <vt:lpstr>Data analysis</vt:lpstr>
      <vt:lpstr>New measurements with Be-like AS12+ ions</vt:lpstr>
      <vt:lpstr>Some uncertain nuclear moments</vt:lpstr>
      <vt:lpstr>Summary</vt:lpstr>
      <vt:lpstr>Current TSR collaborators &amp; Funding</vt:lpstr>
    </vt:vector>
  </TitlesOfParts>
  <Company>Institut für Kernphysik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Merged-Beams Experiments</dc:title>
  <dc:creator>Stefan Schippers</dc:creator>
  <cp:lastModifiedBy>Stefan Schippers</cp:lastModifiedBy>
  <cp:revision>1064</cp:revision>
  <dcterms:created xsi:type="dcterms:W3CDTF">2003-07-11T13:08:09Z</dcterms:created>
  <dcterms:modified xsi:type="dcterms:W3CDTF">2012-10-26T15:48:16Z</dcterms:modified>
</cp:coreProperties>
</file>