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2" y="-4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sl-SI" sz="2400">
                <a:latin typeface="Times New Roman" pitchFamily="18" charset="0"/>
                <a:cs typeface="+mn-cs"/>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sl-SI" sz="2400">
                <a:latin typeface="Times New Roman" pitchFamily="18" charset="0"/>
                <a:cs typeface="+mn-cs"/>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sl-SI" sz="2400">
                  <a:latin typeface="Times New Roman" pitchFamily="18" charset="0"/>
                  <a:cs typeface="+mn-cs"/>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sl-SI" sz="2400">
                  <a:latin typeface="Times New Roman" pitchFamily="18" charset="0"/>
                  <a:cs typeface="+mn-cs"/>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sl-SI" sz="2400">
                  <a:latin typeface="Times New Roman" pitchFamily="18" charset="0"/>
                  <a:cs typeface="+mn-cs"/>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sl-SI" sz="2400">
                  <a:latin typeface="Times New Roman" pitchFamily="18" charset="0"/>
                  <a:cs typeface="+mn-cs"/>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sl-SI" sz="2400">
                  <a:latin typeface="Times New Roman" pitchFamily="18" charset="0"/>
                  <a:cs typeface="+mn-cs"/>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sl-SI" sz="2400">
                  <a:latin typeface="Times New Roman" pitchFamily="18" charset="0"/>
                  <a:cs typeface="+mn-cs"/>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sl-SI" sz="2400">
                  <a:latin typeface="Times New Roman" pitchFamily="18" charset="0"/>
                  <a:cs typeface="+mn-cs"/>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sl-SI" sz="2400">
                  <a:latin typeface="Times New Roman" pitchFamily="18" charset="0"/>
                  <a:cs typeface="+mn-cs"/>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sl-SI" sz="2400">
                  <a:latin typeface="Times New Roman" pitchFamily="18" charset="0"/>
                  <a:cs typeface="+mn-cs"/>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sl-SI" sz="2400">
                  <a:latin typeface="Times New Roman" pitchFamily="18" charset="0"/>
                  <a:cs typeface="+mn-cs"/>
                </a:endParaRPr>
              </a:p>
            </p:txBody>
          </p:sp>
        </p:grpSp>
      </p:grpSp>
      <p:sp>
        <p:nvSpPr>
          <p:cNvPr id="4405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smtClean="0"/>
              <a:t>Click to edit Master title style</a:t>
            </a:r>
            <a:endParaRPr lang="en-US"/>
          </a:p>
        </p:txBody>
      </p:sp>
      <p:sp>
        <p:nvSpPr>
          <p:cNvPr id="4405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smtClean="0"/>
              <a:t>Click to edit Master subtitle style</a:t>
            </a:r>
            <a:endParaRPr lang="en-US"/>
          </a:p>
        </p:txBody>
      </p:sp>
      <p:sp>
        <p:nvSpPr>
          <p:cNvPr id="18" name="Rectangle 16"/>
          <p:cNvSpPr>
            <a:spLocks noGrp="1" noChangeArrowheads="1"/>
          </p:cNvSpPr>
          <p:nvPr>
            <p:ph type="dt" sz="half" idx="10"/>
          </p:nvPr>
        </p:nvSpPr>
        <p:spPr>
          <a:xfrm>
            <a:off x="0" y="6524625"/>
            <a:ext cx="971550" cy="333375"/>
          </a:xfrm>
        </p:spPr>
        <p:txBody>
          <a:bodyPr/>
          <a:lstStyle>
            <a:lvl1pPr>
              <a:defRPr/>
            </a:lvl1pPr>
          </a:lstStyle>
          <a:p>
            <a:fld id="{79E84D53-FB3C-469D-BDD6-C9195F82D513}" type="datetimeFigureOut">
              <a:rPr lang="en-GB" smtClean="0"/>
              <a:t>13/11/2012</a:t>
            </a:fld>
            <a:endParaRPr lang="en-GB"/>
          </a:p>
        </p:txBody>
      </p:sp>
      <p:sp>
        <p:nvSpPr>
          <p:cNvPr id="19" name="Rectangle 17"/>
          <p:cNvSpPr>
            <a:spLocks noGrp="1" noChangeArrowheads="1"/>
          </p:cNvSpPr>
          <p:nvPr>
            <p:ph type="ftr" sz="quarter" idx="11"/>
          </p:nvPr>
        </p:nvSpPr>
        <p:spPr>
          <a:xfrm>
            <a:off x="971550" y="6524625"/>
            <a:ext cx="7704138" cy="333375"/>
          </a:xfrm>
        </p:spPr>
        <p:txBody>
          <a:bodyPr/>
          <a:lstStyle>
            <a:lvl1pPr>
              <a:defRPr dirty="0"/>
            </a:lvl1pPr>
          </a:lstStyle>
          <a:p>
            <a:endParaRPr lang="en-GB"/>
          </a:p>
        </p:txBody>
      </p:sp>
      <p:sp>
        <p:nvSpPr>
          <p:cNvPr id="20" name="Rectangle 18"/>
          <p:cNvSpPr>
            <a:spLocks noGrp="1" noChangeArrowheads="1"/>
          </p:cNvSpPr>
          <p:nvPr>
            <p:ph type="sldNum" sz="quarter" idx="12"/>
          </p:nvPr>
        </p:nvSpPr>
        <p:spPr>
          <a:xfrm>
            <a:off x="8701088" y="6524625"/>
            <a:ext cx="442912" cy="333375"/>
          </a:xfrm>
        </p:spPr>
        <p:txBody>
          <a:bodyPr/>
          <a:lstStyle>
            <a:lvl1pPr>
              <a:defRPr/>
            </a:lvl1pPr>
          </a:lstStyle>
          <a:p>
            <a:fld id="{16B895E0-2BF6-4E99-A46A-FC895700A3A9}"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Rectangle 2"/>
          <p:cNvSpPr>
            <a:spLocks noGrp="1" noChangeArrowheads="1"/>
          </p:cNvSpPr>
          <p:nvPr>
            <p:ph type="ftr" sz="quarter" idx="10"/>
          </p:nvPr>
        </p:nvSpPr>
        <p:spPr>
          <a:ln/>
        </p:spPr>
        <p:txBody>
          <a:bodyPr/>
          <a:lstStyle>
            <a:lvl1pPr>
              <a:defRPr/>
            </a:lvl1pPr>
          </a:lstStyle>
          <a:p>
            <a:endParaRPr lang="en-GB"/>
          </a:p>
        </p:txBody>
      </p:sp>
      <p:sp>
        <p:nvSpPr>
          <p:cNvPr id="5" name="Rectangle 3"/>
          <p:cNvSpPr>
            <a:spLocks noGrp="1" noChangeArrowheads="1"/>
          </p:cNvSpPr>
          <p:nvPr>
            <p:ph type="sldNum" sz="quarter" idx="11"/>
          </p:nvPr>
        </p:nvSpPr>
        <p:spPr>
          <a:ln/>
        </p:spPr>
        <p:txBody>
          <a:bodyPr/>
          <a:lstStyle>
            <a:lvl1pPr>
              <a:defRPr/>
            </a:lvl1pPr>
          </a:lstStyle>
          <a:p>
            <a:fld id="{16B895E0-2BF6-4E99-A46A-FC895700A3A9}" type="slidenum">
              <a:rPr lang="en-GB" smtClean="0"/>
              <a:t>‹#›</a:t>
            </a:fld>
            <a:endParaRPr lang="en-GB"/>
          </a:p>
        </p:txBody>
      </p:sp>
      <p:sp>
        <p:nvSpPr>
          <p:cNvPr id="6" name="Rectangle 16"/>
          <p:cNvSpPr>
            <a:spLocks noGrp="1" noChangeArrowheads="1"/>
          </p:cNvSpPr>
          <p:nvPr>
            <p:ph type="dt" sz="half" idx="12"/>
          </p:nvPr>
        </p:nvSpPr>
        <p:spPr>
          <a:ln/>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l-SI"/>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Rectangle 2"/>
          <p:cNvSpPr>
            <a:spLocks noGrp="1" noChangeArrowheads="1"/>
          </p:cNvSpPr>
          <p:nvPr>
            <p:ph type="ftr" sz="quarter" idx="10"/>
          </p:nvPr>
        </p:nvSpPr>
        <p:spPr>
          <a:ln/>
        </p:spPr>
        <p:txBody>
          <a:bodyPr/>
          <a:lstStyle>
            <a:lvl1pPr>
              <a:defRPr/>
            </a:lvl1pPr>
          </a:lstStyle>
          <a:p>
            <a:endParaRPr lang="en-GB"/>
          </a:p>
        </p:txBody>
      </p:sp>
      <p:sp>
        <p:nvSpPr>
          <p:cNvPr id="5" name="Rectangle 3"/>
          <p:cNvSpPr>
            <a:spLocks noGrp="1" noChangeArrowheads="1"/>
          </p:cNvSpPr>
          <p:nvPr>
            <p:ph type="sldNum" sz="quarter" idx="11"/>
          </p:nvPr>
        </p:nvSpPr>
        <p:spPr>
          <a:ln/>
        </p:spPr>
        <p:txBody>
          <a:bodyPr/>
          <a:lstStyle>
            <a:lvl1pPr>
              <a:defRPr/>
            </a:lvl1pPr>
          </a:lstStyle>
          <a:p>
            <a:fld id="{16B895E0-2BF6-4E99-A46A-FC895700A3A9}" type="slidenum">
              <a:rPr lang="en-GB" smtClean="0"/>
              <a:t>‹#›</a:t>
            </a:fld>
            <a:endParaRPr lang="en-GB"/>
          </a:p>
        </p:txBody>
      </p:sp>
      <p:sp>
        <p:nvSpPr>
          <p:cNvPr id="6" name="Rectangle 16"/>
          <p:cNvSpPr>
            <a:spLocks noGrp="1" noChangeArrowheads="1"/>
          </p:cNvSpPr>
          <p:nvPr>
            <p:ph type="dt" sz="half" idx="12"/>
          </p:nvPr>
        </p:nvSpPr>
        <p:spPr>
          <a:ln/>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sl-SI"/>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Rectangle 2"/>
          <p:cNvSpPr>
            <a:spLocks noGrp="1" noChangeArrowheads="1"/>
          </p:cNvSpPr>
          <p:nvPr>
            <p:ph type="ftr" sz="quarter" idx="10"/>
          </p:nvPr>
        </p:nvSpPr>
        <p:spPr>
          <a:ln/>
        </p:spPr>
        <p:txBody>
          <a:bodyPr/>
          <a:lstStyle>
            <a:lvl1pPr>
              <a:defRPr/>
            </a:lvl1pPr>
          </a:lstStyle>
          <a:p>
            <a:endParaRPr lang="en-GB"/>
          </a:p>
        </p:txBody>
      </p:sp>
      <p:sp>
        <p:nvSpPr>
          <p:cNvPr id="6" name="Rectangle 3"/>
          <p:cNvSpPr>
            <a:spLocks noGrp="1" noChangeArrowheads="1"/>
          </p:cNvSpPr>
          <p:nvPr>
            <p:ph type="sldNum" sz="quarter" idx="11"/>
          </p:nvPr>
        </p:nvSpPr>
        <p:spPr>
          <a:ln/>
        </p:spPr>
        <p:txBody>
          <a:bodyPr/>
          <a:lstStyle>
            <a:lvl1pPr>
              <a:defRPr/>
            </a:lvl1pPr>
          </a:lstStyle>
          <a:p>
            <a:fld id="{16B895E0-2BF6-4E99-A46A-FC895700A3A9}" type="slidenum">
              <a:rPr lang="en-GB" smtClean="0"/>
              <a:t>‹#›</a:t>
            </a:fld>
            <a:endParaRPr lang="en-GB"/>
          </a:p>
        </p:txBody>
      </p:sp>
      <p:sp>
        <p:nvSpPr>
          <p:cNvPr id="7" name="Rectangle 16"/>
          <p:cNvSpPr>
            <a:spLocks noGrp="1" noChangeArrowheads="1"/>
          </p:cNvSpPr>
          <p:nvPr>
            <p:ph type="dt" sz="half" idx="12"/>
          </p:nvPr>
        </p:nvSpPr>
        <p:spPr>
          <a:ln/>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Rectangle 2"/>
          <p:cNvSpPr>
            <a:spLocks noGrp="1" noChangeArrowheads="1"/>
          </p:cNvSpPr>
          <p:nvPr>
            <p:ph type="ftr" sz="quarter" idx="10"/>
          </p:nvPr>
        </p:nvSpPr>
        <p:spPr/>
        <p:txBody>
          <a:bodyPr/>
          <a:lstStyle>
            <a:lvl1pPr>
              <a:defRPr sz="1000" dirty="0" smtClean="0"/>
            </a:lvl1pPr>
          </a:lstStyle>
          <a:p>
            <a:endParaRPr lang="en-GB"/>
          </a:p>
        </p:txBody>
      </p:sp>
      <p:sp>
        <p:nvSpPr>
          <p:cNvPr id="5" name="Rectangle 3"/>
          <p:cNvSpPr>
            <a:spLocks noGrp="1" noChangeArrowheads="1"/>
          </p:cNvSpPr>
          <p:nvPr>
            <p:ph type="sldNum" sz="quarter" idx="11"/>
          </p:nvPr>
        </p:nvSpPr>
        <p:spPr/>
        <p:txBody>
          <a:bodyPr/>
          <a:lstStyle>
            <a:lvl1pPr>
              <a:defRPr/>
            </a:lvl1pPr>
          </a:lstStyle>
          <a:p>
            <a:fld id="{16B895E0-2BF6-4E99-A46A-FC895700A3A9}" type="slidenum">
              <a:rPr lang="en-GB" smtClean="0"/>
              <a:t>‹#›</a:t>
            </a:fld>
            <a:endParaRPr lang="en-GB"/>
          </a:p>
        </p:txBody>
      </p:sp>
      <p:sp>
        <p:nvSpPr>
          <p:cNvPr id="6" name="Rectangle 16"/>
          <p:cNvSpPr>
            <a:spLocks noGrp="1" noChangeArrowheads="1"/>
          </p:cNvSpPr>
          <p:nvPr>
            <p:ph type="dt" sz="half" idx="12"/>
          </p:nvPr>
        </p:nvSpPr>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l-S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endParaRPr lang="en-GB"/>
          </a:p>
        </p:txBody>
      </p:sp>
      <p:sp>
        <p:nvSpPr>
          <p:cNvPr id="5" name="Rectangle 3"/>
          <p:cNvSpPr>
            <a:spLocks noGrp="1" noChangeArrowheads="1"/>
          </p:cNvSpPr>
          <p:nvPr>
            <p:ph type="sldNum" sz="quarter" idx="11"/>
          </p:nvPr>
        </p:nvSpPr>
        <p:spPr>
          <a:ln/>
        </p:spPr>
        <p:txBody>
          <a:bodyPr/>
          <a:lstStyle>
            <a:lvl1pPr>
              <a:defRPr/>
            </a:lvl1pPr>
          </a:lstStyle>
          <a:p>
            <a:fld id="{16B895E0-2BF6-4E99-A46A-FC895700A3A9}" type="slidenum">
              <a:rPr lang="en-GB" smtClean="0"/>
              <a:t>‹#›</a:t>
            </a:fld>
            <a:endParaRPr lang="en-GB"/>
          </a:p>
        </p:txBody>
      </p:sp>
      <p:sp>
        <p:nvSpPr>
          <p:cNvPr id="6" name="Rectangle 16"/>
          <p:cNvSpPr>
            <a:spLocks noGrp="1" noChangeArrowheads="1"/>
          </p:cNvSpPr>
          <p:nvPr>
            <p:ph type="dt" sz="half" idx="12"/>
          </p:nvPr>
        </p:nvSpPr>
        <p:spPr>
          <a:ln/>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Rectangle 2"/>
          <p:cNvSpPr>
            <a:spLocks noGrp="1" noChangeArrowheads="1"/>
          </p:cNvSpPr>
          <p:nvPr>
            <p:ph type="ftr" sz="quarter" idx="10"/>
          </p:nvPr>
        </p:nvSpPr>
        <p:spPr>
          <a:ln/>
        </p:spPr>
        <p:txBody>
          <a:bodyPr/>
          <a:lstStyle>
            <a:lvl1pPr>
              <a:defRPr/>
            </a:lvl1pPr>
          </a:lstStyle>
          <a:p>
            <a:endParaRPr lang="en-GB"/>
          </a:p>
        </p:txBody>
      </p:sp>
      <p:sp>
        <p:nvSpPr>
          <p:cNvPr id="6" name="Rectangle 3"/>
          <p:cNvSpPr>
            <a:spLocks noGrp="1" noChangeArrowheads="1"/>
          </p:cNvSpPr>
          <p:nvPr>
            <p:ph type="sldNum" sz="quarter" idx="11"/>
          </p:nvPr>
        </p:nvSpPr>
        <p:spPr>
          <a:ln/>
        </p:spPr>
        <p:txBody>
          <a:bodyPr/>
          <a:lstStyle>
            <a:lvl1pPr>
              <a:defRPr/>
            </a:lvl1pPr>
          </a:lstStyle>
          <a:p>
            <a:fld id="{16B895E0-2BF6-4E99-A46A-FC895700A3A9}" type="slidenum">
              <a:rPr lang="en-GB" smtClean="0"/>
              <a:t>‹#›</a:t>
            </a:fld>
            <a:endParaRPr lang="en-GB"/>
          </a:p>
        </p:txBody>
      </p:sp>
      <p:sp>
        <p:nvSpPr>
          <p:cNvPr id="7" name="Rectangle 16"/>
          <p:cNvSpPr>
            <a:spLocks noGrp="1" noChangeArrowheads="1"/>
          </p:cNvSpPr>
          <p:nvPr>
            <p:ph type="dt" sz="half" idx="12"/>
          </p:nvPr>
        </p:nvSpPr>
        <p:spPr>
          <a:ln/>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l-S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7" name="Rectangle 2"/>
          <p:cNvSpPr>
            <a:spLocks noGrp="1" noChangeArrowheads="1"/>
          </p:cNvSpPr>
          <p:nvPr>
            <p:ph type="ftr" sz="quarter" idx="10"/>
          </p:nvPr>
        </p:nvSpPr>
        <p:spPr/>
        <p:txBody>
          <a:bodyPr/>
          <a:lstStyle>
            <a:lvl1pPr>
              <a:defRPr/>
            </a:lvl1pPr>
          </a:lstStyle>
          <a:p>
            <a:endParaRPr lang="en-GB"/>
          </a:p>
        </p:txBody>
      </p:sp>
      <p:sp>
        <p:nvSpPr>
          <p:cNvPr id="8" name="Rectangle 3"/>
          <p:cNvSpPr>
            <a:spLocks noGrp="1" noChangeArrowheads="1"/>
          </p:cNvSpPr>
          <p:nvPr>
            <p:ph type="sldNum" sz="quarter" idx="11"/>
          </p:nvPr>
        </p:nvSpPr>
        <p:spPr/>
        <p:txBody>
          <a:bodyPr/>
          <a:lstStyle>
            <a:lvl1pPr>
              <a:defRPr/>
            </a:lvl1pPr>
          </a:lstStyle>
          <a:p>
            <a:fld id="{16B895E0-2BF6-4E99-A46A-FC895700A3A9}" type="slidenum">
              <a:rPr lang="en-GB" smtClean="0"/>
              <a:t>‹#›</a:t>
            </a:fld>
            <a:endParaRPr lang="en-GB"/>
          </a:p>
        </p:txBody>
      </p:sp>
      <p:sp>
        <p:nvSpPr>
          <p:cNvPr id="9" name="Rectangle 16"/>
          <p:cNvSpPr>
            <a:spLocks noGrp="1" noChangeArrowheads="1"/>
          </p:cNvSpPr>
          <p:nvPr>
            <p:ph type="dt" sz="half" idx="12"/>
          </p:nvPr>
        </p:nvSpPr>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Rectangle 2"/>
          <p:cNvSpPr>
            <a:spLocks noGrp="1" noChangeArrowheads="1"/>
          </p:cNvSpPr>
          <p:nvPr>
            <p:ph type="ftr" sz="quarter" idx="10"/>
          </p:nvPr>
        </p:nvSpPr>
        <p:spPr/>
        <p:txBody>
          <a:bodyPr/>
          <a:lstStyle>
            <a:lvl1pPr>
              <a:defRPr/>
            </a:lvl1pPr>
          </a:lstStyle>
          <a:p>
            <a:endParaRPr lang="en-GB"/>
          </a:p>
        </p:txBody>
      </p:sp>
      <p:sp>
        <p:nvSpPr>
          <p:cNvPr id="4" name="Rectangle 3"/>
          <p:cNvSpPr>
            <a:spLocks noGrp="1" noChangeArrowheads="1"/>
          </p:cNvSpPr>
          <p:nvPr>
            <p:ph type="sldNum" sz="quarter" idx="11"/>
          </p:nvPr>
        </p:nvSpPr>
        <p:spPr/>
        <p:txBody>
          <a:bodyPr/>
          <a:lstStyle>
            <a:lvl1pPr>
              <a:defRPr/>
            </a:lvl1pPr>
          </a:lstStyle>
          <a:p>
            <a:fld id="{16B895E0-2BF6-4E99-A46A-FC895700A3A9}" type="slidenum">
              <a:rPr lang="en-GB" smtClean="0"/>
              <a:t>‹#›</a:t>
            </a:fld>
            <a:endParaRPr lang="en-GB"/>
          </a:p>
        </p:txBody>
      </p:sp>
      <p:sp>
        <p:nvSpPr>
          <p:cNvPr id="5" name="Rectangle 16"/>
          <p:cNvSpPr>
            <a:spLocks noGrp="1" noChangeArrowheads="1"/>
          </p:cNvSpPr>
          <p:nvPr>
            <p:ph type="dt" sz="half" idx="12"/>
          </p:nvPr>
        </p:nvSpPr>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endParaRPr lang="en-GB"/>
          </a:p>
        </p:txBody>
      </p:sp>
      <p:sp>
        <p:nvSpPr>
          <p:cNvPr id="3" name="Rectangle 3"/>
          <p:cNvSpPr>
            <a:spLocks noGrp="1" noChangeArrowheads="1"/>
          </p:cNvSpPr>
          <p:nvPr>
            <p:ph type="sldNum" sz="quarter" idx="11"/>
          </p:nvPr>
        </p:nvSpPr>
        <p:spPr>
          <a:ln/>
        </p:spPr>
        <p:txBody>
          <a:bodyPr/>
          <a:lstStyle>
            <a:lvl1pPr>
              <a:defRPr/>
            </a:lvl1pPr>
          </a:lstStyle>
          <a:p>
            <a:fld id="{16B895E0-2BF6-4E99-A46A-FC895700A3A9}" type="slidenum">
              <a:rPr lang="en-GB" smtClean="0"/>
              <a:t>‹#›</a:t>
            </a:fld>
            <a:endParaRPr lang="en-GB"/>
          </a:p>
        </p:txBody>
      </p:sp>
      <p:sp>
        <p:nvSpPr>
          <p:cNvPr id="4" name="Rectangle 16"/>
          <p:cNvSpPr>
            <a:spLocks noGrp="1" noChangeArrowheads="1"/>
          </p:cNvSpPr>
          <p:nvPr>
            <p:ph type="dt" sz="half" idx="12"/>
          </p:nvPr>
        </p:nvSpPr>
        <p:spPr>
          <a:ln/>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l-S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p:txBody>
          <a:bodyPr/>
          <a:lstStyle>
            <a:lvl1pPr>
              <a:defRPr/>
            </a:lvl1pPr>
          </a:lstStyle>
          <a:p>
            <a:endParaRPr lang="en-GB"/>
          </a:p>
        </p:txBody>
      </p:sp>
      <p:sp>
        <p:nvSpPr>
          <p:cNvPr id="6" name="Rectangle 3"/>
          <p:cNvSpPr>
            <a:spLocks noGrp="1" noChangeArrowheads="1"/>
          </p:cNvSpPr>
          <p:nvPr>
            <p:ph type="sldNum" sz="quarter" idx="11"/>
          </p:nvPr>
        </p:nvSpPr>
        <p:spPr/>
        <p:txBody>
          <a:bodyPr/>
          <a:lstStyle>
            <a:lvl1pPr>
              <a:defRPr/>
            </a:lvl1pPr>
          </a:lstStyle>
          <a:p>
            <a:fld id="{16B895E0-2BF6-4E99-A46A-FC895700A3A9}" type="slidenum">
              <a:rPr lang="en-GB" smtClean="0"/>
              <a:t>‹#›</a:t>
            </a:fld>
            <a:endParaRPr lang="en-GB"/>
          </a:p>
        </p:txBody>
      </p:sp>
      <p:sp>
        <p:nvSpPr>
          <p:cNvPr id="7" name="Rectangle 16"/>
          <p:cNvSpPr>
            <a:spLocks noGrp="1" noChangeArrowheads="1"/>
          </p:cNvSpPr>
          <p:nvPr>
            <p:ph type="dt" sz="half" idx="12"/>
          </p:nvPr>
        </p:nvSpPr>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l-S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sl-SI"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endParaRPr lang="en-GB"/>
          </a:p>
        </p:txBody>
      </p:sp>
      <p:sp>
        <p:nvSpPr>
          <p:cNvPr id="6" name="Rectangle 3"/>
          <p:cNvSpPr>
            <a:spLocks noGrp="1" noChangeArrowheads="1"/>
          </p:cNvSpPr>
          <p:nvPr>
            <p:ph type="sldNum" sz="quarter" idx="11"/>
          </p:nvPr>
        </p:nvSpPr>
        <p:spPr>
          <a:ln/>
        </p:spPr>
        <p:txBody>
          <a:bodyPr/>
          <a:lstStyle>
            <a:lvl1pPr>
              <a:defRPr/>
            </a:lvl1pPr>
          </a:lstStyle>
          <a:p>
            <a:fld id="{16B895E0-2BF6-4E99-A46A-FC895700A3A9}" type="slidenum">
              <a:rPr lang="en-GB" smtClean="0"/>
              <a:t>‹#›</a:t>
            </a:fld>
            <a:endParaRPr lang="en-GB"/>
          </a:p>
        </p:txBody>
      </p:sp>
      <p:sp>
        <p:nvSpPr>
          <p:cNvPr id="7" name="Rectangle 16"/>
          <p:cNvSpPr>
            <a:spLocks noGrp="1" noChangeArrowheads="1"/>
          </p:cNvSpPr>
          <p:nvPr>
            <p:ph type="dt" sz="half" idx="12"/>
          </p:nvPr>
        </p:nvSpPr>
        <p:spPr>
          <a:ln/>
        </p:spPr>
        <p:txBody>
          <a:bodyPr/>
          <a:lstStyle>
            <a:lvl1pPr>
              <a:defRPr/>
            </a:lvl1pPr>
          </a:lstStyle>
          <a:p>
            <a:fld id="{79E84D53-FB3C-469D-BDD6-C9195F82D513}" type="datetimeFigureOut">
              <a:rPr lang="en-GB" smtClean="0"/>
              <a:t>13/11/2012</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ftr" sz="quarter" idx="3"/>
          </p:nvPr>
        </p:nvSpPr>
        <p:spPr bwMode="auto">
          <a:xfrm>
            <a:off x="1116013" y="6524625"/>
            <a:ext cx="7559675" cy="3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050" dirty="0" smtClean="0">
                <a:cs typeface="+mn-cs"/>
              </a:defRPr>
            </a:lvl1pPr>
          </a:lstStyle>
          <a:p>
            <a:endParaRPr lang="en-GB"/>
          </a:p>
        </p:txBody>
      </p:sp>
      <p:sp>
        <p:nvSpPr>
          <p:cNvPr id="43011" name="Rectangle 3"/>
          <p:cNvSpPr>
            <a:spLocks noGrp="1" noChangeArrowheads="1"/>
          </p:cNvSpPr>
          <p:nvPr>
            <p:ph type="sldNum" sz="quarter" idx="4"/>
          </p:nvPr>
        </p:nvSpPr>
        <p:spPr bwMode="auto">
          <a:xfrm>
            <a:off x="8675688" y="6524625"/>
            <a:ext cx="468312" cy="3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cs typeface="+mn-cs"/>
              </a:defRPr>
            </a:lvl1pPr>
          </a:lstStyle>
          <a:p>
            <a:fld id="{16B895E0-2BF6-4E99-A46A-FC895700A3A9}" type="slidenum">
              <a:rPr lang="en-GB" smtClean="0"/>
              <a:t>‹#›</a:t>
            </a:fld>
            <a:endParaRPr lang="en-GB"/>
          </a:p>
        </p:txBody>
      </p:sp>
      <p:grpSp>
        <p:nvGrpSpPr>
          <p:cNvPr id="19460" name="Group 4"/>
          <p:cNvGrpSpPr>
            <a:grpSpLocks/>
          </p:cNvGrpSpPr>
          <p:nvPr/>
        </p:nvGrpSpPr>
        <p:grpSpPr bwMode="auto">
          <a:xfrm>
            <a:off x="0" y="0"/>
            <a:ext cx="9144000" cy="546100"/>
            <a:chOff x="0" y="0"/>
            <a:chExt cx="5760" cy="344"/>
          </a:xfrm>
        </p:grpSpPr>
        <p:sp>
          <p:nvSpPr>
            <p:cNvPr id="43013"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sl-SI" sz="2400">
                <a:latin typeface="Times New Roman" pitchFamily="18" charset="0"/>
                <a:cs typeface="+mn-cs"/>
              </a:endParaRPr>
            </a:p>
          </p:txBody>
        </p:sp>
        <p:sp>
          <p:nvSpPr>
            <p:cNvPr id="43014"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sl-SI" sz="2400">
                <a:latin typeface="Times New Roman" pitchFamily="18" charset="0"/>
                <a:cs typeface="+mn-cs"/>
              </a:endParaRPr>
            </a:p>
          </p:txBody>
        </p:sp>
        <p:sp>
          <p:nvSpPr>
            <p:cNvPr id="43015"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sl-SI">
                <a:solidFill>
                  <a:schemeClr val="hlink"/>
                </a:solidFill>
                <a:cs typeface="+mn-cs"/>
              </a:endParaRPr>
            </a:p>
          </p:txBody>
        </p:sp>
        <p:sp>
          <p:nvSpPr>
            <p:cNvPr id="43016"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sl-SI">
                <a:solidFill>
                  <a:schemeClr val="hlink"/>
                </a:solidFill>
                <a:cs typeface="+mn-cs"/>
              </a:endParaRPr>
            </a:p>
          </p:txBody>
        </p:sp>
        <p:sp>
          <p:nvSpPr>
            <p:cNvPr id="43017"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sl-SI">
                <a:solidFill>
                  <a:schemeClr val="accent2"/>
                </a:solidFill>
                <a:cs typeface="+mn-cs"/>
              </a:endParaRPr>
            </a:p>
          </p:txBody>
        </p:sp>
        <p:sp>
          <p:nvSpPr>
            <p:cNvPr id="43018"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sl-SI">
                <a:solidFill>
                  <a:schemeClr val="hlink"/>
                </a:solidFill>
                <a:cs typeface="+mn-cs"/>
              </a:endParaRPr>
            </a:p>
          </p:txBody>
        </p:sp>
        <p:sp>
          <p:nvSpPr>
            <p:cNvPr id="43019"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sl-SI" sz="2400">
                <a:latin typeface="Times New Roman" pitchFamily="18" charset="0"/>
                <a:cs typeface="+mn-cs"/>
              </a:endParaRPr>
            </a:p>
          </p:txBody>
        </p:sp>
        <p:sp>
          <p:nvSpPr>
            <p:cNvPr id="43020"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sl-SI">
                <a:solidFill>
                  <a:schemeClr val="accent2"/>
                </a:solidFill>
                <a:cs typeface="+mn-cs"/>
              </a:endParaRPr>
            </a:p>
          </p:txBody>
        </p:sp>
        <p:sp>
          <p:nvSpPr>
            <p:cNvPr id="43021"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sl-SI">
                <a:solidFill>
                  <a:schemeClr val="accent2"/>
                </a:solidFill>
                <a:cs typeface="+mn-cs"/>
              </a:endParaRPr>
            </a:p>
          </p:txBody>
        </p:sp>
      </p:grpSp>
      <p:sp>
        <p:nvSpPr>
          <p:cNvPr id="19461"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62"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3024" name="Rectangle 16"/>
          <p:cNvSpPr>
            <a:spLocks noGrp="1" noChangeArrowheads="1"/>
          </p:cNvSpPr>
          <p:nvPr>
            <p:ph type="dt" sz="half" idx="2"/>
          </p:nvPr>
        </p:nvSpPr>
        <p:spPr bwMode="auto">
          <a:xfrm>
            <a:off x="0" y="6524625"/>
            <a:ext cx="1116013" cy="3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smtClean="0">
                <a:cs typeface="+mn-cs"/>
              </a:defRPr>
            </a:lvl1pPr>
          </a:lstStyle>
          <a:p>
            <a:fld id="{79E84D53-FB3C-469D-BDD6-C9195F82D513}" type="datetimeFigureOut">
              <a:rPr lang="en-GB" smtClean="0"/>
              <a:t>13/11/2012</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charset="0"/>
        </a:defRPr>
      </a:lvl2pPr>
      <a:lvl3pPr algn="l" rtl="0" eaLnBrk="1" fontAlgn="base" hangingPunct="1">
        <a:spcBef>
          <a:spcPct val="0"/>
        </a:spcBef>
        <a:spcAft>
          <a:spcPct val="0"/>
        </a:spcAft>
        <a:defRPr sz="4400">
          <a:solidFill>
            <a:schemeClr val="tx1"/>
          </a:solidFill>
          <a:latin typeface="Arial" charset="0"/>
        </a:defRPr>
      </a:lvl3pPr>
      <a:lvl4pPr algn="l" rtl="0" eaLnBrk="1" fontAlgn="base" hangingPunct="1">
        <a:spcBef>
          <a:spcPct val="0"/>
        </a:spcBef>
        <a:spcAft>
          <a:spcPct val="0"/>
        </a:spcAft>
        <a:defRPr sz="4400">
          <a:solidFill>
            <a:schemeClr val="tx1"/>
          </a:solidFill>
          <a:latin typeface="Arial" charset="0"/>
        </a:defRPr>
      </a:lvl4pPr>
      <a:lvl5pPr algn="l" rtl="0" eaLnBrk="1" fontAlgn="base" hangingPunct="1">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8350696" cy="1470025"/>
          </a:xfrm>
        </p:spPr>
        <p:txBody>
          <a:bodyPr/>
          <a:lstStyle/>
          <a:p>
            <a:r>
              <a:rPr lang="en-US" sz="4000" b="1" i="1" dirty="0" smtClean="0">
                <a:solidFill>
                  <a:srgbClr val="FF0000"/>
                </a:solidFill>
                <a:effectLst>
                  <a:outerShdw blurRad="38100" dist="38100" dir="2700000" algn="tl">
                    <a:srgbClr val="000000">
                      <a:alpha val="43137"/>
                    </a:srgbClr>
                  </a:outerShdw>
                </a:effectLst>
              </a:rPr>
              <a:t>RD50 </a:t>
            </a:r>
            <a:br>
              <a:rPr lang="en-US" sz="4000" b="1" i="1" dirty="0" smtClean="0">
                <a:solidFill>
                  <a:srgbClr val="FF0000"/>
                </a:solidFill>
                <a:effectLst>
                  <a:outerShdw blurRad="38100" dist="38100" dir="2700000" algn="tl">
                    <a:srgbClr val="000000">
                      <a:alpha val="43137"/>
                    </a:srgbClr>
                  </a:outerShdw>
                </a:effectLst>
              </a:rPr>
            </a:br>
            <a:r>
              <a:rPr lang="en-US" sz="4000" b="1" i="1" dirty="0" smtClean="0">
                <a:solidFill>
                  <a:srgbClr val="FF0000"/>
                </a:solidFill>
                <a:effectLst>
                  <a:outerShdw blurRad="38100" dist="38100" dir="2700000" algn="tl">
                    <a:srgbClr val="000000">
                      <a:alpha val="43137"/>
                    </a:srgbClr>
                  </a:outerShdw>
                </a:effectLst>
              </a:rPr>
              <a:t>Collaboration board meeting</a:t>
            </a:r>
            <a:endParaRPr lang="en-GB" sz="4000" b="1" i="1"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2267744" y="4437112"/>
            <a:ext cx="3888432" cy="648072"/>
          </a:xfrm>
        </p:spPr>
        <p:txBody>
          <a:bodyPr/>
          <a:lstStyle/>
          <a:p>
            <a:r>
              <a:rPr lang="en-US" sz="2800" b="1" i="1" dirty="0" smtClean="0"/>
              <a:t>CERN, 14.11.2012</a:t>
            </a:r>
            <a:endParaRPr lang="en-GB" sz="2800" b="1" i="1" dirty="0"/>
          </a:p>
        </p:txBody>
      </p:sp>
    </p:spTree>
    <p:extLst>
      <p:ext uri="{BB962C8B-B14F-4D97-AF65-F5344CB8AC3E}">
        <p14:creationId xmlns:p14="http://schemas.microsoft.com/office/powerpoint/2010/main" val="3000280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8803"/>
            <a:ext cx="8229600" cy="1371600"/>
          </a:xfrm>
        </p:spPr>
        <p:txBody>
          <a:bodyPr/>
          <a:lstStyle/>
          <a:p>
            <a:r>
              <a:rPr lang="en-US" b="1" dirty="0" smtClean="0">
                <a:solidFill>
                  <a:srgbClr val="FF0000"/>
                </a:solidFill>
                <a:effectLst>
                  <a:outerShdw blurRad="38100" dist="38100" dir="2700000" algn="tl">
                    <a:srgbClr val="000000">
                      <a:alpha val="43137"/>
                    </a:srgbClr>
                  </a:outerShdw>
                </a:effectLst>
              </a:rPr>
              <a:t>Agenda </a:t>
            </a:r>
            <a:endParaRPr lang="en-GB"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23528" y="1124744"/>
            <a:ext cx="8568952" cy="4824536"/>
          </a:xfrm>
        </p:spPr>
        <p:txBody>
          <a:bodyPr>
            <a:noAutofit/>
          </a:bodyPr>
          <a:lstStyle/>
          <a:p>
            <a:pPr>
              <a:buFont typeface="Wingdings" pitchFamily="2" charset="2"/>
              <a:buChar char="q"/>
            </a:pPr>
            <a:r>
              <a:rPr lang="en-GB" sz="1800" dirty="0" smtClean="0"/>
              <a:t>Report of the spokespersons (G. Casse, M. Moll)</a:t>
            </a:r>
          </a:p>
          <a:p>
            <a:pPr>
              <a:buFont typeface="Wingdings" pitchFamily="2" charset="2"/>
              <a:buChar char="q"/>
            </a:pPr>
            <a:r>
              <a:rPr lang="en-GB" sz="1800" dirty="0" smtClean="0"/>
              <a:t>Approval of the minutes of the CB meeting</a:t>
            </a:r>
          </a:p>
          <a:p>
            <a:pPr>
              <a:buFont typeface="Wingdings" pitchFamily="2" charset="2"/>
              <a:buChar char="q"/>
            </a:pPr>
            <a:r>
              <a:rPr lang="en-GB" sz="1800" dirty="0" smtClean="0"/>
              <a:t>Definition of observer </a:t>
            </a:r>
            <a:r>
              <a:rPr lang="en-GB" sz="1800" dirty="0" smtClean="0"/>
              <a:t>status </a:t>
            </a:r>
          </a:p>
          <a:p>
            <a:pPr>
              <a:buFont typeface="Wingdings" pitchFamily="2" charset="2"/>
              <a:buChar char="q"/>
            </a:pPr>
            <a:r>
              <a:rPr lang="en-GB" sz="1800" dirty="0" smtClean="0"/>
              <a:t>Application </a:t>
            </a:r>
            <a:r>
              <a:rPr lang="en-GB" sz="1800" dirty="0" smtClean="0"/>
              <a:t>for membership</a:t>
            </a:r>
          </a:p>
          <a:p>
            <a:pPr lvl="1">
              <a:buFont typeface="Wingdings" pitchFamily="2" charset="2"/>
              <a:buChar char="q"/>
            </a:pPr>
            <a:r>
              <a:rPr lang="en-GB" sz="1600" dirty="0" smtClean="0"/>
              <a:t>University of Seville (Francisco Rogelio) – observer</a:t>
            </a:r>
          </a:p>
          <a:p>
            <a:pPr lvl="1">
              <a:buFont typeface="Wingdings" pitchFamily="2" charset="2"/>
              <a:buChar char="q"/>
            </a:pPr>
            <a:r>
              <a:rPr lang="en-GB" sz="1600" dirty="0" smtClean="0"/>
              <a:t>LPNHE Paris (Giovanni </a:t>
            </a:r>
            <a:r>
              <a:rPr lang="en-GB" sz="1600" dirty="0" err="1" smtClean="0"/>
              <a:t>Calderini</a:t>
            </a:r>
            <a:r>
              <a:rPr lang="en-GB" sz="1600" dirty="0" smtClean="0"/>
              <a:t>) – membership</a:t>
            </a:r>
          </a:p>
          <a:p>
            <a:pPr lvl="1">
              <a:buFont typeface="Wingdings" pitchFamily="2" charset="2"/>
              <a:buChar char="q"/>
            </a:pPr>
            <a:r>
              <a:rPr lang="en-GB" sz="1600" dirty="0" smtClean="0"/>
              <a:t>DESY (Doris Eckstein) – membership</a:t>
            </a:r>
          </a:p>
          <a:p>
            <a:pPr>
              <a:buFont typeface="Wingdings" pitchFamily="2" charset="2"/>
              <a:buChar char="q"/>
            </a:pPr>
            <a:r>
              <a:rPr lang="en-GB" sz="1800" dirty="0" smtClean="0"/>
              <a:t> Financial report (M. Glaser, M. Moll)</a:t>
            </a:r>
          </a:p>
          <a:p>
            <a:pPr lvl="1">
              <a:buFont typeface="Wingdings" pitchFamily="2" charset="2"/>
              <a:buChar char="q"/>
            </a:pPr>
            <a:r>
              <a:rPr lang="en-GB" sz="1600" dirty="0" smtClean="0"/>
              <a:t>Budget status</a:t>
            </a:r>
          </a:p>
          <a:p>
            <a:pPr lvl="1">
              <a:buFont typeface="Wingdings" pitchFamily="2" charset="2"/>
              <a:buChar char="q"/>
            </a:pPr>
            <a:r>
              <a:rPr lang="en-GB" sz="1600" dirty="0" smtClean="0"/>
              <a:t>Financial status of RD50 projects</a:t>
            </a:r>
          </a:p>
          <a:p>
            <a:pPr lvl="1">
              <a:buFont typeface="Wingdings" pitchFamily="2" charset="2"/>
              <a:buChar char="q"/>
            </a:pPr>
            <a:r>
              <a:rPr lang="en-GB" sz="1600" dirty="0" smtClean="0"/>
              <a:t>Plans for funding new projects in 2013</a:t>
            </a:r>
          </a:p>
          <a:p>
            <a:pPr>
              <a:buFont typeface="Wingdings" pitchFamily="2" charset="2"/>
              <a:buChar char="q"/>
            </a:pPr>
            <a:r>
              <a:rPr lang="en-GB" sz="1800" dirty="0" smtClean="0"/>
              <a:t>Status review of the RD50 projects</a:t>
            </a:r>
          </a:p>
          <a:p>
            <a:pPr>
              <a:buFont typeface="Wingdings" pitchFamily="2" charset="2"/>
              <a:buChar char="q"/>
            </a:pPr>
            <a:r>
              <a:rPr lang="en-GB" sz="1800" dirty="0" smtClean="0"/>
              <a:t>Preparation of status report for 2011/2012</a:t>
            </a:r>
          </a:p>
          <a:p>
            <a:pPr>
              <a:buFont typeface="Wingdings" pitchFamily="2" charset="2"/>
              <a:buChar char="q"/>
            </a:pPr>
            <a:r>
              <a:rPr lang="en-GB" sz="1800" dirty="0" smtClean="0"/>
              <a:t>Issues regarding next RD50 meetings</a:t>
            </a:r>
          </a:p>
          <a:p>
            <a:pPr>
              <a:buFont typeface="Wingdings" pitchFamily="2" charset="2"/>
              <a:buChar char="q"/>
            </a:pPr>
            <a:r>
              <a:rPr lang="en-GB" sz="1800" dirty="0" smtClean="0"/>
              <a:t>Conferences with RD50 participation</a:t>
            </a:r>
          </a:p>
          <a:p>
            <a:pPr>
              <a:buFont typeface="Wingdings" pitchFamily="2" charset="2"/>
              <a:buChar char="q"/>
            </a:pPr>
            <a:r>
              <a:rPr lang="en-GB" sz="1800" dirty="0" smtClean="0"/>
              <a:t>AOB</a:t>
            </a:r>
            <a:endParaRPr lang="en-GB" sz="1800" dirty="0"/>
          </a:p>
        </p:txBody>
      </p:sp>
    </p:spTree>
    <p:extLst>
      <p:ext uri="{BB962C8B-B14F-4D97-AF65-F5344CB8AC3E}">
        <p14:creationId xmlns:p14="http://schemas.microsoft.com/office/powerpoint/2010/main" val="17194571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571" y="26098"/>
            <a:ext cx="8686800" cy="1371600"/>
          </a:xfrm>
        </p:spPr>
        <p:txBody>
          <a:bodyPr/>
          <a:lstStyle/>
          <a:p>
            <a:r>
              <a:rPr lang="en-US" sz="3200" b="1" i="1" dirty="0" smtClean="0">
                <a:solidFill>
                  <a:srgbClr val="FF0000"/>
                </a:solidFill>
                <a:effectLst>
                  <a:outerShdw blurRad="38100" dist="38100" dir="2700000" algn="tl">
                    <a:srgbClr val="000000">
                      <a:alpha val="43137"/>
                    </a:srgbClr>
                  </a:outerShdw>
                </a:effectLst>
              </a:rPr>
              <a:t>Proposal of observer status definition </a:t>
            </a:r>
            <a:endParaRPr lang="en-GB" sz="3200" b="1" i="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980728"/>
            <a:ext cx="8229600" cy="5472608"/>
          </a:xfrm>
        </p:spPr>
        <p:txBody>
          <a:bodyPr/>
          <a:lstStyle/>
          <a:p>
            <a:pPr marL="0" indent="0">
              <a:buNone/>
            </a:pPr>
            <a:r>
              <a:rPr lang="en-US" sz="1800" i="1" u="sng" dirty="0" smtClean="0"/>
              <a:t>Definition:</a:t>
            </a:r>
            <a:endParaRPr lang="en-GB" sz="1800" i="1" u="sng" dirty="0" smtClean="0"/>
          </a:p>
          <a:p>
            <a:pPr marL="0" indent="0">
              <a:buNone/>
            </a:pPr>
            <a:r>
              <a:rPr lang="en-GB" sz="1800" b="1" dirty="0" smtClean="0"/>
              <a:t>RD50 </a:t>
            </a:r>
            <a:r>
              <a:rPr lang="en-GB" sz="1800" b="1" dirty="0"/>
              <a:t>observers are institutions that are invited to participate in RD50 Workshops and share their research results with RD50 collaboration members. The name of the institute together with a contact person will be listed on the RD50 website indicating the observer status of the institute. Members of the institute will be placed on the RD50 observers mailing list upon request</a:t>
            </a:r>
            <a:r>
              <a:rPr lang="en-GB" sz="1800" b="1" dirty="0" smtClean="0"/>
              <a:t>.</a:t>
            </a:r>
          </a:p>
          <a:p>
            <a:pPr marL="0" indent="0">
              <a:buNone/>
            </a:pPr>
            <a:r>
              <a:rPr lang="en-GB" sz="1800" b="1" dirty="0" smtClean="0"/>
              <a:t>Observers </a:t>
            </a:r>
            <a:r>
              <a:rPr lang="en-GB" sz="1800" b="1" dirty="0"/>
              <a:t>do not participate in the RD50 Collaboration Board, they do not have the right to vote on any RD50 decision, they do not pay the collaboration fee and they are not listed as co-authors on common RD50 publications. They might participate in RD50 common projects, but they will not be taken into account for the calculation of the  RD50 financial support to the project (which depends on the number of the participating RD50 institutes</a:t>
            </a:r>
            <a:r>
              <a:rPr lang="en-GB" sz="1800" b="1" dirty="0" smtClean="0"/>
              <a:t>).</a:t>
            </a:r>
            <a:endParaRPr lang="en-US" sz="1800" dirty="0" smtClean="0"/>
          </a:p>
          <a:p>
            <a:pPr marL="0" indent="0">
              <a:buNone/>
            </a:pPr>
            <a:endParaRPr lang="en-US" sz="1800" i="1" u="sng" dirty="0" smtClean="0"/>
          </a:p>
          <a:p>
            <a:pPr marL="0" indent="0">
              <a:buNone/>
            </a:pPr>
            <a:r>
              <a:rPr lang="en-US" sz="1800" i="1" u="sng" dirty="0" smtClean="0"/>
              <a:t>Appointment </a:t>
            </a:r>
            <a:r>
              <a:rPr lang="en-US" sz="1800" i="1" u="sng" dirty="0"/>
              <a:t>of observers:</a:t>
            </a:r>
            <a:endParaRPr lang="en-GB" sz="1800" i="1" u="sng" dirty="0"/>
          </a:p>
          <a:p>
            <a:pPr marL="0" indent="0">
              <a:buNone/>
            </a:pPr>
            <a:r>
              <a:rPr lang="en-GB" sz="1800" b="1" dirty="0" smtClean="0"/>
              <a:t>Any </a:t>
            </a:r>
            <a:r>
              <a:rPr lang="en-GB" sz="1800" b="1" dirty="0"/>
              <a:t>member of the CB has the right to propose an institution for the observer status, which then has to be approved by a vote in the CB.</a:t>
            </a:r>
            <a:endParaRPr lang="en-GB" sz="1800" dirty="0"/>
          </a:p>
          <a:p>
            <a:endParaRPr lang="en-GB" sz="1800" dirty="0"/>
          </a:p>
        </p:txBody>
      </p:sp>
    </p:spTree>
    <p:extLst>
      <p:ext uri="{BB962C8B-B14F-4D97-AF65-F5344CB8AC3E}">
        <p14:creationId xmlns:p14="http://schemas.microsoft.com/office/powerpoint/2010/main" val="1517835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720080"/>
          </a:xfrm>
        </p:spPr>
        <p:txBody>
          <a:bodyPr/>
          <a:lstStyle/>
          <a:p>
            <a:r>
              <a:rPr lang="en-US" sz="3600" b="1" i="1" dirty="0" smtClean="0">
                <a:solidFill>
                  <a:srgbClr val="FF0000"/>
                </a:solidFill>
                <a:effectLst>
                  <a:outerShdw blurRad="38100" dist="38100" dir="2700000" algn="tl">
                    <a:srgbClr val="000000">
                      <a:alpha val="43137"/>
                    </a:srgbClr>
                  </a:outerShdw>
                </a:effectLst>
              </a:rPr>
              <a:t>RD50 projects in 2012</a:t>
            </a:r>
            <a:endParaRPr lang="en-GB" sz="3600" b="1" i="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340768"/>
            <a:ext cx="8229600" cy="3960440"/>
          </a:xfrm>
        </p:spPr>
        <p:txBody>
          <a:bodyPr/>
          <a:lstStyle/>
          <a:p>
            <a:r>
              <a:rPr lang="en-US" sz="1800" dirty="0" smtClean="0"/>
              <a:t>PROPOSED: </a:t>
            </a:r>
            <a:r>
              <a:rPr lang="en-US" sz="1800" dirty="0"/>
              <a:t>Fabrication of new p-type pixel detectors with enhanced multiplication effect in the n-type </a:t>
            </a:r>
            <a:r>
              <a:rPr lang="en-US" sz="1800" dirty="0" smtClean="0"/>
              <a:t>electrodes (G. </a:t>
            </a:r>
            <a:r>
              <a:rPr lang="en-US" sz="1800" dirty="0" err="1" smtClean="0"/>
              <a:t>Pellegrini</a:t>
            </a:r>
            <a:r>
              <a:rPr lang="en-US" sz="1800" dirty="0" smtClean="0"/>
              <a:t>):</a:t>
            </a:r>
            <a:endParaRPr lang="en-US" sz="1800" dirty="0"/>
          </a:p>
          <a:p>
            <a:r>
              <a:rPr lang="en-US" sz="1800" dirty="0" smtClean="0"/>
              <a:t>APPROVED: Production </a:t>
            </a:r>
            <a:r>
              <a:rPr lang="en-US" sz="1800" dirty="0"/>
              <a:t>at </a:t>
            </a:r>
            <a:r>
              <a:rPr lang="en-US" sz="1800" dirty="0" err="1"/>
              <a:t>CiS</a:t>
            </a:r>
            <a:r>
              <a:rPr lang="en-US" sz="1800" dirty="0"/>
              <a:t> of planar pixel sensors and diodes with n-in-p  technology and characterization of main radiation-induced </a:t>
            </a:r>
            <a:r>
              <a:rPr lang="en-US" sz="1800" dirty="0" smtClean="0"/>
              <a:t>defects (M. </a:t>
            </a:r>
            <a:r>
              <a:rPr lang="en-US" sz="1800" dirty="0" err="1" smtClean="0"/>
              <a:t>Bruzzi</a:t>
            </a:r>
            <a:r>
              <a:rPr lang="en-US" sz="1800" dirty="0" smtClean="0"/>
              <a:t>).</a:t>
            </a:r>
          </a:p>
          <a:p>
            <a:pPr marL="0" indent="0">
              <a:buNone/>
            </a:pPr>
            <a:endParaRPr lang="en-US" sz="1800" dirty="0" smtClean="0"/>
          </a:p>
          <a:p>
            <a:pPr marL="0" indent="0">
              <a:buNone/>
            </a:pPr>
            <a:endParaRPr lang="en-US" sz="1800" dirty="0" smtClean="0"/>
          </a:p>
        </p:txBody>
      </p:sp>
    </p:spTree>
    <p:extLst>
      <p:ext uri="{BB962C8B-B14F-4D97-AF65-F5344CB8AC3E}">
        <p14:creationId xmlns:p14="http://schemas.microsoft.com/office/powerpoint/2010/main" val="120076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720080"/>
          </a:xfrm>
        </p:spPr>
        <p:txBody>
          <a:bodyPr/>
          <a:lstStyle/>
          <a:p>
            <a:r>
              <a:rPr lang="en-US" sz="3600" b="1" i="1" dirty="0" smtClean="0">
                <a:solidFill>
                  <a:srgbClr val="FF0000"/>
                </a:solidFill>
                <a:effectLst>
                  <a:outerShdw blurRad="38100" dist="38100" dir="2700000" algn="tl">
                    <a:srgbClr val="000000">
                      <a:alpha val="43137"/>
                    </a:srgbClr>
                  </a:outerShdw>
                </a:effectLst>
              </a:rPr>
              <a:t>Review of the RD50 projects</a:t>
            </a:r>
            <a:endParaRPr lang="en-GB" sz="3600" b="1" i="1" dirty="0">
              <a:solidFill>
                <a:srgbClr val="FF0000"/>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3456384"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22986" y="1259468"/>
            <a:ext cx="680507" cy="369332"/>
          </a:xfrm>
          <a:prstGeom prst="rect">
            <a:avLst/>
          </a:prstGeom>
          <a:noFill/>
        </p:spPr>
        <p:txBody>
          <a:bodyPr wrap="none" rtlCol="0">
            <a:spAutoFit/>
          </a:bodyPr>
          <a:lstStyle/>
          <a:p>
            <a:r>
              <a:rPr lang="en-US" dirty="0" smtClean="0"/>
              <a:t>2011</a:t>
            </a:r>
            <a:endParaRPr lang="en-GB"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1628800"/>
            <a:ext cx="446722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067944" y="1246727"/>
            <a:ext cx="697627" cy="369332"/>
          </a:xfrm>
          <a:prstGeom prst="rect">
            <a:avLst/>
          </a:prstGeom>
          <a:noFill/>
        </p:spPr>
        <p:txBody>
          <a:bodyPr wrap="none" rtlCol="0">
            <a:spAutoFit/>
          </a:bodyPr>
          <a:lstStyle/>
          <a:p>
            <a:r>
              <a:rPr lang="en-US" dirty="0" smtClean="0"/>
              <a:t>2010</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4175076"/>
            <a:ext cx="447675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077469" y="3800382"/>
            <a:ext cx="697627" cy="369332"/>
          </a:xfrm>
          <a:prstGeom prst="rect">
            <a:avLst/>
          </a:prstGeom>
          <a:noFill/>
        </p:spPr>
        <p:txBody>
          <a:bodyPr wrap="none" rtlCol="0">
            <a:spAutoFit/>
          </a:bodyPr>
          <a:lstStyle/>
          <a:p>
            <a:r>
              <a:rPr lang="en-US" dirty="0" smtClean="0"/>
              <a:t>2009</a:t>
            </a:r>
          </a:p>
        </p:txBody>
      </p:sp>
    </p:spTree>
    <p:extLst>
      <p:ext uri="{BB962C8B-B14F-4D97-AF65-F5344CB8AC3E}">
        <p14:creationId xmlns:p14="http://schemas.microsoft.com/office/powerpoint/2010/main" val="2270486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 Standard">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 Standard</Template>
  <TotalTime>2582</TotalTime>
  <Words>296</Words>
  <Application>Microsoft Office PowerPoint</Application>
  <PresentationFormat>On-screen Show (4:3)</PresentationFormat>
  <Paragraphs>33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Theme Standard</vt:lpstr>
      <vt:lpstr>RD50  Collaboration board meeting</vt:lpstr>
      <vt:lpstr>Agenda </vt:lpstr>
      <vt:lpstr>Proposal of observer status definition </vt:lpstr>
      <vt:lpstr>RD50 projects in 2012</vt:lpstr>
      <vt:lpstr>Review of the RD50 projects</vt:lpstr>
    </vt:vector>
  </TitlesOfParts>
  <Company>Jožef Stefan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With a delay but nevertheless, all the best for birthday... f</dc:title>
  <dc:creator>Gregor Kramberger</dc:creator>
  <cp:lastModifiedBy>Gregor Kramberger</cp:lastModifiedBy>
  <cp:revision>26</cp:revision>
  <dcterms:created xsi:type="dcterms:W3CDTF">2012-11-12T16:58:14Z</dcterms:created>
  <dcterms:modified xsi:type="dcterms:W3CDTF">2012-11-14T12:00:57Z</dcterms:modified>
</cp:coreProperties>
</file>