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embeddings/oleObject3.bin" ContentType="application/vnd.openxmlformats-officedocument.oleObject"/>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6" r:id="rId2"/>
    <p:sldMasterId id="2147483728" r:id="rId3"/>
    <p:sldMasterId id="2147483740" r:id="rId4"/>
    <p:sldMasterId id="2147483752" r:id="rId5"/>
    <p:sldMasterId id="2147483764" r:id="rId6"/>
    <p:sldMasterId id="2147483776" r:id="rId7"/>
  </p:sldMasterIdLst>
  <p:notesMasterIdLst>
    <p:notesMasterId r:id="rId97"/>
  </p:notesMasterIdLst>
  <p:handoutMasterIdLst>
    <p:handoutMasterId r:id="rId98"/>
  </p:handoutMasterIdLst>
  <p:sldIdLst>
    <p:sldId id="256" r:id="rId8"/>
    <p:sldId id="263" r:id="rId9"/>
    <p:sldId id="264" r:id="rId10"/>
    <p:sldId id="265" r:id="rId11"/>
    <p:sldId id="266" r:id="rId12"/>
    <p:sldId id="267" r:id="rId13"/>
    <p:sldId id="268" r:id="rId14"/>
    <p:sldId id="269" r:id="rId15"/>
    <p:sldId id="270" r:id="rId16"/>
    <p:sldId id="273" r:id="rId17"/>
    <p:sldId id="272" r:id="rId18"/>
    <p:sldId id="349" r:id="rId19"/>
    <p:sldId id="274" r:id="rId20"/>
    <p:sldId id="275" r:id="rId21"/>
    <p:sldId id="277" r:id="rId22"/>
    <p:sldId id="278" r:id="rId23"/>
    <p:sldId id="279" r:id="rId24"/>
    <p:sldId id="280" r:id="rId25"/>
    <p:sldId id="344" r:id="rId26"/>
    <p:sldId id="348" r:id="rId27"/>
    <p:sldId id="281" r:id="rId28"/>
    <p:sldId id="282" r:id="rId29"/>
    <p:sldId id="283" r:id="rId30"/>
    <p:sldId id="368" r:id="rId31"/>
    <p:sldId id="296" r:id="rId32"/>
    <p:sldId id="284" r:id="rId33"/>
    <p:sldId id="285" r:id="rId34"/>
    <p:sldId id="286" r:id="rId35"/>
    <p:sldId id="287" r:id="rId36"/>
    <p:sldId id="288" r:id="rId37"/>
    <p:sldId id="289" r:id="rId38"/>
    <p:sldId id="290" r:id="rId39"/>
    <p:sldId id="291" r:id="rId40"/>
    <p:sldId id="293" r:id="rId41"/>
    <p:sldId id="294" r:id="rId42"/>
    <p:sldId id="292" r:id="rId43"/>
    <p:sldId id="346" r:id="rId44"/>
    <p:sldId id="295" r:id="rId45"/>
    <p:sldId id="297" r:id="rId46"/>
    <p:sldId id="322" r:id="rId47"/>
    <p:sldId id="323" r:id="rId48"/>
    <p:sldId id="298" r:id="rId49"/>
    <p:sldId id="299" r:id="rId50"/>
    <p:sldId id="301" r:id="rId51"/>
    <p:sldId id="347" r:id="rId52"/>
    <p:sldId id="300" r:id="rId53"/>
    <p:sldId id="257" r:id="rId54"/>
    <p:sldId id="314" r:id="rId55"/>
    <p:sldId id="315" r:id="rId56"/>
    <p:sldId id="316" r:id="rId57"/>
    <p:sldId id="317" r:id="rId58"/>
    <p:sldId id="318" r:id="rId59"/>
    <p:sldId id="319" r:id="rId60"/>
    <p:sldId id="320" r:id="rId61"/>
    <p:sldId id="260" r:id="rId62"/>
    <p:sldId id="326" r:id="rId63"/>
    <p:sldId id="339" r:id="rId64"/>
    <p:sldId id="332" r:id="rId65"/>
    <p:sldId id="367" r:id="rId66"/>
    <p:sldId id="327" r:id="rId67"/>
    <p:sldId id="328" r:id="rId68"/>
    <p:sldId id="329" r:id="rId69"/>
    <p:sldId id="330" r:id="rId70"/>
    <p:sldId id="331" r:id="rId71"/>
    <p:sldId id="333" r:id="rId72"/>
    <p:sldId id="350" r:id="rId73"/>
    <p:sldId id="352" r:id="rId74"/>
    <p:sldId id="324" r:id="rId75"/>
    <p:sldId id="325" r:id="rId76"/>
    <p:sldId id="334" r:id="rId77"/>
    <p:sldId id="335" r:id="rId78"/>
    <p:sldId id="336" r:id="rId79"/>
    <p:sldId id="337" r:id="rId80"/>
    <p:sldId id="338" r:id="rId81"/>
    <p:sldId id="353" r:id="rId82"/>
    <p:sldId id="354" r:id="rId83"/>
    <p:sldId id="355" r:id="rId84"/>
    <p:sldId id="356" r:id="rId85"/>
    <p:sldId id="357" r:id="rId86"/>
    <p:sldId id="358" r:id="rId87"/>
    <p:sldId id="359" r:id="rId88"/>
    <p:sldId id="360" r:id="rId89"/>
    <p:sldId id="361" r:id="rId90"/>
    <p:sldId id="362" r:id="rId91"/>
    <p:sldId id="363" r:id="rId92"/>
    <p:sldId id="364" r:id="rId93"/>
    <p:sldId id="365" r:id="rId94"/>
    <p:sldId id="366" r:id="rId95"/>
    <p:sldId id="341" r:id="rId9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6CFF"/>
    <a:srgbClr val="FF0000"/>
    <a:srgbClr val="FF0200"/>
    <a:srgbClr val="FF0002"/>
    <a:srgbClr val="FD0000"/>
    <a:srgbClr val="EC0207"/>
    <a:srgbClr val="D00410"/>
    <a:srgbClr val="FF020F"/>
    <a:srgbClr val="FF0700"/>
    <a:srgbClr val="FF0D0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36" autoAdjust="0"/>
    <p:restoredTop sz="99584" autoAdjust="0"/>
  </p:normalViewPr>
  <p:slideViewPr>
    <p:cSldViewPr snapToGrid="0" snapToObjects="1">
      <p:cViewPr>
        <p:scale>
          <a:sx n="100" d="100"/>
          <a:sy n="100" d="100"/>
        </p:scale>
        <p:origin x="-2056" y="-75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3" d="100"/>
          <a:sy n="83" d="100"/>
        </p:scale>
        <p:origin x="-2544"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viewProps" Target="viewProps.xml"/><Relationship Id="rId102" Type="http://schemas.openxmlformats.org/officeDocument/2006/relationships/theme" Target="theme/theme1.xml"/><Relationship Id="rId10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notesMaster" Target="notesMasters/notesMaster1.xml"/><Relationship Id="rId98" Type="http://schemas.openxmlformats.org/officeDocument/2006/relationships/handoutMaster" Target="handoutMasters/handoutMaster1.xml"/><Relationship Id="rId99" Type="http://schemas.openxmlformats.org/officeDocument/2006/relationships/printerSettings" Target="printerSettings/printerSettings1.bin"/><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100" Type="http://schemas.openxmlformats.org/officeDocument/2006/relationships/presProps" Target="presProps.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DEBC16-A827-3C43-B377-DE7A7BEF0CC0}" type="datetimeFigureOut">
              <a:rPr lang="en-US" smtClean="0"/>
              <a:t>07/08/12</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03499A-D3BD-0F4E-B2FB-01FBA0DB4737}" type="slidenum">
              <a:rPr lang="fr-FR" smtClean="0"/>
              <a:t>‹#›</a:t>
            </a:fld>
            <a:endParaRPr lang="fr-FR"/>
          </a:p>
        </p:txBody>
      </p:sp>
    </p:spTree>
    <p:extLst>
      <p:ext uri="{BB962C8B-B14F-4D97-AF65-F5344CB8AC3E}">
        <p14:creationId xmlns:p14="http://schemas.microsoft.com/office/powerpoint/2010/main" val="16990637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08D9AE-F96B-8443-B1F8-9C3D86F6CB46}" type="datetimeFigureOut">
              <a:rPr lang="en-US" smtClean="0"/>
              <a:t>07/08/12</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5A7791-36A7-0A47-9E43-BDCDA30C781B}" type="slidenum">
              <a:rPr lang="fr-FR" smtClean="0"/>
              <a:t>‹#›</a:t>
            </a:fld>
            <a:endParaRPr lang="fr-FR"/>
          </a:p>
        </p:txBody>
      </p:sp>
    </p:spTree>
    <p:extLst>
      <p:ext uri="{BB962C8B-B14F-4D97-AF65-F5344CB8AC3E}">
        <p14:creationId xmlns:p14="http://schemas.microsoft.com/office/powerpoint/2010/main" val="3060464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58"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200">
                <a:latin typeface="Lucida Grande" charset="0"/>
                <a:cs typeface="Lucida Grande" charset="0"/>
                <a:sym typeface="Lucida Grande" charset="0"/>
              </a:rPr>
              <a:t>a parfaitement résisté à tous les tests expérimentaux réalisés à ce jour. Mieux, ce modèle rend compte des mesures les plus précises faites grâce à des microscopes géants, les collectionneurs de particules</a:t>
            </a:r>
          </a:p>
          <a:p>
            <a:endParaRPr lang="en-US" sz="2200">
              <a:latin typeface="Lucida Grande" charset="0"/>
              <a:cs typeface="Lucida Grande" charset="0"/>
              <a:sym typeface="Lucida Grande" charset="0"/>
            </a:endParaRPr>
          </a:p>
          <a:p>
            <a:endParaRPr lang="en-US" sz="2200">
              <a:latin typeface="Lucida Grande" charset="0"/>
              <a:cs typeface="Lucida Grande" charset="0"/>
              <a:sym typeface="Lucida Grande" charset="0"/>
            </a:endParaRPr>
          </a:p>
          <a:p>
            <a:endParaRPr lang="en-US" sz="3000">
              <a:latin typeface="Lucida Grande" charset="0"/>
              <a:cs typeface="Lucida Grande" charset="0"/>
              <a:sym typeface="Lucida Grande"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Nucleo</a:t>
            </a:r>
            <a:r>
              <a:rPr lang="en-US" dirty="0" smtClean="0"/>
              <a:t> synthesis is one of the pillar of the</a:t>
            </a:r>
            <a:r>
              <a:rPr lang="en-US" baseline="0" dirty="0" smtClean="0"/>
              <a:t> BB model, by looking at the ration of light elements you can learn about the </a:t>
            </a:r>
            <a:r>
              <a:rPr lang="en-US" baseline="0" dirty="0" err="1" smtClean="0"/>
              <a:t>thermodynamical</a:t>
            </a:r>
            <a:r>
              <a:rPr lang="en-US" baseline="0" dirty="0" smtClean="0"/>
              <a:t> properties at the time these particles were created a few minutes after the BB. We do something similar by looking at particle </a:t>
            </a:r>
            <a:r>
              <a:rPr lang="en-US" baseline="0" dirty="0" err="1" smtClean="0"/>
              <a:t>ratiosto</a:t>
            </a:r>
            <a:r>
              <a:rPr lang="en-US" baseline="0" dirty="0" smtClean="0"/>
              <a:t> learn about temperature, pressure and </a:t>
            </a:r>
            <a:r>
              <a:rPr lang="en-US" baseline="0" dirty="0" err="1" smtClean="0"/>
              <a:t>thermodynamical</a:t>
            </a:r>
            <a:r>
              <a:rPr lang="en-US" baseline="0" dirty="0" smtClean="0"/>
              <a:t> evolution at the time these particles were created </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51</a:t>
            </a:fld>
            <a:endParaRPr lang="fr-FR">
              <a:solidFill>
                <a:prstClr val="black"/>
              </a:solidFill>
              <a:latin typeface="Calibri"/>
            </a:endParaRPr>
          </a:p>
        </p:txBody>
      </p:sp>
    </p:spTree>
    <p:extLst>
      <p:ext uri="{BB962C8B-B14F-4D97-AF65-F5344CB8AC3E}">
        <p14:creationId xmlns:p14="http://schemas.microsoft.com/office/powerpoint/2010/main" val="1983696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Universe we look</a:t>
            </a:r>
            <a:r>
              <a:rPr lang="en-US" baseline="0" dirty="0" smtClean="0"/>
              <a:t> for large scale structures because they come from density fluctuations very early in the lifetime of the universe and likewise we look for event structures which can come from fluctuations which arise from the phase transition from QGP to normal matter</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52</a:t>
            </a:fld>
            <a:endParaRPr lang="fr-FR">
              <a:solidFill>
                <a:prstClr val="black"/>
              </a:solidFill>
              <a:latin typeface="Calibri"/>
            </a:endParaRPr>
          </a:p>
        </p:txBody>
      </p:sp>
    </p:spTree>
    <p:extLst>
      <p:ext uri="{BB962C8B-B14F-4D97-AF65-F5344CB8AC3E}">
        <p14:creationId xmlns:p14="http://schemas.microsoft.com/office/powerpoint/2010/main" val="3528311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microwave background tells us about the temperature at decoupling, we also want to measure the temperature of this hot phase by looking at thermal radiation </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53</a:t>
            </a:fld>
            <a:endParaRPr lang="fr-FR">
              <a:solidFill>
                <a:prstClr val="black"/>
              </a:solidFill>
              <a:latin typeface="Calibri"/>
            </a:endParaRPr>
          </a:p>
        </p:txBody>
      </p:sp>
    </p:spTree>
    <p:extLst>
      <p:ext uri="{BB962C8B-B14F-4D97-AF65-F5344CB8AC3E}">
        <p14:creationId xmlns:p14="http://schemas.microsoft.com/office/powerpoint/2010/main" val="3807661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looking at fluctuations</a:t>
            </a:r>
            <a:r>
              <a:rPr lang="en-US" baseline="0" dirty="0" smtClean="0"/>
              <a:t> in the temperature we can get signals from the early parts which are beyond this horizon when the universe was opaque likewise we do have signals which are created at the very early moment of the collision like jet quenching .. A few examples </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t>54</a:t>
            </a:fld>
            <a:endParaRPr lang="fr-FR"/>
          </a:p>
        </p:txBody>
      </p:sp>
    </p:spTree>
    <p:extLst>
      <p:ext uri="{BB962C8B-B14F-4D97-AF65-F5344CB8AC3E}">
        <p14:creationId xmlns:p14="http://schemas.microsoft.com/office/powerpoint/2010/main" val="14252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ε </a:t>
            </a:r>
            <a:r>
              <a:rPr lang="fr-CH" dirty="0" smtClean="0"/>
              <a:t>= E/V = 1/(</a:t>
            </a:r>
            <a:r>
              <a:rPr lang="el-GR" dirty="0" smtClean="0"/>
              <a:t>τ</a:t>
            </a:r>
            <a:r>
              <a:rPr lang="fr-CH" dirty="0" smtClean="0"/>
              <a:t>A)dN/dy &lt;m</a:t>
            </a:r>
            <a:r>
              <a:rPr lang="fr-CH" baseline="-25000" dirty="0" smtClean="0"/>
              <a:t>t</a:t>
            </a:r>
            <a:r>
              <a:rPr lang="fr-CH" dirty="0" smtClean="0"/>
              <a:t>&gt;</a:t>
            </a:r>
          </a:p>
          <a:p>
            <a:r>
              <a:rPr lang="fr-CH" dirty="0" smtClean="0"/>
              <a:t>Contrib France: conception méthode vertex</a:t>
            </a:r>
            <a:r>
              <a:rPr lang="fr-CH" baseline="0" dirty="0" smtClean="0"/>
              <a:t> déplacé et détecteur (selectionné pour QM)</a:t>
            </a:r>
          </a:p>
          <a:p>
            <a:r>
              <a:rPr lang="fr-CH" baseline="0" dirty="0" smtClean="0"/>
              <a:t>Présentation QM par Maxime Guillebaud</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56</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ε </a:t>
            </a:r>
            <a:r>
              <a:rPr lang="fr-CH" dirty="0" smtClean="0"/>
              <a:t>= E/V = 1/(</a:t>
            </a:r>
            <a:r>
              <a:rPr lang="el-GR" dirty="0" smtClean="0"/>
              <a:t>τ</a:t>
            </a:r>
            <a:r>
              <a:rPr lang="fr-CH" dirty="0" smtClean="0"/>
              <a:t>A)dN/dy &lt;m</a:t>
            </a:r>
            <a:r>
              <a:rPr lang="fr-CH" baseline="-25000" dirty="0" smtClean="0"/>
              <a:t>t</a:t>
            </a:r>
            <a:r>
              <a:rPr lang="fr-CH" dirty="0" smtClean="0"/>
              <a:t>&gt;</a:t>
            </a:r>
          </a:p>
          <a:p>
            <a:r>
              <a:rPr lang="fr-CH" dirty="0" smtClean="0"/>
              <a:t>Contrib France: conception méthode vertex</a:t>
            </a:r>
            <a:r>
              <a:rPr lang="fr-CH" baseline="0" dirty="0" smtClean="0"/>
              <a:t> déplacé et détecteur (selectionné pour QM)</a:t>
            </a:r>
          </a:p>
          <a:p>
            <a:r>
              <a:rPr lang="fr-CH" baseline="0" dirty="0" smtClean="0"/>
              <a:t>Présentation QM par Maxime Guillebaud</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59</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60</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Le rapport </a:t>
            </a:r>
            <a:r>
              <a:rPr lang="fr-FR" sz="1200" kern="1200" dirty="0" err="1" smtClean="0">
                <a:solidFill>
                  <a:schemeClr val="tx1"/>
                </a:solidFill>
                <a:latin typeface="+mn-lt"/>
                <a:ea typeface="+mn-ea"/>
                <a:cs typeface="+mn-cs"/>
              </a:rPr>
              <a:t>eta</a:t>
            </a:r>
            <a:r>
              <a:rPr lang="fr-FR" sz="1200" kern="1200" dirty="0" smtClean="0">
                <a:solidFill>
                  <a:schemeClr val="tx1"/>
                </a:solidFill>
                <a:latin typeface="+mn-lt"/>
                <a:ea typeface="+mn-ea"/>
                <a:cs typeface="+mn-cs"/>
              </a:rPr>
              <a:t>/S est le paramètre qui décrit dans les équations de l'hydrodynamique l'atténuation d'une perturbation dans un milieu en fait le paramètre est </a:t>
            </a:r>
            <a:r>
              <a:rPr lang="fr-FR" sz="1200" kern="1200" dirty="0" err="1" smtClean="0">
                <a:solidFill>
                  <a:schemeClr val="tx1"/>
                </a:solidFill>
                <a:latin typeface="+mn-lt"/>
                <a:ea typeface="+mn-ea"/>
                <a:cs typeface="+mn-cs"/>
              </a:rPr>
              <a:t>η</a:t>
            </a:r>
            <a:r>
              <a:rPr lang="fr-FR" sz="1200" kern="1200" dirty="0" smtClean="0">
                <a:solidFill>
                  <a:schemeClr val="tx1"/>
                </a:solidFill>
                <a:latin typeface="+mn-lt"/>
                <a:ea typeface="+mn-ea"/>
                <a:cs typeface="+mn-cs"/>
              </a:rPr>
              <a:t>/(</a:t>
            </a:r>
            <a:r>
              <a:rPr lang="fr-FR" sz="1200" kern="1200" dirty="0" err="1" smtClean="0">
                <a:solidFill>
                  <a:schemeClr val="tx1"/>
                </a:solidFill>
                <a:latin typeface="+mn-lt"/>
                <a:ea typeface="+mn-ea"/>
                <a:cs typeface="+mn-cs"/>
              </a:rPr>
              <a:t>ε+p</a:t>
            </a:r>
            <a:r>
              <a:rPr lang="fr-FR" sz="1200" kern="1200" dirty="0" smtClean="0">
                <a:solidFill>
                  <a:schemeClr val="tx1"/>
                </a:solidFill>
                <a:latin typeface="+mn-lt"/>
                <a:ea typeface="+mn-ea"/>
                <a:cs typeface="+mn-cs"/>
              </a:rPr>
              <a:t>) = </a:t>
            </a:r>
            <a:r>
              <a:rPr lang="fr-FR" sz="1200" kern="1200" dirty="0" err="1" smtClean="0">
                <a:solidFill>
                  <a:schemeClr val="tx1"/>
                </a:solidFill>
                <a:latin typeface="+mn-lt"/>
                <a:ea typeface="+mn-ea"/>
                <a:cs typeface="+mn-cs"/>
              </a:rPr>
              <a:t>η</a:t>
            </a:r>
            <a:r>
              <a:rPr lang="fr-FR" sz="1200" kern="1200" dirty="0" smtClean="0">
                <a:solidFill>
                  <a:schemeClr val="tx1"/>
                </a:solidFill>
                <a:latin typeface="+mn-lt"/>
                <a:ea typeface="+mn-ea"/>
                <a:cs typeface="+mn-cs"/>
              </a:rPr>
              <a:t>/(</a:t>
            </a:r>
            <a:r>
              <a:rPr lang="fr-FR" sz="1200" kern="1200" dirty="0" err="1" smtClean="0">
                <a:solidFill>
                  <a:schemeClr val="tx1"/>
                </a:solidFill>
                <a:latin typeface="+mn-lt"/>
                <a:ea typeface="+mn-ea"/>
                <a:cs typeface="+mn-cs"/>
              </a:rPr>
              <a:t>ST+μN</a:t>
            </a:r>
            <a:r>
              <a:rPr lang="fr-FR" sz="1200" kern="1200" dirty="0" smtClean="0">
                <a:solidFill>
                  <a:schemeClr val="tx1"/>
                </a:solidFill>
                <a:latin typeface="+mn-lt"/>
                <a:ea typeface="+mn-ea"/>
                <a:cs typeface="+mn-cs"/>
              </a:rPr>
              <a:t>) =  </a:t>
            </a:r>
            <a:r>
              <a:rPr lang="fr-FR" sz="1200" kern="1200" dirty="0" err="1" smtClean="0">
                <a:solidFill>
                  <a:schemeClr val="tx1"/>
                </a:solidFill>
                <a:latin typeface="+mn-lt"/>
                <a:ea typeface="+mn-ea"/>
                <a:cs typeface="+mn-cs"/>
              </a:rPr>
              <a:t>η</a:t>
            </a:r>
            <a:r>
              <a:rPr lang="fr-FR" sz="1200" kern="1200" dirty="0" smtClean="0">
                <a:solidFill>
                  <a:schemeClr val="tx1"/>
                </a:solidFill>
                <a:latin typeface="+mn-lt"/>
                <a:ea typeface="+mn-ea"/>
                <a:cs typeface="+mn-cs"/>
              </a:rPr>
              <a:t>/ST dans notre cas où μ est petit. Ce facteur est aussi appelé la longueur d'atténuation du son. Si  </a:t>
            </a:r>
            <a:r>
              <a:rPr lang="fr-FR" sz="1200" kern="1200" dirty="0" err="1" smtClean="0">
                <a:solidFill>
                  <a:schemeClr val="tx1"/>
                </a:solidFill>
                <a:latin typeface="+mn-lt"/>
                <a:ea typeface="+mn-ea"/>
                <a:cs typeface="+mn-cs"/>
              </a:rPr>
              <a:t>η</a:t>
            </a:r>
            <a:r>
              <a:rPr lang="fr-FR" sz="1200" kern="1200" dirty="0" smtClean="0">
                <a:solidFill>
                  <a:schemeClr val="tx1"/>
                </a:solidFill>
                <a:latin typeface="+mn-lt"/>
                <a:ea typeface="+mn-ea"/>
                <a:cs typeface="+mn-cs"/>
              </a:rPr>
              <a:t>/S est petit la perturbation n'est pas atténuée et se propage à l'infini. L'origine microscopique est liée au libre parcourt moyen des constituants du milieu: si le libre parcourt moyen est petit c'est à dire une forte interaction la viscosité est faible (la perturbation se propage facilement):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La viscosité est proportionnelle à énergie densité (</a:t>
            </a:r>
            <a:r>
              <a:rPr lang="fr-FR" sz="1200" kern="1200" dirty="0" err="1" smtClean="0">
                <a:solidFill>
                  <a:schemeClr val="tx1"/>
                </a:solidFill>
                <a:latin typeface="+mn-lt"/>
                <a:ea typeface="+mn-ea"/>
                <a:cs typeface="+mn-cs"/>
              </a:rPr>
              <a:t>ε</a:t>
            </a:r>
            <a:r>
              <a:rPr lang="fr-FR" sz="1200" kern="1200" dirty="0" smtClean="0">
                <a:solidFill>
                  <a:schemeClr val="tx1"/>
                </a:solidFill>
                <a:latin typeface="+mn-lt"/>
                <a:ea typeface="+mn-ea"/>
                <a:cs typeface="+mn-cs"/>
              </a:rPr>
              <a:t>) x temps de libre parcours moyen (</a:t>
            </a:r>
            <a:r>
              <a:rPr lang="fr-FR" sz="1200" kern="1200" dirty="0" err="1" smtClean="0">
                <a:solidFill>
                  <a:schemeClr val="tx1"/>
                </a:solidFill>
                <a:latin typeface="+mn-lt"/>
                <a:ea typeface="+mn-ea"/>
                <a:cs typeface="+mn-cs"/>
              </a:rPr>
              <a:t>τ</a:t>
            </a:r>
            <a:r>
              <a:rPr lang="fr-FR" sz="1200" kern="1200" dirty="0" smtClean="0">
                <a:solidFill>
                  <a:schemeClr val="tx1"/>
                </a:solidFill>
                <a:latin typeface="+mn-lt"/>
                <a:ea typeface="+mn-ea"/>
                <a:cs typeface="+mn-cs"/>
              </a:rPr>
              <a:t>)</a:t>
            </a:r>
          </a:p>
          <a:p>
            <a:r>
              <a:rPr lang="fr-FR" sz="1200" kern="1200" dirty="0" smtClean="0">
                <a:solidFill>
                  <a:schemeClr val="tx1"/>
                </a:solidFill>
                <a:latin typeface="+mn-lt"/>
                <a:ea typeface="+mn-ea"/>
                <a:cs typeface="+mn-cs"/>
              </a:rPr>
              <a:t>entropie proportionnelle densité particules (</a:t>
            </a:r>
            <a:r>
              <a:rPr lang="fr-FR" sz="1200" kern="1200" dirty="0" err="1" smtClean="0">
                <a:solidFill>
                  <a:schemeClr val="tx1"/>
                </a:solidFill>
                <a:latin typeface="+mn-lt"/>
                <a:ea typeface="+mn-ea"/>
                <a:cs typeface="+mn-cs"/>
              </a:rPr>
              <a:t>k</a:t>
            </a:r>
            <a:r>
              <a:rPr lang="fr-FR" sz="1200" kern="1200" baseline="-25000" dirty="0" err="1" smtClean="0">
                <a:solidFill>
                  <a:schemeClr val="tx1"/>
                </a:solidFill>
                <a:latin typeface="+mn-lt"/>
                <a:ea typeface="+mn-ea"/>
                <a:cs typeface="+mn-cs"/>
              </a:rPr>
              <a:t>B</a:t>
            </a:r>
            <a:r>
              <a:rPr lang="fr-FR" sz="1200" kern="1200" dirty="0" err="1" smtClean="0">
                <a:solidFill>
                  <a:schemeClr val="tx1"/>
                </a:solidFill>
                <a:latin typeface="+mn-lt"/>
                <a:ea typeface="+mn-ea"/>
                <a:cs typeface="+mn-cs"/>
              </a:rPr>
              <a:t>n</a:t>
            </a:r>
            <a:r>
              <a:rPr lang="fr-FR" sz="1200" kern="1200" dirty="0" smtClean="0">
                <a:solidFill>
                  <a:schemeClr val="tx1"/>
                </a:solidFill>
                <a:latin typeface="+mn-lt"/>
                <a:ea typeface="+mn-ea"/>
                <a:cs typeface="+mn-cs"/>
              </a:rPr>
              <a:t>)</a:t>
            </a:r>
          </a:p>
          <a:p>
            <a:r>
              <a:rPr lang="el-GR" sz="1200" kern="1200" dirty="0" smtClean="0">
                <a:solidFill>
                  <a:schemeClr val="tx1"/>
                </a:solidFill>
                <a:latin typeface="+mn-lt"/>
                <a:ea typeface="+mn-ea"/>
                <a:cs typeface="+mn-cs"/>
              </a:rPr>
              <a:t>η/S prop τε/k</a:t>
            </a:r>
            <a:r>
              <a:rPr lang="el-GR" sz="1200" kern="1200" baseline="-25000" dirty="0" smtClean="0">
                <a:solidFill>
                  <a:schemeClr val="tx1"/>
                </a:solidFill>
                <a:latin typeface="+mn-lt"/>
                <a:ea typeface="+mn-ea"/>
                <a:cs typeface="+mn-cs"/>
              </a:rPr>
              <a:t>B</a:t>
            </a:r>
            <a:r>
              <a:rPr lang="el-GR" sz="1200" kern="1200" dirty="0" smtClean="0">
                <a:solidFill>
                  <a:schemeClr val="tx1"/>
                </a:solidFill>
                <a:latin typeface="+mn-lt"/>
                <a:ea typeface="+mn-ea"/>
                <a:cs typeface="+mn-cs"/>
              </a:rPr>
              <a:t>n</a:t>
            </a:r>
          </a:p>
          <a:p>
            <a:r>
              <a:rPr lang="en-US" sz="1200" kern="1200" dirty="0" err="1" smtClean="0">
                <a:solidFill>
                  <a:schemeClr val="tx1"/>
                </a:solidFill>
                <a:latin typeface="+mn-lt"/>
                <a:ea typeface="+mn-ea"/>
                <a:cs typeface="+mn-cs"/>
              </a:rPr>
              <a:t>ε</a:t>
            </a:r>
            <a:r>
              <a:rPr lang="en-US" sz="1200" kern="1200" dirty="0" smtClean="0">
                <a:solidFill>
                  <a:schemeClr val="tx1"/>
                </a:solidFill>
                <a:latin typeface="+mn-lt"/>
                <a:ea typeface="+mn-ea"/>
                <a:cs typeface="+mn-cs"/>
              </a:rPr>
              <a:t>/n </a:t>
            </a:r>
            <a:r>
              <a:rPr lang="en-US" sz="1200" kern="1200" dirty="0" err="1" smtClean="0">
                <a:solidFill>
                  <a:schemeClr val="tx1"/>
                </a:solidFill>
                <a:latin typeface="+mn-lt"/>
                <a:ea typeface="+mn-ea"/>
                <a:cs typeface="+mn-cs"/>
              </a:rPr>
              <a:t>est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l'énergie</a:t>
            </a:r>
            <a:r>
              <a:rPr lang="en-US" sz="1200" kern="1200" dirty="0" smtClean="0">
                <a:solidFill>
                  <a:schemeClr val="tx1"/>
                </a:solidFill>
                <a:latin typeface="+mn-lt"/>
                <a:ea typeface="+mn-ea"/>
                <a:cs typeface="+mn-cs"/>
              </a:rPr>
              <a:t> par </a:t>
            </a:r>
            <a:r>
              <a:rPr lang="en-US" sz="1200" kern="1200" dirty="0" err="1" smtClean="0">
                <a:solidFill>
                  <a:schemeClr val="tx1"/>
                </a:solidFill>
                <a:latin typeface="+mn-lt"/>
                <a:ea typeface="+mn-ea"/>
                <a:cs typeface="+mn-cs"/>
              </a:rPr>
              <a:t>particules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d'après</a:t>
            </a:r>
            <a:r>
              <a:rPr lang="en-US" sz="1200" kern="1200" dirty="0" smtClean="0">
                <a:solidFill>
                  <a:schemeClr val="tx1"/>
                </a:solidFill>
                <a:latin typeface="+mn-lt"/>
                <a:ea typeface="+mn-ea"/>
                <a:cs typeface="+mn-cs"/>
              </a:rPr>
              <a:t> Heisenberg: </a:t>
            </a:r>
            <a:r>
              <a:rPr lang="en-US" sz="1200" kern="1200" dirty="0" err="1" smtClean="0">
                <a:solidFill>
                  <a:schemeClr val="tx1"/>
                </a:solidFill>
                <a:latin typeface="+mn-lt"/>
                <a:ea typeface="+mn-ea"/>
                <a:cs typeface="+mn-cs"/>
              </a:rPr>
              <a:t>τε</a:t>
            </a:r>
            <a:r>
              <a:rPr lang="en-US" sz="1200" kern="1200" dirty="0" smtClean="0">
                <a:solidFill>
                  <a:schemeClr val="tx1"/>
                </a:solidFill>
                <a:latin typeface="+mn-lt"/>
                <a:ea typeface="+mn-ea"/>
                <a:cs typeface="+mn-cs"/>
              </a:rPr>
              <a:t>/n &gt; h/2π</a:t>
            </a:r>
          </a:p>
          <a:p>
            <a:r>
              <a:rPr lang="en-US" sz="1200" kern="1200" dirty="0" err="1" smtClean="0">
                <a:solidFill>
                  <a:schemeClr val="tx1"/>
                </a:solidFill>
                <a:latin typeface="+mn-lt"/>
                <a:ea typeface="+mn-ea"/>
                <a:cs typeface="+mn-cs"/>
              </a:rPr>
              <a:t>donc</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η</a:t>
            </a:r>
            <a:r>
              <a:rPr lang="en-US" sz="1200" kern="1200" dirty="0" smtClean="0">
                <a:solidFill>
                  <a:schemeClr val="tx1"/>
                </a:solidFill>
                <a:latin typeface="+mn-lt"/>
                <a:ea typeface="+mn-ea"/>
                <a:cs typeface="+mn-cs"/>
              </a:rPr>
              <a:t>/s &gt; </a:t>
            </a:r>
            <a:r>
              <a:rPr lang="en-US" sz="1200" kern="1200" dirty="0" err="1" smtClean="0">
                <a:solidFill>
                  <a:schemeClr val="tx1"/>
                </a:solidFill>
                <a:latin typeface="+mn-lt"/>
                <a:ea typeface="+mn-ea"/>
                <a:cs typeface="+mn-cs"/>
              </a:rPr>
              <a:t>hbar</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k</a:t>
            </a:r>
            <a:r>
              <a:rPr lang="en-US" sz="1200" kern="1200" baseline="-25000" dirty="0" err="1" smtClean="0">
                <a:solidFill>
                  <a:schemeClr val="tx1"/>
                </a:solidFill>
                <a:latin typeface="+mn-lt"/>
                <a:ea typeface="+mn-ea"/>
                <a:cs typeface="+mn-cs"/>
              </a:rPr>
              <a:t>B</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manque</a:t>
            </a:r>
            <a:r>
              <a:rPr lang="en-US" sz="1200" kern="1200" dirty="0" smtClean="0">
                <a:solidFill>
                  <a:schemeClr val="tx1"/>
                </a:solidFill>
                <a:latin typeface="+mn-lt"/>
                <a:ea typeface="+mn-ea"/>
                <a:cs typeface="+mn-cs"/>
              </a:rPr>
              <a:t> un coefficient </a:t>
            </a:r>
            <a:r>
              <a:rPr lang="en-US" sz="1200" kern="1200" dirty="0" err="1" smtClean="0">
                <a:solidFill>
                  <a:schemeClr val="tx1"/>
                </a:solidFill>
                <a:latin typeface="+mn-lt"/>
                <a:ea typeface="+mn-ea"/>
                <a:cs typeface="+mn-cs"/>
              </a:rPr>
              <a:t>numérique</a:t>
            </a:r>
            <a:r>
              <a:rPr lang="en-US" sz="1200" kern="1200" dirty="0" smtClean="0">
                <a:solidFill>
                  <a:schemeClr val="tx1"/>
                </a:solidFill>
                <a:latin typeface="+mn-lt"/>
                <a:ea typeface="+mn-ea"/>
                <a:cs typeface="+mn-cs"/>
              </a:rPr>
              <a:t> 1/4π)</a:t>
            </a:r>
          </a:p>
          <a:p>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61</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AOC Strasbourg</a:t>
            </a:r>
          </a:p>
          <a:p>
            <a:endParaRPr lang="fr-FR" sz="1200" b="0" i="0" u="none" strike="noStrike" kern="1200" baseline="0" dirty="0" smtClean="0">
              <a:solidFill>
                <a:schemeClr val="tx1"/>
              </a:solidFill>
              <a:latin typeface="+mn-lt"/>
              <a:ea typeface="+mn-ea"/>
              <a:cs typeface="+mn-cs"/>
            </a:endParaRPr>
          </a:p>
          <a:p>
            <a:r>
              <a:rPr lang="fr-FR" sz="1200" b="0" i="0" u="none" strike="noStrike" kern="1200" baseline="0" dirty="0" smtClean="0">
                <a:solidFill>
                  <a:schemeClr val="tx1"/>
                </a:solidFill>
                <a:latin typeface="+mn-lt"/>
                <a:ea typeface="+mn-ea"/>
                <a:cs typeface="+mn-cs"/>
              </a:rPr>
              <a:t>pT &lt; 1.5 - 2 GeV/c composante “thermale” particules rayonnées par le milieu, flow radial responsable de la remontée flow = vitesse constante donc particules plus lourdes déplacées vers pt plus grand</a:t>
            </a:r>
          </a:p>
          <a:p>
            <a:r>
              <a:rPr lang="fr-FR" sz="1200" b="0" i="0" u="none" strike="noStrike" kern="1200" baseline="0" dirty="0" smtClean="0">
                <a:solidFill>
                  <a:schemeClr val="tx1"/>
                </a:solidFill>
                <a:latin typeface="+mn-lt"/>
                <a:ea typeface="+mn-ea"/>
                <a:cs typeface="+mn-cs"/>
              </a:rPr>
              <a:t>pT &gt; 6 GeV/c sondes dures, particules </a:t>
            </a:r>
            <a:r>
              <a:rPr lang="fr-FR" sz="1200" b="0" i="0" u="none" strike="noStrike" kern="1200" baseline="0" dirty="0" err="1" smtClean="0">
                <a:solidFill>
                  <a:schemeClr val="tx1"/>
                </a:solidFill>
                <a:latin typeface="+mn-lt"/>
                <a:ea typeface="+mn-ea"/>
                <a:cs typeface="+mn-cs"/>
              </a:rPr>
              <a:t>autogénérées</a:t>
            </a:r>
            <a:r>
              <a:rPr lang="fr-FR" sz="1200" b="0" i="0" u="none" strike="noStrike" kern="1200" baseline="0" dirty="0" smtClean="0">
                <a:solidFill>
                  <a:schemeClr val="tx1"/>
                </a:solidFill>
                <a:latin typeface="+mn-lt"/>
                <a:ea typeface="+mn-ea"/>
                <a:cs typeface="+mn-cs"/>
              </a:rPr>
              <a:t> dont la production est décrite par QCD </a:t>
            </a:r>
            <a:r>
              <a:rPr lang="fr-FR" sz="1200" b="0" i="0" u="none" strike="noStrike" kern="1200" baseline="0" dirty="0" err="1" smtClean="0">
                <a:solidFill>
                  <a:schemeClr val="tx1"/>
                </a:solidFill>
                <a:latin typeface="+mn-lt"/>
                <a:ea typeface="+mn-ea"/>
                <a:cs typeface="+mn-cs"/>
              </a:rPr>
              <a:t>perturbatif</a:t>
            </a:r>
            <a:endParaRPr lang="fr-FR" sz="1200" b="0" i="0" u="none" strike="noStrike" kern="1200" baseline="0" dirty="0" smtClean="0">
              <a:solidFill>
                <a:schemeClr val="tx1"/>
              </a:solidFill>
              <a:latin typeface="+mn-lt"/>
              <a:ea typeface="+mn-ea"/>
              <a:cs typeface="+mn-cs"/>
            </a:endParaRPr>
          </a:p>
          <a:p>
            <a:r>
              <a:rPr lang="fr-FR" sz="1200" b="0" i="0" u="none" strike="noStrike" kern="1200" baseline="0" dirty="0" smtClean="0">
                <a:solidFill>
                  <a:schemeClr val="tx1"/>
                </a:solidFill>
                <a:latin typeface="+mn-lt"/>
                <a:ea typeface="+mn-ea"/>
                <a:cs typeface="+mn-cs"/>
              </a:rPr>
              <a:t>pT intermédiaire: un effet typiquement dû au milieu hadronisation par coalescence de quarks pour former des objets incolores</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62</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AOC Strasbourg</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64</a:t>
            </a:fld>
            <a:endParaRPr lang="fr-FR" dirty="0"/>
          </a:p>
        </p:txBody>
      </p:sp>
    </p:spTree>
    <p:extLst>
      <p:ext uri="{BB962C8B-B14F-4D97-AF65-F5344CB8AC3E}">
        <p14:creationId xmlns:p14="http://schemas.microsoft.com/office/powerpoint/2010/main" val="2898712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Self-interactions of gluons </a:t>
            </a:r>
            <a:r>
              <a:rPr lang="fr-FR" dirty="0" err="1"/>
              <a:t>which</a:t>
            </a:r>
            <a:r>
              <a:rPr lang="fr-FR" dirty="0"/>
              <a:t> are </a:t>
            </a:r>
            <a:r>
              <a:rPr lang="fr-FR" dirty="0" err="1"/>
              <a:t>responsible</a:t>
            </a:r>
            <a:r>
              <a:rPr lang="fr-FR" dirty="0"/>
              <a:t> for </a:t>
            </a:r>
            <a:r>
              <a:rPr lang="fr-FR" dirty="0" err="1"/>
              <a:t>many</a:t>
            </a:r>
            <a:r>
              <a:rPr lang="fr-FR" dirty="0"/>
              <a:t> important </a:t>
            </a:r>
            <a:r>
              <a:rPr lang="fr-FR" dirty="0" err="1"/>
              <a:t>features</a:t>
            </a:r>
            <a:r>
              <a:rPr lang="fr-FR" dirty="0"/>
              <a:t> of QCD,</a:t>
            </a:r>
          </a:p>
          <a:p>
            <a:r>
              <a:rPr lang="fr-FR" dirty="0" err="1"/>
              <a:t>such</a:t>
            </a:r>
            <a:r>
              <a:rPr lang="fr-FR" dirty="0"/>
              <a:t> as </a:t>
            </a:r>
            <a:r>
              <a:rPr lang="fr-FR" dirty="0" err="1"/>
              <a:t>asymptotic</a:t>
            </a:r>
            <a:r>
              <a:rPr lang="fr-FR" dirty="0"/>
              <a:t> </a:t>
            </a:r>
            <a:r>
              <a:rPr lang="fr-FR" dirty="0" err="1"/>
              <a:t>freedom</a:t>
            </a:r>
            <a:r>
              <a:rPr lang="fr-FR" dirty="0"/>
              <a:t>, </a:t>
            </a:r>
            <a:r>
              <a:rPr lang="fr-FR" dirty="0" err="1"/>
              <a:t>color</a:t>
            </a:r>
            <a:r>
              <a:rPr lang="fr-FR" dirty="0"/>
              <a:t> confinement and chiral </a:t>
            </a:r>
            <a:r>
              <a:rPr lang="fr-FR" dirty="0" err="1"/>
              <a:t>symmetry</a:t>
            </a:r>
            <a:r>
              <a:rPr lang="fr-FR" dirty="0"/>
              <a:t> </a:t>
            </a:r>
            <a:r>
              <a:rPr lang="fr-FR" dirty="0" err="1"/>
              <a:t>breaking</a:t>
            </a:r>
            <a:r>
              <a:rPr lang="fr-FR" dirty="0"/>
              <a:t>.</a:t>
            </a:r>
          </a:p>
        </p:txBody>
      </p:sp>
      <p:sp>
        <p:nvSpPr>
          <p:cNvPr id="4" name="Slide Number Placeholder 3"/>
          <p:cNvSpPr>
            <a:spLocks noGrp="1"/>
          </p:cNvSpPr>
          <p:nvPr>
            <p:ph type="sldNum" sz="quarter" idx="10"/>
          </p:nvPr>
        </p:nvSpPr>
        <p:spPr/>
        <p:txBody>
          <a:bodyPr/>
          <a:lstStyle/>
          <a:p>
            <a:fld id="{6C5A7791-36A7-0A47-9E43-BDCDA30C781B}" type="slidenum">
              <a:rPr lang="fr-FR" smtClean="0"/>
              <a:t>18</a:t>
            </a:fld>
            <a:endParaRPr lang="fr-FR"/>
          </a:p>
        </p:txBody>
      </p:sp>
    </p:spTree>
    <p:extLst>
      <p:ext uri="{BB962C8B-B14F-4D97-AF65-F5344CB8AC3E}">
        <p14:creationId xmlns:p14="http://schemas.microsoft.com/office/powerpoint/2010/main" val="1426933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68</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Présentation plénière à QM par </a:t>
            </a:r>
            <a:r>
              <a:rPr lang="fr-FR" dirty="0" err="1" smtClean="0"/>
              <a:t>Zaida</a:t>
            </a:r>
            <a:r>
              <a:rPr lang="fr-FR" dirty="0" smtClean="0"/>
              <a:t> </a:t>
            </a:r>
            <a:r>
              <a:rPr lang="fr-FR" dirty="0" err="1" smtClean="0"/>
              <a:t>Conesa</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69</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Interaction</a:t>
            </a:r>
            <a:r>
              <a:rPr lang="fr-CH" baseline="0" dirty="0" smtClean="0"/>
              <a:t> avec faible transfert d’impulsion (grande distance) es écrantée par plasma; interaction avec transfert d’impulsion élevé est faible (liberté asymptotique)</a:t>
            </a:r>
          </a:p>
          <a:p>
            <a:r>
              <a:rPr lang="fr-FR" sz="1200" b="0" i="0" u="none" strike="noStrike" kern="1200" baseline="0" dirty="0" smtClean="0">
                <a:solidFill>
                  <a:schemeClr val="tx1"/>
                </a:solidFill>
                <a:latin typeface="+mn-lt"/>
                <a:ea typeface="+mn-ea"/>
                <a:cs typeface="+mn-cs"/>
              </a:rPr>
              <a:t>Plasma couplage fort: peu de charges dans la sphère Debye</a:t>
            </a:r>
          </a:p>
          <a:p>
            <a:endParaRPr lang="fr-FR" sz="1200" b="0" i="0" u="none" strike="noStrike" kern="1200" baseline="0" dirty="0" smtClean="0">
              <a:solidFill>
                <a:schemeClr val="tx1"/>
              </a:solidFill>
              <a:latin typeface="+mn-lt"/>
              <a:ea typeface="+mn-ea"/>
              <a:cs typeface="+mn-cs"/>
            </a:endParaRPr>
          </a:p>
          <a:p>
            <a:r>
              <a:rPr lang="fr-FR" sz="1200" b="0" i="0" u="none" strike="noStrike" kern="1200" baseline="0" dirty="0" smtClean="0">
                <a:solidFill>
                  <a:schemeClr val="tx1"/>
                </a:solidFill>
                <a:latin typeface="+mn-lt"/>
                <a:ea typeface="+mn-ea"/>
                <a:cs typeface="+mn-cs"/>
              </a:rPr>
              <a:t>Pour tester le degré d’écrantage des charges dans le QGP, on peut exploiter les états des quarkonia de la famille cc et </a:t>
            </a:r>
            <a:r>
              <a:rPr lang="fr-FR" sz="1200" b="0" i="0" u="none" strike="noStrike" kern="1200" baseline="0" dirty="0" err="1" smtClean="0">
                <a:solidFill>
                  <a:schemeClr val="tx1"/>
                </a:solidFill>
                <a:latin typeface="+mn-lt"/>
                <a:ea typeface="+mn-ea"/>
                <a:cs typeface="+mn-cs"/>
              </a:rPr>
              <a:t>bb</a:t>
            </a:r>
            <a:r>
              <a:rPr lang="fr-FR" sz="1200" b="0" i="0" u="none" strike="noStrike" kern="1200" baseline="0" dirty="0" smtClean="0">
                <a:solidFill>
                  <a:schemeClr val="tx1"/>
                </a:solidFill>
                <a:latin typeface="+mn-lt"/>
                <a:ea typeface="+mn-ea"/>
                <a:cs typeface="+mn-cs"/>
              </a:rPr>
              <a:t>. Plus le rayon de la résonance est grand plus facilement l’état est dissocié dans le plasma possibilité de réaliser un thermomètre-c </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70</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Présentation plénière par Christophe </a:t>
            </a:r>
            <a:r>
              <a:rPr lang="fr-FR" dirty="0" err="1" smtClean="0"/>
              <a:t>Suire</a:t>
            </a:r>
            <a:r>
              <a:rPr lang="fr-FR" dirty="0" smtClean="0"/>
              <a:t> à Hard Probes</a:t>
            </a:r>
          </a:p>
          <a:p>
            <a:r>
              <a:rPr lang="fr-FR" dirty="0" err="1" smtClean="0"/>
              <a:t>Régénaration</a:t>
            </a:r>
            <a:r>
              <a:rPr lang="fr-FR" dirty="0" smtClean="0"/>
              <a:t> lorsque la densité de c est élevée : centralité élevée (60 cc dans </a:t>
            </a:r>
            <a:r>
              <a:rPr lang="fr-FR" dirty="0" err="1" smtClean="0"/>
              <a:t>collisiobs</a:t>
            </a:r>
            <a:r>
              <a:rPr lang="fr-FR" dirty="0" smtClean="0"/>
              <a:t> centrales), rapidité centrale, bas pT</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71</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Présentation plénière par Christophe </a:t>
            </a:r>
            <a:r>
              <a:rPr lang="fr-FR" dirty="0" err="1" smtClean="0"/>
              <a:t>Suire</a:t>
            </a:r>
            <a:r>
              <a:rPr lang="fr-FR" dirty="0" smtClean="0"/>
              <a:t> à Hard Probes</a:t>
            </a:r>
          </a:p>
          <a:p>
            <a:r>
              <a:rPr lang="fr-FR" dirty="0" err="1" smtClean="0"/>
              <a:t>Régénaration</a:t>
            </a:r>
            <a:r>
              <a:rPr lang="fr-FR" dirty="0" smtClean="0"/>
              <a:t> lorsque la densité de c est élevée : centralité élevée (60 cc dans </a:t>
            </a:r>
            <a:r>
              <a:rPr lang="fr-FR" dirty="0" err="1" smtClean="0"/>
              <a:t>collisiobs</a:t>
            </a:r>
            <a:r>
              <a:rPr lang="fr-FR" dirty="0" smtClean="0"/>
              <a:t> centrales), rapidité centrale, bas pT</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72</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Présentation plénière par Christophe </a:t>
            </a:r>
            <a:r>
              <a:rPr lang="fr-FR" dirty="0" err="1" smtClean="0"/>
              <a:t>Suire</a:t>
            </a:r>
            <a:r>
              <a:rPr lang="fr-FR" dirty="0" smtClean="0"/>
              <a:t> à Hard Probes</a:t>
            </a:r>
          </a:p>
          <a:p>
            <a:r>
              <a:rPr lang="fr-FR" dirty="0" err="1" smtClean="0"/>
              <a:t>Régénaration</a:t>
            </a:r>
            <a:r>
              <a:rPr lang="fr-FR" dirty="0" smtClean="0"/>
              <a:t> lorsque la densité de c est élevée : centralité élevée (60 cc dans </a:t>
            </a:r>
            <a:r>
              <a:rPr lang="fr-FR" dirty="0" err="1" smtClean="0"/>
              <a:t>collisiobs</a:t>
            </a:r>
            <a:r>
              <a:rPr lang="fr-FR" dirty="0" smtClean="0"/>
              <a:t> centrales), rapidité centrale, bas pT</a:t>
            </a:r>
            <a:endParaRPr lang="fr-FR" dirty="0"/>
          </a:p>
        </p:txBody>
      </p:sp>
      <p:sp>
        <p:nvSpPr>
          <p:cNvPr id="4" name="Slide Number Placeholder 3"/>
          <p:cNvSpPr>
            <a:spLocks noGrp="1"/>
          </p:cNvSpPr>
          <p:nvPr>
            <p:ph type="sldNum" sz="quarter" idx="10"/>
          </p:nvPr>
        </p:nvSpPr>
        <p:spPr/>
        <p:txBody>
          <a:bodyPr/>
          <a:lstStyle/>
          <a:p>
            <a:fld id="{67C4D2FF-6150-C746-AC41-182C3026F34C}" type="slidenum">
              <a:rPr lang="fr-FR" smtClean="0"/>
              <a:t>73</a:t>
            </a:fld>
            <a:endParaRPr lang="fr-FR" dirty="0"/>
          </a:p>
        </p:txBody>
      </p:sp>
    </p:spTree>
    <p:extLst>
      <p:ext uri="{BB962C8B-B14F-4D97-AF65-F5344CB8AC3E}">
        <p14:creationId xmlns:p14="http://schemas.microsoft.com/office/powerpoint/2010/main" val="1854399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5D5525-94A3-E547-BECB-691D0C2189AF}" type="slidenum">
              <a:rPr lang="en-US"/>
              <a:pPr/>
              <a:t>75</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A14327-F031-9645-B700-D8CA08DDF92B}" type="slidenum">
              <a:rPr lang="en-US"/>
              <a:pPr/>
              <a:t>76</a:t>
            </a:fld>
            <a:endParaRPr lang="en-US"/>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78</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79</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Pions are collective excitations of the non-perturbative QCD</a:t>
            </a:r>
          </a:p>
          <a:p>
            <a:r>
              <a:rPr lang="fr-FR" dirty="0"/>
              <a:t>vacuum. This </a:t>
            </a:r>
            <a:r>
              <a:rPr lang="fr-FR" dirty="0" err="1"/>
              <a:t>true</a:t>
            </a:r>
            <a:r>
              <a:rPr lang="fr-FR" dirty="0"/>
              <a:t> </a:t>
            </a:r>
            <a:r>
              <a:rPr lang="fr-FR" dirty="0" err="1"/>
              <a:t>ground</a:t>
            </a:r>
            <a:r>
              <a:rPr lang="fr-FR" dirty="0"/>
              <a:t> state of the QCD vacuum has a </a:t>
            </a:r>
            <a:r>
              <a:rPr lang="fr-FR" dirty="0" err="1"/>
              <a:t>lower-energy</a:t>
            </a:r>
            <a:r>
              <a:rPr lang="fr-FR" dirty="0"/>
              <a:t> </a:t>
            </a:r>
            <a:r>
              <a:rPr lang="fr-FR" b="1" dirty="0"/>
              <a:t>−</a:t>
            </a:r>
            <a:r>
              <a:rPr lang="fr-FR" dirty="0"/>
              <a:t>B </a:t>
            </a:r>
            <a:r>
              <a:rPr lang="fr-FR" dirty="0" err="1"/>
              <a:t>than</a:t>
            </a:r>
            <a:r>
              <a:rPr lang="fr-FR" dirty="0"/>
              <a:t> the perturbative</a:t>
            </a:r>
          </a:p>
          <a:p>
            <a:r>
              <a:rPr lang="fr-FR" dirty="0"/>
              <a:t>QCD </a:t>
            </a:r>
            <a:r>
              <a:rPr lang="fr-FR" dirty="0" smtClean="0"/>
              <a:t>vacuum B = 200 MeV</a:t>
            </a:r>
            <a:endParaRPr lang="fr-FR" dirty="0"/>
          </a:p>
        </p:txBody>
      </p:sp>
      <p:sp>
        <p:nvSpPr>
          <p:cNvPr id="4" name="Slide Number Placeholder 3"/>
          <p:cNvSpPr>
            <a:spLocks noGrp="1"/>
          </p:cNvSpPr>
          <p:nvPr>
            <p:ph type="sldNum" sz="quarter" idx="10"/>
          </p:nvPr>
        </p:nvSpPr>
        <p:spPr/>
        <p:txBody>
          <a:bodyPr/>
          <a:lstStyle/>
          <a:p>
            <a:fld id="{6C5A7791-36A7-0A47-9E43-BDCDA30C781B}" type="slidenum">
              <a:rPr lang="fr-FR" smtClean="0"/>
              <a:t>35</a:t>
            </a:fld>
            <a:endParaRPr lang="fr-FR"/>
          </a:p>
        </p:txBody>
      </p:sp>
    </p:spTree>
    <p:extLst>
      <p:ext uri="{BB962C8B-B14F-4D97-AF65-F5344CB8AC3E}">
        <p14:creationId xmlns:p14="http://schemas.microsoft.com/office/powerpoint/2010/main" val="605815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80</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3710DD-290E-E949-9374-484BB25DBA03}" type="slidenum">
              <a:rPr lang="en-US"/>
              <a:pPr/>
              <a:t>81</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4EC3D-568D-8A48-BBCB-C7305ADF2BD1}" type="slidenum">
              <a:rPr lang="en-US"/>
              <a:pPr/>
              <a:t>82</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83</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0BD442-0049-204B-A997-86518A41E46B}" type="slidenum">
              <a:rPr lang="en-US"/>
              <a:pPr/>
              <a:t>84</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85</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FE023-2107-5B41-A1C3-999F8C536894}" type="slidenum">
              <a:rPr lang="en-US"/>
              <a:pPr/>
              <a:t>86</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87</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C94079-467A-C048-90D5-CC24C50CB31F}" type="slidenum">
              <a:rPr lang="en-US"/>
              <a:pPr/>
              <a:t>88</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C94079-467A-C048-90D5-CC24C50CB31F}" type="slidenum">
              <a:rPr lang="en-US"/>
              <a:pPr/>
              <a:t>89</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The </a:t>
            </a:r>
            <a:r>
              <a:rPr lang="fr-FR" dirty="0" err="1"/>
              <a:t>lattice</a:t>
            </a:r>
            <a:r>
              <a:rPr lang="fr-FR" dirty="0"/>
              <a:t> QCD </a:t>
            </a:r>
            <a:r>
              <a:rPr lang="fr-FR" dirty="0" err="1"/>
              <a:t>calculations</a:t>
            </a:r>
            <a:r>
              <a:rPr lang="fr-FR" dirty="0"/>
              <a:t> </a:t>
            </a:r>
            <a:r>
              <a:rPr lang="fr-FR" dirty="0" err="1"/>
              <a:t>can</a:t>
            </a:r>
            <a:r>
              <a:rPr lang="fr-FR" dirty="0"/>
              <a:t> </a:t>
            </a:r>
            <a:r>
              <a:rPr lang="fr-FR" dirty="0" err="1"/>
              <a:t>provide</a:t>
            </a:r>
            <a:r>
              <a:rPr lang="fr-FR" dirty="0"/>
              <a:t> a </a:t>
            </a:r>
            <a:r>
              <a:rPr lang="fr-FR" dirty="0" err="1"/>
              <a:t>measurement</a:t>
            </a:r>
            <a:r>
              <a:rPr lang="fr-FR" dirty="0"/>
              <a:t> of the relevant “</a:t>
            </a:r>
            <a:r>
              <a:rPr lang="fr-FR" dirty="0" err="1"/>
              <a:t>order</a:t>
            </a:r>
            <a:endParaRPr lang="fr-FR" dirty="0"/>
          </a:p>
          <a:p>
            <a:r>
              <a:rPr lang="fr-FR" dirty="0" err="1"/>
              <a:t>parameter</a:t>
            </a:r>
            <a:r>
              <a:rPr lang="fr-FR" dirty="0"/>
              <a:t>”, the </a:t>
            </a:r>
            <a:r>
              <a:rPr lang="fr-FR" dirty="0" err="1"/>
              <a:t>scalar</a:t>
            </a:r>
            <a:r>
              <a:rPr lang="fr-FR" dirty="0"/>
              <a:t> quark </a:t>
            </a:r>
            <a:r>
              <a:rPr lang="fr-FR" dirty="0" err="1"/>
              <a:t>density</a:t>
            </a:r>
            <a:r>
              <a:rPr lang="fr-FR" dirty="0"/>
              <a:t> h ¯ </a:t>
            </a:r>
            <a:r>
              <a:rPr lang="fr-FR" dirty="0" err="1"/>
              <a:t>ψψi</a:t>
            </a:r>
            <a:r>
              <a:rPr lang="fr-FR" dirty="0"/>
              <a:t>, as a </a:t>
            </a:r>
            <a:r>
              <a:rPr lang="fr-FR" dirty="0" err="1"/>
              <a:t>function</a:t>
            </a:r>
            <a:r>
              <a:rPr lang="fr-FR" dirty="0"/>
              <a:t> of </a:t>
            </a:r>
            <a:r>
              <a:rPr lang="fr-FR" dirty="0" err="1"/>
              <a:t>temperature</a:t>
            </a:r>
            <a:r>
              <a:rPr lang="fr-FR" dirty="0"/>
              <a:t>. This </a:t>
            </a:r>
            <a:r>
              <a:rPr lang="fr-FR" dirty="0" err="1"/>
              <a:t>order</a:t>
            </a:r>
            <a:r>
              <a:rPr lang="fr-FR" dirty="0"/>
              <a:t> </a:t>
            </a:r>
            <a:r>
              <a:rPr lang="fr-FR" dirty="0" err="1"/>
              <a:t>parameter</a:t>
            </a:r>
            <a:endParaRPr lang="fr-FR" dirty="0"/>
          </a:p>
          <a:p>
            <a:r>
              <a:rPr lang="fr-FR" dirty="0" err="1"/>
              <a:t>provides</a:t>
            </a:r>
            <a:r>
              <a:rPr lang="fr-FR" dirty="0"/>
              <a:t> a </a:t>
            </a:r>
            <a:r>
              <a:rPr lang="fr-FR" dirty="0" err="1"/>
              <a:t>measure</a:t>
            </a:r>
            <a:r>
              <a:rPr lang="fr-FR" dirty="0"/>
              <a:t> of the effective mass of a quark in the medium.</a:t>
            </a:r>
          </a:p>
        </p:txBody>
      </p:sp>
      <p:sp>
        <p:nvSpPr>
          <p:cNvPr id="4" name="Slide Number Placeholder 3"/>
          <p:cNvSpPr>
            <a:spLocks noGrp="1"/>
          </p:cNvSpPr>
          <p:nvPr>
            <p:ph type="sldNum" sz="quarter" idx="10"/>
          </p:nvPr>
        </p:nvSpPr>
        <p:spPr/>
        <p:txBody>
          <a:bodyPr/>
          <a:lstStyle/>
          <a:p>
            <a:fld id="{6C5A7791-36A7-0A47-9E43-BDCDA30C781B}" type="slidenum">
              <a:rPr lang="fr-FR" smtClean="0"/>
              <a:t>36</a:t>
            </a:fld>
            <a:endParaRPr lang="fr-FR"/>
          </a:p>
        </p:txBody>
      </p:sp>
    </p:spTree>
    <p:extLst>
      <p:ext uri="{BB962C8B-B14F-4D97-AF65-F5344CB8AC3E}">
        <p14:creationId xmlns:p14="http://schemas.microsoft.com/office/powerpoint/2010/main" val="613377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B9446-D55E-F449-8175-E91C9D0B14E9}" type="slidenum">
              <a:rPr lang="en-US"/>
              <a:pPr/>
              <a:t>44</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3B438E-0D1A-FC4C-8DFD-57402D4BD6FB}" type="slidenum">
              <a:rPr lang="en-US"/>
              <a:pPr/>
              <a:t>45</a:t>
            </a:fld>
            <a:endParaRPr 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analogy with the Big Bang is appropriate not only because we investigate a tiny piece of the early universe but also </a:t>
            </a:r>
            <a:r>
              <a:rPr lang="en-US" dirty="0" err="1" smtClean="0"/>
              <a:t>becase</a:t>
            </a:r>
            <a:r>
              <a:rPr lang="en-US" dirty="0" smtClean="0"/>
              <a:t> many</a:t>
            </a:r>
            <a:r>
              <a:rPr lang="en-US" baseline="0" dirty="0" smtClean="0"/>
              <a:t> of the tools and methods we are using are quite similar</a:t>
            </a:r>
            <a:endParaRPr lang="en-US" dirty="0" smtClean="0"/>
          </a:p>
          <a:p>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48</a:t>
            </a:fld>
            <a:endParaRPr lang="fr-FR">
              <a:solidFill>
                <a:prstClr val="black"/>
              </a:solidFill>
              <a:latin typeface="Calibri"/>
            </a:endParaRPr>
          </a:p>
        </p:txBody>
      </p:sp>
    </p:spTree>
    <p:extLst>
      <p:ext uri="{BB962C8B-B14F-4D97-AF65-F5344CB8AC3E}">
        <p14:creationId xmlns:p14="http://schemas.microsoft.com/office/powerpoint/2010/main" val="2322650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want to study the universe you want first to measure its mass density, you want to know its age likewise </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49</a:t>
            </a:fld>
            <a:endParaRPr lang="fr-FR">
              <a:solidFill>
                <a:prstClr val="black"/>
              </a:solidFill>
              <a:latin typeface="Calibri"/>
            </a:endParaRPr>
          </a:p>
        </p:txBody>
      </p:sp>
    </p:spTree>
    <p:extLst>
      <p:ext uri="{BB962C8B-B14F-4D97-AF65-F5344CB8AC3E}">
        <p14:creationId xmlns:p14="http://schemas.microsoft.com/office/powerpoint/2010/main" val="1337036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know that the Universe expands, we can measure that by the Hubble flow of galaxies and also the little bang expands</a:t>
            </a:r>
            <a:r>
              <a:rPr lang="en-US" baseline="0" dirty="0" smtClean="0"/>
              <a:t> at the speed of light and we can measure its expansion by the flow of particles</a:t>
            </a:r>
            <a:endParaRPr lang="en-US" dirty="0"/>
          </a:p>
        </p:txBody>
      </p:sp>
      <p:sp>
        <p:nvSpPr>
          <p:cNvPr id="4" name="Slide Number Placeholder 3"/>
          <p:cNvSpPr>
            <a:spLocks noGrp="1"/>
          </p:cNvSpPr>
          <p:nvPr>
            <p:ph type="sldNum" sz="quarter" idx="10"/>
          </p:nvPr>
        </p:nvSpPr>
        <p:spPr/>
        <p:txBody>
          <a:bodyPr/>
          <a:lstStyle/>
          <a:p>
            <a:fld id="{E4A89EB9-73F2-DC43-808D-DB159335036E}" type="slidenum">
              <a:rPr lang="fr-FR" smtClean="0">
                <a:solidFill>
                  <a:prstClr val="black"/>
                </a:solidFill>
                <a:latin typeface="Calibri"/>
              </a:rPr>
              <a:pPr/>
              <a:t>50</a:t>
            </a:fld>
            <a:endParaRPr lang="fr-FR">
              <a:solidFill>
                <a:prstClr val="black"/>
              </a:solidFill>
              <a:latin typeface="Calibri"/>
            </a:endParaRPr>
          </a:p>
        </p:txBody>
      </p:sp>
    </p:spTree>
    <p:extLst>
      <p:ext uri="{BB962C8B-B14F-4D97-AF65-F5344CB8AC3E}">
        <p14:creationId xmlns:p14="http://schemas.microsoft.com/office/powerpoint/2010/main" val="2413073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2.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3.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3.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2.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3.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2.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3.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fr-CH"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3B2C4CD4-08AD-674C-B29F-270B53FACFF4}" type="datetime1">
              <a:rPr lang="fr-FR" smtClean="0"/>
              <a:t>07/08/12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5" name="Date Placeholder 4"/>
          <p:cNvSpPr>
            <a:spLocks noGrp="1"/>
          </p:cNvSpPr>
          <p:nvPr>
            <p:ph type="dt" sz="half" idx="10"/>
          </p:nvPr>
        </p:nvSpPr>
        <p:spPr/>
        <p:txBody>
          <a:bodyPr/>
          <a:lstStyle/>
          <a:p>
            <a:fld id="{A5983000-99BD-7945-9251-FC9D7999F1FB}"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p>
            <a:fld id="{72D97438-D016-2541-9C63-436AD198342E}"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Date Placeholder 2"/>
          <p:cNvSpPr>
            <a:spLocks noGrp="1"/>
          </p:cNvSpPr>
          <p:nvPr>
            <p:ph type="dt" sz="half" idx="10"/>
          </p:nvPr>
        </p:nvSpPr>
        <p:spPr/>
        <p:txBody>
          <a:bodyPr/>
          <a:lstStyle/>
          <a:p>
            <a:fld id="{436B5E7A-A86C-0B48-9A7B-A5B1ECCFE115}" type="datetime1">
              <a:rPr lang="fr-FR" smtClean="0"/>
              <a:t>07/08/12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E2108F-CAE7-0448-9DBC-ED4A092AFCAE}" type="datetime1">
              <a:rPr lang="fr-FR" smtClean="0"/>
              <a:t>07/08/12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fr-CH"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ED02761A-3DD5-EC4E-B960-F6BE0AEA8F6D}"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fr-CH"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9D6CBC68-0987-2141-A7C4-F8C16523F772}"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fr-CH"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fr-CH"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fr-CH"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fr-CH"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79E5B1CB-4983-C644-89D8-BA27A6F813BD}"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fr-CH"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B323C37B-8200-5645-B961-ED9CF23F1676}"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fr-CH"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fr-CH"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fr-CH"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fr-CH"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D0DA52E1-071D-2748-B33D-DB7645544C40}"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fld id="{34EA9F25-2985-3542-84AF-42BFD54674E9}" type="datetime1">
              <a:rPr lang="fr-FR" smtClean="0"/>
              <a:t>07/08/12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fld id="{579684E1-440E-5F4C-95A5-60B0804BE305}" type="datetime1">
              <a:rPr lang="fr-FR" smtClean="0"/>
              <a:t>07/08/12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fr-CH"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10"/>
          </p:nvPr>
        </p:nvSpPr>
        <p:spPr/>
        <p:txBody>
          <a:bodyPr/>
          <a:lstStyle/>
          <a:p>
            <a:fld id="{D41CF41D-C170-B849-8EC2-5F0C0FC84C7F}" type="datetime1">
              <a:rPr lang="fr-FR" smtClean="0"/>
              <a:t>07/08/12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fld id="{3452E700-C148-884C-96C0-7228598662E3}" type="datetime1">
              <a:rPr lang="fr-FR" smtClean="0"/>
              <a:t>07/08/12</a:t>
            </a:fld>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3048667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fld id="{2FD5ECFD-BCE4-0F40-A3F2-B38D18943089}" type="datetime1">
              <a:rPr lang="fr-FR" smtClean="0"/>
              <a:t>07/08/12</a:t>
            </a:fld>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825076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26067157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2839616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528893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7734329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2535271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9944030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621736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fr-CH"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fr-CH"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403C3762-487C-4E43-A64D-64E37AAF1502}" type="datetime1">
              <a:rPr lang="fr-FR" smtClean="0"/>
              <a:t>07/08/12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468954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9436071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7715921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181068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25002381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40756489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6696593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269823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9612438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56628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fr-CH"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fr-CH" smtClean="0"/>
              <a:t>Click to edit Master text styles</a:t>
            </a:r>
          </a:p>
        </p:txBody>
      </p:sp>
      <p:sp>
        <p:nvSpPr>
          <p:cNvPr id="4" name="Date Placeholder 3"/>
          <p:cNvSpPr>
            <a:spLocks noGrp="1"/>
          </p:cNvSpPr>
          <p:nvPr>
            <p:ph type="dt" sz="half" idx="10"/>
          </p:nvPr>
        </p:nvSpPr>
        <p:spPr/>
        <p:txBody>
          <a:bodyPr/>
          <a:lstStyle/>
          <a:p>
            <a:fld id="{5BE31589-5F8C-4340-84DA-2F0EC9EE6236}" type="datetime1">
              <a:rPr lang="fr-FR" smtClean="0"/>
              <a:t>07/08/12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3658121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7072774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2401039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1439731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0391412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9533735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42852088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9717629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5731593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490125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fr-CH"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fr-CH"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fld id="{A6F71879-9A16-5243-88A9-B15A3C6408F4}" type="datetime1">
              <a:rPr lang="fr-FR" smtClean="0"/>
              <a:t>07/08/12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8388100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348459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6848001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42027514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5845761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4867653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13101907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35343970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9342228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568703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fr-CH"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fr-CH"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fld id="{1D11330A-9E51-534D-A1CB-FDB41576CD53}"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656591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1425914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403200394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0413659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7680617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42499611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982937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42510944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27416913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462190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p>
            <a:fld id="{C339EAF7-7521-5040-A84C-1396E3134C22}"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7432545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2521289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12161322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2231748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8798544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8498333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5262405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9461295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screen">
            <a:extLst>
              <a:ext uri="{28A0092B-C50C-407E-A947-70E740481C1C}">
                <a14:useLocalDpi xmlns:a14="http://schemas.microsoft.com/office/drawing/2010/main"/>
              </a:ext>
            </a:extLst>
          </a:blip>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fr-CH" smtClean="0"/>
              <a:t>Click to edit Master title style</a:t>
            </a:r>
            <a:endParaRPr lang="en-US" dirty="0"/>
          </a:p>
        </p:txBody>
      </p:sp>
    </p:spTree>
    <p:extLst>
      <p:ext uri="{BB962C8B-B14F-4D97-AF65-F5344CB8AC3E}">
        <p14:creationId xmlns:p14="http://schemas.microsoft.com/office/powerpoint/2010/main" val="40876746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Tree>
    <p:extLst>
      <p:ext uri="{BB962C8B-B14F-4D97-AF65-F5344CB8AC3E}">
        <p14:creationId xmlns:p14="http://schemas.microsoft.com/office/powerpoint/2010/main" val="11785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7" name="Date Placeholder 6"/>
          <p:cNvSpPr>
            <a:spLocks noGrp="1"/>
          </p:cNvSpPr>
          <p:nvPr>
            <p:ph type="dt" sz="half" idx="10"/>
          </p:nvPr>
        </p:nvSpPr>
        <p:spPr/>
        <p:txBody>
          <a:bodyPr/>
          <a:lstStyle/>
          <a:p>
            <a:fld id="{097F3C1B-099A-EA48-ABD5-0FAFAC98B254}" type="datetime1">
              <a:rPr lang="fr-FR" smtClean="0"/>
              <a:t>07/08/12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fr-CH"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986230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44789035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fr-CH"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7" name="Date Placeholder 6"/>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8" name="Footer Placeholder 7"/>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3285792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fr-CH" smtClean="0"/>
              <a:t>Click to edit Master title style</a:t>
            </a:r>
            <a:endParaRPr lang="en-US" dirty="0"/>
          </a:p>
        </p:txBody>
      </p:sp>
      <p:sp>
        <p:nvSpPr>
          <p:cNvPr id="3" name="Date Placeholder 2"/>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5" name="Slide Number Placeholder 4"/>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37760170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3" name="Footer Placeholder 2"/>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4" name="Slide Number Placeholder 3"/>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20089443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17041289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fr-CH"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26874814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19481014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a:t>
            </a:fld>
            <a:endParaRPr lang="en-US">
              <a:solidFill>
                <a:srgbClr val="FFFFFF">
                  <a:lumMod val="65000"/>
                </a:srgbClr>
              </a:solidFill>
            </a:endParaRPr>
          </a:p>
        </p:txBody>
      </p:sp>
    </p:spTree>
    <p:extLst>
      <p:ext uri="{BB962C8B-B14F-4D97-AF65-F5344CB8AC3E}">
        <p14:creationId xmlns:p14="http://schemas.microsoft.com/office/powerpoint/2010/main" val="788960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5" name="Date Placeholder 4"/>
          <p:cNvSpPr>
            <a:spLocks noGrp="1"/>
          </p:cNvSpPr>
          <p:nvPr>
            <p:ph type="dt" sz="half" idx="10"/>
          </p:nvPr>
        </p:nvSpPr>
        <p:spPr/>
        <p:txBody>
          <a:bodyPr/>
          <a:lstStyle/>
          <a:p>
            <a:fld id="{722C747D-FF34-9648-BBF8-4A5C6B5A5043}" type="datetime1">
              <a:rPr lang="fr-FR" smtClean="0"/>
              <a:t>07/08/12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24" Type="http://schemas.openxmlformats.org/officeDocument/2006/relationships/image" Target="../media/image6.png"/><Relationship Id="rId25" Type="http://schemas.openxmlformats.org/officeDocument/2006/relationships/image" Target="../media/image7.png"/><Relationship Id="rId26"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2.xml"/><Relationship Id="rId13" Type="http://schemas.openxmlformats.org/officeDocument/2006/relationships/image" Target="../media/image1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3.xml"/><Relationship Id="rId13" Type="http://schemas.openxmlformats.org/officeDocument/2006/relationships/image" Target="../media/image1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4.xml"/><Relationship Id="rId13" Type="http://schemas.openxmlformats.org/officeDocument/2006/relationships/image" Target="../media/image1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5.xml"/><Relationship Id="rId13" Type="http://schemas.openxmlformats.org/officeDocument/2006/relationships/image" Target="../media/image12.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6.xml"/><Relationship Id="rId13" Type="http://schemas.openxmlformats.org/officeDocument/2006/relationships/image" Target="../media/image12.png"/><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7.xml"/><Relationship Id="rId13" Type="http://schemas.openxmlformats.org/officeDocument/2006/relationships/image" Target="../media/image12.pn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fr-CH"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1CCBBBEB-8AC9-3548-AFD2-D50BB23CEC95}" type="datetime1">
              <a:rPr lang="fr-FR" smtClean="0"/>
              <a:t>07/08/12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Lst>
  <p:hf hdr="0" ftr="0" dt="0"/>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4"/>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5"/>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6"/>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6"/>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6"/>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6"/>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5"/>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3066595557"/>
      </p:ext>
    </p:extLst>
  </p:cSld>
  <p:clrMap bg1="dk1" tx1="lt1" bg2="dk2" tx2="lt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1543271053"/>
      </p:ext>
    </p:extLst>
  </p:cSld>
  <p:clrMap bg1="dk1" tx1="lt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3081025314"/>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3848864521"/>
      </p:ext>
    </p:extLst>
  </p:cSld>
  <p:clrMap bg1="dk1" tx1="lt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777471853"/>
      </p:ext>
    </p:extLst>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203196"/>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fr-CH"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lumMod val="65000"/>
                  </a:schemeClr>
                </a:solidFill>
                <a:latin typeface="Comic Sans MS"/>
                <a:cs typeface="Comic Sans MS"/>
              </a:defRPr>
            </a:lvl1pPr>
          </a:lstStyle>
          <a:p>
            <a:pPr defTabSz="457200"/>
            <a:r>
              <a:rPr lang="fr-CH" smtClean="0">
                <a:solidFill>
                  <a:srgbClr val="FFFFFF">
                    <a:lumMod val="65000"/>
                  </a:srgbClr>
                </a:solidFill>
              </a:rPr>
              <a:t>2/20/11</a:t>
            </a:r>
            <a:endParaRPr lang="en-US" dirty="0">
              <a:solidFill>
                <a:srgbClr val="FFFFFF">
                  <a:lumMod val="65000"/>
                </a:srgbClr>
              </a:solidFill>
            </a:endParaRP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lumMod val="65000"/>
                  </a:schemeClr>
                </a:solidFill>
                <a:latin typeface="Comic Sans MS"/>
                <a:cs typeface="Comic Sans MS"/>
              </a:defRPr>
            </a:lvl1pPr>
          </a:lstStyle>
          <a:p>
            <a:pPr defTabSz="457200"/>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lumMod val="65000"/>
                  </a:schemeClr>
                </a:solidFill>
                <a:latin typeface="Comic Sans MS"/>
                <a:cs typeface="Comic Sans MS"/>
              </a:defRPr>
            </a:lvl1pPr>
          </a:lstStyle>
          <a:p>
            <a:pPr defTabSz="457200"/>
            <a:fld id="{6DF03C81-BDDC-E040-90CD-94A0A4D4FAA3}" type="slidenum">
              <a:rPr lang="en-US" smtClean="0">
                <a:solidFill>
                  <a:srgbClr val="FFFFFF">
                    <a:lumMod val="65000"/>
                  </a:srgbClr>
                </a:solidFill>
              </a:rPr>
              <a:pPr defTabSz="457200"/>
              <a:t>‹#›</a:t>
            </a:fld>
            <a:endParaRPr lang="en-US">
              <a:solidFill>
                <a:srgbClr val="FFFFFF">
                  <a:lumMod val="65000"/>
                </a:srgbClr>
              </a:solidFill>
            </a:endParaRPr>
          </a:p>
        </p:txBody>
      </p:sp>
    </p:spTree>
    <p:extLst>
      <p:ext uri="{BB962C8B-B14F-4D97-AF65-F5344CB8AC3E}">
        <p14:creationId xmlns:p14="http://schemas.microsoft.com/office/powerpoint/2010/main" val="836221006"/>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hf hdr="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4" Type="http://schemas.microsoft.com/office/2007/relationships/hdphoto" Target="../media/hdphoto1.wdp"/><Relationship Id="rId5" Type="http://schemas.openxmlformats.org/officeDocument/2006/relationships/image" Target="../media/image16.png"/><Relationship Id="rId6" Type="http://schemas.microsoft.com/office/2007/relationships/hdphoto" Target="../media/hdphoto2.wdp"/><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microsoft.com/office/2007/relationships/hdphoto" Target="../media/hdphoto17.wdp"/><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3.xml"/><Relationship Id="rId2" Type="http://schemas.openxmlformats.org/officeDocument/2006/relationships/image" Target="../media/image40.png"/></Relationships>
</file>

<file path=ppt/slides/_rels/slide11.xml.rels><?xml version="1.0" encoding="UTF-8" standalone="yes"?>
<Relationships xmlns="http://schemas.openxmlformats.org/package/2006/relationships"><Relationship Id="rId9" Type="http://schemas.openxmlformats.org/officeDocument/2006/relationships/image" Target="../media/image49.png"/><Relationship Id="rId20" Type="http://schemas.openxmlformats.org/officeDocument/2006/relationships/image" Target="../media/image60.png"/><Relationship Id="rId21" Type="http://schemas.openxmlformats.org/officeDocument/2006/relationships/image" Target="../media/image61.png"/><Relationship Id="rId22" Type="http://schemas.openxmlformats.org/officeDocument/2006/relationships/image" Target="../media/image62.png"/><Relationship Id="rId23" Type="http://schemas.openxmlformats.org/officeDocument/2006/relationships/image" Target="../media/image63.png"/><Relationship Id="rId24" Type="http://schemas.openxmlformats.org/officeDocument/2006/relationships/image" Target="../media/image64.png"/><Relationship Id="rId25" Type="http://schemas.openxmlformats.org/officeDocument/2006/relationships/image" Target="../media/image65.png"/><Relationship Id="rId26" Type="http://schemas.openxmlformats.org/officeDocument/2006/relationships/image" Target="../media/image66.png"/><Relationship Id="rId27" Type="http://schemas.openxmlformats.org/officeDocument/2006/relationships/image" Target="../media/image67.png"/><Relationship Id="rId28" Type="http://schemas.openxmlformats.org/officeDocument/2006/relationships/image" Target="../media/image68.png"/><Relationship Id="rId29" Type="http://schemas.microsoft.com/office/2007/relationships/hdphoto" Target="../media/hdphoto18.wdp"/><Relationship Id="rId30" Type="http://schemas.openxmlformats.org/officeDocument/2006/relationships/image" Target="../media/image69.png"/><Relationship Id="rId31" Type="http://schemas.microsoft.com/office/2007/relationships/hdphoto" Target="../media/hdphoto19.wdp"/><Relationship Id="rId10" Type="http://schemas.openxmlformats.org/officeDocument/2006/relationships/image" Target="../media/image50.png"/><Relationship Id="rId11" Type="http://schemas.openxmlformats.org/officeDocument/2006/relationships/image" Target="../media/image51.png"/><Relationship Id="rId12" Type="http://schemas.openxmlformats.org/officeDocument/2006/relationships/image" Target="../media/image52.png"/><Relationship Id="rId13" Type="http://schemas.openxmlformats.org/officeDocument/2006/relationships/image" Target="../media/image53.png"/><Relationship Id="rId14" Type="http://schemas.openxmlformats.org/officeDocument/2006/relationships/image" Target="../media/image54.png"/><Relationship Id="rId15" Type="http://schemas.openxmlformats.org/officeDocument/2006/relationships/image" Target="../media/image55.png"/><Relationship Id="rId16" Type="http://schemas.openxmlformats.org/officeDocument/2006/relationships/image" Target="../media/image56.png"/><Relationship Id="rId17" Type="http://schemas.openxmlformats.org/officeDocument/2006/relationships/image" Target="../media/image57.png"/><Relationship Id="rId18" Type="http://schemas.openxmlformats.org/officeDocument/2006/relationships/image" Target="../media/image58.png"/><Relationship Id="rId19"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8"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71.emf"/><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74.png"/><Relationship Id="rId7" Type="http://schemas.openxmlformats.org/officeDocument/2006/relationships/image" Target="../media/image75.png"/><Relationship Id="rId8" Type="http://schemas.microsoft.com/office/2007/relationships/hdphoto" Target="../media/hdphoto20.wdp"/><Relationship Id="rId9" Type="http://schemas.openxmlformats.org/officeDocument/2006/relationships/image" Target="../media/image76.png"/><Relationship Id="rId1" Type="http://schemas.openxmlformats.org/officeDocument/2006/relationships/slideLayout" Target="../slideLayouts/slideLayout13.xml"/><Relationship Id="rId2" Type="http://schemas.openxmlformats.org/officeDocument/2006/relationships/image" Target="../media/image70.emf"/></Relationships>
</file>

<file path=ppt/slides/_rels/slide13.xml.rels><?xml version="1.0" encoding="UTF-8" standalone="yes"?>
<Relationships xmlns="http://schemas.openxmlformats.org/package/2006/relationships"><Relationship Id="rId3" Type="http://schemas.microsoft.com/office/2007/relationships/hdphoto" Target="../media/hdphoto21.wdp"/><Relationship Id="rId4" Type="http://schemas.openxmlformats.org/officeDocument/2006/relationships/image" Target="../media/image78.png"/><Relationship Id="rId5" Type="http://schemas.microsoft.com/office/2007/relationships/hdphoto" Target="../media/hdphoto22.wdp"/><Relationship Id="rId6"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microsoft.com/office/2007/relationships/hdphoto" Target="../media/hdphoto23.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microsoft.com/office/2007/relationships/hdphoto" Target="../media/hdphoto23.wdp"/></Relationships>
</file>

<file path=ppt/slides/_rels/slide16.xml.rels><?xml version="1.0" encoding="UTF-8" standalone="yes"?>
<Relationships xmlns="http://schemas.openxmlformats.org/package/2006/relationships"><Relationship Id="rId3" Type="http://schemas.microsoft.com/office/2007/relationships/hdphoto" Target="../media/hdphoto24.wdp"/><Relationship Id="rId4" Type="http://schemas.openxmlformats.org/officeDocument/2006/relationships/image" Target="../media/image82.png"/><Relationship Id="rId5" Type="http://schemas.microsoft.com/office/2007/relationships/hdphoto" Target="../media/hdphoto25.wdp"/><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microsoft.com/office/2007/relationships/hdphoto" Target="../media/hdphoto26.wdp"/></Relationships>
</file>

<file path=ppt/slides/_rels/slide18.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3" Type="http://schemas.microsoft.com/office/2007/relationships/hdphoto" Target="../media/hdphoto27.wdp"/><Relationship Id="rId4" Type="http://schemas.openxmlformats.org/officeDocument/2006/relationships/image" Target="../media/image87.png"/><Relationship Id="rId5" Type="http://schemas.microsoft.com/office/2007/relationships/hdphoto" Target="../media/hdphoto28.wdp"/><Relationship Id="rId6" Type="http://schemas.openxmlformats.org/officeDocument/2006/relationships/image" Target="../media/image88.png"/><Relationship Id="rId1" Type="http://schemas.openxmlformats.org/officeDocument/2006/relationships/slideLayout" Target="../slideLayouts/slideLayout12.xml"/><Relationship Id="rId2" Type="http://schemas.openxmlformats.org/officeDocument/2006/relationships/image" Target="../media/image86.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4" Type="http://schemas.microsoft.com/office/2007/relationships/hdphoto" Target="../media/hdphoto3.wdp"/><Relationship Id="rId5" Type="http://schemas.openxmlformats.org/officeDocument/2006/relationships/image" Target="../media/image19.png"/><Relationship Id="rId1" Type="http://schemas.openxmlformats.org/officeDocument/2006/relationships/slideLayout" Target="../slideLayouts/slideLayout17.xml"/><Relationship Id="rId2" Type="http://schemas.openxmlformats.org/officeDocument/2006/relationships/image" Target="../media/image17.emf"/></Relationships>
</file>

<file path=ppt/slides/_rels/slide20.xml.rels><?xml version="1.0" encoding="UTF-8" standalone="yes"?>
<Relationships xmlns="http://schemas.openxmlformats.org/package/2006/relationships"><Relationship Id="rId3" Type="http://schemas.microsoft.com/office/2007/relationships/hdphoto" Target="../media/hdphoto29.wdp"/><Relationship Id="rId4" Type="http://schemas.openxmlformats.org/officeDocument/2006/relationships/image" Target="../media/image90.png"/><Relationship Id="rId5" Type="http://schemas.microsoft.com/office/2007/relationships/hdphoto" Target="../media/hdphoto30.wdp"/><Relationship Id="rId1" Type="http://schemas.openxmlformats.org/officeDocument/2006/relationships/slideLayout" Target="../slideLayouts/slideLayout12.xml"/><Relationship Id="rId2" Type="http://schemas.openxmlformats.org/officeDocument/2006/relationships/image" Target="../media/image89.png"/></Relationships>
</file>

<file path=ppt/slides/_rels/slide21.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22.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microsoft.com/office/2007/relationships/hdphoto" Target="../media/hdphoto31.wdp"/><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23.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microsoft.com/office/2007/relationships/hdphoto" Target="../media/hdphoto32.wdp"/><Relationship Id="rId6"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microsoft.com/office/2007/relationships/hdphoto" Target="../media/hdphoto33.wdp"/><Relationship Id="rId4" Type="http://schemas.openxmlformats.org/officeDocument/2006/relationships/image" Target="../media/image101.png"/><Relationship Id="rId5" Type="http://schemas.microsoft.com/office/2007/relationships/hdphoto" Target="../media/hdphoto34.wdp"/><Relationship Id="rId6" Type="http://schemas.openxmlformats.org/officeDocument/2006/relationships/image" Target="../media/image102.png"/><Relationship Id="rId7" Type="http://schemas.openxmlformats.org/officeDocument/2006/relationships/image" Target="../media/image103.png"/><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4.png"/><Relationship Id="rId3"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microsoft.com/office/2007/relationships/hdphoto" Target="../media/hdphoto35.wdp"/><Relationship Id="rId4" Type="http://schemas.openxmlformats.org/officeDocument/2006/relationships/image" Target="../media/image106.png"/><Relationship Id="rId1" Type="http://schemas.openxmlformats.org/officeDocument/2006/relationships/slideLayout" Target="../slideLayouts/slideLayout2.xml"/><Relationship Id="rId2" Type="http://schemas.openxmlformats.org/officeDocument/2006/relationships/image" Target="../media/image105.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0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07.emf"/><Relationship Id="rId5" Type="http://schemas.openxmlformats.org/officeDocument/2006/relationships/image" Target="../media/image108.png"/><Relationship Id="rId6" Type="http://schemas.microsoft.com/office/2007/relationships/hdphoto" Target="../media/hdphoto36.wdp"/><Relationship Id="rId7" Type="http://schemas.openxmlformats.org/officeDocument/2006/relationships/image" Target="../media/image109.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21.png"/><Relationship Id="rId5" Type="http://schemas.microsoft.com/office/2007/relationships/hdphoto" Target="../media/hdphoto5.wdp"/><Relationship Id="rId6" Type="http://schemas.openxmlformats.org/officeDocument/2006/relationships/image" Target="../media/image22.png"/><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microsoft.com/office/2007/relationships/hdphoto" Target="../media/hdphoto37.wdp"/><Relationship Id="rId4" Type="http://schemas.openxmlformats.org/officeDocument/2006/relationships/image" Target="../media/image111.png"/><Relationship Id="rId5" Type="http://schemas.microsoft.com/office/2007/relationships/hdphoto" Target="../media/hdphoto38.wdp"/><Relationship Id="rId6" Type="http://schemas.openxmlformats.org/officeDocument/2006/relationships/image" Target="../media/image112.png"/><Relationship Id="rId7" Type="http://schemas.microsoft.com/office/2007/relationships/hdphoto" Target="../media/hdphoto39.wdp"/><Relationship Id="rId8" Type="http://schemas.openxmlformats.org/officeDocument/2006/relationships/image" Target="../media/image113.png"/><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4.png"/><Relationship Id="rId3" Type="http://schemas.microsoft.com/office/2007/relationships/hdphoto" Target="../media/hdphoto40.wdp"/></Relationships>
</file>

<file path=ppt/slides/_rels/slide32.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openxmlformats.org/officeDocument/2006/relationships/image" Target="../media/image118.png"/><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33.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openxmlformats.org/officeDocument/2006/relationships/image" Target="../media/image118.png"/><Relationship Id="rId6" Type="http://schemas.openxmlformats.org/officeDocument/2006/relationships/image" Target="../media/image119.png"/><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9.png"/><Relationship Id="rId3" Type="http://schemas.openxmlformats.org/officeDocument/2006/relationships/image" Target="../media/image120.png"/></Relationships>
</file>

<file path=ppt/slides/_rels/slide35.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124.png"/><Relationship Id="rId7" Type="http://schemas.openxmlformats.org/officeDocument/2006/relationships/image" Target="../media/image125.png"/><Relationship Id="rId8" Type="http://schemas.openxmlformats.org/officeDocument/2006/relationships/image" Target="../media/image12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6.xml.rels><?xml version="1.0" encoding="UTF-8" standalone="yes"?>
<Relationships xmlns="http://schemas.openxmlformats.org/package/2006/relationships"><Relationship Id="rId3" Type="http://schemas.openxmlformats.org/officeDocument/2006/relationships/image" Target="../media/image127.png"/><Relationship Id="rId4" Type="http://schemas.openxmlformats.org/officeDocument/2006/relationships/image" Target="../media/image128.png"/><Relationship Id="rId5" Type="http://schemas.openxmlformats.org/officeDocument/2006/relationships/image" Target="../media/image129.png"/><Relationship Id="rId6" Type="http://schemas.microsoft.com/office/2007/relationships/hdphoto" Target="../media/hdphoto41.wdp"/><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37.xml.rels><?xml version="1.0" encoding="UTF-8" standalone="yes"?>
<Relationships xmlns="http://schemas.openxmlformats.org/package/2006/relationships"><Relationship Id="rId3" Type="http://schemas.openxmlformats.org/officeDocument/2006/relationships/image" Target="../media/image131.jpeg"/><Relationship Id="rId4" Type="http://schemas.openxmlformats.org/officeDocument/2006/relationships/image" Target="../media/image132.png"/><Relationship Id="rId1" Type="http://schemas.openxmlformats.org/officeDocument/2006/relationships/slideLayout" Target="../slideLayouts/slideLayout18.xml"/><Relationship Id="rId2" Type="http://schemas.openxmlformats.org/officeDocument/2006/relationships/image" Target="../media/image1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3.png"/><Relationship Id="rId3" Type="http://schemas.microsoft.com/office/2007/relationships/hdphoto" Target="../media/hdphoto42.wdp"/></Relationships>
</file>

<file path=ppt/slides/_rels/slide39.xml.rels><?xml version="1.0" encoding="UTF-8" standalone="yes"?>
<Relationships xmlns="http://schemas.openxmlformats.org/package/2006/relationships"><Relationship Id="rId3" Type="http://schemas.openxmlformats.org/officeDocument/2006/relationships/image" Target="../media/image135.png"/><Relationship Id="rId4" Type="http://schemas.microsoft.com/office/2007/relationships/hdphoto" Target="../media/hdphoto43.wdp"/><Relationship Id="rId5" Type="http://schemas.openxmlformats.org/officeDocument/2006/relationships/image" Target="../media/image136.png"/><Relationship Id="rId6" Type="http://schemas.microsoft.com/office/2007/relationships/hdphoto" Target="../media/hdphoto44.wdp"/><Relationship Id="rId1" Type="http://schemas.openxmlformats.org/officeDocument/2006/relationships/slideLayout" Target="../slideLayouts/slideLayout2.xml"/><Relationship Id="rId2" Type="http://schemas.openxmlformats.org/officeDocument/2006/relationships/image" Target="../media/image134.emf"/></Relationships>
</file>

<file path=ppt/slides/_rels/slide4.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5" Type="http://schemas.openxmlformats.org/officeDocument/2006/relationships/image" Target="../media/image26.png"/><Relationship Id="rId6" Type="http://schemas.microsoft.com/office/2007/relationships/hdphoto" Target="../media/hdphoto6.wdp"/><Relationship Id="rId1" Type="http://schemas.openxmlformats.org/officeDocument/2006/relationships/slideLayout" Target="../slideLayouts/slideLayout17.xml"/><Relationship Id="rId2" Type="http://schemas.openxmlformats.org/officeDocument/2006/relationships/image" Target="../media/image23.png"/></Relationships>
</file>

<file path=ppt/slides/_rels/slide40.xml.rels><?xml version="1.0" encoding="UTF-8" standalone="yes"?>
<Relationships xmlns="http://schemas.openxmlformats.org/package/2006/relationships"><Relationship Id="rId3" Type="http://schemas.openxmlformats.org/officeDocument/2006/relationships/image" Target="../media/image138.png"/><Relationship Id="rId4" Type="http://schemas.microsoft.com/office/2007/relationships/hdphoto" Target="../media/hdphoto45.wdp"/><Relationship Id="rId5" Type="http://schemas.openxmlformats.org/officeDocument/2006/relationships/image" Target="../media/image139.png"/><Relationship Id="rId1" Type="http://schemas.openxmlformats.org/officeDocument/2006/relationships/slideLayout" Target="../slideLayouts/slideLayout2.xml"/><Relationship Id="rId2" Type="http://schemas.openxmlformats.org/officeDocument/2006/relationships/image" Target="../media/image137.png"/></Relationships>
</file>

<file path=ppt/slides/_rels/slide41.xml.rels><?xml version="1.0" encoding="UTF-8" standalone="yes"?>
<Relationships xmlns="http://schemas.openxmlformats.org/package/2006/relationships"><Relationship Id="rId3" Type="http://schemas.openxmlformats.org/officeDocument/2006/relationships/image" Target="../media/image141.emf"/><Relationship Id="rId4" Type="http://schemas.openxmlformats.org/officeDocument/2006/relationships/image" Target="../media/image142.png"/><Relationship Id="rId5" Type="http://schemas.microsoft.com/office/2007/relationships/hdphoto" Target="../media/hdphoto46.wdp"/><Relationship Id="rId6" Type="http://schemas.openxmlformats.org/officeDocument/2006/relationships/image" Target="../media/image143.png"/><Relationship Id="rId1" Type="http://schemas.openxmlformats.org/officeDocument/2006/relationships/slideLayout" Target="../slideLayouts/slideLayout2.xml"/><Relationship Id="rId2" Type="http://schemas.openxmlformats.org/officeDocument/2006/relationships/image" Target="../media/image140.png"/></Relationships>
</file>

<file path=ppt/slides/_rels/slide42.xml.rels><?xml version="1.0" encoding="UTF-8" standalone="yes"?>
<Relationships xmlns="http://schemas.openxmlformats.org/package/2006/relationships"><Relationship Id="rId3" Type="http://schemas.microsoft.com/office/2007/relationships/hdphoto" Target="../media/hdphoto47.wdp"/><Relationship Id="rId4" Type="http://schemas.openxmlformats.org/officeDocument/2006/relationships/image" Target="../media/image145.png"/><Relationship Id="rId5" Type="http://schemas.microsoft.com/office/2007/relationships/hdphoto" Target="../media/hdphoto48.wdp"/><Relationship Id="rId6" Type="http://schemas.openxmlformats.org/officeDocument/2006/relationships/image" Target="../media/image146.png"/><Relationship Id="rId7" Type="http://schemas.microsoft.com/office/2007/relationships/hdphoto" Target="../media/hdphoto49.wdp"/><Relationship Id="rId8" Type="http://schemas.openxmlformats.org/officeDocument/2006/relationships/image" Target="../media/image147.png"/><Relationship Id="rId1" Type="http://schemas.openxmlformats.org/officeDocument/2006/relationships/slideLayout" Target="../slideLayouts/slideLayout2.xml"/><Relationship Id="rId2" Type="http://schemas.openxmlformats.org/officeDocument/2006/relationships/image" Target="../media/image144.png"/></Relationships>
</file>

<file path=ppt/slides/_rels/slide43.xml.rels><?xml version="1.0" encoding="UTF-8" standalone="yes"?>
<Relationships xmlns="http://schemas.openxmlformats.org/package/2006/relationships"><Relationship Id="rId3" Type="http://schemas.openxmlformats.org/officeDocument/2006/relationships/image" Target="../media/image149.png"/><Relationship Id="rId4" Type="http://schemas.microsoft.com/office/2007/relationships/hdphoto" Target="../media/hdphoto50.wdp"/><Relationship Id="rId5" Type="http://schemas.openxmlformats.org/officeDocument/2006/relationships/image" Target="../media/image150.png"/><Relationship Id="rId6" Type="http://schemas.openxmlformats.org/officeDocument/2006/relationships/image" Target="../media/image151.png"/><Relationship Id="rId1" Type="http://schemas.openxmlformats.org/officeDocument/2006/relationships/slideLayout" Target="../slideLayouts/slideLayout13.xml"/><Relationship Id="rId2" Type="http://schemas.openxmlformats.org/officeDocument/2006/relationships/image" Target="../media/image148.emf"/></Relationships>
</file>

<file path=ppt/slides/_rels/slide44.xml.rels><?xml version="1.0" encoding="UTF-8" standalone="yes"?>
<Relationships xmlns="http://schemas.openxmlformats.org/package/2006/relationships"><Relationship Id="rId3" Type="http://schemas.openxmlformats.org/officeDocument/2006/relationships/image" Target="../media/image152.png"/><Relationship Id="rId4" Type="http://schemas.microsoft.com/office/2007/relationships/hdphoto" Target="../media/hdphoto51.wdp"/><Relationship Id="rId1" Type="http://schemas.openxmlformats.org/officeDocument/2006/relationships/slideLayout" Target="../slideLayouts/slideLayout21.xml"/><Relationship Id="rId2" Type="http://schemas.openxmlformats.org/officeDocument/2006/relationships/notesSlide" Target="../notesSlides/notesSlide5.xml"/></Relationships>
</file>

<file path=ppt/slides/_rels/slide45.xml.rels><?xml version="1.0" encoding="UTF-8" standalone="yes"?>
<Relationships xmlns="http://schemas.openxmlformats.org/package/2006/relationships"><Relationship Id="rId3" Type="http://schemas.openxmlformats.org/officeDocument/2006/relationships/image" Target="../media/image153.png"/><Relationship Id="rId4" Type="http://schemas.openxmlformats.org/officeDocument/2006/relationships/image" Target="../media/image15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6.xml.rels><?xml version="1.0" encoding="UTF-8" standalone="yes"?>
<Relationships xmlns="http://schemas.openxmlformats.org/package/2006/relationships"><Relationship Id="rId3" Type="http://schemas.openxmlformats.org/officeDocument/2006/relationships/image" Target="../media/image156.png"/><Relationship Id="rId4" Type="http://schemas.microsoft.com/office/2007/relationships/hdphoto" Target="../media/hdphoto52.wdp"/><Relationship Id="rId5" Type="http://schemas.openxmlformats.org/officeDocument/2006/relationships/image" Target="../media/image157.png"/><Relationship Id="rId1" Type="http://schemas.openxmlformats.org/officeDocument/2006/relationships/slideLayout" Target="../slideLayouts/slideLayout13.xml"/><Relationship Id="rId2" Type="http://schemas.openxmlformats.org/officeDocument/2006/relationships/image" Target="../media/image155.emf"/></Relationships>
</file>

<file path=ppt/slides/_rels/slide47.xml.rels><?xml version="1.0" encoding="UTF-8" standalone="yes"?>
<Relationships xmlns="http://schemas.openxmlformats.org/package/2006/relationships"><Relationship Id="rId3" Type="http://schemas.openxmlformats.org/officeDocument/2006/relationships/image" Target="../media/image159.png"/><Relationship Id="rId4" Type="http://schemas.openxmlformats.org/officeDocument/2006/relationships/image" Target="../media/image160.png"/><Relationship Id="rId5" Type="http://schemas.microsoft.com/office/2007/relationships/hdphoto" Target="../media/hdphoto53.wdp"/><Relationship Id="rId6" Type="http://schemas.openxmlformats.org/officeDocument/2006/relationships/image" Target="../media/image161.png"/><Relationship Id="rId7" Type="http://schemas.microsoft.com/office/2007/relationships/hdphoto" Target="../media/hdphoto54.wdp"/><Relationship Id="rId8" Type="http://schemas.openxmlformats.org/officeDocument/2006/relationships/image" Target="../media/image162.png"/><Relationship Id="rId1" Type="http://schemas.openxmlformats.org/officeDocument/2006/relationships/slideLayout" Target="../slideLayouts/slideLayout6.xml"/><Relationship Id="rId2" Type="http://schemas.openxmlformats.org/officeDocument/2006/relationships/image" Target="../media/image158.png"/></Relationships>
</file>

<file path=ppt/slides/_rels/slide48.xml.rels><?xml version="1.0" encoding="UTF-8" standalone="yes"?>
<Relationships xmlns="http://schemas.openxmlformats.org/package/2006/relationships"><Relationship Id="rId3" Type="http://schemas.openxmlformats.org/officeDocument/2006/relationships/image" Target="../media/image163.png"/><Relationship Id="rId4" Type="http://schemas.openxmlformats.org/officeDocument/2006/relationships/image" Target="../media/image164.png"/><Relationship Id="rId5" Type="http://schemas.openxmlformats.org/officeDocument/2006/relationships/image" Target="../media/image165.png"/><Relationship Id="rId6" Type="http://schemas.openxmlformats.org/officeDocument/2006/relationships/image" Target="../media/image166.png"/><Relationship Id="rId7" Type="http://schemas.openxmlformats.org/officeDocument/2006/relationships/image" Target="../media/image167.png"/><Relationship Id="rId8" Type="http://schemas.openxmlformats.org/officeDocument/2006/relationships/image" Target="../media/image168.png"/><Relationship Id="rId1" Type="http://schemas.openxmlformats.org/officeDocument/2006/relationships/slideLayout" Target="../slideLayouts/slideLayout29.xml"/><Relationship Id="rId2" Type="http://schemas.openxmlformats.org/officeDocument/2006/relationships/notesSlide" Target="../notesSlides/notesSlide7.xml"/></Relationships>
</file>

<file path=ppt/slides/_rels/slide49.xml.rels><?xml version="1.0" encoding="UTF-8" standalone="yes"?>
<Relationships xmlns="http://schemas.openxmlformats.org/package/2006/relationships"><Relationship Id="rId3" Type="http://schemas.openxmlformats.org/officeDocument/2006/relationships/image" Target="../media/image169.png"/><Relationship Id="rId4" Type="http://schemas.openxmlformats.org/officeDocument/2006/relationships/image" Target="../media/image170.png"/><Relationship Id="rId1" Type="http://schemas.openxmlformats.org/officeDocument/2006/relationships/slideLayout" Target="../slideLayouts/slideLayout38.xml"/><Relationship Id="rId2" Type="http://schemas.openxmlformats.org/officeDocument/2006/relationships/notesSlide" Target="../notesSlides/notesSlide8.xml"/></Relationships>
</file>

<file path=ppt/slides/_rels/slide5.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hyperlink" Target="http://wn.com/The_Cosmic_Web,_or_How_does_the_universe_look_like_at_a_VERY_large_scale" TargetMode="External"/><Relationship Id="rId5" Type="http://schemas.openxmlformats.org/officeDocument/2006/relationships/image" Target="../media/image28.png"/><Relationship Id="rId6" Type="http://schemas.microsoft.com/office/2007/relationships/hdphoto" Target="../media/hdphoto7.wdp"/><Relationship Id="rId1" Type="http://schemas.openxmlformats.org/officeDocument/2006/relationships/slideLayout" Target="../slideLayouts/slideLayout17.xml"/><Relationship Id="rId2" Type="http://schemas.openxmlformats.org/officeDocument/2006/relationships/image" Target="../media/image27.png"/></Relationships>
</file>

<file path=ppt/slides/_rels/slide50.xml.rels><?xml version="1.0" encoding="UTF-8" standalone="yes"?>
<Relationships xmlns="http://schemas.openxmlformats.org/package/2006/relationships"><Relationship Id="rId3" Type="http://schemas.openxmlformats.org/officeDocument/2006/relationships/image" Target="../media/image171.png"/><Relationship Id="rId4" Type="http://schemas.openxmlformats.org/officeDocument/2006/relationships/image" Target="../media/image172.png"/><Relationship Id="rId1" Type="http://schemas.openxmlformats.org/officeDocument/2006/relationships/slideLayout" Target="../slideLayouts/slideLayout49.xml"/><Relationship Id="rId2" Type="http://schemas.openxmlformats.org/officeDocument/2006/relationships/notesSlide" Target="../notesSlides/notesSlide9.xml"/></Relationships>
</file>

<file path=ppt/slides/_rels/slide51.xml.rels><?xml version="1.0" encoding="UTF-8" standalone="yes"?>
<Relationships xmlns="http://schemas.openxmlformats.org/package/2006/relationships"><Relationship Id="rId3" Type="http://schemas.openxmlformats.org/officeDocument/2006/relationships/image" Target="../media/image173.png"/><Relationship Id="rId4" Type="http://schemas.openxmlformats.org/officeDocument/2006/relationships/image" Target="../media/image174.emf"/><Relationship Id="rId1" Type="http://schemas.openxmlformats.org/officeDocument/2006/relationships/slideLayout" Target="../slideLayouts/slideLayout60.xml"/><Relationship Id="rId2" Type="http://schemas.openxmlformats.org/officeDocument/2006/relationships/notesSlide" Target="../notesSlides/notesSlide10.xml"/></Relationships>
</file>

<file path=ppt/slides/_rels/slide52.xml.rels><?xml version="1.0" encoding="UTF-8" standalone="yes"?>
<Relationships xmlns="http://schemas.openxmlformats.org/package/2006/relationships"><Relationship Id="rId3" Type="http://schemas.openxmlformats.org/officeDocument/2006/relationships/image" Target="../media/image175.png"/><Relationship Id="rId4" Type="http://schemas.openxmlformats.org/officeDocument/2006/relationships/image" Target="../media/image176.png"/><Relationship Id="rId5" Type="http://schemas.openxmlformats.org/officeDocument/2006/relationships/image" Target="../media/image177.png"/><Relationship Id="rId1" Type="http://schemas.openxmlformats.org/officeDocument/2006/relationships/slideLayout" Target="../slideLayouts/slideLayout71.xml"/><Relationship Id="rId2" Type="http://schemas.openxmlformats.org/officeDocument/2006/relationships/notesSlide" Target="../notesSlides/notesSlide11.xml"/></Relationships>
</file>

<file path=ppt/slides/_rels/slide53.xml.rels><?xml version="1.0" encoding="UTF-8" standalone="yes"?>
<Relationships xmlns="http://schemas.openxmlformats.org/package/2006/relationships"><Relationship Id="rId3" Type="http://schemas.openxmlformats.org/officeDocument/2006/relationships/image" Target="../media/image178.png"/><Relationship Id="rId4" Type="http://schemas.openxmlformats.org/officeDocument/2006/relationships/image" Target="../media/image179.emf"/><Relationship Id="rId1" Type="http://schemas.openxmlformats.org/officeDocument/2006/relationships/slideLayout" Target="../slideLayouts/slideLayout82.xml"/><Relationship Id="rId2" Type="http://schemas.openxmlformats.org/officeDocument/2006/relationships/notesSlide" Target="../notesSlides/notesSlide12.xml"/></Relationships>
</file>

<file path=ppt/slides/_rels/slide54.xml.rels><?xml version="1.0" encoding="UTF-8" standalone="yes"?>
<Relationships xmlns="http://schemas.openxmlformats.org/package/2006/relationships"><Relationship Id="rId3" Type="http://schemas.openxmlformats.org/officeDocument/2006/relationships/image" Target="../media/image180.png"/><Relationship Id="rId4" Type="http://schemas.openxmlformats.org/officeDocument/2006/relationships/image" Target="../media/image181.png"/><Relationship Id="rId1" Type="http://schemas.openxmlformats.org/officeDocument/2006/relationships/slideLayout" Target="../slideLayouts/slideLayout82.xml"/><Relationship Id="rId2" Type="http://schemas.openxmlformats.org/officeDocument/2006/relationships/notesSlide" Target="../notesSlides/notesSlide13.xml"/></Relationships>
</file>

<file path=ppt/slides/_rels/slide55.xml.rels><?xml version="1.0" encoding="UTF-8" standalone="yes"?>
<Relationships xmlns="http://schemas.openxmlformats.org/package/2006/relationships"><Relationship Id="rId11" Type="http://schemas.openxmlformats.org/officeDocument/2006/relationships/image" Target="../media/image187.png"/><Relationship Id="rId12" Type="http://schemas.openxmlformats.org/officeDocument/2006/relationships/image" Target="../media/image188.png"/><Relationship Id="rId1" Type="http://schemas.openxmlformats.org/officeDocument/2006/relationships/slideLayout" Target="../slideLayouts/slideLayout13.xml"/><Relationship Id="rId2" Type="http://schemas.openxmlformats.org/officeDocument/2006/relationships/image" Target="../media/image182.png"/><Relationship Id="rId3" Type="http://schemas.microsoft.com/office/2007/relationships/hdphoto" Target="../media/hdphoto55.wdp"/><Relationship Id="rId4" Type="http://schemas.openxmlformats.org/officeDocument/2006/relationships/image" Target="../media/image183.png"/><Relationship Id="rId5" Type="http://schemas.microsoft.com/office/2007/relationships/hdphoto" Target="../media/hdphoto56.wdp"/><Relationship Id="rId6" Type="http://schemas.openxmlformats.org/officeDocument/2006/relationships/image" Target="../media/image184.png"/><Relationship Id="rId7" Type="http://schemas.microsoft.com/office/2007/relationships/hdphoto" Target="../media/hdphoto57.wdp"/><Relationship Id="rId8" Type="http://schemas.openxmlformats.org/officeDocument/2006/relationships/image" Target="../media/image185.png"/><Relationship Id="rId9" Type="http://schemas.microsoft.com/office/2007/relationships/hdphoto" Target="../media/hdphoto58.wdp"/><Relationship Id="rId10" Type="http://schemas.openxmlformats.org/officeDocument/2006/relationships/image" Target="../media/image186.png"/></Relationships>
</file>

<file path=ppt/slides/_rels/slide56.xml.rels><?xml version="1.0" encoding="UTF-8" standalone="yes"?>
<Relationships xmlns="http://schemas.openxmlformats.org/package/2006/relationships"><Relationship Id="rId11" Type="http://schemas.microsoft.com/office/2007/relationships/hdphoto" Target="../media/hdphoto59.wdp"/><Relationship Id="rId12" Type="http://schemas.openxmlformats.org/officeDocument/2006/relationships/image" Target="../media/image196.png"/><Relationship Id="rId13" Type="http://schemas.microsoft.com/office/2007/relationships/hdphoto" Target="../media/hdphoto60.wdp"/><Relationship Id="rId14" Type="http://schemas.openxmlformats.org/officeDocument/2006/relationships/image" Target="../media/image197.png"/><Relationship Id="rId15" Type="http://schemas.microsoft.com/office/2007/relationships/hdphoto" Target="../media/hdphoto61.wdp"/><Relationship Id="rId16" Type="http://schemas.openxmlformats.org/officeDocument/2006/relationships/image" Target="../media/image198.png"/><Relationship Id="rId17" Type="http://schemas.microsoft.com/office/2007/relationships/hdphoto" Target="../media/hdphoto62.wdp"/><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89.jpeg"/><Relationship Id="rId4" Type="http://schemas.openxmlformats.org/officeDocument/2006/relationships/image" Target="../media/image190.png"/><Relationship Id="rId5" Type="http://schemas.openxmlformats.org/officeDocument/2006/relationships/image" Target="../media/image191.png"/><Relationship Id="rId6" Type="http://schemas.openxmlformats.org/officeDocument/2006/relationships/image" Target="../media/image181.png"/><Relationship Id="rId7" Type="http://schemas.openxmlformats.org/officeDocument/2006/relationships/image" Target="../media/image192.png"/><Relationship Id="rId8" Type="http://schemas.openxmlformats.org/officeDocument/2006/relationships/image" Target="../media/image193.png"/><Relationship Id="rId9" Type="http://schemas.openxmlformats.org/officeDocument/2006/relationships/image" Target="../media/image194.png"/><Relationship Id="rId10" Type="http://schemas.openxmlformats.org/officeDocument/2006/relationships/image" Target="../media/image195.png"/></Relationships>
</file>

<file path=ppt/slides/_rels/slide57.xml.rels><?xml version="1.0" encoding="UTF-8" standalone="yes"?>
<Relationships xmlns="http://schemas.openxmlformats.org/package/2006/relationships"><Relationship Id="rId3" Type="http://schemas.microsoft.com/office/2007/relationships/hdphoto" Target="../media/hdphoto55.wdp"/><Relationship Id="rId4" Type="http://schemas.openxmlformats.org/officeDocument/2006/relationships/image" Target="../media/image183.png"/><Relationship Id="rId5" Type="http://schemas.microsoft.com/office/2007/relationships/hdphoto" Target="../media/hdphoto63.wdp"/><Relationship Id="rId6" Type="http://schemas.openxmlformats.org/officeDocument/2006/relationships/image" Target="../media/image184.png"/><Relationship Id="rId7" Type="http://schemas.microsoft.com/office/2007/relationships/hdphoto" Target="../media/hdphoto64.wdp"/><Relationship Id="rId8" Type="http://schemas.openxmlformats.org/officeDocument/2006/relationships/image" Target="../media/image199.png"/><Relationship Id="rId1" Type="http://schemas.openxmlformats.org/officeDocument/2006/relationships/slideLayout" Target="../slideLayouts/slideLayout13.xml"/><Relationship Id="rId2" Type="http://schemas.openxmlformats.org/officeDocument/2006/relationships/image" Target="../media/image18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190.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4" Type="http://schemas.microsoft.com/office/2007/relationships/hdphoto" Target="../media/hdphoto8.wdp"/><Relationship Id="rId1" Type="http://schemas.openxmlformats.org/officeDocument/2006/relationships/slideLayout" Target="../slideLayouts/slideLayout17.xml"/><Relationship Id="rId2" Type="http://schemas.openxmlformats.org/officeDocument/2006/relationships/image" Target="../media/image25.emf"/></Relationships>
</file>

<file path=ppt/slides/_rels/slide60.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191.png"/><Relationship Id="rId6" Type="http://schemas.openxmlformats.org/officeDocument/2006/relationships/image" Target="../media/image201.png"/><Relationship Id="rId7" Type="http://schemas.microsoft.com/office/2007/relationships/hdphoto" Target="../media/hdphoto66.wdp"/><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61.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181.png"/><Relationship Id="rId6" Type="http://schemas.openxmlformats.org/officeDocument/2006/relationships/image" Target="../media/image201.png"/><Relationship Id="rId7" Type="http://schemas.microsoft.com/office/2007/relationships/hdphoto" Target="../media/hdphoto67.wdp"/><Relationship Id="rId8" Type="http://schemas.openxmlformats.org/officeDocument/2006/relationships/image" Target="../media/image19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62.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20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63.xml.rels><?xml version="1.0" encoding="UTF-8" standalone="yes"?>
<Relationships xmlns="http://schemas.openxmlformats.org/package/2006/relationships"><Relationship Id="rId3" Type="http://schemas.microsoft.com/office/2007/relationships/hdphoto" Target="../media/hdphoto65.wdp"/><Relationship Id="rId4" Type="http://schemas.openxmlformats.org/officeDocument/2006/relationships/image" Target="../media/image203.png"/><Relationship Id="rId1" Type="http://schemas.openxmlformats.org/officeDocument/2006/relationships/slideLayout" Target="../slideLayouts/slideLayout12.xml"/><Relationship Id="rId2" Type="http://schemas.openxmlformats.org/officeDocument/2006/relationships/image" Target="../media/image200.png"/></Relationships>
</file>

<file path=ppt/slides/_rels/slide64.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204.png"/><Relationship Id="rId6" Type="http://schemas.openxmlformats.org/officeDocument/2006/relationships/image" Target="../media/image203.png"/><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5.png"/><Relationship Id="rId3" Type="http://schemas.openxmlformats.org/officeDocument/2006/relationships/image" Target="../media/image206.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7.png"/><Relationship Id="rId3" Type="http://schemas.openxmlformats.org/officeDocument/2006/relationships/image" Target="../media/image208.emf"/></Relationships>
</file>

<file path=ppt/slides/_rels/slide68.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19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69.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193.png"/><Relationship Id="rId6" Type="http://schemas.openxmlformats.org/officeDocument/2006/relationships/image" Target="../media/image209.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7.xml.rels><?xml version="1.0" encoding="UTF-8" standalone="yes"?>
<Relationships xmlns="http://schemas.openxmlformats.org/package/2006/relationships"><Relationship Id="rId3" Type="http://schemas.microsoft.com/office/2007/relationships/hdphoto" Target="../media/hdphoto9.wdp"/><Relationship Id="rId4" Type="http://schemas.openxmlformats.org/officeDocument/2006/relationships/image" Target="../media/image30.png"/><Relationship Id="rId5" Type="http://schemas.microsoft.com/office/2007/relationships/hdphoto" Target="../media/hdphoto10.wdp"/><Relationship Id="rId6" Type="http://schemas.openxmlformats.org/officeDocument/2006/relationships/image" Target="../media/image31.png"/><Relationship Id="rId7" Type="http://schemas.microsoft.com/office/2007/relationships/hdphoto" Target="../media/hdphoto11.wdp"/><Relationship Id="rId8" Type="http://schemas.openxmlformats.org/officeDocument/2006/relationships/image" Target="../media/image32.png"/><Relationship Id="rId9" Type="http://schemas.microsoft.com/office/2007/relationships/hdphoto" Target="../media/hdphoto12.wdp"/><Relationship Id="rId10" Type="http://schemas.openxmlformats.org/officeDocument/2006/relationships/image" Target="../media/image33.png"/><Relationship Id="rId1" Type="http://schemas.openxmlformats.org/officeDocument/2006/relationships/slideLayout" Target="../slideLayouts/slideLayout4.xml"/><Relationship Id="rId2" Type="http://schemas.openxmlformats.org/officeDocument/2006/relationships/image" Target="../media/image29.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200.png"/><Relationship Id="rId5" Type="http://schemas.microsoft.com/office/2007/relationships/hdphoto" Target="../media/hdphoto65.wdp"/><Relationship Id="rId6" Type="http://schemas.openxmlformats.org/officeDocument/2006/relationships/oleObject" Target="../embeddings/oleObject3.bin"/><Relationship Id="rId7" Type="http://schemas.openxmlformats.org/officeDocument/2006/relationships/image" Target="../media/image210.emf"/><Relationship Id="rId8" Type="http://schemas.openxmlformats.org/officeDocument/2006/relationships/image" Target="../media/image211.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12.png"/><Relationship Id="rId4" Type="http://schemas.openxmlformats.org/officeDocument/2006/relationships/image" Target="../media/image200.png"/><Relationship Id="rId5" Type="http://schemas.microsoft.com/office/2007/relationships/hdphoto" Target="../media/hdphoto65.wdp"/><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72.xml.rels><?xml version="1.0" encoding="UTF-8" standalone="yes"?>
<Relationships xmlns="http://schemas.openxmlformats.org/package/2006/relationships"><Relationship Id="rId3" Type="http://schemas.openxmlformats.org/officeDocument/2006/relationships/image" Target="../media/image212.png"/><Relationship Id="rId4" Type="http://schemas.openxmlformats.org/officeDocument/2006/relationships/image" Target="../media/image200.png"/><Relationship Id="rId5" Type="http://schemas.microsoft.com/office/2007/relationships/hdphoto" Target="../media/hdphoto65.wdp"/><Relationship Id="rId6" Type="http://schemas.openxmlformats.org/officeDocument/2006/relationships/image" Target="../media/image213.em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73.xml.rels><?xml version="1.0" encoding="UTF-8" standalone="yes"?>
<Relationships xmlns="http://schemas.openxmlformats.org/package/2006/relationships"><Relationship Id="rId3" Type="http://schemas.openxmlformats.org/officeDocument/2006/relationships/image" Target="../media/image200.png"/><Relationship Id="rId4" Type="http://schemas.microsoft.com/office/2007/relationships/hdphoto" Target="../media/hdphoto65.wdp"/><Relationship Id="rId5" Type="http://schemas.openxmlformats.org/officeDocument/2006/relationships/image" Target="../media/image214.e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74.xml.rels><?xml version="1.0" encoding="UTF-8" standalone="yes"?>
<Relationships xmlns="http://schemas.openxmlformats.org/package/2006/relationships"><Relationship Id="rId3" Type="http://schemas.microsoft.com/office/2007/relationships/hdphoto" Target="../media/hdphoto55.wdp"/><Relationship Id="rId4" Type="http://schemas.openxmlformats.org/officeDocument/2006/relationships/image" Target="../media/image183.png"/><Relationship Id="rId5" Type="http://schemas.microsoft.com/office/2007/relationships/hdphoto" Target="../media/hdphoto63.wdp"/><Relationship Id="rId6" Type="http://schemas.openxmlformats.org/officeDocument/2006/relationships/image" Target="../media/image184.png"/><Relationship Id="rId7" Type="http://schemas.microsoft.com/office/2007/relationships/hdphoto" Target="../media/hdphoto68.wdp"/><Relationship Id="rId1" Type="http://schemas.openxmlformats.org/officeDocument/2006/relationships/slideLayout" Target="../slideLayouts/slideLayout13.xml"/><Relationship Id="rId2" Type="http://schemas.openxmlformats.org/officeDocument/2006/relationships/image" Target="../media/image182.png"/></Relationships>
</file>

<file path=ppt/slides/_rels/slide75.xml.rels><?xml version="1.0" encoding="UTF-8" standalone="yes"?>
<Relationships xmlns="http://schemas.openxmlformats.org/package/2006/relationships"><Relationship Id="rId3" Type="http://schemas.openxmlformats.org/officeDocument/2006/relationships/image" Target="../media/image215.png"/><Relationship Id="rId4" Type="http://schemas.openxmlformats.org/officeDocument/2006/relationships/image" Target="../media/image216.png"/><Relationship Id="rId5" Type="http://schemas.openxmlformats.org/officeDocument/2006/relationships/image" Target="../media/image148.emf"/><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76.xml.rels><?xml version="1.0" encoding="UTF-8" standalone="yes"?>
<Relationships xmlns="http://schemas.openxmlformats.org/package/2006/relationships"><Relationship Id="rId3" Type="http://schemas.openxmlformats.org/officeDocument/2006/relationships/image" Target="../media/image217.png"/><Relationship Id="rId4" Type="http://schemas.openxmlformats.org/officeDocument/2006/relationships/image" Target="../media/image218.jpeg"/><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19.jpeg"/><Relationship Id="rId3" Type="http://schemas.openxmlformats.org/officeDocument/2006/relationships/image" Target="../media/image189.jpeg"/></Relationships>
</file>

<file path=ppt/slides/_rels/slide78.xml.rels><?xml version="1.0" encoding="UTF-8" standalone="yes"?>
<Relationships xmlns="http://schemas.openxmlformats.org/package/2006/relationships"><Relationship Id="rId3" Type="http://schemas.openxmlformats.org/officeDocument/2006/relationships/image" Target="../media/image220.png"/><Relationship Id="rId4" Type="http://schemas.openxmlformats.org/officeDocument/2006/relationships/image" Target="../media/image221.png"/><Relationship Id="rId5" Type="http://schemas.openxmlformats.org/officeDocument/2006/relationships/image" Target="../media/image222.png"/><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23.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4" Type="http://schemas.microsoft.com/office/2007/relationships/hdphoto" Target="../media/hdphoto13.wdp"/><Relationship Id="rId5" Type="http://schemas.openxmlformats.org/officeDocument/2006/relationships/image" Target="../media/image36.png"/><Relationship Id="rId6" Type="http://schemas.microsoft.com/office/2007/relationships/hdphoto" Target="../media/hdphoto14.wdp"/><Relationship Id="rId1" Type="http://schemas.openxmlformats.org/officeDocument/2006/relationships/slideLayout" Target="../slideLayouts/slideLayout1.xml"/><Relationship Id="rId2" Type="http://schemas.openxmlformats.org/officeDocument/2006/relationships/image" Target="../media/image34.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81.xml.rels><?xml version="1.0" encoding="UTF-8" standalone="yes"?>
<Relationships xmlns="http://schemas.openxmlformats.org/package/2006/relationships"><Relationship Id="rId3" Type="http://schemas.openxmlformats.org/officeDocument/2006/relationships/image" Target="../media/image224.jpeg"/><Relationship Id="rId4" Type="http://schemas.openxmlformats.org/officeDocument/2006/relationships/image" Target="../media/image225.jpeg"/><Relationship Id="rId5" Type="http://schemas.openxmlformats.org/officeDocument/2006/relationships/image" Target="../media/image226.jpeg"/><Relationship Id="rId6" Type="http://schemas.openxmlformats.org/officeDocument/2006/relationships/image" Target="../media/image227.jpeg"/><Relationship Id="rId7" Type="http://schemas.openxmlformats.org/officeDocument/2006/relationships/image" Target="../media/image228.jpeg"/><Relationship Id="rId1" Type="http://schemas.openxmlformats.org/officeDocument/2006/relationships/slideLayout" Target="../slideLayouts/slideLayout12.xml"/><Relationship Id="rId2" Type="http://schemas.openxmlformats.org/officeDocument/2006/relationships/notesSlide" Target="../notesSlides/notesSlide3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29.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230.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31.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5.xml"/><Relationship Id="rId3" Type="http://schemas.openxmlformats.org/officeDocument/2006/relationships/image" Target="../media/image232.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6.xml"/><Relationship Id="rId3" Type="http://schemas.openxmlformats.org/officeDocument/2006/relationships/image" Target="../media/image233.jpeg"/></Relationships>
</file>

<file path=ppt/slides/_rels/slide87.xml.rels><?xml version="1.0" encoding="UTF-8" standalone="yes"?>
<Relationships xmlns="http://schemas.openxmlformats.org/package/2006/relationships"><Relationship Id="rId3" Type="http://schemas.openxmlformats.org/officeDocument/2006/relationships/image" Target="../media/image234.jpeg"/><Relationship Id="rId4" Type="http://schemas.openxmlformats.org/officeDocument/2006/relationships/image" Target="../media/image235.png"/><Relationship Id="rId5" Type="http://schemas.openxmlformats.org/officeDocument/2006/relationships/image" Target="../media/image236.jpeg"/><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8.xml"/><Relationship Id="rId3" Type="http://schemas.openxmlformats.org/officeDocument/2006/relationships/image" Target="../media/image237.w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9.xml"/><Relationship Id="rId3" Type="http://schemas.openxmlformats.org/officeDocument/2006/relationships/image" Target="../media/image237.wmf"/></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4" Type="http://schemas.microsoft.com/office/2007/relationships/hdphoto" Target="../media/hdphoto9.wdp"/><Relationship Id="rId5" Type="http://schemas.openxmlformats.org/officeDocument/2006/relationships/image" Target="../media/image30.png"/><Relationship Id="rId6" Type="http://schemas.microsoft.com/office/2007/relationships/hdphoto" Target="../media/hdphoto15.wdp"/><Relationship Id="rId7" Type="http://schemas.openxmlformats.org/officeDocument/2006/relationships/image" Target="../media/image31.png"/><Relationship Id="rId8" Type="http://schemas.microsoft.com/office/2007/relationships/hdphoto" Target="../media/hdphoto11.wdp"/><Relationship Id="rId9" Type="http://schemas.openxmlformats.org/officeDocument/2006/relationships/image" Target="../media/image38.png"/><Relationship Id="rId10" Type="http://schemas.microsoft.com/office/2007/relationships/hdphoto" Target="../media/hdphoto16.wdp"/><Relationship Id="rId11" Type="http://schemas.openxmlformats.org/officeDocument/2006/relationships/image" Target="../media/image39.png"/><Relationship Id="rId1" Type="http://schemas.openxmlformats.org/officeDocument/2006/relationships/slideLayout" Target="../slideLayouts/slideLayout17.xml"/><Relationship Id="rId2" Type="http://schemas.openxmlformats.org/officeDocument/2006/relationships/image" Target="../media/image3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Introduction to heavy-ion physics</a:t>
            </a:r>
            <a:endParaRPr lang="en-US"/>
          </a:p>
        </p:txBody>
      </p:sp>
      <p:sp>
        <p:nvSpPr>
          <p:cNvPr id="3" name="Subtitle 2"/>
          <p:cNvSpPr>
            <a:spLocks noGrp="1"/>
          </p:cNvSpPr>
          <p:nvPr>
            <p:ph type="subTitle" idx="1"/>
          </p:nvPr>
        </p:nvSpPr>
        <p:spPr/>
        <p:txBody>
          <a:bodyPr>
            <a:normAutofit/>
          </a:bodyPr>
          <a:lstStyle/>
          <a:p>
            <a:r>
              <a:rPr lang="en-US" sz="2800" dirty="0" smtClean="0"/>
              <a:t>Seen through ALICE’s eye</a:t>
            </a:r>
            <a:endParaRPr lang="en-US" sz="2800" dirty="0"/>
          </a:p>
        </p:txBody>
      </p:sp>
      <p:grpSp>
        <p:nvGrpSpPr>
          <p:cNvPr id="8" name="Group 7"/>
          <p:cNvGrpSpPr/>
          <p:nvPr/>
        </p:nvGrpSpPr>
        <p:grpSpPr>
          <a:xfrm>
            <a:off x="5776757" y="4642010"/>
            <a:ext cx="3506601" cy="1946432"/>
            <a:chOff x="901700" y="1308100"/>
            <a:chExt cx="7340600" cy="4241800"/>
          </a:xfrm>
        </p:grpSpPr>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1700" y="1308100"/>
              <a:ext cx="7340600" cy="4241800"/>
            </a:xfrm>
            <a:prstGeom prst="ellipse">
              <a:avLst/>
            </a:prstGeom>
            <a:ln>
              <a:noFill/>
            </a:ln>
            <a:effectLst>
              <a:softEdge rad="112500"/>
            </a:effectLst>
          </p:spPr>
        </p:pic>
        <p:pic>
          <p:nvPicPr>
            <p:cNvPr id="10" name="Picture 9"/>
            <p:cNvPicPr>
              <a:picLocks noChangeAspect="1"/>
            </p:cNvPicPr>
            <p:nvPr/>
          </p:nvPicPr>
          <p:blipFill>
            <a:blip r:embed="rId3" cstate="screen">
              <a:extLst>
                <a:ext uri="{BEBA8EAE-BF5A-486C-A8C5-ECC9F3942E4B}">
                  <a14:imgProps xmlns:a14="http://schemas.microsoft.com/office/drawing/2010/main">
                    <a14:imgLayer r:embed="rId4">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056616" y="2047994"/>
              <a:ext cx="2923716" cy="2588521"/>
            </a:xfrm>
            <a:prstGeom prst="ellipse">
              <a:avLst/>
            </a:prstGeom>
            <a:ln>
              <a:noFill/>
            </a:ln>
            <a:effectLst>
              <a:softEdge rad="112500"/>
            </a:effectLst>
          </p:spPr>
        </p:pic>
      </p:grpSp>
      <p:sp>
        <p:nvSpPr>
          <p:cNvPr id="4" name="Slide Number Placeholder 3"/>
          <p:cNvSpPr>
            <a:spLocks noGrp="1"/>
          </p:cNvSpPr>
          <p:nvPr>
            <p:ph type="sldNum" sz="quarter" idx="12"/>
          </p:nvPr>
        </p:nvSpPr>
        <p:spPr/>
        <p:txBody>
          <a:bodyPr/>
          <a:lstStyle/>
          <a:p>
            <a:fld id="{B9D2C864-9362-43C7-A136-D9C41D93A96D}" type="slidenum">
              <a:rPr lang="en-US" smtClean="0"/>
              <a:t>1</a:t>
            </a:fld>
            <a:endParaRPr lang="en-US"/>
          </a:p>
        </p:txBody>
      </p:sp>
      <p:pic>
        <p:nvPicPr>
          <p:cNvPr id="5" name="Picture 4"/>
          <p:cNvPicPr>
            <a:picLocks noChangeAspect="1"/>
          </p:cNvPicPr>
          <p:nvPr/>
        </p:nvPicPr>
        <p:blipFill>
          <a:blip r:embed="rId5" cstate="screen">
            <a:extLst>
              <a:ext uri="{BEBA8EAE-BF5A-486C-A8C5-ECC9F3942E4B}">
                <a14:imgProps xmlns:a14="http://schemas.microsoft.com/office/drawing/2010/main">
                  <a14:imgLayer r:embed="rId6">
                    <a14:imgEffect>
                      <a14:backgroundRemoval t="4435" b="89919" l="9852" r="89655"/>
                    </a14:imgEffect>
                  </a14:imgLayer>
                </a14:imgProps>
              </a:ext>
              <a:ext uri="{28A0092B-C50C-407E-A947-70E740481C1C}">
                <a14:useLocalDpi xmlns:a14="http://schemas.microsoft.com/office/drawing/2010/main"/>
              </a:ext>
            </a:extLst>
          </a:blip>
          <a:stretch>
            <a:fillRect/>
          </a:stretch>
        </p:blipFill>
        <p:spPr>
          <a:xfrm>
            <a:off x="7513320" y="3293742"/>
            <a:ext cx="762000" cy="930916"/>
          </a:xfrm>
          <a:prstGeom prst="rect">
            <a:avLst/>
          </a:prstGeom>
        </p:spPr>
      </p:pic>
    </p:spTree>
    <p:extLst>
      <p:ext uri="{BB962C8B-B14F-4D97-AF65-F5344CB8AC3E}">
        <p14:creationId xmlns:p14="http://schemas.microsoft.com/office/powerpoint/2010/main" val="8804809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r>
              <a:rPr lang="fr-FR" dirty="0" smtClean="0"/>
              <a:t>ALICE</a:t>
            </a:r>
            <a:endParaRPr lang="fr-FR" dirty="0"/>
          </a:p>
        </p:txBody>
      </p:sp>
      <p:sp>
        <p:nvSpPr>
          <p:cNvPr id="8" name="Title 7"/>
          <p:cNvSpPr>
            <a:spLocks noGrp="1"/>
          </p:cNvSpPr>
          <p:nvPr>
            <p:ph type="ctrTitle"/>
          </p:nvPr>
        </p:nvSpPr>
        <p:spPr/>
        <p:txBody>
          <a:bodyPr/>
          <a:lstStyle/>
          <a:p>
            <a:r>
              <a:rPr lang="fr-FR" dirty="0" smtClean="0"/>
              <a:t>The SM	</a:t>
            </a:r>
            <a:endParaRPr lang="fr-FR" dirty="0"/>
          </a:p>
        </p:txBody>
      </p:sp>
      <p:sp>
        <p:nvSpPr>
          <p:cNvPr id="9" name="Subtitle 8"/>
          <p:cNvSpPr>
            <a:spLocks noGrp="1"/>
          </p:cNvSpPr>
          <p:nvPr>
            <p:ph type="subTitle" idx="1"/>
          </p:nvPr>
        </p:nvSpPr>
        <p:spPr/>
        <p:txBody>
          <a:bodyPr/>
          <a:lstStyle/>
          <a:p>
            <a:r>
              <a:rPr lang="fr-FR" dirty="0" smtClean="0"/>
              <a:t>A cartoon</a:t>
            </a:r>
            <a:endParaRPr lang="fr-FR" dirty="0"/>
          </a:p>
        </p:txBody>
      </p:sp>
      <p:sp>
        <p:nvSpPr>
          <p:cNvPr id="2" name="Slide Number Placeholder 1"/>
          <p:cNvSpPr>
            <a:spLocks noGrp="1"/>
          </p:cNvSpPr>
          <p:nvPr>
            <p:ph type="sldNum" sz="quarter" idx="12"/>
          </p:nvPr>
        </p:nvSpPr>
        <p:spPr/>
        <p:txBody>
          <a:bodyPr/>
          <a:lstStyle/>
          <a:p>
            <a:fld id="{B9D2C864-9362-43C7-A136-D9C41D93A96D}" type="slidenum">
              <a:rPr lang="en-US" smtClean="0"/>
              <a:t>10</a:t>
            </a:fld>
            <a:endParaRPr lang="en-US"/>
          </a:p>
        </p:txBody>
      </p:sp>
      <p:grpSp>
        <p:nvGrpSpPr>
          <p:cNvPr id="3" name="Group 2"/>
          <p:cNvGrpSpPr/>
          <p:nvPr/>
        </p:nvGrpSpPr>
        <p:grpSpPr>
          <a:xfrm>
            <a:off x="5994400" y="4483100"/>
            <a:ext cx="3772454" cy="2720109"/>
            <a:chOff x="2215704" y="355600"/>
            <a:chExt cx="4651832" cy="3365500"/>
          </a:xfrm>
        </p:grpSpPr>
        <p:pic>
          <p:nvPicPr>
            <p:cNvPr id="5" name="Picture 4"/>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ackgroundRemoval t="9856" b="89904" l="3478" r="89913">
                          <a14:foregroundMark x1="28348" y1="49279" x2="32348" y2="61298"/>
                          <a14:foregroundMark x1="46435" y1="75481" x2="52174" y2="77163"/>
                          <a14:backgroundMark x1="33217" y1="86779" x2="49217" y2="85817"/>
                          <a14:backgroundMark x1="22957" y1="69231" x2="31304" y2="75240"/>
                          <a14:backgroundMark x1="40696" y1="43510" x2="42783" y2="41106"/>
                          <a14:backgroundMark x1="17913" y1="35817" x2="19652" y2="41106"/>
                        </a14:backgroundRemoval>
                      </a14:imgEffect>
                    </a14:imgLayer>
                  </a14:imgProps>
                </a:ext>
              </a:extLst>
            </a:blip>
            <a:stretch>
              <a:fillRect/>
            </a:stretch>
          </p:blipFill>
          <p:spPr>
            <a:xfrm>
              <a:off x="2215704" y="355600"/>
              <a:ext cx="4651832" cy="3365500"/>
            </a:xfrm>
            <a:prstGeom prst="rect">
              <a:avLst/>
            </a:prstGeom>
          </p:spPr>
        </p:pic>
        <p:pic>
          <p:nvPicPr>
            <p:cNvPr id="7" name="Picture 6"/>
            <p:cNvPicPr>
              <a:picLocks noChangeAspect="1"/>
            </p:cNvPicPr>
            <p:nvPr/>
          </p:nvPicPr>
          <p:blipFill>
            <a:blip r:embed="rId4">
              <a:duotone>
                <a:prstClr val="black"/>
                <a:srgbClr val="FF0002">
                  <a:tint val="45000"/>
                  <a:satMod val="400000"/>
                </a:srgbClr>
              </a:duotone>
              <a:extLst>
                <a:ext uri="{BEBA8EAE-BF5A-486C-A8C5-ECC9F3942E4B}">
                  <a14:imgProps xmlns:a14="http://schemas.microsoft.com/office/drawing/2010/main">
                    <a14:imgLayer r:embed="rId3">
                      <a14:imgEffect>
                        <a14:backgroundRemoval t="26683" b="89904" l="23304" r="44696">
                          <a14:foregroundMark x1="32870" y1="36538" x2="32870" y2="36538"/>
                          <a14:foregroundMark x1="22609" y1="32933" x2="26609" y2="32933"/>
                          <a14:backgroundMark x1="33217" y1="86779" x2="49217" y2="85817"/>
                          <a14:backgroundMark x1="22957" y1="69231" x2="31304" y2="75240"/>
                          <a14:backgroundMark x1="40696" y1="43510" x2="42783" y2="41106"/>
                          <a14:backgroundMark x1="17913" y1="35817" x2="19652" y2="41106"/>
                          <a14:backgroundMark x1="37043" y1="44952" x2="40870" y2="39183"/>
                          <a14:backgroundMark x1="40000" y1="61538" x2="40348" y2="56250"/>
                          <a14:backgroundMark x1="41391" y1="54808" x2="56174" y2="48798"/>
                          <a14:backgroundMark x1="26957" y1="38462" x2="26957" y2="38462"/>
                          <a14:backgroundMark x1="26957" y1="38462" x2="26957" y2="38462"/>
                        </a14:backgroundRemoval>
                      </a14:imgEffect>
                    </a14:imgLayer>
                  </a14:imgProps>
                </a:ext>
              </a:extLst>
            </a:blip>
            <a:stretch>
              <a:fillRect/>
            </a:stretch>
          </p:blipFill>
          <p:spPr>
            <a:xfrm>
              <a:off x="2215704" y="355600"/>
              <a:ext cx="4651832" cy="3365500"/>
            </a:xfrm>
            <a:prstGeom prst="rect">
              <a:avLst/>
            </a:prstGeom>
          </p:spPr>
        </p:pic>
        <p:pic>
          <p:nvPicPr>
            <p:cNvPr id="11" name="Picture 10"/>
            <p:cNvPicPr>
              <a:picLocks noChangeAspect="1"/>
            </p:cNvPicPr>
            <p:nvPr/>
          </p:nvPicPr>
          <p:blipFill>
            <a:blip r:embed="rId5">
              <a:duotone>
                <a:prstClr val="black"/>
                <a:srgbClr val="111AFF">
                  <a:tint val="45000"/>
                  <a:satMod val="400000"/>
                </a:srgbClr>
              </a:duotone>
              <a:extLst>
                <a:ext uri="{BEBA8EAE-BF5A-486C-A8C5-ECC9F3942E4B}">
                  <a14:imgProps xmlns:a14="http://schemas.microsoft.com/office/drawing/2010/main">
                    <a14:imgLayer r:embed="rId3">
                      <a14:imgEffect>
                        <a14:backgroundRemoval t="26683" b="89904" l="36000" r="63652">
                          <a14:foregroundMark x1="32870" y1="36538" x2="32870" y2="36538"/>
                          <a14:foregroundMark x1="22609" y1="32933" x2="26609" y2="32933"/>
                          <a14:foregroundMark x1="45565" y1="62260" x2="54783" y2="55769"/>
                          <a14:foregroundMark x1="44870" y1="54567" x2="59130" y2="61779"/>
                          <a14:foregroundMark x1="38609" y1="68269" x2="44174" y2="66346"/>
                          <a14:backgroundMark x1="33217" y1="86779" x2="49217" y2="85817"/>
                          <a14:backgroundMark x1="22957" y1="69231" x2="31304" y2="75240"/>
                          <a14:backgroundMark x1="40696" y1="43510" x2="42783" y2="41106"/>
                          <a14:backgroundMark x1="17913" y1="35817" x2="19652" y2="41106"/>
                          <a14:backgroundMark x1="37043" y1="44952" x2="40870" y2="39183"/>
                          <a14:backgroundMark x1="40000" y1="61538" x2="40348" y2="56250"/>
                          <a14:backgroundMark x1="41391" y1="54808" x2="56174" y2="48798"/>
                          <a14:backgroundMark x1="26957" y1="38462" x2="26957" y2="38462"/>
                          <a14:backgroundMark x1="26957" y1="38462" x2="26957" y2="38462"/>
                          <a14:backgroundMark x1="38609" y1="49760" x2="39130" y2="53606"/>
                        </a14:backgroundRemoval>
                      </a14:imgEffect>
                    </a14:imgLayer>
                  </a14:imgProps>
                </a:ext>
              </a:extLst>
            </a:blip>
            <a:stretch>
              <a:fillRect/>
            </a:stretch>
          </p:blipFill>
          <p:spPr>
            <a:xfrm>
              <a:off x="2215704" y="355600"/>
              <a:ext cx="4651832" cy="3365500"/>
            </a:xfrm>
            <a:prstGeom prst="rect">
              <a:avLst/>
            </a:prstGeom>
          </p:spPr>
        </p:pic>
      </p:grpSp>
    </p:spTree>
    <p:extLst>
      <p:ext uri="{BB962C8B-B14F-4D97-AF65-F5344CB8AC3E}">
        <p14:creationId xmlns:p14="http://schemas.microsoft.com/office/powerpoint/2010/main" val="20594749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409" name="Picture 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63321" y="-244474"/>
            <a:ext cx="2550318" cy="22701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10" name="Picture 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 y="825500"/>
            <a:ext cx="7215186" cy="525825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nvGrpSpPr>
          <p:cNvPr id="17417" name="Group 9"/>
          <p:cNvGrpSpPr>
            <a:grpSpLocks/>
          </p:cNvGrpSpPr>
          <p:nvPr/>
        </p:nvGrpSpPr>
        <p:grpSpPr bwMode="auto">
          <a:xfrm>
            <a:off x="538162" y="812800"/>
            <a:ext cx="1332000" cy="1332000"/>
            <a:chOff x="0" y="0"/>
            <a:chExt cx="1552" cy="1672"/>
          </a:xfrm>
        </p:grpSpPr>
        <p:pic>
          <p:nvPicPr>
            <p:cNvPr id="17415"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16"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20" name="Group 12"/>
          <p:cNvGrpSpPr>
            <a:grpSpLocks/>
          </p:cNvGrpSpPr>
          <p:nvPr/>
        </p:nvGrpSpPr>
        <p:grpSpPr bwMode="auto">
          <a:xfrm>
            <a:off x="538163" y="1822450"/>
            <a:ext cx="1332000" cy="1332000"/>
            <a:chOff x="0" y="0"/>
            <a:chExt cx="1552" cy="1672"/>
          </a:xfrm>
        </p:grpSpPr>
        <p:pic>
          <p:nvPicPr>
            <p:cNvPr id="17418" name="Picture 1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19" name="Picture 11"/>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23" name="Group 15"/>
          <p:cNvGrpSpPr>
            <a:grpSpLocks/>
          </p:cNvGrpSpPr>
          <p:nvPr/>
        </p:nvGrpSpPr>
        <p:grpSpPr bwMode="auto">
          <a:xfrm>
            <a:off x="1400174" y="812800"/>
            <a:ext cx="1332000" cy="1332000"/>
            <a:chOff x="0" y="0"/>
            <a:chExt cx="1552" cy="1672"/>
          </a:xfrm>
        </p:grpSpPr>
        <p:pic>
          <p:nvPicPr>
            <p:cNvPr id="17421" name="Picture 1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22" name="Picture 1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26" name="Group 18"/>
          <p:cNvGrpSpPr>
            <a:grpSpLocks/>
          </p:cNvGrpSpPr>
          <p:nvPr/>
        </p:nvGrpSpPr>
        <p:grpSpPr bwMode="auto">
          <a:xfrm>
            <a:off x="1400175" y="1822450"/>
            <a:ext cx="1332000" cy="1332000"/>
            <a:chOff x="0" y="0"/>
            <a:chExt cx="1552" cy="1672"/>
          </a:xfrm>
        </p:grpSpPr>
        <p:pic>
          <p:nvPicPr>
            <p:cNvPr id="17424" name="Picture 1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25" name="Picture 17"/>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29" name="Group 21"/>
          <p:cNvGrpSpPr>
            <a:grpSpLocks/>
          </p:cNvGrpSpPr>
          <p:nvPr/>
        </p:nvGrpSpPr>
        <p:grpSpPr bwMode="auto">
          <a:xfrm>
            <a:off x="2252662" y="812800"/>
            <a:ext cx="1332000" cy="1332000"/>
            <a:chOff x="0" y="0"/>
            <a:chExt cx="1552" cy="1672"/>
          </a:xfrm>
        </p:grpSpPr>
        <p:pic>
          <p:nvPicPr>
            <p:cNvPr id="17427" name="Picture 1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28" name="Picture 20"/>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32" name="Group 24"/>
          <p:cNvGrpSpPr>
            <a:grpSpLocks/>
          </p:cNvGrpSpPr>
          <p:nvPr/>
        </p:nvGrpSpPr>
        <p:grpSpPr bwMode="auto">
          <a:xfrm>
            <a:off x="2252663" y="1822450"/>
            <a:ext cx="1332000" cy="1332000"/>
            <a:chOff x="0" y="0"/>
            <a:chExt cx="1552" cy="1672"/>
          </a:xfrm>
        </p:grpSpPr>
        <p:pic>
          <p:nvPicPr>
            <p:cNvPr id="17430" name="Picture 2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31" name="Picture 23"/>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35" name="Group 27"/>
          <p:cNvGrpSpPr>
            <a:grpSpLocks/>
          </p:cNvGrpSpPr>
          <p:nvPr/>
        </p:nvGrpSpPr>
        <p:grpSpPr bwMode="auto">
          <a:xfrm>
            <a:off x="542925" y="3594100"/>
            <a:ext cx="1332000" cy="1332000"/>
            <a:chOff x="0" y="0"/>
            <a:chExt cx="1552" cy="1672"/>
          </a:xfrm>
        </p:grpSpPr>
        <p:pic>
          <p:nvPicPr>
            <p:cNvPr id="17433" name="Picture 25"/>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34" name="Picture 26"/>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38" name="Group 30"/>
          <p:cNvGrpSpPr>
            <a:grpSpLocks/>
          </p:cNvGrpSpPr>
          <p:nvPr/>
        </p:nvGrpSpPr>
        <p:grpSpPr bwMode="auto">
          <a:xfrm>
            <a:off x="542925" y="4603750"/>
            <a:ext cx="1332000" cy="1332000"/>
            <a:chOff x="0" y="0"/>
            <a:chExt cx="1552" cy="1672"/>
          </a:xfrm>
        </p:grpSpPr>
        <p:pic>
          <p:nvPicPr>
            <p:cNvPr id="17436" name="Picture 28"/>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37" name="Picture 29"/>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41" name="Group 33"/>
          <p:cNvGrpSpPr>
            <a:grpSpLocks/>
          </p:cNvGrpSpPr>
          <p:nvPr/>
        </p:nvGrpSpPr>
        <p:grpSpPr bwMode="auto">
          <a:xfrm>
            <a:off x="1404938" y="3594100"/>
            <a:ext cx="1332000" cy="1332000"/>
            <a:chOff x="0" y="0"/>
            <a:chExt cx="1552" cy="1672"/>
          </a:xfrm>
        </p:grpSpPr>
        <p:pic>
          <p:nvPicPr>
            <p:cNvPr id="17439" name="Picture 31"/>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40" name="Picture 32"/>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44" name="Group 36"/>
          <p:cNvGrpSpPr>
            <a:grpSpLocks/>
          </p:cNvGrpSpPr>
          <p:nvPr/>
        </p:nvGrpSpPr>
        <p:grpSpPr bwMode="auto">
          <a:xfrm>
            <a:off x="1404938" y="4603750"/>
            <a:ext cx="1332000" cy="1332000"/>
            <a:chOff x="0" y="0"/>
            <a:chExt cx="1552" cy="1672"/>
          </a:xfrm>
        </p:grpSpPr>
        <p:pic>
          <p:nvPicPr>
            <p:cNvPr id="17442" name="Picture 34"/>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43" name="Picture 35"/>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47" name="Group 39"/>
          <p:cNvGrpSpPr>
            <a:grpSpLocks/>
          </p:cNvGrpSpPr>
          <p:nvPr/>
        </p:nvGrpSpPr>
        <p:grpSpPr bwMode="auto">
          <a:xfrm>
            <a:off x="2257425" y="3594100"/>
            <a:ext cx="1332000" cy="1332000"/>
            <a:chOff x="0" y="0"/>
            <a:chExt cx="1552" cy="1672"/>
          </a:xfrm>
        </p:grpSpPr>
        <p:pic>
          <p:nvPicPr>
            <p:cNvPr id="17445" name="Picture 37"/>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46" name="Picture 38"/>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50" name="Group 42"/>
          <p:cNvGrpSpPr>
            <a:grpSpLocks/>
          </p:cNvGrpSpPr>
          <p:nvPr/>
        </p:nvGrpSpPr>
        <p:grpSpPr bwMode="auto">
          <a:xfrm>
            <a:off x="2257425" y="4603750"/>
            <a:ext cx="1332000" cy="1332000"/>
            <a:chOff x="0" y="0"/>
            <a:chExt cx="1552" cy="1672"/>
          </a:xfrm>
        </p:grpSpPr>
        <p:pic>
          <p:nvPicPr>
            <p:cNvPr id="17448" name="Picture 40"/>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49" name="Picture 41"/>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sp>
        <p:nvSpPr>
          <p:cNvPr id="17451" name="Rectangle 43"/>
          <p:cNvSpPr>
            <a:spLocks/>
          </p:cNvSpPr>
          <p:nvPr/>
        </p:nvSpPr>
        <p:spPr bwMode="auto">
          <a:xfrm>
            <a:off x="219075" y="673556"/>
            <a:ext cx="12264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2800">
                <a:solidFill>
                  <a:schemeClr val="bg1"/>
                </a:solidFill>
                <a:latin typeface="Comic Sans MS" charset="0"/>
                <a:ea typeface="ＭＳ Ｐゴシック" charset="0"/>
                <a:cs typeface="Comic Sans MS" charset="0"/>
                <a:sym typeface="Comic Sans MS" charset="0"/>
              </a:rPr>
              <a:t>Quarks</a:t>
            </a:r>
          </a:p>
        </p:txBody>
      </p:sp>
      <p:sp>
        <p:nvSpPr>
          <p:cNvPr id="17452" name="Rectangle 44"/>
          <p:cNvSpPr>
            <a:spLocks/>
          </p:cNvSpPr>
          <p:nvPr/>
        </p:nvSpPr>
        <p:spPr bwMode="auto">
          <a:xfrm>
            <a:off x="182761" y="6083756"/>
            <a:ext cx="130724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2800">
                <a:solidFill>
                  <a:srgbClr val="0D0D0D"/>
                </a:solidFill>
                <a:latin typeface="Comic Sans MS" charset="0"/>
                <a:ea typeface="ＭＳ Ｐゴシック" charset="0"/>
                <a:cs typeface="Comic Sans MS" charset="0"/>
                <a:sym typeface="Comic Sans MS" charset="0"/>
              </a:rPr>
              <a:t>Leptons</a:t>
            </a:r>
          </a:p>
        </p:txBody>
      </p:sp>
      <p:grpSp>
        <p:nvGrpSpPr>
          <p:cNvPr id="17455" name="Group 47"/>
          <p:cNvGrpSpPr>
            <a:grpSpLocks/>
          </p:cNvGrpSpPr>
          <p:nvPr/>
        </p:nvGrpSpPr>
        <p:grpSpPr bwMode="auto">
          <a:xfrm>
            <a:off x="5743575" y="2114550"/>
            <a:ext cx="1332000" cy="1332000"/>
            <a:chOff x="0" y="0"/>
            <a:chExt cx="1552" cy="1672"/>
          </a:xfrm>
        </p:grpSpPr>
        <p:pic>
          <p:nvPicPr>
            <p:cNvPr id="17453" name="Picture 45"/>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54" name="Picture 46"/>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58" name="Group 50"/>
          <p:cNvGrpSpPr>
            <a:grpSpLocks/>
          </p:cNvGrpSpPr>
          <p:nvPr/>
        </p:nvGrpSpPr>
        <p:grpSpPr bwMode="auto">
          <a:xfrm>
            <a:off x="5748338" y="3219450"/>
            <a:ext cx="1332000" cy="1332000"/>
            <a:chOff x="0" y="0"/>
            <a:chExt cx="1552" cy="1672"/>
          </a:xfrm>
        </p:grpSpPr>
        <p:pic>
          <p:nvPicPr>
            <p:cNvPr id="17456" name="Picture 48"/>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57" name="Picture 49"/>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61" name="Group 53"/>
          <p:cNvGrpSpPr>
            <a:grpSpLocks/>
          </p:cNvGrpSpPr>
          <p:nvPr/>
        </p:nvGrpSpPr>
        <p:grpSpPr bwMode="auto">
          <a:xfrm>
            <a:off x="4876800" y="3219450"/>
            <a:ext cx="1332000" cy="1332000"/>
            <a:chOff x="0" y="0"/>
            <a:chExt cx="1552" cy="1672"/>
          </a:xfrm>
        </p:grpSpPr>
        <p:pic>
          <p:nvPicPr>
            <p:cNvPr id="17459" name="Picture 51"/>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60" name="Picture 52"/>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grpSp>
        <p:nvGrpSpPr>
          <p:cNvPr id="17464" name="Group 56"/>
          <p:cNvGrpSpPr>
            <a:grpSpLocks/>
          </p:cNvGrpSpPr>
          <p:nvPr/>
        </p:nvGrpSpPr>
        <p:grpSpPr bwMode="auto">
          <a:xfrm>
            <a:off x="4872038" y="2114550"/>
            <a:ext cx="1332000" cy="1332000"/>
            <a:chOff x="0" y="0"/>
            <a:chExt cx="1552" cy="1672"/>
          </a:xfrm>
        </p:grpSpPr>
        <p:pic>
          <p:nvPicPr>
            <p:cNvPr id="17462" name="Picture 5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63" name="Picture 55"/>
            <p:cNvPicPr>
              <a:picLocks noChangeAspect="1" noChangeArrowheads="1"/>
            </p:cNvPicPr>
            <p:nvPr/>
          </p:nvPicPr>
          <p:blipFill>
            <a:blip r:embed="rId23">
              <a:extLst>
                <a:ext uri="{28A0092B-C50C-407E-A947-70E740481C1C}">
                  <a14:useLocalDpi xmlns:a14="http://schemas.microsoft.com/office/drawing/2010/main"/>
                </a:ext>
              </a:extLst>
            </a:blip>
            <a:srcRect/>
            <a:stretch>
              <a:fillRect/>
            </a:stretch>
          </p:blipFill>
          <p:spPr bwMode="auto">
            <a:xfrm>
              <a:off x="0" y="0"/>
              <a:ext cx="1552"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grpSp>
      <p:sp>
        <p:nvSpPr>
          <p:cNvPr id="17465" name="Rectangle 57"/>
          <p:cNvSpPr>
            <a:spLocks/>
          </p:cNvSpPr>
          <p:nvPr/>
        </p:nvSpPr>
        <p:spPr bwMode="auto">
          <a:xfrm>
            <a:off x="4767263" y="1975306"/>
            <a:ext cx="11352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2800" dirty="0">
                <a:solidFill>
                  <a:srgbClr val="FFFFFF"/>
                </a:solidFill>
                <a:latin typeface="Comic Sans MS" charset="0"/>
                <a:ea typeface="ＭＳ Ｐゴシック" charset="0"/>
                <a:cs typeface="Comic Sans MS" charset="0"/>
                <a:sym typeface="Comic Sans MS" charset="0"/>
              </a:rPr>
              <a:t>Forces</a:t>
            </a:r>
          </a:p>
        </p:txBody>
      </p:sp>
      <p:pic>
        <p:nvPicPr>
          <p:cNvPr id="17467" name="Picture 59"/>
          <p:cNvPicPr>
            <a:picLocks noChangeAspect="1" noChangeArrowheads="1"/>
          </p:cNvPicPr>
          <p:nvPr/>
        </p:nvPicPr>
        <p:blipFill>
          <a:blip r:embed="rId24">
            <a:alphaModFix amt="78000"/>
            <a:extLst>
              <a:ext uri="{28A0092B-C50C-407E-A947-70E740481C1C}">
                <a14:useLocalDpi xmlns:a14="http://schemas.microsoft.com/office/drawing/2010/main"/>
              </a:ext>
            </a:extLst>
          </a:blip>
          <a:srcRect/>
          <a:stretch>
            <a:fillRect/>
          </a:stretch>
        </p:blipFill>
        <p:spPr bwMode="auto">
          <a:xfrm>
            <a:off x="3461454" y="2562886"/>
            <a:ext cx="2052132" cy="179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69" name="Picture 61"/>
          <p:cNvPicPr>
            <a:picLocks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7215187" y="400050"/>
            <a:ext cx="12811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70" name="Picture 62"/>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6860977" y="825500"/>
            <a:ext cx="511373" cy="63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pic>
        <p:nvPicPr>
          <p:cNvPr id="17471" name="Picture 63"/>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7760785" y="656109"/>
            <a:ext cx="1123950" cy="937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17472" name="Rectangle 64"/>
          <p:cNvSpPr>
            <a:spLocks/>
          </p:cNvSpPr>
          <p:nvPr/>
        </p:nvSpPr>
        <p:spPr bwMode="auto">
          <a:xfrm>
            <a:off x="7165181" y="979100"/>
            <a:ext cx="1507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spcBef>
                <a:spcPts val="5460"/>
              </a:spcBef>
            </a:pPr>
            <a:r>
              <a:rPr lang="en-US" dirty="0">
                <a:solidFill>
                  <a:srgbClr val="FFFFFF"/>
                </a:solidFill>
                <a:latin typeface="Comic Sans MS" charset="0"/>
                <a:ea typeface="ＭＳ Ｐゴシック" charset="0"/>
                <a:cs typeface="Comic Sans MS" charset="0"/>
                <a:sym typeface="Comic Sans MS" charset="0"/>
              </a:rPr>
              <a:t>Masse 0-10</a:t>
            </a:r>
            <a:r>
              <a:rPr lang="en-US" baseline="32000" dirty="0">
                <a:solidFill>
                  <a:srgbClr val="FFFFFF"/>
                </a:solidFill>
                <a:latin typeface="Comic Sans MS" charset="0"/>
                <a:ea typeface="ＭＳ Ｐゴシック" charset="0"/>
                <a:cs typeface="Comic Sans MS" charset="0"/>
                <a:sym typeface="Comic Sans MS" charset="0"/>
              </a:rPr>
              <a:t>5</a:t>
            </a:r>
            <a:r>
              <a:rPr lang="en-US" dirty="0">
                <a:solidFill>
                  <a:srgbClr val="FFFFFF"/>
                </a:solidFill>
                <a:latin typeface="Comic Sans MS" charset="0"/>
                <a:ea typeface="ＭＳ Ｐゴシック" charset="0"/>
                <a:cs typeface="Comic Sans MS" charset="0"/>
                <a:sym typeface="Comic Sans MS" charset="0"/>
              </a:rPr>
              <a:t> ?</a:t>
            </a:r>
          </a:p>
        </p:txBody>
      </p:sp>
      <p:sp>
        <p:nvSpPr>
          <p:cNvPr id="17473" name="Rectangle 65"/>
          <p:cNvSpPr>
            <a:spLocks/>
          </p:cNvSpPr>
          <p:nvPr/>
        </p:nvSpPr>
        <p:spPr bwMode="auto">
          <a:xfrm>
            <a:off x="5254823" y="3580284"/>
            <a:ext cx="13023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0</a:t>
            </a:r>
          </a:p>
        </p:txBody>
      </p:sp>
      <p:sp>
        <p:nvSpPr>
          <p:cNvPr id="17474" name="Rectangle 66"/>
          <p:cNvSpPr>
            <a:spLocks/>
          </p:cNvSpPr>
          <p:nvPr/>
        </p:nvSpPr>
        <p:spPr bwMode="auto">
          <a:xfrm>
            <a:off x="5253038" y="2488084"/>
            <a:ext cx="13023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0</a:t>
            </a:r>
          </a:p>
        </p:txBody>
      </p:sp>
      <p:sp>
        <p:nvSpPr>
          <p:cNvPr id="17475" name="Rectangle 67"/>
          <p:cNvSpPr>
            <a:spLocks/>
          </p:cNvSpPr>
          <p:nvPr/>
        </p:nvSpPr>
        <p:spPr bwMode="auto">
          <a:xfrm>
            <a:off x="820738" y="4024784"/>
            <a:ext cx="30089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0,5</a:t>
            </a:r>
          </a:p>
        </p:txBody>
      </p:sp>
      <p:sp>
        <p:nvSpPr>
          <p:cNvPr id="17476" name="Rectangle 68"/>
          <p:cNvSpPr>
            <a:spLocks/>
          </p:cNvSpPr>
          <p:nvPr/>
        </p:nvSpPr>
        <p:spPr bwMode="auto">
          <a:xfrm>
            <a:off x="805656" y="5021734"/>
            <a:ext cx="33569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a:t>
            </a:r>
            <a:r>
              <a:rPr lang="en-US" sz="1500" baseline="32000">
                <a:solidFill>
                  <a:srgbClr val="000000"/>
                </a:solidFill>
                <a:latin typeface="Comic Sans MS" charset="0"/>
                <a:ea typeface="ＭＳ Ｐゴシック" charset="0"/>
                <a:cs typeface="Comic Sans MS" charset="0"/>
                <a:sym typeface="Comic Sans MS" charset="0"/>
              </a:rPr>
              <a:t>-6</a:t>
            </a:r>
          </a:p>
        </p:txBody>
      </p:sp>
      <p:sp>
        <p:nvSpPr>
          <p:cNvPr id="17477" name="Rectangle 69"/>
          <p:cNvSpPr>
            <a:spLocks/>
          </p:cNvSpPr>
          <p:nvPr/>
        </p:nvSpPr>
        <p:spPr bwMode="auto">
          <a:xfrm>
            <a:off x="928092" y="1218084"/>
            <a:ext cx="11740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latin typeface="Comic Sans MS" charset="0"/>
                <a:ea typeface="ＭＳ Ｐゴシック" charset="0"/>
                <a:cs typeface="Comic Sans MS" charset="0"/>
                <a:sym typeface="Comic Sans MS" charset="0"/>
              </a:rPr>
              <a:t>3</a:t>
            </a:r>
          </a:p>
        </p:txBody>
      </p:sp>
      <p:sp>
        <p:nvSpPr>
          <p:cNvPr id="17478" name="Rectangle 70"/>
          <p:cNvSpPr>
            <a:spLocks/>
          </p:cNvSpPr>
          <p:nvPr/>
        </p:nvSpPr>
        <p:spPr bwMode="auto">
          <a:xfrm>
            <a:off x="7920038" y="-236066"/>
            <a:ext cx="30089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FFFFFF"/>
                </a:solidFill>
                <a:latin typeface="Comic Sans MS" charset="0"/>
                <a:ea typeface="ＭＳ Ｐゴシック" charset="0"/>
                <a:cs typeface="Comic Sans MS" charset="0"/>
                <a:sym typeface="Comic Sans MS" charset="0"/>
              </a:rPr>
              <a:t>0,5</a:t>
            </a:r>
          </a:p>
        </p:txBody>
      </p:sp>
      <p:sp>
        <p:nvSpPr>
          <p:cNvPr id="17479" name="Rectangle 71"/>
          <p:cNvSpPr>
            <a:spLocks/>
          </p:cNvSpPr>
          <p:nvPr/>
        </p:nvSpPr>
        <p:spPr bwMode="auto">
          <a:xfrm>
            <a:off x="955080" y="2202334"/>
            <a:ext cx="11740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solidFill>
                  <a:srgbClr val="000000"/>
                </a:solidFill>
                <a:latin typeface="Comic Sans MS" charset="0"/>
                <a:ea typeface="ＭＳ Ｐゴシック" charset="0"/>
                <a:cs typeface="Comic Sans MS" charset="0"/>
                <a:sym typeface="Comic Sans MS" charset="0"/>
              </a:rPr>
              <a:t>6</a:t>
            </a:r>
          </a:p>
        </p:txBody>
      </p:sp>
      <p:sp>
        <p:nvSpPr>
          <p:cNvPr id="17480" name="Rectangle 72"/>
          <p:cNvSpPr>
            <a:spLocks/>
          </p:cNvSpPr>
          <p:nvPr/>
        </p:nvSpPr>
        <p:spPr bwMode="auto">
          <a:xfrm>
            <a:off x="1691680" y="4024784"/>
            <a:ext cx="3214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100</a:t>
            </a:r>
          </a:p>
        </p:txBody>
      </p:sp>
      <p:sp>
        <p:nvSpPr>
          <p:cNvPr id="17481" name="Rectangle 73"/>
          <p:cNvSpPr>
            <a:spLocks/>
          </p:cNvSpPr>
          <p:nvPr/>
        </p:nvSpPr>
        <p:spPr bwMode="auto">
          <a:xfrm>
            <a:off x="1666875" y="1218084"/>
            <a:ext cx="3214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latin typeface="Comic Sans MS" charset="0"/>
                <a:ea typeface="ＭＳ Ｐゴシック" charset="0"/>
                <a:cs typeface="Comic Sans MS" charset="0"/>
                <a:sym typeface="Comic Sans MS" charset="0"/>
              </a:rPr>
              <a:t>100</a:t>
            </a:r>
          </a:p>
        </p:txBody>
      </p:sp>
      <p:sp>
        <p:nvSpPr>
          <p:cNvPr id="17482" name="Rectangle 74"/>
          <p:cNvSpPr>
            <a:spLocks/>
          </p:cNvSpPr>
          <p:nvPr/>
        </p:nvSpPr>
        <p:spPr bwMode="auto">
          <a:xfrm>
            <a:off x="2548136" y="220233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a:t>
            </a:r>
            <a:r>
              <a:rPr lang="en-US" sz="1600" baseline="32000">
                <a:solidFill>
                  <a:srgbClr val="000000"/>
                </a:solidFill>
                <a:latin typeface="Comic Sans MS" charset="0"/>
                <a:ea typeface="ＭＳ Ｐゴシック" charset="0"/>
                <a:cs typeface="Comic Sans MS" charset="0"/>
                <a:sym typeface="Comic Sans MS" charset="0"/>
              </a:rPr>
              <a:t>3</a:t>
            </a:r>
          </a:p>
        </p:txBody>
      </p:sp>
      <p:sp>
        <p:nvSpPr>
          <p:cNvPr id="17483" name="Rectangle 75"/>
          <p:cNvSpPr>
            <a:spLocks/>
          </p:cNvSpPr>
          <p:nvPr/>
        </p:nvSpPr>
        <p:spPr bwMode="auto">
          <a:xfrm>
            <a:off x="1660525" y="221503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a:t>
            </a:r>
            <a:r>
              <a:rPr lang="en-US" sz="1600" baseline="32000">
                <a:solidFill>
                  <a:srgbClr val="000000"/>
                </a:solidFill>
                <a:latin typeface="Comic Sans MS" charset="0"/>
                <a:ea typeface="ＭＳ Ｐゴシック" charset="0"/>
                <a:cs typeface="Comic Sans MS" charset="0"/>
                <a:sym typeface="Comic Sans MS" charset="0"/>
              </a:rPr>
              <a:t>3</a:t>
            </a:r>
          </a:p>
        </p:txBody>
      </p:sp>
      <p:sp>
        <p:nvSpPr>
          <p:cNvPr id="17484" name="Rectangle 76"/>
          <p:cNvSpPr>
            <a:spLocks/>
          </p:cNvSpPr>
          <p:nvPr/>
        </p:nvSpPr>
        <p:spPr bwMode="auto">
          <a:xfrm>
            <a:off x="2500312" y="123078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latin typeface="Comic Sans MS" charset="0"/>
                <a:ea typeface="ＭＳ Ｐゴシック" charset="0"/>
                <a:cs typeface="Comic Sans MS" charset="0"/>
                <a:sym typeface="Comic Sans MS" charset="0"/>
              </a:rPr>
              <a:t>10</a:t>
            </a:r>
            <a:r>
              <a:rPr lang="en-US" sz="1600" baseline="32000">
                <a:latin typeface="Comic Sans MS" charset="0"/>
                <a:ea typeface="ＭＳ Ｐゴシック" charset="0"/>
                <a:cs typeface="Comic Sans MS" charset="0"/>
                <a:sym typeface="Comic Sans MS" charset="0"/>
              </a:rPr>
              <a:t>5</a:t>
            </a:r>
          </a:p>
        </p:txBody>
      </p:sp>
      <p:sp>
        <p:nvSpPr>
          <p:cNvPr id="17485" name="Rectangle 77"/>
          <p:cNvSpPr>
            <a:spLocks/>
          </p:cNvSpPr>
          <p:nvPr/>
        </p:nvSpPr>
        <p:spPr bwMode="auto">
          <a:xfrm>
            <a:off x="6010275" y="253253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solidFill>
                  <a:srgbClr val="000000"/>
                </a:solidFill>
                <a:latin typeface="Comic Sans MS" charset="0"/>
                <a:ea typeface="ＭＳ Ｐゴシック" charset="0"/>
                <a:cs typeface="Comic Sans MS" charset="0"/>
                <a:sym typeface="Comic Sans MS" charset="0"/>
              </a:rPr>
              <a:t>10</a:t>
            </a:r>
            <a:r>
              <a:rPr lang="en-US" sz="1600" baseline="32000" dirty="0">
                <a:solidFill>
                  <a:srgbClr val="000000"/>
                </a:solidFill>
                <a:latin typeface="Comic Sans MS" charset="0"/>
                <a:ea typeface="ＭＳ Ｐゴシック" charset="0"/>
                <a:cs typeface="Comic Sans MS" charset="0"/>
                <a:sym typeface="Comic Sans MS" charset="0"/>
              </a:rPr>
              <a:t>4</a:t>
            </a:r>
          </a:p>
        </p:txBody>
      </p:sp>
      <p:sp>
        <p:nvSpPr>
          <p:cNvPr id="17486" name="Rectangle 78"/>
          <p:cNvSpPr>
            <a:spLocks/>
          </p:cNvSpPr>
          <p:nvPr/>
        </p:nvSpPr>
        <p:spPr bwMode="auto">
          <a:xfrm>
            <a:off x="6005512" y="364378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solidFill>
                  <a:srgbClr val="000000"/>
                </a:solidFill>
                <a:latin typeface="Comic Sans MS" charset="0"/>
                <a:ea typeface="ＭＳ Ｐゴシック" charset="0"/>
                <a:cs typeface="Comic Sans MS" charset="0"/>
                <a:sym typeface="Comic Sans MS" charset="0"/>
              </a:rPr>
              <a:t>10</a:t>
            </a:r>
            <a:r>
              <a:rPr lang="en-US" sz="1600" baseline="32000" dirty="0">
                <a:solidFill>
                  <a:srgbClr val="000000"/>
                </a:solidFill>
                <a:latin typeface="Comic Sans MS" charset="0"/>
                <a:ea typeface="ＭＳ Ｐゴシック" charset="0"/>
                <a:cs typeface="Comic Sans MS" charset="0"/>
                <a:sym typeface="Comic Sans MS" charset="0"/>
              </a:rPr>
              <a:t>4</a:t>
            </a:r>
          </a:p>
        </p:txBody>
      </p:sp>
      <p:sp>
        <p:nvSpPr>
          <p:cNvPr id="17487" name="Rectangle 79"/>
          <p:cNvSpPr>
            <a:spLocks/>
          </p:cNvSpPr>
          <p:nvPr/>
        </p:nvSpPr>
        <p:spPr bwMode="auto">
          <a:xfrm>
            <a:off x="1660525" y="5021734"/>
            <a:ext cx="33569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a:t>
            </a:r>
            <a:r>
              <a:rPr lang="en-US" sz="1500" baseline="32000">
                <a:solidFill>
                  <a:srgbClr val="000000"/>
                </a:solidFill>
                <a:latin typeface="Comic Sans MS" charset="0"/>
                <a:ea typeface="ＭＳ Ｐゴシック" charset="0"/>
                <a:cs typeface="Comic Sans MS" charset="0"/>
                <a:sym typeface="Comic Sans MS" charset="0"/>
              </a:rPr>
              <a:t>-6</a:t>
            </a:r>
          </a:p>
        </p:txBody>
      </p:sp>
      <p:sp>
        <p:nvSpPr>
          <p:cNvPr id="17488" name="Rectangle 80"/>
          <p:cNvSpPr>
            <a:spLocks/>
          </p:cNvSpPr>
          <p:nvPr/>
        </p:nvSpPr>
        <p:spPr bwMode="auto">
          <a:xfrm>
            <a:off x="2503488" y="5040784"/>
            <a:ext cx="33569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a:solidFill>
                  <a:srgbClr val="000000"/>
                </a:solidFill>
                <a:latin typeface="Comic Sans MS" charset="0"/>
                <a:ea typeface="ＭＳ Ｐゴシック" charset="0"/>
                <a:cs typeface="Comic Sans MS" charset="0"/>
                <a:sym typeface="Comic Sans MS" charset="0"/>
              </a:rPr>
              <a:t>10</a:t>
            </a:r>
            <a:r>
              <a:rPr lang="en-US" sz="1500" baseline="32000">
                <a:solidFill>
                  <a:srgbClr val="000000"/>
                </a:solidFill>
                <a:latin typeface="Comic Sans MS" charset="0"/>
                <a:ea typeface="ＭＳ Ｐゴシック" charset="0"/>
                <a:cs typeface="Comic Sans MS" charset="0"/>
                <a:sym typeface="Comic Sans MS" charset="0"/>
              </a:rPr>
              <a:t>-6</a:t>
            </a:r>
          </a:p>
        </p:txBody>
      </p:sp>
      <p:sp>
        <p:nvSpPr>
          <p:cNvPr id="17489" name="Rectangle 81"/>
          <p:cNvSpPr>
            <a:spLocks/>
          </p:cNvSpPr>
          <p:nvPr/>
        </p:nvSpPr>
        <p:spPr bwMode="auto">
          <a:xfrm>
            <a:off x="2540000" y="4075584"/>
            <a:ext cx="287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500" dirty="0">
                <a:solidFill>
                  <a:srgbClr val="000000"/>
                </a:solidFill>
                <a:latin typeface="Comic Sans MS" charset="0"/>
                <a:ea typeface="ＭＳ Ｐゴシック" charset="0"/>
                <a:cs typeface="Comic Sans MS" charset="0"/>
                <a:sym typeface="Comic Sans MS" charset="0"/>
              </a:rPr>
              <a:t>10</a:t>
            </a:r>
            <a:r>
              <a:rPr lang="en-US" sz="1600" baseline="32000" dirty="0">
                <a:solidFill>
                  <a:srgbClr val="000000"/>
                </a:solidFill>
                <a:latin typeface="Comic Sans MS" charset="0"/>
                <a:ea typeface="ＭＳ Ｐゴシック" charset="0"/>
                <a:cs typeface="Comic Sans MS" charset="0"/>
                <a:sym typeface="Comic Sans MS" charset="0"/>
              </a:rPr>
              <a:t>3</a:t>
            </a:r>
          </a:p>
        </p:txBody>
      </p:sp>
      <p:sp>
        <p:nvSpPr>
          <p:cNvPr id="17490" name="Rectangle 82"/>
          <p:cNvSpPr>
            <a:spLocks/>
          </p:cNvSpPr>
          <p:nvPr/>
        </p:nvSpPr>
        <p:spPr bwMode="auto">
          <a:xfrm>
            <a:off x="7826573" y="105489"/>
            <a:ext cx="12428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600">
                <a:solidFill>
                  <a:srgbClr val="FFFFFF"/>
                </a:solidFill>
              </a:rPr>
              <a:t>H+H⇨D+e</a:t>
            </a:r>
            <a:r>
              <a:rPr lang="en-US" sz="1600" baseline="32000">
                <a:solidFill>
                  <a:srgbClr val="FFFFFF"/>
                </a:solidFill>
                <a:ea typeface="ＭＳ Ｐゴシック" charset="0"/>
                <a:cs typeface="Gill Sans" charset="0"/>
              </a:rPr>
              <a:t>+</a:t>
            </a:r>
            <a:r>
              <a:rPr lang="en-US" sz="1600">
                <a:solidFill>
                  <a:srgbClr val="FFFFFF"/>
                </a:solidFill>
                <a:ea typeface="ＭＳ Ｐゴシック" charset="0"/>
                <a:cs typeface="Lucida Grande" charset="0"/>
              </a:rPr>
              <a:t>+ν</a:t>
            </a:r>
          </a:p>
        </p:txBody>
      </p:sp>
      <p:grpSp>
        <p:nvGrpSpPr>
          <p:cNvPr id="17493" name="Group 85"/>
          <p:cNvGrpSpPr>
            <a:grpSpLocks/>
          </p:cNvGrpSpPr>
          <p:nvPr/>
        </p:nvGrpSpPr>
        <p:grpSpPr bwMode="auto">
          <a:xfrm>
            <a:off x="6563321" y="102394"/>
            <a:ext cx="900729" cy="252413"/>
            <a:chOff x="0" y="49"/>
            <a:chExt cx="1512" cy="318"/>
          </a:xfrm>
        </p:grpSpPr>
        <p:sp>
          <p:nvSpPr>
            <p:cNvPr id="17491" name="Rectangle 83"/>
            <p:cNvSpPr>
              <a:spLocks/>
            </p:cNvSpPr>
            <p:nvPr/>
          </p:nvSpPr>
          <p:spPr bwMode="auto">
            <a:xfrm>
              <a:off x="0" y="57"/>
              <a:ext cx="151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600">
                  <a:solidFill>
                    <a:srgbClr val="FFFFFF"/>
                  </a:solidFill>
                </a:rPr>
                <a:t> n⇨p+e</a:t>
              </a:r>
              <a:r>
                <a:rPr lang="en-US" sz="1600" baseline="32000">
                  <a:solidFill>
                    <a:srgbClr val="FFFFFF"/>
                  </a:solidFill>
                  <a:ea typeface="ＭＳ Ｐゴシック" charset="0"/>
                  <a:cs typeface="Gill Sans" charset="0"/>
                </a:rPr>
                <a:t>-</a:t>
              </a:r>
              <a:r>
                <a:rPr lang="en-US" sz="1600">
                  <a:solidFill>
                    <a:srgbClr val="FFFFFF"/>
                  </a:solidFill>
                  <a:ea typeface="ＭＳ Ｐゴシック" charset="0"/>
                  <a:cs typeface="Lucida Grande" charset="0"/>
                </a:rPr>
                <a:t>+ν</a:t>
              </a:r>
            </a:p>
          </p:txBody>
        </p:sp>
        <p:sp>
          <p:nvSpPr>
            <p:cNvPr id="17492" name="Rectangle 84"/>
            <p:cNvSpPr>
              <a:spLocks/>
            </p:cNvSpPr>
            <p:nvPr/>
          </p:nvSpPr>
          <p:spPr bwMode="auto">
            <a:xfrm>
              <a:off x="1218" y="49"/>
              <a:ext cx="17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r>
                <a:rPr lang="en-US" sz="1600">
                  <a:solidFill>
                    <a:srgbClr val="FFFFFF"/>
                  </a:solidFill>
                  <a:ea typeface="ＭＳ Ｐゴシック" charset="0"/>
                  <a:cs typeface="Gill Sans" charset="0"/>
                </a:rPr>
                <a:t>¯</a:t>
              </a:r>
            </a:p>
          </p:txBody>
        </p:sp>
      </p:grpSp>
      <p:grpSp>
        <p:nvGrpSpPr>
          <p:cNvPr id="17498" name="Group 90"/>
          <p:cNvGrpSpPr>
            <a:grpSpLocks/>
          </p:cNvGrpSpPr>
          <p:nvPr/>
        </p:nvGrpSpPr>
        <p:grpSpPr bwMode="auto">
          <a:xfrm>
            <a:off x="7266185" y="442311"/>
            <a:ext cx="1233488" cy="1296193"/>
            <a:chOff x="0" y="0"/>
            <a:chExt cx="1759" cy="1719"/>
          </a:xfrm>
          <a:gradFill flip="none" rotWithShape="1">
            <a:gsLst>
              <a:gs pos="0">
                <a:schemeClr val="tx1"/>
              </a:gs>
              <a:gs pos="100000">
                <a:prstClr val="white"/>
              </a:gs>
            </a:gsLst>
            <a:path path="circle">
              <a:fillToRect l="50000" t="50000" r="50000" b="50000"/>
            </a:path>
            <a:tileRect/>
          </a:gradFill>
        </p:grpSpPr>
        <p:grpSp>
          <p:nvGrpSpPr>
            <p:cNvPr id="17496" name="Group 88"/>
            <p:cNvGrpSpPr>
              <a:grpSpLocks/>
            </p:cNvGrpSpPr>
            <p:nvPr/>
          </p:nvGrpSpPr>
          <p:grpSpPr bwMode="auto">
            <a:xfrm>
              <a:off x="-40" y="-40"/>
              <a:ext cx="1840" cy="1800"/>
              <a:chOff x="0" y="0"/>
              <a:chExt cx="1840" cy="1800"/>
            </a:xfrm>
            <a:grpFill/>
          </p:grpSpPr>
          <p:sp>
            <p:nvSpPr>
              <p:cNvPr id="17494" name="Oval 86"/>
              <p:cNvSpPr>
                <a:spLocks/>
              </p:cNvSpPr>
              <p:nvPr/>
            </p:nvSpPr>
            <p:spPr bwMode="auto">
              <a:xfrm>
                <a:off x="40" y="40"/>
                <a:ext cx="1759" cy="1719"/>
              </a:xfrm>
              <a:prstGeom prst="ellipse">
                <a:avLst/>
              </a:prstGeom>
              <a:grpFill/>
              <a:ln>
                <a:noFill/>
              </a:ln>
              <a:extLs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lstStyle/>
              <a:p>
                <a:endParaRPr lang="fr-FR">
                  <a:solidFill>
                    <a:srgbClr val="FFFFFF"/>
                  </a:solidFill>
                </a:endParaRPr>
              </a:p>
            </p:txBody>
          </p:sp>
          <p:pic>
            <p:nvPicPr>
              <p:cNvPr id="17495" name="Picture 87"/>
              <p:cNvPicPr>
                <a:picLocks noChangeArrowheads="1"/>
              </p:cNvPicPr>
              <p:nvPr/>
            </p:nvPicPr>
            <p:blipFill>
              <a:blip r:embed="rId28" cstate="screen">
                <a:extLst>
                  <a:ext uri="{BEBA8EAE-BF5A-486C-A8C5-ECC9F3942E4B}">
                    <a14:imgProps xmlns:a14="http://schemas.microsoft.com/office/drawing/2010/main">
                      <a14:imgLayer r:embed="rId29">
                        <a14:imgEffect>
                          <a14:colorTemperature colorTemp="5900"/>
                        </a14:imgEffect>
                      </a14:imgLayer>
                    </a14:imgProps>
                  </a:ext>
                  <a:ext uri="{28A0092B-C50C-407E-A947-70E740481C1C}">
                    <a14:useLocalDpi xmlns:a14="http://schemas.microsoft.com/office/drawing/2010/main"/>
                  </a:ext>
                </a:extLst>
              </a:blip>
              <a:srcRect/>
              <a:stretch>
                <a:fillRect/>
              </a:stretch>
            </p:blipFill>
            <p:spPr bwMode="auto">
              <a:xfrm>
                <a:off x="0" y="0"/>
                <a:ext cx="1840" cy="1800"/>
              </a:xfrm>
              <a:prstGeom prst="rect">
                <a:avLst/>
              </a:prstGeom>
              <a:grpFill/>
              <a:ln>
                <a:noFill/>
              </a:ln>
              <a:effectLst>
                <a:softEdge rad="112500"/>
              </a:effectLst>
              <a:extLst>
                <a:ext uri="{91240B29-F687-4f45-9708-019B960494DF}">
                  <a14:hiddenLine xmlns:a14="http://schemas.microsoft.com/office/drawing/2010/main" w="12700" cap="flat">
                    <a:solidFill>
                      <a:srgbClr val="000000"/>
                    </a:solidFill>
                    <a:miter lim="800000"/>
                    <a:headEnd/>
                    <a:tailEnd/>
                  </a14:hiddenLine>
                </a:ext>
              </a:extLst>
            </p:spPr>
          </p:pic>
        </p:grpSp>
        <p:sp>
          <p:nvSpPr>
            <p:cNvPr id="17497" name="Oval 89"/>
            <p:cNvSpPr>
              <a:spLocks/>
            </p:cNvSpPr>
            <p:nvPr/>
          </p:nvSpPr>
          <p:spPr bwMode="auto">
            <a:xfrm>
              <a:off x="881" y="853"/>
              <a:ext cx="14" cy="13"/>
            </a:xfrm>
            <a:prstGeom prst="ellipse">
              <a:avLst/>
            </a:prstGeom>
            <a:grpFill/>
            <a:ln>
              <a:noFill/>
            </a:ln>
            <a:extLst>
              <a:ext uri="{91240B29-F687-4f45-9708-019B960494DF}">
                <a14:hiddenLine xmlns:a14="http://schemas.microsoft.com/office/drawing/2010/main" w="25400" cap="flat">
                  <a:solidFill>
                    <a:srgbClr val="000000"/>
                  </a:solidFill>
                  <a:miter lim="800000"/>
                  <a:headEnd type="none" w="med" len="med"/>
                  <a:tailEnd type="none" w="med" len="med"/>
                </a14:hiddenLine>
              </a:ext>
            </a:extLst>
          </p:spPr>
          <p:txBody>
            <a:bodyPr lIns="0" tIns="0" rIns="0" bIns="0"/>
            <a:lstStyle/>
            <a:p>
              <a:endParaRPr lang="fr-FR">
                <a:solidFill>
                  <a:srgbClr val="FFFFFF"/>
                </a:solidFill>
              </a:endParaRPr>
            </a:p>
          </p:txBody>
        </p:sp>
      </p:grpSp>
      <p:sp>
        <p:nvSpPr>
          <p:cNvPr id="2" name="Slide Number Placeholder 1"/>
          <p:cNvSpPr>
            <a:spLocks noGrp="1"/>
          </p:cNvSpPr>
          <p:nvPr>
            <p:ph type="sldNum" sz="quarter" idx="12"/>
          </p:nvPr>
        </p:nvSpPr>
        <p:spPr/>
        <p:txBody>
          <a:bodyPr/>
          <a:lstStyle/>
          <a:p>
            <a:fld id="{B9D2C864-9362-43C7-A136-D9C41D93A96D}" type="slidenum">
              <a:rPr lang="en-US" smtClean="0"/>
              <a:t>11</a:t>
            </a:fld>
            <a:endParaRPr lang="en-US"/>
          </a:p>
        </p:txBody>
      </p:sp>
      <p:pic>
        <p:nvPicPr>
          <p:cNvPr id="3" name="Picture 2"/>
          <p:cNvPicPr>
            <a:picLocks noChangeAspect="1"/>
          </p:cNvPicPr>
          <p:nvPr/>
        </p:nvPicPr>
        <p:blipFill>
          <a:blip r:embed="rId30" cstate="screen">
            <a:extLst>
              <a:ext uri="{BEBA8EAE-BF5A-486C-A8C5-ECC9F3942E4B}">
                <a14:imgProps xmlns:a14="http://schemas.microsoft.com/office/drawing/2010/main">
                  <a14:imgLayer r:embed="rId31">
                    <a14:imgEffect>
                      <a14:backgroundRemoval t="5641" b="100000" l="2577" r="96907">
                        <a14:foregroundMark x1="5670" y1="74872" x2="9278" y2="78462"/>
                        <a14:foregroundMark x1="11340" y1="87692" x2="6186" y2="85128"/>
                      </a14:backgroundRemoval>
                    </a14:imgEffect>
                  </a14:imgLayer>
                </a14:imgProps>
              </a:ext>
              <a:ext uri="{28A0092B-C50C-407E-A947-70E740481C1C}">
                <a14:useLocalDpi xmlns:a14="http://schemas.microsoft.com/office/drawing/2010/main"/>
              </a:ext>
            </a:extLst>
          </a:blip>
          <a:stretch>
            <a:fillRect/>
          </a:stretch>
        </p:blipFill>
        <p:spPr>
          <a:xfrm>
            <a:off x="8034338" y="5751176"/>
            <a:ext cx="1107082" cy="1112789"/>
          </a:xfrm>
          <a:prstGeom prst="rect">
            <a:avLst/>
          </a:prstGeom>
        </p:spPr>
      </p:pic>
    </p:spTree>
    <p:extLst>
      <p:ext uri="{BB962C8B-B14F-4D97-AF65-F5344CB8AC3E}">
        <p14:creationId xmlns:p14="http://schemas.microsoft.com/office/powerpoint/2010/main" val="1509884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7451"/>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7417"/>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742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7465"/>
                                        </p:tgtEl>
                                        <p:attrNameLst>
                                          <p:attrName>style.visibility</p:attrName>
                                        </p:attrNameLst>
                                      </p:cBhvr>
                                      <p:to>
                                        <p:strVal val="visible"/>
                                      </p:to>
                                    </p:set>
                                  </p:childTnLst>
                                </p:cTn>
                              </p:par>
                            </p:childTnLst>
                          </p:cTn>
                        </p:par>
                        <p:par>
                          <p:cTn id="17" fill="hold" nodeType="afterGroup">
                            <p:stCondLst>
                              <p:cond delay="500"/>
                            </p:stCondLst>
                            <p:childTnLst>
                              <p:par>
                                <p:cTn id="18" presetID="1" presetClass="entr" presetSubtype="0" fill="hold" nodeType="afterEffect">
                                  <p:stCondLst>
                                    <p:cond delay="0"/>
                                  </p:stCondLst>
                                  <p:childTnLst>
                                    <p:set>
                                      <p:cBhvr>
                                        <p:cTn id="19" dur="1" fill="hold">
                                          <p:stCondLst>
                                            <p:cond delay="499"/>
                                          </p:stCondLst>
                                        </p:cTn>
                                        <p:tgtEl>
                                          <p:spTgt spid="17464"/>
                                        </p:tgtEl>
                                        <p:attrNameLst>
                                          <p:attrName>style.visibility</p:attrName>
                                        </p:attrNameLst>
                                      </p:cBhvr>
                                      <p:to>
                                        <p:strVal val="visible"/>
                                      </p:to>
                                    </p:set>
                                  </p:childTnLst>
                                </p:cTn>
                              </p:par>
                            </p:childTnLst>
                          </p:cTn>
                        </p:par>
                        <p:par>
                          <p:cTn id="20" fill="hold" nodeType="afterGroup">
                            <p:stCondLst>
                              <p:cond delay="1000"/>
                            </p:stCondLst>
                            <p:childTnLst>
                              <p:par>
                                <p:cTn id="21" presetID="1" presetClass="entr" presetSubtype="0" fill="hold" nodeType="afterEffect">
                                  <p:stCondLst>
                                    <p:cond delay="0"/>
                                  </p:stCondLst>
                                  <p:childTnLst>
                                    <p:set>
                                      <p:cBhvr>
                                        <p:cTn id="22" dur="1" fill="hold">
                                          <p:stCondLst>
                                            <p:cond delay="499"/>
                                          </p:stCondLst>
                                        </p:cTn>
                                        <p:tgtEl>
                                          <p:spTgt spid="1746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xit" presetSubtype="0" fill="hold" nodeType="clickEffect">
                                  <p:stCondLst>
                                    <p:cond delay="0"/>
                                  </p:stCondLst>
                                  <p:childTnLst>
                                    <p:set>
                                      <p:cBhvr>
                                        <p:cTn id="26" dur="1" fill="hold">
                                          <p:stCondLst>
                                            <p:cond delay="499"/>
                                          </p:stCondLst>
                                        </p:cTn>
                                        <p:tgtEl>
                                          <p:spTgt spid="17469"/>
                                        </p:tgtEl>
                                        <p:attrNameLst>
                                          <p:attrName>style.visibility</p:attrName>
                                        </p:attrNameLst>
                                      </p:cBhvr>
                                      <p:to>
                                        <p:strVal val="hidden"/>
                                      </p:to>
                                    </p:set>
                                  </p:childTnLst>
                                </p:cTn>
                              </p:par>
                            </p:childTnLst>
                          </p:cTn>
                        </p:par>
                        <p:par>
                          <p:cTn id="27" fill="hold" nodeType="afterGroup">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17452"/>
                                        </p:tgtEl>
                                        <p:attrNameLst>
                                          <p:attrName>style.visibility</p:attrName>
                                        </p:attrNameLst>
                                      </p:cBhvr>
                                      <p:to>
                                        <p:strVal val="visible"/>
                                      </p:to>
                                    </p:set>
                                  </p:childTnLst>
                                </p:cTn>
                              </p:par>
                            </p:childTnLst>
                          </p:cTn>
                        </p:par>
                        <p:par>
                          <p:cTn id="30" fill="hold" nodeType="afterGroup">
                            <p:stCondLst>
                              <p:cond delay="1000"/>
                            </p:stCondLst>
                            <p:childTnLst>
                              <p:par>
                                <p:cTn id="31" presetID="1" presetClass="entr" presetSubtype="0" fill="hold" nodeType="afterEffect">
                                  <p:stCondLst>
                                    <p:cond delay="0"/>
                                  </p:stCondLst>
                                  <p:childTnLst>
                                    <p:set>
                                      <p:cBhvr>
                                        <p:cTn id="32" dur="1" fill="hold">
                                          <p:stCondLst>
                                            <p:cond delay="499"/>
                                          </p:stCondLst>
                                        </p:cTn>
                                        <p:tgtEl>
                                          <p:spTgt spid="17435"/>
                                        </p:tgtEl>
                                        <p:attrNameLst>
                                          <p:attrName>style.visibility</p:attrName>
                                        </p:attrNameLst>
                                      </p:cBhvr>
                                      <p:to>
                                        <p:strVal val="visible"/>
                                      </p:to>
                                    </p:set>
                                  </p:childTnLst>
                                </p:cTn>
                              </p:par>
                            </p:childTnLst>
                          </p:cTn>
                        </p:par>
                        <p:par>
                          <p:cTn id="33" fill="hold" nodeType="afterGroup">
                            <p:stCondLst>
                              <p:cond delay="1500"/>
                            </p:stCondLst>
                            <p:childTnLst>
                              <p:par>
                                <p:cTn id="34" presetID="1" presetClass="entr" presetSubtype="0" fill="hold" nodeType="afterEffect">
                                  <p:stCondLst>
                                    <p:cond delay="0"/>
                                  </p:stCondLst>
                                  <p:childTnLst>
                                    <p:set>
                                      <p:cBhvr>
                                        <p:cTn id="35" dur="1" fill="hold">
                                          <p:stCondLst>
                                            <p:cond delay="499"/>
                                          </p:stCondLst>
                                        </p:cTn>
                                        <p:tgtEl>
                                          <p:spTgt spid="17461"/>
                                        </p:tgtEl>
                                        <p:attrNameLst>
                                          <p:attrName>style.visibility</p:attrName>
                                        </p:attrNameLst>
                                      </p:cBhvr>
                                      <p:to>
                                        <p:strVal val="visible"/>
                                      </p:to>
                                    </p:set>
                                  </p:childTnLst>
                                </p:cTn>
                              </p:par>
                            </p:childTnLst>
                          </p:cTn>
                        </p:par>
                        <p:par>
                          <p:cTn id="36" fill="hold" nodeType="afterGroup">
                            <p:stCondLst>
                              <p:cond delay="2000"/>
                            </p:stCondLst>
                            <p:childTnLst>
                              <p:par>
                                <p:cTn id="37" presetID="4" presetClass="entr" presetSubtype="32" fill="hold" nodeType="afterEffect">
                                  <p:stCondLst>
                                    <p:cond delay="0"/>
                                  </p:stCondLst>
                                  <p:childTnLst>
                                    <p:set>
                                      <p:cBhvr>
                                        <p:cTn id="38" dur="1" fill="hold">
                                          <p:stCondLst>
                                            <p:cond delay="0"/>
                                          </p:stCondLst>
                                        </p:cTn>
                                        <p:tgtEl>
                                          <p:spTgt spid="17498"/>
                                        </p:tgtEl>
                                        <p:attrNameLst>
                                          <p:attrName>style.visibility</p:attrName>
                                        </p:attrNameLst>
                                      </p:cBhvr>
                                      <p:to>
                                        <p:strVal val="visible"/>
                                      </p:to>
                                    </p:set>
                                    <p:animEffect transition="in" filter="box(out)">
                                      <p:cBhvr>
                                        <p:cTn id="39" dur="500"/>
                                        <p:tgtEl>
                                          <p:spTgt spid="1749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xit" presetSubtype="32" fill="hold" nodeType="clickEffect">
                                  <p:stCondLst>
                                    <p:cond delay="0"/>
                                  </p:stCondLst>
                                  <p:childTnLst>
                                    <p:animEffect transition="out" filter="box(out)">
                                      <p:cBhvr>
                                        <p:cTn id="43" dur="500"/>
                                        <p:tgtEl>
                                          <p:spTgt spid="17498"/>
                                        </p:tgtEl>
                                      </p:cBhvr>
                                    </p:animEffect>
                                    <p:set>
                                      <p:cBhvr>
                                        <p:cTn id="44" dur="1" fill="hold">
                                          <p:stCondLst>
                                            <p:cond delay="499"/>
                                          </p:stCondLst>
                                        </p:cTn>
                                        <p:tgtEl>
                                          <p:spTgt spid="17498"/>
                                        </p:tgtEl>
                                        <p:attrNameLst>
                                          <p:attrName>style.visibility</p:attrName>
                                        </p:attrNameLst>
                                      </p:cBhvr>
                                      <p:to>
                                        <p:strVal val="hidden"/>
                                      </p:to>
                                    </p:set>
                                  </p:childTnLst>
                                </p:cTn>
                              </p:par>
                            </p:childTnLst>
                          </p:cTn>
                        </p:par>
                        <p:par>
                          <p:cTn id="45" fill="hold" nodeType="afterGroup">
                            <p:stCondLst>
                              <p:cond delay="500"/>
                            </p:stCondLst>
                            <p:childTnLst>
                              <p:par>
                                <p:cTn id="46" presetID="1" presetClass="entr" presetSubtype="0" fill="hold" nodeType="afterEffect">
                                  <p:stCondLst>
                                    <p:cond delay="0"/>
                                  </p:stCondLst>
                                  <p:childTnLst>
                                    <p:set>
                                      <p:cBhvr>
                                        <p:cTn id="47" dur="1" fill="hold">
                                          <p:stCondLst>
                                            <p:cond delay="499"/>
                                          </p:stCondLst>
                                        </p:cTn>
                                        <p:tgtEl>
                                          <p:spTgt spid="17455"/>
                                        </p:tgtEl>
                                        <p:attrNameLst>
                                          <p:attrName>style.visibility</p:attrName>
                                        </p:attrNameLst>
                                      </p:cBhvr>
                                      <p:to>
                                        <p:strVal val="visible"/>
                                      </p:to>
                                    </p:set>
                                  </p:childTnLst>
                                </p:cTn>
                              </p:par>
                            </p:childTnLst>
                          </p:cTn>
                        </p:par>
                        <p:par>
                          <p:cTn id="48" fill="hold" nodeType="afterGroup">
                            <p:stCondLst>
                              <p:cond delay="1000"/>
                            </p:stCondLst>
                            <p:childTnLst>
                              <p:par>
                                <p:cTn id="49" presetID="1" presetClass="entr" presetSubtype="0" fill="hold" nodeType="afterEffect">
                                  <p:stCondLst>
                                    <p:cond delay="0"/>
                                  </p:stCondLst>
                                  <p:childTnLst>
                                    <p:set>
                                      <p:cBhvr>
                                        <p:cTn id="50" dur="1" fill="hold">
                                          <p:stCondLst>
                                            <p:cond delay="499"/>
                                          </p:stCondLst>
                                        </p:cTn>
                                        <p:tgtEl>
                                          <p:spTgt spid="17458"/>
                                        </p:tgtEl>
                                        <p:attrNameLst>
                                          <p:attrName>style.visibility</p:attrName>
                                        </p:attrNameLst>
                                      </p:cBhvr>
                                      <p:to>
                                        <p:strVal val="visible"/>
                                      </p:to>
                                    </p:set>
                                  </p:childTnLst>
                                </p:cTn>
                              </p:par>
                            </p:childTnLst>
                          </p:cTn>
                        </p:par>
                        <p:par>
                          <p:cTn id="51" fill="hold" nodeType="afterGroup">
                            <p:stCondLst>
                              <p:cond delay="1500"/>
                            </p:stCondLst>
                            <p:childTnLst>
                              <p:par>
                                <p:cTn id="52" presetID="1" presetClass="entr" presetSubtype="0" fill="hold" nodeType="afterEffect">
                                  <p:stCondLst>
                                    <p:cond delay="0"/>
                                  </p:stCondLst>
                                  <p:childTnLst>
                                    <p:set>
                                      <p:cBhvr>
                                        <p:cTn id="53" dur="1" fill="hold">
                                          <p:stCondLst>
                                            <p:cond delay="499"/>
                                          </p:stCondLst>
                                        </p:cTn>
                                        <p:tgtEl>
                                          <p:spTgt spid="17438"/>
                                        </p:tgtEl>
                                        <p:attrNameLst>
                                          <p:attrName>style.visibility</p:attrName>
                                        </p:attrNameLst>
                                      </p:cBhvr>
                                      <p:to>
                                        <p:strVal val="visible"/>
                                      </p:to>
                                    </p:set>
                                  </p:childTnLst>
                                </p:cTn>
                              </p:par>
                            </p:childTnLst>
                          </p:cTn>
                        </p:par>
                        <p:par>
                          <p:cTn id="54" fill="hold" nodeType="afterGroup">
                            <p:stCondLst>
                              <p:cond delay="2000"/>
                            </p:stCondLst>
                            <p:childTnLst>
                              <p:par>
                                <p:cTn id="55" presetID="1" presetClass="entr" presetSubtype="0" fill="hold" nodeType="afterEffect">
                                  <p:stCondLst>
                                    <p:cond delay="0"/>
                                  </p:stCondLst>
                                  <p:childTnLst>
                                    <p:set>
                                      <p:cBhvr>
                                        <p:cTn id="56" dur="1" fill="hold">
                                          <p:stCondLst>
                                            <p:cond delay="499"/>
                                          </p:stCondLst>
                                        </p:cTn>
                                        <p:tgtEl>
                                          <p:spTgt spid="17470"/>
                                        </p:tgtEl>
                                        <p:attrNameLst>
                                          <p:attrName>style.visibility</p:attrName>
                                        </p:attrNameLst>
                                      </p:cBhvr>
                                      <p:to>
                                        <p:strVal val="visible"/>
                                      </p:to>
                                    </p:set>
                                  </p:childTnLst>
                                </p:cTn>
                              </p:par>
                            </p:childTnLst>
                          </p:cTn>
                        </p:par>
                        <p:par>
                          <p:cTn id="57" fill="hold" nodeType="afterGroup">
                            <p:stCondLst>
                              <p:cond delay="2500"/>
                            </p:stCondLst>
                            <p:childTnLst>
                              <p:par>
                                <p:cTn id="58" presetID="1" presetClass="entr" presetSubtype="0" fill="hold" nodeType="afterEffect">
                                  <p:stCondLst>
                                    <p:cond delay="0"/>
                                  </p:stCondLst>
                                  <p:childTnLst>
                                    <p:set>
                                      <p:cBhvr>
                                        <p:cTn id="59" dur="1" fill="hold">
                                          <p:stCondLst>
                                            <p:cond delay="499"/>
                                          </p:stCondLst>
                                        </p:cTn>
                                        <p:tgtEl>
                                          <p:spTgt spid="17493"/>
                                        </p:tgtEl>
                                        <p:attrNameLst>
                                          <p:attrName>style.visibility</p:attrName>
                                        </p:attrNameLst>
                                      </p:cBhvr>
                                      <p:to>
                                        <p:strVal val="visible"/>
                                      </p:to>
                                    </p:set>
                                  </p:childTnLst>
                                </p:cTn>
                              </p:par>
                            </p:childTnLst>
                          </p:cTn>
                        </p:par>
                        <p:par>
                          <p:cTn id="60" fill="hold" nodeType="afterGroup">
                            <p:stCondLst>
                              <p:cond delay="3000"/>
                            </p:stCondLst>
                            <p:childTnLst>
                              <p:par>
                                <p:cTn id="61" presetID="1" presetClass="entr" presetSubtype="0" fill="hold" nodeType="afterEffect">
                                  <p:stCondLst>
                                    <p:cond delay="0"/>
                                  </p:stCondLst>
                                  <p:childTnLst>
                                    <p:set>
                                      <p:cBhvr>
                                        <p:cTn id="62" dur="1" fill="hold">
                                          <p:stCondLst>
                                            <p:cond delay="499"/>
                                          </p:stCondLst>
                                        </p:cTn>
                                        <p:tgtEl>
                                          <p:spTgt spid="17471"/>
                                        </p:tgtEl>
                                        <p:attrNameLst>
                                          <p:attrName>style.visibility</p:attrName>
                                        </p:attrNameLst>
                                      </p:cBhvr>
                                      <p:to>
                                        <p:strVal val="visible"/>
                                      </p:to>
                                    </p:set>
                                  </p:childTnLst>
                                </p:cTn>
                              </p:par>
                            </p:childTnLst>
                          </p:cTn>
                        </p:par>
                        <p:par>
                          <p:cTn id="63" fill="hold" nodeType="afterGroup">
                            <p:stCondLst>
                              <p:cond delay="3500"/>
                            </p:stCondLst>
                            <p:childTnLst>
                              <p:par>
                                <p:cTn id="64" presetID="1" presetClass="entr" presetSubtype="0" fill="hold" grpId="0" nodeType="afterEffect">
                                  <p:stCondLst>
                                    <p:cond delay="0"/>
                                  </p:stCondLst>
                                  <p:childTnLst>
                                    <p:set>
                                      <p:cBhvr>
                                        <p:cTn id="65" dur="1" fill="hold">
                                          <p:stCondLst>
                                            <p:cond delay="499"/>
                                          </p:stCondLst>
                                        </p:cTn>
                                        <p:tgtEl>
                                          <p:spTgt spid="17490"/>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xit" presetSubtype="0" fill="hold" nodeType="clickEffect">
                                  <p:stCondLst>
                                    <p:cond delay="0"/>
                                  </p:stCondLst>
                                  <p:childTnLst>
                                    <p:set>
                                      <p:cBhvr>
                                        <p:cTn id="69" dur="1" fill="hold">
                                          <p:stCondLst>
                                            <p:cond delay="499"/>
                                          </p:stCondLst>
                                        </p:cTn>
                                        <p:tgtEl>
                                          <p:spTgt spid="17470"/>
                                        </p:tgtEl>
                                        <p:attrNameLst>
                                          <p:attrName>style.visibility</p:attrName>
                                        </p:attrNameLst>
                                      </p:cBhvr>
                                      <p:to>
                                        <p:strVal val="hidden"/>
                                      </p:to>
                                    </p:set>
                                  </p:childTnLst>
                                </p:cTn>
                              </p:par>
                            </p:childTnLst>
                          </p:cTn>
                        </p:par>
                        <p:par>
                          <p:cTn id="70" fill="hold" nodeType="afterGroup">
                            <p:stCondLst>
                              <p:cond delay="500"/>
                            </p:stCondLst>
                            <p:childTnLst>
                              <p:par>
                                <p:cTn id="71" presetID="1" presetClass="exit" presetSubtype="0" fill="hold" grpId="1" nodeType="afterEffect">
                                  <p:stCondLst>
                                    <p:cond delay="0"/>
                                  </p:stCondLst>
                                  <p:childTnLst>
                                    <p:set>
                                      <p:cBhvr>
                                        <p:cTn id="72" dur="1" fill="hold">
                                          <p:stCondLst>
                                            <p:cond delay="499"/>
                                          </p:stCondLst>
                                        </p:cTn>
                                        <p:tgtEl>
                                          <p:spTgt spid="17490"/>
                                        </p:tgtEl>
                                        <p:attrNameLst>
                                          <p:attrName>style.visibility</p:attrName>
                                        </p:attrNameLst>
                                      </p:cBhvr>
                                      <p:to>
                                        <p:strVal val="hidden"/>
                                      </p:to>
                                    </p:set>
                                  </p:childTnLst>
                                </p:cTn>
                              </p:par>
                            </p:childTnLst>
                          </p:cTn>
                        </p:par>
                        <p:par>
                          <p:cTn id="73" fill="hold" nodeType="afterGroup">
                            <p:stCondLst>
                              <p:cond delay="1000"/>
                            </p:stCondLst>
                            <p:childTnLst>
                              <p:par>
                                <p:cTn id="74" presetID="1" presetClass="exit" presetSubtype="0" fill="hold" nodeType="afterEffect">
                                  <p:stCondLst>
                                    <p:cond delay="0"/>
                                  </p:stCondLst>
                                  <p:childTnLst>
                                    <p:set>
                                      <p:cBhvr>
                                        <p:cTn id="75" dur="1" fill="hold">
                                          <p:stCondLst>
                                            <p:cond delay="499"/>
                                          </p:stCondLst>
                                        </p:cTn>
                                        <p:tgtEl>
                                          <p:spTgt spid="17471"/>
                                        </p:tgtEl>
                                        <p:attrNameLst>
                                          <p:attrName>style.visibility</p:attrName>
                                        </p:attrNameLst>
                                      </p:cBhvr>
                                      <p:to>
                                        <p:strVal val="hidden"/>
                                      </p:to>
                                    </p:set>
                                  </p:childTnLst>
                                </p:cTn>
                              </p:par>
                            </p:childTnLst>
                          </p:cTn>
                        </p:par>
                        <p:par>
                          <p:cTn id="76" fill="hold" nodeType="afterGroup">
                            <p:stCondLst>
                              <p:cond delay="1500"/>
                            </p:stCondLst>
                            <p:childTnLst>
                              <p:par>
                                <p:cTn id="77" presetID="4" presetClass="entr" presetSubtype="32" fill="hold" nodeType="afterEffect">
                                  <p:stCondLst>
                                    <p:cond delay="0"/>
                                  </p:stCondLst>
                                  <p:childTnLst>
                                    <p:set>
                                      <p:cBhvr>
                                        <p:cTn id="78" dur="1" fill="hold">
                                          <p:stCondLst>
                                            <p:cond delay="0"/>
                                          </p:stCondLst>
                                        </p:cTn>
                                        <p:tgtEl>
                                          <p:spTgt spid="17409"/>
                                        </p:tgtEl>
                                        <p:attrNameLst>
                                          <p:attrName>style.visibility</p:attrName>
                                        </p:attrNameLst>
                                      </p:cBhvr>
                                      <p:to>
                                        <p:strVal val="visible"/>
                                      </p:to>
                                    </p:set>
                                    <p:animEffect transition="in" filter="box(out)">
                                      <p:cBhvr>
                                        <p:cTn id="79" dur="500"/>
                                        <p:tgtEl>
                                          <p:spTgt spid="17409"/>
                                        </p:tgtEl>
                                      </p:cBhvr>
                                    </p:animEffect>
                                  </p:childTnLst>
                                </p:cTn>
                              </p:par>
                            </p:childTnLst>
                          </p:cTn>
                        </p:par>
                        <p:par>
                          <p:cTn id="80" fill="hold" nodeType="afterGroup">
                            <p:stCondLst>
                              <p:cond delay="2000"/>
                            </p:stCondLst>
                            <p:childTnLst>
                              <p:par>
                                <p:cTn id="81" presetID="1" presetClass="exit" presetSubtype="0" fill="hold" nodeType="afterEffect">
                                  <p:stCondLst>
                                    <p:cond delay="0"/>
                                  </p:stCondLst>
                                  <p:childTnLst>
                                    <p:set>
                                      <p:cBhvr>
                                        <p:cTn id="82" dur="1" fill="hold">
                                          <p:stCondLst>
                                            <p:cond delay="499"/>
                                          </p:stCondLst>
                                        </p:cTn>
                                        <p:tgtEl>
                                          <p:spTgt spid="17493"/>
                                        </p:tgtEl>
                                        <p:attrNameLst>
                                          <p:attrName>style.visibility</p:attrName>
                                        </p:attrNameLst>
                                      </p:cBhvr>
                                      <p:to>
                                        <p:strVal val="hidden"/>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4" presetClass="exit" presetSubtype="16" fill="hold" nodeType="clickEffect">
                                  <p:stCondLst>
                                    <p:cond delay="0"/>
                                  </p:stCondLst>
                                  <p:childTnLst>
                                    <p:animEffect transition="out" filter="box(in)">
                                      <p:cBhvr>
                                        <p:cTn id="86" dur="500"/>
                                        <p:tgtEl>
                                          <p:spTgt spid="17409"/>
                                        </p:tgtEl>
                                      </p:cBhvr>
                                    </p:animEffect>
                                    <p:set>
                                      <p:cBhvr>
                                        <p:cTn id="87" dur="1" fill="hold">
                                          <p:stCondLst>
                                            <p:cond delay="499"/>
                                          </p:stCondLst>
                                        </p:cTn>
                                        <p:tgtEl>
                                          <p:spTgt spid="17409"/>
                                        </p:tgtEl>
                                        <p:attrNameLst>
                                          <p:attrName>style.visibility</p:attrName>
                                        </p:attrNameLst>
                                      </p:cBhvr>
                                      <p:to>
                                        <p:strVal val="hidden"/>
                                      </p:to>
                                    </p:set>
                                  </p:childTnLst>
                                </p:cTn>
                              </p:par>
                            </p:childTnLst>
                          </p:cTn>
                        </p:par>
                        <p:par>
                          <p:cTn id="88" fill="hold" nodeType="afterGroup">
                            <p:stCondLst>
                              <p:cond delay="500"/>
                            </p:stCondLst>
                            <p:childTnLst>
                              <p:par>
                                <p:cTn id="89" presetID="1" presetClass="entr" presetSubtype="0" fill="hold" nodeType="afterEffect">
                                  <p:stCondLst>
                                    <p:cond delay="0"/>
                                  </p:stCondLst>
                                  <p:childTnLst>
                                    <p:set>
                                      <p:cBhvr>
                                        <p:cTn id="90" dur="1" fill="hold">
                                          <p:stCondLst>
                                            <p:cond delay="499"/>
                                          </p:stCondLst>
                                        </p:cTn>
                                        <p:tgtEl>
                                          <p:spTgt spid="17426"/>
                                        </p:tgtEl>
                                        <p:attrNameLst>
                                          <p:attrName>style.visibility</p:attrName>
                                        </p:attrNameLst>
                                      </p:cBhvr>
                                      <p:to>
                                        <p:strVal val="visible"/>
                                      </p:to>
                                    </p:set>
                                  </p:childTnLst>
                                </p:cTn>
                              </p:par>
                            </p:childTnLst>
                          </p:cTn>
                        </p:par>
                        <p:par>
                          <p:cTn id="91" fill="hold" nodeType="afterGroup">
                            <p:stCondLst>
                              <p:cond delay="1000"/>
                            </p:stCondLst>
                            <p:childTnLst>
                              <p:par>
                                <p:cTn id="92" presetID="1" presetClass="entr" presetSubtype="0" fill="hold" nodeType="afterEffect">
                                  <p:stCondLst>
                                    <p:cond delay="0"/>
                                  </p:stCondLst>
                                  <p:childTnLst>
                                    <p:set>
                                      <p:cBhvr>
                                        <p:cTn id="93" dur="1" fill="hold">
                                          <p:stCondLst>
                                            <p:cond delay="499"/>
                                          </p:stCondLst>
                                        </p:cTn>
                                        <p:tgtEl>
                                          <p:spTgt spid="17423"/>
                                        </p:tgtEl>
                                        <p:attrNameLst>
                                          <p:attrName>style.visibility</p:attrName>
                                        </p:attrNameLst>
                                      </p:cBhvr>
                                      <p:to>
                                        <p:strVal val="visible"/>
                                      </p:to>
                                    </p:set>
                                  </p:childTnLst>
                                </p:cTn>
                              </p:par>
                            </p:childTnLst>
                          </p:cTn>
                        </p:par>
                        <p:par>
                          <p:cTn id="94" fill="hold" nodeType="afterGroup">
                            <p:stCondLst>
                              <p:cond delay="1500"/>
                            </p:stCondLst>
                            <p:childTnLst>
                              <p:par>
                                <p:cTn id="95" presetID="1" presetClass="entr" presetSubtype="0" fill="hold" nodeType="afterEffect">
                                  <p:stCondLst>
                                    <p:cond delay="0"/>
                                  </p:stCondLst>
                                  <p:childTnLst>
                                    <p:set>
                                      <p:cBhvr>
                                        <p:cTn id="96" dur="1" fill="hold">
                                          <p:stCondLst>
                                            <p:cond delay="499"/>
                                          </p:stCondLst>
                                        </p:cTn>
                                        <p:tgtEl>
                                          <p:spTgt spid="17432"/>
                                        </p:tgtEl>
                                        <p:attrNameLst>
                                          <p:attrName>style.visibility</p:attrName>
                                        </p:attrNameLst>
                                      </p:cBhvr>
                                      <p:to>
                                        <p:strVal val="visible"/>
                                      </p:to>
                                    </p:set>
                                  </p:childTnLst>
                                </p:cTn>
                              </p:par>
                            </p:childTnLst>
                          </p:cTn>
                        </p:par>
                        <p:par>
                          <p:cTn id="97" fill="hold" nodeType="afterGroup">
                            <p:stCondLst>
                              <p:cond delay="2000"/>
                            </p:stCondLst>
                            <p:childTnLst>
                              <p:par>
                                <p:cTn id="98" presetID="1" presetClass="entr" presetSubtype="0" fill="hold" nodeType="afterEffect">
                                  <p:stCondLst>
                                    <p:cond delay="0"/>
                                  </p:stCondLst>
                                  <p:childTnLst>
                                    <p:set>
                                      <p:cBhvr>
                                        <p:cTn id="99" dur="1" fill="hold">
                                          <p:stCondLst>
                                            <p:cond delay="499"/>
                                          </p:stCondLst>
                                        </p:cTn>
                                        <p:tgtEl>
                                          <p:spTgt spid="17429"/>
                                        </p:tgtEl>
                                        <p:attrNameLst>
                                          <p:attrName>style.visibility</p:attrName>
                                        </p:attrNameLst>
                                      </p:cBhvr>
                                      <p:to>
                                        <p:strVal val="visible"/>
                                      </p:to>
                                    </p:se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 presetClass="entr" presetSubtype="0" fill="hold" nodeType="clickEffect">
                                  <p:stCondLst>
                                    <p:cond delay="0"/>
                                  </p:stCondLst>
                                  <p:childTnLst>
                                    <p:set>
                                      <p:cBhvr>
                                        <p:cTn id="103" dur="1" fill="hold">
                                          <p:stCondLst>
                                            <p:cond delay="499"/>
                                          </p:stCondLst>
                                        </p:cTn>
                                        <p:tgtEl>
                                          <p:spTgt spid="17441"/>
                                        </p:tgtEl>
                                        <p:attrNameLst>
                                          <p:attrName>style.visibility</p:attrName>
                                        </p:attrNameLst>
                                      </p:cBhvr>
                                      <p:to>
                                        <p:strVal val="visible"/>
                                      </p:to>
                                    </p:set>
                                  </p:childTnLst>
                                </p:cTn>
                              </p:par>
                            </p:childTnLst>
                          </p:cTn>
                        </p:par>
                        <p:par>
                          <p:cTn id="104" fill="hold" nodeType="afterGroup">
                            <p:stCondLst>
                              <p:cond delay="500"/>
                            </p:stCondLst>
                            <p:childTnLst>
                              <p:par>
                                <p:cTn id="105" presetID="1" presetClass="entr" presetSubtype="0" fill="hold" nodeType="afterEffect">
                                  <p:stCondLst>
                                    <p:cond delay="0"/>
                                  </p:stCondLst>
                                  <p:childTnLst>
                                    <p:set>
                                      <p:cBhvr>
                                        <p:cTn id="106" dur="1" fill="hold">
                                          <p:stCondLst>
                                            <p:cond delay="499"/>
                                          </p:stCondLst>
                                        </p:cTn>
                                        <p:tgtEl>
                                          <p:spTgt spid="17444"/>
                                        </p:tgtEl>
                                        <p:attrNameLst>
                                          <p:attrName>style.visibility</p:attrName>
                                        </p:attrNameLst>
                                      </p:cBhvr>
                                      <p:to>
                                        <p:strVal val="visible"/>
                                      </p:to>
                                    </p:set>
                                  </p:childTnLst>
                                </p:cTn>
                              </p:par>
                            </p:childTnLst>
                          </p:cTn>
                        </p:par>
                        <p:par>
                          <p:cTn id="107" fill="hold" nodeType="afterGroup">
                            <p:stCondLst>
                              <p:cond delay="1000"/>
                            </p:stCondLst>
                            <p:childTnLst>
                              <p:par>
                                <p:cTn id="108" presetID="1" presetClass="entr" presetSubtype="0" fill="hold" nodeType="afterEffect">
                                  <p:stCondLst>
                                    <p:cond delay="0"/>
                                  </p:stCondLst>
                                  <p:childTnLst>
                                    <p:set>
                                      <p:cBhvr>
                                        <p:cTn id="109" dur="1" fill="hold">
                                          <p:stCondLst>
                                            <p:cond delay="499"/>
                                          </p:stCondLst>
                                        </p:cTn>
                                        <p:tgtEl>
                                          <p:spTgt spid="17447"/>
                                        </p:tgtEl>
                                        <p:attrNameLst>
                                          <p:attrName>style.visibility</p:attrName>
                                        </p:attrNameLst>
                                      </p:cBhvr>
                                      <p:to>
                                        <p:strVal val="visible"/>
                                      </p:to>
                                    </p:set>
                                  </p:childTnLst>
                                </p:cTn>
                              </p:par>
                            </p:childTnLst>
                          </p:cTn>
                        </p:par>
                        <p:par>
                          <p:cTn id="110" fill="hold" nodeType="afterGroup">
                            <p:stCondLst>
                              <p:cond delay="1500"/>
                            </p:stCondLst>
                            <p:childTnLst>
                              <p:par>
                                <p:cTn id="111" presetID="1" presetClass="entr" presetSubtype="0" fill="hold" nodeType="afterEffect">
                                  <p:stCondLst>
                                    <p:cond delay="0"/>
                                  </p:stCondLst>
                                  <p:childTnLst>
                                    <p:set>
                                      <p:cBhvr>
                                        <p:cTn id="112" dur="1" fill="hold">
                                          <p:stCondLst>
                                            <p:cond delay="499"/>
                                          </p:stCondLst>
                                        </p:cTn>
                                        <p:tgtEl>
                                          <p:spTgt spid="17450"/>
                                        </p:tgtEl>
                                        <p:attrNameLst>
                                          <p:attrName>style.visibility</p:attrName>
                                        </p:attrNameLst>
                                      </p:cBhvr>
                                      <p:to>
                                        <p:strVal val="visible"/>
                                      </p:to>
                                    </p:se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499"/>
                                          </p:stCondLst>
                                        </p:cTn>
                                        <p:tgtEl>
                                          <p:spTgt spid="17474"/>
                                        </p:tgtEl>
                                        <p:attrNameLst>
                                          <p:attrName>style.visibility</p:attrName>
                                        </p:attrNameLst>
                                      </p:cBhvr>
                                      <p:to>
                                        <p:strVal val="visible"/>
                                      </p:to>
                                    </p:set>
                                  </p:childTnLst>
                                </p:cTn>
                              </p:par>
                            </p:childTnLst>
                          </p:cTn>
                        </p:par>
                        <p:par>
                          <p:cTn id="117" fill="hold" nodeType="afterGroup">
                            <p:stCondLst>
                              <p:cond delay="500"/>
                            </p:stCondLst>
                            <p:childTnLst>
                              <p:par>
                                <p:cTn id="118" presetID="1" presetClass="entr" presetSubtype="0" fill="hold" grpId="0" nodeType="afterEffect">
                                  <p:stCondLst>
                                    <p:cond delay="0"/>
                                  </p:stCondLst>
                                  <p:childTnLst>
                                    <p:set>
                                      <p:cBhvr>
                                        <p:cTn id="119" dur="1" fill="hold">
                                          <p:stCondLst>
                                            <p:cond delay="499"/>
                                          </p:stCondLst>
                                        </p:cTn>
                                        <p:tgtEl>
                                          <p:spTgt spid="17473"/>
                                        </p:tgtEl>
                                        <p:attrNameLst>
                                          <p:attrName>style.visibility</p:attrName>
                                        </p:attrNameLst>
                                      </p:cBhvr>
                                      <p:to>
                                        <p:strVal val="visible"/>
                                      </p:to>
                                    </p:set>
                                  </p:childTnLst>
                                </p:cTn>
                              </p:par>
                            </p:childTnLst>
                          </p:cTn>
                        </p:par>
                        <p:par>
                          <p:cTn id="120" fill="hold" nodeType="afterGroup">
                            <p:stCondLst>
                              <p:cond delay="1000"/>
                            </p:stCondLst>
                            <p:childTnLst>
                              <p:par>
                                <p:cTn id="121" presetID="1" presetClass="entr" presetSubtype="0" fill="hold" grpId="0" nodeType="afterEffect">
                                  <p:stCondLst>
                                    <p:cond delay="0"/>
                                  </p:stCondLst>
                                  <p:childTnLst>
                                    <p:set>
                                      <p:cBhvr>
                                        <p:cTn id="122" dur="1" fill="hold">
                                          <p:stCondLst>
                                            <p:cond delay="499"/>
                                          </p:stCondLst>
                                        </p:cTn>
                                        <p:tgtEl>
                                          <p:spTgt spid="17476"/>
                                        </p:tgtEl>
                                        <p:attrNameLst>
                                          <p:attrName>style.visibility</p:attrName>
                                        </p:attrNameLst>
                                      </p:cBhvr>
                                      <p:to>
                                        <p:strVal val="visible"/>
                                      </p:to>
                                    </p:set>
                                  </p:childTnLst>
                                </p:cTn>
                              </p:par>
                            </p:childTnLst>
                          </p:cTn>
                        </p:par>
                        <p:par>
                          <p:cTn id="123" fill="hold" nodeType="afterGroup">
                            <p:stCondLst>
                              <p:cond delay="1500"/>
                            </p:stCondLst>
                            <p:childTnLst>
                              <p:par>
                                <p:cTn id="124" presetID="1" presetClass="entr" presetSubtype="0" fill="hold" grpId="0" nodeType="afterEffect">
                                  <p:stCondLst>
                                    <p:cond delay="0"/>
                                  </p:stCondLst>
                                  <p:childTnLst>
                                    <p:set>
                                      <p:cBhvr>
                                        <p:cTn id="125" dur="1" fill="hold">
                                          <p:stCondLst>
                                            <p:cond delay="499"/>
                                          </p:stCondLst>
                                        </p:cTn>
                                        <p:tgtEl>
                                          <p:spTgt spid="17475"/>
                                        </p:tgtEl>
                                        <p:attrNameLst>
                                          <p:attrName>style.visibility</p:attrName>
                                        </p:attrNameLst>
                                      </p:cBhvr>
                                      <p:to>
                                        <p:strVal val="visible"/>
                                      </p:to>
                                    </p:set>
                                  </p:childTnLst>
                                </p:cTn>
                              </p:par>
                            </p:childTnLst>
                          </p:cTn>
                        </p:par>
                        <p:par>
                          <p:cTn id="126" fill="hold" nodeType="afterGroup">
                            <p:stCondLst>
                              <p:cond delay="2000"/>
                            </p:stCondLst>
                            <p:childTnLst>
                              <p:par>
                                <p:cTn id="127" presetID="1" presetClass="entr" presetSubtype="0" fill="hold" grpId="0" nodeType="afterEffect">
                                  <p:stCondLst>
                                    <p:cond delay="0"/>
                                  </p:stCondLst>
                                  <p:childTnLst>
                                    <p:set>
                                      <p:cBhvr>
                                        <p:cTn id="128" dur="1" fill="hold">
                                          <p:stCondLst>
                                            <p:cond delay="499"/>
                                          </p:stCondLst>
                                        </p:cTn>
                                        <p:tgtEl>
                                          <p:spTgt spid="17477"/>
                                        </p:tgtEl>
                                        <p:attrNameLst>
                                          <p:attrName>style.visibility</p:attrName>
                                        </p:attrNameLst>
                                      </p:cBhvr>
                                      <p:to>
                                        <p:strVal val="visible"/>
                                      </p:to>
                                    </p:set>
                                  </p:childTnLst>
                                </p:cTn>
                              </p:par>
                            </p:childTnLst>
                          </p:cTn>
                        </p:par>
                        <p:par>
                          <p:cTn id="129" fill="hold" nodeType="afterGroup">
                            <p:stCondLst>
                              <p:cond delay="2500"/>
                            </p:stCondLst>
                            <p:childTnLst>
                              <p:par>
                                <p:cTn id="130" presetID="1" presetClass="entr" presetSubtype="0" fill="hold" grpId="0" nodeType="afterEffect">
                                  <p:stCondLst>
                                    <p:cond delay="0"/>
                                  </p:stCondLst>
                                  <p:childTnLst>
                                    <p:set>
                                      <p:cBhvr>
                                        <p:cTn id="131" dur="1" fill="hold">
                                          <p:stCondLst>
                                            <p:cond delay="499"/>
                                          </p:stCondLst>
                                        </p:cTn>
                                        <p:tgtEl>
                                          <p:spTgt spid="17479"/>
                                        </p:tgtEl>
                                        <p:attrNameLst>
                                          <p:attrName>style.visibility</p:attrName>
                                        </p:attrNameLst>
                                      </p:cBhvr>
                                      <p:to>
                                        <p:strVal val="visible"/>
                                      </p:to>
                                    </p:set>
                                  </p:childTnLst>
                                </p:cTn>
                              </p:par>
                            </p:childTnLst>
                          </p:cTn>
                        </p:par>
                        <p:par>
                          <p:cTn id="132" fill="hold" nodeType="afterGroup">
                            <p:stCondLst>
                              <p:cond delay="3000"/>
                            </p:stCondLst>
                            <p:childTnLst>
                              <p:par>
                                <p:cTn id="133" presetID="1" presetClass="entr" presetSubtype="0" fill="hold" grpId="0" nodeType="afterEffect">
                                  <p:stCondLst>
                                    <p:cond delay="0"/>
                                  </p:stCondLst>
                                  <p:childTnLst>
                                    <p:set>
                                      <p:cBhvr>
                                        <p:cTn id="134" dur="1" fill="hold">
                                          <p:stCondLst>
                                            <p:cond delay="499"/>
                                          </p:stCondLst>
                                        </p:cTn>
                                        <p:tgtEl>
                                          <p:spTgt spid="17480"/>
                                        </p:tgtEl>
                                        <p:attrNameLst>
                                          <p:attrName>style.visibility</p:attrName>
                                        </p:attrNameLst>
                                      </p:cBhvr>
                                      <p:to>
                                        <p:strVal val="visible"/>
                                      </p:to>
                                    </p:set>
                                  </p:childTnLst>
                                </p:cTn>
                              </p:par>
                            </p:childTnLst>
                          </p:cTn>
                        </p:par>
                        <p:par>
                          <p:cTn id="135" fill="hold" nodeType="afterGroup">
                            <p:stCondLst>
                              <p:cond delay="3500"/>
                            </p:stCondLst>
                            <p:childTnLst>
                              <p:par>
                                <p:cTn id="136" presetID="1" presetClass="entr" presetSubtype="0" fill="hold" grpId="0" nodeType="afterEffect">
                                  <p:stCondLst>
                                    <p:cond delay="0"/>
                                  </p:stCondLst>
                                  <p:childTnLst>
                                    <p:set>
                                      <p:cBhvr>
                                        <p:cTn id="137" dur="1" fill="hold">
                                          <p:stCondLst>
                                            <p:cond delay="499"/>
                                          </p:stCondLst>
                                        </p:cTn>
                                        <p:tgtEl>
                                          <p:spTgt spid="17481"/>
                                        </p:tgtEl>
                                        <p:attrNameLst>
                                          <p:attrName>style.visibility</p:attrName>
                                        </p:attrNameLst>
                                      </p:cBhvr>
                                      <p:to>
                                        <p:strVal val="visible"/>
                                      </p:to>
                                    </p:set>
                                  </p:childTnLst>
                                </p:cTn>
                              </p:par>
                            </p:childTnLst>
                          </p:cTn>
                        </p:par>
                        <p:par>
                          <p:cTn id="138" fill="hold" nodeType="afterGroup">
                            <p:stCondLst>
                              <p:cond delay="4000"/>
                            </p:stCondLst>
                            <p:childTnLst>
                              <p:par>
                                <p:cTn id="139" presetID="1" presetClass="entr" presetSubtype="0" fill="hold" grpId="0" nodeType="afterEffect">
                                  <p:stCondLst>
                                    <p:cond delay="0"/>
                                  </p:stCondLst>
                                  <p:childTnLst>
                                    <p:set>
                                      <p:cBhvr>
                                        <p:cTn id="140" dur="1" fill="hold">
                                          <p:stCondLst>
                                            <p:cond delay="499"/>
                                          </p:stCondLst>
                                        </p:cTn>
                                        <p:tgtEl>
                                          <p:spTgt spid="17482"/>
                                        </p:tgtEl>
                                        <p:attrNameLst>
                                          <p:attrName>style.visibility</p:attrName>
                                        </p:attrNameLst>
                                      </p:cBhvr>
                                      <p:to>
                                        <p:strVal val="visible"/>
                                      </p:to>
                                    </p:set>
                                  </p:childTnLst>
                                </p:cTn>
                              </p:par>
                            </p:childTnLst>
                          </p:cTn>
                        </p:par>
                        <p:par>
                          <p:cTn id="141" fill="hold" nodeType="afterGroup">
                            <p:stCondLst>
                              <p:cond delay="4500"/>
                            </p:stCondLst>
                            <p:childTnLst>
                              <p:par>
                                <p:cTn id="142" presetID="1" presetClass="entr" presetSubtype="0" fill="hold" grpId="0" nodeType="afterEffect">
                                  <p:stCondLst>
                                    <p:cond delay="0"/>
                                  </p:stCondLst>
                                  <p:childTnLst>
                                    <p:set>
                                      <p:cBhvr>
                                        <p:cTn id="143" dur="1" fill="hold">
                                          <p:stCondLst>
                                            <p:cond delay="499"/>
                                          </p:stCondLst>
                                        </p:cTn>
                                        <p:tgtEl>
                                          <p:spTgt spid="17483"/>
                                        </p:tgtEl>
                                        <p:attrNameLst>
                                          <p:attrName>style.visibility</p:attrName>
                                        </p:attrNameLst>
                                      </p:cBhvr>
                                      <p:to>
                                        <p:strVal val="visible"/>
                                      </p:to>
                                    </p:set>
                                  </p:childTnLst>
                                </p:cTn>
                              </p:par>
                            </p:childTnLst>
                          </p:cTn>
                        </p:par>
                        <p:par>
                          <p:cTn id="144" fill="hold" nodeType="afterGroup">
                            <p:stCondLst>
                              <p:cond delay="5000"/>
                            </p:stCondLst>
                            <p:childTnLst>
                              <p:par>
                                <p:cTn id="145" presetID="1" presetClass="entr" presetSubtype="0" fill="hold" grpId="0" nodeType="afterEffect">
                                  <p:stCondLst>
                                    <p:cond delay="0"/>
                                  </p:stCondLst>
                                  <p:childTnLst>
                                    <p:set>
                                      <p:cBhvr>
                                        <p:cTn id="146" dur="1" fill="hold">
                                          <p:stCondLst>
                                            <p:cond delay="499"/>
                                          </p:stCondLst>
                                        </p:cTn>
                                        <p:tgtEl>
                                          <p:spTgt spid="17485"/>
                                        </p:tgtEl>
                                        <p:attrNameLst>
                                          <p:attrName>style.visibility</p:attrName>
                                        </p:attrNameLst>
                                      </p:cBhvr>
                                      <p:to>
                                        <p:strVal val="visible"/>
                                      </p:to>
                                    </p:set>
                                  </p:childTnLst>
                                </p:cTn>
                              </p:par>
                            </p:childTnLst>
                          </p:cTn>
                        </p:par>
                        <p:par>
                          <p:cTn id="147" fill="hold" nodeType="afterGroup">
                            <p:stCondLst>
                              <p:cond delay="5500"/>
                            </p:stCondLst>
                            <p:childTnLst>
                              <p:par>
                                <p:cTn id="148" presetID="1" presetClass="entr" presetSubtype="0" fill="hold" grpId="0" nodeType="afterEffect">
                                  <p:stCondLst>
                                    <p:cond delay="0"/>
                                  </p:stCondLst>
                                  <p:childTnLst>
                                    <p:set>
                                      <p:cBhvr>
                                        <p:cTn id="149" dur="1" fill="hold">
                                          <p:stCondLst>
                                            <p:cond delay="499"/>
                                          </p:stCondLst>
                                        </p:cTn>
                                        <p:tgtEl>
                                          <p:spTgt spid="17486"/>
                                        </p:tgtEl>
                                        <p:attrNameLst>
                                          <p:attrName>style.visibility</p:attrName>
                                        </p:attrNameLst>
                                      </p:cBhvr>
                                      <p:to>
                                        <p:strVal val="visible"/>
                                      </p:to>
                                    </p:set>
                                  </p:childTnLst>
                                </p:cTn>
                              </p:par>
                            </p:childTnLst>
                          </p:cTn>
                        </p:par>
                        <p:par>
                          <p:cTn id="150" fill="hold" nodeType="afterGroup">
                            <p:stCondLst>
                              <p:cond delay="6000"/>
                            </p:stCondLst>
                            <p:childTnLst>
                              <p:par>
                                <p:cTn id="151" presetID="1" presetClass="entr" presetSubtype="0" fill="hold" grpId="0" nodeType="afterEffect">
                                  <p:stCondLst>
                                    <p:cond delay="0"/>
                                  </p:stCondLst>
                                  <p:childTnLst>
                                    <p:set>
                                      <p:cBhvr>
                                        <p:cTn id="152" dur="1" fill="hold">
                                          <p:stCondLst>
                                            <p:cond delay="499"/>
                                          </p:stCondLst>
                                        </p:cTn>
                                        <p:tgtEl>
                                          <p:spTgt spid="17484"/>
                                        </p:tgtEl>
                                        <p:attrNameLst>
                                          <p:attrName>style.visibility</p:attrName>
                                        </p:attrNameLst>
                                      </p:cBhvr>
                                      <p:to>
                                        <p:strVal val="visible"/>
                                      </p:to>
                                    </p:set>
                                  </p:childTnLst>
                                </p:cTn>
                              </p:par>
                            </p:childTnLst>
                          </p:cTn>
                        </p:par>
                        <p:par>
                          <p:cTn id="153" fill="hold" nodeType="afterGroup">
                            <p:stCondLst>
                              <p:cond delay="6500"/>
                            </p:stCondLst>
                            <p:childTnLst>
                              <p:par>
                                <p:cTn id="154" presetID="1" presetClass="entr" presetSubtype="0" fill="hold" grpId="0" nodeType="afterEffect">
                                  <p:stCondLst>
                                    <p:cond delay="0"/>
                                  </p:stCondLst>
                                  <p:childTnLst>
                                    <p:set>
                                      <p:cBhvr>
                                        <p:cTn id="155" dur="1" fill="hold">
                                          <p:stCondLst>
                                            <p:cond delay="499"/>
                                          </p:stCondLst>
                                        </p:cTn>
                                        <p:tgtEl>
                                          <p:spTgt spid="17472"/>
                                        </p:tgtEl>
                                        <p:attrNameLst>
                                          <p:attrName>style.visibility</p:attrName>
                                        </p:attrNameLst>
                                      </p:cBhvr>
                                      <p:to>
                                        <p:strVal val="visible"/>
                                      </p:to>
                                    </p:set>
                                  </p:childTnLst>
                                </p:cTn>
                              </p:par>
                            </p:childTnLst>
                          </p:cTn>
                        </p:par>
                        <p:par>
                          <p:cTn id="156" fill="hold" nodeType="afterGroup">
                            <p:stCondLst>
                              <p:cond delay="7000"/>
                            </p:stCondLst>
                            <p:childTnLst>
                              <p:par>
                                <p:cTn id="157" presetID="1" presetClass="entr" presetSubtype="0" fill="hold" grpId="0" nodeType="afterEffect">
                                  <p:stCondLst>
                                    <p:cond delay="0"/>
                                  </p:stCondLst>
                                  <p:childTnLst>
                                    <p:set>
                                      <p:cBhvr>
                                        <p:cTn id="158" dur="1" fill="hold">
                                          <p:stCondLst>
                                            <p:cond delay="499"/>
                                          </p:stCondLst>
                                        </p:cTn>
                                        <p:tgtEl>
                                          <p:spTgt spid="17487"/>
                                        </p:tgtEl>
                                        <p:attrNameLst>
                                          <p:attrName>style.visibility</p:attrName>
                                        </p:attrNameLst>
                                      </p:cBhvr>
                                      <p:to>
                                        <p:strVal val="visible"/>
                                      </p:to>
                                    </p:set>
                                  </p:childTnLst>
                                </p:cTn>
                              </p:par>
                            </p:childTnLst>
                          </p:cTn>
                        </p:par>
                        <p:par>
                          <p:cTn id="159" fill="hold" nodeType="afterGroup">
                            <p:stCondLst>
                              <p:cond delay="7500"/>
                            </p:stCondLst>
                            <p:childTnLst>
                              <p:par>
                                <p:cTn id="160" presetID="1" presetClass="entr" presetSubtype="0" fill="hold" grpId="0" nodeType="afterEffect">
                                  <p:stCondLst>
                                    <p:cond delay="0"/>
                                  </p:stCondLst>
                                  <p:childTnLst>
                                    <p:set>
                                      <p:cBhvr>
                                        <p:cTn id="161" dur="1" fill="hold">
                                          <p:stCondLst>
                                            <p:cond delay="499"/>
                                          </p:stCondLst>
                                        </p:cTn>
                                        <p:tgtEl>
                                          <p:spTgt spid="17488"/>
                                        </p:tgtEl>
                                        <p:attrNameLst>
                                          <p:attrName>style.visibility</p:attrName>
                                        </p:attrNameLst>
                                      </p:cBhvr>
                                      <p:to>
                                        <p:strVal val="visible"/>
                                      </p:to>
                                    </p:set>
                                  </p:childTnLst>
                                </p:cTn>
                              </p:par>
                            </p:childTnLst>
                          </p:cTn>
                        </p:par>
                        <p:par>
                          <p:cTn id="162" fill="hold" nodeType="afterGroup">
                            <p:stCondLst>
                              <p:cond delay="8000"/>
                            </p:stCondLst>
                            <p:childTnLst>
                              <p:par>
                                <p:cTn id="163" presetID="1" presetClass="entr" presetSubtype="0" fill="hold" grpId="0" nodeType="afterEffect">
                                  <p:stCondLst>
                                    <p:cond delay="0"/>
                                  </p:stCondLst>
                                  <p:childTnLst>
                                    <p:set>
                                      <p:cBhvr>
                                        <p:cTn id="164" dur="1" fill="hold">
                                          <p:stCondLst>
                                            <p:cond delay="499"/>
                                          </p:stCondLst>
                                        </p:cTn>
                                        <p:tgtEl>
                                          <p:spTgt spid="17489"/>
                                        </p:tgtEl>
                                        <p:attrNameLst>
                                          <p:attrName>style.visibility</p:attrName>
                                        </p:attrNameLst>
                                      </p:cBhvr>
                                      <p:to>
                                        <p:strVal val="visible"/>
                                      </p:to>
                                    </p:set>
                                  </p:childTnLst>
                                </p:cTn>
                              </p:par>
                            </p:childTnLst>
                          </p:cTn>
                        </p:par>
                      </p:childTnLst>
                    </p:cTn>
                  </p:par>
                  <p:par>
                    <p:cTn id="165" fill="hold">
                      <p:stCondLst>
                        <p:cond delay="indefinite"/>
                      </p:stCondLst>
                      <p:childTnLst>
                        <p:par>
                          <p:cTn id="166" fill="hold" nodeType="afterGroup">
                            <p:stCondLst>
                              <p:cond delay="0"/>
                            </p:stCondLst>
                            <p:childTnLst>
                              <p:par>
                                <p:cTn id="167" presetID="9" presetClass="entr" presetSubtype="0" fill="hold" nodeType="clickEffect">
                                  <p:stCondLst>
                                    <p:cond delay="0"/>
                                  </p:stCondLst>
                                  <p:childTnLst>
                                    <p:set>
                                      <p:cBhvr>
                                        <p:cTn id="168" dur="1" fill="hold">
                                          <p:stCondLst>
                                            <p:cond delay="0"/>
                                          </p:stCondLst>
                                        </p:cTn>
                                        <p:tgtEl>
                                          <p:spTgt spid="17410"/>
                                        </p:tgtEl>
                                        <p:attrNameLst>
                                          <p:attrName>style.visibility</p:attrName>
                                        </p:attrNameLst>
                                      </p:cBhvr>
                                      <p:to>
                                        <p:strVal val="visible"/>
                                      </p:to>
                                    </p:set>
                                    <p:animEffect transition="in" filter="dissolve">
                                      <p:cBhvr>
                                        <p:cTn id="169" dur="500"/>
                                        <p:tgtEl>
                                          <p:spTgt spid="17410"/>
                                        </p:tgtEl>
                                      </p:cBhvr>
                                    </p:animEffect>
                                  </p:childTnLst>
                                </p:cTn>
                              </p:par>
                              <p:par>
                                <p:cTn id="170" presetID="1" presetClass="entr" presetSubtype="0" fill="hold" nodeType="withEffect">
                                  <p:stCondLst>
                                    <p:cond delay="0"/>
                                  </p:stCondLst>
                                  <p:childTnLst>
                                    <p:set>
                                      <p:cBhvr>
                                        <p:cTn id="171" dur="1" fill="hold">
                                          <p:stCondLst>
                                            <p:cond delay="0"/>
                                          </p:stCondLst>
                                        </p:cTn>
                                        <p:tgtEl>
                                          <p:spTgt spid="17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1" grpId="0" autoUpdateAnimBg="0"/>
      <p:bldP spid="17452" grpId="0" autoUpdateAnimBg="0"/>
      <p:bldP spid="17465" grpId="0" autoUpdateAnimBg="0"/>
      <p:bldP spid="17472" grpId="0" autoUpdateAnimBg="0"/>
      <p:bldP spid="17473" grpId="0" autoUpdateAnimBg="0"/>
      <p:bldP spid="17474" grpId="0" autoUpdateAnimBg="0"/>
      <p:bldP spid="17475" grpId="0" autoUpdateAnimBg="0"/>
      <p:bldP spid="17476" grpId="0" autoUpdateAnimBg="0"/>
      <p:bldP spid="17477" grpId="0" autoUpdateAnimBg="0"/>
      <p:bldP spid="17479" grpId="0" autoUpdateAnimBg="0"/>
      <p:bldP spid="17480" grpId="0" autoUpdateAnimBg="0"/>
      <p:bldP spid="17481" grpId="0" autoUpdateAnimBg="0"/>
      <p:bldP spid="17482" grpId="0" autoUpdateAnimBg="0"/>
      <p:bldP spid="17483" grpId="0" autoUpdateAnimBg="0"/>
      <p:bldP spid="17484" grpId="0" autoUpdateAnimBg="0"/>
      <p:bldP spid="17485" grpId="0" autoUpdateAnimBg="0"/>
      <p:bldP spid="17486" grpId="0" autoUpdateAnimBg="0"/>
      <p:bldP spid="17487" grpId="0" autoUpdateAnimBg="0"/>
      <p:bldP spid="17488" grpId="0" autoUpdateAnimBg="0"/>
      <p:bldP spid="17489" grpId="0" autoUpdateAnimBg="0"/>
      <p:bldP spid="17490" grpId="0" autoUpdateAnimBg="0"/>
      <p:bldP spid="17490" grpId="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D2C864-9362-43C7-A136-D9C41D93A96D}" type="slidenum">
              <a:rPr lang="en-US" smtClean="0"/>
              <a:t>12</a:t>
            </a:fld>
            <a:endParaRPr lang="en-US"/>
          </a:p>
        </p:txBody>
      </p:sp>
      <p:pic>
        <p:nvPicPr>
          <p:cNvPr id="5" name="Picture 4"/>
          <p:cNvPicPr>
            <a:picLocks noChangeAspect="1"/>
          </p:cNvPicPr>
          <p:nvPr/>
        </p:nvPicPr>
        <p:blipFill>
          <a:blip r:embed="rId2"/>
          <a:stretch>
            <a:fillRect/>
          </a:stretch>
        </p:blipFill>
        <p:spPr>
          <a:xfrm>
            <a:off x="166824" y="495300"/>
            <a:ext cx="4118459" cy="5740400"/>
          </a:xfrm>
          <a:prstGeom prst="rect">
            <a:avLst/>
          </a:prstGeom>
        </p:spPr>
      </p:pic>
      <p:pic>
        <p:nvPicPr>
          <p:cNvPr id="6" name="Picture 5"/>
          <p:cNvPicPr>
            <a:picLocks noChangeAspect="1"/>
          </p:cNvPicPr>
          <p:nvPr/>
        </p:nvPicPr>
        <p:blipFill>
          <a:blip r:embed="rId3"/>
          <a:stretch>
            <a:fillRect/>
          </a:stretch>
        </p:blipFill>
        <p:spPr>
          <a:xfrm>
            <a:off x="5333882" y="495300"/>
            <a:ext cx="2556895" cy="5867400"/>
          </a:xfrm>
          <a:prstGeom prst="rect">
            <a:avLst/>
          </a:prstGeom>
        </p:spPr>
      </p:pic>
      <p:pic>
        <p:nvPicPr>
          <p:cNvPr id="7" name="Picture 6"/>
          <p:cNvPicPr>
            <a:picLocks noChangeAspect="1"/>
          </p:cNvPicPr>
          <p:nvPr/>
        </p:nvPicPr>
        <p:blipFill>
          <a:blip r:embed="rId4"/>
          <a:stretch>
            <a:fillRect/>
          </a:stretch>
        </p:blipFill>
        <p:spPr>
          <a:xfrm>
            <a:off x="-660400" y="-622300"/>
            <a:ext cx="2730500" cy="2730500"/>
          </a:xfrm>
          <a:prstGeom prst="rect">
            <a:avLst/>
          </a:prstGeom>
        </p:spPr>
      </p:pic>
      <p:pic>
        <p:nvPicPr>
          <p:cNvPr id="8" name="Picture 7"/>
          <p:cNvPicPr>
            <a:picLocks noChangeAspect="1"/>
          </p:cNvPicPr>
          <p:nvPr/>
        </p:nvPicPr>
        <p:blipFill>
          <a:blip r:embed="rId5"/>
          <a:stretch>
            <a:fillRect/>
          </a:stretch>
        </p:blipFill>
        <p:spPr>
          <a:xfrm>
            <a:off x="2794000" y="-215900"/>
            <a:ext cx="2324100" cy="2324100"/>
          </a:xfrm>
          <a:prstGeom prst="rect">
            <a:avLst/>
          </a:prstGeom>
        </p:spPr>
      </p:pic>
      <p:pic>
        <p:nvPicPr>
          <p:cNvPr id="9" name="Picture 8"/>
          <p:cNvPicPr>
            <a:picLocks noChangeAspect="1"/>
          </p:cNvPicPr>
          <p:nvPr/>
        </p:nvPicPr>
        <p:blipFill>
          <a:blip r:embed="rId6"/>
          <a:stretch>
            <a:fillRect/>
          </a:stretch>
        </p:blipFill>
        <p:spPr>
          <a:xfrm rot="2758996">
            <a:off x="5425083" y="-413344"/>
            <a:ext cx="2163124" cy="2641600"/>
          </a:xfrm>
          <a:prstGeom prst="rect">
            <a:avLst/>
          </a:prstGeom>
        </p:spPr>
      </p:pic>
      <p:grpSp>
        <p:nvGrpSpPr>
          <p:cNvPr id="3" name="Group 2"/>
          <p:cNvGrpSpPr/>
          <p:nvPr/>
        </p:nvGrpSpPr>
        <p:grpSpPr>
          <a:xfrm>
            <a:off x="-1193800" y="4417534"/>
            <a:ext cx="4064000" cy="3304065"/>
            <a:chOff x="-1193800" y="4417534"/>
            <a:chExt cx="4064000" cy="3304065"/>
          </a:xfrm>
        </p:grpSpPr>
        <p:pic>
          <p:nvPicPr>
            <p:cNvPr id="2" name="Picture 1"/>
            <p:cNvPicPr>
              <a:picLocks noChangeAspect="1"/>
            </p:cNvPicPr>
            <p:nvPr/>
          </p:nvPicPr>
          <p:blipFill>
            <a:blip r:embed="rId7">
              <a:extLst>
                <a:ext uri="{BEBA8EAE-BF5A-486C-A8C5-ECC9F3942E4B}">
                  <a14:imgProps xmlns:a14="http://schemas.microsoft.com/office/drawing/2010/main">
                    <a14:imgLayer r:embed="rId8">
                      <a14:imgEffect>
                        <a14:backgroundRemoval t="10000" b="90000" l="23902" r="68293">
                          <a14:foregroundMark x1="59675" y1="34200" x2="60650" y2="37600"/>
                          <a14:foregroundMark x1="56911" y1="27200" x2="58049" y2="30400"/>
                          <a14:foregroundMark x1="61463" y1="25800" x2="60488" y2="32200"/>
                          <a14:foregroundMark x1="64065" y1="26600" x2="66016" y2="29400"/>
                          <a14:backgroundMark x1="63252" y1="28600" x2="64390" y2="30800"/>
                        </a14:backgroundRemoval>
                      </a14:imgEffect>
                      <a14:imgEffect>
                        <a14:saturation sat="400000"/>
                      </a14:imgEffect>
                    </a14:imgLayer>
                  </a14:imgProps>
                </a:ext>
              </a:extLst>
            </a:blip>
            <a:stretch>
              <a:fillRect/>
            </a:stretch>
          </p:blipFill>
          <p:spPr>
            <a:xfrm>
              <a:off x="-1193800" y="4417534"/>
              <a:ext cx="4064000" cy="3304065"/>
            </a:xfrm>
            <a:prstGeom prst="rect">
              <a:avLst/>
            </a:prstGeom>
          </p:spPr>
        </p:pic>
        <p:pic>
          <p:nvPicPr>
            <p:cNvPr id="10" name="Picture 9"/>
            <p:cNvPicPr>
              <a:picLocks noChangeAspect="1"/>
            </p:cNvPicPr>
            <p:nvPr/>
          </p:nvPicPr>
          <p:blipFill>
            <a:blip r:embed="rId9">
              <a:duotone>
                <a:prstClr val="black"/>
                <a:srgbClr val="FF020C">
                  <a:tint val="45000"/>
                  <a:satMod val="400000"/>
                </a:srgbClr>
              </a:duotone>
              <a:extLst>
                <a:ext uri="{BEBA8EAE-BF5A-486C-A8C5-ECC9F3942E4B}">
                  <a14:imgProps xmlns:a14="http://schemas.microsoft.com/office/drawing/2010/main">
                    <a14:imgLayer r:embed="rId8">
                      <a14:imgEffect>
                        <a14:backgroundRemoval t="41600" b="63800" l="23740" r="68293">
                          <a14:foregroundMark x1="59675" y1="34200" x2="60650" y2="37600"/>
                          <a14:foregroundMark x1="56911" y1="27200" x2="58049" y2="30400"/>
                          <a14:foregroundMark x1="61463" y1="25800" x2="60488" y2="32200"/>
                          <a14:foregroundMark x1="64065" y1="26600" x2="66016" y2="29400"/>
                          <a14:foregroundMark x1="33496" y1="57400" x2="36585" y2="48800"/>
                          <a14:foregroundMark x1="40976" y1="44600" x2="40976" y2="44600"/>
                          <a14:foregroundMark x1="40976" y1="44600" x2="40976" y2="44600"/>
                          <a14:backgroundMark x1="63252" y1="28600" x2="64390" y2="30800"/>
                        </a14:backgroundRemoval>
                      </a14:imgEffect>
                      <a14:imgEffect>
                        <a14:saturation sat="400000"/>
                      </a14:imgEffect>
                    </a14:imgLayer>
                  </a14:imgProps>
                </a:ext>
              </a:extLst>
            </a:blip>
            <a:stretch>
              <a:fillRect/>
            </a:stretch>
          </p:blipFill>
          <p:spPr>
            <a:xfrm>
              <a:off x="-1193800" y="4417534"/>
              <a:ext cx="4064000" cy="3304065"/>
            </a:xfrm>
            <a:prstGeom prst="rect">
              <a:avLst/>
            </a:prstGeom>
          </p:spPr>
        </p:pic>
      </p:grpSp>
    </p:spTree>
    <p:extLst>
      <p:ext uri="{BB962C8B-B14F-4D97-AF65-F5344CB8AC3E}">
        <p14:creationId xmlns:p14="http://schemas.microsoft.com/office/powerpoint/2010/main" val="20147664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fr-FR"/>
          </a:p>
        </p:txBody>
      </p:sp>
      <p:sp>
        <p:nvSpPr>
          <p:cNvPr id="5" name="Content Placeholder 4"/>
          <p:cNvSpPr>
            <a:spLocks noGrp="1"/>
          </p:cNvSpPr>
          <p:nvPr>
            <p:ph idx="1"/>
          </p:nvPr>
        </p:nvSpPr>
        <p:spPr>
          <a:xfrm>
            <a:off x="914400" y="2842419"/>
            <a:ext cx="7313613" cy="2214562"/>
          </a:xfrm>
        </p:spPr>
        <p:txBody>
          <a:bodyPr/>
          <a:lstStyle/>
          <a:p>
            <a:r>
              <a:rPr lang="en-US" dirty="0" smtClean="0"/>
              <a:t>The ALICE scientific program is about the Strong Interaction </a:t>
            </a:r>
          </a:p>
          <a:p>
            <a:pPr lvl="1">
              <a:buFont typeface="Wingdings" charset="2"/>
              <a:buChar char="Ø"/>
            </a:pPr>
            <a:r>
              <a:rPr lang="en-US" dirty="0" smtClean="0"/>
              <a:t>Quantum </a:t>
            </a:r>
            <a:r>
              <a:rPr lang="en-US" dirty="0" err="1" smtClean="0"/>
              <a:t>Chromodynamics</a:t>
            </a:r>
            <a:r>
              <a:rPr lang="en-US" dirty="0" smtClean="0"/>
              <a:t> (</a:t>
            </a:r>
            <a:r>
              <a:rPr lang="en-US" dirty="0" smtClean="0">
                <a:solidFill>
                  <a:srgbClr val="FF0000"/>
                </a:solidFill>
              </a:rPr>
              <a:t>Q</a:t>
            </a:r>
            <a:r>
              <a:rPr lang="en-US" dirty="0" smtClean="0">
                <a:solidFill>
                  <a:srgbClr val="3366FF"/>
                </a:solidFill>
              </a:rPr>
              <a:t>C</a:t>
            </a:r>
            <a:r>
              <a:rPr lang="en-US" dirty="0" smtClean="0">
                <a:solidFill>
                  <a:srgbClr val="008000"/>
                </a:solidFill>
              </a:rPr>
              <a:t>D</a:t>
            </a:r>
            <a:r>
              <a:rPr lang="en-US" dirty="0" smtClean="0"/>
              <a:t>) is the relevant theory</a:t>
            </a:r>
          </a:p>
          <a:p>
            <a:pPr lvl="1">
              <a:buFont typeface="Wingdings" charset="2"/>
              <a:buChar char="Ø"/>
            </a:pPr>
            <a:r>
              <a:rPr lang="en-US" dirty="0" smtClean="0"/>
              <a:t>Quarks and gluons are the characters in our story</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13</a:t>
            </a:fld>
            <a:endParaRPr lang="en-US" dirty="0"/>
          </a:p>
        </p:txBody>
      </p:sp>
      <p:pic>
        <p:nvPicPr>
          <p:cNvPr id="3" name="Picture 2"/>
          <p:cNvPicPr>
            <a:picLocks noChangeAspect="1"/>
          </p:cNvPicPr>
          <p:nvPr/>
        </p:nvPicPr>
        <p:blipFill>
          <a:blip r:embed="rId2" cstate="screen">
            <a:extLst>
              <a:ext uri="{BEBA8EAE-BF5A-486C-A8C5-ECC9F3942E4B}">
                <a14:imgProps xmlns:a14="http://schemas.microsoft.com/office/drawing/2010/main">
                  <a14:imgLayer r:embed="rId3">
                    <a14:imgEffect>
                      <a14:backgroundRemoval t="0" b="100000" l="0" r="98745"/>
                    </a14:imgEffect>
                  </a14:imgLayer>
                </a14:imgProps>
              </a:ext>
              <a:ext uri="{28A0092B-C50C-407E-A947-70E740481C1C}">
                <a14:useLocalDpi xmlns:a14="http://schemas.microsoft.com/office/drawing/2010/main"/>
              </a:ext>
            </a:extLst>
          </a:blip>
          <a:stretch>
            <a:fillRect/>
          </a:stretch>
        </p:blipFill>
        <p:spPr>
          <a:xfrm rot="1448744">
            <a:off x="6015045" y="1259680"/>
            <a:ext cx="2085970" cy="1381919"/>
          </a:xfrm>
          <a:prstGeom prst="rect">
            <a:avLst/>
          </a:prstGeom>
          <a:ln>
            <a:noFill/>
          </a:ln>
          <a:effectLst>
            <a:softEdge rad="112500"/>
          </a:effectLst>
        </p:spPr>
      </p:pic>
      <p:grpSp>
        <p:nvGrpSpPr>
          <p:cNvPr id="6" name="Group 5"/>
          <p:cNvGrpSpPr/>
          <p:nvPr/>
        </p:nvGrpSpPr>
        <p:grpSpPr>
          <a:xfrm>
            <a:off x="-368300" y="4599852"/>
            <a:ext cx="2082800" cy="2448648"/>
            <a:chOff x="-368300" y="4599852"/>
            <a:chExt cx="2082800" cy="2448648"/>
          </a:xfrm>
        </p:grpSpPr>
        <p:pic>
          <p:nvPicPr>
            <p:cNvPr id="8" name="Picture 7"/>
            <p:cNvPicPr>
              <a:picLocks noChangeAspect="1"/>
            </p:cNvPicPr>
            <p:nvPr/>
          </p:nvPicPr>
          <p:blipFill>
            <a:blip r:embed="rId4" cstate="screen">
              <a:duotone>
                <a:prstClr val="black"/>
                <a:schemeClr val="accent6">
                  <a:tint val="45000"/>
                  <a:satMod val="400000"/>
                </a:schemeClr>
              </a:duotone>
              <a:extLst>
                <a:ext uri="{BEBA8EAE-BF5A-486C-A8C5-ECC9F3942E4B}">
                  <a14:imgProps xmlns:a14="http://schemas.microsoft.com/office/drawing/2010/main">
                    <a14:imgLayer r:embed="rId5">
                      <a14:imgEffect>
                        <a14:backgroundRemoval t="9615" b="96893" l="3652" r="95478">
                          <a14:foregroundMark x1="43304" y1="47337" x2="45565" y2="47337"/>
                          <a14:foregroundMark x1="22609" y1="60207" x2="20870" y2="57249"/>
                          <a14:foregroundMark x1="41217" y1="63462" x2="50957" y2="65237"/>
                          <a14:foregroundMark x1="53391" y1="73077" x2="54435" y2="83728"/>
                          <a14:backgroundMark x1="44870" y1="73817" x2="44870" y2="76479"/>
                          <a14:backgroundMark x1="23652" y1="56805" x2="23478" y2="54142"/>
                        </a14:backgroundRemoval>
                      </a14:imgEffect>
                    </a14:imgLayer>
                  </a14:imgProps>
                </a:ext>
                <a:ext uri="{28A0092B-C50C-407E-A947-70E740481C1C}">
                  <a14:useLocalDpi xmlns:a14="http://schemas.microsoft.com/office/drawing/2010/main"/>
                </a:ext>
              </a:extLst>
            </a:blip>
            <a:stretch>
              <a:fillRect/>
            </a:stretch>
          </p:blipFill>
          <p:spPr>
            <a:xfrm>
              <a:off x="-368300" y="4599852"/>
              <a:ext cx="2082800" cy="2448648"/>
            </a:xfrm>
            <a:prstGeom prst="rect">
              <a:avLst/>
            </a:prstGeom>
          </p:spPr>
        </p:pic>
        <p:sp>
          <p:nvSpPr>
            <p:cNvPr id="9" name="TextBox 8"/>
            <p:cNvSpPr txBox="1"/>
            <p:nvPr/>
          </p:nvSpPr>
          <p:spPr>
            <a:xfrm>
              <a:off x="749300" y="4872315"/>
              <a:ext cx="778256" cy="338554"/>
            </a:xfrm>
            <a:prstGeom prst="rect">
              <a:avLst/>
            </a:prstGeom>
            <a:noFill/>
          </p:spPr>
          <p:txBody>
            <a:bodyPr wrap="none" rtlCol="0">
              <a:spAutoFit/>
            </a:bodyPr>
            <a:lstStyle/>
            <a:p>
              <a:r>
                <a:rPr lang="fr-FR" sz="1600" dirty="0" smtClean="0">
                  <a:latin typeface="Bradley Hand ITC TT-Bold"/>
                  <a:cs typeface="Bradley Hand ITC TT-Bold"/>
                </a:rPr>
                <a:t>ALICE</a:t>
              </a:r>
              <a:endParaRPr lang="fr-FR" sz="1600" dirty="0">
                <a:latin typeface="Bradley Hand ITC TT-Bold"/>
                <a:cs typeface="Bradley Hand ITC TT-Bold"/>
              </a:endParaRPr>
            </a:p>
          </p:txBody>
        </p:sp>
        <p:pic>
          <p:nvPicPr>
            <p:cNvPr id="10" name="Picture 9"/>
            <p:cNvPicPr>
              <a:picLocks noChangeAspect="1"/>
            </p:cNvPicPr>
            <p:nvPr/>
          </p:nvPicPr>
          <p:blipFill>
            <a:blip r:embed="rId6" cstate="screen">
              <a:duotone>
                <a:prstClr val="black"/>
                <a:srgbClr val="FD0700">
                  <a:tint val="45000"/>
                  <a:satMod val="400000"/>
                </a:srgbClr>
              </a:duotone>
              <a:extLst>
                <a:ext uri="{BEBA8EAE-BF5A-486C-A8C5-ECC9F3942E4B}">
                  <a14:imgProps xmlns:a14="http://schemas.microsoft.com/office/drawing/2010/main">
                    <a14:imgLayer r:embed="rId5">
                      <a14:imgEffect>
                        <a14:backgroundRemoval t="42604" b="73225" l="3304" r="95130">
                          <a14:foregroundMark x1="41217" y1="63462" x2="50957" y2="65237"/>
                          <a14:foregroundMark x1="62261" y1="47781" x2="63478" y2="65533"/>
                          <a14:foregroundMark x1="29217" y1="48817" x2="28696" y2="66568"/>
                          <a14:backgroundMark x1="44870" y1="73817" x2="44870" y2="76479"/>
                          <a14:backgroundMark x1="46261" y1="64941" x2="46261" y2="64941"/>
                          <a14:backgroundMark x1="53739" y1="59172" x2="54957" y2="68047"/>
                          <a14:backgroundMark x1="45043" y1="60207" x2="52522" y2="61243"/>
                          <a14:backgroundMark x1="54957" y1="47337" x2="48174" y2="52515"/>
                          <a14:backgroundMark x1="68348" y1="54586" x2="72522" y2="46302"/>
                          <a14:backgroundMark x1="22609" y1="61243" x2="23826" y2="50444"/>
                          <a14:backgroundMark x1="34783" y1="53994" x2="34087" y2="50444"/>
                          <a14:backgroundMark x1="33565" y1="57101" x2="32870" y2="47781"/>
                        </a14:backgroundRemoval>
                      </a14:imgEffect>
                    </a14:imgLayer>
                  </a14:imgProps>
                </a:ext>
                <a:ext uri="{28A0092B-C50C-407E-A947-70E740481C1C}">
                  <a14:useLocalDpi xmlns:a14="http://schemas.microsoft.com/office/drawing/2010/main"/>
                </a:ext>
              </a:extLst>
            </a:blip>
            <a:stretch>
              <a:fillRect/>
            </a:stretch>
          </p:blipFill>
          <p:spPr>
            <a:xfrm>
              <a:off x="-368300" y="4599852"/>
              <a:ext cx="2082800" cy="2448648"/>
            </a:xfrm>
            <a:prstGeom prst="rect">
              <a:avLst/>
            </a:prstGeom>
          </p:spPr>
        </p:pic>
      </p:grpSp>
    </p:spTree>
    <p:extLst>
      <p:ext uri="{BB962C8B-B14F-4D97-AF65-F5344CB8AC3E}">
        <p14:creationId xmlns:p14="http://schemas.microsoft.com/office/powerpoint/2010/main" val="30261867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39" name="Group 38"/>
          <p:cNvGrpSpPr/>
          <p:nvPr/>
        </p:nvGrpSpPr>
        <p:grpSpPr>
          <a:xfrm>
            <a:off x="1854199" y="4660900"/>
            <a:ext cx="1143000" cy="1038225"/>
            <a:chOff x="7085013" y="1735138"/>
            <a:chExt cx="1143000" cy="1038225"/>
          </a:xfrm>
        </p:grpSpPr>
        <p:sp>
          <p:nvSpPr>
            <p:cNvPr id="40"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41"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2"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grpSp>
        <p:nvGrpSpPr>
          <p:cNvPr id="4" name="Group 3"/>
          <p:cNvGrpSpPr/>
          <p:nvPr/>
        </p:nvGrpSpPr>
        <p:grpSpPr>
          <a:xfrm>
            <a:off x="1828799" y="5257800"/>
            <a:ext cx="1143000" cy="1038225"/>
            <a:chOff x="7085013" y="1735138"/>
            <a:chExt cx="1143000" cy="1038225"/>
          </a:xfrm>
        </p:grpSpPr>
        <p:sp>
          <p:nvSpPr>
            <p:cNvPr id="35"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36"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37"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lstStyle/>
          <a:p>
            <a:r>
              <a:rPr lang="en-US" dirty="0" smtClean="0"/>
              <a:t>The outstanding puzzles</a:t>
            </a:r>
          </a:p>
          <a:p>
            <a:pPr lvl="1"/>
            <a:r>
              <a:rPr lang="en-US" dirty="0" smtClean="0"/>
              <a:t>How is the mass of hadrons generated</a:t>
            </a:r>
            <a:endParaRPr lang="en-US" dirty="0"/>
          </a:p>
        </p:txBody>
      </p:sp>
      <p:sp>
        <p:nvSpPr>
          <p:cNvPr id="6" name="Oval 55"/>
          <p:cNvSpPr>
            <a:spLocks noChangeArrowheads="1"/>
          </p:cNvSpPr>
          <p:nvPr/>
        </p:nvSpPr>
        <p:spPr bwMode="auto">
          <a:xfrm>
            <a:off x="6248400" y="5359400"/>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7" name="Oval 54"/>
          <p:cNvSpPr>
            <a:spLocks noChangeArrowheads="1"/>
          </p:cNvSpPr>
          <p:nvPr/>
        </p:nvSpPr>
        <p:spPr bwMode="auto">
          <a:xfrm>
            <a:off x="5900738" y="5387975"/>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8" name="Oval 53"/>
          <p:cNvSpPr>
            <a:spLocks noChangeArrowheads="1"/>
          </p:cNvSpPr>
          <p:nvPr/>
        </p:nvSpPr>
        <p:spPr bwMode="auto">
          <a:xfrm>
            <a:off x="5562600" y="53594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0" name="Oval 55"/>
          <p:cNvSpPr>
            <a:spLocks noChangeArrowheads="1"/>
          </p:cNvSpPr>
          <p:nvPr/>
        </p:nvSpPr>
        <p:spPr bwMode="auto">
          <a:xfrm>
            <a:off x="6248400" y="4673600"/>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11" name="Oval 54"/>
          <p:cNvSpPr>
            <a:spLocks noChangeArrowheads="1"/>
          </p:cNvSpPr>
          <p:nvPr/>
        </p:nvSpPr>
        <p:spPr bwMode="auto">
          <a:xfrm>
            <a:off x="5900738" y="4702175"/>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2" name="Oval 53"/>
          <p:cNvSpPr>
            <a:spLocks noChangeArrowheads="1"/>
          </p:cNvSpPr>
          <p:nvPr/>
        </p:nvSpPr>
        <p:spPr bwMode="auto">
          <a:xfrm>
            <a:off x="5562600" y="46736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grpSp>
        <p:nvGrpSpPr>
          <p:cNvPr id="14" name="Group 32"/>
          <p:cNvGrpSpPr>
            <a:grpSpLocks/>
          </p:cNvGrpSpPr>
          <p:nvPr/>
        </p:nvGrpSpPr>
        <p:grpSpPr bwMode="auto">
          <a:xfrm>
            <a:off x="1828800" y="3454400"/>
            <a:ext cx="4876800" cy="2895600"/>
            <a:chOff x="1152" y="480"/>
            <a:chExt cx="3072" cy="1824"/>
          </a:xfrm>
        </p:grpSpPr>
        <p:sp>
          <p:nvSpPr>
            <p:cNvPr id="15" name="AutoShape 20"/>
            <p:cNvSpPr>
              <a:spLocks noChangeArrowheads="1"/>
            </p:cNvSpPr>
            <p:nvPr/>
          </p:nvSpPr>
          <p:spPr bwMode="auto">
            <a:xfrm rot="-1150740">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16" name="Group 29"/>
            <p:cNvGrpSpPr>
              <a:grpSpLocks/>
            </p:cNvGrpSpPr>
            <p:nvPr/>
          </p:nvGrpSpPr>
          <p:grpSpPr bwMode="auto">
            <a:xfrm>
              <a:off x="1152" y="1296"/>
              <a:ext cx="768" cy="1008"/>
              <a:chOff x="1152" y="912"/>
              <a:chExt cx="768" cy="1008"/>
            </a:xfrm>
          </p:grpSpPr>
          <p:sp>
            <p:nvSpPr>
              <p:cNvPr id="21" name="AutoShape 22"/>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22" name="Line 23"/>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3" name="Line 24"/>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17" name="Group 30"/>
            <p:cNvGrpSpPr>
              <a:grpSpLocks/>
            </p:cNvGrpSpPr>
            <p:nvPr/>
          </p:nvGrpSpPr>
          <p:grpSpPr bwMode="auto">
            <a:xfrm>
              <a:off x="3456" y="480"/>
              <a:ext cx="768" cy="1008"/>
              <a:chOff x="3456" y="912"/>
              <a:chExt cx="768" cy="1008"/>
            </a:xfrm>
          </p:grpSpPr>
          <p:sp>
            <p:nvSpPr>
              <p:cNvPr id="18" name="AutoShape 26"/>
              <p:cNvSpPr>
                <a:spLocks noChangeArrowheads="1"/>
              </p:cNvSpPr>
              <p:nvPr/>
            </p:nvSpPr>
            <p:spPr bwMode="auto">
              <a:xfrm rot="-5400000">
                <a:off x="3744"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19" name="Line 27"/>
              <p:cNvSpPr>
                <a:spLocks noChangeShapeType="1"/>
              </p:cNvSpPr>
              <p:nvPr/>
            </p:nvSpPr>
            <p:spPr bwMode="auto">
              <a:xfrm flipV="1">
                <a:off x="345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0" name="Line 28"/>
              <p:cNvSpPr>
                <a:spLocks noChangeShapeType="1"/>
              </p:cNvSpPr>
              <p:nvPr/>
            </p:nvSpPr>
            <p:spPr bwMode="auto">
              <a:xfrm flipH="1" flipV="1">
                <a:off x="3840"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sp>
        <p:nvSpPr>
          <p:cNvPr id="24" name="AutoShape 5"/>
          <p:cNvSpPr>
            <a:spLocks noChangeArrowheads="1"/>
          </p:cNvSpPr>
          <p:nvPr/>
        </p:nvSpPr>
        <p:spPr bwMode="auto">
          <a:xfrm>
            <a:off x="3886200" y="4140200"/>
            <a:ext cx="762000" cy="2286000"/>
          </a:xfrm>
          <a:prstGeom prst="triangle">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25" name="Group 31"/>
          <p:cNvGrpSpPr>
            <a:grpSpLocks/>
          </p:cNvGrpSpPr>
          <p:nvPr/>
        </p:nvGrpSpPr>
        <p:grpSpPr bwMode="auto">
          <a:xfrm>
            <a:off x="1828800" y="4064000"/>
            <a:ext cx="4876800" cy="1676400"/>
            <a:chOff x="1152" y="864"/>
            <a:chExt cx="3072" cy="1056"/>
          </a:xfrm>
        </p:grpSpPr>
        <p:sp>
          <p:nvSpPr>
            <p:cNvPr id="26" name="AutoShape 6"/>
            <p:cNvSpPr>
              <a:spLocks noChangeArrowheads="1"/>
            </p:cNvSpPr>
            <p:nvPr/>
          </p:nvSpPr>
          <p:spPr bwMode="auto">
            <a:xfrm>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27" name="Group 15"/>
            <p:cNvGrpSpPr>
              <a:grpSpLocks/>
            </p:cNvGrpSpPr>
            <p:nvPr/>
          </p:nvGrpSpPr>
          <p:grpSpPr bwMode="auto">
            <a:xfrm>
              <a:off x="1152" y="912"/>
              <a:ext cx="768" cy="1008"/>
              <a:chOff x="1152" y="912"/>
              <a:chExt cx="768" cy="1008"/>
            </a:xfrm>
          </p:grpSpPr>
          <p:sp>
            <p:nvSpPr>
              <p:cNvPr id="32" name="AutoShape 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3" name="Line 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4" name="Line 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28" name="Group 16"/>
            <p:cNvGrpSpPr>
              <a:grpSpLocks/>
            </p:cNvGrpSpPr>
            <p:nvPr/>
          </p:nvGrpSpPr>
          <p:grpSpPr bwMode="auto">
            <a:xfrm>
              <a:off x="3456" y="912"/>
              <a:ext cx="768" cy="1008"/>
              <a:chOff x="1152" y="912"/>
              <a:chExt cx="768" cy="1008"/>
            </a:xfrm>
          </p:grpSpPr>
          <p:sp>
            <p:nvSpPr>
              <p:cNvPr id="29" name="AutoShape 1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0" name="Line 1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1" name="Line 1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sp>
        <p:nvSpPr>
          <p:cNvPr id="9" name="Slide Number Placeholder 8"/>
          <p:cNvSpPr>
            <a:spLocks noGrp="1"/>
          </p:cNvSpPr>
          <p:nvPr>
            <p:ph type="sldNum" sz="quarter" idx="12"/>
          </p:nvPr>
        </p:nvSpPr>
        <p:spPr/>
        <p:txBody>
          <a:bodyPr/>
          <a:lstStyle/>
          <a:p>
            <a:fld id="{B9D2C864-9362-43C7-A136-D9C41D93A96D}" type="slidenum">
              <a:rPr lang="en-US" smtClean="0"/>
              <a:t>14</a:t>
            </a:fld>
            <a:endParaRPr lang="en-US"/>
          </a:p>
        </p:txBody>
      </p:sp>
      <p:pic>
        <p:nvPicPr>
          <p:cNvPr id="45" name="Picture 44"/>
          <p:cNvPicPr>
            <a:picLocks noChangeAspect="1"/>
          </p:cNvPicPr>
          <p:nvPr/>
        </p:nvPicPr>
        <p:blipFill>
          <a:blip r:embed="rId2" cstate="screen">
            <a:duotone>
              <a:prstClr val="black"/>
              <a:srgbClr val="FF0000">
                <a:tint val="45000"/>
                <a:satMod val="400000"/>
              </a:srgbClr>
            </a:duotone>
            <a:extLst>
              <a:ext uri="{BEBA8EAE-BF5A-486C-A8C5-ECC9F3942E4B}">
                <a14:imgProps xmlns:a14="http://schemas.microsoft.com/office/drawing/2010/main">
                  <a14:imgLayer r:embed="rId3">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Tree>
    <p:extLst>
      <p:ext uri="{BB962C8B-B14F-4D97-AF65-F5344CB8AC3E}">
        <p14:creationId xmlns:p14="http://schemas.microsoft.com/office/powerpoint/2010/main" val="6353500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par>
                                <p:cTn id="26" presetID="1"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childTnLst>
                                </p:cTn>
                              </p:par>
                              <p:par>
                                <p:cTn id="28" presetID="1" presetClass="exit" presetSubtype="0" fill="hold" nodeType="withEffect">
                                  <p:stCondLst>
                                    <p:cond delay="0"/>
                                  </p:stCondLst>
                                  <p:childTnLst>
                                    <p:set>
                                      <p:cBhvr>
                                        <p:cTn id="29" dur="1" fill="hold">
                                          <p:stCondLst>
                                            <p:cond delay="0"/>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914400" y="1735138"/>
            <a:ext cx="7313613" cy="4056062"/>
          </a:xfrm>
        </p:spPr>
        <p:txBody>
          <a:bodyPr/>
          <a:lstStyle/>
          <a:p>
            <a:r>
              <a:rPr lang="en-US" dirty="0" smtClean="0"/>
              <a:t>The outstanding puzzles</a:t>
            </a:r>
          </a:p>
          <a:p>
            <a:pPr lvl="1"/>
            <a:r>
              <a:rPr lang="en-US" dirty="0" smtClean="0">
                <a:solidFill>
                  <a:schemeClr val="bg1">
                    <a:lumMod val="50000"/>
                  </a:schemeClr>
                </a:solidFill>
              </a:rPr>
              <a:t>How is the mass of hadrons generated</a:t>
            </a:r>
          </a:p>
          <a:p>
            <a:pPr lvl="1"/>
            <a:r>
              <a:rPr lang="en-US" dirty="0" smtClean="0"/>
              <a:t>What confines quarks permanently inside hadrons</a:t>
            </a:r>
            <a:endParaRPr lang="en-US" dirty="0"/>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sp>
        <p:nvSpPr>
          <p:cNvPr id="4" name="Slide Number Placeholder 3"/>
          <p:cNvSpPr>
            <a:spLocks noGrp="1"/>
          </p:cNvSpPr>
          <p:nvPr>
            <p:ph type="sldNum" sz="quarter" idx="12"/>
          </p:nvPr>
        </p:nvSpPr>
        <p:spPr/>
        <p:txBody>
          <a:bodyPr/>
          <a:lstStyle/>
          <a:p>
            <a:fld id="{B9D2C864-9362-43C7-A136-D9C41D93A96D}" type="slidenum">
              <a:rPr lang="en-US" smtClean="0"/>
              <a:t>15</a:t>
            </a:fld>
            <a:endParaRPr lang="en-US"/>
          </a:p>
        </p:txBody>
      </p:sp>
      <p:pic>
        <p:nvPicPr>
          <p:cNvPr id="40" name="Picture 39"/>
          <p:cNvPicPr>
            <a:picLocks noChangeAspect="1"/>
          </p:cNvPicPr>
          <p:nvPr/>
        </p:nvPicPr>
        <p:blipFill>
          <a:blip r:embed="rId2" cstate="screen">
            <a:duotone>
              <a:prstClr val="black"/>
              <a:srgbClr val="FF0000">
                <a:tint val="45000"/>
                <a:satMod val="400000"/>
              </a:srgbClr>
            </a:duotone>
            <a:extLst>
              <a:ext uri="{BEBA8EAE-BF5A-486C-A8C5-ECC9F3942E4B}">
                <a14:imgProps xmlns:a14="http://schemas.microsoft.com/office/drawing/2010/main">
                  <a14:imgLayer r:embed="rId3">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Tree>
    <p:extLst>
      <p:ext uri="{BB962C8B-B14F-4D97-AF65-F5344CB8AC3E}">
        <p14:creationId xmlns:p14="http://schemas.microsoft.com/office/powerpoint/2010/main" val="16719512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Quark Mass</a:t>
            </a:r>
            <a:endParaRPr lang="fr-FR" dirty="0"/>
          </a:p>
        </p:txBody>
      </p:sp>
      <p:sp>
        <p:nvSpPr>
          <p:cNvPr id="3" name="Content Placeholder 2"/>
          <p:cNvSpPr>
            <a:spLocks noGrp="1"/>
          </p:cNvSpPr>
          <p:nvPr>
            <p:ph idx="1"/>
          </p:nvPr>
        </p:nvSpPr>
        <p:spPr/>
        <p:txBody>
          <a:bodyPr/>
          <a:lstStyle/>
          <a:p>
            <a:r>
              <a:rPr lang="en-US" smtClean="0"/>
              <a:t>Mass is generated through symmetry breaking phase transition</a:t>
            </a:r>
          </a:p>
          <a:p>
            <a:pPr lvl="1"/>
            <a:r>
              <a:rPr lang="en-US" smtClean="0"/>
              <a:t>Bare mass: electroweak phase transition, existence of Higgs field ?</a:t>
            </a:r>
          </a:p>
          <a:p>
            <a:pPr lvl="1"/>
            <a:r>
              <a:rPr lang="en-US" smtClean="0"/>
              <a:t>Composite mass: chiral symmetry spontaneously broken, existence of chiral condensate ?</a:t>
            </a:r>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16</a:t>
            </a:fld>
            <a:endParaRPr lang="en-US"/>
          </a:p>
        </p:txBody>
      </p:sp>
      <p:grpSp>
        <p:nvGrpSpPr>
          <p:cNvPr id="8" name="Group 7"/>
          <p:cNvGrpSpPr/>
          <p:nvPr/>
        </p:nvGrpSpPr>
        <p:grpSpPr>
          <a:xfrm>
            <a:off x="1" y="3810000"/>
            <a:ext cx="2565400" cy="3136900"/>
            <a:chOff x="0" y="88900"/>
            <a:chExt cx="5665733" cy="6858000"/>
          </a:xfrm>
        </p:grpSpPr>
        <p:pic>
          <p:nvPicPr>
            <p:cNvPr id="5" name="Picture 4"/>
            <p:cNvPicPr>
              <a:picLocks noChangeAspect="1"/>
            </p:cNvPicPr>
            <p:nvPr/>
          </p:nvPicPr>
          <p:blipFill>
            <a:blip r:embed="rId2" cstate="screen">
              <a:duotone>
                <a:prstClr val="black"/>
                <a:schemeClr val="accent4">
                  <a:tint val="45000"/>
                  <a:satMod val="400000"/>
                </a:schemeClr>
              </a:duotone>
              <a:extLst>
                <a:ext uri="{BEBA8EAE-BF5A-486C-A8C5-ECC9F3942E4B}">
                  <a14:imgProps xmlns:a14="http://schemas.microsoft.com/office/drawing/2010/main">
                    <a14:imgLayer r:embed="rId3">
                      <a14:imgEffect>
                        <a14:backgroundRemoval t="19828" b="97845" l="9565" r="89565">
                          <a14:foregroundMark x1="52174" y1="45690" x2="46261" y2="77586"/>
                          <a14:foregroundMark x1="40522" y1="42960" x2="47130" y2="36638"/>
                          <a14:foregroundMark x1="75130" y1="22557" x2="72348" y2="27586"/>
                          <a14:backgroundMark x1="28000" y1="77155" x2="31652" y2="79310"/>
                        </a14:backgroundRemoval>
                      </a14:imgEffect>
                    </a14:imgLayer>
                  </a14:imgProps>
                </a:ext>
                <a:ext uri="{28A0092B-C50C-407E-A947-70E740481C1C}">
                  <a14:useLocalDpi xmlns:a14="http://schemas.microsoft.com/office/drawing/2010/main"/>
                </a:ext>
              </a:extLst>
            </a:blip>
            <a:stretch>
              <a:fillRect/>
            </a:stretch>
          </p:blipFill>
          <p:spPr>
            <a:xfrm>
              <a:off x="0" y="88900"/>
              <a:ext cx="5665733" cy="6858000"/>
            </a:xfrm>
            <a:prstGeom prst="rect">
              <a:avLst/>
            </a:prstGeom>
          </p:spPr>
        </p:pic>
        <p:pic>
          <p:nvPicPr>
            <p:cNvPr id="7" name="Picture 6"/>
            <p:cNvPicPr>
              <a:picLocks noChangeAspect="1"/>
            </p:cNvPicPr>
            <p:nvPr/>
          </p:nvPicPr>
          <p:blipFill>
            <a:blip r:embed="rId4" cstate="screen">
              <a:duotone>
                <a:prstClr val="black"/>
                <a:srgbClr val="FF0A05">
                  <a:tint val="45000"/>
                  <a:satMod val="400000"/>
                </a:srgbClr>
              </a:duotone>
              <a:extLst>
                <a:ext uri="{BEBA8EAE-BF5A-486C-A8C5-ECC9F3942E4B}">
                  <a14:imgProps xmlns:a14="http://schemas.microsoft.com/office/drawing/2010/main">
                    <a14:imgLayer r:embed="rId5">
                      <a14:imgEffect>
                        <a14:backgroundRemoval t="10000" b="90000" l="10000" r="90000">
                          <a14:foregroundMark x1="33217" y1="48563" x2="36174" y2="46983"/>
                          <a14:backgroundMark x1="39304" y1="46839" x2="52174" y2="42098"/>
                          <a14:backgroundMark x1="69217" y1="33908" x2="58609" y2="42241"/>
                          <a14:backgroundMark x1="76000" y1="31466" x2="64522" y2="44971"/>
                          <a14:backgroundMark x1="80870" y1="70402" x2="77217" y2="81609"/>
                          <a14:backgroundMark x1="32522" y1="76724" x2="33913" y2="76868"/>
                        </a14:backgroundRemoval>
                      </a14:imgEffect>
                    </a14:imgLayer>
                  </a14:imgProps>
                </a:ext>
                <a:ext uri="{28A0092B-C50C-407E-A947-70E740481C1C}">
                  <a14:useLocalDpi xmlns:a14="http://schemas.microsoft.com/office/drawing/2010/main"/>
                </a:ext>
              </a:extLst>
            </a:blip>
            <a:stretch>
              <a:fillRect/>
            </a:stretch>
          </p:blipFill>
          <p:spPr>
            <a:xfrm>
              <a:off x="0" y="88900"/>
              <a:ext cx="5665733" cy="6858000"/>
            </a:xfrm>
            <a:prstGeom prst="rect">
              <a:avLst/>
            </a:prstGeom>
          </p:spPr>
        </p:pic>
      </p:grpSp>
    </p:spTree>
    <p:extLst>
      <p:ext uri="{BB962C8B-B14F-4D97-AF65-F5344CB8AC3E}">
        <p14:creationId xmlns:p14="http://schemas.microsoft.com/office/powerpoint/2010/main" val="387883131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Quark color</a:t>
            </a:r>
            <a:endParaRPr lang="en-US"/>
          </a:p>
        </p:txBody>
      </p:sp>
      <p:sp>
        <p:nvSpPr>
          <p:cNvPr id="3" name="Content Placeholder 2"/>
          <p:cNvSpPr>
            <a:spLocks noGrp="1"/>
          </p:cNvSpPr>
          <p:nvPr>
            <p:ph idx="1"/>
          </p:nvPr>
        </p:nvSpPr>
        <p:spPr/>
        <p:txBody>
          <a:bodyPr>
            <a:normAutofit lnSpcReduction="10000"/>
          </a:bodyPr>
          <a:lstStyle/>
          <a:p>
            <a:r>
              <a:rPr lang="en-US" dirty="0" smtClean="0"/>
              <a:t>Color (</a:t>
            </a:r>
            <a:r>
              <a:rPr lang="en-US" dirty="0" smtClean="0">
                <a:solidFill>
                  <a:srgbClr val="FF0000"/>
                </a:solidFill>
              </a:rPr>
              <a:t>R</a:t>
            </a:r>
            <a:r>
              <a:rPr lang="en-US" dirty="0" smtClean="0"/>
              <a:t>, </a:t>
            </a:r>
            <a:r>
              <a:rPr lang="en-US" dirty="0" smtClean="0">
                <a:solidFill>
                  <a:srgbClr val="008000"/>
                </a:solidFill>
              </a:rPr>
              <a:t>G</a:t>
            </a:r>
            <a:r>
              <a:rPr lang="en-US" dirty="0" smtClean="0"/>
              <a:t>, </a:t>
            </a:r>
            <a:r>
              <a:rPr lang="en-US" dirty="0" smtClean="0">
                <a:solidFill>
                  <a:srgbClr val="3366FF"/>
                </a:solidFill>
              </a:rPr>
              <a:t>B</a:t>
            </a:r>
            <a:r>
              <a:rPr lang="en-US" dirty="0" smtClean="0"/>
              <a:t>) is the relevant charge for the strong interaction</a:t>
            </a:r>
          </a:p>
          <a:p>
            <a:pPr lvl="1"/>
            <a:r>
              <a:rPr lang="en-US" dirty="0" smtClean="0"/>
              <a:t>Only color singlet (color neutral) states appear in nature</a:t>
            </a:r>
          </a:p>
          <a:p>
            <a:pPr lvl="1"/>
            <a:r>
              <a:rPr lang="en-US" dirty="0" smtClean="0"/>
              <a:t>This is called </a:t>
            </a:r>
            <a:r>
              <a:rPr lang="en-US" dirty="0" smtClean="0">
                <a:solidFill>
                  <a:srgbClr val="FF0000"/>
                </a:solidFill>
              </a:rPr>
              <a:t>confinement</a:t>
            </a:r>
            <a:r>
              <a:rPr lang="en-US" dirty="0" smtClean="0"/>
              <a:t>: there exists no </a:t>
            </a:r>
            <a:r>
              <a:rPr lang="en-US" dirty="0" err="1" smtClean="0"/>
              <a:t>ab</a:t>
            </a:r>
            <a:r>
              <a:rPr lang="en-US" dirty="0" smtClean="0"/>
              <a:t> initio rigorous mathematical proof  </a:t>
            </a:r>
          </a:p>
          <a:p>
            <a:r>
              <a:rPr lang="en-US" dirty="0" smtClean="0"/>
              <a:t>Quarks (fermions) degrees of freedom</a:t>
            </a:r>
          </a:p>
          <a:p>
            <a:pPr lvl="1"/>
            <a:r>
              <a:rPr lang="en-US" dirty="0" smtClean="0"/>
              <a:t>6 flavors</a:t>
            </a:r>
          </a:p>
          <a:p>
            <a:pPr lvl="1"/>
            <a:r>
              <a:rPr lang="en-US" dirty="0" smtClean="0"/>
              <a:t>3 colors</a:t>
            </a:r>
          </a:p>
          <a:p>
            <a:pPr lvl="1"/>
            <a:r>
              <a:rPr lang="en-US" dirty="0" smtClean="0"/>
              <a:t>2 charge states</a:t>
            </a:r>
          </a:p>
          <a:p>
            <a:pPr lvl="1"/>
            <a:r>
              <a:rPr lang="en-US" dirty="0" smtClean="0"/>
              <a:t>2 spin states</a:t>
            </a:r>
            <a:endParaRPr lang="en-US" dirty="0"/>
          </a:p>
        </p:txBody>
      </p:sp>
      <p:sp>
        <p:nvSpPr>
          <p:cNvPr id="4" name="Slide Number Placeholder 3"/>
          <p:cNvSpPr>
            <a:spLocks noGrp="1"/>
          </p:cNvSpPr>
          <p:nvPr>
            <p:ph type="sldNum" sz="quarter" idx="12"/>
          </p:nvPr>
        </p:nvSpPr>
        <p:spPr/>
        <p:txBody>
          <a:bodyPr/>
          <a:lstStyle/>
          <a:p>
            <a:fld id="{B9D2C864-9362-43C7-A136-D9C41D93A96D}" type="slidenum">
              <a:rPr lang="en-US" smtClean="0"/>
              <a:t>17</a:t>
            </a:fld>
            <a:endParaRPr lang="en-US"/>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ackgroundRemoval t="0" b="98980" l="2041" r="100000">
                        <a14:backgroundMark x1="44898" y1="43367" x2="48469" y2="43878"/>
                      </a14:backgroundRemoval>
                    </a14:imgEffect>
                  </a14:imgLayer>
                </a14:imgProps>
              </a:ext>
            </a:extLst>
          </a:blip>
          <a:stretch>
            <a:fillRect/>
          </a:stretch>
        </p:blipFill>
        <p:spPr>
          <a:xfrm>
            <a:off x="7521388" y="3822700"/>
            <a:ext cx="1828800" cy="1828800"/>
          </a:xfrm>
          <a:prstGeom prst="rect">
            <a:avLst/>
          </a:prstGeom>
        </p:spPr>
      </p:pic>
    </p:spTree>
    <p:extLst>
      <p:ext uri="{BB962C8B-B14F-4D97-AF65-F5344CB8AC3E}">
        <p14:creationId xmlns:p14="http://schemas.microsoft.com/office/powerpoint/2010/main" val="33498140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Gluon</a:t>
            </a:r>
            <a:endParaRPr lang="fr-FR" dirty="0"/>
          </a:p>
        </p:txBody>
      </p:sp>
      <p:sp>
        <p:nvSpPr>
          <p:cNvPr id="3" name="Content Placeholder 2"/>
          <p:cNvSpPr>
            <a:spLocks noGrp="1"/>
          </p:cNvSpPr>
          <p:nvPr>
            <p:ph idx="1"/>
          </p:nvPr>
        </p:nvSpPr>
        <p:spPr/>
        <p:txBody>
          <a:bodyPr/>
          <a:lstStyle/>
          <a:p>
            <a:r>
              <a:rPr lang="en-US" dirty="0" smtClean="0"/>
              <a:t>The mediator of the strong interaction</a:t>
            </a:r>
          </a:p>
          <a:p>
            <a:pPr lvl="1"/>
            <a:r>
              <a:rPr lang="en-US" dirty="0" smtClean="0"/>
              <a:t>Gluon interact among themselves: </a:t>
            </a:r>
            <a:r>
              <a:rPr lang="en-US" dirty="0" smtClean="0">
                <a:solidFill>
                  <a:srgbClr val="FF0000"/>
                </a:solidFill>
              </a:rPr>
              <a:t>asymptotic freedom, color confinement, chiral symmetry breaking </a:t>
            </a:r>
          </a:p>
          <a:p>
            <a:r>
              <a:rPr lang="en-US" dirty="0" smtClean="0"/>
              <a:t>Gluon (boson) degrees of freedom</a:t>
            </a:r>
          </a:p>
          <a:p>
            <a:pPr lvl="1"/>
            <a:r>
              <a:rPr lang="en-US" dirty="0" smtClean="0"/>
              <a:t>8 choice of colors</a:t>
            </a:r>
          </a:p>
          <a:p>
            <a:pPr lvl="1"/>
            <a:r>
              <a:rPr lang="en-US" dirty="0" smtClean="0"/>
              <a:t>2 </a:t>
            </a:r>
            <a:r>
              <a:rPr lang="en-US" dirty="0" err="1" smtClean="0"/>
              <a:t>helicity</a:t>
            </a:r>
            <a:r>
              <a:rPr lang="en-US" dirty="0" smtClean="0"/>
              <a:t> states</a:t>
            </a:r>
            <a:endParaRPr lang="en-US" dirty="0"/>
          </a:p>
        </p:txBody>
      </p:sp>
      <p:pic>
        <p:nvPicPr>
          <p:cNvPr id="4" name="Picture 3"/>
          <p:cNvPicPr>
            <a:picLocks noChangeAspect="1"/>
          </p:cNvPicPr>
          <p:nvPr/>
        </p:nvPicPr>
        <p:blipFill>
          <a:blip r:embed="rId3"/>
          <a:stretch>
            <a:fillRect/>
          </a:stretch>
        </p:blipFill>
        <p:spPr>
          <a:xfrm>
            <a:off x="1422400" y="4406900"/>
            <a:ext cx="6502400" cy="2324100"/>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12"/>
          </p:nvPr>
        </p:nvSpPr>
        <p:spPr/>
        <p:txBody>
          <a:bodyPr/>
          <a:lstStyle/>
          <a:p>
            <a:fld id="{B9D2C864-9362-43C7-A136-D9C41D93A96D}" type="slidenum">
              <a:rPr lang="en-US" smtClean="0"/>
              <a:t>18</a:t>
            </a:fld>
            <a:endParaRPr lang="en-US"/>
          </a:p>
        </p:txBody>
      </p:sp>
      <p:pic>
        <p:nvPicPr>
          <p:cNvPr id="7" name="Picture 6"/>
          <p:cNvPicPr>
            <a:picLocks noChangeAspect="1"/>
          </p:cNvPicPr>
          <p:nvPr/>
        </p:nvPicPr>
        <p:blipFill>
          <a:blip r:embed="rId4"/>
          <a:stretch>
            <a:fillRect/>
          </a:stretch>
        </p:blipFill>
        <p:spPr>
          <a:xfrm>
            <a:off x="3937000" y="5121445"/>
            <a:ext cx="1270000" cy="977900"/>
          </a:xfrm>
          <a:prstGeom prst="rect">
            <a:avLst/>
          </a:prstGeom>
        </p:spPr>
      </p:pic>
    </p:spTree>
    <p:extLst>
      <p:ext uri="{BB962C8B-B14F-4D97-AF65-F5344CB8AC3E}">
        <p14:creationId xmlns:p14="http://schemas.microsoft.com/office/powerpoint/2010/main" val="32120290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 name="Picture 182"/>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840" b="62745" l="4706" r="92157">
                        <a14:foregroundMark x1="58824" y1="46499" x2="58824" y2="46499"/>
                        <a14:foregroundMark x1="74902" y1="47339" x2="74902" y2="47339"/>
                        <a14:foregroundMark x1="62745" y1="39496" x2="62745" y2="39496"/>
                        <a14:foregroundMark x1="50196" y1="54062" x2="50196" y2="54062"/>
                        <a14:foregroundMark x1="38824" y1="47619" x2="38824" y2="47619"/>
                        <a14:foregroundMark x1="51373" y1="44258" x2="51373" y2="44258"/>
                        <a14:foregroundMark x1="51765" y1="30812" x2="51765" y2="30812"/>
                        <a14:foregroundMark x1="85490" y1="31092" x2="85490" y2="31092"/>
                        <a14:foregroundMark x1="74118" y1="37535" x2="74118" y2="37535"/>
                        <a14:foregroundMark x1="64706" y1="30812" x2="64706" y2="30812"/>
                        <a14:foregroundMark x1="70980" y1="24090" x2="70980" y2="24090"/>
                        <a14:foregroundMark x1="60784" y1="24090" x2="60784" y2="24090"/>
                        <a14:foregroundMark x1="74902" y1="13165" x2="74902" y2="13165"/>
                        <a14:foregroundMark x1="59216" y1="14566" x2="59216" y2="14566"/>
                        <a14:foregroundMark x1="51373" y1="10364" x2="51373" y2="10364"/>
                        <a14:foregroundMark x1="49020" y1="21289" x2="49020" y2="21289"/>
                        <a14:foregroundMark x1="42745" y1="15966" x2="42745" y2="15966"/>
                        <a14:foregroundMark x1="40784" y1="22969" x2="40784" y2="22969"/>
                        <a14:foregroundMark x1="25490" y1="13445" x2="25490" y2="13445"/>
                        <a14:foregroundMark x1="26667" y1="24650" x2="26667" y2="24650"/>
                        <a14:foregroundMark x1="33725" y1="31373" x2="33725" y2="31373"/>
                        <a14:foregroundMark x1="12549" y1="30252" x2="12549" y2="30252"/>
                        <a14:foregroundMark x1="29020" y1="38655" x2="29020" y2="38655"/>
                        <a14:foregroundMark x1="24706" y1="47619" x2="24706" y2="47619"/>
                      </a14:backgroundRemoval>
                    </a14:imgEffect>
                  </a14:imgLayer>
                </a14:imgProps>
              </a:ext>
              <a:ext uri="{28A0092B-C50C-407E-A947-70E740481C1C}">
                <a14:useLocalDpi xmlns:a14="http://schemas.microsoft.com/office/drawing/2010/main"/>
              </a:ext>
            </a:extLst>
          </a:blip>
          <a:srcRect b="35088"/>
          <a:stretch/>
        </p:blipFill>
        <p:spPr>
          <a:xfrm>
            <a:off x="-120947" y="2304182"/>
            <a:ext cx="3600000" cy="3600000"/>
          </a:xfrm>
          <a:prstGeom prst="rect">
            <a:avLst/>
          </a:prstGeom>
        </p:spPr>
      </p:pic>
      <p:sp>
        <p:nvSpPr>
          <p:cNvPr id="23" name="Title 22"/>
          <p:cNvSpPr>
            <a:spLocks noGrp="1"/>
          </p:cNvSpPr>
          <p:nvPr>
            <p:ph type="title"/>
          </p:nvPr>
        </p:nvSpPr>
        <p:spPr/>
        <p:txBody>
          <a:bodyPr/>
          <a:lstStyle/>
          <a:p>
            <a:pPr algn="r"/>
            <a:r>
              <a:rPr lang="en-US" dirty="0" smtClean="0"/>
              <a:t>Remember QED</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19</a:t>
            </a:fld>
            <a:endParaRPr lang="en-US" dirty="0"/>
          </a:p>
        </p:txBody>
      </p:sp>
      <p:cxnSp>
        <p:nvCxnSpPr>
          <p:cNvPr id="5" name="Straight Arrow Connector 4"/>
          <p:cNvCxnSpPr/>
          <p:nvPr/>
        </p:nvCxnSpPr>
        <p:spPr>
          <a:xfrm flipV="1">
            <a:off x="5410200" y="1358900"/>
            <a:ext cx="0" cy="29845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 name="Straight Arrow Connector 5"/>
          <p:cNvCxnSpPr/>
          <p:nvPr/>
        </p:nvCxnSpPr>
        <p:spPr>
          <a:xfrm>
            <a:off x="5410200" y="4330700"/>
            <a:ext cx="3594244" cy="127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Freeform 11"/>
          <p:cNvSpPr/>
          <p:nvPr/>
        </p:nvSpPr>
        <p:spPr>
          <a:xfrm>
            <a:off x="5600700" y="1752600"/>
            <a:ext cx="2959100" cy="2184470"/>
          </a:xfrm>
          <a:custGeom>
            <a:avLst/>
            <a:gdLst>
              <a:gd name="connsiteX0" fmla="*/ 0 w 2959100"/>
              <a:gd name="connsiteY0" fmla="*/ 0 h 2184470"/>
              <a:gd name="connsiteX1" fmla="*/ 76200 w 2959100"/>
              <a:gd name="connsiteY1" fmla="*/ 723900 h 2184470"/>
              <a:gd name="connsiteX2" fmla="*/ 368300 w 2959100"/>
              <a:gd name="connsiteY2" fmla="*/ 1536700 h 2184470"/>
              <a:gd name="connsiteX3" fmla="*/ 1231900 w 2959100"/>
              <a:gd name="connsiteY3" fmla="*/ 2082800 h 2184470"/>
              <a:gd name="connsiteX4" fmla="*/ 2959100 w 2959100"/>
              <a:gd name="connsiteY4" fmla="*/ 2184400 h 2184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9100" h="2184470">
                <a:moveTo>
                  <a:pt x="0" y="0"/>
                </a:moveTo>
                <a:cubicBezTo>
                  <a:pt x="7408" y="233891"/>
                  <a:pt x="14817" y="467783"/>
                  <a:pt x="76200" y="723900"/>
                </a:cubicBezTo>
                <a:cubicBezTo>
                  <a:pt x="137583" y="980017"/>
                  <a:pt x="175683" y="1310217"/>
                  <a:pt x="368300" y="1536700"/>
                </a:cubicBezTo>
                <a:cubicBezTo>
                  <a:pt x="560917" y="1763183"/>
                  <a:pt x="800100" y="1974850"/>
                  <a:pt x="1231900" y="2082800"/>
                </a:cubicBezTo>
                <a:cubicBezTo>
                  <a:pt x="1663700" y="2190750"/>
                  <a:pt x="2959100" y="2184400"/>
                  <a:pt x="2959100" y="2184400"/>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13" name="TextBox 12"/>
          <p:cNvSpPr txBox="1"/>
          <p:nvPr/>
        </p:nvSpPr>
        <p:spPr>
          <a:xfrm>
            <a:off x="6904623" y="4501634"/>
            <a:ext cx="338554" cy="369332"/>
          </a:xfrm>
          <a:prstGeom prst="rect">
            <a:avLst/>
          </a:prstGeom>
          <a:noFill/>
        </p:spPr>
        <p:txBody>
          <a:bodyPr wrap="none" rtlCol="0">
            <a:spAutoFit/>
          </a:bodyPr>
          <a:lstStyle/>
          <a:p>
            <a:r>
              <a:rPr lang="fr-FR" dirty="0" smtClean="0">
                <a:latin typeface="Comic Sans MS"/>
                <a:cs typeface="Comic Sans MS"/>
              </a:rPr>
              <a:t>R</a:t>
            </a:r>
            <a:endParaRPr lang="fr-FR" dirty="0">
              <a:latin typeface="Comic Sans MS"/>
              <a:cs typeface="Comic Sans MS"/>
            </a:endParaRPr>
          </a:p>
        </p:txBody>
      </p:sp>
      <p:cxnSp>
        <p:nvCxnSpPr>
          <p:cNvPr id="15" name="Straight Connector 14"/>
          <p:cNvCxnSpPr/>
          <p:nvPr/>
        </p:nvCxnSpPr>
        <p:spPr>
          <a:xfrm flipH="1">
            <a:off x="5410200" y="3937070"/>
            <a:ext cx="2111188"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617796" y="3739704"/>
            <a:ext cx="792404" cy="369332"/>
          </a:xfrm>
          <a:prstGeom prst="rect">
            <a:avLst/>
          </a:prstGeom>
          <a:noFill/>
        </p:spPr>
        <p:txBody>
          <a:bodyPr wrap="none" rtlCol="0">
            <a:spAutoFit/>
          </a:bodyPr>
          <a:lstStyle/>
          <a:p>
            <a:r>
              <a:rPr lang="fr-FR" dirty="0" smtClean="0">
                <a:latin typeface="Comic Sans MS"/>
                <a:cs typeface="Comic Sans MS"/>
              </a:rPr>
              <a:t>1/137</a:t>
            </a:r>
            <a:endParaRPr lang="fr-FR" dirty="0">
              <a:latin typeface="Comic Sans MS"/>
              <a:cs typeface="Comic Sans MS"/>
            </a:endParaRPr>
          </a:p>
        </p:txBody>
      </p:sp>
      <p:sp>
        <p:nvSpPr>
          <p:cNvPr id="17" name="TextBox 16"/>
          <p:cNvSpPr txBox="1"/>
          <p:nvPr/>
        </p:nvSpPr>
        <p:spPr>
          <a:xfrm>
            <a:off x="4872623" y="1428234"/>
            <a:ext cx="397940" cy="400110"/>
          </a:xfrm>
          <a:prstGeom prst="rect">
            <a:avLst/>
          </a:prstGeom>
          <a:noFill/>
        </p:spPr>
        <p:txBody>
          <a:bodyPr wrap="none" rtlCol="0">
            <a:spAutoFit/>
          </a:bodyPr>
          <a:lstStyle/>
          <a:p>
            <a:r>
              <a:rPr lang="fr-FR" sz="2000" dirty="0">
                <a:latin typeface="Comic Sans MS"/>
                <a:cs typeface="Comic Sans MS"/>
              </a:rPr>
              <a:t> </a:t>
            </a:r>
            <a:r>
              <a:rPr lang="el-GR" sz="2000" dirty="0" smtClean="0">
                <a:latin typeface="Comic Sans MS"/>
                <a:cs typeface="Comic Sans MS"/>
              </a:rPr>
              <a:t>α</a:t>
            </a:r>
            <a:endParaRPr lang="fr-FR" sz="2000" dirty="0">
              <a:latin typeface="Comic Sans MS"/>
              <a:cs typeface="Comic Sans MS"/>
            </a:endParaRPr>
          </a:p>
        </p:txBody>
      </p:sp>
      <p:sp>
        <p:nvSpPr>
          <p:cNvPr id="18" name="TextBox 17"/>
          <p:cNvSpPr txBox="1"/>
          <p:nvPr/>
        </p:nvSpPr>
        <p:spPr>
          <a:xfrm>
            <a:off x="4387934" y="4686300"/>
            <a:ext cx="1655177" cy="646331"/>
          </a:xfrm>
          <a:prstGeom prst="rect">
            <a:avLst/>
          </a:prstGeom>
          <a:noFill/>
        </p:spPr>
        <p:txBody>
          <a:bodyPr wrap="square" rtlCol="0">
            <a:spAutoFit/>
          </a:bodyPr>
          <a:lstStyle/>
          <a:p>
            <a:pPr algn="ctr"/>
            <a:r>
              <a:rPr lang="fr-CH" dirty="0" smtClean="0">
                <a:latin typeface="Comic Sans MS"/>
                <a:cs typeface="Comic Sans MS"/>
              </a:rPr>
              <a:t>High energy probe</a:t>
            </a:r>
          </a:p>
        </p:txBody>
      </p:sp>
      <p:cxnSp>
        <p:nvCxnSpPr>
          <p:cNvPr id="20" name="Curved Connector 19"/>
          <p:cNvCxnSpPr/>
          <p:nvPr/>
        </p:nvCxnSpPr>
        <p:spPr>
          <a:xfrm flipV="1">
            <a:off x="5903411" y="4343400"/>
            <a:ext cx="217989" cy="666066"/>
          </a:xfrm>
          <a:prstGeom prst="curvedConnector2">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7131278" y="4844365"/>
            <a:ext cx="1655177" cy="646331"/>
          </a:xfrm>
          <a:prstGeom prst="rect">
            <a:avLst/>
          </a:prstGeom>
          <a:noFill/>
        </p:spPr>
        <p:txBody>
          <a:bodyPr wrap="square" rtlCol="0">
            <a:spAutoFit/>
          </a:bodyPr>
          <a:lstStyle/>
          <a:p>
            <a:pPr algn="ctr"/>
            <a:r>
              <a:rPr lang="fr-CH" dirty="0" smtClean="0">
                <a:latin typeface="Comic Sans MS"/>
                <a:cs typeface="Comic Sans MS"/>
              </a:rPr>
              <a:t>Low energy probe</a:t>
            </a:r>
          </a:p>
        </p:txBody>
      </p:sp>
      <p:cxnSp>
        <p:nvCxnSpPr>
          <p:cNvPr id="22" name="Curved Connector 21"/>
          <p:cNvCxnSpPr/>
          <p:nvPr/>
        </p:nvCxnSpPr>
        <p:spPr>
          <a:xfrm flipV="1">
            <a:off x="8341811" y="4330700"/>
            <a:ext cx="217989" cy="666066"/>
          </a:xfrm>
          <a:prstGeom prst="curvedConnector2">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14488" y="1197401"/>
            <a:ext cx="2723823" cy="461665"/>
          </a:xfrm>
          <a:prstGeom prst="rect">
            <a:avLst/>
          </a:prstGeom>
          <a:noFill/>
        </p:spPr>
        <p:txBody>
          <a:bodyPr wrap="none" rtlCol="0">
            <a:spAutoFit/>
          </a:bodyPr>
          <a:lstStyle/>
          <a:p>
            <a:r>
              <a:rPr lang="en-US" sz="2400" dirty="0" smtClean="0"/>
              <a:t>Vacuum polarization</a:t>
            </a:r>
            <a:endParaRPr lang="en-US" sz="2400" dirty="0"/>
          </a:p>
        </p:txBody>
      </p:sp>
      <p:cxnSp>
        <p:nvCxnSpPr>
          <p:cNvPr id="75" name="Straight Arrow Connector 74"/>
          <p:cNvCxnSpPr/>
          <p:nvPr/>
        </p:nvCxnSpPr>
        <p:spPr>
          <a:xfrm flipH="1">
            <a:off x="1828800" y="3107558"/>
            <a:ext cx="2460111" cy="670626"/>
          </a:xfrm>
          <a:prstGeom prst="straightConnector1">
            <a:avLst/>
          </a:prstGeom>
          <a:ln w="2857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3121183" y="3408852"/>
            <a:ext cx="1655177" cy="369332"/>
          </a:xfrm>
          <a:prstGeom prst="rect">
            <a:avLst/>
          </a:prstGeom>
          <a:noFill/>
        </p:spPr>
        <p:txBody>
          <a:bodyPr wrap="square" rtlCol="0">
            <a:spAutoFit/>
          </a:bodyPr>
          <a:lstStyle/>
          <a:p>
            <a:pPr algn="ctr"/>
            <a:r>
              <a:rPr lang="fr-CH" dirty="0" smtClean="0">
                <a:latin typeface="Comic Sans MS"/>
                <a:cs typeface="Comic Sans MS"/>
              </a:rPr>
              <a:t>Test charge</a:t>
            </a:r>
          </a:p>
        </p:txBody>
      </p:sp>
      <p:grpSp>
        <p:nvGrpSpPr>
          <p:cNvPr id="86" name="Group 85"/>
          <p:cNvGrpSpPr/>
          <p:nvPr/>
        </p:nvGrpSpPr>
        <p:grpSpPr>
          <a:xfrm>
            <a:off x="2740582" y="-56359"/>
            <a:ext cx="2264890" cy="3002773"/>
            <a:chOff x="1483426" y="503238"/>
            <a:chExt cx="4358718" cy="6284135"/>
          </a:xfrm>
        </p:grpSpPr>
        <p:pic>
          <p:nvPicPr>
            <p:cNvPr id="88" name="Picture 87"/>
            <p:cNvPicPr>
              <a:picLocks noChangeAspect="1"/>
            </p:cNvPicPr>
            <p:nvPr/>
          </p:nvPicPr>
          <p:blipFill>
            <a:blip r:embed="rId4" cstate="screen">
              <a:duotone>
                <a:schemeClr val="accent1">
                  <a:shade val="45000"/>
                  <a:satMod val="135000"/>
                </a:schemeClr>
                <a:prstClr val="white"/>
              </a:duotone>
              <a:extLst>
                <a:ext uri="{BEBA8EAE-BF5A-486C-A8C5-ECC9F3942E4B}">
                  <a14:imgProps xmlns:a14="http://schemas.microsoft.com/office/drawing/2010/main">
                    <a14:imgLayer r:embed="rId5">
                      <a14:imgEffect>
                        <a14:backgroundRemoval t="9891" b="95899" l="9913" r="89913">
                          <a14:foregroundMark x1="56522" y1="87214" x2="58957" y2="87214"/>
                          <a14:foregroundMark x1="59826" y1="49819" x2="61391" y2="49819"/>
                          <a14:foregroundMark x1="62957" y1="46080" x2="65391" y2="46080"/>
                          <a14:foregroundMark x1="30957" y1="44270" x2="34957" y2="45235"/>
                          <a14:foregroundMark x1="33391" y1="48733" x2="34435" y2="48854"/>
                          <a14:foregroundMark x1="60870" y1="47648" x2="61739" y2="48733"/>
                          <a14:foregroundMark x1="62261" y1="53197" x2="67826" y2="51990"/>
                          <a14:foregroundMark x1="68696" y1="51628" x2="69217" y2="49819"/>
                          <a14:foregroundMark x1="61391" y1="54765" x2="65739" y2="54403"/>
                          <a14:foregroundMark x1="66435" y1="61641" x2="65217" y2="62967"/>
                          <a14:backgroundMark x1="62261" y1="51267" x2="65217" y2="50784"/>
                          <a14:backgroundMark x1="65739" y1="53679" x2="67826" y2="53679"/>
                        </a14:backgroundRemoval>
                      </a14:imgEffect>
                    </a14:imgLayer>
                  </a14:imgProps>
                </a:ext>
                <a:ext uri="{28A0092B-C50C-407E-A947-70E740481C1C}">
                  <a14:useLocalDpi xmlns:a14="http://schemas.microsoft.com/office/drawing/2010/main"/>
                </a:ext>
              </a:extLst>
            </a:blip>
            <a:stretch>
              <a:fillRect/>
            </a:stretch>
          </p:blipFill>
          <p:spPr>
            <a:xfrm>
              <a:off x="1483426" y="503238"/>
              <a:ext cx="4358718" cy="6284135"/>
            </a:xfrm>
            <a:prstGeom prst="rect">
              <a:avLst/>
            </a:prstGeom>
          </p:spPr>
        </p:pic>
        <p:pic>
          <p:nvPicPr>
            <p:cNvPr id="89" name="Picture 88"/>
            <p:cNvPicPr>
              <a:picLocks noChangeAspect="1"/>
            </p:cNvPicPr>
            <p:nvPr/>
          </p:nvPicPr>
          <p:blipFill>
            <a:blip r:embed="rId6" cstate="screen">
              <a:duotone>
                <a:prstClr val="black"/>
                <a:srgbClr val="FF0D0A">
                  <a:tint val="45000"/>
                  <a:satMod val="400000"/>
                </a:srgbClr>
              </a:duotone>
              <a:extLst>
                <a:ext uri="{BEBA8EAE-BF5A-486C-A8C5-ECC9F3942E4B}">
                  <a14:imgProps xmlns:a14="http://schemas.microsoft.com/office/drawing/2010/main">
                    <a14:imgLayer r:embed="rId5">
                      <a14:imgEffect>
                        <a14:backgroundRemoval t="54765" b="80941" l="9217" r="33913">
                          <a14:foregroundMark x1="56522" y1="87214" x2="58957" y2="87214"/>
                          <a14:foregroundMark x1="59826" y1="49819" x2="61391" y2="49819"/>
                          <a14:foregroundMark x1="62957" y1="46080" x2="65391" y2="46080"/>
                          <a14:foregroundMark x1="30957" y1="44270" x2="34957" y2="45235"/>
                          <a14:foregroundMark x1="33391" y1="48733" x2="34435" y2="48854"/>
                          <a14:foregroundMark x1="60870" y1="47648" x2="61739" y2="48733"/>
                          <a14:foregroundMark x1="62261" y1="53197" x2="67826" y2="51990"/>
                          <a14:foregroundMark x1="68696" y1="51628" x2="69217" y2="49819"/>
                          <a14:foregroundMark x1="61391" y1="54765" x2="65739" y2="54403"/>
                          <a14:foregroundMark x1="66435" y1="61641" x2="65217" y2="62967"/>
                          <a14:backgroundMark x1="62261" y1="51267" x2="65217" y2="50784"/>
                          <a14:backgroundMark x1="65739" y1="53679" x2="67826" y2="53679"/>
                          <a14:backgroundMark x1="30609" y1="70446" x2="30609" y2="75754"/>
                          <a14:backgroundMark x1="30609" y1="65862" x2="30609" y2="69240"/>
                        </a14:backgroundRemoval>
                      </a14:imgEffect>
                    </a14:imgLayer>
                  </a14:imgProps>
                </a:ext>
                <a:ext uri="{28A0092B-C50C-407E-A947-70E740481C1C}">
                  <a14:useLocalDpi xmlns:a14="http://schemas.microsoft.com/office/drawing/2010/main"/>
                </a:ext>
              </a:extLst>
            </a:blip>
            <a:stretch>
              <a:fillRect/>
            </a:stretch>
          </p:blipFill>
          <p:spPr>
            <a:xfrm>
              <a:off x="1483426" y="503238"/>
              <a:ext cx="4358718" cy="6284135"/>
            </a:xfrm>
            <a:prstGeom prst="rect">
              <a:avLst/>
            </a:prstGeom>
          </p:spPr>
        </p:pic>
      </p:grpSp>
      <p:sp>
        <p:nvSpPr>
          <p:cNvPr id="181" name="Oval 180"/>
          <p:cNvSpPr/>
          <p:nvPr/>
        </p:nvSpPr>
        <p:spPr>
          <a:xfrm>
            <a:off x="587487" y="2952757"/>
            <a:ext cx="2190694" cy="2127384"/>
          </a:xfrm>
          <a:prstGeom prst="ellipse">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2" name="TextBox 181"/>
          <p:cNvSpPr txBox="1"/>
          <p:nvPr/>
        </p:nvSpPr>
        <p:spPr>
          <a:xfrm>
            <a:off x="3121183" y="2825757"/>
            <a:ext cx="338554" cy="369332"/>
          </a:xfrm>
          <a:prstGeom prst="rect">
            <a:avLst/>
          </a:prstGeom>
          <a:noFill/>
        </p:spPr>
        <p:txBody>
          <a:bodyPr wrap="none" rtlCol="0">
            <a:spAutoFit/>
          </a:bodyPr>
          <a:lstStyle/>
          <a:p>
            <a:r>
              <a:rPr lang="fr-FR" dirty="0" smtClean="0">
                <a:latin typeface="Comic Sans MS"/>
                <a:cs typeface="Comic Sans MS"/>
              </a:rPr>
              <a:t>R</a:t>
            </a:r>
            <a:endParaRPr lang="fr-FR" dirty="0">
              <a:latin typeface="Comic Sans MS"/>
              <a:cs typeface="Comic Sans MS"/>
            </a:endParaRPr>
          </a:p>
        </p:txBody>
      </p:sp>
      <p:grpSp>
        <p:nvGrpSpPr>
          <p:cNvPr id="184" name="Group 183"/>
          <p:cNvGrpSpPr/>
          <p:nvPr/>
        </p:nvGrpSpPr>
        <p:grpSpPr>
          <a:xfrm>
            <a:off x="4318173" y="2946414"/>
            <a:ext cx="253000" cy="252000"/>
            <a:chOff x="7216588" y="4325849"/>
            <a:chExt cx="253000" cy="252000"/>
          </a:xfrm>
        </p:grpSpPr>
        <p:sp>
          <p:nvSpPr>
            <p:cNvPr id="185" name="Oval 184"/>
            <p:cNvSpPr/>
            <p:nvPr/>
          </p:nvSpPr>
          <p:spPr>
            <a:xfrm>
              <a:off x="7217588" y="4325849"/>
              <a:ext cx="252000" cy="252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6" name="Minus 185"/>
            <p:cNvSpPr/>
            <p:nvPr/>
          </p:nvSpPr>
          <p:spPr>
            <a:xfrm>
              <a:off x="7216588" y="4325849"/>
              <a:ext cx="252000" cy="252000"/>
            </a:xfrm>
            <a:prstGeom prst="mathMinus">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4732241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6600" dirty="0" smtClean="0"/>
              <a:t>ALICE	</a:t>
            </a:r>
            <a:endParaRPr lang="fr-FR" sz="6600" dirty="0"/>
          </a:p>
        </p:txBody>
      </p:sp>
      <p:sp>
        <p:nvSpPr>
          <p:cNvPr id="5" name="Text Placeholder 4"/>
          <p:cNvSpPr>
            <a:spLocks noGrp="1"/>
          </p:cNvSpPr>
          <p:nvPr>
            <p:ph type="body" sz="half" idx="2"/>
          </p:nvPr>
        </p:nvSpPr>
        <p:spPr/>
        <p:txBody>
          <a:bodyPr>
            <a:normAutofit fontScale="92500" lnSpcReduction="20000"/>
          </a:bodyPr>
          <a:lstStyle/>
          <a:p>
            <a:r>
              <a:rPr lang="en-US" sz="3600" dirty="0" smtClean="0"/>
              <a:t>It’s scientific program </a:t>
            </a:r>
          </a:p>
          <a:p>
            <a:r>
              <a:rPr lang="en-US" sz="3600" dirty="0" smtClean="0"/>
              <a:t>It’s detectors layout </a:t>
            </a:r>
            <a:endParaRPr lang="en-US" sz="3600" dirty="0"/>
          </a:p>
        </p:txBody>
      </p:sp>
      <p:pic>
        <p:nvPicPr>
          <p:cNvPr id="7" name="Picture Placeholder 6"/>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t="6017" b="6017"/>
          <a:stretch>
            <a:fillRect/>
          </a:stretch>
        </p:blipFill>
        <p:spPr/>
      </p:pic>
      <p:sp>
        <p:nvSpPr>
          <p:cNvPr id="2" name="Slide Number Placeholder 1"/>
          <p:cNvSpPr>
            <a:spLocks noGrp="1"/>
          </p:cNvSpPr>
          <p:nvPr>
            <p:ph type="sldNum" sz="quarter" idx="12"/>
          </p:nvPr>
        </p:nvSpPr>
        <p:spPr/>
        <p:txBody>
          <a:bodyPr/>
          <a:lstStyle/>
          <a:p>
            <a:fld id="{B9D2C864-9362-43C7-A136-D9C41D93A96D}" type="slidenum">
              <a:rPr lang="en-US" smtClean="0"/>
              <a:t>2</a:t>
            </a:fld>
            <a:endParaRPr lang="en-US"/>
          </a:p>
        </p:txBody>
      </p:sp>
      <p:grpSp>
        <p:nvGrpSpPr>
          <p:cNvPr id="6" name="Group 5"/>
          <p:cNvGrpSpPr/>
          <p:nvPr/>
        </p:nvGrpSpPr>
        <p:grpSpPr>
          <a:xfrm>
            <a:off x="1200192" y="2578099"/>
            <a:ext cx="1644608" cy="1955801"/>
            <a:chOff x="1200192" y="2578099"/>
            <a:chExt cx="3704742" cy="3749845"/>
          </a:xfrm>
        </p:grpSpPr>
        <p:pic>
          <p:nvPicPr>
            <p:cNvPr id="3" name="Picture 2"/>
            <p:cNvPicPr>
              <a:picLocks noChangeAspect="1"/>
            </p:cNvPicPr>
            <p:nvPr/>
          </p:nvPicPr>
          <p:blipFill>
            <a:blip r:embed="rId3" cstate="screen">
              <a:extLst>
                <a:ext uri="{BEBA8EAE-BF5A-486C-A8C5-ECC9F3942E4B}">
                  <a14:imgProps xmlns:a14="http://schemas.microsoft.com/office/drawing/2010/main">
                    <a14:imgLayer r:embed="rId4">
                      <a14:imgEffect>
                        <a14:backgroundRemoval t="10000" b="90000" l="10000" r="90000">
                          <a14:foregroundMark x1="29739" y1="41065" x2="34261" y2="40722"/>
                          <a14:backgroundMark x1="64696" y1="35739" x2="50435" y2="44158"/>
                        </a14:backgroundRemoval>
                      </a14:imgEffect>
                    </a14:imgLayer>
                  </a14:imgProps>
                </a:ext>
                <a:ext uri="{28A0092B-C50C-407E-A947-70E740481C1C}">
                  <a14:useLocalDpi xmlns:a14="http://schemas.microsoft.com/office/drawing/2010/main"/>
                </a:ext>
              </a:extLst>
            </a:blip>
            <a:stretch>
              <a:fillRect/>
            </a:stretch>
          </p:blipFill>
          <p:spPr>
            <a:xfrm>
              <a:off x="1200192" y="2578099"/>
              <a:ext cx="3704742" cy="3749845"/>
            </a:xfrm>
            <a:prstGeom prst="rect">
              <a:avLst/>
            </a:prstGeom>
          </p:spPr>
        </p:pic>
        <p:pic>
          <p:nvPicPr>
            <p:cNvPr id="8" name="Picture 7"/>
            <p:cNvPicPr>
              <a:picLocks noChangeAspect="1"/>
            </p:cNvPicPr>
            <p:nvPr/>
          </p:nvPicPr>
          <p:blipFill>
            <a:blip r:embed="rId5" cstate="screen">
              <a:duotone>
                <a:prstClr val="black"/>
                <a:srgbClr val="FF0002">
                  <a:tint val="45000"/>
                  <a:satMod val="400000"/>
                </a:srgbClr>
              </a:duotone>
              <a:extLst>
                <a:ext uri="{BEBA8EAE-BF5A-486C-A8C5-ECC9F3942E4B}">
                  <a14:imgProps xmlns:a14="http://schemas.microsoft.com/office/drawing/2010/main">
                    <a14:imgLayer r:embed="rId4">
                      <a14:imgEffect>
                        <a14:backgroundRemoval t="10000" b="90000" l="10000" r="90000">
                          <a14:foregroundMark x1="32696" y1="73883" x2="28348" y2="54467"/>
                          <a14:backgroundMark x1="64696" y1="35739" x2="50435" y2="44158"/>
                          <a14:backgroundMark x1="38261" y1="50515" x2="44348" y2="72165"/>
                          <a14:backgroundMark x1="23478" y1="40378" x2="36174" y2="35223"/>
                          <a14:backgroundMark x1="28348" y1="41065" x2="28348" y2="41065"/>
                          <a14:backgroundMark x1="28348" y1="41065" x2="28348" y2="41065"/>
                          <a14:backgroundMark x1="41043" y1="37973" x2="41043" y2="37973"/>
                          <a14:backgroundMark x1="41043" y1="37973" x2="41043" y2="37973"/>
                          <a14:backgroundMark x1="41391" y1="47423" x2="71826" y2="27491"/>
                          <a14:backgroundMark x1="30783" y1="50859" x2="34783" y2="53093"/>
                          <a14:backgroundMark x1="35478" y1="72509" x2="37913" y2="75601"/>
                          <a14:backgroundMark x1="29739" y1="46048" x2="37913" y2="46048"/>
                        </a14:backgroundRemoval>
                      </a14:imgEffect>
                    </a14:imgLayer>
                  </a14:imgProps>
                </a:ext>
                <a:ext uri="{28A0092B-C50C-407E-A947-70E740481C1C}">
                  <a14:useLocalDpi xmlns:a14="http://schemas.microsoft.com/office/drawing/2010/main"/>
                </a:ext>
              </a:extLst>
            </a:blip>
            <a:stretch>
              <a:fillRect/>
            </a:stretch>
          </p:blipFill>
          <p:spPr>
            <a:xfrm>
              <a:off x="1200192" y="2578099"/>
              <a:ext cx="3704742" cy="3749845"/>
            </a:xfrm>
            <a:prstGeom prst="rect">
              <a:avLst/>
            </a:prstGeom>
          </p:spPr>
        </p:pic>
      </p:grpSp>
    </p:spTree>
    <p:extLst>
      <p:ext uri="{BB962C8B-B14F-4D97-AF65-F5344CB8AC3E}">
        <p14:creationId xmlns:p14="http://schemas.microsoft.com/office/powerpoint/2010/main" val="37593617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icture 118"/>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1261" b="36937" l="9804" r="89804">
                        <a14:foregroundMark x1="49412" y1="5225" x2="49412" y2="5225"/>
                        <a14:foregroundMark x1="42745" y1="9910" x2="42745" y2="9910"/>
                        <a14:foregroundMark x1="27843" y1="8829" x2="27843" y2="8829"/>
                        <a14:foregroundMark x1="28627" y1="14234" x2="28627" y2="14234"/>
                        <a14:foregroundMark x1="20392" y1="17838" x2="20392" y2="17838"/>
                        <a14:foregroundMark x1="35686" y1="19099" x2="35686" y2="19099"/>
                        <a14:foregroundMark x1="29412" y1="22342" x2="29412" y2="22342"/>
                        <a14:foregroundMark x1="29412" y1="28649" x2="29412" y2="28649"/>
                        <a14:foregroundMark x1="40000" y1="23784" x2="40000" y2="23784"/>
                        <a14:foregroundMark x1="42353" y1="27748" x2="42353" y2="27748"/>
                        <a14:foregroundMark x1="50588" y1="32252" x2="48627" y2="32252"/>
                        <a14:foregroundMark x1="50588" y1="25225" x2="50588" y2="25225"/>
                        <a14:foregroundMark x1="60392" y1="27748" x2="60392" y2="27748"/>
                        <a14:foregroundMark x1="72157" y1="28108" x2="72157" y2="28108"/>
                        <a14:foregroundMark x1="60784" y1="23423" x2="60784" y2="23423"/>
                        <a14:foregroundMark x1="72157" y1="21441" x2="72157" y2="21441"/>
                        <a14:foregroundMark x1="63137" y1="18198" x2="63137" y2="18198"/>
                        <a14:foregroundMark x1="78431" y1="18559" x2="78431" y2="18559"/>
                        <a14:foregroundMark x1="65882" y1="15315" x2="65882" y2="15315"/>
                        <a14:foregroundMark x1="51373" y1="18378" x2="51373" y2="18378"/>
                        <a14:foregroundMark x1="50588" y1="13514" x2="50588" y2="13514"/>
                        <a14:foregroundMark x1="58039" y1="10631" x2="58039" y2="10631"/>
                        <a14:foregroundMark x1="62353" y1="13874" x2="62353" y2="13874"/>
                        <a14:foregroundMark x1="72549" y1="7748" x2="72549" y2="7748"/>
                      </a14:backgroundRemoval>
                    </a14:imgEffect>
                  </a14:imgLayer>
                </a14:imgProps>
              </a:ext>
              <a:ext uri="{28A0092B-C50C-407E-A947-70E740481C1C}">
                <a14:useLocalDpi xmlns:a14="http://schemas.microsoft.com/office/drawing/2010/main"/>
              </a:ext>
            </a:extLst>
          </a:blip>
          <a:srcRect b="62893"/>
          <a:stretch/>
        </p:blipFill>
        <p:spPr>
          <a:xfrm>
            <a:off x="-489247" y="2304000"/>
            <a:ext cx="4317920" cy="3487200"/>
          </a:xfrm>
          <a:prstGeom prst="rect">
            <a:avLst/>
          </a:prstGeom>
        </p:spPr>
      </p:pic>
      <p:sp>
        <p:nvSpPr>
          <p:cNvPr id="23" name="Title 22"/>
          <p:cNvSpPr>
            <a:spLocks noGrp="1"/>
          </p:cNvSpPr>
          <p:nvPr>
            <p:ph type="title"/>
          </p:nvPr>
        </p:nvSpPr>
        <p:spPr/>
        <p:txBody>
          <a:bodyPr/>
          <a:lstStyle/>
          <a:p>
            <a:pPr algn="r"/>
            <a:r>
              <a:rPr lang="en-US" dirty="0" smtClean="0"/>
              <a:t>QCD is different</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20</a:t>
            </a:fld>
            <a:endParaRPr lang="en-US" dirty="0"/>
          </a:p>
        </p:txBody>
      </p:sp>
      <p:cxnSp>
        <p:nvCxnSpPr>
          <p:cNvPr id="5" name="Straight Arrow Connector 4"/>
          <p:cNvCxnSpPr/>
          <p:nvPr/>
        </p:nvCxnSpPr>
        <p:spPr>
          <a:xfrm flipV="1">
            <a:off x="5410200" y="1358900"/>
            <a:ext cx="0" cy="29845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 name="Straight Arrow Connector 5"/>
          <p:cNvCxnSpPr/>
          <p:nvPr/>
        </p:nvCxnSpPr>
        <p:spPr>
          <a:xfrm>
            <a:off x="5410200" y="4330700"/>
            <a:ext cx="3594244" cy="127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TextBox 12"/>
          <p:cNvSpPr txBox="1"/>
          <p:nvPr/>
        </p:nvSpPr>
        <p:spPr>
          <a:xfrm>
            <a:off x="6904623" y="4501634"/>
            <a:ext cx="338554" cy="369332"/>
          </a:xfrm>
          <a:prstGeom prst="rect">
            <a:avLst/>
          </a:prstGeom>
          <a:noFill/>
        </p:spPr>
        <p:txBody>
          <a:bodyPr wrap="none" rtlCol="0">
            <a:spAutoFit/>
          </a:bodyPr>
          <a:lstStyle/>
          <a:p>
            <a:r>
              <a:rPr lang="fr-FR" dirty="0" smtClean="0">
                <a:latin typeface="Comic Sans MS"/>
                <a:cs typeface="Comic Sans MS"/>
              </a:rPr>
              <a:t>R</a:t>
            </a:r>
            <a:endParaRPr lang="fr-FR" dirty="0">
              <a:latin typeface="Comic Sans MS"/>
              <a:cs typeface="Comic Sans MS"/>
            </a:endParaRPr>
          </a:p>
        </p:txBody>
      </p:sp>
      <p:sp>
        <p:nvSpPr>
          <p:cNvPr id="17" name="TextBox 16"/>
          <p:cNvSpPr txBox="1"/>
          <p:nvPr/>
        </p:nvSpPr>
        <p:spPr>
          <a:xfrm>
            <a:off x="4872623" y="1428234"/>
            <a:ext cx="481180" cy="400110"/>
          </a:xfrm>
          <a:prstGeom prst="rect">
            <a:avLst/>
          </a:prstGeom>
          <a:noFill/>
        </p:spPr>
        <p:txBody>
          <a:bodyPr wrap="none" rtlCol="0">
            <a:spAutoFit/>
          </a:bodyPr>
          <a:lstStyle/>
          <a:p>
            <a:r>
              <a:rPr lang="fr-FR" sz="2000" dirty="0">
                <a:latin typeface="Comic Sans MS"/>
                <a:cs typeface="Comic Sans MS"/>
              </a:rPr>
              <a:t> </a:t>
            </a:r>
            <a:r>
              <a:rPr lang="el-GR" sz="2000" dirty="0" smtClean="0">
                <a:latin typeface="Comic Sans MS"/>
                <a:cs typeface="Comic Sans MS"/>
              </a:rPr>
              <a:t>α</a:t>
            </a:r>
            <a:r>
              <a:rPr lang="fr-FR" sz="2000" baseline="-25000" dirty="0" smtClean="0">
                <a:latin typeface="Comic Sans MS"/>
                <a:cs typeface="Comic Sans MS"/>
              </a:rPr>
              <a:t>s</a:t>
            </a:r>
            <a:endParaRPr lang="fr-FR" sz="2000" baseline="-25000" dirty="0">
              <a:latin typeface="Comic Sans MS"/>
              <a:cs typeface="Comic Sans MS"/>
            </a:endParaRPr>
          </a:p>
        </p:txBody>
      </p:sp>
      <p:sp>
        <p:nvSpPr>
          <p:cNvPr id="18" name="TextBox 17"/>
          <p:cNvSpPr txBox="1"/>
          <p:nvPr/>
        </p:nvSpPr>
        <p:spPr>
          <a:xfrm>
            <a:off x="4387934" y="4686300"/>
            <a:ext cx="1655177" cy="1200329"/>
          </a:xfrm>
          <a:prstGeom prst="rect">
            <a:avLst/>
          </a:prstGeom>
          <a:noFill/>
        </p:spPr>
        <p:txBody>
          <a:bodyPr wrap="square" rtlCol="0">
            <a:spAutoFit/>
          </a:bodyPr>
          <a:lstStyle/>
          <a:p>
            <a:pPr algn="ctr"/>
            <a:r>
              <a:rPr lang="fr-CH" dirty="0" smtClean="0">
                <a:latin typeface="Comic Sans MS"/>
                <a:cs typeface="Comic Sans MS"/>
              </a:rPr>
              <a:t>High energy probe: asmptotic freedom</a:t>
            </a:r>
          </a:p>
        </p:txBody>
      </p:sp>
      <p:cxnSp>
        <p:nvCxnSpPr>
          <p:cNvPr id="20" name="Curved Connector 19"/>
          <p:cNvCxnSpPr/>
          <p:nvPr/>
        </p:nvCxnSpPr>
        <p:spPr>
          <a:xfrm flipV="1">
            <a:off x="5903411" y="4343400"/>
            <a:ext cx="217989" cy="666066"/>
          </a:xfrm>
          <a:prstGeom prst="curvedConnector2">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14488" y="1197401"/>
            <a:ext cx="2663460" cy="461665"/>
          </a:xfrm>
          <a:prstGeom prst="rect">
            <a:avLst/>
          </a:prstGeom>
          <a:noFill/>
        </p:spPr>
        <p:txBody>
          <a:bodyPr wrap="none" rtlCol="0">
            <a:spAutoFit/>
          </a:bodyPr>
          <a:lstStyle/>
          <a:p>
            <a:r>
              <a:rPr lang="en-US" sz="2400" dirty="0"/>
              <a:t>v</a:t>
            </a:r>
            <a:r>
              <a:rPr lang="en-US" sz="2400" dirty="0" smtClean="0"/>
              <a:t>acuum polarization</a:t>
            </a:r>
            <a:endParaRPr lang="en-US" sz="2400" dirty="0"/>
          </a:p>
        </p:txBody>
      </p:sp>
      <p:sp>
        <p:nvSpPr>
          <p:cNvPr id="87" name="TextBox 86"/>
          <p:cNvSpPr txBox="1"/>
          <p:nvPr/>
        </p:nvSpPr>
        <p:spPr>
          <a:xfrm>
            <a:off x="3417045" y="3495725"/>
            <a:ext cx="1655177" cy="369332"/>
          </a:xfrm>
          <a:prstGeom prst="rect">
            <a:avLst/>
          </a:prstGeom>
          <a:noFill/>
        </p:spPr>
        <p:txBody>
          <a:bodyPr wrap="square" rtlCol="0">
            <a:spAutoFit/>
          </a:bodyPr>
          <a:lstStyle/>
          <a:p>
            <a:pPr algn="ctr"/>
            <a:r>
              <a:rPr lang="fr-CH" dirty="0" smtClean="0">
                <a:latin typeface="Comic Sans MS"/>
                <a:cs typeface="Comic Sans MS"/>
              </a:rPr>
              <a:t>Test charge</a:t>
            </a:r>
          </a:p>
        </p:txBody>
      </p:sp>
      <p:sp>
        <p:nvSpPr>
          <p:cNvPr id="7" name="Freeform 6"/>
          <p:cNvSpPr/>
          <p:nvPr/>
        </p:nvSpPr>
        <p:spPr>
          <a:xfrm>
            <a:off x="5537200" y="1574800"/>
            <a:ext cx="3136900" cy="2501900"/>
          </a:xfrm>
          <a:custGeom>
            <a:avLst/>
            <a:gdLst>
              <a:gd name="connsiteX0" fmla="*/ 0 w 3136900"/>
              <a:gd name="connsiteY0" fmla="*/ 2501900 h 2501900"/>
              <a:gd name="connsiteX1" fmla="*/ 685800 w 3136900"/>
              <a:gd name="connsiteY1" fmla="*/ 2362200 h 2501900"/>
              <a:gd name="connsiteX2" fmla="*/ 1625600 w 3136900"/>
              <a:gd name="connsiteY2" fmla="*/ 1981200 h 2501900"/>
              <a:gd name="connsiteX3" fmla="*/ 2235200 w 3136900"/>
              <a:gd name="connsiteY3" fmla="*/ 1473200 h 2501900"/>
              <a:gd name="connsiteX4" fmla="*/ 3136900 w 3136900"/>
              <a:gd name="connsiteY4" fmla="*/ 0 h 250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900" h="2501900">
                <a:moveTo>
                  <a:pt x="0" y="2501900"/>
                </a:moveTo>
                <a:cubicBezTo>
                  <a:pt x="207433" y="2475441"/>
                  <a:pt x="414867" y="2448983"/>
                  <a:pt x="685800" y="2362200"/>
                </a:cubicBezTo>
                <a:cubicBezTo>
                  <a:pt x="956733" y="2275417"/>
                  <a:pt x="1367367" y="2129367"/>
                  <a:pt x="1625600" y="1981200"/>
                </a:cubicBezTo>
                <a:cubicBezTo>
                  <a:pt x="1883833" y="1833033"/>
                  <a:pt x="1983317" y="1803400"/>
                  <a:pt x="2235200" y="1473200"/>
                </a:cubicBezTo>
                <a:cubicBezTo>
                  <a:pt x="2487083" y="1143000"/>
                  <a:pt x="3136900" y="0"/>
                  <a:pt x="3136900" y="0"/>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78" name="TextBox 77"/>
          <p:cNvSpPr txBox="1"/>
          <p:nvPr/>
        </p:nvSpPr>
        <p:spPr>
          <a:xfrm>
            <a:off x="8159579" y="4501634"/>
            <a:ext cx="654221" cy="369332"/>
          </a:xfrm>
          <a:prstGeom prst="rect">
            <a:avLst/>
          </a:prstGeom>
          <a:noFill/>
        </p:spPr>
        <p:txBody>
          <a:bodyPr wrap="none" rtlCol="0">
            <a:spAutoFit/>
          </a:bodyPr>
          <a:lstStyle/>
          <a:p>
            <a:r>
              <a:rPr lang="fr-FR" dirty="0" smtClean="0">
                <a:latin typeface="Comic Sans MS"/>
                <a:cs typeface="Comic Sans MS"/>
              </a:rPr>
              <a:t>1 fm</a:t>
            </a:r>
            <a:endParaRPr lang="fr-FR" dirty="0">
              <a:latin typeface="Comic Sans MS"/>
              <a:cs typeface="Comic Sans MS"/>
            </a:endParaRPr>
          </a:p>
        </p:txBody>
      </p:sp>
      <p:cxnSp>
        <p:nvCxnSpPr>
          <p:cNvPr id="86" name="Straight Connector 85"/>
          <p:cNvCxnSpPr/>
          <p:nvPr/>
        </p:nvCxnSpPr>
        <p:spPr>
          <a:xfrm flipV="1">
            <a:off x="8483600" y="1625600"/>
            <a:ext cx="0" cy="2665759"/>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88" name="TextBox 87"/>
          <p:cNvSpPr txBox="1"/>
          <p:nvPr/>
        </p:nvSpPr>
        <p:spPr>
          <a:xfrm rot="16200000">
            <a:off x="7454901" y="2880938"/>
            <a:ext cx="2451100" cy="369332"/>
          </a:xfrm>
          <a:prstGeom prst="rect">
            <a:avLst/>
          </a:prstGeom>
          <a:noFill/>
        </p:spPr>
        <p:txBody>
          <a:bodyPr wrap="square" rtlCol="0">
            <a:spAutoFit/>
          </a:bodyPr>
          <a:lstStyle/>
          <a:p>
            <a:pPr algn="ctr"/>
            <a:r>
              <a:rPr lang="fr-CH" dirty="0" smtClean="0">
                <a:latin typeface="Comic Sans MS"/>
                <a:cs typeface="Comic Sans MS"/>
              </a:rPr>
              <a:t>Confinement barrier </a:t>
            </a:r>
          </a:p>
        </p:txBody>
      </p:sp>
      <p:pic>
        <p:nvPicPr>
          <p:cNvPr id="118" name="Picture 117"/>
          <p:cNvPicPr>
            <a:picLocks noChangeAspect="1"/>
          </p:cNvPicPr>
          <p:nvPr/>
        </p:nvPicPr>
        <p:blipFill>
          <a:blip r:embed="rId4" cstate="screen">
            <a:extLst>
              <a:ext uri="{BEBA8EAE-BF5A-486C-A8C5-ECC9F3942E4B}">
                <a14:imgProps xmlns:a14="http://schemas.microsoft.com/office/drawing/2010/main">
                  <a14:imgLayer r:embed="rId5">
                    <a14:imgEffect>
                      <a14:backgroundRemoval t="1645" b="99342" l="364" r="96364">
                        <a14:foregroundMark x1="20000" y1="30592" x2="27273" y2="27961"/>
                        <a14:backgroundMark x1="48727" y1="68750" x2="51273" y2="71053"/>
                      </a14:backgroundRemoval>
                    </a14:imgEffect>
                  </a14:imgLayer>
                </a14:imgProps>
              </a:ext>
              <a:ext uri="{28A0092B-C50C-407E-A947-70E740481C1C}">
                <a14:useLocalDpi xmlns:a14="http://schemas.microsoft.com/office/drawing/2010/main"/>
              </a:ext>
            </a:extLst>
          </a:blip>
          <a:stretch>
            <a:fillRect/>
          </a:stretch>
        </p:blipFill>
        <p:spPr>
          <a:xfrm>
            <a:off x="5729873" y="2566424"/>
            <a:ext cx="1174750" cy="1298633"/>
          </a:xfrm>
          <a:prstGeom prst="rect">
            <a:avLst/>
          </a:prstGeom>
        </p:spPr>
      </p:pic>
      <p:sp>
        <p:nvSpPr>
          <p:cNvPr id="120" name="Oval 119"/>
          <p:cNvSpPr/>
          <p:nvPr/>
        </p:nvSpPr>
        <p:spPr>
          <a:xfrm>
            <a:off x="4314311" y="2943089"/>
            <a:ext cx="252000" cy="25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21" name="Straight Arrow Connector 120"/>
          <p:cNvCxnSpPr/>
          <p:nvPr/>
        </p:nvCxnSpPr>
        <p:spPr>
          <a:xfrm flipH="1">
            <a:off x="1828800" y="3107558"/>
            <a:ext cx="2460112" cy="880242"/>
          </a:xfrm>
          <a:prstGeom prst="straightConnector1">
            <a:avLst/>
          </a:prstGeom>
          <a:ln w="2857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2" name="Oval 121"/>
          <p:cNvSpPr/>
          <p:nvPr/>
        </p:nvSpPr>
        <p:spPr>
          <a:xfrm>
            <a:off x="574787" y="2990857"/>
            <a:ext cx="2190694" cy="2127384"/>
          </a:xfrm>
          <a:prstGeom prst="ellipse">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TextBox 122"/>
          <p:cNvSpPr txBox="1"/>
          <p:nvPr/>
        </p:nvSpPr>
        <p:spPr>
          <a:xfrm>
            <a:off x="3121183" y="2825757"/>
            <a:ext cx="338554" cy="369332"/>
          </a:xfrm>
          <a:prstGeom prst="rect">
            <a:avLst/>
          </a:prstGeom>
          <a:noFill/>
        </p:spPr>
        <p:txBody>
          <a:bodyPr wrap="none" rtlCol="0">
            <a:spAutoFit/>
          </a:bodyPr>
          <a:lstStyle/>
          <a:p>
            <a:r>
              <a:rPr lang="fr-FR" dirty="0" smtClean="0">
                <a:latin typeface="Comic Sans MS"/>
                <a:cs typeface="Comic Sans MS"/>
              </a:rPr>
              <a:t>R</a:t>
            </a:r>
            <a:endParaRPr lang="fr-FR" dirty="0">
              <a:latin typeface="Comic Sans MS"/>
              <a:cs typeface="Comic Sans MS"/>
            </a:endParaRPr>
          </a:p>
        </p:txBody>
      </p:sp>
    </p:spTree>
    <p:extLst>
      <p:ext uri="{BB962C8B-B14F-4D97-AF65-F5344CB8AC3E}">
        <p14:creationId xmlns:p14="http://schemas.microsoft.com/office/powerpoint/2010/main" val="319793543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Asymptotic freedom</a:t>
            </a:r>
            <a:endParaRPr lang="en-US"/>
          </a:p>
        </p:txBody>
      </p:sp>
      <p:sp>
        <p:nvSpPr>
          <p:cNvPr id="10" name="Content Placeholder 9"/>
          <p:cNvSpPr>
            <a:spLocks noGrp="1"/>
          </p:cNvSpPr>
          <p:nvPr>
            <p:ph idx="1"/>
          </p:nvPr>
        </p:nvSpPr>
        <p:spPr>
          <a:xfrm>
            <a:off x="228600" y="1735138"/>
            <a:ext cx="4305301" cy="2125662"/>
          </a:xfrm>
        </p:spPr>
        <p:txBody>
          <a:bodyPr>
            <a:normAutofit/>
          </a:bodyPr>
          <a:lstStyle/>
          <a:p>
            <a:r>
              <a:rPr lang="en-US" dirty="0" smtClean="0"/>
              <a:t>Interaction strength between quarks becomes smaller as the distance (</a:t>
            </a:r>
            <a:r>
              <a:rPr lang="en-US" dirty="0" smtClean="0">
                <a:solidFill>
                  <a:srgbClr val="FF0000"/>
                </a:solidFill>
              </a:rPr>
              <a:t>transferred momentum</a:t>
            </a:r>
            <a:r>
              <a:rPr lang="en-US" dirty="0" smtClean="0"/>
              <a:t>) between them gets shorter (</a:t>
            </a:r>
            <a:r>
              <a:rPr lang="en-US" dirty="0" smtClean="0">
                <a:solidFill>
                  <a:srgbClr val="FF0000"/>
                </a:solidFill>
              </a:rPr>
              <a:t>larger</a:t>
            </a:r>
            <a:r>
              <a:rPr lang="en-US" dirty="0" smtClean="0"/>
              <a:t>)</a:t>
            </a:r>
          </a:p>
        </p:txBody>
      </p:sp>
      <p:pic>
        <p:nvPicPr>
          <p:cNvPr id="9" name="Picture 8"/>
          <p:cNvPicPr>
            <a:picLocks noChangeAspect="1"/>
          </p:cNvPicPr>
          <p:nvPr/>
        </p:nvPicPr>
        <p:blipFill>
          <a:blip r:embed="rId2"/>
          <a:stretch>
            <a:fillRect/>
          </a:stretch>
        </p:blipFill>
        <p:spPr>
          <a:xfrm>
            <a:off x="5029200" y="1826272"/>
            <a:ext cx="3939014" cy="3698228"/>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9962" y="4381500"/>
            <a:ext cx="2348437" cy="1257300"/>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9D2C864-9362-43C7-A136-D9C41D93A96D}" type="slidenum">
              <a:rPr lang="en-US" smtClean="0"/>
              <a:t>21</a:t>
            </a:fld>
            <a:endParaRPr lang="en-US"/>
          </a:p>
        </p:txBody>
      </p:sp>
      <p:pic>
        <p:nvPicPr>
          <p:cNvPr id="12" name="Picture 11"/>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923972" y="281909"/>
            <a:ext cx="1039747" cy="1089691"/>
          </a:xfrm>
          <a:prstGeom prst="rect">
            <a:avLst/>
          </a:prstGeom>
        </p:spPr>
      </p:pic>
    </p:spTree>
    <p:extLst>
      <p:ext uri="{BB962C8B-B14F-4D97-AF65-F5344CB8AC3E}">
        <p14:creationId xmlns:p14="http://schemas.microsoft.com/office/powerpoint/2010/main" val="91352683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Asymptotic freedom</a:t>
            </a:r>
            <a:endParaRPr lang="en-US"/>
          </a:p>
        </p:txBody>
      </p:sp>
      <p:sp>
        <p:nvSpPr>
          <p:cNvPr id="10" name="Content Placeholder 9"/>
          <p:cNvSpPr>
            <a:spLocks noGrp="1"/>
          </p:cNvSpPr>
          <p:nvPr>
            <p:ph idx="1"/>
          </p:nvPr>
        </p:nvSpPr>
        <p:spPr>
          <a:xfrm>
            <a:off x="228600" y="1735138"/>
            <a:ext cx="4305301" cy="4710600"/>
          </a:xfrm>
        </p:spPr>
        <p:txBody>
          <a:bodyPr>
            <a:normAutofit/>
          </a:bodyPr>
          <a:lstStyle/>
          <a:p>
            <a:r>
              <a:rPr lang="en-US" dirty="0" smtClean="0"/>
              <a:t>At short distance</a:t>
            </a:r>
          </a:p>
          <a:p>
            <a:pPr lvl="1">
              <a:buFont typeface="Wingdings" charset="2"/>
              <a:buChar char="Ø"/>
            </a:pPr>
            <a:r>
              <a:rPr lang="en-US" dirty="0" smtClean="0">
                <a:solidFill>
                  <a:srgbClr val="860908"/>
                </a:solidFill>
              </a:rPr>
              <a:t>Vacuum polarization makes the interaction stronger (</a:t>
            </a:r>
            <a:r>
              <a:rPr lang="en-US" dirty="0" err="1" smtClean="0">
                <a:solidFill>
                  <a:srgbClr val="860908"/>
                </a:solidFill>
              </a:rPr>
              <a:t>qq</a:t>
            </a:r>
            <a:r>
              <a:rPr lang="en-US" dirty="0" smtClean="0">
                <a:solidFill>
                  <a:srgbClr val="860908"/>
                </a:solidFill>
              </a:rPr>
              <a:t> screening)</a:t>
            </a:r>
          </a:p>
          <a:p>
            <a:pPr lvl="1">
              <a:buFont typeface="Wingdings" charset="2"/>
              <a:buChar char="Ø"/>
            </a:pPr>
            <a:endParaRPr lang="en-US" dirty="0">
              <a:solidFill>
                <a:srgbClr val="860908"/>
              </a:solidFill>
            </a:endParaRPr>
          </a:p>
          <a:p>
            <a:pPr lvl="1">
              <a:buFont typeface="Wingdings" charset="2"/>
              <a:buChar char="Ø"/>
            </a:pPr>
            <a:endParaRPr lang="en-US" dirty="0" smtClean="0">
              <a:solidFill>
                <a:srgbClr val="860908"/>
              </a:solidFill>
            </a:endParaRPr>
          </a:p>
          <a:p>
            <a:pPr lvl="1">
              <a:buFont typeface="Wingdings" charset="2"/>
              <a:buChar char="Ø"/>
            </a:pPr>
            <a:endParaRPr lang="en-US" dirty="0" smtClean="0">
              <a:solidFill>
                <a:srgbClr val="860908"/>
              </a:solidFill>
            </a:endParaRPr>
          </a:p>
          <a:p>
            <a:pPr lvl="1">
              <a:buFont typeface="Wingdings" charset="2"/>
              <a:buChar char="Ø"/>
            </a:pPr>
            <a:r>
              <a:rPr lang="en-US" dirty="0" smtClean="0">
                <a:solidFill>
                  <a:srgbClr val="860908"/>
                </a:solidFill>
              </a:rPr>
              <a:t>Non linear gluon interaction makes the interaction weaker (</a:t>
            </a:r>
            <a:r>
              <a:rPr lang="en-US" dirty="0" err="1" smtClean="0">
                <a:solidFill>
                  <a:srgbClr val="860908"/>
                </a:solidFill>
              </a:rPr>
              <a:t>gg</a:t>
            </a:r>
            <a:r>
              <a:rPr lang="en-US" dirty="0" smtClean="0">
                <a:solidFill>
                  <a:srgbClr val="860908"/>
                </a:solidFill>
              </a:rPr>
              <a:t> anti screening) </a:t>
            </a:r>
            <a:endParaRPr lang="en-US" dirty="0">
              <a:solidFill>
                <a:srgbClr val="860908"/>
              </a:solidFill>
            </a:endParaRPr>
          </a:p>
        </p:txBody>
      </p:sp>
      <p:pic>
        <p:nvPicPr>
          <p:cNvPr id="9" name="Picture 8"/>
          <p:cNvPicPr>
            <a:picLocks noChangeAspect="1"/>
          </p:cNvPicPr>
          <p:nvPr/>
        </p:nvPicPr>
        <p:blipFill>
          <a:blip r:embed="rId2"/>
          <a:stretch>
            <a:fillRect/>
          </a:stretch>
        </p:blipFill>
        <p:spPr>
          <a:xfrm>
            <a:off x="5029200" y="1826272"/>
            <a:ext cx="3939014" cy="3698228"/>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stretch>
            <a:fillRect/>
          </a:stretch>
        </p:blipFill>
        <p:spPr>
          <a:xfrm>
            <a:off x="1474262" y="3342539"/>
            <a:ext cx="2348437" cy="1026261"/>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a:stretch>
            <a:fillRect/>
          </a:stretch>
        </p:blipFill>
        <p:spPr>
          <a:xfrm>
            <a:off x="1474262" y="5613400"/>
            <a:ext cx="2348437" cy="1137138"/>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9D2C864-9362-43C7-A136-D9C41D93A96D}" type="slidenum">
              <a:rPr lang="en-US" smtClean="0"/>
              <a:t>22</a:t>
            </a:fld>
            <a:endParaRPr lang="en-US"/>
          </a:p>
        </p:txBody>
      </p:sp>
      <p:cxnSp>
        <p:nvCxnSpPr>
          <p:cNvPr id="7" name="Straight Connector 6"/>
          <p:cNvCxnSpPr/>
          <p:nvPr/>
        </p:nvCxnSpPr>
        <p:spPr>
          <a:xfrm>
            <a:off x="4114800" y="2664472"/>
            <a:ext cx="152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398062" y="5306072"/>
            <a:ext cx="152400" cy="0"/>
          </a:xfrm>
          <a:prstGeom prst="line">
            <a:avLst/>
          </a:prstGeom>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5">
            <a:extLst>
              <a:ext uri="{BEBA8EAE-BF5A-486C-A8C5-ECC9F3942E4B}">
                <a14:imgProps xmlns:a14="http://schemas.microsoft.com/office/drawing/2010/main">
                  <a14:imgLayer r:embed="rId6">
                    <a14:imgEffect>
                      <a14:backgroundRemoval t="0" b="98618" l="0" r="100000">
                        <a14:foregroundMark x1="18000" y1="84332" x2="18000" y2="89862"/>
                        <a14:foregroundMark x1="24000" y1="89862" x2="34000" y2="87097"/>
                        <a14:foregroundMark x1="50000" y1="92627" x2="58667" y2="95392"/>
                        <a14:foregroundMark x1="50667" y1="73733" x2="65333" y2="66359"/>
                        <a14:foregroundMark x1="45333" y1="58986" x2="66667" y2="58065"/>
                        <a14:foregroundMark x1="86667" y1="44240" x2="96000" y2="42857"/>
                        <a14:foregroundMark x1="16667" y1="51613" x2="16000" y2="58986"/>
                        <a14:foregroundMark x1="74667" y1="29032" x2="81333" y2="31336"/>
                        <a14:foregroundMark x1="16667" y1="22120" x2="22000" y2="24424"/>
                        <a14:foregroundMark x1="21333" y1="7834" x2="40667" y2="8295"/>
                        <a14:foregroundMark x1="58667" y1="12903" x2="52000" y2="6452"/>
                        <a14:backgroundMark x1="79333" y1="51152" x2="81333" y2="47926"/>
                        <a14:backgroundMark x1="87333" y1="49309" x2="92667" y2="65438"/>
                        <a14:backgroundMark x1="26667" y1="59447" x2="31333" y2="58986"/>
                        <a14:backgroundMark x1="30667" y1="49770" x2="35333" y2="49770"/>
                      </a14:backgroundRemoval>
                    </a14:imgEffect>
                    <a14:imgEffect>
                      <a14:saturation sat="400000"/>
                    </a14:imgEffect>
                  </a14:imgLayer>
                </a14:imgProps>
              </a:ext>
            </a:extLst>
          </a:blip>
          <a:stretch>
            <a:fillRect/>
          </a:stretch>
        </p:blipFill>
        <p:spPr>
          <a:xfrm>
            <a:off x="317333" y="44938"/>
            <a:ext cx="1106129" cy="1600200"/>
          </a:xfrm>
          <a:prstGeom prst="rect">
            <a:avLst/>
          </a:prstGeom>
        </p:spPr>
      </p:pic>
    </p:spTree>
    <p:extLst>
      <p:ext uri="{BB962C8B-B14F-4D97-AF65-F5344CB8AC3E}">
        <p14:creationId xmlns:p14="http://schemas.microsoft.com/office/powerpoint/2010/main" val="283243926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Asymptotic freedom</a:t>
            </a:r>
            <a:endParaRPr lang="en-US"/>
          </a:p>
        </p:txBody>
      </p:sp>
      <p:sp>
        <p:nvSpPr>
          <p:cNvPr id="10" name="Content Placeholder 9"/>
          <p:cNvSpPr>
            <a:spLocks noGrp="1"/>
          </p:cNvSpPr>
          <p:nvPr>
            <p:ph idx="1"/>
          </p:nvPr>
        </p:nvSpPr>
        <p:spPr>
          <a:xfrm>
            <a:off x="0" y="1735138"/>
            <a:ext cx="4851400" cy="2138362"/>
          </a:xfrm>
        </p:spPr>
        <p:txBody>
          <a:bodyPr/>
          <a:lstStyle/>
          <a:p>
            <a:r>
              <a:rPr lang="en-US" dirty="0" smtClean="0"/>
              <a:t>Momentum scale</a:t>
            </a:r>
          </a:p>
          <a:p>
            <a:pPr lvl="1">
              <a:buFont typeface="Wingdings" charset="2"/>
              <a:buChar char="Ø"/>
            </a:pPr>
            <a:r>
              <a:rPr lang="el-GR" dirty="0" smtClean="0">
                <a:solidFill>
                  <a:schemeClr val="accent1"/>
                </a:solidFill>
              </a:rPr>
              <a:t>μ&gt;&gt;</a:t>
            </a:r>
            <a:r>
              <a:rPr lang="fr-CH" dirty="0" smtClean="0">
                <a:solidFill>
                  <a:schemeClr val="accent1"/>
                </a:solidFill>
              </a:rPr>
              <a:t> </a:t>
            </a:r>
            <a:r>
              <a:rPr lang="el-GR" dirty="0" smtClean="0">
                <a:solidFill>
                  <a:schemeClr val="accent1"/>
                </a:solidFill>
              </a:rPr>
              <a:t>Λ</a:t>
            </a:r>
            <a:r>
              <a:rPr lang="fr-CH" baseline="-25000" dirty="0" smtClean="0">
                <a:solidFill>
                  <a:schemeClr val="accent1"/>
                </a:solidFill>
              </a:rPr>
              <a:t>QCD</a:t>
            </a:r>
            <a:r>
              <a:rPr lang="fr-CH" dirty="0" smtClean="0">
                <a:solidFill>
                  <a:schemeClr val="accent1"/>
                </a:solidFill>
              </a:rPr>
              <a:t> hard, perturbative</a:t>
            </a:r>
          </a:p>
          <a:p>
            <a:pPr lvl="1">
              <a:buFont typeface="Wingdings" charset="2"/>
              <a:buChar char="Ø"/>
            </a:pPr>
            <a:r>
              <a:rPr lang="el-GR" dirty="0" smtClean="0">
                <a:solidFill>
                  <a:schemeClr val="accent1"/>
                </a:solidFill>
              </a:rPr>
              <a:t>μ&lt;&lt;</a:t>
            </a:r>
            <a:r>
              <a:rPr lang="fr-CH" dirty="0" smtClean="0">
                <a:solidFill>
                  <a:schemeClr val="accent1"/>
                </a:solidFill>
              </a:rPr>
              <a:t> </a:t>
            </a:r>
            <a:r>
              <a:rPr lang="el-GR" dirty="0">
                <a:solidFill>
                  <a:schemeClr val="accent1"/>
                </a:solidFill>
              </a:rPr>
              <a:t>Λ</a:t>
            </a:r>
            <a:r>
              <a:rPr lang="fr-CH" baseline="-25000" dirty="0">
                <a:solidFill>
                  <a:schemeClr val="accent1"/>
                </a:solidFill>
              </a:rPr>
              <a:t>QCD</a:t>
            </a:r>
            <a:r>
              <a:rPr lang="fr-CH" dirty="0">
                <a:solidFill>
                  <a:schemeClr val="accent1"/>
                </a:solidFill>
              </a:rPr>
              <a:t> </a:t>
            </a:r>
            <a:r>
              <a:rPr lang="fr-CH" dirty="0" smtClean="0">
                <a:solidFill>
                  <a:schemeClr val="accent1"/>
                </a:solidFill>
              </a:rPr>
              <a:t>soft, non perurba</a:t>
            </a:r>
            <a:r>
              <a:rPr lang="fr-CH" dirty="0" smtClean="0"/>
              <a:t>rive</a:t>
            </a:r>
          </a:p>
        </p:txBody>
      </p:sp>
      <p:pic>
        <p:nvPicPr>
          <p:cNvPr id="9" name="Picture 8"/>
          <p:cNvPicPr>
            <a:picLocks noChangeAspect="1"/>
          </p:cNvPicPr>
          <p:nvPr/>
        </p:nvPicPr>
        <p:blipFill>
          <a:blip r:embed="rId2"/>
          <a:stretch>
            <a:fillRect/>
          </a:stretch>
        </p:blipFill>
        <p:spPr>
          <a:xfrm>
            <a:off x="5029200" y="1826272"/>
            <a:ext cx="3939014" cy="3698228"/>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stretch>
            <a:fillRect/>
          </a:stretch>
        </p:blipFill>
        <p:spPr>
          <a:xfrm>
            <a:off x="927101" y="4533900"/>
            <a:ext cx="3441700" cy="863600"/>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B9D2C864-9362-43C7-A136-D9C41D93A96D}" type="slidenum">
              <a:rPr lang="en-US" smtClean="0"/>
              <a:t>23</a:t>
            </a:fld>
            <a:endParaRPr lang="en-US"/>
          </a:p>
        </p:txBody>
      </p:sp>
      <p:grpSp>
        <p:nvGrpSpPr>
          <p:cNvPr id="8" name="Group 7"/>
          <p:cNvGrpSpPr/>
          <p:nvPr/>
        </p:nvGrpSpPr>
        <p:grpSpPr>
          <a:xfrm>
            <a:off x="-50799" y="5232401"/>
            <a:ext cx="4419600" cy="1981200"/>
            <a:chOff x="-12700" y="2311400"/>
            <a:chExt cx="9261444" cy="4822047"/>
          </a:xfrm>
        </p:grpSpPr>
        <p:pic>
          <p:nvPicPr>
            <p:cNvPr id="11" name="Picture 10"/>
            <p:cNvPicPr>
              <a:picLocks noChangeAspect="1"/>
            </p:cNvPicPr>
            <p:nvPr/>
          </p:nvPicPr>
          <p:blipFill>
            <a:blip r:embed="rId4">
              <a:duotone>
                <a:prstClr val="black"/>
                <a:schemeClr val="accent4">
                  <a:tint val="45000"/>
                  <a:satMod val="400000"/>
                </a:schemeClr>
              </a:duotone>
              <a:extLst>
                <a:ext uri="{BEBA8EAE-BF5A-486C-A8C5-ECC9F3942E4B}">
                  <a14:imgProps xmlns:a14="http://schemas.microsoft.com/office/drawing/2010/main">
                    <a14:imgLayer r:embed="rId5">
                      <a14:imgEffect>
                        <a14:backgroundRemoval t="3010" b="89967" l="3304" r="30957">
                          <a14:foregroundMark x1="25043" y1="3010" x2="25043" y2="3010"/>
                          <a14:backgroundMark x1="19304" y1="80936" x2="21217" y2="85284"/>
                          <a14:backgroundMark x1="16522" y1="69900" x2="18957" y2="70234"/>
                        </a14:backgroundRemoval>
                      </a14:imgEffect>
                    </a14:imgLayer>
                  </a14:imgProps>
                </a:ext>
              </a:extLst>
            </a:blip>
            <a:stretch>
              <a:fillRect/>
            </a:stretch>
          </p:blipFill>
          <p:spPr>
            <a:xfrm>
              <a:off x="0" y="2311400"/>
              <a:ext cx="9248744" cy="4809347"/>
            </a:xfrm>
            <a:prstGeom prst="rect">
              <a:avLst/>
            </a:prstGeom>
          </p:spPr>
        </p:pic>
        <p:pic>
          <p:nvPicPr>
            <p:cNvPr id="12" name="Picture 11"/>
            <p:cNvPicPr>
              <a:picLocks noChangeAspect="1"/>
            </p:cNvPicPr>
            <p:nvPr/>
          </p:nvPicPr>
          <p:blipFill>
            <a:blip r:embed="rId6">
              <a:duotone>
                <a:prstClr val="black"/>
                <a:srgbClr val="FF0002">
                  <a:tint val="45000"/>
                  <a:satMod val="400000"/>
                </a:srgbClr>
              </a:duotone>
              <a:extLst>
                <a:ext uri="{BEBA8EAE-BF5A-486C-A8C5-ECC9F3942E4B}">
                  <a14:imgProps xmlns:a14="http://schemas.microsoft.com/office/drawing/2010/main">
                    <a14:imgLayer r:embed="rId5">
                      <a14:imgEffect>
                        <a14:backgroundRemoval t="25753" b="68562" l="7304" r="30957">
                          <a14:foregroundMark x1="25043" y1="3010" x2="25043" y2="3010"/>
                          <a14:foregroundMark x1="11130" y1="38127" x2="9565" y2="48161"/>
                          <a14:foregroundMark x1="12348" y1="37124" x2="21739" y2="36120"/>
                          <a14:foregroundMark x1="15478" y1="61204" x2="19130" y2="61538"/>
                          <a14:backgroundMark x1="19304" y1="80936" x2="21217" y2="85284"/>
                          <a14:backgroundMark x1="16522" y1="69900" x2="18957" y2="70234"/>
                          <a14:backgroundMark x1="8174" y1="30100" x2="9739" y2="29431"/>
                          <a14:backgroundMark x1="10783" y1="27090" x2="12174" y2="27759"/>
                          <a14:backgroundMark x1="8174" y1="52174" x2="17391" y2="53177"/>
                          <a14:backgroundMark x1="18609" y1="48161" x2="20696" y2="56187"/>
                          <a14:backgroundMark x1="19826" y1="43144" x2="17913" y2="45819"/>
                          <a14:backgroundMark x1="25217" y1="37124" x2="25217" y2="46154"/>
                        </a14:backgroundRemoval>
                      </a14:imgEffect>
                    </a14:imgLayer>
                  </a14:imgProps>
                </a:ext>
              </a:extLst>
            </a:blip>
            <a:stretch>
              <a:fillRect/>
            </a:stretch>
          </p:blipFill>
          <p:spPr>
            <a:xfrm>
              <a:off x="-12700" y="2324100"/>
              <a:ext cx="9248744" cy="4809347"/>
            </a:xfrm>
            <a:prstGeom prst="rect">
              <a:avLst/>
            </a:prstGeom>
          </p:spPr>
        </p:pic>
      </p:grpSp>
    </p:spTree>
    <p:extLst>
      <p:ext uri="{BB962C8B-B14F-4D97-AF65-F5344CB8AC3E}">
        <p14:creationId xmlns:p14="http://schemas.microsoft.com/office/powerpoint/2010/main" val="421394077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D2C864-9362-43C7-A136-D9C41D93A96D}" type="slidenum">
              <a:rPr lang="en-US" smtClean="0"/>
              <a:t>24</a:t>
            </a:fld>
            <a:endParaRPr lang="en-US"/>
          </a:p>
        </p:txBody>
      </p:sp>
    </p:spTree>
    <p:extLst>
      <p:ext uri="{BB962C8B-B14F-4D97-AF65-F5344CB8AC3E}">
        <p14:creationId xmlns:p14="http://schemas.microsoft.com/office/powerpoint/2010/main" val="36824874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Chiral Symmetry</a:t>
            </a:r>
            <a:endParaRPr lang="en-US"/>
          </a:p>
        </p:txBody>
      </p:sp>
      <p:sp>
        <p:nvSpPr>
          <p:cNvPr id="3" name="Content Placeholder 2"/>
          <p:cNvSpPr>
            <a:spLocks noGrp="1"/>
          </p:cNvSpPr>
          <p:nvPr>
            <p:ph idx="1"/>
          </p:nvPr>
        </p:nvSpPr>
        <p:spPr>
          <a:xfrm>
            <a:off x="914400" y="1316038"/>
            <a:ext cx="7313613" cy="4056062"/>
          </a:xfrm>
        </p:spPr>
        <p:txBody>
          <a:bodyPr/>
          <a:lstStyle/>
          <a:p>
            <a:r>
              <a:rPr lang="en-US" dirty="0" smtClean="0"/>
              <a:t>QCD vacuum </a:t>
            </a:r>
          </a:p>
          <a:p>
            <a:pPr lvl="1">
              <a:buFont typeface="Wingdings" charset="2"/>
              <a:buChar char="Ø"/>
            </a:pPr>
            <a:r>
              <a:rPr lang="en-US" dirty="0" smtClean="0">
                <a:solidFill>
                  <a:srgbClr val="860908"/>
                </a:solidFill>
              </a:rPr>
              <a:t>An intrinsic symmetry of QCD for massless quarks: the strong interaction does not couple the left- and right-handed quarks</a:t>
            </a:r>
          </a:p>
          <a:p>
            <a:r>
              <a:rPr lang="en-US" dirty="0" smtClean="0"/>
              <a:t>True QCD vacuum </a:t>
            </a:r>
          </a:p>
          <a:p>
            <a:pPr lvl="1">
              <a:buFont typeface="Wingdings" charset="2"/>
              <a:buChar char="Ø"/>
            </a:pPr>
            <a:r>
              <a:rPr lang="en-US" dirty="0" smtClean="0">
                <a:solidFill>
                  <a:srgbClr val="860908"/>
                </a:solidFill>
              </a:rPr>
              <a:t>Quarks acquire a (small) mass through the spontaneous breaking of the symmetry  </a:t>
            </a:r>
            <a:endParaRPr lang="en-US" dirty="0">
              <a:solidFill>
                <a:srgbClr val="860908"/>
              </a:solidFill>
            </a:endParaRP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1230" b="95902" l="0" r="93750"/>
                    </a14:imgEffect>
                  </a14:imgLayer>
                </a14:imgProps>
              </a:ext>
            </a:extLst>
          </a:blip>
          <a:stretch>
            <a:fillRect/>
          </a:stretch>
        </p:blipFill>
        <p:spPr>
          <a:xfrm>
            <a:off x="3148013" y="3759200"/>
            <a:ext cx="5080000" cy="3098800"/>
          </a:xfrm>
          <a:prstGeom prst="rect">
            <a:avLst/>
          </a:prstGeom>
        </p:spPr>
      </p:pic>
      <p:sp>
        <p:nvSpPr>
          <p:cNvPr id="5" name="Slide Number Placeholder 4"/>
          <p:cNvSpPr>
            <a:spLocks noGrp="1"/>
          </p:cNvSpPr>
          <p:nvPr>
            <p:ph type="sldNum" sz="quarter" idx="12"/>
          </p:nvPr>
        </p:nvSpPr>
        <p:spPr/>
        <p:txBody>
          <a:bodyPr/>
          <a:lstStyle/>
          <a:p>
            <a:fld id="{B9D2C864-9362-43C7-A136-D9C41D93A96D}" type="slidenum">
              <a:rPr lang="en-US" smtClean="0"/>
              <a:t>25</a:t>
            </a:fld>
            <a:endParaRPr lang="en-US" dirty="0"/>
          </a:p>
        </p:txBody>
      </p:sp>
      <p:grpSp>
        <p:nvGrpSpPr>
          <p:cNvPr id="7" name="Group 6"/>
          <p:cNvGrpSpPr/>
          <p:nvPr/>
        </p:nvGrpSpPr>
        <p:grpSpPr>
          <a:xfrm>
            <a:off x="5435600" y="3759200"/>
            <a:ext cx="1794026" cy="1886085"/>
            <a:chOff x="238780" y="58620"/>
            <a:chExt cx="3930146" cy="4151565"/>
          </a:xfrm>
        </p:grpSpPr>
        <p:pic>
          <p:nvPicPr>
            <p:cNvPr id="8" name="Picture 7"/>
            <p:cNvPicPr>
              <a:picLocks noChangeAspect="1"/>
            </p:cNvPicPr>
            <p:nvPr/>
          </p:nvPicPr>
          <p:blipFill>
            <a:blip r:embed="rId4" cstate="screen">
              <a:duotone>
                <a:prstClr val="black"/>
                <a:srgbClr val="0000FF">
                  <a:tint val="45000"/>
                  <a:satMod val="400000"/>
                </a:srgbClr>
              </a:duotone>
              <a:extLst>
                <a:ext uri="{BEBA8EAE-BF5A-486C-A8C5-ECC9F3942E4B}">
                  <a14:imgProps xmlns:a14="http://schemas.microsoft.com/office/drawing/2010/main">
                    <a14:imgLayer r:embed="rId5">
                      <a14:imgEffect>
                        <a14:backgroundRemoval t="6000" b="90000" l="4930" r="95540">
                          <a14:foregroundMark x1="57042" y1="38222" x2="60798" y2="38667"/>
                          <a14:foregroundMark x1="48122" y1="52667" x2="60329" y2="63556"/>
                          <a14:foregroundMark x1="86150" y1="52222" x2="84272" y2="61333"/>
                          <a14:backgroundMark x1="49531" y1="70222" x2="53286" y2="70000"/>
                          <a14:backgroundMark x1="57277" y1="69778" x2="60563" y2="70444"/>
                        </a14:backgroundRemoval>
                      </a14:imgEffect>
                    </a14:imgLayer>
                  </a14:imgProps>
                </a:ext>
                <a:ext uri="{28A0092B-C50C-407E-A947-70E740481C1C}">
                  <a14:useLocalDpi xmlns:a14="http://schemas.microsoft.com/office/drawing/2010/main"/>
                </a:ext>
              </a:extLst>
            </a:blip>
            <a:stretch>
              <a:fillRect/>
            </a:stretch>
          </p:blipFill>
          <p:spPr>
            <a:xfrm rot="1710992">
              <a:off x="238780" y="58620"/>
              <a:ext cx="3930145" cy="4151563"/>
            </a:xfrm>
            <a:prstGeom prst="rect">
              <a:avLst/>
            </a:prstGeom>
          </p:spPr>
        </p:pic>
        <p:pic>
          <p:nvPicPr>
            <p:cNvPr id="9" name="Picture 8"/>
            <p:cNvPicPr>
              <a:picLocks noChangeAspect="1"/>
            </p:cNvPicPr>
            <p:nvPr/>
          </p:nvPicPr>
          <p:blipFill>
            <a:blip r:embed="rId6" cstate="screen">
              <a:clrChange>
                <a:clrFrom>
                  <a:srgbClr val="3D33B2"/>
                </a:clrFrom>
                <a:clrTo>
                  <a:srgbClr val="3D33B2">
                    <a:alpha val="0"/>
                  </a:srgbClr>
                </a:clrTo>
              </a:clrChange>
              <a:duotone>
                <a:prstClr val="black"/>
                <a:srgbClr val="FF0700">
                  <a:tint val="45000"/>
                  <a:satMod val="400000"/>
                </a:srgbClr>
              </a:duotone>
              <a:extLst>
                <a:ext uri="{BEBA8EAE-BF5A-486C-A8C5-ECC9F3942E4B}">
                  <a14:imgProps xmlns:a14="http://schemas.microsoft.com/office/drawing/2010/main">
                    <a14:imgLayer r:embed="rId5">
                      <a14:imgEffect>
                        <a14:backgroundRemoval t="39778" b="50889" l="3991" r="80282">
                          <a14:foregroundMark x1="57042" y1="38222" x2="60798" y2="38667"/>
                          <a14:foregroundMark x1="48122" y1="52667" x2="60329" y2="63556"/>
                          <a14:foregroundMark x1="86150" y1="52222" x2="84272" y2="61333"/>
                          <a14:foregroundMark x1="55164" y1="45778" x2="59624" y2="49333"/>
                          <a14:backgroundMark x1="49531" y1="70222" x2="53286" y2="70000"/>
                          <a14:backgroundMark x1="57277" y1="69778" x2="60563" y2="70444"/>
                          <a14:backgroundMark x1="39437" y1="43111" x2="37089" y2="48222"/>
                        </a14:backgroundRemoval>
                      </a14:imgEffect>
                    </a14:imgLayer>
                  </a14:imgProps>
                </a:ext>
                <a:ext uri="{28A0092B-C50C-407E-A947-70E740481C1C}">
                  <a14:useLocalDpi xmlns:a14="http://schemas.microsoft.com/office/drawing/2010/main"/>
                </a:ext>
              </a:extLst>
            </a:blip>
            <a:stretch>
              <a:fillRect/>
            </a:stretch>
          </p:blipFill>
          <p:spPr>
            <a:xfrm rot="1710992">
              <a:off x="238781" y="58622"/>
              <a:ext cx="3930145" cy="4151563"/>
            </a:xfrm>
            <a:prstGeom prst="rect">
              <a:avLst/>
            </a:prstGeom>
          </p:spPr>
        </p:pic>
        <p:pic>
          <p:nvPicPr>
            <p:cNvPr id="10" name="Picture 9"/>
            <p:cNvPicPr>
              <a:picLocks noChangeAspect="1"/>
            </p:cNvPicPr>
            <p:nvPr/>
          </p:nvPicPr>
          <p:blipFill>
            <a:blip r:embed="rId7" cstate="screen">
              <a:duotone>
                <a:prstClr val="black"/>
                <a:srgbClr val="FF0002">
                  <a:tint val="45000"/>
                  <a:satMod val="400000"/>
                </a:srgbClr>
              </a:duotone>
              <a:extLst>
                <a:ext uri="{BEBA8EAE-BF5A-486C-A8C5-ECC9F3942E4B}">
                  <a14:imgProps xmlns:a14="http://schemas.microsoft.com/office/drawing/2010/main">
                    <a14:imgLayer r:embed="rId5">
                      <a14:imgEffect>
                        <a14:backgroundRemoval t="6000" b="75778" l="4930" r="49531">
                          <a14:foregroundMark x1="57042" y1="38222" x2="60798" y2="38667"/>
                          <a14:foregroundMark x1="48122" y1="52667" x2="60329" y2="63556"/>
                          <a14:foregroundMark x1="86150" y1="52222" x2="84272" y2="61333"/>
                          <a14:backgroundMark x1="49531" y1="70222" x2="53286" y2="70000"/>
                          <a14:backgroundMark x1="57277" y1="69778" x2="60563" y2="70444"/>
                          <a14:backgroundMark x1="46479" y1="58889" x2="50469" y2="57111"/>
                        </a14:backgroundRemoval>
                      </a14:imgEffect>
                    </a14:imgLayer>
                  </a14:imgProps>
                </a:ext>
                <a:ext uri="{28A0092B-C50C-407E-A947-70E740481C1C}">
                  <a14:useLocalDpi xmlns:a14="http://schemas.microsoft.com/office/drawing/2010/main"/>
                </a:ext>
              </a:extLst>
            </a:blip>
            <a:stretch>
              <a:fillRect/>
            </a:stretch>
          </p:blipFill>
          <p:spPr>
            <a:xfrm rot="1710992">
              <a:off x="238781" y="58620"/>
              <a:ext cx="3930145" cy="4151563"/>
            </a:xfrm>
            <a:prstGeom prst="rect">
              <a:avLst/>
            </a:prstGeom>
          </p:spPr>
        </p:pic>
      </p:grpSp>
    </p:spTree>
    <p:extLst>
      <p:ext uri="{BB962C8B-B14F-4D97-AF65-F5344CB8AC3E}">
        <p14:creationId xmlns:p14="http://schemas.microsoft.com/office/powerpoint/2010/main" val="165867445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QCD conjecture</a:t>
            </a:r>
            <a:endParaRPr lang="fr-FR" dirty="0"/>
          </a:p>
        </p:txBody>
      </p:sp>
      <p:sp>
        <p:nvSpPr>
          <p:cNvPr id="3" name="Content Placeholder 2"/>
          <p:cNvSpPr>
            <a:spLocks noGrp="1"/>
          </p:cNvSpPr>
          <p:nvPr>
            <p:ph idx="1"/>
          </p:nvPr>
        </p:nvSpPr>
        <p:spPr/>
        <p:txBody>
          <a:bodyPr/>
          <a:lstStyle/>
          <a:p>
            <a:r>
              <a:rPr lang="en-US" dirty="0" smtClean="0"/>
              <a:t>Any strongly interacting system at zero temperature and density must be a color singlet at distance scale larger than 1/Λ</a:t>
            </a:r>
            <a:r>
              <a:rPr lang="en-US" baseline="-25000" dirty="0" smtClean="0"/>
              <a:t>QCD</a:t>
            </a:r>
            <a:r>
              <a:rPr lang="en-US" dirty="0" smtClean="0"/>
              <a:t> (≈ 1 fm)</a:t>
            </a:r>
          </a:p>
          <a:p>
            <a:endParaRPr lang="en-US" dirty="0"/>
          </a:p>
          <a:p>
            <a:endParaRPr lang="en-US" dirty="0" smtClean="0"/>
          </a:p>
        </p:txBody>
      </p:sp>
      <p:sp>
        <p:nvSpPr>
          <p:cNvPr id="4" name="Slide Number Placeholder 3"/>
          <p:cNvSpPr>
            <a:spLocks noGrp="1"/>
          </p:cNvSpPr>
          <p:nvPr>
            <p:ph type="sldNum" sz="quarter" idx="12"/>
          </p:nvPr>
        </p:nvSpPr>
        <p:spPr/>
        <p:txBody>
          <a:bodyPr/>
          <a:lstStyle/>
          <a:p>
            <a:fld id="{B9D2C864-9362-43C7-A136-D9C41D93A96D}" type="slidenum">
              <a:rPr lang="en-US" smtClean="0"/>
              <a:t>26</a:t>
            </a:fld>
            <a:endParaRPr lang="en-US"/>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ackgroundRemoval t="806" b="89919" l="9852" r="89655">
                        <a14:foregroundMark x1="24138" y1="13306" x2="28079" y2="22984"/>
                        <a14:foregroundMark x1="21182" y1="8065" x2="21182" y2="10484"/>
                        <a14:foregroundMark x1="49261" y1="34274" x2="51724" y2="40726"/>
                        <a14:foregroundMark x1="40887" y1="43548" x2="42857" y2="43548"/>
                        <a14:foregroundMark x1="59113" y1="18145" x2="59113" y2="18145"/>
                        <a14:backgroundMark x1="32020" y1="12903" x2="32020" y2="19355"/>
                        <a14:backgroundMark x1="57635" y1="72581" x2="58621" y2="77016"/>
                        <a14:backgroundMark x1="27094" y1="23790" x2="27094" y2="23790"/>
                        <a14:backgroundMark x1="27094" y1="23790" x2="30049" y2="23790"/>
                      </a14:backgroundRemoval>
                    </a14:imgEffect>
                  </a14:imgLayer>
                </a14:imgProps>
              </a:ext>
            </a:extLst>
          </a:blip>
          <a:stretch>
            <a:fillRect/>
          </a:stretch>
        </p:blipFill>
        <p:spPr>
          <a:xfrm>
            <a:off x="7692000" y="3784600"/>
            <a:ext cx="1642499" cy="2006600"/>
          </a:xfrm>
          <a:prstGeom prst="rect">
            <a:avLst/>
          </a:prstGeom>
        </p:spPr>
      </p:pic>
    </p:spTree>
    <p:extLst>
      <p:ext uri="{BB962C8B-B14F-4D97-AF65-F5344CB8AC3E}">
        <p14:creationId xmlns:p14="http://schemas.microsoft.com/office/powerpoint/2010/main" val="268577949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QCD conjecture</a:t>
            </a:r>
            <a:endParaRPr lang="fr-FR" dirty="0"/>
          </a:p>
        </p:txBody>
      </p:sp>
      <p:sp>
        <p:nvSpPr>
          <p:cNvPr id="3" name="Content Placeholder 2"/>
          <p:cNvSpPr>
            <a:spLocks noGrp="1"/>
          </p:cNvSpPr>
          <p:nvPr>
            <p:ph idx="1"/>
          </p:nvPr>
        </p:nvSpPr>
        <p:spPr/>
        <p:txBody>
          <a:bodyPr/>
          <a:lstStyle/>
          <a:p>
            <a:r>
              <a:rPr lang="en-US" dirty="0" smtClean="0"/>
              <a:t>Any strongly interacting system at zero temperature and density must be a color singlet at distance scale larger than 1/Λ</a:t>
            </a:r>
            <a:r>
              <a:rPr lang="en-US" baseline="-25000" dirty="0" smtClean="0"/>
              <a:t>QCD</a:t>
            </a:r>
            <a:r>
              <a:rPr lang="en-US" dirty="0" smtClean="0"/>
              <a:t> (≈ 1 fm)</a:t>
            </a:r>
          </a:p>
          <a:p>
            <a:pPr marL="0" indent="0">
              <a:buNone/>
            </a:pPr>
            <a:endParaRPr lang="en-US" dirty="0" smtClean="0"/>
          </a:p>
          <a:p>
            <a:pPr marL="0" indent="0" algn="ctr">
              <a:buNone/>
            </a:pPr>
            <a:r>
              <a:rPr lang="en-US" b="1" dirty="0" smtClean="0">
                <a:solidFill>
                  <a:srgbClr val="860908"/>
                </a:solidFill>
              </a:rPr>
              <a:t>What about a system at high temperature or density, </a:t>
            </a:r>
            <a:r>
              <a:rPr lang="en-US" b="1" dirty="0" err="1" smtClean="0">
                <a:solidFill>
                  <a:srgbClr val="860908"/>
                </a:solidFill>
              </a:rPr>
              <a:t>i.e</a:t>
            </a:r>
            <a:r>
              <a:rPr lang="en-US" b="1" dirty="0" smtClean="0">
                <a:solidFill>
                  <a:srgbClr val="860908"/>
                </a:solidFill>
              </a:rPr>
              <a:t> high energy density ?</a:t>
            </a:r>
            <a:endParaRPr lang="en-US" b="1" dirty="0">
              <a:solidFill>
                <a:srgbClr val="860908"/>
              </a:solidFill>
            </a:endParaRPr>
          </a:p>
        </p:txBody>
      </p:sp>
      <p:sp>
        <p:nvSpPr>
          <p:cNvPr id="4" name="Slide Number Placeholder 3"/>
          <p:cNvSpPr>
            <a:spLocks noGrp="1"/>
          </p:cNvSpPr>
          <p:nvPr>
            <p:ph type="sldNum" sz="quarter" idx="12"/>
          </p:nvPr>
        </p:nvSpPr>
        <p:spPr/>
        <p:txBody>
          <a:bodyPr/>
          <a:lstStyle/>
          <a:p>
            <a:fld id="{B9D2C864-9362-43C7-A136-D9C41D93A96D}" type="slidenum">
              <a:rPr lang="en-US" smtClean="0"/>
              <a:t>27</a:t>
            </a:fld>
            <a:endParaRPr lang="en-US"/>
          </a:p>
        </p:txBody>
      </p:sp>
      <p:grpSp>
        <p:nvGrpSpPr>
          <p:cNvPr id="5" name="Group 4"/>
          <p:cNvGrpSpPr/>
          <p:nvPr/>
        </p:nvGrpSpPr>
        <p:grpSpPr>
          <a:xfrm>
            <a:off x="7620000" y="3746500"/>
            <a:ext cx="1968500" cy="2176605"/>
            <a:chOff x="521822" y="2921000"/>
            <a:chExt cx="3491378" cy="3637105"/>
          </a:xfrm>
        </p:grpSpPr>
        <p:pic>
          <p:nvPicPr>
            <p:cNvPr id="7" name="Picture 6"/>
            <p:cNvPicPr>
              <a:picLocks noChangeAspect="1"/>
            </p:cNvPicPr>
            <p:nvPr/>
          </p:nvPicPr>
          <p:blipFill>
            <a:blip r:embed="rId2" cstate="screen">
              <a:duotone>
                <a:schemeClr val="accent1">
                  <a:shade val="45000"/>
                  <a:satMod val="135000"/>
                </a:schemeClr>
                <a:prstClr val="white"/>
              </a:duotone>
              <a:extLst>
                <a:ext uri="{BEBA8EAE-BF5A-486C-A8C5-ECC9F3942E4B}">
                  <a14:imgProps xmlns:a14="http://schemas.microsoft.com/office/drawing/2010/main">
                    <a14:imgLayer r:embed="rId3">
                      <a14:imgEffect>
                        <a14:backgroundRemoval t="5342" b="95326" l="1913" r="98609">
                          <a14:foregroundMark x1="36522" y1="41068" x2="55130" y2="18531"/>
                          <a14:foregroundMark x1="40348" y1="19866" x2="59304" y2="40067"/>
                          <a14:foregroundMark x1="58435" y1="19366" x2="58957" y2="28214"/>
                          <a14:foregroundMark x1="58087" y1="17696" x2="50087" y2="13022"/>
                          <a14:foregroundMark x1="49217" y1="13022" x2="45913" y2="15359"/>
                          <a14:foregroundMark x1="59304" y1="32888" x2="63304" y2="33556"/>
                          <a14:foregroundMark x1="32000" y1="27379" x2="29739" y2="54925"/>
                          <a14:foregroundMark x1="64348" y1="25209" x2="66957" y2="52087"/>
                          <a14:foregroundMark x1="35652" y1="49416" x2="53565" y2="57262"/>
                          <a14:foregroundMark x1="59826" y1="47078" x2="49565" y2="53589"/>
                          <a14:foregroundMark x1="54261" y1="63439" x2="61391" y2="62604"/>
                          <a14:foregroundMark x1="42957" y1="68948" x2="44000" y2="76294"/>
                          <a14:foregroundMark x1="24696" y1="80134" x2="35130" y2="78297"/>
                          <a14:foregroundMark x1="62087" y1="79132" x2="67826" y2="79800"/>
                          <a14:foregroundMark x1="25739" y1="32554" x2="24174" y2="35559"/>
                          <a14:foregroundMark x1="52174" y1="69616" x2="50435" y2="76962"/>
                          <a14:backgroundMark x1="47826" y1="63773" x2="47652" y2="70618"/>
                        </a14:backgroundRemoval>
                      </a14:imgEffect>
                    </a14:imgLayer>
                  </a14:imgProps>
                </a:ext>
                <a:ext uri="{28A0092B-C50C-407E-A947-70E740481C1C}">
                  <a14:useLocalDpi xmlns:a14="http://schemas.microsoft.com/office/drawing/2010/main"/>
                </a:ext>
              </a:extLst>
            </a:blip>
            <a:stretch>
              <a:fillRect/>
            </a:stretch>
          </p:blipFill>
          <p:spPr>
            <a:xfrm>
              <a:off x="521822" y="2921000"/>
              <a:ext cx="3491378" cy="3637105"/>
            </a:xfrm>
            <a:prstGeom prst="rect">
              <a:avLst/>
            </a:prstGeom>
          </p:spPr>
        </p:pic>
        <p:pic>
          <p:nvPicPr>
            <p:cNvPr id="8" name="Picture 7"/>
            <p:cNvPicPr>
              <a:picLocks noChangeAspect="1"/>
            </p:cNvPicPr>
            <p:nvPr/>
          </p:nvPicPr>
          <p:blipFill>
            <a:blip r:embed="rId4" cstate="screen">
              <a:duotone>
                <a:prstClr val="black"/>
                <a:srgbClr val="FF0002">
                  <a:tint val="45000"/>
                  <a:satMod val="400000"/>
                </a:srgbClr>
              </a:duotone>
              <a:extLst>
                <a:ext uri="{BEBA8EAE-BF5A-486C-A8C5-ECC9F3942E4B}">
                  <a14:imgProps xmlns:a14="http://schemas.microsoft.com/office/drawing/2010/main">
                    <a14:imgLayer r:embed="rId3">
                      <a14:imgEffect>
                        <a14:backgroundRemoval t="5342" b="95326" l="1913" r="98609">
                          <a14:foregroundMark x1="32000" y1="27379" x2="29739" y2="54925"/>
                          <a14:foregroundMark x1="64348" y1="25209" x2="66957" y2="52087"/>
                          <a14:foregroundMark x1="29043" y1="56928" x2="29043" y2="56928"/>
                          <a14:foregroundMark x1="67652" y1="30718" x2="68348" y2="32554"/>
                          <a14:backgroundMark x1="61739" y1="31052" x2="61739" y2="31052"/>
                          <a14:backgroundMark x1="24696" y1="40568" x2="24696" y2="37730"/>
                        </a14:backgroundRemoval>
                      </a14:imgEffect>
                    </a14:imgLayer>
                  </a14:imgProps>
                </a:ext>
                <a:ext uri="{28A0092B-C50C-407E-A947-70E740481C1C}">
                  <a14:useLocalDpi xmlns:a14="http://schemas.microsoft.com/office/drawing/2010/main"/>
                </a:ext>
              </a:extLst>
            </a:blip>
            <a:stretch>
              <a:fillRect/>
            </a:stretch>
          </p:blipFill>
          <p:spPr>
            <a:xfrm>
              <a:off x="521822" y="2921000"/>
              <a:ext cx="3491378" cy="3637105"/>
            </a:xfrm>
            <a:prstGeom prst="rect">
              <a:avLst/>
            </a:prstGeom>
          </p:spPr>
        </p:pic>
      </p:grpSp>
    </p:spTree>
    <p:extLst>
      <p:ext uri="{BB962C8B-B14F-4D97-AF65-F5344CB8AC3E}">
        <p14:creationId xmlns:p14="http://schemas.microsoft.com/office/powerpoint/2010/main" val="188928181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Intuitively</a:t>
            </a:r>
            <a:endParaRPr lang="en-US"/>
          </a:p>
        </p:txBody>
      </p:sp>
      <p:sp>
        <p:nvSpPr>
          <p:cNvPr id="3" name="Content Placeholder 2"/>
          <p:cNvSpPr>
            <a:spLocks noGrp="1"/>
          </p:cNvSpPr>
          <p:nvPr>
            <p:ph idx="1"/>
          </p:nvPr>
        </p:nvSpPr>
        <p:spPr/>
        <p:txBody>
          <a:bodyPr/>
          <a:lstStyle/>
          <a:p>
            <a:r>
              <a:rPr lang="en-US" dirty="0" smtClean="0"/>
              <a:t>If color charge density is sufficiently high, Debye screening (electric charge in a plasma) weakens the interaction also at large distances</a:t>
            </a:r>
          </a:p>
          <a:p>
            <a:endParaRPr lang="en-US" dirty="0"/>
          </a:p>
          <a:p>
            <a:endParaRPr lang="en-US" dirty="0" smtClean="0"/>
          </a:p>
        </p:txBody>
      </p:sp>
      <p:grpSp>
        <p:nvGrpSpPr>
          <p:cNvPr id="35" name="Group 34"/>
          <p:cNvGrpSpPr/>
          <p:nvPr/>
        </p:nvGrpSpPr>
        <p:grpSpPr>
          <a:xfrm>
            <a:off x="897600" y="5213212"/>
            <a:ext cx="338554" cy="461665"/>
            <a:chOff x="2121146" y="5050500"/>
            <a:chExt cx="338554" cy="461665"/>
          </a:xfrm>
        </p:grpSpPr>
        <p:sp>
          <p:nvSpPr>
            <p:cNvPr id="36" name="Oval 35"/>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7" name="TextBox 36"/>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38" name="Group 37"/>
          <p:cNvGrpSpPr/>
          <p:nvPr/>
        </p:nvGrpSpPr>
        <p:grpSpPr>
          <a:xfrm>
            <a:off x="1264443" y="5070793"/>
            <a:ext cx="291838" cy="461665"/>
            <a:chOff x="2336800" y="4492894"/>
            <a:chExt cx="291838" cy="461665"/>
          </a:xfrm>
        </p:grpSpPr>
        <p:sp>
          <p:nvSpPr>
            <p:cNvPr id="39" name="Oval 38"/>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TextBox 39"/>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1" name="Group 40"/>
          <p:cNvGrpSpPr/>
          <p:nvPr/>
        </p:nvGrpSpPr>
        <p:grpSpPr>
          <a:xfrm>
            <a:off x="548973" y="5532458"/>
            <a:ext cx="291838" cy="461665"/>
            <a:chOff x="2336800" y="4492894"/>
            <a:chExt cx="291838" cy="461665"/>
          </a:xfrm>
        </p:grpSpPr>
        <p:sp>
          <p:nvSpPr>
            <p:cNvPr id="42" name="Oval 41"/>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TextBox 42"/>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4" name="Group 43"/>
          <p:cNvGrpSpPr/>
          <p:nvPr/>
        </p:nvGrpSpPr>
        <p:grpSpPr>
          <a:xfrm>
            <a:off x="883673" y="5645377"/>
            <a:ext cx="291838" cy="461665"/>
            <a:chOff x="2336800" y="4492894"/>
            <a:chExt cx="291838" cy="461665"/>
          </a:xfrm>
        </p:grpSpPr>
        <p:sp>
          <p:nvSpPr>
            <p:cNvPr id="45" name="Oval 44"/>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TextBox 45"/>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7" name="Group 46"/>
          <p:cNvGrpSpPr/>
          <p:nvPr/>
        </p:nvGrpSpPr>
        <p:grpSpPr>
          <a:xfrm>
            <a:off x="1314827" y="5529949"/>
            <a:ext cx="291838" cy="461665"/>
            <a:chOff x="2336800" y="4492894"/>
            <a:chExt cx="291838" cy="461665"/>
          </a:xfrm>
        </p:grpSpPr>
        <p:sp>
          <p:nvSpPr>
            <p:cNvPr id="48" name="Oval 47"/>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9" name="TextBox 48"/>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0" name="Group 49"/>
          <p:cNvGrpSpPr/>
          <p:nvPr/>
        </p:nvGrpSpPr>
        <p:grpSpPr>
          <a:xfrm>
            <a:off x="1017016" y="4779853"/>
            <a:ext cx="291838" cy="461665"/>
            <a:chOff x="2336800" y="4492894"/>
            <a:chExt cx="291838" cy="461665"/>
          </a:xfrm>
        </p:grpSpPr>
        <p:sp>
          <p:nvSpPr>
            <p:cNvPr id="51" name="Oval 50"/>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2" name="TextBox 51"/>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3" name="Group 52"/>
          <p:cNvGrpSpPr/>
          <p:nvPr/>
        </p:nvGrpSpPr>
        <p:grpSpPr>
          <a:xfrm>
            <a:off x="694892" y="4950094"/>
            <a:ext cx="291838" cy="461665"/>
            <a:chOff x="2336800" y="4492894"/>
            <a:chExt cx="291838" cy="461665"/>
          </a:xfrm>
        </p:grpSpPr>
        <p:sp>
          <p:nvSpPr>
            <p:cNvPr id="54" name="Oval 53"/>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5" name="TextBox 54"/>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6" name="Group 55"/>
          <p:cNvGrpSpPr/>
          <p:nvPr/>
        </p:nvGrpSpPr>
        <p:grpSpPr>
          <a:xfrm>
            <a:off x="419346" y="5158312"/>
            <a:ext cx="291838" cy="461665"/>
            <a:chOff x="2336800" y="4492894"/>
            <a:chExt cx="291838" cy="461665"/>
          </a:xfrm>
        </p:grpSpPr>
        <p:sp>
          <p:nvSpPr>
            <p:cNvPr id="57" name="Oval 56"/>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8" name="TextBox 57"/>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9" name="Group 58"/>
          <p:cNvGrpSpPr/>
          <p:nvPr/>
        </p:nvGrpSpPr>
        <p:grpSpPr>
          <a:xfrm>
            <a:off x="1154627" y="5950364"/>
            <a:ext cx="338554" cy="461665"/>
            <a:chOff x="2121146" y="5050500"/>
            <a:chExt cx="338554" cy="461665"/>
          </a:xfrm>
        </p:grpSpPr>
        <p:sp>
          <p:nvSpPr>
            <p:cNvPr id="60" name="Oval 59"/>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1" name="TextBox 60"/>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62" name="Group 61"/>
          <p:cNvGrpSpPr/>
          <p:nvPr/>
        </p:nvGrpSpPr>
        <p:grpSpPr>
          <a:xfrm>
            <a:off x="1714316" y="5321853"/>
            <a:ext cx="338554" cy="461665"/>
            <a:chOff x="2121146" y="5050500"/>
            <a:chExt cx="338554" cy="461665"/>
          </a:xfrm>
        </p:grpSpPr>
        <p:sp>
          <p:nvSpPr>
            <p:cNvPr id="63" name="Oval 62"/>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4" name="TextBox 63"/>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sp>
        <p:nvSpPr>
          <p:cNvPr id="65" name="Oval 64"/>
          <p:cNvSpPr/>
          <p:nvPr/>
        </p:nvSpPr>
        <p:spPr>
          <a:xfrm>
            <a:off x="422219" y="4903759"/>
            <a:ext cx="1317251" cy="1204941"/>
          </a:xfrm>
          <a:prstGeom prst="ellipse">
            <a:avLst/>
          </a:prstGeom>
          <a:gradFill flip="none" rotWithShape="1">
            <a:gsLst>
              <a:gs pos="0">
                <a:srgbClr val="4F81BD">
                  <a:shade val="51000"/>
                  <a:satMod val="130000"/>
                  <a:alpha val="22000"/>
                </a:srgbClr>
              </a:gs>
              <a:gs pos="80000">
                <a:srgbClr val="4F81BD">
                  <a:shade val="93000"/>
                  <a:satMod val="130000"/>
                  <a:alpha val="22000"/>
                </a:srgbClr>
              </a:gs>
              <a:gs pos="100000">
                <a:srgbClr val="4F81BD">
                  <a:shade val="94000"/>
                  <a:satMod val="135000"/>
                  <a:alpha val="22000"/>
                </a:srgbClr>
              </a:gs>
            </a:gsLst>
            <a:lin ang="16200000" scaled="0"/>
            <a:tileRect/>
          </a:gradFill>
          <a:ln w="9525" cap="flat" cmpd="sng" algn="ctr">
            <a:solidFill>
              <a:srgbClr val="4F81BD"/>
            </a:solidFill>
            <a:prstDash val="solid"/>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graphicFrame>
        <p:nvGraphicFramePr>
          <p:cNvPr id="67" name="Object 66"/>
          <p:cNvGraphicFramePr>
            <a:graphicFrameLocks noChangeAspect="1"/>
          </p:cNvGraphicFramePr>
          <p:nvPr>
            <p:extLst>
              <p:ext uri="{D42A27DB-BD31-4B8C-83A1-F6EECF244321}">
                <p14:modId xmlns:p14="http://schemas.microsoft.com/office/powerpoint/2010/main" val="1754438165"/>
              </p:ext>
            </p:extLst>
          </p:nvPr>
        </p:nvGraphicFramePr>
        <p:xfrm>
          <a:off x="185738" y="3103563"/>
          <a:ext cx="3435350" cy="1014412"/>
        </p:xfrm>
        <a:graphic>
          <a:graphicData uri="http://schemas.openxmlformats.org/presentationml/2006/ole">
            <mc:AlternateContent xmlns:mc="http://schemas.openxmlformats.org/markup-compatibility/2006">
              <mc:Choice xmlns:v="urn:schemas-microsoft-com:vml" Requires="v">
                <p:oleObj spid="_x0000_s3126" name="Equation" r:id="rId3" imgW="1676400" imgH="495300" progId="Equation.3">
                  <p:embed/>
                </p:oleObj>
              </mc:Choice>
              <mc:Fallback>
                <p:oleObj name="Equation" r:id="rId3" imgW="1676400" imgH="495300" progId="Equation.3">
                  <p:embed/>
                  <p:pic>
                    <p:nvPicPr>
                      <p:cNvPr id="0" name=""/>
                      <p:cNvPicPr/>
                      <p:nvPr/>
                    </p:nvPicPr>
                    <p:blipFill>
                      <a:blip r:embed="rId4"/>
                      <a:stretch>
                        <a:fillRect/>
                      </a:stretch>
                    </p:blipFill>
                    <p:spPr>
                      <a:xfrm>
                        <a:off x="185738" y="3103563"/>
                        <a:ext cx="3435350" cy="1014412"/>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fld id="{B9D2C864-9362-43C7-A136-D9C41D93A96D}" type="slidenum">
              <a:rPr lang="en-US" smtClean="0"/>
              <a:t>28</a:t>
            </a:fld>
            <a:endParaRPr lang="en-US"/>
          </a:p>
        </p:txBody>
      </p:sp>
    </p:spTree>
    <p:extLst>
      <p:ext uri="{BB962C8B-B14F-4D97-AF65-F5344CB8AC3E}">
        <p14:creationId xmlns:p14="http://schemas.microsoft.com/office/powerpoint/2010/main" val="334802400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Intuitively</a:t>
            </a:r>
            <a:endParaRPr lang="en-US"/>
          </a:p>
        </p:txBody>
      </p:sp>
      <p:sp>
        <p:nvSpPr>
          <p:cNvPr id="3" name="Content Placeholder 2"/>
          <p:cNvSpPr>
            <a:spLocks noGrp="1"/>
          </p:cNvSpPr>
          <p:nvPr>
            <p:ph idx="1"/>
          </p:nvPr>
        </p:nvSpPr>
        <p:spPr>
          <a:xfrm>
            <a:off x="533400" y="1735138"/>
            <a:ext cx="7313613" cy="4056062"/>
          </a:xfrm>
        </p:spPr>
        <p:txBody>
          <a:bodyPr/>
          <a:lstStyle/>
          <a:p>
            <a:r>
              <a:rPr lang="en-US" dirty="0" smtClean="0"/>
              <a:t>If color charge density is sufficiently high, Debye screening (electric charge in a plasma) weakens the interaction also at large distances</a:t>
            </a:r>
          </a:p>
          <a:p>
            <a:endParaRPr lang="en-US" dirty="0"/>
          </a:p>
          <a:p>
            <a:endParaRPr lang="en-US" dirty="0" smtClean="0"/>
          </a:p>
          <a:p>
            <a:pPr marL="0" indent="0" algn="r">
              <a:buNone/>
            </a:pPr>
            <a:r>
              <a:rPr lang="en-US" b="1" dirty="0" smtClean="0">
                <a:solidFill>
                  <a:srgbClr val="860908"/>
                </a:solidFill>
              </a:rPr>
              <a:t>The system becomes a color conductor with free color charges</a:t>
            </a:r>
          </a:p>
          <a:p>
            <a:pPr marL="0" indent="0" algn="r">
              <a:buNone/>
            </a:pPr>
            <a:r>
              <a:rPr lang="en-US" b="1" dirty="0" smtClean="0">
                <a:solidFill>
                  <a:srgbClr val="860908"/>
                </a:solidFill>
              </a:rPr>
              <a:t>We call it a Quark Gluon Plasma </a:t>
            </a:r>
            <a:endParaRPr lang="en-US" b="1" dirty="0">
              <a:solidFill>
                <a:srgbClr val="860908"/>
              </a:solidFill>
            </a:endParaRPr>
          </a:p>
        </p:txBody>
      </p:sp>
      <p:grpSp>
        <p:nvGrpSpPr>
          <p:cNvPr id="35" name="Group 34"/>
          <p:cNvGrpSpPr/>
          <p:nvPr/>
        </p:nvGrpSpPr>
        <p:grpSpPr>
          <a:xfrm>
            <a:off x="897600" y="5213212"/>
            <a:ext cx="338554" cy="461665"/>
            <a:chOff x="2121146" y="5050500"/>
            <a:chExt cx="338554" cy="461665"/>
          </a:xfrm>
        </p:grpSpPr>
        <p:sp>
          <p:nvSpPr>
            <p:cNvPr id="36" name="Oval 35"/>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7" name="TextBox 36"/>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38" name="Group 37"/>
          <p:cNvGrpSpPr/>
          <p:nvPr/>
        </p:nvGrpSpPr>
        <p:grpSpPr>
          <a:xfrm>
            <a:off x="1264443" y="5070793"/>
            <a:ext cx="291838" cy="461665"/>
            <a:chOff x="2336800" y="4492894"/>
            <a:chExt cx="291838" cy="461665"/>
          </a:xfrm>
        </p:grpSpPr>
        <p:sp>
          <p:nvSpPr>
            <p:cNvPr id="39" name="Oval 38"/>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TextBox 39"/>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1" name="Group 40"/>
          <p:cNvGrpSpPr/>
          <p:nvPr/>
        </p:nvGrpSpPr>
        <p:grpSpPr>
          <a:xfrm>
            <a:off x="548973" y="5532458"/>
            <a:ext cx="291838" cy="461665"/>
            <a:chOff x="2336800" y="4492894"/>
            <a:chExt cx="291838" cy="461665"/>
          </a:xfrm>
        </p:grpSpPr>
        <p:sp>
          <p:nvSpPr>
            <p:cNvPr id="42" name="Oval 41"/>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TextBox 42"/>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4" name="Group 43"/>
          <p:cNvGrpSpPr/>
          <p:nvPr/>
        </p:nvGrpSpPr>
        <p:grpSpPr>
          <a:xfrm>
            <a:off x="883673" y="5645377"/>
            <a:ext cx="291838" cy="461665"/>
            <a:chOff x="2336800" y="4492894"/>
            <a:chExt cx="291838" cy="461665"/>
          </a:xfrm>
        </p:grpSpPr>
        <p:sp>
          <p:nvSpPr>
            <p:cNvPr id="45" name="Oval 44"/>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TextBox 45"/>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47" name="Group 46"/>
          <p:cNvGrpSpPr/>
          <p:nvPr/>
        </p:nvGrpSpPr>
        <p:grpSpPr>
          <a:xfrm>
            <a:off x="1314827" y="5529949"/>
            <a:ext cx="291838" cy="461665"/>
            <a:chOff x="2336800" y="4492894"/>
            <a:chExt cx="291838" cy="461665"/>
          </a:xfrm>
        </p:grpSpPr>
        <p:sp>
          <p:nvSpPr>
            <p:cNvPr id="48" name="Oval 47"/>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9" name="TextBox 48"/>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0" name="Group 49"/>
          <p:cNvGrpSpPr/>
          <p:nvPr/>
        </p:nvGrpSpPr>
        <p:grpSpPr>
          <a:xfrm>
            <a:off x="1017016" y="4779853"/>
            <a:ext cx="291838" cy="461665"/>
            <a:chOff x="2336800" y="4492894"/>
            <a:chExt cx="291838" cy="461665"/>
          </a:xfrm>
        </p:grpSpPr>
        <p:sp>
          <p:nvSpPr>
            <p:cNvPr id="51" name="Oval 50"/>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2" name="TextBox 51"/>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3" name="Group 52"/>
          <p:cNvGrpSpPr/>
          <p:nvPr/>
        </p:nvGrpSpPr>
        <p:grpSpPr>
          <a:xfrm>
            <a:off x="694892" y="4950094"/>
            <a:ext cx="291838" cy="461665"/>
            <a:chOff x="2336800" y="4492894"/>
            <a:chExt cx="291838" cy="461665"/>
          </a:xfrm>
        </p:grpSpPr>
        <p:sp>
          <p:nvSpPr>
            <p:cNvPr id="54" name="Oval 53"/>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5" name="TextBox 54"/>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6" name="Group 55"/>
          <p:cNvGrpSpPr/>
          <p:nvPr/>
        </p:nvGrpSpPr>
        <p:grpSpPr>
          <a:xfrm>
            <a:off x="419346" y="5158312"/>
            <a:ext cx="291838" cy="461665"/>
            <a:chOff x="2336800" y="4492894"/>
            <a:chExt cx="291838" cy="461665"/>
          </a:xfrm>
        </p:grpSpPr>
        <p:sp>
          <p:nvSpPr>
            <p:cNvPr id="57" name="Oval 56"/>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8" name="TextBox 57"/>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59" name="Group 58"/>
          <p:cNvGrpSpPr/>
          <p:nvPr/>
        </p:nvGrpSpPr>
        <p:grpSpPr>
          <a:xfrm>
            <a:off x="1154627" y="5950364"/>
            <a:ext cx="338554" cy="461665"/>
            <a:chOff x="2121146" y="5050500"/>
            <a:chExt cx="338554" cy="461665"/>
          </a:xfrm>
        </p:grpSpPr>
        <p:sp>
          <p:nvSpPr>
            <p:cNvPr id="60" name="Oval 59"/>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1" name="TextBox 60"/>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62" name="Group 61"/>
          <p:cNvGrpSpPr/>
          <p:nvPr/>
        </p:nvGrpSpPr>
        <p:grpSpPr>
          <a:xfrm>
            <a:off x="1714316" y="5321853"/>
            <a:ext cx="338554" cy="461665"/>
            <a:chOff x="2121146" y="5050500"/>
            <a:chExt cx="338554" cy="461665"/>
          </a:xfrm>
        </p:grpSpPr>
        <p:sp>
          <p:nvSpPr>
            <p:cNvPr id="63" name="Oval 62"/>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4" name="TextBox 63"/>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sp>
        <p:nvSpPr>
          <p:cNvPr id="65" name="Oval 64"/>
          <p:cNvSpPr/>
          <p:nvPr/>
        </p:nvSpPr>
        <p:spPr>
          <a:xfrm>
            <a:off x="422219" y="4903759"/>
            <a:ext cx="1317251" cy="1204941"/>
          </a:xfrm>
          <a:prstGeom prst="ellipse">
            <a:avLst/>
          </a:prstGeom>
          <a:gradFill flip="none" rotWithShape="1">
            <a:gsLst>
              <a:gs pos="0">
                <a:srgbClr val="4F81BD">
                  <a:shade val="51000"/>
                  <a:satMod val="130000"/>
                  <a:alpha val="22000"/>
                </a:srgbClr>
              </a:gs>
              <a:gs pos="80000">
                <a:srgbClr val="4F81BD">
                  <a:shade val="93000"/>
                  <a:satMod val="130000"/>
                  <a:alpha val="22000"/>
                </a:srgbClr>
              </a:gs>
              <a:gs pos="100000">
                <a:srgbClr val="4F81BD">
                  <a:shade val="94000"/>
                  <a:satMod val="135000"/>
                  <a:alpha val="22000"/>
                </a:srgbClr>
              </a:gs>
            </a:gsLst>
            <a:lin ang="16200000" scaled="0"/>
            <a:tileRect/>
          </a:gradFill>
          <a:ln w="9525" cap="flat" cmpd="sng" algn="ctr">
            <a:solidFill>
              <a:srgbClr val="4F81BD"/>
            </a:solidFill>
            <a:prstDash val="solid"/>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graphicFrame>
        <p:nvGraphicFramePr>
          <p:cNvPr id="66" name="Object 65"/>
          <p:cNvGraphicFramePr>
            <a:graphicFrameLocks noChangeAspect="1"/>
          </p:cNvGraphicFramePr>
          <p:nvPr>
            <p:extLst>
              <p:ext uri="{D42A27DB-BD31-4B8C-83A1-F6EECF244321}">
                <p14:modId xmlns:p14="http://schemas.microsoft.com/office/powerpoint/2010/main" val="532349529"/>
              </p:ext>
            </p:extLst>
          </p:nvPr>
        </p:nvGraphicFramePr>
        <p:xfrm>
          <a:off x="185738" y="3103563"/>
          <a:ext cx="3435350" cy="1014412"/>
        </p:xfrm>
        <a:graphic>
          <a:graphicData uri="http://schemas.openxmlformats.org/presentationml/2006/ole">
            <mc:AlternateContent xmlns:mc="http://schemas.openxmlformats.org/markup-compatibility/2006">
              <mc:Choice xmlns:v="urn:schemas-microsoft-com:vml" Requires="v">
                <p:oleObj spid="_x0000_s4155" name="Equation" r:id="rId3" imgW="1676400" imgH="495300" progId="Equation.3">
                  <p:embed/>
                </p:oleObj>
              </mc:Choice>
              <mc:Fallback>
                <p:oleObj name="Equation" r:id="rId3" imgW="1676400" imgH="495300" progId="Equation.3">
                  <p:embed/>
                  <p:pic>
                    <p:nvPicPr>
                      <p:cNvPr id="0" name=""/>
                      <p:cNvPicPr/>
                      <p:nvPr/>
                    </p:nvPicPr>
                    <p:blipFill>
                      <a:blip r:embed="rId4"/>
                      <a:stretch>
                        <a:fillRect/>
                      </a:stretch>
                    </p:blipFill>
                    <p:spPr>
                      <a:xfrm>
                        <a:off x="185738" y="3103563"/>
                        <a:ext cx="3435350" cy="1014412"/>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fld id="{B9D2C864-9362-43C7-A136-D9C41D93A96D}" type="slidenum">
              <a:rPr lang="en-US" smtClean="0"/>
              <a:t>29</a:t>
            </a:fld>
            <a:endParaRPr lang="en-US" dirty="0"/>
          </a:p>
        </p:txBody>
      </p:sp>
      <p:grpSp>
        <p:nvGrpSpPr>
          <p:cNvPr id="6" name="Group 5"/>
          <p:cNvGrpSpPr/>
          <p:nvPr/>
        </p:nvGrpSpPr>
        <p:grpSpPr>
          <a:xfrm>
            <a:off x="7521388" y="4168775"/>
            <a:ext cx="1849001" cy="1597847"/>
            <a:chOff x="5672387" y="3090392"/>
            <a:chExt cx="2852707" cy="2215855"/>
          </a:xfrm>
        </p:grpSpPr>
        <p:pic>
          <p:nvPicPr>
            <p:cNvPr id="5" name="Picture 4"/>
            <p:cNvPicPr>
              <a:picLocks noChangeAspect="1"/>
            </p:cNvPicPr>
            <p:nvPr/>
          </p:nvPicPr>
          <p:blipFill>
            <a:blip r:embed="rId5" cstate="screen">
              <a:duotone>
                <a:prstClr val="black"/>
                <a:schemeClr val="accent1">
                  <a:tint val="45000"/>
                  <a:satMod val="400000"/>
                </a:schemeClr>
              </a:duotone>
              <a:extLst>
                <a:ext uri="{BEBA8EAE-BF5A-486C-A8C5-ECC9F3942E4B}">
                  <a14:imgProps xmlns:a14="http://schemas.microsoft.com/office/drawing/2010/main">
                    <a14:imgLayer r:embed="rId6">
                      <a14:imgEffect>
                        <a14:backgroundRemoval t="9932" b="89842" l="5043" r="89913">
                          <a14:foregroundMark x1="35130" y1="15576" x2="36696" y2="16930"/>
                          <a14:foregroundMark x1="60522" y1="21896" x2="56522" y2="22122"/>
                          <a14:foregroundMark x1="53217" y1="20090" x2="53217" y2="20090"/>
                          <a14:foregroundMark x1="56174" y1="23702" x2="56870" y2="26637"/>
                          <a14:foregroundMark x1="37217" y1="19865" x2="36000" y2="21670"/>
                        </a14:backgroundRemoval>
                      </a14:imgEffect>
                    </a14:imgLayer>
                  </a14:imgProps>
                </a:ext>
                <a:ext uri="{28A0092B-C50C-407E-A947-70E740481C1C}">
                  <a14:useLocalDpi xmlns:a14="http://schemas.microsoft.com/office/drawing/2010/main"/>
                </a:ext>
              </a:extLst>
            </a:blip>
            <a:stretch>
              <a:fillRect/>
            </a:stretch>
          </p:blipFill>
          <p:spPr>
            <a:xfrm>
              <a:off x="5672387" y="3090392"/>
              <a:ext cx="2852707" cy="2197825"/>
            </a:xfrm>
            <a:prstGeom prst="rect">
              <a:avLst/>
            </a:prstGeom>
          </p:spPr>
        </p:pic>
        <p:pic>
          <p:nvPicPr>
            <p:cNvPr id="67" name="Picture 66"/>
            <p:cNvPicPr>
              <a:picLocks noChangeAspect="1"/>
            </p:cNvPicPr>
            <p:nvPr/>
          </p:nvPicPr>
          <p:blipFill>
            <a:blip r:embed="rId7" cstate="screen">
              <a:duotone>
                <a:prstClr val="black"/>
                <a:srgbClr val="FF0200">
                  <a:tint val="45000"/>
                  <a:satMod val="400000"/>
                </a:srgbClr>
              </a:duotone>
              <a:extLst>
                <a:ext uri="{BEBA8EAE-BF5A-486C-A8C5-ECC9F3942E4B}">
                  <a14:imgProps xmlns:a14="http://schemas.microsoft.com/office/drawing/2010/main">
                    <a14:imgLayer r:embed="rId6">
                      <a14:imgEffect>
                        <a14:backgroundRemoval t="9707" b="76524" l="51478" r="66957">
                          <a14:backgroundMark x1="57217" y1="71558" x2="59826" y2="75395"/>
                        </a14:backgroundRemoval>
                      </a14:imgEffect>
                    </a14:imgLayer>
                  </a14:imgProps>
                </a:ext>
                <a:ext uri="{28A0092B-C50C-407E-A947-70E740481C1C}">
                  <a14:useLocalDpi xmlns:a14="http://schemas.microsoft.com/office/drawing/2010/main"/>
                </a:ext>
              </a:extLst>
            </a:blip>
            <a:stretch>
              <a:fillRect/>
            </a:stretch>
          </p:blipFill>
          <p:spPr>
            <a:xfrm>
              <a:off x="5672387" y="3108422"/>
              <a:ext cx="2852707" cy="2197825"/>
            </a:xfrm>
            <a:prstGeom prst="rect">
              <a:avLst/>
            </a:prstGeom>
          </p:spPr>
        </p:pic>
      </p:grpSp>
    </p:spTree>
    <p:extLst>
      <p:ext uri="{BB962C8B-B14F-4D97-AF65-F5344CB8AC3E}">
        <p14:creationId xmlns:p14="http://schemas.microsoft.com/office/powerpoint/2010/main" val="28229457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body" sz="quarter" idx="13"/>
          </p:nvPr>
        </p:nvSpPr>
        <p:spPr/>
        <p:txBody>
          <a:bodyPr/>
          <a:lstStyle/>
          <a:p>
            <a:pPr algn="r"/>
            <a:r>
              <a:rPr lang="fr-FR" dirty="0" smtClean="0"/>
              <a:t>ALICE</a:t>
            </a:r>
            <a:endParaRPr lang="fr-FR" dirty="0"/>
          </a:p>
        </p:txBody>
      </p:sp>
      <p:sp>
        <p:nvSpPr>
          <p:cNvPr id="5" name="Title 4"/>
          <p:cNvSpPr>
            <a:spLocks noGrp="1"/>
          </p:cNvSpPr>
          <p:nvPr>
            <p:ph type="title"/>
          </p:nvPr>
        </p:nvSpPr>
        <p:spPr/>
        <p:txBody>
          <a:bodyPr/>
          <a:lstStyle/>
          <a:p>
            <a:r>
              <a:rPr lang="fr-FR" dirty="0" smtClean="0"/>
              <a:t>Back to Basics</a:t>
            </a:r>
            <a:endParaRPr lang="fr-FR" dirty="0"/>
          </a:p>
        </p:txBody>
      </p:sp>
      <p:sp>
        <p:nvSpPr>
          <p:cNvPr id="7" name="Text Placeholder 6"/>
          <p:cNvSpPr>
            <a:spLocks noGrp="1"/>
          </p:cNvSpPr>
          <p:nvPr>
            <p:ph type="body" idx="1"/>
          </p:nvPr>
        </p:nvSpPr>
        <p:spPr/>
        <p:txBody>
          <a:bodyPr/>
          <a:lstStyle/>
          <a:p>
            <a:r>
              <a:rPr lang="en-US" smtClean="0"/>
              <a:t>From the Standard Model of particle physics to Big Bang cosmology</a:t>
            </a:r>
            <a:endParaRPr lang="en-US"/>
          </a:p>
        </p:txBody>
      </p:sp>
      <p:sp>
        <p:nvSpPr>
          <p:cNvPr id="2" name="Slide Number Placeholder 1"/>
          <p:cNvSpPr>
            <a:spLocks noGrp="1"/>
          </p:cNvSpPr>
          <p:nvPr>
            <p:ph type="sldNum" sz="quarter" idx="12"/>
          </p:nvPr>
        </p:nvSpPr>
        <p:spPr/>
        <p:txBody>
          <a:bodyPr/>
          <a:lstStyle/>
          <a:p>
            <a:fld id="{B9D2C864-9362-43C7-A136-D9C41D93A96D}" type="slidenum">
              <a:rPr lang="en-US" smtClean="0"/>
              <a:t>3</a:t>
            </a:fld>
            <a:endParaRPr lang="en-US" dirty="0"/>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backgroundRemoval t="2294" b="89908" l="10000" r="90000">
                        <a14:foregroundMark x1="23103" y1="79358" x2="23103" y2="79358"/>
                        <a14:foregroundMark x1="28621" y1="77982" x2="27586" y2="69725"/>
                        <a14:foregroundMark x1="59655" y1="77982" x2="61034" y2="70183"/>
                        <a14:foregroundMark x1="44828" y1="39450" x2="44828" y2="34404"/>
                        <a14:foregroundMark x1="44828" y1="31651" x2="47586" y2="31651"/>
                      </a14:backgroundRemoval>
                    </a14:imgEffect>
                  </a14:imgLayer>
                </a14:imgProps>
              </a:ext>
            </a:extLst>
          </a:blip>
          <a:stretch>
            <a:fillRect/>
          </a:stretch>
        </p:blipFill>
        <p:spPr>
          <a:xfrm>
            <a:off x="3695700" y="3899647"/>
            <a:ext cx="3683000" cy="2768600"/>
          </a:xfrm>
          <a:prstGeom prst="rect">
            <a:avLst/>
          </a:prstGeom>
        </p:spPr>
      </p:pic>
      <p:pic>
        <p:nvPicPr>
          <p:cNvPr id="4" name="Picture 3"/>
          <p:cNvPicPr>
            <a:picLocks noChangeAspect="1"/>
          </p:cNvPicPr>
          <p:nvPr/>
        </p:nvPicPr>
        <p:blipFill>
          <a:blip r:embed="rId4" cstate="screen">
            <a:extLst>
              <a:ext uri="{BEBA8EAE-BF5A-486C-A8C5-ECC9F3942E4B}">
                <a14:imgProps xmlns:a14="http://schemas.microsoft.com/office/drawing/2010/main">
                  <a14:imgLayer r:embed="rId5">
                    <a14:imgEffect>
                      <a14:backgroundRemoval t="17734" b="95567" l="8174" r="95130">
                        <a14:foregroundMark x1="49217" y1="45690" x2="53913" y2="46059"/>
                        <a14:foregroundMark x1="44000" y1="61700" x2="63826" y2="61453"/>
                        <a14:backgroundMark x1="43130" y1="73399" x2="43130" y2="79803"/>
                        <a14:backgroundMark x1="53565" y1="76847" x2="52348" y2="79187"/>
                      </a14:backgroundRemoval>
                    </a14:imgEffect>
                    <a14:imgEffect>
                      <a14:colorTemperature colorTemp="4700"/>
                    </a14:imgEffect>
                  </a14:imgLayer>
                </a14:imgProps>
              </a:ext>
              <a:ext uri="{28A0092B-C50C-407E-A947-70E740481C1C}">
                <a14:useLocalDpi xmlns:a14="http://schemas.microsoft.com/office/drawing/2010/main"/>
              </a:ext>
            </a:extLst>
          </a:blip>
          <a:stretch>
            <a:fillRect/>
          </a:stretch>
        </p:blipFill>
        <p:spPr>
          <a:xfrm>
            <a:off x="5537200" y="3369328"/>
            <a:ext cx="1625599" cy="2348753"/>
          </a:xfrm>
          <a:prstGeom prst="rect">
            <a:avLst/>
          </a:prstGeom>
        </p:spPr>
      </p:pic>
      <p:pic>
        <p:nvPicPr>
          <p:cNvPr id="8" name="Picture 7"/>
          <p:cNvPicPr>
            <a:picLocks noChangeAspect="1"/>
          </p:cNvPicPr>
          <p:nvPr/>
        </p:nvPicPr>
        <p:blipFill>
          <a:blip r:embed="rId6" cstate="screen">
            <a:duotone>
              <a:prstClr val="black"/>
              <a:srgbClr val="FF020A">
                <a:tint val="45000"/>
                <a:satMod val="400000"/>
              </a:srgbClr>
            </a:duotone>
            <a:extLst>
              <a:ext uri="{BEBA8EAE-BF5A-486C-A8C5-ECC9F3942E4B}">
                <a14:imgProps xmlns:a14="http://schemas.microsoft.com/office/drawing/2010/main">
                  <a14:imgLayer r:embed="rId5">
                    <a14:imgEffect>
                      <a14:backgroundRemoval t="17734" b="95567" l="8174" r="95130">
                        <a14:foregroundMark x1="37565" y1="70074" x2="39826" y2="75493"/>
                        <a14:backgroundMark x1="46783" y1="68842" x2="65391" y2="65394"/>
                        <a14:backgroundMark x1="57739" y1="86453" x2="48000" y2="69212"/>
                        <a14:backgroundMark x1="72000" y1="83621" x2="64174" y2="84729"/>
                        <a14:backgroundMark x1="64174" y1="84729" x2="33217" y2="79557"/>
                        <a14:backgroundMark x1="33217" y1="66256" x2="33217" y2="66256"/>
                        <a14:backgroundMark x1="57739" y1="53325" x2="57739" y2="53325"/>
                        <a14:backgroundMark x1="57739" y1="53325" x2="57739" y2="53325"/>
                        <a14:backgroundMark x1="58957" y1="39778" x2="58957" y2="39778"/>
                        <a14:backgroundMark x1="58957" y1="39778" x2="58957" y2="39778"/>
                        <a14:backgroundMark x1="38957" y1="45567" x2="38957" y2="45567"/>
                        <a14:backgroundMark x1="39826" y1="52709" x2="39826" y2="52709"/>
                        <a14:backgroundMark x1="39826" y1="52709" x2="39826" y2="52709"/>
                        <a14:backgroundMark x1="50435" y1="56773" x2="50435" y2="56773"/>
                        <a14:backgroundMark x1="50435" y1="56773" x2="50435" y2="56773"/>
                        <a14:backgroundMark x1="50435" y1="56773" x2="50435" y2="56773"/>
                        <a14:backgroundMark x1="48696" y1="53571" x2="48696" y2="53571"/>
                        <a14:backgroundMark x1="48696" y1="53571" x2="48696" y2="53571"/>
                      </a14:backgroundRemoval>
                    </a14:imgEffect>
                    <a14:imgEffect>
                      <a14:colorTemperature colorTemp="4700"/>
                    </a14:imgEffect>
                  </a14:imgLayer>
                </a14:imgProps>
              </a:ext>
              <a:ext uri="{28A0092B-C50C-407E-A947-70E740481C1C}">
                <a14:useLocalDpi xmlns:a14="http://schemas.microsoft.com/office/drawing/2010/main"/>
              </a:ext>
            </a:extLst>
          </a:blip>
          <a:stretch>
            <a:fillRect/>
          </a:stretch>
        </p:blipFill>
        <p:spPr>
          <a:xfrm>
            <a:off x="5537200" y="3369328"/>
            <a:ext cx="1625599" cy="2348753"/>
          </a:xfrm>
          <a:prstGeom prst="rect">
            <a:avLst/>
          </a:prstGeom>
        </p:spPr>
      </p:pic>
    </p:spTree>
    <p:extLst>
      <p:ext uri="{BB962C8B-B14F-4D97-AF65-F5344CB8AC3E}">
        <p14:creationId xmlns:p14="http://schemas.microsoft.com/office/powerpoint/2010/main" val="314684344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Does such a system exist ?</a:t>
            </a:r>
            <a:endParaRPr lang="en-US"/>
          </a:p>
        </p:txBody>
      </p:sp>
      <p:sp>
        <p:nvSpPr>
          <p:cNvPr id="3" name="Content Placeholder 2"/>
          <p:cNvSpPr>
            <a:spLocks noGrp="1"/>
          </p:cNvSpPr>
          <p:nvPr>
            <p:ph idx="1"/>
          </p:nvPr>
        </p:nvSpPr>
        <p:spPr/>
        <p:txBody>
          <a:bodyPr/>
          <a:lstStyle/>
          <a:p>
            <a:r>
              <a:rPr lang="en-US" dirty="0" smtClean="0"/>
              <a:t>At very early times in the history of the Universe, temperature was high enough T ≈ 100 GeV (electroweak phase transition):</a:t>
            </a:r>
          </a:p>
          <a:p>
            <a:pPr lvl="1">
              <a:buFont typeface="Wingdings" charset="2"/>
              <a:buChar char="Ø"/>
            </a:pPr>
            <a:r>
              <a:rPr lang="en-US" dirty="0" smtClean="0"/>
              <a:t>All particles of the SM are relativistic</a:t>
            </a:r>
          </a:p>
          <a:p>
            <a:pPr lvl="1">
              <a:buFont typeface="Wingdings" charset="2"/>
              <a:buChar char="Ø"/>
            </a:pPr>
            <a:r>
              <a:rPr lang="en-US" dirty="0" err="1"/>
              <a:t>N</a:t>
            </a:r>
            <a:r>
              <a:rPr lang="en-US" baseline="-25000" dirty="0" err="1"/>
              <a:t>particle</a:t>
            </a:r>
            <a:r>
              <a:rPr lang="en-US" dirty="0"/>
              <a:t> = </a:t>
            </a:r>
            <a:r>
              <a:rPr lang="en-US" dirty="0" err="1"/>
              <a:t>N</a:t>
            </a:r>
            <a:r>
              <a:rPr lang="en-US" strike="sngStrike" baseline="-25000" dirty="0" err="1"/>
              <a:t>particle</a:t>
            </a:r>
            <a:r>
              <a:rPr lang="en-US" dirty="0"/>
              <a:t> (chemical potential </a:t>
            </a:r>
            <a:r>
              <a:rPr lang="el-GR" dirty="0"/>
              <a:t>μ</a:t>
            </a:r>
            <a:r>
              <a:rPr lang="en-US" dirty="0"/>
              <a:t>= 0)</a:t>
            </a:r>
          </a:p>
          <a:p>
            <a:pPr lvl="1">
              <a:buFont typeface="Wingdings" charset="2"/>
              <a:buChar char="Ø"/>
            </a:pPr>
            <a:r>
              <a:rPr lang="en-US" dirty="0" smtClean="0"/>
              <a:t>Quarks interaction is weak</a:t>
            </a:r>
          </a:p>
          <a:p>
            <a:pPr marL="457200" lvl="1" indent="0">
              <a:buNone/>
            </a:pPr>
            <a:endParaRPr lang="en-US" dirty="0"/>
          </a:p>
        </p:txBody>
      </p:sp>
      <p:sp>
        <p:nvSpPr>
          <p:cNvPr id="4" name="Slide Number Placeholder 3"/>
          <p:cNvSpPr>
            <a:spLocks noGrp="1"/>
          </p:cNvSpPr>
          <p:nvPr>
            <p:ph type="sldNum" sz="quarter" idx="12"/>
          </p:nvPr>
        </p:nvSpPr>
        <p:spPr/>
        <p:txBody>
          <a:bodyPr/>
          <a:lstStyle/>
          <a:p>
            <a:fld id="{B9D2C864-9362-43C7-A136-D9C41D93A96D}" type="slidenum">
              <a:rPr lang="en-US" smtClean="0"/>
              <a:t>30</a:t>
            </a:fld>
            <a:endParaRPr lang="en-US" dirty="0"/>
          </a:p>
        </p:txBody>
      </p:sp>
      <p:grpSp>
        <p:nvGrpSpPr>
          <p:cNvPr id="10" name="Group 9"/>
          <p:cNvGrpSpPr/>
          <p:nvPr/>
        </p:nvGrpSpPr>
        <p:grpSpPr>
          <a:xfrm>
            <a:off x="210964" y="4686300"/>
            <a:ext cx="2303636" cy="2463800"/>
            <a:chOff x="376064" y="3809442"/>
            <a:chExt cx="2710036" cy="3137458"/>
          </a:xfrm>
        </p:grpSpPr>
        <p:pic>
          <p:nvPicPr>
            <p:cNvPr id="6" name="Picture 5"/>
            <p:cNvPicPr>
              <a:picLocks noChangeAspect="1"/>
            </p:cNvPicPr>
            <p:nvPr/>
          </p:nvPicPr>
          <p:blipFill>
            <a:blip r:embed="rId2" cstate="screen">
              <a:duotone>
                <a:prstClr val="black"/>
                <a:schemeClr val="accent1">
                  <a:tint val="45000"/>
                  <a:satMod val="400000"/>
                </a:schemeClr>
              </a:duotone>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376064" y="3817397"/>
              <a:ext cx="2710036" cy="3129503"/>
            </a:xfrm>
            <a:prstGeom prst="rect">
              <a:avLst/>
            </a:prstGeom>
          </p:spPr>
        </p:pic>
        <p:pic>
          <p:nvPicPr>
            <p:cNvPr id="7" name="Picture 6"/>
            <p:cNvPicPr>
              <a:picLocks noChangeAspect="1"/>
            </p:cNvPicPr>
            <p:nvPr/>
          </p:nvPicPr>
          <p:blipFill>
            <a:blip r:embed="rId4" cstate="screen">
              <a:duotone>
                <a:prstClr val="black"/>
                <a:schemeClr val="accent4">
                  <a:tint val="45000"/>
                  <a:satMod val="400000"/>
                </a:schemeClr>
              </a:duotone>
              <a:extLst>
                <a:ext uri="{BEBA8EAE-BF5A-486C-A8C5-ECC9F3942E4B}">
                  <a14:imgProps xmlns:a14="http://schemas.microsoft.com/office/drawing/2010/main">
                    <a14:imgLayer r:embed="rId5">
                      <a14:imgEffect>
                        <a14:backgroundRemoval t="10000" b="90000" l="10000" r="90000">
                          <a14:foregroundMark x1="67652" y1="52108" x2="62087" y2="57380"/>
                          <a14:backgroundMark x1="42783" y1="71536" x2="51304" y2="63855"/>
                          <a14:backgroundMark x1="33391" y1="70331" x2="35304" y2="60241"/>
                          <a14:backgroundMark x1="33913" y1="58133" x2="37217" y2="53765"/>
                          <a14:backgroundMark x1="48522" y1="60693" x2="47478" y2="54970"/>
                          <a14:backgroundMark x1="54957" y1="14759" x2="55478" y2="50904"/>
                          <a14:backgroundMark x1="47478" y1="48494" x2="69043" y2="50452"/>
                          <a14:backgroundMark x1="69565" y1="35542" x2="68174" y2="51657"/>
                          <a14:backgroundMark x1="69565" y1="51657" x2="69565" y2="51657"/>
                          <a14:backgroundMark x1="69565" y1="51657" x2="69565" y2="51657"/>
                          <a14:backgroundMark x1="62087" y1="22440" x2="61043" y2="34187"/>
                          <a14:backgroundMark x1="67652" y1="34187" x2="75130" y2="43976"/>
                          <a14:backgroundMark x1="71478" y1="47590" x2="65391" y2="54970"/>
                          <a14:backgroundMark x1="40870" y1="58584" x2="53565" y2="59036"/>
                        </a14:backgroundRemoval>
                      </a14:imgEffect>
                    </a14:imgLayer>
                  </a14:imgProps>
                </a:ext>
                <a:ext uri="{28A0092B-C50C-407E-A947-70E740481C1C}">
                  <a14:useLocalDpi xmlns:a14="http://schemas.microsoft.com/office/drawing/2010/main"/>
                </a:ext>
              </a:extLst>
            </a:blip>
            <a:stretch>
              <a:fillRect/>
            </a:stretch>
          </p:blipFill>
          <p:spPr>
            <a:xfrm>
              <a:off x="376064" y="3817397"/>
              <a:ext cx="2710036" cy="3129503"/>
            </a:xfrm>
            <a:prstGeom prst="rect">
              <a:avLst/>
            </a:prstGeom>
          </p:spPr>
        </p:pic>
        <p:pic>
          <p:nvPicPr>
            <p:cNvPr id="8" name="Picture 7"/>
            <p:cNvPicPr>
              <a:picLocks noChangeAspect="1"/>
            </p:cNvPicPr>
            <p:nvPr/>
          </p:nvPicPr>
          <p:blipFill>
            <a:blip r:embed="rId6" cstate="screen">
              <a:duotone>
                <a:prstClr val="black"/>
                <a:srgbClr val="79543B">
                  <a:tint val="45000"/>
                  <a:satMod val="400000"/>
                </a:srgbClr>
              </a:duotone>
              <a:extLst>
                <a:ext uri="{BEBA8EAE-BF5A-486C-A8C5-ECC9F3942E4B}">
                  <a14:imgProps xmlns:a14="http://schemas.microsoft.com/office/drawing/2010/main">
                    <a14:imgLayer r:embed="rId7">
                      <a14:imgEffect>
                        <a14:backgroundRemoval t="9940" b="30271" l="9913" r="89913">
                          <a14:foregroundMark x1="62957" y1="18976" x2="70957" y2="17319"/>
                          <a14:backgroundMark x1="54087" y1="21837" x2="43304" y2="85090"/>
                          <a14:backgroundMark x1="46087" y1="23795" x2="59304" y2="21837"/>
                          <a14:backgroundMark x1="59304" y1="19277" x2="58261" y2="28313"/>
                          <a14:backgroundMark x1="45565" y1="27108" x2="45565" y2="27108"/>
                        </a14:backgroundRemoval>
                      </a14:imgEffect>
                    </a14:imgLayer>
                  </a14:imgProps>
                </a:ext>
                <a:ext uri="{28A0092B-C50C-407E-A947-70E740481C1C}">
                  <a14:useLocalDpi xmlns:a14="http://schemas.microsoft.com/office/drawing/2010/main"/>
                </a:ext>
              </a:extLst>
            </a:blip>
            <a:stretch>
              <a:fillRect/>
            </a:stretch>
          </p:blipFill>
          <p:spPr>
            <a:xfrm>
              <a:off x="376064" y="3809442"/>
              <a:ext cx="2710036" cy="3129503"/>
            </a:xfrm>
            <a:prstGeom prst="rect">
              <a:avLst/>
            </a:prstGeom>
          </p:spPr>
        </p:pic>
        <p:pic>
          <p:nvPicPr>
            <p:cNvPr id="9" name="Picture 8"/>
            <p:cNvPicPr>
              <a:picLocks noChangeAspect="1"/>
            </p:cNvPicPr>
            <p:nvPr/>
          </p:nvPicPr>
          <p:blipFill>
            <a:blip r:embed="rId8" cstate="screen">
              <a:duotone>
                <a:prstClr val="black"/>
                <a:srgbClr val="D90008">
                  <a:tint val="45000"/>
                  <a:satMod val="400000"/>
                </a:srgbClr>
              </a:duotone>
              <a:extLst>
                <a:ext uri="{BEBA8EAE-BF5A-486C-A8C5-ECC9F3942E4B}">
                  <a14:imgProps xmlns:a14="http://schemas.microsoft.com/office/drawing/2010/main">
                    <a14:imgLayer r:embed="rId7">
                      <a14:imgEffect>
                        <a14:backgroundRemoval t="29669" b="59789" l="8870" r="75130">
                          <a14:foregroundMark x1="62957" y1="18976" x2="70957" y2="17319"/>
                          <a14:foregroundMark x1="66957" y1="32229" x2="69739" y2="48946"/>
                          <a14:foregroundMark x1="68000" y1="51355" x2="63652" y2="56928"/>
                          <a14:foregroundMark x1="70783" y1="65512" x2="70783" y2="65512"/>
                          <a14:backgroundMark x1="54087" y1="21837" x2="43304" y2="85090"/>
                          <a14:backgroundMark x1="46087" y1="23795" x2="59304" y2="21837"/>
                          <a14:backgroundMark x1="59304" y1="19277" x2="58261" y2="28313"/>
                          <a14:backgroundMark x1="45565" y1="27108" x2="45565" y2="27108"/>
                          <a14:backgroundMark x1="67478" y1="59789" x2="79130" y2="53765"/>
                          <a14:backgroundMark x1="74435" y1="51657" x2="86261" y2="53012"/>
                          <a14:backgroundMark x1="59478" y1="48946" x2="65565" y2="46837"/>
                        </a14:backgroundRemoval>
                      </a14:imgEffect>
                    </a14:imgLayer>
                  </a14:imgProps>
                </a:ext>
                <a:ext uri="{28A0092B-C50C-407E-A947-70E740481C1C}">
                  <a14:useLocalDpi xmlns:a14="http://schemas.microsoft.com/office/drawing/2010/main"/>
                </a:ext>
              </a:extLst>
            </a:blip>
            <a:stretch>
              <a:fillRect/>
            </a:stretch>
          </p:blipFill>
          <p:spPr>
            <a:xfrm>
              <a:off x="376064" y="3809442"/>
              <a:ext cx="2710036" cy="3129503"/>
            </a:xfrm>
            <a:prstGeom prst="rect">
              <a:avLst/>
            </a:prstGeom>
          </p:spPr>
        </p:pic>
      </p:grpSp>
    </p:spTree>
    <p:extLst>
      <p:ext uri="{BB962C8B-B14F-4D97-AF65-F5344CB8AC3E}">
        <p14:creationId xmlns:p14="http://schemas.microsoft.com/office/powerpoint/2010/main" val="37690736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mtClean="0"/>
              <a:t>Does such a system exist ?</a:t>
            </a:r>
            <a:endParaRPr lang="en-US"/>
          </a:p>
        </p:txBody>
      </p:sp>
      <p:sp>
        <p:nvSpPr>
          <p:cNvPr id="3" name="Content Placeholder 2"/>
          <p:cNvSpPr>
            <a:spLocks noGrp="1"/>
          </p:cNvSpPr>
          <p:nvPr>
            <p:ph idx="1"/>
          </p:nvPr>
        </p:nvSpPr>
        <p:spPr/>
        <p:txBody>
          <a:bodyPr/>
          <a:lstStyle/>
          <a:p>
            <a:r>
              <a:rPr lang="en-US" dirty="0" smtClean="0"/>
              <a:t>At very early times in the history of the Universe, temperature was high enough T ≈ 100 GeV (electroweak phase transition):</a:t>
            </a:r>
          </a:p>
          <a:p>
            <a:pPr lvl="1">
              <a:buFont typeface="Wingdings" charset="2"/>
              <a:buChar char="Ø"/>
            </a:pPr>
            <a:r>
              <a:rPr lang="en-US" dirty="0" smtClean="0"/>
              <a:t>All particles of the SM are relativistic</a:t>
            </a:r>
          </a:p>
          <a:p>
            <a:pPr lvl="1">
              <a:buFont typeface="Wingdings" charset="2"/>
              <a:buChar char="Ø"/>
            </a:pPr>
            <a:r>
              <a:rPr lang="en-US" dirty="0" err="1" smtClean="0"/>
              <a:t>N</a:t>
            </a:r>
            <a:r>
              <a:rPr lang="en-US" baseline="-25000" dirty="0" err="1" smtClean="0"/>
              <a:t>particle</a:t>
            </a:r>
            <a:r>
              <a:rPr lang="en-US" dirty="0" smtClean="0"/>
              <a:t> = </a:t>
            </a:r>
            <a:r>
              <a:rPr lang="en-US" dirty="0" err="1" smtClean="0"/>
              <a:t>N</a:t>
            </a:r>
            <a:r>
              <a:rPr lang="en-US" strike="sngStrike" baseline="-25000" dirty="0" err="1" smtClean="0"/>
              <a:t>particle</a:t>
            </a:r>
            <a:r>
              <a:rPr lang="en-US" dirty="0" smtClean="0"/>
              <a:t> (chemical potential </a:t>
            </a:r>
            <a:r>
              <a:rPr lang="el-GR" dirty="0" smtClean="0"/>
              <a:t>μ</a:t>
            </a:r>
            <a:r>
              <a:rPr lang="en-US" dirty="0" smtClean="0"/>
              <a:t>= 0)</a:t>
            </a:r>
          </a:p>
          <a:p>
            <a:pPr lvl="1">
              <a:buFont typeface="Wingdings" charset="2"/>
              <a:buChar char="Ø"/>
            </a:pPr>
            <a:r>
              <a:rPr lang="en-US" dirty="0" smtClean="0"/>
              <a:t>Quarks interaction is weak</a:t>
            </a:r>
          </a:p>
          <a:p>
            <a:r>
              <a:rPr lang="en-US" b="1" dirty="0" smtClean="0">
                <a:solidFill>
                  <a:srgbClr val="860908"/>
                </a:solidFill>
              </a:rPr>
              <a:t>QGP is a free relativistic gas of </a:t>
            </a:r>
            <a:r>
              <a:rPr lang="en-US" b="1" dirty="0" err="1" smtClean="0">
                <a:solidFill>
                  <a:srgbClr val="860908"/>
                </a:solidFill>
              </a:rPr>
              <a:t>partons</a:t>
            </a:r>
            <a:r>
              <a:rPr lang="en-US" b="1" dirty="0" smtClean="0">
                <a:solidFill>
                  <a:srgbClr val="860908"/>
                </a:solidFill>
              </a:rPr>
              <a:t> (= quarks and gluons)</a:t>
            </a:r>
          </a:p>
          <a:p>
            <a:pPr lvl="1">
              <a:buFont typeface="Wingdings" charset="2"/>
              <a:buChar char="Ø"/>
            </a:pPr>
            <a:r>
              <a:rPr lang="en-US" b="1" dirty="0" smtClean="0">
                <a:solidFill>
                  <a:srgbClr val="860908"/>
                </a:solidFill>
              </a:rPr>
              <a:t>Statistical mechanics applies</a:t>
            </a:r>
          </a:p>
          <a:p>
            <a:pPr lvl="1"/>
            <a:endParaRPr lang="en-US" dirty="0"/>
          </a:p>
        </p:txBody>
      </p:sp>
      <p:sp>
        <p:nvSpPr>
          <p:cNvPr id="4" name="Slide Number Placeholder 3"/>
          <p:cNvSpPr>
            <a:spLocks noGrp="1"/>
          </p:cNvSpPr>
          <p:nvPr>
            <p:ph type="sldNum" sz="quarter" idx="12"/>
          </p:nvPr>
        </p:nvSpPr>
        <p:spPr/>
        <p:txBody>
          <a:bodyPr/>
          <a:lstStyle/>
          <a:p>
            <a:fld id="{B9D2C864-9362-43C7-A136-D9C41D93A96D}" type="slidenum">
              <a:rPr lang="en-US" smtClean="0"/>
              <a:t>31</a:t>
            </a:fld>
            <a:endParaRPr lang="en-US"/>
          </a:p>
        </p:txBody>
      </p:sp>
      <p:pic>
        <p:nvPicPr>
          <p:cNvPr id="5" name="Picture 4"/>
          <p:cNvPicPr>
            <a:picLocks noChangeAspect="1"/>
          </p:cNvPicPr>
          <p:nvPr/>
        </p:nvPicPr>
        <p:blipFill>
          <a:blip r:embed="rId2" cstate="screen">
            <a:duotone>
              <a:prstClr val="black"/>
              <a:srgbClr val="FF0000">
                <a:tint val="45000"/>
                <a:satMod val="400000"/>
              </a:srgbClr>
            </a:duotone>
            <a:extLst>
              <a:ext uri="{BEBA8EAE-BF5A-486C-A8C5-ECC9F3942E4B}">
                <a14:imgProps xmlns:a14="http://schemas.microsoft.com/office/drawing/2010/main">
                  <a14:imgLayer r:embed="rId3">
                    <a14:imgEffect>
                      <a14:backgroundRemoval t="9885" b="89971" l="9913" r="94609">
                        <a14:foregroundMark x1="35826" y1="30516" x2="37565" y2="32092"/>
                        <a14:foregroundMark x1="35304" y1="25931" x2="36348" y2="28653"/>
                        <a14:foregroundMark x1="52000" y1="32235" x2="56870" y2="28940"/>
                        <a14:foregroundMark x1="47826" y1="29943" x2="50609" y2="24069"/>
                        <a14:foregroundMark x1="43826" y1="28080" x2="45565" y2="31232"/>
                        <a14:foregroundMark x1="24696" y1="19771" x2="24696" y2="24499"/>
                        <a14:foregroundMark x1="23304" y1="38539" x2="27826" y2="37536"/>
                        <a14:foregroundMark x1="18261" y1="34384" x2="24000" y2="34384"/>
                        <a14:foregroundMark x1="10783" y1="44269" x2="13565" y2="43553"/>
                        <a14:foregroundMark x1="72696" y1="33668" x2="77043" y2="32235"/>
                        <a14:foregroundMark x1="67826" y1="36246" x2="71304" y2="34814"/>
                        <a14:foregroundMark x1="71304" y1="36819" x2="76174" y2="36103"/>
                        <a14:foregroundMark x1="89739" y1="40544" x2="86783" y2="39112"/>
                        <a14:foregroundMark x1="86957" y1="40688" x2="83826" y2="39828"/>
                        <a14:foregroundMark x1="79304" y1="40688" x2="83652" y2="39398"/>
                        <a14:backgroundMark x1="72174" y1="34957" x2="73217" y2="34814"/>
                        <a14:backgroundMark x1="81391" y1="41117" x2="84522" y2="40688"/>
                        <a14:backgroundMark x1="76348" y1="52579" x2="82261" y2="52436"/>
                        <a14:backgroundMark x1="22261" y1="54585" x2="22261" y2="56877"/>
                      </a14:backgroundRemoval>
                    </a14:imgEffect>
                  </a14:imgLayer>
                </a14:imgProps>
              </a:ext>
              <a:ext uri="{28A0092B-C50C-407E-A947-70E740481C1C}">
                <a14:useLocalDpi xmlns:a14="http://schemas.microsoft.com/office/drawing/2010/main"/>
              </a:ext>
            </a:extLst>
          </a:blip>
          <a:stretch>
            <a:fillRect/>
          </a:stretch>
        </p:blipFill>
        <p:spPr>
          <a:xfrm>
            <a:off x="7945579" y="4203700"/>
            <a:ext cx="1234520" cy="1498600"/>
          </a:xfrm>
          <a:prstGeom prst="rect">
            <a:avLst/>
          </a:prstGeom>
        </p:spPr>
      </p:pic>
    </p:spTree>
    <p:extLst>
      <p:ext uri="{BB962C8B-B14F-4D97-AF65-F5344CB8AC3E}">
        <p14:creationId xmlns:p14="http://schemas.microsoft.com/office/powerpoint/2010/main" val="293352491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 Equation of state</a:t>
            </a:r>
            <a:endParaRPr lang="fr-FR" dirty="0"/>
          </a:p>
        </p:txBody>
      </p:sp>
      <p:sp>
        <p:nvSpPr>
          <p:cNvPr id="3" name="Content Placeholder 2"/>
          <p:cNvSpPr>
            <a:spLocks noGrp="1"/>
          </p:cNvSpPr>
          <p:nvPr>
            <p:ph idx="1"/>
          </p:nvPr>
        </p:nvSpPr>
        <p:spPr/>
        <p:txBody>
          <a:bodyPr/>
          <a:lstStyle/>
          <a:p>
            <a:r>
              <a:rPr lang="en-US" dirty="0" smtClean="0"/>
              <a:t>Energy density for a free gas</a:t>
            </a:r>
          </a:p>
          <a:p>
            <a:endParaRPr lang="en-US" dirty="0"/>
          </a:p>
          <a:p>
            <a:endParaRPr lang="en-US" dirty="0" smtClean="0"/>
          </a:p>
          <a:p>
            <a:endParaRPr lang="en-US" dirty="0"/>
          </a:p>
          <a:p>
            <a:pPr marL="0" indent="0">
              <a:buNone/>
            </a:pPr>
            <a:endParaRPr lang="en-US" dirty="0" smtClean="0"/>
          </a:p>
        </p:txBody>
      </p:sp>
      <p:pic>
        <p:nvPicPr>
          <p:cNvPr id="5" name="Picture 4"/>
          <p:cNvPicPr>
            <a:picLocks noChangeAspect="1"/>
          </p:cNvPicPr>
          <p:nvPr/>
        </p:nvPicPr>
        <p:blipFill>
          <a:blip r:embed="rId2"/>
          <a:stretch>
            <a:fillRect/>
          </a:stretch>
        </p:blipFill>
        <p:spPr>
          <a:xfrm>
            <a:off x="2552700" y="2298700"/>
            <a:ext cx="4025900" cy="952500"/>
          </a:xfrm>
          <a:prstGeom prst="rect">
            <a:avLst/>
          </a:prstGeom>
          <a:ln>
            <a:noFill/>
          </a:ln>
          <a:effectLst>
            <a:outerShdw blurRad="292100" dist="139700" dir="2700000" algn="tl" rotWithShape="0">
              <a:srgbClr val="333333">
                <a:alpha val="65000"/>
              </a:srgbClr>
            </a:outerShdw>
          </a:effectLst>
        </p:spPr>
      </p:pic>
      <p:grpSp>
        <p:nvGrpSpPr>
          <p:cNvPr id="13" name="Group 12"/>
          <p:cNvGrpSpPr/>
          <p:nvPr/>
        </p:nvGrpSpPr>
        <p:grpSpPr>
          <a:xfrm>
            <a:off x="1994693" y="3568700"/>
            <a:ext cx="5434013" cy="863600"/>
            <a:chOff x="2552700" y="3581400"/>
            <a:chExt cx="5434013" cy="863600"/>
          </a:xfrm>
        </p:grpSpPr>
        <p:sp>
          <p:nvSpPr>
            <p:cNvPr id="11" name="Rectangle 10"/>
            <p:cNvSpPr/>
            <p:nvPr/>
          </p:nvSpPr>
          <p:spPr>
            <a:xfrm>
              <a:off x="2552700" y="3581400"/>
              <a:ext cx="5434013" cy="863600"/>
            </a:xfrm>
            <a:prstGeom prst="rect">
              <a:avLst/>
            </a:prstGeom>
            <a:solidFill>
              <a:schemeClr val="bg1"/>
            </a:solid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0" name="Group 9"/>
            <p:cNvGrpSpPr/>
            <p:nvPr/>
          </p:nvGrpSpPr>
          <p:grpSpPr>
            <a:xfrm>
              <a:off x="2565400" y="3581400"/>
              <a:ext cx="5421313" cy="863600"/>
              <a:chOff x="2565400" y="3568700"/>
              <a:chExt cx="5421313" cy="863600"/>
            </a:xfrm>
          </p:grpSpPr>
          <p:pic>
            <p:nvPicPr>
              <p:cNvPr id="6" name="Picture 5"/>
              <p:cNvPicPr>
                <a:picLocks noChangeAspect="1"/>
              </p:cNvPicPr>
              <p:nvPr/>
            </p:nvPicPr>
            <p:blipFill>
              <a:blip r:embed="rId3"/>
              <a:stretch>
                <a:fillRect/>
              </a:stretch>
            </p:blipFill>
            <p:spPr>
              <a:xfrm>
                <a:off x="2565400" y="3606800"/>
                <a:ext cx="2565400" cy="825500"/>
              </a:xfrm>
              <a:prstGeom prst="rect">
                <a:avLst/>
              </a:prstGeom>
            </p:spPr>
          </p:pic>
          <p:pic>
            <p:nvPicPr>
              <p:cNvPr id="7" name="Picture 6"/>
              <p:cNvPicPr>
                <a:picLocks noChangeAspect="1"/>
              </p:cNvPicPr>
              <p:nvPr/>
            </p:nvPicPr>
            <p:blipFill>
              <a:blip r:embed="rId4"/>
              <a:stretch>
                <a:fillRect/>
              </a:stretch>
            </p:blipFill>
            <p:spPr>
              <a:xfrm>
                <a:off x="6564313" y="3568700"/>
                <a:ext cx="1422400" cy="825500"/>
              </a:xfrm>
              <a:prstGeom prst="rect">
                <a:avLst/>
              </a:prstGeom>
            </p:spPr>
          </p:pic>
          <p:pic>
            <p:nvPicPr>
              <p:cNvPr id="9" name="Picture 8"/>
              <p:cNvPicPr>
                <a:picLocks noChangeAspect="1"/>
              </p:cNvPicPr>
              <p:nvPr/>
            </p:nvPicPr>
            <p:blipFill>
              <a:blip r:embed="rId5"/>
              <a:stretch>
                <a:fillRect/>
              </a:stretch>
            </p:blipFill>
            <p:spPr>
              <a:xfrm>
                <a:off x="4775200" y="3606800"/>
                <a:ext cx="1803400" cy="609600"/>
              </a:xfrm>
              <a:prstGeom prst="rect">
                <a:avLst/>
              </a:prstGeom>
            </p:spPr>
          </p:pic>
        </p:grpSp>
      </p:grpSp>
      <p:sp>
        <p:nvSpPr>
          <p:cNvPr id="4" name="Slide Number Placeholder 3"/>
          <p:cNvSpPr>
            <a:spLocks noGrp="1"/>
          </p:cNvSpPr>
          <p:nvPr>
            <p:ph type="sldNum" sz="quarter" idx="12"/>
          </p:nvPr>
        </p:nvSpPr>
        <p:spPr/>
        <p:txBody>
          <a:bodyPr/>
          <a:lstStyle/>
          <a:p>
            <a:fld id="{B9D2C864-9362-43C7-A136-D9C41D93A96D}" type="slidenum">
              <a:rPr lang="en-US" smtClean="0"/>
              <a:t>32</a:t>
            </a:fld>
            <a:endParaRPr lang="en-US"/>
          </a:p>
        </p:txBody>
      </p:sp>
    </p:spTree>
    <p:extLst>
      <p:ext uri="{BB962C8B-B14F-4D97-AF65-F5344CB8AC3E}">
        <p14:creationId xmlns:p14="http://schemas.microsoft.com/office/powerpoint/2010/main" val="352762535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 Equation of state</a:t>
            </a:r>
            <a:endParaRPr lang="fr-FR" dirty="0"/>
          </a:p>
        </p:txBody>
      </p:sp>
      <p:sp>
        <p:nvSpPr>
          <p:cNvPr id="3" name="Content Placeholder 2"/>
          <p:cNvSpPr>
            <a:spLocks noGrp="1"/>
          </p:cNvSpPr>
          <p:nvPr>
            <p:ph idx="1"/>
          </p:nvPr>
        </p:nvSpPr>
        <p:spPr/>
        <p:txBody>
          <a:bodyPr/>
          <a:lstStyle/>
          <a:p>
            <a:r>
              <a:rPr lang="en-US" dirty="0" smtClean="0"/>
              <a:t>Energy density for a free gas</a:t>
            </a:r>
          </a:p>
          <a:p>
            <a:endParaRPr lang="en-US" dirty="0" smtClean="0"/>
          </a:p>
          <a:p>
            <a:endParaRPr lang="en-US" dirty="0"/>
          </a:p>
          <a:p>
            <a:endParaRPr lang="en-US" dirty="0" smtClean="0"/>
          </a:p>
          <a:p>
            <a:endParaRPr lang="en-US" dirty="0"/>
          </a:p>
          <a:p>
            <a:r>
              <a:rPr lang="en-US" dirty="0" smtClean="0"/>
              <a:t>At temperatures below </a:t>
            </a:r>
            <a:r>
              <a:rPr lang="en-US" i="1" dirty="0" err="1" smtClean="0"/>
              <a:t>k</a:t>
            </a:r>
            <a:r>
              <a:rPr lang="en-US" i="1" baseline="-25000" dirty="0" err="1" smtClean="0"/>
              <a:t>B</a:t>
            </a:r>
            <a:r>
              <a:rPr lang="en-US" i="1" dirty="0" err="1" smtClean="0"/>
              <a:t>T</a:t>
            </a:r>
            <a:r>
              <a:rPr lang="en-US" dirty="0" smtClean="0"/>
              <a:t> ～1 GeV (</a:t>
            </a:r>
            <a:r>
              <a:rPr lang="en-US" dirty="0" err="1" smtClean="0"/>
              <a:t>u,d,s</a:t>
            </a:r>
            <a:r>
              <a:rPr lang="en-US" dirty="0" smtClean="0"/>
              <a:t>)</a:t>
            </a:r>
          </a:p>
          <a:p>
            <a:pPr marL="0" indent="0">
              <a:buNone/>
            </a:pPr>
            <a:endParaRPr lang="en-US" dirty="0" smtClean="0"/>
          </a:p>
          <a:p>
            <a:endParaRPr lang="en-US" dirty="0"/>
          </a:p>
          <a:p>
            <a:endParaRPr lang="en-US" dirty="0" smtClean="0"/>
          </a:p>
          <a:p>
            <a:endParaRPr lang="en-US" dirty="0"/>
          </a:p>
          <a:p>
            <a:pPr marL="0" indent="0">
              <a:buNone/>
            </a:pPr>
            <a:endParaRPr lang="en-US" dirty="0" smtClean="0"/>
          </a:p>
        </p:txBody>
      </p:sp>
      <p:pic>
        <p:nvPicPr>
          <p:cNvPr id="5" name="Picture 4"/>
          <p:cNvPicPr>
            <a:picLocks noChangeAspect="1"/>
          </p:cNvPicPr>
          <p:nvPr/>
        </p:nvPicPr>
        <p:blipFill>
          <a:blip r:embed="rId2"/>
          <a:stretch>
            <a:fillRect/>
          </a:stretch>
        </p:blipFill>
        <p:spPr>
          <a:xfrm>
            <a:off x="2552700" y="2298700"/>
            <a:ext cx="4025900" cy="952500"/>
          </a:xfrm>
          <a:prstGeom prst="rect">
            <a:avLst/>
          </a:prstGeom>
          <a:ln>
            <a:noFill/>
          </a:ln>
          <a:effectLst>
            <a:outerShdw blurRad="292100" dist="139700" dir="2700000" algn="tl" rotWithShape="0">
              <a:srgbClr val="333333">
                <a:alpha val="65000"/>
              </a:srgbClr>
            </a:outerShdw>
          </a:effectLst>
        </p:spPr>
      </p:pic>
      <p:grpSp>
        <p:nvGrpSpPr>
          <p:cNvPr id="13" name="Group 12"/>
          <p:cNvGrpSpPr/>
          <p:nvPr/>
        </p:nvGrpSpPr>
        <p:grpSpPr>
          <a:xfrm>
            <a:off x="1994693" y="3568700"/>
            <a:ext cx="5434013" cy="863600"/>
            <a:chOff x="2552700" y="3581400"/>
            <a:chExt cx="5434013" cy="863600"/>
          </a:xfrm>
        </p:grpSpPr>
        <p:sp>
          <p:nvSpPr>
            <p:cNvPr id="11" name="Rectangle 10"/>
            <p:cNvSpPr/>
            <p:nvPr/>
          </p:nvSpPr>
          <p:spPr>
            <a:xfrm>
              <a:off x="2552700" y="3581400"/>
              <a:ext cx="5434013" cy="863600"/>
            </a:xfrm>
            <a:prstGeom prst="rect">
              <a:avLst/>
            </a:prstGeom>
            <a:solidFill>
              <a:schemeClr val="bg1"/>
            </a:solidFill>
            <a:ln>
              <a:no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0" name="Group 9"/>
            <p:cNvGrpSpPr/>
            <p:nvPr/>
          </p:nvGrpSpPr>
          <p:grpSpPr>
            <a:xfrm>
              <a:off x="2565400" y="3581400"/>
              <a:ext cx="5421313" cy="863600"/>
              <a:chOff x="2565400" y="3568700"/>
              <a:chExt cx="5421313" cy="863600"/>
            </a:xfrm>
          </p:grpSpPr>
          <p:pic>
            <p:nvPicPr>
              <p:cNvPr id="6" name="Picture 5"/>
              <p:cNvPicPr>
                <a:picLocks noChangeAspect="1"/>
              </p:cNvPicPr>
              <p:nvPr/>
            </p:nvPicPr>
            <p:blipFill>
              <a:blip r:embed="rId3"/>
              <a:stretch>
                <a:fillRect/>
              </a:stretch>
            </p:blipFill>
            <p:spPr>
              <a:xfrm>
                <a:off x="2565400" y="3606800"/>
                <a:ext cx="2565400" cy="825500"/>
              </a:xfrm>
              <a:prstGeom prst="rect">
                <a:avLst/>
              </a:prstGeom>
            </p:spPr>
          </p:pic>
          <p:pic>
            <p:nvPicPr>
              <p:cNvPr id="7" name="Picture 6"/>
              <p:cNvPicPr>
                <a:picLocks noChangeAspect="1"/>
              </p:cNvPicPr>
              <p:nvPr/>
            </p:nvPicPr>
            <p:blipFill>
              <a:blip r:embed="rId4"/>
              <a:stretch>
                <a:fillRect/>
              </a:stretch>
            </p:blipFill>
            <p:spPr>
              <a:xfrm>
                <a:off x="6564313" y="3568700"/>
                <a:ext cx="1422400" cy="825500"/>
              </a:xfrm>
              <a:prstGeom prst="rect">
                <a:avLst/>
              </a:prstGeom>
            </p:spPr>
          </p:pic>
          <p:pic>
            <p:nvPicPr>
              <p:cNvPr id="9" name="Picture 8"/>
              <p:cNvPicPr>
                <a:picLocks noChangeAspect="1"/>
              </p:cNvPicPr>
              <p:nvPr/>
            </p:nvPicPr>
            <p:blipFill>
              <a:blip r:embed="rId5"/>
              <a:stretch>
                <a:fillRect/>
              </a:stretch>
            </p:blipFill>
            <p:spPr>
              <a:xfrm>
                <a:off x="4775200" y="3606800"/>
                <a:ext cx="1803400" cy="609600"/>
              </a:xfrm>
              <a:prstGeom prst="rect">
                <a:avLst/>
              </a:prstGeom>
            </p:spPr>
          </p:pic>
        </p:grpSp>
      </p:grpSp>
      <p:pic>
        <p:nvPicPr>
          <p:cNvPr id="4" name="Picture 3"/>
          <p:cNvPicPr>
            <a:picLocks noChangeAspect="1"/>
          </p:cNvPicPr>
          <p:nvPr/>
        </p:nvPicPr>
        <p:blipFill>
          <a:blip r:embed="rId6"/>
          <a:stretch>
            <a:fillRect/>
          </a:stretch>
        </p:blipFill>
        <p:spPr>
          <a:xfrm>
            <a:off x="2959100" y="5435600"/>
            <a:ext cx="3213100" cy="952500"/>
          </a:xfrm>
          <a:prstGeom prst="rect">
            <a:avLst/>
          </a:prstGeom>
          <a:ln>
            <a:noFill/>
          </a:ln>
          <a:effectLst>
            <a:outerShdw blurRad="292100" dist="139700" dir="2700000" algn="tl" rotWithShape="0">
              <a:srgbClr val="333333">
                <a:alpha val="65000"/>
              </a:srgbClr>
            </a:outerShdw>
          </a:effectLst>
        </p:spPr>
      </p:pic>
      <p:sp>
        <p:nvSpPr>
          <p:cNvPr id="8" name="Slide Number Placeholder 7"/>
          <p:cNvSpPr>
            <a:spLocks noGrp="1"/>
          </p:cNvSpPr>
          <p:nvPr>
            <p:ph type="sldNum" sz="quarter" idx="12"/>
          </p:nvPr>
        </p:nvSpPr>
        <p:spPr/>
        <p:txBody>
          <a:bodyPr/>
          <a:lstStyle/>
          <a:p>
            <a:fld id="{B9D2C864-9362-43C7-A136-D9C41D93A96D}" type="slidenum">
              <a:rPr lang="en-US" smtClean="0"/>
              <a:t>33</a:t>
            </a:fld>
            <a:endParaRPr lang="en-US"/>
          </a:p>
        </p:txBody>
      </p:sp>
    </p:spTree>
    <p:extLst>
      <p:ext uri="{BB962C8B-B14F-4D97-AF65-F5344CB8AC3E}">
        <p14:creationId xmlns:p14="http://schemas.microsoft.com/office/powerpoint/2010/main" val="139162789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 Equation of state</a:t>
            </a:r>
            <a:endParaRPr lang="fr-FR" dirty="0"/>
          </a:p>
        </p:txBody>
      </p:sp>
      <p:sp>
        <p:nvSpPr>
          <p:cNvPr id="3" name="Content Placeholder 2"/>
          <p:cNvSpPr>
            <a:spLocks noGrp="1"/>
          </p:cNvSpPr>
          <p:nvPr>
            <p:ph idx="1"/>
          </p:nvPr>
        </p:nvSpPr>
        <p:spPr/>
        <p:txBody>
          <a:bodyPr/>
          <a:lstStyle/>
          <a:p>
            <a:r>
              <a:rPr lang="en-US" dirty="0" smtClean="0"/>
              <a:t>At temperatures below </a:t>
            </a:r>
            <a:r>
              <a:rPr lang="en-US" i="1" dirty="0" err="1" smtClean="0"/>
              <a:t>k</a:t>
            </a:r>
            <a:r>
              <a:rPr lang="en-US" i="1" baseline="-25000" dirty="0" err="1" smtClean="0"/>
              <a:t>B</a:t>
            </a:r>
            <a:r>
              <a:rPr lang="en-US" i="1" dirty="0" err="1" smtClean="0"/>
              <a:t>T</a:t>
            </a:r>
            <a:r>
              <a:rPr lang="en-US" dirty="0" smtClean="0"/>
              <a:t> ～1 GeV (</a:t>
            </a:r>
            <a:r>
              <a:rPr lang="en-US" dirty="0" err="1" smtClean="0"/>
              <a:t>u,d,s</a:t>
            </a:r>
            <a:r>
              <a:rPr lang="en-US" dirty="0" smtClean="0"/>
              <a:t>)</a:t>
            </a:r>
          </a:p>
          <a:p>
            <a:endParaRPr lang="en-US" dirty="0"/>
          </a:p>
          <a:p>
            <a:endParaRPr lang="en-US" dirty="0" smtClean="0"/>
          </a:p>
          <a:p>
            <a:r>
              <a:rPr lang="en-US" dirty="0" smtClean="0"/>
              <a:t>Equation of state </a:t>
            </a:r>
            <a:endParaRPr lang="en-US" dirty="0"/>
          </a:p>
          <a:p>
            <a:pPr marL="0" indent="0">
              <a:buNone/>
            </a:pPr>
            <a:endParaRPr lang="en-US" dirty="0" smtClean="0"/>
          </a:p>
        </p:txBody>
      </p:sp>
      <p:pic>
        <p:nvPicPr>
          <p:cNvPr id="4" name="Picture 3"/>
          <p:cNvPicPr>
            <a:picLocks noChangeAspect="1"/>
          </p:cNvPicPr>
          <p:nvPr/>
        </p:nvPicPr>
        <p:blipFill>
          <a:blip r:embed="rId2"/>
          <a:stretch>
            <a:fillRect/>
          </a:stretch>
        </p:blipFill>
        <p:spPr>
          <a:xfrm>
            <a:off x="2959100" y="2336800"/>
            <a:ext cx="3213100" cy="95250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stretch>
            <a:fillRect/>
          </a:stretch>
        </p:blipFill>
        <p:spPr>
          <a:xfrm>
            <a:off x="3937000" y="4178300"/>
            <a:ext cx="1257300" cy="762000"/>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12"/>
          </p:nvPr>
        </p:nvSpPr>
        <p:spPr/>
        <p:txBody>
          <a:bodyPr/>
          <a:lstStyle/>
          <a:p>
            <a:fld id="{B9D2C864-9362-43C7-A136-D9C41D93A96D}" type="slidenum">
              <a:rPr lang="en-US" smtClean="0"/>
              <a:t>34</a:t>
            </a:fld>
            <a:endParaRPr lang="en-US"/>
          </a:p>
        </p:txBody>
      </p:sp>
    </p:spTree>
    <p:extLst>
      <p:ext uri="{BB962C8B-B14F-4D97-AF65-F5344CB8AC3E}">
        <p14:creationId xmlns:p14="http://schemas.microsoft.com/office/powerpoint/2010/main" val="291005847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Phase transition</a:t>
            </a:r>
            <a:endParaRPr lang="fr-FR" dirty="0"/>
          </a:p>
        </p:txBody>
      </p:sp>
      <p:sp>
        <p:nvSpPr>
          <p:cNvPr id="3" name="Content Placeholder 2"/>
          <p:cNvSpPr>
            <a:spLocks noGrp="1"/>
          </p:cNvSpPr>
          <p:nvPr>
            <p:ph idx="1"/>
          </p:nvPr>
        </p:nvSpPr>
        <p:spPr/>
        <p:txBody>
          <a:bodyPr>
            <a:normAutofit lnSpcReduction="10000"/>
          </a:bodyPr>
          <a:lstStyle/>
          <a:p>
            <a:r>
              <a:rPr lang="en-US" dirty="0" smtClean="0"/>
              <a:t>From a pion gas</a:t>
            </a:r>
          </a:p>
          <a:p>
            <a:endParaRPr lang="en-US" dirty="0" smtClean="0"/>
          </a:p>
          <a:p>
            <a:endParaRPr lang="en-US" dirty="0" smtClean="0"/>
          </a:p>
          <a:p>
            <a:r>
              <a:rPr lang="en-US" dirty="0" smtClean="0"/>
              <a:t>To the QGP (</a:t>
            </a:r>
            <a:r>
              <a:rPr lang="en-US" dirty="0" err="1" smtClean="0"/>
              <a:t>u,d</a:t>
            </a:r>
            <a:r>
              <a:rPr lang="en-US" dirty="0" smtClean="0"/>
              <a:t>)</a:t>
            </a:r>
          </a:p>
          <a:p>
            <a:endParaRPr lang="en-US" dirty="0" smtClean="0"/>
          </a:p>
          <a:p>
            <a:endParaRPr lang="en-US" dirty="0" smtClean="0"/>
          </a:p>
          <a:p>
            <a:r>
              <a:rPr lang="en-US" dirty="0" smtClean="0">
                <a:solidFill>
                  <a:srgbClr val="860908"/>
                </a:solidFill>
              </a:rPr>
              <a:t>Transition temperature</a:t>
            </a:r>
            <a:endParaRPr lang="en-US" dirty="0">
              <a:solidFill>
                <a:srgbClr val="860908"/>
              </a:solidFill>
            </a:endParaRPr>
          </a:p>
        </p:txBody>
      </p:sp>
      <p:grpSp>
        <p:nvGrpSpPr>
          <p:cNvPr id="8" name="Group 7"/>
          <p:cNvGrpSpPr/>
          <p:nvPr/>
        </p:nvGrpSpPr>
        <p:grpSpPr>
          <a:xfrm>
            <a:off x="3238500" y="2400300"/>
            <a:ext cx="2470150" cy="762000"/>
            <a:chOff x="4152900" y="3048000"/>
            <a:chExt cx="2470150" cy="762000"/>
          </a:xfrm>
        </p:grpSpPr>
        <p:sp>
          <p:nvSpPr>
            <p:cNvPr id="7" name="Rectangle 6"/>
            <p:cNvSpPr/>
            <p:nvPr/>
          </p:nvSpPr>
          <p:spPr>
            <a:xfrm>
              <a:off x="4152900" y="3048000"/>
              <a:ext cx="2470150" cy="762000"/>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6" name="Group 5"/>
            <p:cNvGrpSpPr/>
            <p:nvPr/>
          </p:nvGrpSpPr>
          <p:grpSpPr>
            <a:xfrm>
              <a:off x="4152900" y="3048000"/>
              <a:ext cx="2470150" cy="762000"/>
              <a:chOff x="4152900" y="3048000"/>
              <a:chExt cx="2470150" cy="762000"/>
            </a:xfrm>
          </p:grpSpPr>
          <p:pic>
            <p:nvPicPr>
              <p:cNvPr id="4" name="Picture 3"/>
              <p:cNvPicPr>
                <a:picLocks noChangeAspect="1"/>
              </p:cNvPicPr>
              <p:nvPr/>
            </p:nvPicPr>
            <p:blipFill>
              <a:blip r:embed="rId3"/>
              <a:stretch>
                <a:fillRect/>
              </a:stretch>
            </p:blipFill>
            <p:spPr>
              <a:xfrm>
                <a:off x="4152900" y="3086100"/>
                <a:ext cx="838200" cy="685800"/>
              </a:xfrm>
              <a:prstGeom prst="rect">
                <a:avLst/>
              </a:prstGeom>
            </p:spPr>
          </p:pic>
          <p:pic>
            <p:nvPicPr>
              <p:cNvPr id="5" name="Picture 4"/>
              <p:cNvPicPr>
                <a:picLocks noChangeAspect="1"/>
              </p:cNvPicPr>
              <p:nvPr/>
            </p:nvPicPr>
            <p:blipFill>
              <a:blip r:embed="rId4"/>
              <a:stretch>
                <a:fillRect/>
              </a:stretch>
            </p:blipFill>
            <p:spPr>
              <a:xfrm>
                <a:off x="4984750" y="3048000"/>
                <a:ext cx="1638300" cy="762000"/>
              </a:xfrm>
              <a:prstGeom prst="rect">
                <a:avLst/>
              </a:prstGeom>
            </p:spPr>
          </p:pic>
        </p:grpSp>
      </p:grpSp>
      <p:grpSp>
        <p:nvGrpSpPr>
          <p:cNvPr id="19" name="Group 18"/>
          <p:cNvGrpSpPr/>
          <p:nvPr/>
        </p:nvGrpSpPr>
        <p:grpSpPr>
          <a:xfrm>
            <a:off x="3238500" y="4254500"/>
            <a:ext cx="2470150" cy="787400"/>
            <a:chOff x="2841625" y="4254500"/>
            <a:chExt cx="2470150" cy="787400"/>
          </a:xfrm>
        </p:grpSpPr>
        <p:sp>
          <p:nvSpPr>
            <p:cNvPr id="13" name="Rectangle 12"/>
            <p:cNvSpPr/>
            <p:nvPr/>
          </p:nvSpPr>
          <p:spPr>
            <a:xfrm>
              <a:off x="2841625" y="4254500"/>
              <a:ext cx="2470150" cy="787400"/>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48000" y="4483100"/>
              <a:ext cx="1123950" cy="444500"/>
            </a:xfrm>
            <a:prstGeom prst="rect">
              <a:avLst/>
            </a:prstGeom>
          </p:spPr>
        </p:pic>
        <p:pic>
          <p:nvPicPr>
            <p:cNvPr id="16" name="Picture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143375" y="4279900"/>
              <a:ext cx="1022350" cy="762000"/>
            </a:xfrm>
            <a:prstGeom prst="rect">
              <a:avLst/>
            </a:prstGeom>
          </p:spPr>
        </p:pic>
        <p:pic>
          <p:nvPicPr>
            <p:cNvPr id="17" name="Picture 1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02100" y="4279900"/>
              <a:ext cx="666750" cy="419100"/>
            </a:xfrm>
            <a:prstGeom prst="rect">
              <a:avLst/>
            </a:prstGeom>
          </p:spPr>
        </p:pic>
      </p:grpSp>
      <p:pic>
        <p:nvPicPr>
          <p:cNvPr id="20" name="Picture 19"/>
          <p:cNvPicPr>
            <a:picLocks noChangeAspect="1"/>
          </p:cNvPicPr>
          <p:nvPr/>
        </p:nvPicPr>
        <p:blipFill>
          <a:blip r:embed="rId8"/>
          <a:stretch>
            <a:fillRect/>
          </a:stretch>
        </p:blipFill>
        <p:spPr>
          <a:xfrm>
            <a:off x="2308225" y="6070600"/>
            <a:ext cx="4381500" cy="520700"/>
          </a:xfrm>
          <a:prstGeom prst="rect">
            <a:avLst/>
          </a:prstGeom>
          <a:ln>
            <a:noFill/>
          </a:ln>
          <a:effectLst>
            <a:outerShdw blurRad="292100" dist="139700" dir="2700000" algn="tl" rotWithShape="0">
              <a:srgbClr val="333333">
                <a:alpha val="65000"/>
              </a:srgbClr>
            </a:outerShdw>
          </a:effectLst>
        </p:spPr>
      </p:pic>
      <p:sp>
        <p:nvSpPr>
          <p:cNvPr id="10" name="Slide Number Placeholder 9"/>
          <p:cNvSpPr>
            <a:spLocks noGrp="1"/>
          </p:cNvSpPr>
          <p:nvPr>
            <p:ph type="sldNum" sz="quarter" idx="12"/>
          </p:nvPr>
        </p:nvSpPr>
        <p:spPr/>
        <p:txBody>
          <a:bodyPr/>
          <a:lstStyle/>
          <a:p>
            <a:fld id="{B9D2C864-9362-43C7-A136-D9C41D93A96D}" type="slidenum">
              <a:rPr lang="en-US" smtClean="0"/>
              <a:t>35</a:t>
            </a:fld>
            <a:endParaRPr lang="en-US"/>
          </a:p>
        </p:txBody>
      </p:sp>
    </p:spTree>
    <p:extLst>
      <p:ext uri="{BB962C8B-B14F-4D97-AF65-F5344CB8AC3E}">
        <p14:creationId xmlns:p14="http://schemas.microsoft.com/office/powerpoint/2010/main" val="197100182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r-FR" dirty="0" smtClean="0"/>
              <a:t>Ab initio QCD</a:t>
            </a:r>
            <a:endParaRPr lang="fr-FR" dirty="0"/>
          </a:p>
        </p:txBody>
      </p:sp>
      <p:sp>
        <p:nvSpPr>
          <p:cNvPr id="3" name="Content Placeholder 2"/>
          <p:cNvSpPr>
            <a:spLocks noGrp="1"/>
          </p:cNvSpPr>
          <p:nvPr>
            <p:ph type="body" sz="half" idx="2"/>
          </p:nvPr>
        </p:nvSpPr>
        <p:spPr/>
        <p:txBody>
          <a:bodyPr/>
          <a:lstStyle/>
          <a:p>
            <a:r>
              <a:rPr lang="en-US" dirty="0" smtClean="0"/>
              <a:t>Lattice QCD: </a:t>
            </a:r>
            <a:r>
              <a:rPr lang="en-US" dirty="0" smtClean="0">
                <a:solidFill>
                  <a:schemeClr val="accent1"/>
                </a:solidFill>
              </a:rPr>
              <a:t>to solve QCD in the strong coupling regime by simulating the theory on a finite space-time lattice</a:t>
            </a:r>
            <a:endParaRPr lang="en-US" dirty="0">
              <a:solidFill>
                <a:schemeClr val="accent1"/>
              </a:solidFill>
            </a:endParaRPr>
          </a:p>
        </p:txBody>
      </p:sp>
      <p:pic>
        <p:nvPicPr>
          <p:cNvPr id="6" name="Content Placeholder 12"/>
          <p:cNvPicPr>
            <a:picLocks noGrp="1" noChangeAspect="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a:xfrm rot="21420000">
            <a:off x="298450" y="566738"/>
            <a:ext cx="3598863" cy="2801937"/>
          </a:xfrm>
          <a:prstGeom prst="rect">
            <a:avLst/>
          </a:prstGeom>
          <a:ln>
            <a:noFill/>
          </a:ln>
          <a:effectLst>
            <a:outerShdw blurRad="292100" dist="139700" dir="2700000" algn="tl" rotWithShape="0">
              <a:srgbClr val="333333">
                <a:alpha val="65000"/>
              </a:srgbClr>
            </a:outerShdw>
          </a:effectLst>
        </p:spPr>
      </p:pic>
      <p:cxnSp>
        <p:nvCxnSpPr>
          <p:cNvPr id="9" name="Straight Arrow Connector 8"/>
          <p:cNvCxnSpPr/>
          <p:nvPr/>
        </p:nvCxnSpPr>
        <p:spPr>
          <a:xfrm flipH="1">
            <a:off x="3352800" y="1422400"/>
            <a:ext cx="406400" cy="12700"/>
          </a:xfrm>
          <a:prstGeom prst="straightConnector1">
            <a:avLst/>
          </a:prstGeom>
          <a:ln w="38100" cmpd="sng">
            <a:solidFill>
              <a:srgbClr val="0000FF"/>
            </a:solidFill>
            <a:headEnd type="arrow"/>
            <a:tailEnd type="none"/>
          </a:ln>
        </p:spPr>
        <p:style>
          <a:lnRef idx="2">
            <a:schemeClr val="accent1"/>
          </a:lnRef>
          <a:fillRef idx="0">
            <a:schemeClr val="accent1"/>
          </a:fillRef>
          <a:effectRef idx="1">
            <a:schemeClr val="accent1"/>
          </a:effectRef>
          <a:fontRef idx="minor">
            <a:schemeClr val="tx1"/>
          </a:fontRef>
        </p:style>
      </p:cxnSp>
      <p:pic>
        <p:nvPicPr>
          <p:cNvPr id="11" name="Picture Placeholder 10"/>
          <p:cNvPicPr>
            <a:picLocks noGrp="1" noChangeAspect="1"/>
          </p:cNvPicPr>
          <p:nvPr>
            <p:ph type="pic" sz="quarter" idx="16"/>
          </p:nvPr>
        </p:nvPicPr>
        <p:blipFill rotWithShape="1">
          <a:blip r:embed="rId4" cstate="screen">
            <a:extLst>
              <a:ext uri="{28A0092B-C50C-407E-A947-70E740481C1C}">
                <a14:useLocalDpi xmlns:a14="http://schemas.microsoft.com/office/drawing/2010/main"/>
              </a:ext>
            </a:extLst>
          </a:blip>
          <a:srcRect l="-259" r="616"/>
          <a:stretch/>
        </p:blipFill>
        <p:spPr>
          <a:xfrm rot="360000">
            <a:off x="4993863" y="506248"/>
            <a:ext cx="3091080" cy="3072384"/>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B9D2C864-9362-43C7-A136-D9C41D93A96D}" type="slidenum">
              <a:rPr lang="en-US" smtClean="0"/>
              <a:t>36</a:t>
            </a:fld>
            <a:endParaRPr lang="en-US"/>
          </a:p>
        </p:txBody>
      </p:sp>
      <p:pic>
        <p:nvPicPr>
          <p:cNvPr id="5" name="Picture 4"/>
          <p:cNvPicPr>
            <a:picLocks noChangeAspect="1"/>
          </p:cNvPicPr>
          <p:nvPr/>
        </p:nvPicPr>
        <p:blipFill>
          <a:blip r:embed="rId5" cstate="screen">
            <a:extLst>
              <a:ext uri="{BEBA8EAE-BF5A-486C-A8C5-ECC9F3942E4B}">
                <a14:imgProps xmlns:a14="http://schemas.microsoft.com/office/drawing/2010/main">
                  <a14:imgLayer r:embed="rId6">
                    <a14:imgEffect>
                      <a14:backgroundRemoval t="10000" b="90000" l="10000" r="90000">
                        <a14:foregroundMark x1="56000" y1="66929" x2="51000" y2="71654"/>
                        <a14:backgroundMark x1="48500" y1="64173" x2="48500" y2="67717"/>
                        <a14:backgroundMark x1="64500" y1="72441" x2="71000" y2="71260"/>
                        <a14:backgroundMark x1="61500" y1="63386" x2="63500" y2="63386"/>
                      </a14:backgroundRemoval>
                    </a14:imgEffect>
                  </a14:imgLayer>
                </a14:imgProps>
              </a:ext>
              <a:ext uri="{28A0092B-C50C-407E-A947-70E740481C1C}">
                <a14:useLocalDpi xmlns:a14="http://schemas.microsoft.com/office/drawing/2010/main"/>
              </a:ext>
            </a:extLst>
          </a:blip>
          <a:stretch>
            <a:fillRect/>
          </a:stretch>
        </p:blipFill>
        <p:spPr>
          <a:xfrm>
            <a:off x="7075688" y="3828273"/>
            <a:ext cx="785612" cy="997727"/>
          </a:xfrm>
          <a:prstGeom prst="rect">
            <a:avLst/>
          </a:prstGeom>
        </p:spPr>
      </p:pic>
    </p:spTree>
    <p:extLst>
      <p:ext uri="{BB962C8B-B14F-4D97-AF65-F5344CB8AC3E}">
        <p14:creationId xmlns:p14="http://schemas.microsoft.com/office/powerpoint/2010/main" val="27410994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Phase transitions in nature</a:t>
            </a:r>
            <a:endParaRPr lang="fr-FR" dirty="0"/>
          </a:p>
        </p:txBody>
      </p:sp>
      <p:sp>
        <p:nvSpPr>
          <p:cNvPr id="5" name="Text Placeholder 4"/>
          <p:cNvSpPr>
            <a:spLocks noGrp="1"/>
          </p:cNvSpPr>
          <p:nvPr>
            <p:ph type="body" sz="half" idx="2"/>
          </p:nvPr>
        </p:nvSpPr>
        <p:spPr/>
        <p:txBody>
          <a:bodyPr/>
          <a:lstStyle/>
          <a:p>
            <a:endParaRPr lang="fr-FR" dirty="0"/>
          </a:p>
        </p:txBody>
      </p:sp>
      <p:sp>
        <p:nvSpPr>
          <p:cNvPr id="6" name="Slide Number Placeholder 5"/>
          <p:cNvSpPr>
            <a:spLocks noGrp="1"/>
          </p:cNvSpPr>
          <p:nvPr>
            <p:ph type="sldNum" sz="quarter" idx="12"/>
          </p:nvPr>
        </p:nvSpPr>
        <p:spPr/>
        <p:txBody>
          <a:bodyPr/>
          <a:lstStyle/>
          <a:p>
            <a:fld id="{B9D2C864-9362-43C7-A136-D9C41D93A96D}" type="slidenum">
              <a:rPr lang="en-US" smtClean="0"/>
              <a:t>37</a:t>
            </a:fld>
            <a:endParaRPr lang="en-US"/>
          </a:p>
        </p:txBody>
      </p:sp>
      <p:pic>
        <p:nvPicPr>
          <p:cNvPr id="7" name="Picture 4" descr="water_phase"/>
          <p:cNvPicPr>
            <a:picLocks noGrp="1" noChangeAspect="1" noChangeArrowheads="1"/>
          </p:cNvPicPr>
          <p:nvPr>
            <p:ph type="pic" sz="quarter" idx="17"/>
          </p:nvPr>
        </p:nvPicPr>
        <p:blipFill>
          <a:blip r:embed="rId2" cstate="screen">
            <a:extLst>
              <a:ext uri="{28A0092B-C50C-407E-A947-70E740481C1C}">
                <a14:useLocalDpi xmlns:a14="http://schemas.microsoft.com/office/drawing/2010/main"/>
              </a:ext>
            </a:extLst>
          </a:blip>
          <a:srcRect l="-4752" r="-4752"/>
          <a:stretch>
            <a:fillRect/>
          </a:stretch>
        </p:blipFill>
        <p:spPr>
          <a:noFill/>
          <a:ln/>
        </p:spPr>
      </p:pic>
      <p:pic>
        <p:nvPicPr>
          <p:cNvPr id="8" name="Picture 6"/>
          <p:cNvPicPr>
            <a:picLocks noGrp="1" noChangeAspect="1" noChangeArrowheads="1"/>
          </p:cNvPicPr>
          <p:nvPr>
            <p:ph type="pic" sz="quarter" idx="16"/>
          </p:nvPr>
        </p:nvPicPr>
        <p:blipFill>
          <a:blip r:embed="rId3" cstate="screen">
            <a:extLst>
              <a:ext uri="{28A0092B-C50C-407E-A947-70E740481C1C}">
                <a14:useLocalDpi xmlns:a14="http://schemas.microsoft.com/office/drawing/2010/main"/>
              </a:ext>
            </a:extLst>
          </a:blip>
          <a:srcRect l="-6490" r="-6490"/>
          <a:stretch>
            <a:fillRect/>
          </a:stretch>
        </p:blipFill>
        <p:spPr>
          <a:noFill/>
          <a:ln/>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2917" y="1905000"/>
            <a:ext cx="709289" cy="673100"/>
          </a:xfrm>
          <a:prstGeom prst="rect">
            <a:avLst/>
          </a:prstGeom>
        </p:spPr>
      </p:pic>
    </p:spTree>
    <p:extLst>
      <p:ext uri="{BB962C8B-B14F-4D97-AF65-F5344CB8AC3E}">
        <p14:creationId xmlns:p14="http://schemas.microsoft.com/office/powerpoint/2010/main" val="100921434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r>
              <a:rPr lang="fr-FR" dirty="0" smtClean="0"/>
              <a:t>ALICE</a:t>
            </a:r>
            <a:endParaRPr lang="fr-FR" dirty="0"/>
          </a:p>
        </p:txBody>
      </p:sp>
      <p:sp>
        <p:nvSpPr>
          <p:cNvPr id="4" name="Title 3"/>
          <p:cNvSpPr>
            <a:spLocks noGrp="1"/>
          </p:cNvSpPr>
          <p:nvPr>
            <p:ph type="title"/>
          </p:nvPr>
        </p:nvSpPr>
        <p:spPr>
          <a:xfrm>
            <a:off x="457200" y="3364753"/>
            <a:ext cx="8102599" cy="1362075"/>
          </a:xfrm>
        </p:spPr>
        <p:txBody>
          <a:bodyPr/>
          <a:lstStyle/>
          <a:p>
            <a:r>
              <a:rPr lang="en-US" dirty="0"/>
              <a:t>ALICE </a:t>
            </a:r>
            <a:r>
              <a:rPr lang="en-US" dirty="0" smtClean="0"/>
              <a:t>         studies </a:t>
            </a:r>
            <a:r>
              <a:rPr lang="en-US" dirty="0"/>
              <a:t>the QCD phase transition, the only SM phase transition that can be studied in the </a:t>
            </a:r>
            <a:r>
              <a:rPr lang="en-US" dirty="0" smtClean="0"/>
              <a:t>laboratory</a:t>
            </a:r>
            <a:endParaRPr lang="fr-FR" dirty="0"/>
          </a:p>
        </p:txBody>
      </p:sp>
      <p:sp>
        <p:nvSpPr>
          <p:cNvPr id="3" name="Content Placeholder 2"/>
          <p:cNvSpPr>
            <a:spLocks noGrp="1"/>
          </p:cNvSpPr>
          <p:nvPr>
            <p:ph type="body" idx="1"/>
          </p:nvPr>
        </p:nvSpPr>
        <p:spPr>
          <a:xfrm>
            <a:off x="1828800" y="4881418"/>
            <a:ext cx="5334000" cy="983087"/>
          </a:xfrm>
        </p:spPr>
        <p:txBody>
          <a:bodyPr>
            <a:normAutofit/>
          </a:bodyPr>
          <a:lstStyle/>
          <a:p>
            <a:pPr marL="0" indent="0" algn="ctr">
              <a:buNone/>
            </a:pPr>
            <a:r>
              <a:rPr lang="en-US" sz="4000" dirty="0" err="1" smtClean="0">
                <a:solidFill>
                  <a:srgbClr val="860908"/>
                </a:solidFill>
              </a:rPr>
              <a:t>Tc</a:t>
            </a:r>
            <a:r>
              <a:rPr lang="en-US" sz="4000" dirty="0" smtClean="0">
                <a:solidFill>
                  <a:srgbClr val="860908"/>
                </a:solidFill>
              </a:rPr>
              <a:t> ～ 170 GeV</a:t>
            </a:r>
            <a:endParaRPr lang="en-US" sz="4000" dirty="0">
              <a:solidFill>
                <a:srgbClr val="860908"/>
              </a:solidFill>
            </a:endParaRPr>
          </a:p>
        </p:txBody>
      </p:sp>
      <p:sp>
        <p:nvSpPr>
          <p:cNvPr id="2" name="Slide Number Placeholder 1"/>
          <p:cNvSpPr>
            <a:spLocks noGrp="1"/>
          </p:cNvSpPr>
          <p:nvPr>
            <p:ph type="sldNum" sz="quarter" idx="12"/>
          </p:nvPr>
        </p:nvSpPr>
        <p:spPr/>
        <p:txBody>
          <a:bodyPr/>
          <a:lstStyle/>
          <a:p>
            <a:fld id="{B9D2C864-9362-43C7-A136-D9C41D93A96D}" type="slidenum">
              <a:rPr lang="en-US" smtClean="0"/>
              <a:t>38</a:t>
            </a:fld>
            <a:endParaRPr lang="en-US"/>
          </a:p>
        </p:txBody>
      </p:sp>
      <p:pic>
        <p:nvPicPr>
          <p:cNvPr id="6" name="Picture 5"/>
          <p:cNvPicPr>
            <a:picLocks noChangeAspect="1"/>
          </p:cNvPicPr>
          <p:nvPr/>
        </p:nvPicPr>
        <p:blipFill>
          <a:blip r:embed="rId2" cstate="screen">
            <a:extLst>
              <a:ext uri="{BEBA8EAE-BF5A-486C-A8C5-ECC9F3942E4B}">
                <a14:imgProps xmlns:a14="http://schemas.microsoft.com/office/drawing/2010/main">
                  <a14:imgLayer r:embed="rId3">
                    <a14:imgEffect>
                      <a14:backgroundRemoval t="0" b="89730" l="0" r="98462">
                        <a14:foregroundMark x1="20769" y1="66486" x2="23077" y2="66486"/>
                        <a14:foregroundMark x1="21538" y1="56757" x2="23462" y2="52973"/>
                        <a14:foregroundMark x1="25000" y1="45405" x2="25385" y2="43784"/>
                        <a14:foregroundMark x1="13077" y1="44865" x2="13846" y2="49189"/>
                        <a14:foregroundMark x1="11154" y1="29189" x2="21923" y2="78919"/>
                        <a14:foregroundMark x1="10385" y1="61081" x2="11154" y2="80541"/>
                        <a14:foregroundMark x1="56154" y1="5405" x2="56154" y2="8649"/>
                        <a14:backgroundMark x1="18846" y1="42703" x2="18462" y2="45946"/>
                        <a14:backgroundMark x1="16538" y1="61622" x2="16154" y2="63784"/>
                        <a14:backgroundMark x1="18077" y1="58919" x2="19615" y2="61081"/>
                        <a14:backgroundMark x1="12308" y1="40000" x2="14231" y2="40000"/>
                      </a14:backgroundRemoval>
                    </a14:imgEffect>
                  </a14:imgLayer>
                </a14:imgProps>
              </a:ext>
              <a:ext uri="{28A0092B-C50C-407E-A947-70E740481C1C}">
                <a14:useLocalDpi xmlns:a14="http://schemas.microsoft.com/office/drawing/2010/main"/>
              </a:ext>
            </a:extLst>
          </a:blip>
          <a:stretch>
            <a:fillRect/>
          </a:stretch>
        </p:blipFill>
        <p:spPr>
          <a:xfrm>
            <a:off x="2125466" y="1795525"/>
            <a:ext cx="1557534" cy="1108245"/>
          </a:xfrm>
          <a:prstGeom prst="rect">
            <a:avLst/>
          </a:prstGeom>
        </p:spPr>
      </p:pic>
    </p:spTree>
    <p:extLst>
      <p:ext uri="{BB962C8B-B14F-4D97-AF65-F5344CB8AC3E}">
        <p14:creationId xmlns:p14="http://schemas.microsoft.com/office/powerpoint/2010/main" val="428096118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r"/>
            <a:r>
              <a:rPr lang="fr-FR" dirty="0" smtClean="0"/>
              <a:t>How ?</a:t>
            </a:r>
            <a:endParaRPr lang="fr-FR" dirty="0"/>
          </a:p>
        </p:txBody>
      </p:sp>
      <p:sp>
        <p:nvSpPr>
          <p:cNvPr id="6" name="Content Placeholder 5"/>
          <p:cNvSpPr>
            <a:spLocks noGrp="1"/>
          </p:cNvSpPr>
          <p:nvPr>
            <p:ph idx="1"/>
          </p:nvPr>
        </p:nvSpPr>
        <p:spPr>
          <a:xfrm>
            <a:off x="914400" y="1735138"/>
            <a:ext cx="7313613" cy="893762"/>
          </a:xfrm>
        </p:spPr>
        <p:txBody>
          <a:bodyPr/>
          <a:lstStyle/>
          <a:p>
            <a:r>
              <a:rPr lang="en-US" dirty="0" smtClean="0"/>
              <a:t>Colliding heavy-ion ions at close to the speed of light</a:t>
            </a:r>
            <a:endParaRPr lang="en-US"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b="41392"/>
          <a:stretch/>
        </p:blipFill>
        <p:spPr>
          <a:xfrm>
            <a:off x="0" y="2628900"/>
            <a:ext cx="9144000" cy="2400300"/>
          </a:xfrm>
          <a:prstGeom prst="rect">
            <a:avLst/>
          </a:prstGeom>
        </p:spPr>
      </p:pic>
      <p:sp>
        <p:nvSpPr>
          <p:cNvPr id="2" name="Slide Number Placeholder 1"/>
          <p:cNvSpPr>
            <a:spLocks noGrp="1"/>
          </p:cNvSpPr>
          <p:nvPr>
            <p:ph type="sldNum" sz="quarter" idx="12"/>
          </p:nvPr>
        </p:nvSpPr>
        <p:spPr/>
        <p:txBody>
          <a:bodyPr/>
          <a:lstStyle/>
          <a:p>
            <a:fld id="{B9D2C864-9362-43C7-A136-D9C41D93A96D}" type="slidenum">
              <a:rPr lang="en-US" smtClean="0"/>
              <a:t>39</a:t>
            </a:fld>
            <a:endParaRPr lang="en-US"/>
          </a:p>
        </p:txBody>
      </p:sp>
      <p:grpSp>
        <p:nvGrpSpPr>
          <p:cNvPr id="9" name="Group 8"/>
          <p:cNvGrpSpPr/>
          <p:nvPr/>
        </p:nvGrpSpPr>
        <p:grpSpPr>
          <a:xfrm>
            <a:off x="6872686" y="2628900"/>
            <a:ext cx="1297404" cy="2241549"/>
            <a:chOff x="2667000" y="0"/>
            <a:chExt cx="3795332" cy="6858000"/>
          </a:xfrm>
        </p:grpSpPr>
        <p:pic>
          <p:nvPicPr>
            <p:cNvPr id="4" name="Picture 3"/>
            <p:cNvPicPr>
              <a:picLocks noChangeAspect="1"/>
            </p:cNvPicPr>
            <p:nvPr/>
          </p:nvPicPr>
          <p:blipFill>
            <a:blip r:embed="rId3" cstate="screen">
              <a:duotone>
                <a:prstClr val="black"/>
                <a:schemeClr val="accent1">
                  <a:tint val="45000"/>
                  <a:satMod val="400000"/>
                </a:schemeClr>
              </a:duotone>
              <a:extLst>
                <a:ext uri="{BEBA8EAE-BF5A-486C-A8C5-ECC9F3942E4B}">
                  <a14:imgProps xmlns:a14="http://schemas.microsoft.com/office/drawing/2010/main">
                    <a14:imgLayer r:embed="rId4">
                      <a14:imgEffect>
                        <a14:backgroundRemoval t="962" b="89990" l="9913" r="89913">
                          <a14:foregroundMark x1="60174" y1="76997" x2="68348" y2="73532"/>
                          <a14:foregroundMark x1="35130" y1="77190" x2="44174" y2="77190"/>
                          <a14:foregroundMark x1="52870" y1="71511" x2="52870" y2="71511"/>
                          <a14:foregroundMark x1="52870" y1="71511" x2="52870" y2="71511"/>
                          <a14:backgroundMark x1="31478" y1="34841" x2="35478" y2="37055"/>
                          <a14:backgroundMark x1="61913" y1="39269" x2="69565" y2="37825"/>
                          <a14:backgroundMark x1="58261" y1="65736" x2="56870" y2="69971"/>
                          <a14:backgroundMark x1="48870" y1="69779" x2="50261" y2="73147"/>
                          <a14:backgroundMark x1="50609" y1="73532" x2="51130" y2="74976"/>
                          <a14:backgroundMark x1="52174" y1="75553" x2="52174" y2="75553"/>
                          <a14:backgroundMark x1="52174" y1="75553" x2="52174" y2="75553"/>
                        </a14:backgroundRemoval>
                      </a14:imgEffect>
                    </a14:imgLayer>
                  </a14:imgProps>
                </a:ext>
                <a:ext uri="{28A0092B-C50C-407E-A947-70E740481C1C}">
                  <a14:useLocalDpi xmlns:a14="http://schemas.microsoft.com/office/drawing/2010/main"/>
                </a:ext>
              </a:extLst>
            </a:blip>
            <a:stretch>
              <a:fillRect/>
            </a:stretch>
          </p:blipFill>
          <p:spPr>
            <a:xfrm>
              <a:off x="2667000" y="0"/>
              <a:ext cx="3795332" cy="6858000"/>
            </a:xfrm>
            <a:prstGeom prst="rect">
              <a:avLst/>
            </a:prstGeom>
          </p:spPr>
        </p:pic>
        <p:pic>
          <p:nvPicPr>
            <p:cNvPr id="8" name="Picture 7"/>
            <p:cNvPicPr>
              <a:picLocks noChangeAspect="1"/>
            </p:cNvPicPr>
            <p:nvPr/>
          </p:nvPicPr>
          <p:blipFill>
            <a:blip r:embed="rId5" cstate="screen">
              <a:duotone>
                <a:prstClr val="black"/>
                <a:srgbClr val="FF0000">
                  <a:tint val="45000"/>
                  <a:satMod val="400000"/>
                </a:srgbClr>
              </a:duotone>
              <a:extLst>
                <a:ext uri="{BEBA8EAE-BF5A-486C-A8C5-ECC9F3942E4B}">
                  <a14:imgProps xmlns:a14="http://schemas.microsoft.com/office/drawing/2010/main">
                    <a14:imgLayer r:embed="rId6">
                      <a14:imgEffect>
                        <a14:backgroundRemoval t="962" b="89990" l="9913" r="89913">
                          <a14:foregroundMark x1="52870" y1="71511" x2="52870" y2="71511"/>
                          <a14:foregroundMark x1="52870" y1="71511" x2="52870" y2="71511"/>
                          <a14:foregroundMark x1="14783" y1="62368" x2="15130" y2="56304"/>
                          <a14:foregroundMark x1="17739" y1="47931" x2="20348" y2="44273"/>
                          <a14:backgroundMark x1="31478" y1="34841" x2="35478" y2="37055"/>
                          <a14:backgroundMark x1="61913" y1="39269" x2="69565" y2="37825"/>
                          <a14:backgroundMark x1="58261" y1="65736" x2="56870" y2="69971"/>
                          <a14:backgroundMark x1="48870" y1="69779" x2="50261" y2="73147"/>
                          <a14:backgroundMark x1="50609" y1="73532" x2="51130" y2="74976"/>
                          <a14:backgroundMark x1="52174" y1="75553" x2="52174" y2="75553"/>
                          <a14:backgroundMark x1="52174" y1="75553" x2="52174" y2="75553"/>
                          <a14:backgroundMark x1="45565" y1="33301" x2="41565" y2="62175"/>
                          <a14:backgroundMark x1="28522" y1="44273" x2="42435" y2="49278"/>
                          <a14:backgroundMark x1="51478" y1="39461" x2="54261" y2="39654"/>
                        </a14:backgroundRemoval>
                      </a14:imgEffect>
                    </a14:imgLayer>
                  </a14:imgProps>
                </a:ext>
                <a:ext uri="{28A0092B-C50C-407E-A947-70E740481C1C}">
                  <a14:useLocalDpi xmlns:a14="http://schemas.microsoft.com/office/drawing/2010/main"/>
                </a:ext>
              </a:extLst>
            </a:blip>
            <a:stretch>
              <a:fillRect/>
            </a:stretch>
          </p:blipFill>
          <p:spPr>
            <a:xfrm>
              <a:off x="2667000" y="0"/>
              <a:ext cx="3795332" cy="6858000"/>
            </a:xfrm>
            <a:prstGeom prst="rect">
              <a:avLst/>
            </a:prstGeom>
          </p:spPr>
        </p:pic>
      </p:grpSp>
    </p:spTree>
    <p:extLst>
      <p:ext uri="{BB962C8B-B14F-4D97-AF65-F5344CB8AC3E}">
        <p14:creationId xmlns:p14="http://schemas.microsoft.com/office/powerpoint/2010/main" val="17253116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Modern-day physics describes the Universe at all scale</a:t>
            </a:r>
            <a:endParaRPr lang="en-US"/>
          </a:p>
        </p:txBody>
      </p:sp>
      <p:sp>
        <p:nvSpPr>
          <p:cNvPr id="8" name="Text Placeholder 7"/>
          <p:cNvSpPr>
            <a:spLocks noGrp="1"/>
          </p:cNvSpPr>
          <p:nvPr>
            <p:ph type="body" sz="half" idx="2"/>
          </p:nvPr>
        </p:nvSpPr>
        <p:spPr/>
        <p:txBody>
          <a:bodyPr/>
          <a:lstStyle/>
          <a:p>
            <a:endParaRPr lang="en-US"/>
          </a:p>
        </p:txBody>
      </p:sp>
      <p:pic>
        <p:nvPicPr>
          <p:cNvPr id="3" name="Picture Placeholder 2"/>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2" name="Slide Number Placeholder 1"/>
          <p:cNvSpPr>
            <a:spLocks noGrp="1"/>
          </p:cNvSpPr>
          <p:nvPr>
            <p:ph type="sldNum" sz="quarter" idx="12"/>
          </p:nvPr>
        </p:nvSpPr>
        <p:spPr/>
        <p:txBody>
          <a:bodyPr/>
          <a:lstStyle/>
          <a:p>
            <a:fld id="{B9D2C864-9362-43C7-A136-D9C41D93A96D}" type="slidenum">
              <a:rPr lang="en-US" smtClean="0"/>
              <a:t>4</a:t>
            </a:fld>
            <a:endParaRPr lang="en-US"/>
          </a:p>
        </p:txBody>
      </p:sp>
      <p:pic>
        <p:nvPicPr>
          <p:cNvPr id="6" name="Picture Placeholder 3"/>
          <p:cNvPicPr>
            <a:picLocks noChangeAspect="1"/>
          </p:cNvPicPr>
          <p:nvPr/>
        </p:nvPicPr>
        <p:blipFill>
          <a:blip r:embed="rId3" cstate="screen">
            <a:extLst>
              <a:ext uri="{28A0092B-C50C-407E-A947-70E740481C1C}">
                <a14:useLocalDpi xmlns:a14="http://schemas.microsoft.com/office/drawing/2010/main"/>
              </a:ext>
            </a:extLst>
          </a:blip>
          <a:srcRect t="16722" b="16722"/>
          <a:stretch>
            <a:fillRect/>
          </a:stretch>
        </p:blipFill>
        <p:spPr>
          <a:xfrm rot="232774">
            <a:off x="2247853" y="548782"/>
            <a:ext cx="4653577" cy="3072384"/>
          </a:xfrm>
          <a:prstGeom prst="rect">
            <a:avLst/>
          </a:prstGeom>
          <a:solidFill>
            <a:schemeClr val="bg1">
              <a:lumMod val="85000"/>
            </a:schemeClr>
          </a:solidFill>
        </p:spPr>
      </p:pic>
      <p:pic>
        <p:nvPicPr>
          <p:cNvPr id="7" name="Picture Placeholder 6"/>
          <p:cNvPicPr>
            <a:picLocks noChangeAspect="1"/>
          </p:cNvPicPr>
          <p:nvPr/>
        </p:nvPicPr>
        <p:blipFill rotWithShape="1">
          <a:blip r:embed="rId4" cstate="screen">
            <a:extLst>
              <a:ext uri="{28A0092B-C50C-407E-A947-70E740481C1C}">
                <a14:useLocalDpi xmlns:a14="http://schemas.microsoft.com/office/drawing/2010/main"/>
              </a:ext>
            </a:extLst>
          </a:blip>
          <a:srcRect l="12984" t="17002" r="13279" b="17002"/>
          <a:stretch/>
        </p:blipFill>
        <p:spPr>
          <a:xfrm rot="232774">
            <a:off x="5824491" y="1266757"/>
            <a:ext cx="966536" cy="790110"/>
          </a:xfrm>
          <a:prstGeom prst="ellipse">
            <a:avLst/>
          </a:prstGeom>
          <a:noFill/>
          <a:ln>
            <a:noFill/>
          </a:ln>
        </p:spPr>
      </p:pic>
      <p:pic>
        <p:nvPicPr>
          <p:cNvPr id="4" name="Picture 3"/>
          <p:cNvPicPr>
            <a:picLocks noChangeAspect="1"/>
          </p:cNvPicPr>
          <p:nvPr/>
        </p:nvPicPr>
        <p:blipFill>
          <a:blip r:embed="rId5" cstate="screen">
            <a:extLst>
              <a:ext uri="{BEBA8EAE-BF5A-486C-A8C5-ECC9F3942E4B}">
                <a14:imgProps xmlns:a14="http://schemas.microsoft.com/office/drawing/2010/main">
                  <a14:imgLayer r:embed="rId6">
                    <a14:imgEffect>
                      <a14:backgroundRemoval t="0" b="97708" l="10000" r="90000">
                        <a14:foregroundMark x1="76667" y1="83542" x2="78958" y2="88958"/>
                        <a14:foregroundMark x1="18958" y1="71042" x2="23958" y2="81667"/>
                        <a14:foregroundMark x1="47083" y1="87083" x2="43542" y2="80208"/>
                        <a14:foregroundMark x1="17083" y1="73333" x2="17083" y2="73333"/>
                        <a14:foregroundMark x1="17083" y1="73333" x2="17083" y2="73333"/>
                        <a14:foregroundMark x1="14792" y1="71042" x2="22083" y2="72500"/>
                        <a14:foregroundMark x1="38958" y1="87500" x2="39792" y2="88958"/>
                      </a14:backgroundRemoval>
                    </a14:imgEffect>
                  </a14:imgLayer>
                </a14:imgProps>
              </a:ext>
              <a:ext uri="{28A0092B-C50C-407E-A947-70E740481C1C}">
                <a14:useLocalDpi xmlns:a14="http://schemas.microsoft.com/office/drawing/2010/main"/>
              </a:ext>
            </a:extLst>
          </a:blip>
          <a:stretch>
            <a:fillRect/>
          </a:stretch>
        </p:blipFill>
        <p:spPr>
          <a:xfrm>
            <a:off x="6680200" y="3136900"/>
            <a:ext cx="2463800" cy="2463800"/>
          </a:xfrm>
          <a:prstGeom prst="rect">
            <a:avLst/>
          </a:prstGeom>
        </p:spPr>
      </p:pic>
    </p:spTree>
    <p:extLst>
      <p:ext uri="{BB962C8B-B14F-4D97-AF65-F5344CB8AC3E}">
        <p14:creationId xmlns:p14="http://schemas.microsoft.com/office/powerpoint/2010/main" val="409973781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r"/>
            <a:r>
              <a:rPr lang="fr-FR" dirty="0" smtClean="0"/>
              <a:t>How ?</a:t>
            </a:r>
            <a:endParaRPr lang="fr-FR" dirty="0"/>
          </a:p>
        </p:txBody>
      </p:sp>
      <p:sp>
        <p:nvSpPr>
          <p:cNvPr id="6" name="Content Placeholder 5"/>
          <p:cNvSpPr>
            <a:spLocks noGrp="1"/>
          </p:cNvSpPr>
          <p:nvPr>
            <p:ph idx="1"/>
          </p:nvPr>
        </p:nvSpPr>
        <p:spPr>
          <a:xfrm>
            <a:off x="914400" y="1735138"/>
            <a:ext cx="7313613" cy="893762"/>
          </a:xfrm>
        </p:spPr>
        <p:txBody>
          <a:bodyPr/>
          <a:lstStyle/>
          <a:p>
            <a:r>
              <a:rPr lang="en-US" dirty="0" smtClean="0"/>
              <a:t>Colliding heavy-ion ions at close to the speed of light</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40</a:t>
            </a:fld>
            <a:endParaRPr lang="en-US"/>
          </a:p>
        </p:txBody>
      </p:sp>
      <p:grpSp>
        <p:nvGrpSpPr>
          <p:cNvPr id="8" name="Group 7"/>
          <p:cNvGrpSpPr/>
          <p:nvPr/>
        </p:nvGrpSpPr>
        <p:grpSpPr>
          <a:xfrm>
            <a:off x="620713" y="2451100"/>
            <a:ext cx="7607300" cy="4207045"/>
            <a:chOff x="12700" y="1384300"/>
            <a:chExt cx="9004444" cy="5146845"/>
          </a:xfrm>
        </p:grpSpPr>
        <p:sp>
          <p:nvSpPr>
            <p:cNvPr id="9" name="Rounded Rectangle 8"/>
            <p:cNvSpPr/>
            <p:nvPr/>
          </p:nvSpPr>
          <p:spPr>
            <a:xfrm>
              <a:off x="12700" y="1384300"/>
              <a:ext cx="9004444" cy="5146845"/>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0"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57200" y="1600200"/>
              <a:ext cx="8229600" cy="4525963"/>
            </a:xfrm>
            <a:prstGeom prst="rect">
              <a:avLst/>
            </a:prstGeom>
          </p:spPr>
        </p:pic>
      </p:grpSp>
      <p:pic>
        <p:nvPicPr>
          <p:cNvPr id="3" name="Picture 2"/>
          <p:cNvPicPr>
            <a:picLocks noChangeAspect="1"/>
          </p:cNvPicPr>
          <p:nvPr/>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backgroundRemoval t="10000" b="100000" l="0" r="90000">
                        <a14:foregroundMark x1="27143" y1="54000" x2="37143" y2="54000"/>
                        <a14:backgroundMark x1="25714" y1="28000" x2="17143" y2="28000"/>
                      </a14:backgroundRemoval>
                    </a14:imgEffect>
                  </a14:imgLayer>
                </a14:imgProps>
              </a:ext>
            </a:extLst>
          </a:blip>
          <a:stretch>
            <a:fillRect/>
          </a:stretch>
        </p:blipFill>
        <p:spPr>
          <a:xfrm>
            <a:off x="7546788" y="1041400"/>
            <a:ext cx="889000" cy="635000"/>
          </a:xfrm>
          <a:prstGeom prst="rect">
            <a:avLst/>
          </a:prstGeom>
        </p:spPr>
      </p:pic>
      <p:pic>
        <p:nvPicPr>
          <p:cNvPr id="11" name="Picture 10"/>
          <p:cNvPicPr>
            <a:picLocks noChangeAspect="1"/>
          </p:cNvPicPr>
          <p:nvPr/>
        </p:nvPicPr>
        <p:blipFill>
          <a:blip r:embed="rId5">
            <a:duotone>
              <a:prstClr val="black"/>
              <a:srgbClr val="FF020F">
                <a:tint val="45000"/>
                <a:satMod val="400000"/>
              </a:srgbClr>
            </a:duotone>
            <a:extLst>
              <a:ext uri="{BEBA8EAE-BF5A-486C-A8C5-ECC9F3942E4B}">
                <a14:imgProps xmlns:a14="http://schemas.microsoft.com/office/drawing/2010/main">
                  <a14:imgLayer r:embed="rId4">
                    <a14:imgEffect>
                      <a14:backgroundRemoval t="10000" b="100000" l="45714" r="90000">
                        <a14:foregroundMark x1="27143" y1="54000" x2="37143" y2="54000"/>
                        <a14:foregroundMark x1="58571" y1="68000" x2="78571" y2="68000"/>
                        <a14:backgroundMark x1="25714" y1="28000" x2="17143" y2="28000"/>
                      </a14:backgroundRemoval>
                    </a14:imgEffect>
                  </a14:imgLayer>
                </a14:imgProps>
              </a:ext>
            </a:extLst>
          </a:blip>
          <a:stretch>
            <a:fillRect/>
          </a:stretch>
        </p:blipFill>
        <p:spPr>
          <a:xfrm>
            <a:off x="7546788" y="1041400"/>
            <a:ext cx="889000" cy="635000"/>
          </a:xfrm>
          <a:prstGeom prst="rect">
            <a:avLst/>
          </a:prstGeom>
        </p:spPr>
      </p:pic>
    </p:spTree>
    <p:extLst>
      <p:ext uri="{BB962C8B-B14F-4D97-AF65-F5344CB8AC3E}">
        <p14:creationId xmlns:p14="http://schemas.microsoft.com/office/powerpoint/2010/main" val="359523685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r"/>
            <a:r>
              <a:rPr lang="fr-FR" dirty="0" smtClean="0"/>
              <a:t>How ?</a:t>
            </a:r>
            <a:endParaRPr lang="fr-FR" dirty="0"/>
          </a:p>
        </p:txBody>
      </p:sp>
      <p:sp>
        <p:nvSpPr>
          <p:cNvPr id="6" name="Content Placeholder 5"/>
          <p:cNvSpPr>
            <a:spLocks noGrp="1"/>
          </p:cNvSpPr>
          <p:nvPr>
            <p:ph idx="1"/>
          </p:nvPr>
        </p:nvSpPr>
        <p:spPr>
          <a:xfrm>
            <a:off x="914400" y="1735138"/>
            <a:ext cx="7313613" cy="893762"/>
          </a:xfrm>
        </p:spPr>
        <p:txBody>
          <a:bodyPr/>
          <a:lstStyle/>
          <a:p>
            <a:r>
              <a:rPr lang="en-US" dirty="0" smtClean="0"/>
              <a:t>Colliding heavy-ion ions at close to the speed of light</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41</a:t>
            </a:fld>
            <a:endParaRPr lang="en-US"/>
          </a:p>
        </p:txBody>
      </p:sp>
      <p:pic>
        <p:nvPicPr>
          <p:cNvPr id="11" name="Content Placeholder 15"/>
          <p:cNvPicPr>
            <a:picLocks noChangeAspect="1"/>
          </p:cNvPicPr>
          <p:nvPr/>
        </p:nvPicPr>
        <p:blipFill rotWithShape="1">
          <a:blip r:embed="rId2" cstate="screen">
            <a:extLst>
              <a:ext uri="{28A0092B-C50C-407E-A947-70E740481C1C}">
                <a14:useLocalDpi xmlns:a14="http://schemas.microsoft.com/office/drawing/2010/main"/>
              </a:ext>
            </a:extLst>
          </a:blip>
          <a:srcRect t="-530"/>
          <a:stretch/>
        </p:blipFill>
        <p:spPr>
          <a:xfrm>
            <a:off x="457200" y="2385926"/>
            <a:ext cx="8458200" cy="3942019"/>
          </a:xfrm>
          <a:prstGeom prst="rect">
            <a:avLst/>
          </a:prstGeom>
          <a:ln>
            <a:noFill/>
          </a:ln>
          <a:effectLst>
            <a:softEdge rad="112500"/>
          </a:effectLst>
        </p:spPr>
      </p:pic>
      <p:pic>
        <p:nvPicPr>
          <p:cNvPr id="12" name="Picture 11" descr="flux_tubes.ps"/>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0104" y="5368897"/>
            <a:ext cx="1667909" cy="959048"/>
          </a:xfrm>
          <a:prstGeom prst="rect">
            <a:avLst/>
          </a:prstGeom>
        </p:spPr>
      </p:pic>
      <p:grpSp>
        <p:nvGrpSpPr>
          <p:cNvPr id="4" name="Group 3"/>
          <p:cNvGrpSpPr/>
          <p:nvPr/>
        </p:nvGrpSpPr>
        <p:grpSpPr>
          <a:xfrm>
            <a:off x="7753965" y="759786"/>
            <a:ext cx="1644035" cy="1915152"/>
            <a:chOff x="1442065" y="313071"/>
            <a:chExt cx="2552203" cy="2666667"/>
          </a:xfrm>
        </p:grpSpPr>
        <p:pic>
          <p:nvPicPr>
            <p:cNvPr id="3" name="Picture 2"/>
            <p:cNvPicPr>
              <a:picLocks noChangeAspect="1"/>
            </p:cNvPicPr>
            <p:nvPr/>
          </p:nvPicPr>
          <p:blipFill>
            <a:blip r:embed="rId4" cstate="screen">
              <a:duotone>
                <a:prstClr val="black"/>
                <a:schemeClr val="accent2">
                  <a:tint val="45000"/>
                  <a:satMod val="400000"/>
                </a:schemeClr>
              </a:duotone>
              <a:extLst>
                <a:ext uri="{BEBA8EAE-BF5A-486C-A8C5-ECC9F3942E4B}">
                  <a14:imgProps xmlns:a14="http://schemas.microsoft.com/office/drawing/2010/main">
                    <a14:imgLayer r:embed="rId5">
                      <a14:imgEffect>
                        <a14:backgroundRemoval t="10000" b="90000" l="10000" r="90000">
                          <a14:foregroundMark x1="49913" y1="15693" x2="55130" y2="63105"/>
                          <a14:foregroundMark x1="40696" y1="20868" x2="39478" y2="62270"/>
                          <a14:foregroundMark x1="57565" y1="18865" x2="57565" y2="29883"/>
                          <a14:foregroundMark x1="47304" y1="13689" x2="54087" y2="13356"/>
                          <a14:foregroundMark x1="65913" y1="27546" x2="67826" y2="52254"/>
                          <a14:foregroundMark x1="52522" y1="70117" x2="52174" y2="77796"/>
                          <a14:foregroundMark x1="60696" y1="79800" x2="67304" y2="81636"/>
                          <a14:foregroundMark x1="29391" y1="78297" x2="42783" y2="75626"/>
                          <a14:foregroundMark x1="29739" y1="32220" x2="29913" y2="45743"/>
                          <a14:foregroundMark x1="22609" y1="37229" x2="27130" y2="31553"/>
                          <a14:foregroundMark x1="22435" y1="41402" x2="25043" y2="47913"/>
                          <a14:foregroundMark x1="29565" y1="56093" x2="29565" y2="57596"/>
                          <a14:foregroundMark x1="61217" y1="33389" x2="64000" y2="33222"/>
                          <a14:backgroundMark x1="47826" y1="63940" x2="47826" y2="69783"/>
                        </a14:backgroundRemoval>
                      </a14:imgEffect>
                    </a14:imgLayer>
                  </a14:imgProps>
                </a:ext>
                <a:ext uri="{28A0092B-C50C-407E-A947-70E740481C1C}">
                  <a14:useLocalDpi xmlns:a14="http://schemas.microsoft.com/office/drawing/2010/main"/>
                </a:ext>
              </a:extLst>
            </a:blip>
            <a:stretch>
              <a:fillRect/>
            </a:stretch>
          </p:blipFill>
          <p:spPr>
            <a:xfrm>
              <a:off x="1442065" y="313071"/>
              <a:ext cx="2552203" cy="2658729"/>
            </a:xfrm>
            <a:prstGeom prst="rect">
              <a:avLst/>
            </a:prstGeom>
          </p:spPr>
        </p:pic>
        <p:pic>
          <p:nvPicPr>
            <p:cNvPr id="8" name="Picture 7"/>
            <p:cNvPicPr>
              <a:picLocks noChangeAspect="1"/>
            </p:cNvPicPr>
            <p:nvPr/>
          </p:nvPicPr>
          <p:blipFill>
            <a:blip r:embed="rId6" cstate="screen">
              <a:duotone>
                <a:prstClr val="black"/>
                <a:srgbClr val="D00410">
                  <a:tint val="45000"/>
                  <a:satMod val="400000"/>
                </a:srgbClr>
              </a:duotone>
              <a:extLst>
                <a:ext uri="{BEBA8EAE-BF5A-486C-A8C5-ECC9F3942E4B}">
                  <a14:imgProps xmlns:a14="http://schemas.microsoft.com/office/drawing/2010/main">
                    <a14:imgLayer r:embed="rId5">
                      <a14:imgEffect>
                        <a14:backgroundRemoval t="10000" b="90000" l="10000" r="90000">
                          <a14:foregroundMark x1="65913" y1="27546" x2="67826" y2="52254"/>
                          <a14:foregroundMark x1="29739" y1="32220" x2="29913" y2="45743"/>
                          <a14:foregroundMark x1="29565" y1="56093" x2="29565" y2="57596"/>
                          <a14:foregroundMark x1="61217" y1="33389" x2="64000" y2="33222"/>
                          <a14:foregroundMark x1="67826" y1="29716" x2="69913" y2="49917"/>
                          <a14:backgroundMark x1="47826" y1="63940" x2="47826" y2="69783"/>
                        </a14:backgroundRemoval>
                      </a14:imgEffect>
                    </a14:imgLayer>
                  </a14:imgProps>
                </a:ext>
                <a:ext uri="{28A0092B-C50C-407E-A947-70E740481C1C}">
                  <a14:useLocalDpi xmlns:a14="http://schemas.microsoft.com/office/drawing/2010/main"/>
                </a:ext>
              </a:extLst>
            </a:blip>
            <a:stretch>
              <a:fillRect/>
            </a:stretch>
          </p:blipFill>
          <p:spPr>
            <a:xfrm>
              <a:off x="1442065" y="321009"/>
              <a:ext cx="2552203" cy="2658729"/>
            </a:xfrm>
            <a:prstGeom prst="rect">
              <a:avLst/>
            </a:prstGeom>
          </p:spPr>
        </p:pic>
      </p:grpSp>
    </p:spTree>
    <p:extLst>
      <p:ext uri="{BB962C8B-B14F-4D97-AF65-F5344CB8AC3E}">
        <p14:creationId xmlns:p14="http://schemas.microsoft.com/office/powerpoint/2010/main" val="303104146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r"/>
            <a:r>
              <a:rPr lang="fr-FR" dirty="0" smtClean="0"/>
              <a:t>How ?</a:t>
            </a:r>
            <a:endParaRPr lang="fr-FR" dirty="0"/>
          </a:p>
        </p:txBody>
      </p:sp>
      <p:sp>
        <p:nvSpPr>
          <p:cNvPr id="6" name="Content Placeholder 5"/>
          <p:cNvSpPr>
            <a:spLocks noGrp="1"/>
          </p:cNvSpPr>
          <p:nvPr>
            <p:ph idx="1"/>
          </p:nvPr>
        </p:nvSpPr>
        <p:spPr>
          <a:xfrm>
            <a:off x="914400" y="1735138"/>
            <a:ext cx="7313613" cy="893762"/>
          </a:xfrm>
        </p:spPr>
        <p:txBody>
          <a:bodyPr/>
          <a:lstStyle/>
          <a:p>
            <a:r>
              <a:rPr lang="en-US" dirty="0" smtClean="0"/>
              <a:t>Detecting the residues of the collisions</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42</a:t>
            </a:fld>
            <a:endParaRPr lang="en-US"/>
          </a:p>
        </p:txBody>
      </p:sp>
      <p:pic>
        <p:nvPicPr>
          <p:cNvPr id="3" name="Picture 2"/>
          <p:cNvPicPr>
            <a:picLocks noChangeAspect="1"/>
          </p:cNvPicPr>
          <p:nvPr/>
        </p:nvPicPr>
        <p:blipFill>
          <a:blip r:embed="rId2" cstate="screen">
            <a:duotone>
              <a:schemeClr val="accent4">
                <a:shade val="45000"/>
                <a:satMod val="135000"/>
              </a:schemeClr>
              <a:prstClr val="white"/>
            </a:duotone>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3443138" y="2628900"/>
            <a:ext cx="2105323" cy="3555249"/>
          </a:xfrm>
          <a:prstGeom prst="rect">
            <a:avLst/>
          </a:prstGeom>
        </p:spPr>
      </p:pic>
      <p:pic>
        <p:nvPicPr>
          <p:cNvPr id="7" name="Picture 6"/>
          <p:cNvPicPr>
            <a:picLocks noChangeAspect="1"/>
          </p:cNvPicPr>
          <p:nvPr/>
        </p:nvPicPr>
        <p:blipFill>
          <a:blip r:embed="rId4" cstate="screen">
            <a:duotone>
              <a:prstClr val="black"/>
              <a:schemeClr val="accent1">
                <a:tint val="45000"/>
                <a:satMod val="400000"/>
              </a:schemeClr>
            </a:duotone>
            <a:extLst>
              <a:ext uri="{BEBA8EAE-BF5A-486C-A8C5-ECC9F3942E4B}">
                <a14:imgProps xmlns:a14="http://schemas.microsoft.com/office/drawing/2010/main">
                  <a14:imgLayer r:embed="rId5">
                    <a14:imgEffect>
                      <a14:backgroundRemoval t="10000" b="90000" l="10000" r="90000">
                        <a14:backgroundMark x1="39826" y1="21112" x2="44000" y2="50051"/>
                        <a14:backgroundMark x1="54783" y1="29248" x2="57913" y2="49331"/>
                        <a14:backgroundMark x1="61391" y1="33265" x2="66957" y2="50772"/>
                        <a14:backgroundMark x1="42783" y1="54995" x2="42087" y2="64264"/>
                        <a14:backgroundMark x1="19826" y1="65705" x2="28870" y2="60762"/>
                        <a14:backgroundMark x1="24696" y1="47168" x2="33739" y2="52111"/>
                        <a14:backgroundMark x1="63304" y1="53244" x2="65043" y2="53244"/>
                        <a14:backgroundMark x1="60870" y1="31102" x2="71652" y2="43254"/>
                        <a14:backgroundMark x1="19826" y1="38208" x2="17391" y2="41401"/>
                      </a14:backgroundRemoval>
                    </a14:imgEffect>
                  </a14:imgLayer>
                </a14:imgProps>
              </a:ext>
              <a:ext uri="{28A0092B-C50C-407E-A947-70E740481C1C}">
                <a14:useLocalDpi xmlns:a14="http://schemas.microsoft.com/office/drawing/2010/main"/>
              </a:ext>
            </a:extLst>
          </a:blip>
          <a:stretch>
            <a:fillRect/>
          </a:stretch>
        </p:blipFill>
        <p:spPr>
          <a:xfrm>
            <a:off x="3446126" y="2628900"/>
            <a:ext cx="2105323" cy="3555249"/>
          </a:xfrm>
          <a:prstGeom prst="rect">
            <a:avLst/>
          </a:prstGeom>
        </p:spPr>
      </p:pic>
      <p:pic>
        <p:nvPicPr>
          <p:cNvPr id="9" name="Picture 8"/>
          <p:cNvPicPr>
            <a:picLocks noChangeAspect="1"/>
          </p:cNvPicPr>
          <p:nvPr/>
        </p:nvPicPr>
        <p:blipFill>
          <a:blip r:embed="rId6" cstate="screen">
            <a:duotone>
              <a:prstClr val="black"/>
              <a:srgbClr val="FF0000">
                <a:tint val="45000"/>
                <a:satMod val="400000"/>
              </a:srgbClr>
            </a:duotone>
            <a:extLst>
              <a:ext uri="{BEBA8EAE-BF5A-486C-A8C5-ECC9F3942E4B}">
                <a14:imgProps xmlns:a14="http://schemas.microsoft.com/office/drawing/2010/main">
                  <a14:imgLayer r:embed="rId7">
                    <a14:imgEffect>
                      <a14:backgroundRemoval t="10000" b="90000" l="10000" r="90000">
                        <a14:foregroundMark x1="36000" y1="29969" x2="45565" y2="31102"/>
                        <a14:backgroundMark x1="54783" y1="29248" x2="57913" y2="49331"/>
                        <a14:backgroundMark x1="61391" y1="33265" x2="66957" y2="50772"/>
                        <a14:backgroundMark x1="42783" y1="54995" x2="42087" y2="64264"/>
                        <a14:backgroundMark x1="19826" y1="65705" x2="28870" y2="60762"/>
                        <a14:backgroundMark x1="24696" y1="47168" x2="33739" y2="52111"/>
                        <a14:backgroundMark x1="63304" y1="53244" x2="65043" y2="53244"/>
                        <a14:backgroundMark x1="60870" y1="31102" x2="71652" y2="43254"/>
                        <a14:backgroundMark x1="19826" y1="38208" x2="17391" y2="41401"/>
                        <a14:backgroundMark x1="60174" y1="58908" x2="64870" y2="78991"/>
                        <a14:backgroundMark x1="20870" y1="73944" x2="16000" y2="83213"/>
                        <a14:backgroundMark x1="40870" y1="73635" x2="41391" y2="80021"/>
                        <a14:backgroundMark x1="34261" y1="22554" x2="45565" y2="22863"/>
                        <a14:backgroundMark x1="32348" y1="26777" x2="32348" y2="31411"/>
                        <a14:backgroundMark x1="40174" y1="26056" x2="52870" y2="27497"/>
                        <a14:backgroundMark x1="15478" y1="56128" x2="19652" y2="56437"/>
                      </a14:backgroundRemoval>
                    </a14:imgEffect>
                  </a14:imgLayer>
                </a14:imgProps>
              </a:ext>
              <a:ext uri="{28A0092B-C50C-407E-A947-70E740481C1C}">
                <a14:useLocalDpi xmlns:a14="http://schemas.microsoft.com/office/drawing/2010/main"/>
              </a:ext>
            </a:extLst>
          </a:blip>
          <a:stretch>
            <a:fillRect/>
          </a:stretch>
        </p:blipFill>
        <p:spPr>
          <a:xfrm>
            <a:off x="3443138" y="2628900"/>
            <a:ext cx="2105323" cy="3555249"/>
          </a:xfrm>
          <a:prstGeom prst="rect">
            <a:avLst/>
          </a:prstGeom>
        </p:spPr>
      </p:pic>
      <p:pic>
        <p:nvPicPr>
          <p:cNvPr id="10" name="Picture 9"/>
          <p:cNvPicPr>
            <a:picLocks noChangeAspect="1"/>
          </p:cNvPicPr>
          <p:nvPr/>
        </p:nvPicPr>
        <p:blipFill>
          <a:blip r:embed="rId8" cstate="screen">
            <a:duotone>
              <a:prstClr val="black"/>
              <a:srgbClr val="FF0000">
                <a:tint val="45000"/>
                <a:satMod val="400000"/>
              </a:srgbClr>
            </a:duotone>
            <a:extLst>
              <a:ext uri="{BEBA8EAE-BF5A-486C-A8C5-ECC9F3942E4B}">
                <a14:imgProps xmlns:a14="http://schemas.microsoft.com/office/drawing/2010/main">
                  <a14:imgLayer r:embed="rId7">
                    <a14:imgEffect>
                      <a14:backgroundRemoval t="9990" b="89907" l="57217" r="89913">
                        <a14:foregroundMark x1="36000" y1="29969" x2="45565" y2="31102"/>
                        <a14:backgroundMark x1="54783" y1="29248" x2="57913" y2="49331"/>
                        <a14:backgroundMark x1="42783" y1="54995" x2="42087" y2="64264"/>
                        <a14:backgroundMark x1="19826" y1="65705" x2="28870" y2="60762"/>
                        <a14:backgroundMark x1="24696" y1="47168" x2="33739" y2="52111"/>
                        <a14:backgroundMark x1="63304" y1="53244" x2="65043" y2="53244"/>
                        <a14:backgroundMark x1="19826" y1="38208" x2="17391" y2="41401"/>
                        <a14:backgroundMark x1="60174" y1="58908" x2="64870" y2="78991"/>
                        <a14:backgroundMark x1="20870" y1="73944" x2="16000" y2="83213"/>
                        <a14:backgroundMark x1="40870" y1="73635" x2="41391" y2="80021"/>
                        <a14:backgroundMark x1="34261" y1="22554" x2="45565" y2="22863"/>
                        <a14:backgroundMark x1="32348" y1="26777" x2="32348" y2="31411"/>
                        <a14:backgroundMark x1="40174" y1="26056" x2="52870" y2="27497"/>
                        <a14:backgroundMark x1="15478" y1="56128" x2="19652" y2="56437"/>
                      </a14:backgroundRemoval>
                    </a14:imgEffect>
                  </a14:imgLayer>
                </a14:imgProps>
              </a:ext>
              <a:ext uri="{28A0092B-C50C-407E-A947-70E740481C1C}">
                <a14:useLocalDpi xmlns:a14="http://schemas.microsoft.com/office/drawing/2010/main"/>
              </a:ext>
            </a:extLst>
          </a:blip>
          <a:stretch>
            <a:fillRect/>
          </a:stretch>
        </p:blipFill>
        <p:spPr>
          <a:xfrm>
            <a:off x="3446126" y="2628900"/>
            <a:ext cx="2105323" cy="3555249"/>
          </a:xfrm>
          <a:prstGeom prst="rect">
            <a:avLst/>
          </a:prstGeom>
        </p:spPr>
      </p:pic>
    </p:spTree>
    <p:extLst>
      <p:ext uri="{BB962C8B-B14F-4D97-AF65-F5344CB8AC3E}">
        <p14:creationId xmlns:p14="http://schemas.microsoft.com/office/powerpoint/2010/main" val="404886641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141128" cy="6858001"/>
          </a:xfrm>
          <a:prstGeom prst="rect">
            <a:avLst/>
          </a:prstGeom>
        </p:spPr>
      </p:pic>
      <p:sp>
        <p:nvSpPr>
          <p:cNvPr id="2" name="Slide Number Placeholder 1"/>
          <p:cNvSpPr>
            <a:spLocks noGrp="1"/>
          </p:cNvSpPr>
          <p:nvPr>
            <p:ph type="sldNum" sz="quarter" idx="12"/>
          </p:nvPr>
        </p:nvSpPr>
        <p:spPr/>
        <p:txBody>
          <a:bodyPr/>
          <a:lstStyle/>
          <a:p>
            <a:fld id="{B9D2C864-9362-43C7-A136-D9C41D93A96D}" type="slidenum">
              <a:rPr lang="en-US" smtClean="0"/>
              <a:t>43</a:t>
            </a:fld>
            <a:endParaRPr lang="en-US"/>
          </a:p>
        </p:txBody>
      </p:sp>
      <p:grpSp>
        <p:nvGrpSpPr>
          <p:cNvPr id="11" name="Group 10"/>
          <p:cNvGrpSpPr/>
          <p:nvPr/>
        </p:nvGrpSpPr>
        <p:grpSpPr>
          <a:xfrm>
            <a:off x="1443134" y="3251200"/>
            <a:ext cx="2798666" cy="3253596"/>
            <a:chOff x="1443134" y="3251200"/>
            <a:chExt cx="2798666" cy="3253596"/>
          </a:xfrm>
        </p:grpSpPr>
        <p:pic>
          <p:nvPicPr>
            <p:cNvPr id="3" name="Picture 2"/>
            <p:cNvPicPr>
              <a:picLocks noChangeAspect="1"/>
            </p:cNvPicPr>
            <p:nvPr/>
          </p:nvPicPr>
          <p:blipFill>
            <a:blip r:embed="rId3" cstate="screen">
              <a:duotone>
                <a:prstClr val="black"/>
                <a:schemeClr val="accent1">
                  <a:tint val="45000"/>
                  <a:satMod val="400000"/>
                </a:schemeClr>
              </a:duotone>
              <a:extLst>
                <a:ext uri="{BEBA8EAE-BF5A-486C-A8C5-ECC9F3942E4B}">
                  <a14:imgProps xmlns:a14="http://schemas.microsoft.com/office/drawing/2010/main">
                    <a14:imgLayer r:embed="rId4">
                      <a14:imgEffect>
                        <a14:backgroundRemoval t="10000" b="90000" l="10000" r="90000">
                          <a14:foregroundMark x1="72348" y1="18373" x2="57565" y2="60241"/>
                        </a14:backgroundRemoval>
                      </a14:imgEffect>
                    </a14:imgLayer>
                  </a14:imgProps>
                </a:ext>
                <a:ext uri="{28A0092B-C50C-407E-A947-70E740481C1C}">
                  <a14:useLocalDpi xmlns:a14="http://schemas.microsoft.com/office/drawing/2010/main"/>
                </a:ext>
              </a:extLst>
            </a:blip>
            <a:stretch>
              <a:fillRect/>
            </a:stretch>
          </p:blipFill>
          <p:spPr>
            <a:xfrm flipH="1">
              <a:off x="1443134" y="3251200"/>
              <a:ext cx="2798666" cy="3253596"/>
            </a:xfrm>
            <a:prstGeom prst="rect">
              <a:avLst/>
            </a:prstGeom>
          </p:spPr>
        </p:pic>
        <p:pic>
          <p:nvPicPr>
            <p:cNvPr id="5" name="Picture 4"/>
            <p:cNvPicPr>
              <a:picLocks noChangeAspect="1"/>
            </p:cNvPicPr>
            <p:nvPr/>
          </p:nvPicPr>
          <p:blipFill>
            <a:blip r:embed="rId5"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30271" b="73946" l="58957" r="89391">
                          <a14:foregroundMark x1="63130" y1="70633" x2="63130" y2="70633"/>
                          <a14:backgroundMark x1="78783" y1="52560" x2="78783" y2="49247"/>
                          <a14:backgroundMark x1="74087" y1="64759" x2="69565" y2="69428"/>
                          <a14:backgroundMark x1="74087" y1="36145" x2="74087" y2="36145"/>
                        </a14:backgroundRemoval>
                      </a14:imgEffect>
                    </a14:imgLayer>
                  </a14:imgProps>
                </a:ext>
                <a:ext uri="{28A0092B-C50C-407E-A947-70E740481C1C}">
                  <a14:useLocalDpi xmlns:a14="http://schemas.microsoft.com/office/drawing/2010/main"/>
                </a:ext>
              </a:extLst>
            </a:blip>
            <a:stretch>
              <a:fillRect/>
            </a:stretch>
          </p:blipFill>
          <p:spPr>
            <a:xfrm flipH="1">
              <a:off x="1443134" y="3251200"/>
              <a:ext cx="2798666" cy="3253596"/>
            </a:xfrm>
            <a:prstGeom prst="rect">
              <a:avLst/>
            </a:prstGeom>
          </p:spPr>
        </p:pic>
        <p:pic>
          <p:nvPicPr>
            <p:cNvPr id="10" name="Picture 9"/>
            <p:cNvPicPr>
              <a:picLocks noChangeAspect="1"/>
            </p:cNvPicPr>
            <p:nvPr/>
          </p:nvPicPr>
          <p:blipFill>
            <a:blip r:embed="rId6" cstate="screen">
              <a:duotone>
                <a:prstClr val="black"/>
                <a:srgbClr val="086CFF">
                  <a:tint val="45000"/>
                  <a:satMod val="400000"/>
                </a:srgbClr>
              </a:duotone>
              <a:extLst>
                <a:ext uri="{BEBA8EAE-BF5A-486C-A8C5-ECC9F3942E4B}">
                  <a14:imgProps xmlns:a14="http://schemas.microsoft.com/office/drawing/2010/main">
                    <a14:imgLayer r:embed="rId4">
                      <a14:imgEffect>
                        <a14:backgroundRemoval t="9940" b="30873" l="45565" r="91304">
                          <a14:foregroundMark x1="63130" y1="70633" x2="63130" y2="70633"/>
                          <a14:foregroundMark x1="64522" y1="44428" x2="64522" y2="44428"/>
                          <a14:foregroundMark x1="76174" y1="19578" x2="67130" y2="18373"/>
                          <a14:backgroundMark x1="74087" y1="64759" x2="69565" y2="69428"/>
                        </a14:backgroundRemoval>
                      </a14:imgEffect>
                    </a14:imgLayer>
                  </a14:imgProps>
                </a:ext>
                <a:ext uri="{28A0092B-C50C-407E-A947-70E740481C1C}">
                  <a14:useLocalDpi xmlns:a14="http://schemas.microsoft.com/office/drawing/2010/main"/>
                </a:ext>
              </a:extLst>
            </a:blip>
            <a:stretch>
              <a:fillRect/>
            </a:stretch>
          </p:blipFill>
          <p:spPr>
            <a:xfrm flipH="1">
              <a:off x="1443134" y="3251200"/>
              <a:ext cx="2798666" cy="3253596"/>
            </a:xfrm>
            <a:prstGeom prst="rect">
              <a:avLst/>
            </a:prstGeom>
          </p:spPr>
        </p:pic>
      </p:grpSp>
    </p:spTree>
    <p:extLst>
      <p:ext uri="{BB962C8B-B14F-4D97-AF65-F5344CB8AC3E}">
        <p14:creationId xmlns:p14="http://schemas.microsoft.com/office/powerpoint/2010/main" val="179966466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7"/>
          <p:cNvSpPr>
            <a:spLocks noGrp="1"/>
          </p:cNvSpPr>
          <p:nvPr>
            <p:ph type="sldNum" sz="quarter" idx="12"/>
          </p:nvPr>
        </p:nvSpPr>
        <p:spPr/>
        <p:txBody>
          <a:bodyPr/>
          <a:lstStyle/>
          <a:p>
            <a:fld id="{118013FC-7B1E-BA4F-815C-F1C284FE52F9}" type="slidenum">
              <a:rPr lang="en-US"/>
              <a:pPr/>
              <a:t>44</a:t>
            </a:fld>
            <a:endParaRPr lang="en-US"/>
          </a:p>
        </p:txBody>
      </p:sp>
      <p:sp>
        <p:nvSpPr>
          <p:cNvPr id="91138" name="Rectangle 2"/>
          <p:cNvSpPr>
            <a:spLocks noGrp="1" noChangeArrowheads="1"/>
          </p:cNvSpPr>
          <p:nvPr>
            <p:ph type="title"/>
          </p:nvPr>
        </p:nvSpPr>
        <p:spPr/>
        <p:txBody>
          <a:bodyPr/>
          <a:lstStyle/>
          <a:p>
            <a:pPr algn="r"/>
            <a:r>
              <a:rPr lang="en-US" smtClean="0"/>
              <a:t>The todo program</a:t>
            </a:r>
            <a:endParaRPr lang="en-US"/>
          </a:p>
        </p:txBody>
      </p:sp>
      <p:sp>
        <p:nvSpPr>
          <p:cNvPr id="91139" name="Rectangle 3"/>
          <p:cNvSpPr>
            <a:spLocks noGrp="1" noChangeArrowheads="1"/>
          </p:cNvSpPr>
          <p:nvPr>
            <p:ph type="body" sz="half" idx="1"/>
          </p:nvPr>
        </p:nvSpPr>
        <p:spPr>
          <a:xfrm>
            <a:off x="457200" y="1600200"/>
            <a:ext cx="8218488" cy="4530725"/>
          </a:xfrm>
        </p:spPr>
        <p:txBody>
          <a:bodyPr>
            <a:noAutofit/>
          </a:bodyPr>
          <a:lstStyle/>
          <a:p>
            <a:pPr>
              <a:lnSpc>
                <a:spcPct val="80000"/>
              </a:lnSpc>
            </a:pPr>
            <a:r>
              <a:rPr lang="en-US" dirty="0" smtClean="0"/>
              <a:t>About 10,000 particles cross the detectors in each collision ; the particle density reaches 90 particles per cm</a:t>
            </a:r>
            <a:r>
              <a:rPr lang="en-US" baseline="30000" dirty="0" smtClean="0"/>
              <a:t>2</a:t>
            </a:r>
            <a:r>
              <a:rPr lang="en-US" dirty="0" smtClean="0"/>
              <a:t>, near the interaction point !</a:t>
            </a:r>
          </a:p>
          <a:p>
            <a:pPr>
              <a:lnSpc>
                <a:spcPct val="80000"/>
              </a:lnSpc>
            </a:pPr>
            <a:r>
              <a:rPr lang="en-US" dirty="0" smtClean="0"/>
              <a:t>Measure every particle individually: count them, localize their trajectory, identify their nature, establish their 4-momentum ; </a:t>
            </a:r>
          </a:p>
          <a:p>
            <a:pPr>
              <a:lnSpc>
                <a:spcPct val="80000"/>
              </a:lnSpc>
            </a:pPr>
            <a:r>
              <a:rPr lang="en-US" dirty="0" smtClean="0"/>
              <a:t>Localize the origin within a few </a:t>
            </a:r>
            <a:r>
              <a:rPr lang="en-US" dirty="0" smtClean="0">
                <a:latin typeface="Symbol" charset="2"/>
              </a:rPr>
              <a:t>m</a:t>
            </a:r>
            <a:r>
              <a:rPr lang="en-US" dirty="0" smtClean="0"/>
              <a:t>m ;</a:t>
            </a:r>
          </a:p>
          <a:p>
            <a:pPr>
              <a:lnSpc>
                <a:spcPct val="80000"/>
              </a:lnSpc>
            </a:pPr>
            <a:r>
              <a:rPr lang="en-US" dirty="0" smtClean="0"/>
              <a:t>Identify the interesting rare events in less than 100 </a:t>
            </a:r>
            <a:r>
              <a:rPr lang="en-US" dirty="0" err="1" smtClean="0">
                <a:latin typeface="Symbol" charset="2"/>
              </a:rPr>
              <a:t>m</a:t>
            </a:r>
            <a:r>
              <a:rPr lang="en-US" dirty="0" err="1" smtClean="0"/>
              <a:t>s</a:t>
            </a:r>
            <a:r>
              <a:rPr lang="en-US" dirty="0" smtClean="0"/>
              <a:t> ;</a:t>
            </a:r>
          </a:p>
          <a:p>
            <a:pPr>
              <a:lnSpc>
                <a:spcPct val="80000"/>
              </a:lnSpc>
            </a:pPr>
            <a:r>
              <a:rPr lang="en-US" dirty="0" smtClean="0"/>
              <a:t>Store data 1,2 Go/s (2 CD/s) and 1 Po/year (a 4 Km high CD pile) ;</a:t>
            </a:r>
          </a:p>
          <a:p>
            <a:pPr>
              <a:lnSpc>
                <a:spcPct val="80000"/>
              </a:lnSpc>
            </a:pPr>
            <a:r>
              <a:rPr lang="en-US" dirty="0" smtClean="0"/>
              <a:t>Give access of data to 1,000 physicists spread in 80 institutes in 28 countries.</a:t>
            </a:r>
            <a:endParaRPr lang="en-US" dirty="0"/>
          </a:p>
        </p:txBody>
      </p:sp>
      <p:pic>
        <p:nvPicPr>
          <p:cNvPr id="6" name="Picture 5"/>
          <p:cNvPicPr>
            <a:picLocks noChangeAspect="1"/>
          </p:cNvPicPr>
          <p:nvPr/>
        </p:nvPicPr>
        <p:blipFill>
          <a:blip r:embed="rId3" cstate="screen">
            <a:extLst>
              <a:ext uri="{BEBA8EAE-BF5A-486C-A8C5-ECC9F3942E4B}">
                <a14:imgProps xmlns:a14="http://schemas.microsoft.com/office/drawing/2010/main">
                  <a14:imgLayer r:embed="rId4">
                    <a14:imgEffect>
                      <a14:backgroundRemoval t="0" b="90000" l="9831" r="96949">
                        <a14:foregroundMark x1="26441" y1="34444" x2="50847" y2="33333"/>
                        <a14:foregroundMark x1="69831" y1="30741" x2="89831" y2="22963"/>
                        <a14:foregroundMark x1="27119" y1="19630" x2="49831" y2="31852"/>
                        <a14:foregroundMark x1="27119" y1="18148" x2="28475" y2="17407"/>
                        <a14:foregroundMark x1="33559" y1="18889" x2="53559" y2="26296"/>
                        <a14:backgroundMark x1="44407" y1="34815" x2="46441" y2="34815"/>
                        <a14:backgroundMark x1="35932" y1="30741" x2="43051" y2="30370"/>
                        <a14:backgroundMark x1="81356" y1="24444" x2="84407" y2="23704"/>
                        <a14:backgroundMark x1="44746" y1="31852" x2="46780" y2="31852"/>
                        <a14:backgroundMark x1="46102" y1="28148" x2="48136" y2="28519"/>
                        <a14:backgroundMark x1="29831" y1="20000" x2="31525" y2="20000"/>
                        <a14:backgroundMark x1="34237" y1="21481" x2="45085" y2="26296"/>
                        <a14:backgroundMark x1="50847" y1="27407" x2="50169" y2="25926"/>
                      </a14:backgroundRemoval>
                    </a14:imgEffect>
                  </a14:imgLayer>
                </a14:imgProps>
              </a:ext>
              <a:ext uri="{28A0092B-C50C-407E-A947-70E740481C1C}">
                <a14:useLocalDpi xmlns:a14="http://schemas.microsoft.com/office/drawing/2010/main"/>
              </a:ext>
            </a:extLst>
          </a:blip>
          <a:stretch>
            <a:fillRect/>
          </a:stretch>
        </p:blipFill>
        <p:spPr>
          <a:xfrm>
            <a:off x="118532" y="101600"/>
            <a:ext cx="1248834" cy="1143000"/>
          </a:xfrm>
          <a:prstGeom prst="rect">
            <a:avLst/>
          </a:prstGeom>
        </p:spPr>
      </p:pic>
    </p:spTree>
    <p:extLst>
      <p:ext uri="{BB962C8B-B14F-4D97-AF65-F5344CB8AC3E}">
        <p14:creationId xmlns:p14="http://schemas.microsoft.com/office/powerpoint/2010/main" val="805430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grpId="1" nodeType="clickEffect">
                                  <p:stCondLst>
                                    <p:cond delay="0"/>
                                  </p:stCondLst>
                                  <p:childTnLst>
                                    <p:set>
                                      <p:cBhvr rctx="PPT">
                                        <p:cTn id="10" dur="indefinite"/>
                                        <p:tgtEl>
                                          <p:spTgt spid="91139">
                                            <p:txEl>
                                              <p:pRg st="0" end="0"/>
                                            </p:txEl>
                                          </p:spTgt>
                                        </p:tgtEl>
                                        <p:attrNameLst>
                                          <p:attrName>style.opacity</p:attrName>
                                        </p:attrNameLst>
                                      </p:cBhvr>
                                      <p:to>
                                        <p:strVal val="0.5"/>
                                      </p:to>
                                    </p:set>
                                    <p:animEffect filter="image" prLst="opacity: 0.5">
                                      <p:cBhvr rctx="IE">
                                        <p:cTn id="11" dur="indefinite"/>
                                        <p:tgtEl>
                                          <p:spTgt spid="91139">
                                            <p:txEl>
                                              <p:pRg st="0" end="0"/>
                                            </p:txEl>
                                          </p:spTgt>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grpId="1" nodeType="clickEffect">
                                  <p:stCondLst>
                                    <p:cond delay="0"/>
                                  </p:stCondLst>
                                  <p:childTnLst>
                                    <p:set>
                                      <p:cBhvr rctx="PPT">
                                        <p:cTn id="17" dur="indefinite"/>
                                        <p:tgtEl>
                                          <p:spTgt spid="91139">
                                            <p:txEl>
                                              <p:pRg st="1" end="1"/>
                                            </p:txEl>
                                          </p:spTgt>
                                        </p:tgtEl>
                                        <p:attrNameLst>
                                          <p:attrName>style.opacity</p:attrName>
                                        </p:attrNameLst>
                                      </p:cBhvr>
                                      <p:to>
                                        <p:strVal val="0.5"/>
                                      </p:to>
                                    </p:set>
                                    <p:animEffect filter="image" prLst="opacity: 0.5">
                                      <p:cBhvr rctx="IE">
                                        <p:cTn id="18" dur="indefinite"/>
                                        <p:tgtEl>
                                          <p:spTgt spid="91139">
                                            <p:txEl>
                                              <p:pRg st="1" end="1"/>
                                            </p:txEl>
                                          </p:spTgt>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grpId="1" nodeType="clickEffect">
                                  <p:stCondLst>
                                    <p:cond delay="0"/>
                                  </p:stCondLst>
                                  <p:childTnLst>
                                    <p:set>
                                      <p:cBhvr rctx="PPT">
                                        <p:cTn id="24" dur="indefinite"/>
                                        <p:tgtEl>
                                          <p:spTgt spid="91139">
                                            <p:txEl>
                                              <p:pRg st="2" end="2"/>
                                            </p:txEl>
                                          </p:spTgt>
                                        </p:tgtEl>
                                        <p:attrNameLst>
                                          <p:attrName>style.opacity</p:attrName>
                                        </p:attrNameLst>
                                      </p:cBhvr>
                                      <p:to>
                                        <p:strVal val="0.5"/>
                                      </p:to>
                                    </p:set>
                                    <p:animEffect filter="image" prLst="opacity: 0.5">
                                      <p:cBhvr rctx="IE">
                                        <p:cTn id="25" dur="indefinite"/>
                                        <p:tgtEl>
                                          <p:spTgt spid="91139">
                                            <p:txEl>
                                              <p:pRg st="2" end="2"/>
                                            </p:txEl>
                                          </p:spTgt>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grpId="1" nodeType="clickEffect">
                                  <p:stCondLst>
                                    <p:cond delay="0"/>
                                  </p:stCondLst>
                                  <p:childTnLst>
                                    <p:set>
                                      <p:cBhvr rctx="PPT">
                                        <p:cTn id="31" dur="indefinite"/>
                                        <p:tgtEl>
                                          <p:spTgt spid="91139">
                                            <p:txEl>
                                              <p:pRg st="3" end="3"/>
                                            </p:txEl>
                                          </p:spTgt>
                                        </p:tgtEl>
                                        <p:attrNameLst>
                                          <p:attrName>style.opacity</p:attrName>
                                        </p:attrNameLst>
                                      </p:cBhvr>
                                      <p:to>
                                        <p:strVal val="0.5"/>
                                      </p:to>
                                    </p:set>
                                    <p:animEffect filter="image" prLst="opacity: 0.5">
                                      <p:cBhvr rctx="IE">
                                        <p:cTn id="32" dur="indefinite"/>
                                        <p:tgtEl>
                                          <p:spTgt spid="91139">
                                            <p:txEl>
                                              <p:pRg st="3" end="3"/>
                                            </p:txEl>
                                          </p:spTgt>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91139">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9" presetClass="emph" presetSubtype="0" grpId="1" nodeType="clickEffect">
                                  <p:stCondLst>
                                    <p:cond delay="0"/>
                                  </p:stCondLst>
                                  <p:childTnLst>
                                    <p:set>
                                      <p:cBhvr rctx="PPT">
                                        <p:cTn id="38" dur="indefinite"/>
                                        <p:tgtEl>
                                          <p:spTgt spid="91139">
                                            <p:txEl>
                                              <p:pRg st="4" end="4"/>
                                            </p:txEl>
                                          </p:spTgt>
                                        </p:tgtEl>
                                        <p:attrNameLst>
                                          <p:attrName>style.opacity</p:attrName>
                                        </p:attrNameLst>
                                      </p:cBhvr>
                                      <p:to>
                                        <p:strVal val="0.5"/>
                                      </p:to>
                                    </p:set>
                                    <p:animEffect filter="image" prLst="opacity: 0.5">
                                      <p:cBhvr rctx="IE">
                                        <p:cTn id="39" dur="indefinite"/>
                                        <p:tgtEl>
                                          <p:spTgt spid="91139">
                                            <p:txEl>
                                              <p:pRg st="4" end="4"/>
                                            </p:txEl>
                                          </p:spTgt>
                                        </p:tgtEl>
                                      </p:cBhvr>
                                    </p:animEffect>
                                  </p:childTnLst>
                                </p:cTn>
                              </p:par>
                              <p:par>
                                <p:cTn id="40" presetID="1" presetClass="entr" presetSubtype="0" fill="hold" grpId="0" nodeType="withEffect">
                                  <p:stCondLst>
                                    <p:cond delay="0"/>
                                  </p:stCondLst>
                                  <p:childTnLst>
                                    <p:set>
                                      <p:cBhvr>
                                        <p:cTn id="41" dur="1" fill="hold">
                                          <p:stCondLst>
                                            <p:cond delay="0"/>
                                          </p:stCondLst>
                                        </p:cTn>
                                        <p:tgtEl>
                                          <p:spTgt spid="91139">
                                            <p:txEl>
                                              <p:pRg st="5" end="5"/>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grpId="1" nodeType="clickEffect">
                                  <p:stCondLst>
                                    <p:cond delay="0"/>
                                  </p:stCondLst>
                                  <p:childTnLst>
                                    <p:set>
                                      <p:cBhvr rctx="PPT">
                                        <p:cTn id="45" dur="indefinite"/>
                                        <p:tgtEl>
                                          <p:spTgt spid="91139">
                                            <p:txEl>
                                              <p:pRg st="5" end="5"/>
                                            </p:txEl>
                                          </p:spTgt>
                                        </p:tgtEl>
                                        <p:attrNameLst>
                                          <p:attrName>style.opacity</p:attrName>
                                        </p:attrNameLst>
                                      </p:cBhvr>
                                      <p:to>
                                        <p:strVal val="0.5"/>
                                      </p:to>
                                    </p:set>
                                    <p:animEffect filter="image" prLst="opacity: 0.5">
                                      <p:cBhvr rctx="IE">
                                        <p:cTn id="46" dur="indefinite"/>
                                        <p:tgtEl>
                                          <p:spTgt spid="911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P spid="91139" grpI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5"/>
          <p:cNvSpPr>
            <a:spLocks noGrp="1"/>
          </p:cNvSpPr>
          <p:nvPr>
            <p:ph type="sldNum" sz="quarter" idx="12"/>
          </p:nvPr>
        </p:nvSpPr>
        <p:spPr/>
        <p:txBody>
          <a:bodyPr/>
          <a:lstStyle/>
          <a:p>
            <a:fld id="{8B506254-B15B-754C-B0A1-D1210DDC12A6}" type="slidenum">
              <a:rPr lang="en-US"/>
              <a:pPr/>
              <a:t>45</a:t>
            </a:fld>
            <a:endParaRPr lang="en-US" dirty="0"/>
          </a:p>
        </p:txBody>
      </p:sp>
      <p:sp>
        <p:nvSpPr>
          <p:cNvPr id="76802" name="Rectangle 2"/>
          <p:cNvSpPr>
            <a:spLocks noGrp="1" noChangeArrowheads="1"/>
          </p:cNvSpPr>
          <p:nvPr>
            <p:ph type="title"/>
          </p:nvPr>
        </p:nvSpPr>
        <p:spPr/>
        <p:txBody>
          <a:bodyPr/>
          <a:lstStyle/>
          <a:p>
            <a:pPr algn="r"/>
            <a:r>
              <a:rPr lang="fr-FR"/>
              <a:t>Observing the phenomenon</a:t>
            </a:r>
          </a:p>
        </p:txBody>
      </p:sp>
      <p:sp>
        <p:nvSpPr>
          <p:cNvPr id="76819" name="Rectangle 19"/>
          <p:cNvSpPr>
            <a:spLocks noGrp="1" noChangeArrowheads="1"/>
          </p:cNvSpPr>
          <p:nvPr>
            <p:ph type="body" idx="1"/>
          </p:nvPr>
        </p:nvSpPr>
        <p:spPr/>
        <p:txBody>
          <a:bodyPr>
            <a:noAutofit/>
          </a:bodyPr>
          <a:lstStyle/>
          <a:p>
            <a:pPr>
              <a:lnSpc>
                <a:spcPct val="80000"/>
              </a:lnSpc>
            </a:pPr>
            <a:r>
              <a:rPr lang="fr-FR" dirty="0">
                <a:solidFill>
                  <a:schemeClr val="accent1"/>
                </a:solidFill>
              </a:rPr>
              <a:t>Imagine</a:t>
            </a:r>
            <a:r>
              <a:rPr lang="fr-FR" dirty="0" smtClean="0">
                <a:solidFill>
                  <a:schemeClr val="accent1"/>
                </a:solidFill>
              </a:rPr>
              <a:t>…</a:t>
            </a:r>
            <a:endParaRPr lang="fr-FR" dirty="0">
              <a:solidFill>
                <a:schemeClr val="accent1"/>
              </a:solidFill>
            </a:endParaRPr>
          </a:p>
          <a:p>
            <a:pPr lvl="1">
              <a:lnSpc>
                <a:spcPct val="80000"/>
              </a:lnSpc>
            </a:pPr>
            <a:r>
              <a:rPr lang="en-US" sz="2000" dirty="0">
                <a:effectLst/>
              </a:rPr>
              <a:t>You lived in a frozen world where water existed only as ice</a:t>
            </a:r>
          </a:p>
          <a:p>
            <a:pPr lvl="1">
              <a:lnSpc>
                <a:spcPct val="80000"/>
              </a:lnSpc>
            </a:pPr>
            <a:r>
              <a:rPr lang="en-US" sz="2000" dirty="0">
                <a:effectLst/>
              </a:rPr>
              <a:t>and ice comes in only quantized sizes ~ ice cubes</a:t>
            </a:r>
          </a:p>
          <a:p>
            <a:pPr lvl="1">
              <a:lnSpc>
                <a:spcPct val="80000"/>
              </a:lnSpc>
            </a:pPr>
            <a:r>
              <a:rPr lang="en-US" sz="2000" dirty="0">
                <a:effectLst/>
              </a:rPr>
              <a:t>and theoretical friends tell you there should be a liquid phase</a:t>
            </a:r>
          </a:p>
          <a:p>
            <a:pPr lvl="1">
              <a:lnSpc>
                <a:spcPct val="80000"/>
              </a:lnSpc>
            </a:pPr>
            <a:r>
              <a:rPr lang="en-US" sz="2000" dirty="0">
                <a:effectLst/>
              </a:rPr>
              <a:t>and your only way to heat the ice is by colliding two ice cubes</a:t>
            </a:r>
          </a:p>
          <a:p>
            <a:pPr lvl="1">
              <a:lnSpc>
                <a:spcPct val="80000"/>
              </a:lnSpc>
            </a:pPr>
            <a:r>
              <a:rPr lang="en-US" sz="2000" dirty="0">
                <a:effectLst/>
              </a:rPr>
              <a:t>So you form a “bunch” containing a billion ice cubes</a:t>
            </a:r>
          </a:p>
          <a:p>
            <a:pPr lvl="1">
              <a:lnSpc>
                <a:spcPct val="80000"/>
              </a:lnSpc>
            </a:pPr>
            <a:r>
              <a:rPr lang="en-US" sz="2000" dirty="0">
                <a:effectLst/>
              </a:rPr>
              <a:t>which you collide with another such bunch</a:t>
            </a:r>
          </a:p>
          <a:p>
            <a:pPr lvl="1">
              <a:lnSpc>
                <a:spcPct val="80000"/>
              </a:lnSpc>
            </a:pPr>
            <a:r>
              <a:rPr lang="en-US" sz="2000" dirty="0">
                <a:effectLst/>
              </a:rPr>
              <a:t>10 million times per second</a:t>
            </a:r>
          </a:p>
          <a:p>
            <a:pPr lvl="1">
              <a:lnSpc>
                <a:spcPct val="80000"/>
              </a:lnSpc>
            </a:pPr>
            <a:r>
              <a:rPr lang="en-US" sz="2000" dirty="0">
                <a:effectLst/>
              </a:rPr>
              <a:t>which produces about 1000 </a:t>
            </a:r>
            <a:r>
              <a:rPr lang="en-US" sz="2000" dirty="0" err="1">
                <a:effectLst/>
              </a:rPr>
              <a:t>IceCube-IceCube</a:t>
            </a:r>
            <a:r>
              <a:rPr lang="en-US" sz="2000" dirty="0">
                <a:effectLst/>
              </a:rPr>
              <a:t> collisions per second</a:t>
            </a:r>
          </a:p>
          <a:p>
            <a:pPr lvl="1">
              <a:lnSpc>
                <a:spcPct val="80000"/>
              </a:lnSpc>
            </a:pPr>
            <a:r>
              <a:rPr lang="en-US" sz="2000" dirty="0">
                <a:effectLst/>
              </a:rPr>
              <a:t>which you observe from the vicinity of </a:t>
            </a:r>
            <a:r>
              <a:rPr lang="en-US" sz="2000" dirty="0" smtClean="0">
                <a:effectLst/>
              </a:rPr>
              <a:t>Mars</a:t>
            </a:r>
            <a:endParaRPr lang="en-US" sz="2000" dirty="0">
              <a:solidFill>
                <a:srgbClr val="FF0000"/>
              </a:solidFill>
              <a:effectLst/>
            </a:endParaRPr>
          </a:p>
          <a:p>
            <a:pPr>
              <a:lnSpc>
                <a:spcPct val="80000"/>
              </a:lnSpc>
            </a:pPr>
            <a:r>
              <a:rPr lang="en-US" dirty="0">
                <a:solidFill>
                  <a:srgbClr val="860908"/>
                </a:solidFill>
                <a:effectLst/>
              </a:rPr>
              <a:t>Change the length scale by a factor of ~10</a:t>
            </a:r>
            <a:r>
              <a:rPr lang="en-US" baseline="30000" dirty="0">
                <a:solidFill>
                  <a:srgbClr val="860908"/>
                </a:solidFill>
                <a:effectLst/>
              </a:rPr>
              <a:t>13</a:t>
            </a:r>
            <a:r>
              <a:rPr lang="en-US" dirty="0">
                <a:solidFill>
                  <a:srgbClr val="860908"/>
                </a:solidFill>
                <a:effectLst/>
              </a:rPr>
              <a:t> </a:t>
            </a:r>
            <a:endParaRPr lang="en-US" dirty="0">
              <a:solidFill>
                <a:schemeClr val="folHlink"/>
              </a:solidFill>
              <a:effectLst/>
            </a:endParaRPr>
          </a:p>
          <a:p>
            <a:pPr lvl="1" algn="ctr">
              <a:lnSpc>
                <a:spcPct val="110000"/>
              </a:lnSpc>
              <a:buFontTx/>
              <a:buNone/>
            </a:pPr>
            <a:r>
              <a:rPr lang="en-US" sz="4000" dirty="0">
                <a:solidFill>
                  <a:srgbClr val="FF0000"/>
                </a:solidFill>
                <a:effectLst/>
              </a:rPr>
              <a:t>You’re doing physics at LHC ! </a:t>
            </a:r>
          </a:p>
          <a:p>
            <a:pPr>
              <a:lnSpc>
                <a:spcPct val="80000"/>
              </a:lnSpc>
              <a:buFont typeface="Wingdings" charset="2"/>
              <a:buNone/>
            </a:pPr>
            <a:endParaRPr lang="fr-FR" dirty="0"/>
          </a:p>
        </p:txBody>
      </p:sp>
      <p:pic>
        <p:nvPicPr>
          <p:cNvPr id="2" name="Picture 1"/>
          <p:cNvPicPr>
            <a:picLocks noChangeAspect="1"/>
          </p:cNvPicPr>
          <p:nvPr/>
        </p:nvPicPr>
        <p:blipFill>
          <a:blip r:embed="rId3"/>
          <a:stretch>
            <a:fillRect/>
          </a:stretch>
        </p:blipFill>
        <p:spPr>
          <a:xfrm>
            <a:off x="8228013" y="4398994"/>
            <a:ext cx="700117" cy="1077103"/>
          </a:xfrm>
          <a:prstGeom prst="rect">
            <a:avLst/>
          </a:prstGeom>
        </p:spPr>
      </p:pic>
      <p:pic>
        <p:nvPicPr>
          <p:cNvPr id="7" name="Picture 6"/>
          <p:cNvPicPr>
            <a:picLocks noChangeAspect="1"/>
          </p:cNvPicPr>
          <p:nvPr/>
        </p:nvPicPr>
        <p:blipFill>
          <a:blip r:embed="rId4"/>
          <a:stretch>
            <a:fillRect/>
          </a:stretch>
        </p:blipFill>
        <p:spPr>
          <a:xfrm>
            <a:off x="431800" y="465138"/>
            <a:ext cx="534813" cy="906462"/>
          </a:xfrm>
          <a:prstGeom prst="rect">
            <a:avLst/>
          </a:prstGeom>
        </p:spPr>
      </p:pic>
    </p:spTree>
    <p:extLst>
      <p:ext uri="{BB962C8B-B14F-4D97-AF65-F5344CB8AC3E}">
        <p14:creationId xmlns:p14="http://schemas.microsoft.com/office/powerpoint/2010/main" val="10166384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8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8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8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68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81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68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68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6819">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6819">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6819">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681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
        <p:nvSpPr>
          <p:cNvPr id="2" name="Slide Number Placeholder 1"/>
          <p:cNvSpPr>
            <a:spLocks noGrp="1"/>
          </p:cNvSpPr>
          <p:nvPr>
            <p:ph type="sldNum" sz="quarter" idx="12"/>
          </p:nvPr>
        </p:nvSpPr>
        <p:spPr/>
        <p:txBody>
          <a:bodyPr/>
          <a:lstStyle/>
          <a:p>
            <a:fld id="{B9D2C864-9362-43C7-A136-D9C41D93A96D}" type="slidenum">
              <a:rPr lang="en-US" smtClean="0"/>
              <a:t>46</a:t>
            </a:fld>
            <a:endParaRPr lang="en-US"/>
          </a:p>
        </p:txBody>
      </p:sp>
      <p:grpSp>
        <p:nvGrpSpPr>
          <p:cNvPr id="6" name="Group 5"/>
          <p:cNvGrpSpPr/>
          <p:nvPr/>
        </p:nvGrpSpPr>
        <p:grpSpPr>
          <a:xfrm>
            <a:off x="6108700" y="346544"/>
            <a:ext cx="2895744" cy="2269656"/>
            <a:chOff x="4452661" y="346544"/>
            <a:chExt cx="4551783" cy="3742856"/>
          </a:xfrm>
        </p:grpSpPr>
        <p:pic>
          <p:nvPicPr>
            <p:cNvPr id="4" name="Picture 3"/>
            <p:cNvPicPr>
              <a:picLocks noChangeAspect="1"/>
            </p:cNvPicPr>
            <p:nvPr/>
          </p:nvPicPr>
          <p:blipFill>
            <a:blip r:embed="rId3" cstate="screen">
              <a:duotone>
                <a:prstClr val="black"/>
                <a:schemeClr val="accent1">
                  <a:tint val="45000"/>
                  <a:satMod val="400000"/>
                </a:schemeClr>
              </a:duotone>
              <a:extLst>
                <a:ext uri="{BEBA8EAE-BF5A-486C-A8C5-ECC9F3942E4B}">
                  <a14:imgProps xmlns:a14="http://schemas.microsoft.com/office/drawing/2010/main">
                    <a14:imgLayer r:embed="rId4">
                      <a14:imgEffect>
                        <a14:backgroundRemoval t="9402" b="96795" l="2957" r="98609">
                          <a14:foregroundMark x1="14435" y1="25000" x2="16696" y2="25000"/>
                          <a14:foregroundMark x1="12870" y1="26923" x2="12348" y2="20085"/>
                          <a14:foregroundMark x1="19304" y1="21368" x2="22087" y2="18376"/>
                          <a14:foregroundMark x1="16000" y1="31197" x2="22261" y2="39103"/>
                          <a14:foregroundMark x1="24174" y1="41453" x2="35826" y2="48932"/>
                          <a14:foregroundMark x1="37739" y1="49145" x2="39826" y2="49573"/>
                          <a14:foregroundMark x1="32522" y1="44231" x2="33043" y2="36538"/>
                          <a14:foregroundMark x1="56000" y1="46795" x2="68000" y2="31410"/>
                          <a14:foregroundMark x1="67652" y1="26923" x2="71652" y2="24786"/>
                          <a14:foregroundMark x1="68870" y1="13462" x2="69913" y2="19444"/>
                          <a14:foregroundMark x1="65217" y1="15385" x2="67130" y2="21368"/>
                          <a14:foregroundMark x1="61043" y1="25214" x2="63304" y2="25214"/>
                          <a14:foregroundMark x1="58435" y1="49145" x2="93391" y2="52991"/>
                          <a14:foregroundMark x1="57913" y1="50641" x2="82435" y2="73932"/>
                          <a14:foregroundMark x1="82087" y1="67735" x2="84522" y2="64530"/>
                          <a14:foregroundMark x1="54261" y1="77564" x2="62261" y2="85684"/>
                          <a14:foregroundMark x1="50087" y1="85256" x2="57217" y2="87393"/>
                          <a14:foregroundMark x1="24522" y1="87607" x2="36174" y2="82906"/>
                          <a14:foregroundMark x1="20174" y1="65385" x2="26957" y2="66880"/>
                          <a14:foregroundMark x1="20348" y1="25641" x2="23826" y2="25214"/>
                          <a14:foregroundMark x1="36348" y1="31624" x2="38783" y2="32265"/>
                          <a14:foregroundMark x1="52696" y1="30128" x2="51304" y2="26282"/>
                          <a14:foregroundMark x1="49913" y1="23932" x2="55826" y2="13462"/>
                          <a14:foregroundMark x1="44000" y1="13462" x2="44870" y2="21795"/>
                          <a14:foregroundMark x1="34087" y1="11966" x2="39130" y2="25214"/>
                          <a14:foregroundMark x1="32000" y1="24573" x2="35130" y2="29060"/>
                          <a14:foregroundMark x1="24174" y1="28632" x2="28696" y2="23932"/>
                          <a14:foregroundMark x1="24522" y1="31410" x2="27130" y2="29701"/>
                          <a14:backgroundMark x1="35826" y1="37607" x2="35652" y2="42521"/>
                          <a14:backgroundMark x1="68000" y1="17949" x2="68000" y2="19444"/>
                          <a14:backgroundMark x1="50957" y1="82265" x2="53565" y2="81410"/>
                          <a14:backgroundMark x1="36348" y1="77778" x2="39304" y2="77778"/>
                          <a14:backgroundMark x1="73913" y1="60256" x2="77217" y2="63034"/>
                          <a14:backgroundMark x1="50435" y1="28846" x2="51652" y2="30128"/>
                          <a14:backgroundMark x1="31652" y1="29915" x2="28522" y2="34829"/>
                          <a14:backgroundMark x1="24696" y1="26496" x2="24696" y2="26496"/>
                          <a14:backgroundMark x1="25391" y1="29060" x2="26435" y2="28205"/>
                        </a14:backgroundRemoval>
                      </a14:imgEffect>
                    </a14:imgLayer>
                  </a14:imgProps>
                </a:ext>
                <a:ext uri="{28A0092B-C50C-407E-A947-70E740481C1C}">
                  <a14:useLocalDpi xmlns:a14="http://schemas.microsoft.com/office/drawing/2010/main"/>
                </a:ext>
              </a:extLst>
            </a:blip>
            <a:stretch>
              <a:fillRect/>
            </a:stretch>
          </p:blipFill>
          <p:spPr>
            <a:xfrm>
              <a:off x="4452661" y="346544"/>
              <a:ext cx="4551783" cy="3704756"/>
            </a:xfrm>
            <a:prstGeom prst="rect">
              <a:avLst/>
            </a:prstGeom>
          </p:spPr>
        </p:pic>
        <p:pic>
          <p:nvPicPr>
            <p:cNvPr id="5" name="Picture 4"/>
            <p:cNvPicPr>
              <a:picLocks noChangeAspect="1"/>
            </p:cNvPicPr>
            <p:nvPr/>
          </p:nvPicPr>
          <p:blipFill>
            <a:blip r:embed="rId5" cstate="screen">
              <a:duotone>
                <a:prstClr val="black"/>
                <a:srgbClr val="EC0207">
                  <a:tint val="45000"/>
                  <a:satMod val="400000"/>
                </a:srgbClr>
              </a:duotone>
              <a:extLst>
                <a:ext uri="{BEBA8EAE-BF5A-486C-A8C5-ECC9F3942E4B}">
                  <a14:imgProps xmlns:a14="http://schemas.microsoft.com/office/drawing/2010/main">
                    <a14:imgLayer r:embed="rId4">
                      <a14:imgEffect>
                        <a14:backgroundRemoval t="9402" b="82906" l="46783" r="60348">
                          <a14:foregroundMark x1="14435" y1="25000" x2="16696" y2="25000"/>
                          <a14:foregroundMark x1="12870" y1="26923" x2="12348" y2="20085"/>
                          <a14:foregroundMark x1="19304" y1="21368" x2="22087" y2="18376"/>
                          <a14:foregroundMark x1="16000" y1="31197" x2="22261" y2="39103"/>
                          <a14:foregroundMark x1="24174" y1="41453" x2="35826" y2="48932"/>
                          <a14:foregroundMark x1="37739" y1="49145" x2="39826" y2="49573"/>
                          <a14:foregroundMark x1="32522" y1="44231" x2="33043" y2="36538"/>
                          <a14:foregroundMark x1="67652" y1="26923" x2="71652" y2="24786"/>
                          <a14:foregroundMark x1="68870" y1="13462" x2="69913" y2="19444"/>
                          <a14:foregroundMark x1="65217" y1="15385" x2="67130" y2="21368"/>
                          <a14:foregroundMark x1="61043" y1="25214" x2="63304" y2="25214"/>
                          <a14:foregroundMark x1="82087" y1="67735" x2="84522" y2="64530"/>
                          <a14:foregroundMark x1="50087" y1="85256" x2="57217" y2="87393"/>
                          <a14:foregroundMark x1="24522" y1="87607" x2="36174" y2="82906"/>
                          <a14:foregroundMark x1="20174" y1="65385" x2="26957" y2="66880"/>
                          <a14:foregroundMark x1="20348" y1="25641" x2="23826" y2="25214"/>
                          <a14:foregroundMark x1="36348" y1="31624" x2="38783" y2="32265"/>
                          <a14:foregroundMark x1="52696" y1="30128" x2="51304" y2="26282"/>
                          <a14:foregroundMark x1="49913" y1="23932" x2="55826" y2="13462"/>
                          <a14:foregroundMark x1="44000" y1="13462" x2="44870" y2="21795"/>
                          <a14:foregroundMark x1="34087" y1="11966" x2="39130" y2="25214"/>
                          <a14:foregroundMark x1="32000" y1="24573" x2="35130" y2="29060"/>
                          <a14:foregroundMark x1="24174" y1="28632" x2="28696" y2="23932"/>
                          <a14:foregroundMark x1="24522" y1="31410" x2="27130" y2="29701"/>
                          <a14:foregroundMark x1="50087" y1="77991" x2="48696" y2="80769"/>
                          <a14:backgroundMark x1="35826" y1="37607" x2="35652" y2="42521"/>
                          <a14:backgroundMark x1="68000" y1="17949" x2="68000" y2="19444"/>
                          <a14:backgroundMark x1="50957" y1="82265" x2="53565" y2="81410"/>
                          <a14:backgroundMark x1="36348" y1="77778" x2="39304" y2="77778"/>
                          <a14:backgroundMark x1="73913" y1="60256" x2="77217" y2="63034"/>
                          <a14:backgroundMark x1="50435" y1="28846" x2="51652" y2="30128"/>
                          <a14:backgroundMark x1="31652" y1="29915" x2="28522" y2="34829"/>
                          <a14:backgroundMark x1="24696" y1="26496" x2="24696" y2="26496"/>
                          <a14:backgroundMark x1="25391" y1="29060" x2="26435" y2="28205"/>
                        </a14:backgroundRemoval>
                      </a14:imgEffect>
                    </a14:imgLayer>
                  </a14:imgProps>
                </a:ext>
                <a:ext uri="{28A0092B-C50C-407E-A947-70E740481C1C}">
                  <a14:useLocalDpi xmlns:a14="http://schemas.microsoft.com/office/drawing/2010/main"/>
                </a:ext>
              </a:extLst>
            </a:blip>
            <a:stretch>
              <a:fillRect/>
            </a:stretch>
          </p:blipFill>
          <p:spPr>
            <a:xfrm>
              <a:off x="4452661" y="384644"/>
              <a:ext cx="4551783" cy="3704756"/>
            </a:xfrm>
            <a:prstGeom prst="rect">
              <a:avLst/>
            </a:prstGeom>
          </p:spPr>
        </p:pic>
      </p:grpSp>
    </p:spTree>
    <p:extLst>
      <p:ext uri="{BB962C8B-B14F-4D97-AF65-F5344CB8AC3E}">
        <p14:creationId xmlns:p14="http://schemas.microsoft.com/office/powerpoint/2010/main" val="77212189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How to decipher</a:t>
            </a:r>
            <a:endParaRPr lang="en-US"/>
          </a:p>
        </p:txBody>
      </p:sp>
      <p:pic>
        <p:nvPicPr>
          <p:cNvPr id="4" name="Picture Placeholder 3"/>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t="1993" b="1993"/>
          <a:stretch>
            <a:fillRect/>
          </a:stretch>
        </p:blipFill>
        <p:spPr/>
      </p:pic>
      <p:sp>
        <p:nvSpPr>
          <p:cNvPr id="6" name="Text Placeholder 5"/>
          <p:cNvSpPr>
            <a:spLocks noGrp="1"/>
          </p:cNvSpPr>
          <p:nvPr>
            <p:ph type="body" sz="half" idx="2"/>
          </p:nvPr>
        </p:nvSpPr>
        <p:spPr/>
        <p:txBody>
          <a:bodyPr/>
          <a:lstStyle/>
          <a:p>
            <a:endParaRPr lang="fr-FR"/>
          </a:p>
        </p:txBody>
      </p:sp>
      <p:sp>
        <p:nvSpPr>
          <p:cNvPr id="2" name="Slide Number Placeholder 1"/>
          <p:cNvSpPr>
            <a:spLocks noGrp="1"/>
          </p:cNvSpPr>
          <p:nvPr>
            <p:ph type="sldNum" sz="quarter" idx="12"/>
          </p:nvPr>
        </p:nvSpPr>
        <p:spPr/>
        <p:txBody>
          <a:bodyPr/>
          <a:lstStyle/>
          <a:p>
            <a:fld id="{B9D2C864-9362-43C7-A136-D9C41D93A96D}" type="slidenum">
              <a:rPr lang="en-US" smtClean="0"/>
              <a:t>47</a:t>
            </a:fld>
            <a:endParaRPr lang="en-US"/>
          </a:p>
        </p:txBody>
      </p:sp>
      <p:grpSp>
        <p:nvGrpSpPr>
          <p:cNvPr id="14" name="Group 13"/>
          <p:cNvGrpSpPr/>
          <p:nvPr/>
        </p:nvGrpSpPr>
        <p:grpSpPr>
          <a:xfrm rot="21219284">
            <a:off x="816133" y="649009"/>
            <a:ext cx="5136621" cy="3265962"/>
            <a:chOff x="172263" y="103091"/>
            <a:chExt cx="9143999" cy="6858000"/>
          </a:xfrm>
        </p:grpSpPr>
        <p:pic>
          <p:nvPicPr>
            <p:cNvPr id="15" name="Picture 14"/>
            <p:cNvPicPr>
              <a:picLocks noChangeAspect="1"/>
            </p:cNvPicPr>
            <p:nvPr/>
          </p:nvPicPr>
          <p:blipFill>
            <a:blip r:embed="rId3"/>
            <a:stretch>
              <a:fillRect/>
            </a:stretch>
          </p:blipFill>
          <p:spPr>
            <a:xfrm>
              <a:off x="172263" y="103091"/>
              <a:ext cx="9143999" cy="6858000"/>
            </a:xfrm>
            <a:prstGeom prst="rect">
              <a:avLst/>
            </a:prstGeom>
          </p:spPr>
        </p:pic>
        <p:pic>
          <p:nvPicPr>
            <p:cNvPr id="16" name="Picture 15"/>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99623"/>
                      </a14:imgEffect>
                    </a14:imgLayer>
                  </a14:imgProps>
                </a:ext>
                <a:ext uri="{28A0092B-C50C-407E-A947-70E740481C1C}">
                  <a14:useLocalDpi xmlns:a14="http://schemas.microsoft.com/office/drawing/2010/main"/>
                </a:ext>
              </a:extLst>
            </a:blip>
            <a:stretch>
              <a:fillRect/>
            </a:stretch>
          </p:blipFill>
          <p:spPr>
            <a:xfrm>
              <a:off x="3571287" y="3039823"/>
              <a:ext cx="1744564" cy="1694684"/>
            </a:xfrm>
            <a:prstGeom prst="rect">
              <a:avLst/>
            </a:prstGeom>
            <a:ln>
              <a:noFill/>
            </a:ln>
            <a:effectLst>
              <a:softEdge rad="112500"/>
            </a:effectLst>
          </p:spPr>
        </p:pic>
      </p:grpSp>
      <p:grpSp>
        <p:nvGrpSpPr>
          <p:cNvPr id="10" name="Group 9"/>
          <p:cNvGrpSpPr/>
          <p:nvPr/>
        </p:nvGrpSpPr>
        <p:grpSpPr>
          <a:xfrm>
            <a:off x="-937194" y="4980998"/>
            <a:ext cx="4064569" cy="2693894"/>
            <a:chOff x="1879031" y="1598706"/>
            <a:chExt cx="6760308" cy="4586194"/>
          </a:xfrm>
        </p:grpSpPr>
        <p:pic>
          <p:nvPicPr>
            <p:cNvPr id="11" name="Picture 10"/>
            <p:cNvPicPr>
              <a:picLocks noChangeAspect="1"/>
            </p:cNvPicPr>
            <p:nvPr/>
          </p:nvPicPr>
          <p:blipFill>
            <a:blip r:embed="rId6">
              <a:duotone>
                <a:prstClr val="black"/>
                <a:schemeClr val="accent6">
                  <a:tint val="45000"/>
                  <a:satMod val="400000"/>
                </a:schemeClr>
              </a:duotone>
              <a:extLst>
                <a:ext uri="{BEBA8EAE-BF5A-486C-A8C5-ECC9F3942E4B}">
                  <a14:imgProps xmlns:a14="http://schemas.microsoft.com/office/drawing/2010/main">
                    <a14:imgLayer r:embed="rId7">
                      <a14:imgEffect>
                        <a14:backgroundRemoval t="9769" b="69152" l="18957" r="89565">
                          <a14:foregroundMark x1="25391" y1="53728" x2="22435" y2="28792"/>
                          <a14:backgroundMark x1="49565" y1="43188" x2="53217" y2="43188"/>
                          <a14:backgroundMark x1="42261" y1="49100" x2="43826" y2="47301"/>
                          <a14:backgroundMark x1="69217" y1="38303" x2="71130" y2="38303"/>
                          <a14:backgroundMark x1="60348" y1="57069" x2="60696" y2="59126"/>
                        </a14:backgroundRemoval>
                      </a14:imgEffect>
                    </a14:imgLayer>
                  </a14:imgProps>
                </a:ext>
              </a:extLst>
            </a:blip>
            <a:stretch>
              <a:fillRect/>
            </a:stretch>
          </p:blipFill>
          <p:spPr>
            <a:xfrm>
              <a:off x="1879031" y="1598706"/>
              <a:ext cx="6760308" cy="4573494"/>
            </a:xfrm>
            <a:prstGeom prst="rect">
              <a:avLst/>
            </a:prstGeom>
          </p:spPr>
        </p:pic>
        <p:pic>
          <p:nvPicPr>
            <p:cNvPr id="12" name="Picture 11"/>
            <p:cNvPicPr>
              <a:picLocks noChangeAspect="1"/>
            </p:cNvPicPr>
            <p:nvPr/>
          </p:nvPicPr>
          <p:blipFill>
            <a:blip r:embed="rId8">
              <a:duotone>
                <a:prstClr val="black"/>
                <a:srgbClr val="FD0000">
                  <a:tint val="45000"/>
                  <a:satMod val="400000"/>
                </a:srgbClr>
              </a:duotone>
              <a:extLst>
                <a:ext uri="{BEBA8EAE-BF5A-486C-A8C5-ECC9F3942E4B}">
                  <a14:imgProps xmlns:a14="http://schemas.microsoft.com/office/drawing/2010/main">
                    <a14:imgLayer r:embed="rId7">
                      <a14:imgEffect>
                        <a14:backgroundRemoval t="32905" b="58869" l="26957" r="70261">
                          <a14:foregroundMark x1="25391" y1="53728" x2="22435" y2="28792"/>
                          <a14:foregroundMark x1="67304" y1="40874" x2="67304" y2="50129"/>
                          <a14:foregroundMark x1="28348" y1="36247" x2="28870" y2="37532"/>
                          <a14:foregroundMark x1="65565" y1="52442" x2="64696" y2="55784"/>
                          <a14:backgroundMark x1="49565" y1="43188" x2="53217" y2="43188"/>
                          <a14:backgroundMark x1="42261" y1="49100" x2="43826" y2="47301"/>
                          <a14:backgroundMark x1="69217" y1="38303" x2="71130" y2="38303"/>
                          <a14:backgroundMark x1="60348" y1="57069" x2="60696" y2="59126"/>
                          <a14:backgroundMark x1="56870" y1="52442" x2="64000" y2="51928"/>
                          <a14:backgroundMark x1="61565" y1="25964" x2="58261" y2="40360"/>
                          <a14:backgroundMark x1="63304" y1="34447" x2="63304" y2="39075"/>
                          <a14:backgroundMark x1="34261" y1="39075" x2="42609" y2="41388"/>
                          <a14:backgroundMark x1="33565" y1="43188" x2="35478" y2="41902"/>
                        </a14:backgroundRemoval>
                      </a14:imgEffect>
                    </a14:imgLayer>
                  </a14:imgProps>
                </a:ext>
              </a:extLst>
            </a:blip>
            <a:stretch>
              <a:fillRect/>
            </a:stretch>
          </p:blipFill>
          <p:spPr>
            <a:xfrm>
              <a:off x="1879031" y="1611406"/>
              <a:ext cx="6760308" cy="4573494"/>
            </a:xfrm>
            <a:prstGeom prst="rect">
              <a:avLst/>
            </a:prstGeom>
          </p:spPr>
        </p:pic>
      </p:grpSp>
    </p:spTree>
    <p:extLst>
      <p:ext uri="{BB962C8B-B14F-4D97-AF65-F5344CB8AC3E}">
        <p14:creationId xmlns:p14="http://schemas.microsoft.com/office/powerpoint/2010/main" val="167257521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522000" y="1109428"/>
            <a:ext cx="3708000" cy="4548421"/>
            <a:chOff x="522000" y="1109428"/>
            <a:chExt cx="3708000" cy="4548421"/>
          </a:xfrm>
        </p:grpSpPr>
        <p:sp>
          <p:nvSpPr>
            <p:cNvPr id="20" name="Freeform 19"/>
            <p:cNvSpPr/>
            <p:nvPr/>
          </p:nvSpPr>
          <p:spPr>
            <a:xfrm>
              <a:off x="762000" y="2106669"/>
              <a:ext cx="1625600" cy="2836219"/>
            </a:xfrm>
            <a:custGeom>
              <a:avLst/>
              <a:gdLst>
                <a:gd name="connsiteX0" fmla="*/ 1663700 w 1663700"/>
                <a:gd name="connsiteY0" fmla="*/ 2851150 h 2855269"/>
                <a:gd name="connsiteX1" fmla="*/ 1574800 w 1663700"/>
                <a:gd name="connsiteY1" fmla="*/ 2832100 h 2855269"/>
                <a:gd name="connsiteX2" fmla="*/ 1549400 w 1663700"/>
                <a:gd name="connsiteY2" fmla="*/ 2673350 h 2855269"/>
                <a:gd name="connsiteX3" fmla="*/ 1524000 w 1663700"/>
                <a:gd name="connsiteY3" fmla="*/ 2444750 h 2855269"/>
                <a:gd name="connsiteX4" fmla="*/ 1358900 w 1663700"/>
                <a:gd name="connsiteY4" fmla="*/ 2076450 h 2855269"/>
                <a:gd name="connsiteX5" fmla="*/ 1162050 w 1663700"/>
                <a:gd name="connsiteY5" fmla="*/ 1797050 h 2855269"/>
                <a:gd name="connsiteX6" fmla="*/ 920750 w 1663700"/>
                <a:gd name="connsiteY6" fmla="*/ 1454150 h 2855269"/>
                <a:gd name="connsiteX7" fmla="*/ 793750 w 1663700"/>
                <a:gd name="connsiteY7" fmla="*/ 1028700 h 2855269"/>
                <a:gd name="connsiteX8" fmla="*/ 603250 w 1663700"/>
                <a:gd name="connsiteY8" fmla="*/ 641350 h 2855269"/>
                <a:gd name="connsiteX9" fmla="*/ 266700 w 1663700"/>
                <a:gd name="connsiteY9" fmla="*/ 203200 h 2855269"/>
                <a:gd name="connsiteX10" fmla="*/ 0 w 1663700"/>
                <a:gd name="connsiteY10" fmla="*/ 0 h 2855269"/>
                <a:gd name="connsiteX0" fmla="*/ 1644650 w 1644650"/>
                <a:gd name="connsiteY0" fmla="*/ 2838450 h 2842569"/>
                <a:gd name="connsiteX1" fmla="*/ 1555750 w 1644650"/>
                <a:gd name="connsiteY1" fmla="*/ 2819400 h 2842569"/>
                <a:gd name="connsiteX2" fmla="*/ 1530350 w 1644650"/>
                <a:gd name="connsiteY2" fmla="*/ 2660650 h 2842569"/>
                <a:gd name="connsiteX3" fmla="*/ 1504950 w 1644650"/>
                <a:gd name="connsiteY3" fmla="*/ 2432050 h 2842569"/>
                <a:gd name="connsiteX4" fmla="*/ 1339850 w 1644650"/>
                <a:gd name="connsiteY4" fmla="*/ 2063750 h 2842569"/>
                <a:gd name="connsiteX5" fmla="*/ 1143000 w 1644650"/>
                <a:gd name="connsiteY5" fmla="*/ 1784350 h 2842569"/>
                <a:gd name="connsiteX6" fmla="*/ 901700 w 1644650"/>
                <a:gd name="connsiteY6" fmla="*/ 1441450 h 2842569"/>
                <a:gd name="connsiteX7" fmla="*/ 774700 w 1644650"/>
                <a:gd name="connsiteY7" fmla="*/ 1016000 h 2842569"/>
                <a:gd name="connsiteX8" fmla="*/ 584200 w 1644650"/>
                <a:gd name="connsiteY8" fmla="*/ 628650 h 2842569"/>
                <a:gd name="connsiteX9" fmla="*/ 247650 w 1644650"/>
                <a:gd name="connsiteY9" fmla="*/ 190500 h 2842569"/>
                <a:gd name="connsiteX10" fmla="*/ 0 w 16446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234950 w 1631950"/>
                <a:gd name="connsiteY9" fmla="*/ 1905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90500 w 1631950"/>
                <a:gd name="connsiteY9" fmla="*/ 184150 h 2842569"/>
                <a:gd name="connsiteX10" fmla="*/ 0 w 1631950"/>
                <a:gd name="connsiteY10" fmla="*/ 0 h 2842569"/>
                <a:gd name="connsiteX0" fmla="*/ 1695450 w 1695450"/>
                <a:gd name="connsiteY0" fmla="*/ 2825750 h 2829869"/>
                <a:gd name="connsiteX1" fmla="*/ 1606550 w 1695450"/>
                <a:gd name="connsiteY1" fmla="*/ 2806700 h 2829869"/>
                <a:gd name="connsiteX2" fmla="*/ 1581150 w 1695450"/>
                <a:gd name="connsiteY2" fmla="*/ 2647950 h 2829869"/>
                <a:gd name="connsiteX3" fmla="*/ 1555750 w 1695450"/>
                <a:gd name="connsiteY3" fmla="*/ 2419350 h 2829869"/>
                <a:gd name="connsiteX4" fmla="*/ 1390650 w 1695450"/>
                <a:gd name="connsiteY4" fmla="*/ 2051050 h 2829869"/>
                <a:gd name="connsiteX5" fmla="*/ 1193800 w 1695450"/>
                <a:gd name="connsiteY5" fmla="*/ 1771650 h 2829869"/>
                <a:gd name="connsiteX6" fmla="*/ 952500 w 1695450"/>
                <a:gd name="connsiteY6" fmla="*/ 1428750 h 2829869"/>
                <a:gd name="connsiteX7" fmla="*/ 825500 w 1695450"/>
                <a:gd name="connsiteY7" fmla="*/ 1003300 h 2829869"/>
                <a:gd name="connsiteX8" fmla="*/ 635000 w 1695450"/>
                <a:gd name="connsiteY8" fmla="*/ 615950 h 2829869"/>
                <a:gd name="connsiteX9" fmla="*/ 254000 w 1695450"/>
                <a:gd name="connsiteY9" fmla="*/ 171450 h 2829869"/>
                <a:gd name="connsiteX10" fmla="*/ 0 w 1695450"/>
                <a:gd name="connsiteY10" fmla="*/ 0 h 2829869"/>
                <a:gd name="connsiteX0" fmla="*/ 1663700 w 1663700"/>
                <a:gd name="connsiteY0" fmla="*/ 2838450 h 2842569"/>
                <a:gd name="connsiteX1" fmla="*/ 1574800 w 1663700"/>
                <a:gd name="connsiteY1" fmla="*/ 2819400 h 2842569"/>
                <a:gd name="connsiteX2" fmla="*/ 1549400 w 1663700"/>
                <a:gd name="connsiteY2" fmla="*/ 2660650 h 2842569"/>
                <a:gd name="connsiteX3" fmla="*/ 1524000 w 1663700"/>
                <a:gd name="connsiteY3" fmla="*/ 2432050 h 2842569"/>
                <a:gd name="connsiteX4" fmla="*/ 1358900 w 1663700"/>
                <a:gd name="connsiteY4" fmla="*/ 2063750 h 2842569"/>
                <a:gd name="connsiteX5" fmla="*/ 1162050 w 1663700"/>
                <a:gd name="connsiteY5" fmla="*/ 1784350 h 2842569"/>
                <a:gd name="connsiteX6" fmla="*/ 920750 w 1663700"/>
                <a:gd name="connsiteY6" fmla="*/ 1441450 h 2842569"/>
                <a:gd name="connsiteX7" fmla="*/ 793750 w 1663700"/>
                <a:gd name="connsiteY7" fmla="*/ 1016000 h 2842569"/>
                <a:gd name="connsiteX8" fmla="*/ 603250 w 1663700"/>
                <a:gd name="connsiteY8" fmla="*/ 628650 h 2842569"/>
                <a:gd name="connsiteX9" fmla="*/ 222250 w 1663700"/>
                <a:gd name="connsiteY9" fmla="*/ 184150 h 2842569"/>
                <a:gd name="connsiteX10" fmla="*/ 0 w 1663700"/>
                <a:gd name="connsiteY10" fmla="*/ 0 h 2842569"/>
                <a:gd name="connsiteX0" fmla="*/ 1663700 w 1663700"/>
                <a:gd name="connsiteY0" fmla="*/ 2838450 h 2842569"/>
                <a:gd name="connsiteX1" fmla="*/ 1574800 w 1663700"/>
                <a:gd name="connsiteY1" fmla="*/ 2819400 h 2842569"/>
                <a:gd name="connsiteX2" fmla="*/ 1549400 w 1663700"/>
                <a:gd name="connsiteY2" fmla="*/ 2660650 h 2842569"/>
                <a:gd name="connsiteX3" fmla="*/ 1524000 w 1663700"/>
                <a:gd name="connsiteY3" fmla="*/ 2432050 h 2842569"/>
                <a:gd name="connsiteX4" fmla="*/ 1358900 w 1663700"/>
                <a:gd name="connsiteY4" fmla="*/ 2063750 h 2842569"/>
                <a:gd name="connsiteX5" fmla="*/ 1162050 w 1663700"/>
                <a:gd name="connsiteY5" fmla="*/ 1784350 h 2842569"/>
                <a:gd name="connsiteX6" fmla="*/ 920750 w 1663700"/>
                <a:gd name="connsiteY6" fmla="*/ 1441450 h 2842569"/>
                <a:gd name="connsiteX7" fmla="*/ 793750 w 1663700"/>
                <a:gd name="connsiteY7" fmla="*/ 1016000 h 2842569"/>
                <a:gd name="connsiteX8" fmla="*/ 603250 w 1663700"/>
                <a:gd name="connsiteY8" fmla="*/ 628650 h 2842569"/>
                <a:gd name="connsiteX9" fmla="*/ 222250 w 1663700"/>
                <a:gd name="connsiteY9" fmla="*/ 184150 h 2842569"/>
                <a:gd name="connsiteX10" fmla="*/ 0 w 1663700"/>
                <a:gd name="connsiteY10" fmla="*/ 0 h 2842569"/>
                <a:gd name="connsiteX0" fmla="*/ 1625600 w 1625600"/>
                <a:gd name="connsiteY0" fmla="*/ 2832100 h 2836219"/>
                <a:gd name="connsiteX1" fmla="*/ 1536700 w 1625600"/>
                <a:gd name="connsiteY1" fmla="*/ 2813050 h 2836219"/>
                <a:gd name="connsiteX2" fmla="*/ 1511300 w 1625600"/>
                <a:gd name="connsiteY2" fmla="*/ 2654300 h 2836219"/>
                <a:gd name="connsiteX3" fmla="*/ 1485900 w 1625600"/>
                <a:gd name="connsiteY3" fmla="*/ 2425700 h 2836219"/>
                <a:gd name="connsiteX4" fmla="*/ 1320800 w 1625600"/>
                <a:gd name="connsiteY4" fmla="*/ 2057400 h 2836219"/>
                <a:gd name="connsiteX5" fmla="*/ 1123950 w 1625600"/>
                <a:gd name="connsiteY5" fmla="*/ 1778000 h 2836219"/>
                <a:gd name="connsiteX6" fmla="*/ 882650 w 1625600"/>
                <a:gd name="connsiteY6" fmla="*/ 1435100 h 2836219"/>
                <a:gd name="connsiteX7" fmla="*/ 755650 w 1625600"/>
                <a:gd name="connsiteY7" fmla="*/ 1009650 h 2836219"/>
                <a:gd name="connsiteX8" fmla="*/ 565150 w 1625600"/>
                <a:gd name="connsiteY8" fmla="*/ 622300 h 2836219"/>
                <a:gd name="connsiteX9" fmla="*/ 184150 w 1625600"/>
                <a:gd name="connsiteY9" fmla="*/ 177800 h 2836219"/>
                <a:gd name="connsiteX10" fmla="*/ 0 w 1625600"/>
                <a:gd name="connsiteY10" fmla="*/ 0 h 2836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5600" h="2836219">
                  <a:moveTo>
                    <a:pt x="1625600" y="2832100"/>
                  </a:moveTo>
                  <a:cubicBezTo>
                    <a:pt x="1590675" y="2837391"/>
                    <a:pt x="1555750" y="2842683"/>
                    <a:pt x="1536700" y="2813050"/>
                  </a:cubicBezTo>
                  <a:cubicBezTo>
                    <a:pt x="1517650" y="2783417"/>
                    <a:pt x="1519767" y="2718858"/>
                    <a:pt x="1511300" y="2654300"/>
                  </a:cubicBezTo>
                  <a:cubicBezTo>
                    <a:pt x="1502833" y="2589742"/>
                    <a:pt x="1517650" y="2525183"/>
                    <a:pt x="1485900" y="2425700"/>
                  </a:cubicBezTo>
                  <a:cubicBezTo>
                    <a:pt x="1454150" y="2326217"/>
                    <a:pt x="1381125" y="2165350"/>
                    <a:pt x="1320800" y="2057400"/>
                  </a:cubicBezTo>
                  <a:cubicBezTo>
                    <a:pt x="1260475" y="1949450"/>
                    <a:pt x="1123950" y="1778000"/>
                    <a:pt x="1123950" y="1778000"/>
                  </a:cubicBezTo>
                  <a:cubicBezTo>
                    <a:pt x="1050925" y="1674283"/>
                    <a:pt x="944033" y="1563158"/>
                    <a:pt x="882650" y="1435100"/>
                  </a:cubicBezTo>
                  <a:cubicBezTo>
                    <a:pt x="821267" y="1307042"/>
                    <a:pt x="808567" y="1145117"/>
                    <a:pt x="755650" y="1009650"/>
                  </a:cubicBezTo>
                  <a:cubicBezTo>
                    <a:pt x="702733" y="874183"/>
                    <a:pt x="660400" y="760942"/>
                    <a:pt x="565150" y="622300"/>
                  </a:cubicBezTo>
                  <a:cubicBezTo>
                    <a:pt x="469900" y="483658"/>
                    <a:pt x="278342" y="281517"/>
                    <a:pt x="184150" y="177800"/>
                  </a:cubicBezTo>
                  <a:cubicBezTo>
                    <a:pt x="89958" y="74083"/>
                    <a:pt x="51329" y="67204"/>
                    <a:pt x="0" y="0"/>
                  </a:cubicBezTo>
                </a:path>
              </a:pathLst>
            </a:custGeom>
            <a:ln w="28575" cmpd="sng">
              <a:solidFill>
                <a:srgbClr val="ECC577">
                  <a:alpha val="68000"/>
                </a:srgbClr>
              </a:solidFill>
            </a:ln>
            <a:effectLst>
              <a:glow rad="228600">
                <a:schemeClr val="accent3">
                  <a:satMod val="175000"/>
                  <a:alpha val="40000"/>
                </a:schemeClr>
              </a:glow>
              <a:outerShdw blurRad="38100" dist="25400" dir="5400000" rotWithShape="0">
                <a:srgbClr val="000000">
                  <a:alpha val="40000"/>
                </a:srgbClr>
              </a:outerShdw>
            </a:effectLst>
            <a:scene3d>
              <a:camera prst="orthographicFront"/>
              <a:lightRig rig="threePt" dir="t"/>
            </a:scene3d>
            <a:sp3d>
              <a:bevelT prst="relaxedInset"/>
            </a:sp3d>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ln w="38100" cmpd="sng">
                  <a:solidFill>
                    <a:srgbClr val="FFFFFF"/>
                  </a:solidFill>
                </a:ln>
                <a:solidFill>
                  <a:srgbClr val="FFFFFF"/>
                </a:solidFill>
                <a:latin typeface="Arial Narrow"/>
              </a:endParaRPr>
            </a:p>
          </p:txBody>
        </p:sp>
        <p:grpSp>
          <p:nvGrpSpPr>
            <p:cNvPr id="15" name="Group 14"/>
            <p:cNvGrpSpPr/>
            <p:nvPr/>
          </p:nvGrpSpPr>
          <p:grpSpPr>
            <a:xfrm rot="120000">
              <a:off x="522000" y="1109428"/>
              <a:ext cx="3708000" cy="1992706"/>
              <a:chOff x="640672" y="1034644"/>
              <a:chExt cx="3528000" cy="1992706"/>
            </a:xfrm>
          </p:grpSpPr>
          <p:sp>
            <p:nvSpPr>
              <p:cNvPr id="5" name="Oval 4"/>
              <p:cNvSpPr/>
              <p:nvPr/>
            </p:nvSpPr>
            <p:spPr>
              <a:xfrm rot="21120000">
                <a:off x="749689" y="1158427"/>
                <a:ext cx="3320919" cy="1733433"/>
              </a:xfrm>
              <a:prstGeom prst="ellipse">
                <a:avLst/>
              </a:prstGeom>
              <a:noFill/>
              <a:ln w="38100" cmpd="sng">
                <a:solidFill>
                  <a:schemeClr val="tx2">
                    <a:lumMod val="60000"/>
                    <a:lumOff val="40000"/>
                  </a:schemeClr>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pic>
            <p:nvPicPr>
              <p:cNvPr id="14" name="Picture 13"/>
              <p:cNvPicPr>
                <a:picLocks noChangeAspect="1"/>
              </p:cNvPicPr>
              <p:nvPr/>
            </p:nvPicPr>
            <p:blipFill>
              <a:blip r:embed="rId3"/>
              <a:stretch>
                <a:fillRect/>
              </a:stretch>
            </p:blipFill>
            <p:spPr>
              <a:xfrm rot="21120000">
                <a:off x="640672" y="1034644"/>
                <a:ext cx="3528000" cy="1992706"/>
              </a:xfrm>
              <a:prstGeom prst="ellipse">
                <a:avLst/>
              </a:prstGeom>
              <a:ln>
                <a:noFill/>
              </a:ln>
              <a:effectLst>
                <a:softEdge rad="112500"/>
              </a:effectLst>
              <a:scene3d>
                <a:camera prst="isometricOffAxis2Top"/>
                <a:lightRig rig="threePt" dir="t"/>
              </a:scene3d>
            </p:spPr>
          </p:pic>
        </p:grpSp>
        <p:sp>
          <p:nvSpPr>
            <p:cNvPr id="6" name="Oval 5"/>
            <p:cNvSpPr/>
            <p:nvPr/>
          </p:nvSpPr>
          <p:spPr>
            <a:xfrm rot="21226670">
              <a:off x="1640935" y="3328075"/>
              <a:ext cx="1468246" cy="584200"/>
            </a:xfrm>
            <a:prstGeom prst="ellipse">
              <a:avLst/>
            </a:prstGeom>
            <a:noFill/>
            <a:ln w="38100" cmpd="sng">
              <a:solidFill>
                <a:schemeClr val="tx2">
                  <a:lumMod val="60000"/>
                  <a:lumOff val="40000"/>
                </a:schemeClr>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sp>
          <p:nvSpPr>
            <p:cNvPr id="8" name="Oval 7"/>
            <p:cNvSpPr/>
            <p:nvPr/>
          </p:nvSpPr>
          <p:spPr>
            <a:xfrm rot="21184483">
              <a:off x="2077251" y="4007954"/>
              <a:ext cx="640615" cy="298450"/>
            </a:xfrm>
            <a:prstGeom prst="ellipse">
              <a:avLst/>
            </a:prstGeom>
            <a:noFill/>
            <a:ln w="38100" cmpd="sng">
              <a:solidFill>
                <a:schemeClr val="tx2">
                  <a:lumMod val="60000"/>
                  <a:lumOff val="40000"/>
                </a:schemeClr>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pic>
          <p:nvPicPr>
            <p:cNvPr id="13"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240000">
              <a:off x="1535084" y="3196538"/>
              <a:ext cx="1692000" cy="846000"/>
            </a:xfrm>
            <a:prstGeom prst="ellipse">
              <a:avLst/>
            </a:prstGeom>
            <a:ln>
              <a:noFill/>
            </a:ln>
            <a:effectLst>
              <a:softEdge rad="112500"/>
            </a:effectLst>
            <a:scene3d>
              <a:camera prst="isometricOffAxis2Top"/>
              <a:lightRig rig="threePt" dir="t"/>
            </a:scene3d>
          </p:spPr>
        </p:pic>
        <p:sp>
          <p:nvSpPr>
            <p:cNvPr id="10" name="Freeform 9"/>
            <p:cNvSpPr/>
            <p:nvPr/>
          </p:nvSpPr>
          <p:spPr>
            <a:xfrm flipH="1">
              <a:off x="2387600" y="2114550"/>
              <a:ext cx="1625600" cy="2836219"/>
            </a:xfrm>
            <a:custGeom>
              <a:avLst/>
              <a:gdLst>
                <a:gd name="connsiteX0" fmla="*/ 1663700 w 1663700"/>
                <a:gd name="connsiteY0" fmla="*/ 2851150 h 2855269"/>
                <a:gd name="connsiteX1" fmla="*/ 1574800 w 1663700"/>
                <a:gd name="connsiteY1" fmla="*/ 2832100 h 2855269"/>
                <a:gd name="connsiteX2" fmla="*/ 1549400 w 1663700"/>
                <a:gd name="connsiteY2" fmla="*/ 2673350 h 2855269"/>
                <a:gd name="connsiteX3" fmla="*/ 1524000 w 1663700"/>
                <a:gd name="connsiteY3" fmla="*/ 2444750 h 2855269"/>
                <a:gd name="connsiteX4" fmla="*/ 1358900 w 1663700"/>
                <a:gd name="connsiteY4" fmla="*/ 2076450 h 2855269"/>
                <a:gd name="connsiteX5" fmla="*/ 1162050 w 1663700"/>
                <a:gd name="connsiteY5" fmla="*/ 1797050 h 2855269"/>
                <a:gd name="connsiteX6" fmla="*/ 920750 w 1663700"/>
                <a:gd name="connsiteY6" fmla="*/ 1454150 h 2855269"/>
                <a:gd name="connsiteX7" fmla="*/ 793750 w 1663700"/>
                <a:gd name="connsiteY7" fmla="*/ 1028700 h 2855269"/>
                <a:gd name="connsiteX8" fmla="*/ 603250 w 1663700"/>
                <a:gd name="connsiteY8" fmla="*/ 641350 h 2855269"/>
                <a:gd name="connsiteX9" fmla="*/ 266700 w 1663700"/>
                <a:gd name="connsiteY9" fmla="*/ 203200 h 2855269"/>
                <a:gd name="connsiteX10" fmla="*/ 0 w 1663700"/>
                <a:gd name="connsiteY10" fmla="*/ 0 h 2855269"/>
                <a:gd name="connsiteX0" fmla="*/ 1644650 w 1644650"/>
                <a:gd name="connsiteY0" fmla="*/ 2838450 h 2842569"/>
                <a:gd name="connsiteX1" fmla="*/ 1555750 w 1644650"/>
                <a:gd name="connsiteY1" fmla="*/ 2819400 h 2842569"/>
                <a:gd name="connsiteX2" fmla="*/ 1530350 w 1644650"/>
                <a:gd name="connsiteY2" fmla="*/ 2660650 h 2842569"/>
                <a:gd name="connsiteX3" fmla="*/ 1504950 w 1644650"/>
                <a:gd name="connsiteY3" fmla="*/ 2432050 h 2842569"/>
                <a:gd name="connsiteX4" fmla="*/ 1339850 w 1644650"/>
                <a:gd name="connsiteY4" fmla="*/ 2063750 h 2842569"/>
                <a:gd name="connsiteX5" fmla="*/ 1143000 w 1644650"/>
                <a:gd name="connsiteY5" fmla="*/ 1784350 h 2842569"/>
                <a:gd name="connsiteX6" fmla="*/ 901700 w 1644650"/>
                <a:gd name="connsiteY6" fmla="*/ 1441450 h 2842569"/>
                <a:gd name="connsiteX7" fmla="*/ 774700 w 1644650"/>
                <a:gd name="connsiteY7" fmla="*/ 1016000 h 2842569"/>
                <a:gd name="connsiteX8" fmla="*/ 584200 w 1644650"/>
                <a:gd name="connsiteY8" fmla="*/ 628650 h 2842569"/>
                <a:gd name="connsiteX9" fmla="*/ 247650 w 1644650"/>
                <a:gd name="connsiteY9" fmla="*/ 190500 h 2842569"/>
                <a:gd name="connsiteX10" fmla="*/ 0 w 16446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234950 w 1631950"/>
                <a:gd name="connsiteY9" fmla="*/ 1905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84150 w 1631950"/>
                <a:gd name="connsiteY9" fmla="*/ 203200 h 2842569"/>
                <a:gd name="connsiteX10" fmla="*/ 0 w 1631950"/>
                <a:gd name="connsiteY10" fmla="*/ 0 h 2842569"/>
                <a:gd name="connsiteX0" fmla="*/ 1631950 w 1631950"/>
                <a:gd name="connsiteY0" fmla="*/ 2838450 h 2842569"/>
                <a:gd name="connsiteX1" fmla="*/ 1543050 w 1631950"/>
                <a:gd name="connsiteY1" fmla="*/ 2819400 h 2842569"/>
                <a:gd name="connsiteX2" fmla="*/ 1517650 w 1631950"/>
                <a:gd name="connsiteY2" fmla="*/ 2660650 h 2842569"/>
                <a:gd name="connsiteX3" fmla="*/ 1492250 w 1631950"/>
                <a:gd name="connsiteY3" fmla="*/ 2432050 h 2842569"/>
                <a:gd name="connsiteX4" fmla="*/ 1327150 w 1631950"/>
                <a:gd name="connsiteY4" fmla="*/ 2063750 h 2842569"/>
                <a:gd name="connsiteX5" fmla="*/ 1130300 w 1631950"/>
                <a:gd name="connsiteY5" fmla="*/ 1784350 h 2842569"/>
                <a:gd name="connsiteX6" fmla="*/ 889000 w 1631950"/>
                <a:gd name="connsiteY6" fmla="*/ 1441450 h 2842569"/>
                <a:gd name="connsiteX7" fmla="*/ 762000 w 1631950"/>
                <a:gd name="connsiteY7" fmla="*/ 1016000 h 2842569"/>
                <a:gd name="connsiteX8" fmla="*/ 571500 w 1631950"/>
                <a:gd name="connsiteY8" fmla="*/ 628650 h 2842569"/>
                <a:gd name="connsiteX9" fmla="*/ 190500 w 1631950"/>
                <a:gd name="connsiteY9" fmla="*/ 184150 h 2842569"/>
                <a:gd name="connsiteX10" fmla="*/ 0 w 1631950"/>
                <a:gd name="connsiteY10" fmla="*/ 0 h 2842569"/>
                <a:gd name="connsiteX0" fmla="*/ 1695450 w 1695450"/>
                <a:gd name="connsiteY0" fmla="*/ 2825750 h 2829869"/>
                <a:gd name="connsiteX1" fmla="*/ 1606550 w 1695450"/>
                <a:gd name="connsiteY1" fmla="*/ 2806700 h 2829869"/>
                <a:gd name="connsiteX2" fmla="*/ 1581150 w 1695450"/>
                <a:gd name="connsiteY2" fmla="*/ 2647950 h 2829869"/>
                <a:gd name="connsiteX3" fmla="*/ 1555750 w 1695450"/>
                <a:gd name="connsiteY3" fmla="*/ 2419350 h 2829869"/>
                <a:gd name="connsiteX4" fmla="*/ 1390650 w 1695450"/>
                <a:gd name="connsiteY4" fmla="*/ 2051050 h 2829869"/>
                <a:gd name="connsiteX5" fmla="*/ 1193800 w 1695450"/>
                <a:gd name="connsiteY5" fmla="*/ 1771650 h 2829869"/>
                <a:gd name="connsiteX6" fmla="*/ 952500 w 1695450"/>
                <a:gd name="connsiteY6" fmla="*/ 1428750 h 2829869"/>
                <a:gd name="connsiteX7" fmla="*/ 825500 w 1695450"/>
                <a:gd name="connsiteY7" fmla="*/ 1003300 h 2829869"/>
                <a:gd name="connsiteX8" fmla="*/ 635000 w 1695450"/>
                <a:gd name="connsiteY8" fmla="*/ 615950 h 2829869"/>
                <a:gd name="connsiteX9" fmla="*/ 254000 w 1695450"/>
                <a:gd name="connsiteY9" fmla="*/ 171450 h 2829869"/>
                <a:gd name="connsiteX10" fmla="*/ 0 w 1695450"/>
                <a:gd name="connsiteY10" fmla="*/ 0 h 2829869"/>
                <a:gd name="connsiteX0" fmla="*/ 1663700 w 1663700"/>
                <a:gd name="connsiteY0" fmla="*/ 2838450 h 2842569"/>
                <a:gd name="connsiteX1" fmla="*/ 1574800 w 1663700"/>
                <a:gd name="connsiteY1" fmla="*/ 2819400 h 2842569"/>
                <a:gd name="connsiteX2" fmla="*/ 1549400 w 1663700"/>
                <a:gd name="connsiteY2" fmla="*/ 2660650 h 2842569"/>
                <a:gd name="connsiteX3" fmla="*/ 1524000 w 1663700"/>
                <a:gd name="connsiteY3" fmla="*/ 2432050 h 2842569"/>
                <a:gd name="connsiteX4" fmla="*/ 1358900 w 1663700"/>
                <a:gd name="connsiteY4" fmla="*/ 2063750 h 2842569"/>
                <a:gd name="connsiteX5" fmla="*/ 1162050 w 1663700"/>
                <a:gd name="connsiteY5" fmla="*/ 1784350 h 2842569"/>
                <a:gd name="connsiteX6" fmla="*/ 920750 w 1663700"/>
                <a:gd name="connsiteY6" fmla="*/ 1441450 h 2842569"/>
                <a:gd name="connsiteX7" fmla="*/ 793750 w 1663700"/>
                <a:gd name="connsiteY7" fmla="*/ 1016000 h 2842569"/>
                <a:gd name="connsiteX8" fmla="*/ 603250 w 1663700"/>
                <a:gd name="connsiteY8" fmla="*/ 628650 h 2842569"/>
                <a:gd name="connsiteX9" fmla="*/ 222250 w 1663700"/>
                <a:gd name="connsiteY9" fmla="*/ 184150 h 2842569"/>
                <a:gd name="connsiteX10" fmla="*/ 0 w 1663700"/>
                <a:gd name="connsiteY10" fmla="*/ 0 h 2842569"/>
                <a:gd name="connsiteX0" fmla="*/ 1663700 w 1663700"/>
                <a:gd name="connsiteY0" fmla="*/ 2838450 h 2842569"/>
                <a:gd name="connsiteX1" fmla="*/ 1574800 w 1663700"/>
                <a:gd name="connsiteY1" fmla="*/ 2819400 h 2842569"/>
                <a:gd name="connsiteX2" fmla="*/ 1549400 w 1663700"/>
                <a:gd name="connsiteY2" fmla="*/ 2660650 h 2842569"/>
                <a:gd name="connsiteX3" fmla="*/ 1524000 w 1663700"/>
                <a:gd name="connsiteY3" fmla="*/ 2432050 h 2842569"/>
                <a:gd name="connsiteX4" fmla="*/ 1358900 w 1663700"/>
                <a:gd name="connsiteY4" fmla="*/ 2063750 h 2842569"/>
                <a:gd name="connsiteX5" fmla="*/ 1162050 w 1663700"/>
                <a:gd name="connsiteY5" fmla="*/ 1784350 h 2842569"/>
                <a:gd name="connsiteX6" fmla="*/ 920750 w 1663700"/>
                <a:gd name="connsiteY6" fmla="*/ 1441450 h 2842569"/>
                <a:gd name="connsiteX7" fmla="*/ 793750 w 1663700"/>
                <a:gd name="connsiteY7" fmla="*/ 1016000 h 2842569"/>
                <a:gd name="connsiteX8" fmla="*/ 603250 w 1663700"/>
                <a:gd name="connsiteY8" fmla="*/ 628650 h 2842569"/>
                <a:gd name="connsiteX9" fmla="*/ 222250 w 1663700"/>
                <a:gd name="connsiteY9" fmla="*/ 184150 h 2842569"/>
                <a:gd name="connsiteX10" fmla="*/ 0 w 1663700"/>
                <a:gd name="connsiteY10" fmla="*/ 0 h 2842569"/>
                <a:gd name="connsiteX0" fmla="*/ 1625600 w 1625600"/>
                <a:gd name="connsiteY0" fmla="*/ 2832100 h 2836219"/>
                <a:gd name="connsiteX1" fmla="*/ 1536700 w 1625600"/>
                <a:gd name="connsiteY1" fmla="*/ 2813050 h 2836219"/>
                <a:gd name="connsiteX2" fmla="*/ 1511300 w 1625600"/>
                <a:gd name="connsiteY2" fmla="*/ 2654300 h 2836219"/>
                <a:gd name="connsiteX3" fmla="*/ 1485900 w 1625600"/>
                <a:gd name="connsiteY3" fmla="*/ 2425700 h 2836219"/>
                <a:gd name="connsiteX4" fmla="*/ 1320800 w 1625600"/>
                <a:gd name="connsiteY4" fmla="*/ 2057400 h 2836219"/>
                <a:gd name="connsiteX5" fmla="*/ 1123950 w 1625600"/>
                <a:gd name="connsiteY5" fmla="*/ 1778000 h 2836219"/>
                <a:gd name="connsiteX6" fmla="*/ 882650 w 1625600"/>
                <a:gd name="connsiteY6" fmla="*/ 1435100 h 2836219"/>
                <a:gd name="connsiteX7" fmla="*/ 755650 w 1625600"/>
                <a:gd name="connsiteY7" fmla="*/ 1009650 h 2836219"/>
                <a:gd name="connsiteX8" fmla="*/ 565150 w 1625600"/>
                <a:gd name="connsiteY8" fmla="*/ 622300 h 2836219"/>
                <a:gd name="connsiteX9" fmla="*/ 184150 w 1625600"/>
                <a:gd name="connsiteY9" fmla="*/ 177800 h 2836219"/>
                <a:gd name="connsiteX10" fmla="*/ 0 w 1625600"/>
                <a:gd name="connsiteY10" fmla="*/ 0 h 2836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5600" h="2836219">
                  <a:moveTo>
                    <a:pt x="1625600" y="2832100"/>
                  </a:moveTo>
                  <a:cubicBezTo>
                    <a:pt x="1590675" y="2837391"/>
                    <a:pt x="1555750" y="2842683"/>
                    <a:pt x="1536700" y="2813050"/>
                  </a:cubicBezTo>
                  <a:cubicBezTo>
                    <a:pt x="1517650" y="2783417"/>
                    <a:pt x="1519767" y="2718858"/>
                    <a:pt x="1511300" y="2654300"/>
                  </a:cubicBezTo>
                  <a:cubicBezTo>
                    <a:pt x="1502833" y="2589742"/>
                    <a:pt x="1517650" y="2525183"/>
                    <a:pt x="1485900" y="2425700"/>
                  </a:cubicBezTo>
                  <a:cubicBezTo>
                    <a:pt x="1454150" y="2326217"/>
                    <a:pt x="1381125" y="2165350"/>
                    <a:pt x="1320800" y="2057400"/>
                  </a:cubicBezTo>
                  <a:cubicBezTo>
                    <a:pt x="1260475" y="1949450"/>
                    <a:pt x="1123950" y="1778000"/>
                    <a:pt x="1123950" y="1778000"/>
                  </a:cubicBezTo>
                  <a:cubicBezTo>
                    <a:pt x="1050925" y="1674283"/>
                    <a:pt x="944033" y="1563158"/>
                    <a:pt x="882650" y="1435100"/>
                  </a:cubicBezTo>
                  <a:cubicBezTo>
                    <a:pt x="821267" y="1307042"/>
                    <a:pt x="808567" y="1145117"/>
                    <a:pt x="755650" y="1009650"/>
                  </a:cubicBezTo>
                  <a:cubicBezTo>
                    <a:pt x="702733" y="874183"/>
                    <a:pt x="660400" y="760942"/>
                    <a:pt x="565150" y="622300"/>
                  </a:cubicBezTo>
                  <a:cubicBezTo>
                    <a:pt x="469900" y="483658"/>
                    <a:pt x="278342" y="281517"/>
                    <a:pt x="184150" y="177800"/>
                  </a:cubicBezTo>
                  <a:cubicBezTo>
                    <a:pt x="89958" y="74083"/>
                    <a:pt x="51329" y="67204"/>
                    <a:pt x="0" y="0"/>
                  </a:cubicBezTo>
                </a:path>
              </a:pathLst>
            </a:custGeom>
            <a:ln w="28575" cmpd="sng">
              <a:solidFill>
                <a:srgbClr val="ECC577">
                  <a:alpha val="68000"/>
                </a:srgbClr>
              </a:solidFill>
            </a:ln>
            <a:effectLst>
              <a:glow rad="228600">
                <a:schemeClr val="accent3">
                  <a:satMod val="175000"/>
                  <a:alpha val="40000"/>
                </a:schemeClr>
              </a:glow>
              <a:outerShdw blurRad="38100" dist="25400" dir="5400000" rotWithShape="0">
                <a:srgbClr val="000000">
                  <a:alpha val="40000"/>
                </a:srgbClr>
              </a:outerShdw>
            </a:effectLst>
            <a:scene3d>
              <a:camera prst="orthographicFront"/>
              <a:lightRig rig="threePt" dir="t"/>
            </a:scene3d>
            <a:sp3d>
              <a:bevelT prst="relaxedInset"/>
            </a:sp3d>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ln w="38100" cmpd="sng">
                  <a:solidFill>
                    <a:srgbClr val="FFFFFF"/>
                  </a:solidFill>
                </a:ln>
                <a:solidFill>
                  <a:srgbClr val="FFFFFF"/>
                </a:solidFill>
                <a:latin typeface="Arial Narrow"/>
              </a:endParaRPr>
            </a:p>
          </p:txBody>
        </p:sp>
        <p:sp>
          <p:nvSpPr>
            <p:cNvPr id="11" name="Oval 10"/>
            <p:cNvSpPr/>
            <p:nvPr/>
          </p:nvSpPr>
          <p:spPr>
            <a:xfrm rot="540000">
              <a:off x="2305043" y="4576885"/>
              <a:ext cx="156484" cy="298450"/>
            </a:xfrm>
            <a:prstGeom prst="ellipse">
              <a:avLst/>
            </a:prstGeom>
            <a:noFill/>
            <a:ln w="25400" cmpd="sng">
              <a:solidFill>
                <a:schemeClr val="tx2">
                  <a:lumMod val="60000"/>
                  <a:lumOff val="40000"/>
                </a:schemeClr>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pic>
          <p:nvPicPr>
            <p:cNvPr id="17" name="Picture 1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21420000">
              <a:off x="2203200" y="4546800"/>
              <a:ext cx="342000" cy="357594"/>
            </a:xfrm>
            <a:prstGeom prst="ellipse">
              <a:avLst/>
            </a:prstGeom>
            <a:ln w="25400">
              <a:solidFill>
                <a:schemeClr val="tx1"/>
              </a:solidFill>
            </a:ln>
            <a:effectLst>
              <a:softEdge rad="112500"/>
            </a:effectLst>
            <a:scene3d>
              <a:camera prst="isometricOffAxis2Top"/>
              <a:lightRig rig="threePt" dir="t"/>
            </a:scene3d>
          </p:spPr>
        </p:pic>
        <p:pic>
          <p:nvPicPr>
            <p:cNvPr id="12" name="Picture 11"/>
            <p:cNvPicPr>
              <a:picLocks noChangeAspect="1"/>
            </p:cNvPicPr>
            <p:nvPr/>
          </p:nvPicPr>
          <p:blipFill>
            <a:blip r:embed="rId6" cstate="screen">
              <a:alphaModFix amt="82000"/>
              <a:extLst>
                <a:ext uri="{28A0092B-C50C-407E-A947-70E740481C1C}">
                  <a14:useLocalDpi xmlns:a14="http://schemas.microsoft.com/office/drawing/2010/main"/>
                </a:ext>
              </a:extLst>
            </a:blip>
            <a:stretch>
              <a:fillRect/>
            </a:stretch>
          </p:blipFill>
          <p:spPr>
            <a:xfrm>
              <a:off x="1689100" y="4678722"/>
              <a:ext cx="1282700" cy="979127"/>
            </a:xfrm>
            <a:prstGeom prst="ellipse">
              <a:avLst/>
            </a:prstGeom>
            <a:ln>
              <a:noFill/>
            </a:ln>
            <a:effectLst>
              <a:softEdge rad="112500"/>
            </a:effectLst>
          </p:spPr>
        </p:pic>
      </p:grpSp>
      <p:pic>
        <p:nvPicPr>
          <p:cNvPr id="16" name="Picture 15"/>
          <p:cNvPicPr>
            <a:picLocks noChangeAspect="1"/>
          </p:cNvPicPr>
          <p:nvPr/>
        </p:nvPicPr>
        <p:blipFill>
          <a:blip r:embed="rId7"/>
          <a:stretch>
            <a:fillRect/>
          </a:stretch>
        </p:blipFill>
        <p:spPr>
          <a:xfrm>
            <a:off x="6070600" y="4343937"/>
            <a:ext cx="2311400" cy="1733550"/>
          </a:xfrm>
          <a:prstGeom prst="rect">
            <a:avLst/>
          </a:prstGeom>
        </p:spPr>
      </p:pic>
      <p:pic>
        <p:nvPicPr>
          <p:cNvPr id="18" name="Picture 1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714999" y="795998"/>
            <a:ext cx="3048001" cy="26341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isometricOffAxis2Top"/>
            <a:lightRig rig="contrasting" dir="t">
              <a:rot lat="0" lon="0" rev="3000000"/>
            </a:lightRig>
          </a:scene3d>
          <a:sp3d contourW="7620">
            <a:bevelT w="95250" h="31750"/>
            <a:contourClr>
              <a:srgbClr val="333333"/>
            </a:contourClr>
          </a:sp3d>
        </p:spPr>
      </p:pic>
      <p:cxnSp>
        <p:nvCxnSpPr>
          <p:cNvPr id="3" name="Straight Connector 2"/>
          <p:cNvCxnSpPr/>
          <p:nvPr/>
        </p:nvCxnSpPr>
        <p:spPr>
          <a:xfrm>
            <a:off x="5723871" y="2114550"/>
            <a:ext cx="1540529" cy="2673350"/>
          </a:xfrm>
          <a:prstGeom prst="line">
            <a:avLst/>
          </a:prstGeom>
          <a:ln w="28575" cmpd="sng">
            <a:solidFill>
              <a:schemeClr val="accent6"/>
            </a:solidFill>
          </a:ln>
          <a:effectLst>
            <a:glow rad="228600">
              <a:schemeClr val="tx2">
                <a:lumMod val="50000"/>
                <a:alpha val="40000"/>
              </a:schemeClr>
            </a:glow>
            <a:outerShdw blurRad="38100" dist="25400" dir="5400000"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7340600" y="2217207"/>
            <a:ext cx="1422400" cy="2572053"/>
          </a:xfrm>
          <a:prstGeom prst="line">
            <a:avLst/>
          </a:prstGeom>
          <a:ln w="28575" cmpd="sng">
            <a:solidFill>
              <a:schemeClr val="accent6"/>
            </a:solidFill>
          </a:ln>
          <a:effectLst>
            <a:glow rad="228600">
              <a:schemeClr val="tx2">
                <a:lumMod val="50000"/>
                <a:alpha val="40000"/>
              </a:schemeClr>
            </a:glow>
            <a:outerShdw blurRad="38100" dist="25400" dir="5400000"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29" name="Oval 28"/>
          <p:cNvSpPr/>
          <p:nvPr/>
        </p:nvSpPr>
        <p:spPr>
          <a:xfrm rot="21184483">
            <a:off x="6593755" y="3477610"/>
            <a:ext cx="1329370" cy="292606"/>
          </a:xfrm>
          <a:prstGeom prst="ellipse">
            <a:avLst/>
          </a:prstGeom>
          <a:gradFill flip="none" rotWithShape="1">
            <a:gsLst>
              <a:gs pos="19000">
                <a:srgbClr val="FF9933"/>
              </a:gs>
              <a:gs pos="86000">
                <a:srgbClr val="FFFFFF"/>
              </a:gs>
            </a:gsLst>
            <a:path path="circle">
              <a:fillToRect l="100000" t="100000"/>
            </a:path>
            <a:tileRect r="-100000" b="-100000"/>
          </a:gradFill>
          <a:ln w="38100" cmpd="sng">
            <a:solidFill>
              <a:schemeClr val="tx2">
                <a:lumMod val="60000"/>
                <a:lumOff val="40000"/>
              </a:schemeClr>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sp>
        <p:nvSpPr>
          <p:cNvPr id="30" name="Oval 29"/>
          <p:cNvSpPr/>
          <p:nvPr/>
        </p:nvSpPr>
        <p:spPr>
          <a:xfrm rot="21300000">
            <a:off x="6973192" y="3995749"/>
            <a:ext cx="657481" cy="388119"/>
          </a:xfrm>
          <a:prstGeom prst="ellipse">
            <a:avLst/>
          </a:prstGeom>
          <a:gradFill flip="none" rotWithShape="1">
            <a:gsLst>
              <a:gs pos="0">
                <a:srgbClr val="FF0000"/>
              </a:gs>
              <a:gs pos="100000">
                <a:srgbClr val="FFFFFF"/>
              </a:gs>
            </a:gsLst>
            <a:path path="circle">
              <a:fillToRect l="100000" t="100000"/>
            </a:path>
            <a:tileRect r="-100000" b="-100000"/>
          </a:gradFill>
          <a:ln w="38100" cmpd="sng">
            <a:solidFill>
              <a:srgbClr val="FF0000"/>
            </a:solidFill>
          </a:ln>
          <a:scene3d>
            <a:camera prst="isometricOffAxis2Top"/>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sp>
        <p:nvSpPr>
          <p:cNvPr id="43" name="Text Placeholder 2"/>
          <p:cNvSpPr txBox="1">
            <a:spLocks/>
          </p:cNvSpPr>
          <p:nvPr/>
        </p:nvSpPr>
        <p:spPr>
          <a:xfrm>
            <a:off x="1537427" y="342904"/>
            <a:ext cx="1892962" cy="639762"/>
          </a:xfrm>
          <a:prstGeom prst="rect">
            <a:avLst/>
          </a:prstGeom>
          <a:noFill/>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ctr"/>
            <a:r>
              <a:rPr lang="en-US" dirty="0" smtClean="0">
                <a:solidFill>
                  <a:srgbClr val="FFFFFF"/>
                </a:solidFill>
                <a:latin typeface="Arial Narrow"/>
              </a:rPr>
              <a:t>Big Bang</a:t>
            </a:r>
            <a:endParaRPr lang="en-US" dirty="0">
              <a:solidFill>
                <a:srgbClr val="FFFFFF"/>
              </a:solidFill>
              <a:latin typeface="Arial Narrow"/>
            </a:endParaRPr>
          </a:p>
        </p:txBody>
      </p:sp>
      <p:sp>
        <p:nvSpPr>
          <p:cNvPr id="44" name="Text Placeholder 4"/>
          <p:cNvSpPr txBox="1">
            <a:spLocks/>
          </p:cNvSpPr>
          <p:nvPr/>
        </p:nvSpPr>
        <p:spPr>
          <a:xfrm>
            <a:off x="6070600" y="342904"/>
            <a:ext cx="2263775" cy="639762"/>
          </a:xfrm>
          <a:prstGeom prst="rect">
            <a:avLst/>
          </a:prstGeom>
          <a:noFill/>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ctr"/>
            <a:r>
              <a:rPr lang="en-US" dirty="0" smtClean="0">
                <a:solidFill>
                  <a:srgbClr val="FFFFFF"/>
                </a:solidFill>
                <a:latin typeface="Arial Narrow"/>
              </a:rPr>
              <a:t>Little Bang</a:t>
            </a:r>
            <a:endParaRPr lang="en-US" dirty="0">
              <a:solidFill>
                <a:srgbClr val="FFFFFF"/>
              </a:solidFill>
              <a:latin typeface="Arial Narrow"/>
            </a:endParaRPr>
          </a:p>
        </p:txBody>
      </p:sp>
      <p:cxnSp>
        <p:nvCxnSpPr>
          <p:cNvPr id="46" name="Straight Arrow Connector 45"/>
          <p:cNvCxnSpPr/>
          <p:nvPr/>
        </p:nvCxnSpPr>
        <p:spPr>
          <a:xfrm flipH="1" flipV="1">
            <a:off x="4559300" y="2931899"/>
            <a:ext cx="12700" cy="198120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rot="16200000">
            <a:off x="4374342" y="3697735"/>
            <a:ext cx="1036662" cy="584776"/>
          </a:xfrm>
          <a:prstGeom prst="rect">
            <a:avLst/>
          </a:prstGeom>
          <a:noFill/>
        </p:spPr>
        <p:txBody>
          <a:bodyPr wrap="none" rtlCol="0">
            <a:spAutoFit/>
          </a:bodyPr>
          <a:lstStyle/>
          <a:p>
            <a:pPr defTabSz="457200"/>
            <a:r>
              <a:rPr lang="en-US" sz="3200" dirty="0" smtClean="0">
                <a:solidFill>
                  <a:srgbClr val="A7C9FF"/>
                </a:solidFill>
                <a:latin typeface="Comic Sans MS"/>
                <a:cs typeface="Comic Sans MS"/>
              </a:rPr>
              <a:t>time</a:t>
            </a:r>
            <a:endParaRPr lang="en-US" sz="3200" dirty="0">
              <a:solidFill>
                <a:srgbClr val="A7C9FF"/>
              </a:solidFill>
              <a:latin typeface="Comic Sans MS"/>
              <a:cs typeface="Comic Sans MS"/>
            </a:endParaRPr>
          </a:p>
        </p:txBody>
      </p:sp>
      <p:sp>
        <p:nvSpPr>
          <p:cNvPr id="48" name="TextBox 47"/>
          <p:cNvSpPr txBox="1"/>
          <p:nvPr/>
        </p:nvSpPr>
        <p:spPr>
          <a:xfrm>
            <a:off x="7995639" y="4042450"/>
            <a:ext cx="602261" cy="369332"/>
          </a:xfrm>
          <a:prstGeom prst="rect">
            <a:avLst/>
          </a:prstGeom>
          <a:noFill/>
          <a:ln>
            <a:noFill/>
          </a:ln>
        </p:spPr>
        <p:txBody>
          <a:bodyPr wrap="none" rtlCol="0">
            <a:spAutoFit/>
          </a:bodyPr>
          <a:lstStyle/>
          <a:p>
            <a:pPr defTabSz="457200"/>
            <a:r>
              <a:rPr lang="en-US" dirty="0" smtClean="0">
                <a:solidFill>
                  <a:srgbClr val="FF0000"/>
                </a:solidFill>
                <a:latin typeface="Arial Narrow"/>
              </a:rPr>
              <a:t>QGP</a:t>
            </a:r>
            <a:endParaRPr lang="en-US" dirty="0">
              <a:solidFill>
                <a:srgbClr val="FF0000"/>
              </a:solidFill>
              <a:latin typeface="Arial Narrow"/>
            </a:endParaRPr>
          </a:p>
        </p:txBody>
      </p:sp>
      <p:sp>
        <p:nvSpPr>
          <p:cNvPr id="49" name="TextBox 48"/>
          <p:cNvSpPr txBox="1"/>
          <p:nvPr/>
        </p:nvSpPr>
        <p:spPr>
          <a:xfrm>
            <a:off x="1046893" y="1195442"/>
            <a:ext cx="2920015" cy="369332"/>
          </a:xfrm>
          <a:prstGeom prst="rect">
            <a:avLst/>
          </a:prstGeom>
          <a:noFill/>
        </p:spPr>
        <p:txBody>
          <a:bodyPr wrap="none" rtlCol="0">
            <a:spAutoFit/>
          </a:bodyPr>
          <a:lstStyle/>
          <a:p>
            <a:pPr defTabSz="457200"/>
            <a:r>
              <a:rPr lang="en-US" dirty="0" smtClean="0">
                <a:solidFill>
                  <a:srgbClr val="FFFFFF"/>
                </a:solidFill>
                <a:latin typeface="Comic Sans MS"/>
                <a:cs typeface="Comic Sans MS"/>
              </a:rPr>
              <a:t>Present t</a:t>
            </a:r>
            <a:r>
              <a:rPr lang="en-US" baseline="-25000" dirty="0" smtClean="0">
                <a:solidFill>
                  <a:srgbClr val="FFFFFF"/>
                </a:solidFill>
                <a:latin typeface="Comic Sans MS"/>
                <a:cs typeface="Comic Sans MS"/>
              </a:rPr>
              <a:t>0</a:t>
            </a:r>
            <a:r>
              <a:rPr lang="en-US" dirty="0" smtClean="0">
                <a:solidFill>
                  <a:srgbClr val="FFFFFF"/>
                </a:solidFill>
                <a:latin typeface="Comic Sans MS"/>
                <a:cs typeface="Comic Sans MS"/>
              </a:rPr>
              <a:t>+13.7×10</a:t>
            </a:r>
            <a:r>
              <a:rPr lang="en-US" baseline="30000" dirty="0" smtClean="0">
                <a:solidFill>
                  <a:srgbClr val="FFFFFF"/>
                </a:solidFill>
                <a:latin typeface="Comic Sans MS"/>
                <a:cs typeface="Comic Sans MS"/>
              </a:rPr>
              <a:t>9 </a:t>
            </a:r>
            <a:r>
              <a:rPr lang="en-US" dirty="0" smtClean="0">
                <a:solidFill>
                  <a:srgbClr val="FFFFFF"/>
                </a:solidFill>
                <a:latin typeface="Comic Sans MS"/>
                <a:cs typeface="Comic Sans MS"/>
              </a:rPr>
              <a:t>years </a:t>
            </a:r>
            <a:endParaRPr lang="en-US" dirty="0">
              <a:solidFill>
                <a:srgbClr val="FFFFFF"/>
              </a:solidFill>
              <a:latin typeface="Comic Sans MS"/>
              <a:cs typeface="Comic Sans MS"/>
            </a:endParaRPr>
          </a:p>
        </p:txBody>
      </p:sp>
      <p:sp>
        <p:nvSpPr>
          <p:cNvPr id="50" name="TextBox 49"/>
          <p:cNvSpPr txBox="1"/>
          <p:nvPr/>
        </p:nvSpPr>
        <p:spPr>
          <a:xfrm>
            <a:off x="5723871" y="1195442"/>
            <a:ext cx="3035319" cy="369332"/>
          </a:xfrm>
          <a:prstGeom prst="rect">
            <a:avLst/>
          </a:prstGeom>
          <a:noFill/>
        </p:spPr>
        <p:txBody>
          <a:bodyPr wrap="none" rtlCol="0">
            <a:spAutoFit/>
          </a:bodyPr>
          <a:lstStyle/>
          <a:p>
            <a:pPr defTabSz="457200"/>
            <a:r>
              <a:rPr lang="en-US" dirty="0" smtClean="0">
                <a:solidFill>
                  <a:srgbClr val="FFFFFF"/>
                </a:solidFill>
                <a:latin typeface="Comic Sans MS"/>
                <a:cs typeface="Comic Sans MS"/>
              </a:rPr>
              <a:t>Present t</a:t>
            </a:r>
            <a:r>
              <a:rPr lang="en-US" baseline="-25000" dirty="0" smtClean="0">
                <a:solidFill>
                  <a:srgbClr val="FFFFFF"/>
                </a:solidFill>
                <a:latin typeface="Comic Sans MS"/>
                <a:cs typeface="Comic Sans MS"/>
              </a:rPr>
              <a:t>0</a:t>
            </a:r>
            <a:r>
              <a:rPr lang="en-US" dirty="0" smtClean="0">
                <a:solidFill>
                  <a:srgbClr val="FFFFFF"/>
                </a:solidFill>
                <a:latin typeface="Comic Sans MS"/>
                <a:cs typeface="Comic Sans MS"/>
              </a:rPr>
              <a:t>+</a:t>
            </a:r>
            <a:r>
              <a:rPr lang="en-US" dirty="0">
                <a:solidFill>
                  <a:srgbClr val="FFFFFF"/>
                </a:solidFill>
                <a:latin typeface="Comic Sans MS"/>
                <a:cs typeface="Comic Sans MS"/>
              </a:rPr>
              <a:t>3</a:t>
            </a:r>
            <a:r>
              <a:rPr lang="en-US" dirty="0" smtClean="0">
                <a:solidFill>
                  <a:srgbClr val="FFFFFF"/>
                </a:solidFill>
                <a:latin typeface="Comic Sans MS"/>
                <a:cs typeface="Comic Sans MS"/>
              </a:rPr>
              <a:t>×10</a:t>
            </a:r>
            <a:r>
              <a:rPr lang="en-US" baseline="30000" dirty="0" smtClean="0">
                <a:solidFill>
                  <a:srgbClr val="FFFFFF"/>
                </a:solidFill>
                <a:latin typeface="Comic Sans MS"/>
                <a:cs typeface="Comic Sans MS"/>
              </a:rPr>
              <a:t>-23 </a:t>
            </a:r>
            <a:r>
              <a:rPr lang="en-US" dirty="0" smtClean="0">
                <a:solidFill>
                  <a:srgbClr val="FFFFFF"/>
                </a:solidFill>
                <a:latin typeface="Comic Sans MS"/>
                <a:cs typeface="Comic Sans MS"/>
              </a:rPr>
              <a:t>seconds </a:t>
            </a:r>
            <a:endParaRPr lang="en-US" dirty="0">
              <a:solidFill>
                <a:srgbClr val="FFFFFF"/>
              </a:solidFill>
              <a:latin typeface="Comic Sans MS"/>
              <a:cs typeface="Comic Sans MS"/>
            </a:endParaRPr>
          </a:p>
        </p:txBody>
      </p:sp>
      <p:sp>
        <p:nvSpPr>
          <p:cNvPr id="53" name="TextBox 52"/>
          <p:cNvSpPr txBox="1"/>
          <p:nvPr/>
        </p:nvSpPr>
        <p:spPr>
          <a:xfrm>
            <a:off x="4378321" y="5083284"/>
            <a:ext cx="387358" cy="369332"/>
          </a:xfrm>
          <a:prstGeom prst="rect">
            <a:avLst/>
          </a:prstGeom>
          <a:noFill/>
        </p:spPr>
        <p:txBody>
          <a:bodyPr wrap="none" rtlCol="0">
            <a:spAutoFit/>
          </a:bodyPr>
          <a:lstStyle/>
          <a:p>
            <a:pPr defTabSz="457200"/>
            <a:r>
              <a:rPr lang="en-US" dirty="0" smtClean="0">
                <a:solidFill>
                  <a:srgbClr val="FFFFFF"/>
                </a:solidFill>
                <a:latin typeface="Comic Sans MS"/>
                <a:cs typeface="Comic Sans MS"/>
              </a:rPr>
              <a:t>t</a:t>
            </a:r>
            <a:r>
              <a:rPr lang="en-US" baseline="-25000" dirty="0" smtClean="0">
                <a:solidFill>
                  <a:srgbClr val="FFFFFF"/>
                </a:solidFill>
                <a:latin typeface="Comic Sans MS"/>
                <a:cs typeface="Comic Sans MS"/>
              </a:rPr>
              <a:t>0</a:t>
            </a:r>
            <a:endParaRPr lang="en-US" dirty="0">
              <a:solidFill>
                <a:srgbClr val="FFFFFF"/>
              </a:solidFill>
              <a:latin typeface="Comic Sans MS"/>
              <a:cs typeface="Comic Sans MS"/>
            </a:endParaRPr>
          </a:p>
        </p:txBody>
      </p:sp>
      <p:sp>
        <p:nvSpPr>
          <p:cNvPr id="2" name="Date Placeholder 1"/>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4" name="Footer Placeholder 3"/>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48</a:t>
            </a:fld>
            <a:endParaRPr lang="en-US">
              <a:solidFill>
                <a:srgbClr val="FFFFFF">
                  <a:lumMod val="65000"/>
                </a:srgbClr>
              </a:solidFill>
            </a:endParaRPr>
          </a:p>
        </p:txBody>
      </p:sp>
      <p:sp>
        <p:nvSpPr>
          <p:cNvPr id="31" name="TextBox 30"/>
          <p:cNvSpPr txBox="1"/>
          <p:nvPr/>
        </p:nvSpPr>
        <p:spPr>
          <a:xfrm>
            <a:off x="8042769" y="3465883"/>
            <a:ext cx="1163224" cy="369332"/>
          </a:xfrm>
          <a:prstGeom prst="rect">
            <a:avLst/>
          </a:prstGeom>
          <a:noFill/>
          <a:ln>
            <a:noFill/>
          </a:ln>
        </p:spPr>
        <p:txBody>
          <a:bodyPr wrap="none" rtlCol="0">
            <a:spAutoFit/>
          </a:bodyPr>
          <a:lstStyle/>
          <a:p>
            <a:pPr defTabSz="457200"/>
            <a:r>
              <a:rPr lang="en-US" dirty="0" smtClean="0">
                <a:solidFill>
                  <a:srgbClr val="DC9E1F">
                    <a:lumMod val="60000"/>
                    <a:lumOff val="40000"/>
                  </a:srgbClr>
                </a:solidFill>
                <a:latin typeface="Arial Narrow"/>
              </a:rPr>
              <a:t>Hadron gas</a:t>
            </a:r>
            <a:endParaRPr lang="en-US" dirty="0">
              <a:solidFill>
                <a:srgbClr val="DC9E1F">
                  <a:lumMod val="60000"/>
                  <a:lumOff val="40000"/>
                </a:srgbClr>
              </a:solidFill>
              <a:latin typeface="Arial Narrow"/>
            </a:endParaRPr>
          </a:p>
        </p:txBody>
      </p:sp>
      <p:sp>
        <p:nvSpPr>
          <p:cNvPr id="32" name="TextBox 31"/>
          <p:cNvSpPr txBox="1"/>
          <p:nvPr/>
        </p:nvSpPr>
        <p:spPr>
          <a:xfrm>
            <a:off x="960566" y="4194850"/>
            <a:ext cx="602261" cy="369332"/>
          </a:xfrm>
          <a:prstGeom prst="rect">
            <a:avLst/>
          </a:prstGeom>
          <a:noFill/>
          <a:ln>
            <a:noFill/>
          </a:ln>
        </p:spPr>
        <p:txBody>
          <a:bodyPr wrap="none" rtlCol="0">
            <a:spAutoFit/>
          </a:bodyPr>
          <a:lstStyle/>
          <a:p>
            <a:pPr defTabSz="457200"/>
            <a:r>
              <a:rPr lang="en-US" dirty="0" smtClean="0">
                <a:solidFill>
                  <a:srgbClr val="FF0000"/>
                </a:solidFill>
                <a:latin typeface="Arial Narrow"/>
              </a:rPr>
              <a:t>QGP</a:t>
            </a:r>
            <a:endParaRPr lang="en-US" dirty="0">
              <a:solidFill>
                <a:srgbClr val="FF0000"/>
              </a:solidFill>
              <a:latin typeface="Arial Narrow"/>
            </a:endParaRPr>
          </a:p>
        </p:txBody>
      </p:sp>
      <p:sp>
        <p:nvSpPr>
          <p:cNvPr id="33" name="TextBox 32"/>
          <p:cNvSpPr txBox="1"/>
          <p:nvPr/>
        </p:nvSpPr>
        <p:spPr>
          <a:xfrm>
            <a:off x="865678" y="3465883"/>
            <a:ext cx="605191" cy="369332"/>
          </a:xfrm>
          <a:prstGeom prst="rect">
            <a:avLst/>
          </a:prstGeom>
          <a:noFill/>
          <a:ln>
            <a:noFill/>
          </a:ln>
        </p:spPr>
        <p:txBody>
          <a:bodyPr wrap="none" rtlCol="0">
            <a:spAutoFit/>
          </a:bodyPr>
          <a:lstStyle/>
          <a:p>
            <a:pPr defTabSz="457200"/>
            <a:r>
              <a:rPr lang="en-US" dirty="0" smtClean="0">
                <a:solidFill>
                  <a:srgbClr val="DC9E1F">
                    <a:lumMod val="60000"/>
                    <a:lumOff val="40000"/>
                  </a:srgbClr>
                </a:solidFill>
                <a:latin typeface="Arial Narrow"/>
              </a:rPr>
              <a:t>CMB</a:t>
            </a:r>
            <a:endParaRPr lang="en-US" dirty="0">
              <a:solidFill>
                <a:srgbClr val="DC9E1F">
                  <a:lumMod val="60000"/>
                  <a:lumOff val="40000"/>
                </a:srgbClr>
              </a:solidFill>
              <a:latin typeface="Arial Narrow"/>
            </a:endParaRPr>
          </a:p>
        </p:txBody>
      </p:sp>
    </p:spTree>
    <p:extLst>
      <p:ext uri="{BB962C8B-B14F-4D97-AF65-F5344CB8AC3E}">
        <p14:creationId xmlns:p14="http://schemas.microsoft.com/office/powerpoint/2010/main" val="289539166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solidFill>
                  <a:srgbClr val="FFFFFF"/>
                </a:solidFill>
                <a:latin typeface="Arial Narrow"/>
              </a:rPr>
              <a:t>Big Bang</a:t>
            </a:r>
            <a:endParaRPr lang="en-US" dirty="0">
              <a:solidFill>
                <a:srgbClr val="FFFFFF"/>
              </a:solidFill>
              <a:latin typeface="Arial Narrow"/>
            </a:endParaRPr>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solidFill>
                  <a:srgbClr val="FFFFFF"/>
                </a:solidFill>
                <a:latin typeface="Arial Narrow"/>
              </a:rPr>
              <a:t>Little Bang</a:t>
            </a:r>
            <a:endParaRPr lang="en-US" dirty="0">
              <a:solidFill>
                <a:srgbClr val="FFFFFF"/>
              </a:solidFill>
              <a:latin typeface="Arial Narrow"/>
            </a:endParaRPr>
          </a:p>
        </p:txBody>
      </p:sp>
      <p:sp>
        <p:nvSpPr>
          <p:cNvPr id="2" name="Content Placeholder 1"/>
          <p:cNvSpPr>
            <a:spLocks noGrp="1"/>
          </p:cNvSpPr>
          <p:nvPr>
            <p:ph sz="quarter" idx="13"/>
          </p:nvPr>
        </p:nvSpPr>
        <p:spPr>
          <a:xfrm>
            <a:off x="609600" y="1173656"/>
            <a:ext cx="3733800" cy="4608538"/>
          </a:xfrm>
        </p:spPr>
        <p:txBody>
          <a:bodyPr/>
          <a:lstStyle/>
          <a:p>
            <a:r>
              <a:rPr lang="en-US" dirty="0" smtClean="0"/>
              <a:t>Global characteristics</a:t>
            </a:r>
          </a:p>
          <a:p>
            <a:pPr lvl="1"/>
            <a:r>
              <a:rPr lang="en-US" dirty="0" smtClean="0"/>
              <a:t>mass density </a:t>
            </a:r>
            <a:r>
              <a:rPr lang="en-US" dirty="0" err="1" smtClean="0"/>
              <a:t>Ω</a:t>
            </a:r>
            <a:r>
              <a:rPr lang="en-US" dirty="0" smtClean="0"/>
              <a:t>, age </a:t>
            </a:r>
          </a:p>
        </p:txBody>
      </p:sp>
      <p:sp>
        <p:nvSpPr>
          <p:cNvPr id="3" name="Content Placeholder 2"/>
          <p:cNvSpPr>
            <a:spLocks noGrp="1"/>
          </p:cNvSpPr>
          <p:nvPr>
            <p:ph sz="quarter" idx="14"/>
          </p:nvPr>
        </p:nvSpPr>
        <p:spPr>
          <a:xfrm>
            <a:off x="4800600" y="1173656"/>
            <a:ext cx="3733800" cy="4608538"/>
          </a:xfrm>
        </p:spPr>
        <p:txBody>
          <a:bodyPr/>
          <a:lstStyle/>
          <a:p>
            <a:r>
              <a:rPr lang="en-US" dirty="0"/>
              <a:t>Global </a:t>
            </a:r>
            <a:r>
              <a:rPr lang="en-US" dirty="0" smtClean="0"/>
              <a:t>characteristics</a:t>
            </a:r>
          </a:p>
          <a:p>
            <a:pPr lvl="1"/>
            <a:r>
              <a:rPr lang="en-US" dirty="0" smtClean="0"/>
              <a:t>Energy density, size, lifetime</a:t>
            </a:r>
            <a:endParaRPr lang="en-US" dirty="0"/>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7706" y="3255968"/>
            <a:ext cx="1779787" cy="1849583"/>
          </a:xfrm>
          <a:prstGeom prst="rect">
            <a:avLst/>
          </a:prstGeom>
        </p:spPr>
      </p:pic>
      <p:sp>
        <p:nvSpPr>
          <p:cNvPr id="4" name="Donut 3"/>
          <p:cNvSpPr/>
          <p:nvPr/>
        </p:nvSpPr>
        <p:spPr>
          <a:xfrm>
            <a:off x="818741" y="3022268"/>
            <a:ext cx="2439514" cy="2423173"/>
          </a:xfrm>
          <a:prstGeom prst="donu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pic>
        <p:nvPicPr>
          <p:cNvPr id="14"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84553" y="3022000"/>
            <a:ext cx="1412480" cy="231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7" name="Slide Number Placeholder 6"/>
          <p:cNvSpPr>
            <a:spLocks noGrp="1"/>
          </p:cNvSpPr>
          <p:nvPr>
            <p:ph type="sldNum" sz="quarter" idx="12"/>
          </p:nvPr>
        </p:nvSpPr>
        <p:spPr/>
        <p:txBody>
          <a:bodyPr/>
          <a:lstStyle/>
          <a:p>
            <a:fld id="{6DF03C81-BDDC-E040-90CD-94A0A4D4FAA3}" type="slidenum">
              <a:rPr lang="en-US" smtClean="0">
                <a:solidFill>
                  <a:srgbClr val="FFFFFF">
                    <a:lumMod val="65000"/>
                  </a:srgbClr>
                </a:solidFill>
              </a:rPr>
              <a:pPr/>
              <a:t>49</a:t>
            </a:fld>
            <a:endParaRPr lang="en-US">
              <a:solidFill>
                <a:srgbClr val="FFFFFF">
                  <a:lumMod val="65000"/>
                </a:srgbClr>
              </a:solidFill>
            </a:endParaRPr>
          </a:p>
        </p:txBody>
      </p:sp>
    </p:spTree>
    <p:extLst>
      <p:ext uri="{BB962C8B-B14F-4D97-AF65-F5344CB8AC3E}">
        <p14:creationId xmlns:p14="http://schemas.microsoft.com/office/powerpoint/2010/main" val="99590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3762374"/>
            <a:ext cx="7315200" cy="1162050"/>
          </a:xfrm>
        </p:spPr>
        <p:txBody>
          <a:bodyPr/>
          <a:lstStyle/>
          <a:p>
            <a:r>
              <a:rPr lang="en-US" dirty="0" smtClean="0">
                <a:solidFill>
                  <a:schemeClr val="tx1">
                    <a:alpha val="50000"/>
                  </a:schemeClr>
                </a:solidFill>
              </a:rPr>
              <a:t>Modern-day physics describes the Universe at all scale</a:t>
            </a:r>
            <a:endParaRPr lang="en-US" dirty="0">
              <a:solidFill>
                <a:schemeClr val="tx1">
                  <a:alpha val="50000"/>
                </a:schemeClr>
              </a:solidFill>
            </a:endParaRPr>
          </a:p>
        </p:txBody>
      </p:sp>
      <p:sp>
        <p:nvSpPr>
          <p:cNvPr id="2" name="Slide Number Placeholder 1"/>
          <p:cNvSpPr>
            <a:spLocks noGrp="1"/>
          </p:cNvSpPr>
          <p:nvPr>
            <p:ph type="sldNum" sz="quarter" idx="12"/>
          </p:nvPr>
        </p:nvSpPr>
        <p:spPr/>
        <p:txBody>
          <a:bodyPr/>
          <a:lstStyle/>
          <a:p>
            <a:fld id="{B9D2C864-9362-43C7-A136-D9C41D93A96D}" type="slidenum">
              <a:rPr lang="en-US" smtClean="0"/>
              <a:t>5</a:t>
            </a:fld>
            <a:endParaRPr lang="en-US"/>
          </a:p>
        </p:txBody>
      </p:sp>
      <p:pic>
        <p:nvPicPr>
          <p:cNvPr id="4" name="Picture Placeholder 3"/>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pic>
        <p:nvPicPr>
          <p:cNvPr id="7" name="Picture Placeholder 3"/>
          <p:cNvPicPr>
            <a:picLocks noChangeAspect="1"/>
          </p:cNvPicPr>
          <p:nvPr/>
        </p:nvPicPr>
        <p:blipFill>
          <a:blip r:embed="rId3" cstate="screen">
            <a:extLst>
              <a:ext uri="{28A0092B-C50C-407E-A947-70E740481C1C}">
                <a14:useLocalDpi xmlns:a14="http://schemas.microsoft.com/office/drawing/2010/main"/>
              </a:ext>
            </a:extLst>
          </a:blip>
          <a:srcRect t="16722" b="16722"/>
          <a:stretch>
            <a:fillRect/>
          </a:stretch>
        </p:blipFill>
        <p:spPr>
          <a:xfrm rot="232774">
            <a:off x="2247853" y="548782"/>
            <a:ext cx="4653577" cy="3072384"/>
          </a:xfrm>
          <a:prstGeom prst="rect">
            <a:avLst/>
          </a:prstGeom>
          <a:solidFill>
            <a:schemeClr val="bg1">
              <a:lumMod val="85000"/>
            </a:schemeClr>
          </a:solidFill>
        </p:spPr>
      </p:pic>
      <p:sp>
        <p:nvSpPr>
          <p:cNvPr id="6" name="Rectangle 5"/>
          <p:cNvSpPr/>
          <p:nvPr/>
        </p:nvSpPr>
        <p:spPr>
          <a:xfrm rot="300000">
            <a:off x="5970935" y="383139"/>
            <a:ext cx="1547751" cy="276999"/>
          </a:xfrm>
          <a:prstGeom prst="rect">
            <a:avLst/>
          </a:prstGeom>
        </p:spPr>
        <p:txBody>
          <a:bodyPr wrap="square">
            <a:spAutoFit/>
          </a:bodyPr>
          <a:lstStyle/>
          <a:p>
            <a:r>
              <a:rPr lang="fr-FR" sz="1200" b="1" dirty="0" smtClean="0">
                <a:hlinkClick r:id="rId4"/>
              </a:rPr>
              <a:t>The_Cosmic_Web</a:t>
            </a:r>
            <a:endParaRPr lang="fr-FR" sz="1200" b="1" dirty="0"/>
          </a:p>
        </p:txBody>
      </p:sp>
      <p:sp>
        <p:nvSpPr>
          <p:cNvPr id="9" name="Rectangle 8"/>
          <p:cNvSpPr/>
          <p:nvPr/>
        </p:nvSpPr>
        <p:spPr>
          <a:xfrm>
            <a:off x="983408" y="5139034"/>
            <a:ext cx="4109292" cy="1566565"/>
          </a:xfrm>
          <a:prstGeom prst="rect">
            <a:avLst/>
          </a:prstGeom>
          <a:noFill/>
        </p:spPr>
        <p:txBody>
          <a:bodyPr wrap="none" lIns="91440" tIns="45720" rIns="91440" bIns="45720">
            <a:prstTxWarp prst="textFadeRight">
              <a:avLst>
                <a:gd name="adj" fmla="val 31353"/>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CH" sz="5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From 10 </a:t>
            </a:r>
            <a:r>
              <a:rPr lang="fr-CH" sz="5400" b="1"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28</a:t>
            </a:r>
            <a:r>
              <a:rPr lang="fr-CH" sz="5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cm …</a:t>
            </a:r>
            <a:endParaRPr lang="fr-CH" sz="5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 name="Picture 7"/>
          <p:cNvPicPr>
            <a:picLocks noChangeAspect="1"/>
          </p:cNvPicPr>
          <p:nvPr/>
        </p:nvPicPr>
        <p:blipFill>
          <a:blip r:embed="rId5">
            <a:duotone>
              <a:prstClr val="black"/>
              <a:schemeClr val="accent1">
                <a:tint val="45000"/>
                <a:satMod val="400000"/>
              </a:schemeClr>
            </a:duotone>
            <a:extLst>
              <a:ext uri="{BEBA8EAE-BF5A-486C-A8C5-ECC9F3942E4B}">
                <a14:imgProps xmlns:a14="http://schemas.microsoft.com/office/drawing/2010/main">
                  <a14:imgLayer r:embed="rId6">
                    <a14:imgEffect>
                      <a14:backgroundRemoval t="0" b="100000" l="10000" r="90000">
                        <a14:backgroundMark x1="40000" y1="54000" x2="44286" y2="58000"/>
                      </a14:backgroundRemoval>
                    </a14:imgEffect>
                  </a14:imgLayer>
                </a14:imgProps>
              </a:ext>
            </a:extLst>
          </a:blip>
          <a:stretch>
            <a:fillRect/>
          </a:stretch>
        </p:blipFill>
        <p:spPr>
          <a:xfrm>
            <a:off x="8361680" y="6172200"/>
            <a:ext cx="960120" cy="685800"/>
          </a:xfrm>
          <a:prstGeom prst="rect">
            <a:avLst/>
          </a:prstGeom>
        </p:spPr>
      </p:pic>
    </p:spTree>
    <p:extLst>
      <p:ext uri="{BB962C8B-B14F-4D97-AF65-F5344CB8AC3E}">
        <p14:creationId xmlns:p14="http://schemas.microsoft.com/office/powerpoint/2010/main" val="251586401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09600" y="2562480"/>
            <a:ext cx="3017506" cy="3135840"/>
          </a:xfrm>
          <a:prstGeom prst="rect">
            <a:avLst/>
          </a:prstGeom>
        </p:spPr>
      </p:pic>
      <p:pic>
        <p:nvPicPr>
          <p:cNvPr id="11" name="Picture 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66674" y="2613317"/>
            <a:ext cx="3949537" cy="2965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solidFill>
                  <a:srgbClr val="FFFFFF"/>
                </a:solidFill>
                <a:latin typeface="Arial Narrow"/>
              </a:rPr>
              <a:t>Big Bang</a:t>
            </a:r>
            <a:endParaRPr lang="en-US" dirty="0">
              <a:solidFill>
                <a:srgbClr val="FFFFFF"/>
              </a:solidFill>
              <a:latin typeface="Arial Narrow"/>
            </a:endParaRPr>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solidFill>
                  <a:srgbClr val="FFFFFF"/>
                </a:solidFill>
                <a:latin typeface="Arial Narrow"/>
              </a:rPr>
              <a:t>Little Bang</a:t>
            </a:r>
            <a:endParaRPr lang="en-US" dirty="0">
              <a:solidFill>
                <a:srgbClr val="FFFFFF"/>
              </a:solidFill>
              <a:latin typeface="Arial Narrow"/>
            </a:endParaRPr>
          </a:p>
        </p:txBody>
      </p:sp>
      <p:sp>
        <p:nvSpPr>
          <p:cNvPr id="2" name="Content Placeholder 1"/>
          <p:cNvSpPr>
            <a:spLocks noGrp="1"/>
          </p:cNvSpPr>
          <p:nvPr>
            <p:ph sz="quarter" idx="13"/>
          </p:nvPr>
        </p:nvSpPr>
        <p:spPr>
          <a:xfrm>
            <a:off x="609600" y="1173656"/>
            <a:ext cx="3733800" cy="4608538"/>
          </a:xfrm>
        </p:spPr>
        <p:txBody>
          <a:bodyPr/>
          <a:lstStyle/>
          <a:p>
            <a:r>
              <a:rPr lang="en-US" dirty="0" smtClean="0"/>
              <a:t>Global characteristics</a:t>
            </a:r>
          </a:p>
          <a:p>
            <a:pPr lvl="1"/>
            <a:r>
              <a:rPr lang="en-US" dirty="0" smtClean="0"/>
              <a:t>mass</a:t>
            </a:r>
            <a:r>
              <a:rPr lang="en-US" dirty="0"/>
              <a:t> </a:t>
            </a:r>
            <a:r>
              <a:rPr lang="en-US" dirty="0" smtClean="0"/>
              <a:t>density </a:t>
            </a:r>
            <a:r>
              <a:rPr lang="en-US" dirty="0" err="1" smtClean="0"/>
              <a:t>Ω</a:t>
            </a:r>
            <a:r>
              <a:rPr lang="en-US" dirty="0" smtClean="0"/>
              <a:t>, age </a:t>
            </a:r>
          </a:p>
          <a:p>
            <a:r>
              <a:rPr lang="en-US" dirty="0" smtClean="0"/>
              <a:t>Expansion </a:t>
            </a:r>
            <a:r>
              <a:rPr lang="en-US" dirty="0"/>
              <a:t>(</a:t>
            </a:r>
            <a:r>
              <a:rPr lang="en-US" dirty="0" smtClean="0"/>
              <a:t>galaxies)</a:t>
            </a:r>
          </a:p>
          <a:p>
            <a:pPr lvl="1"/>
            <a:r>
              <a:rPr lang="en-US" dirty="0" err="1" smtClean="0"/>
              <a:t>Huble</a:t>
            </a:r>
            <a:r>
              <a:rPr lang="en-US" dirty="0" smtClean="0"/>
              <a:t> flow	</a:t>
            </a:r>
            <a:endParaRPr lang="en-US" dirty="0"/>
          </a:p>
        </p:txBody>
      </p:sp>
      <p:sp>
        <p:nvSpPr>
          <p:cNvPr id="3" name="Content Placeholder 2"/>
          <p:cNvSpPr>
            <a:spLocks noGrp="1"/>
          </p:cNvSpPr>
          <p:nvPr>
            <p:ph sz="quarter" idx="14"/>
          </p:nvPr>
        </p:nvSpPr>
        <p:spPr>
          <a:xfrm>
            <a:off x="4800600" y="1173656"/>
            <a:ext cx="3733800" cy="4608538"/>
          </a:xfrm>
        </p:spPr>
        <p:txBody>
          <a:bodyPr/>
          <a:lstStyle/>
          <a:p>
            <a:r>
              <a:rPr lang="en-US" dirty="0"/>
              <a:t>Global </a:t>
            </a:r>
            <a:r>
              <a:rPr lang="en-US" dirty="0" smtClean="0"/>
              <a:t>characteristics</a:t>
            </a:r>
          </a:p>
          <a:p>
            <a:pPr lvl="1"/>
            <a:r>
              <a:rPr lang="en-US" dirty="0" smtClean="0"/>
              <a:t>Energy density, size, lifetime</a:t>
            </a:r>
            <a:endParaRPr lang="en-US" dirty="0"/>
          </a:p>
          <a:p>
            <a:r>
              <a:rPr lang="en-US" dirty="0" smtClean="0"/>
              <a:t>Expansion (hadrons)</a:t>
            </a:r>
          </a:p>
          <a:p>
            <a:pPr lvl="1"/>
            <a:r>
              <a:rPr lang="en-US" dirty="0" smtClean="0"/>
              <a:t>Particles flow, π interferometry</a:t>
            </a:r>
            <a:endParaRPr lang="en-US" dirty="0"/>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6DF03C81-BDDC-E040-90CD-94A0A4D4FAA3}" type="slidenum">
              <a:rPr lang="en-US" smtClean="0">
                <a:solidFill>
                  <a:srgbClr val="FFFFFF">
                    <a:lumMod val="65000"/>
                  </a:srgbClr>
                </a:solidFill>
              </a:rPr>
              <a:pPr/>
              <a:t>50</a:t>
            </a:fld>
            <a:endParaRPr lang="en-US">
              <a:solidFill>
                <a:srgbClr val="FFFFFF">
                  <a:lumMod val="65000"/>
                </a:srgbClr>
              </a:solidFill>
            </a:endParaRPr>
          </a:p>
        </p:txBody>
      </p:sp>
    </p:spTree>
    <p:extLst>
      <p:ext uri="{BB962C8B-B14F-4D97-AF65-F5344CB8AC3E}">
        <p14:creationId xmlns:p14="http://schemas.microsoft.com/office/powerpoint/2010/main" val="3384861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
                                            <p:txEl>
                                              <p:pRg st="0" end="0"/>
                                            </p:txEl>
                                          </p:spTgt>
                                        </p:tgtEl>
                                        <p:attrNameLst>
                                          <p:attrName>style.opacity</p:attrName>
                                        </p:attrNameLst>
                                      </p:cBhvr>
                                      <p:to>
                                        <p:strVal val="0.5"/>
                                      </p:to>
                                    </p:set>
                                    <p:animEffect filter="image" prLst="opacity: 0.5">
                                      <p:cBhvr rctx="IE">
                                        <p:cTn id="7" dur="indefinite"/>
                                        <p:tgtEl>
                                          <p:spTgt spid="2">
                                            <p:txEl>
                                              <p:pRg st="0" end="0"/>
                                            </p:txEl>
                                          </p:spTgt>
                                        </p:tgtEl>
                                      </p:cBhvr>
                                    </p:animEffect>
                                  </p:childTnLst>
                                </p:cTn>
                              </p:par>
                              <p:par>
                                <p:cTn id="8" presetID="9" presetClass="emph" presetSubtype="0" nodeType="withEffect">
                                  <p:stCondLst>
                                    <p:cond delay="0"/>
                                  </p:stCondLst>
                                  <p:childTnLst>
                                    <p:set>
                                      <p:cBhvr rctx="PPT">
                                        <p:cTn id="9" dur="indefinite"/>
                                        <p:tgtEl>
                                          <p:spTgt spid="2">
                                            <p:txEl>
                                              <p:pRg st="1" end="1"/>
                                            </p:txEl>
                                          </p:spTgt>
                                        </p:tgtEl>
                                        <p:attrNameLst>
                                          <p:attrName>style.opacity</p:attrName>
                                        </p:attrNameLst>
                                      </p:cBhvr>
                                      <p:to>
                                        <p:strVal val="0.5"/>
                                      </p:to>
                                    </p:set>
                                    <p:animEffect filter="image" prLst="opacity: 0.5">
                                      <p:cBhvr rctx="IE">
                                        <p:cTn id="10" dur="indefinite"/>
                                        <p:tgtEl>
                                          <p:spTgt spid="2">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0" end="0"/>
                                            </p:txEl>
                                          </p:spTgt>
                                        </p:tgtEl>
                                        <p:attrNameLst>
                                          <p:attrName>style.opacity</p:attrName>
                                        </p:attrNameLst>
                                      </p:cBhvr>
                                      <p:to>
                                        <p:strVal val="0.5"/>
                                      </p:to>
                                    </p:set>
                                    <p:animEffect filter="image" prLst="opacity: 0.5">
                                      <p:cBhvr rctx="IE">
                                        <p:cTn id="13" dur="indefinite"/>
                                        <p:tgtEl>
                                          <p:spTgt spid="3">
                                            <p:txEl>
                                              <p:pRg st="0" end="0"/>
                                            </p:txEl>
                                          </p:spTgt>
                                        </p:tgtEl>
                                      </p:cBhvr>
                                    </p:animEffect>
                                  </p:childTnLst>
                                </p:cTn>
                              </p:par>
                              <p:par>
                                <p:cTn id="14" presetID="9" presetClass="emph" presetSubtype="0" nodeType="withEffect">
                                  <p:stCondLst>
                                    <p:cond delay="0"/>
                                  </p:stCondLst>
                                  <p:childTnLst>
                                    <p:set>
                                      <p:cBhvr rctx="PPT">
                                        <p:cTn id="15" dur="indefinite"/>
                                        <p:tgtEl>
                                          <p:spTgt spid="3">
                                            <p:txEl>
                                              <p:pRg st="1" end="1"/>
                                            </p:txEl>
                                          </p:spTgt>
                                        </p:tgtEl>
                                        <p:attrNameLst>
                                          <p:attrName>style.opacity</p:attrName>
                                        </p:attrNameLst>
                                      </p:cBhvr>
                                      <p:to>
                                        <p:strVal val="0.5"/>
                                      </p:to>
                                    </p:set>
                                    <p:animEffect filter="image" prLst="opacity: 0.5">
                                      <p:cBhvr rctx="IE">
                                        <p:cTn id="16"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401016" y="2857676"/>
            <a:ext cx="2990911" cy="2723979"/>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sp>
        <p:nvSpPr>
          <p:cNvPr id="12" name="Rounded Rectangle 11"/>
          <p:cNvSpPr/>
          <p:nvPr/>
        </p:nvSpPr>
        <p:spPr>
          <a:xfrm>
            <a:off x="5090187" y="2925614"/>
            <a:ext cx="3479649" cy="2605905"/>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Narrow"/>
            </a:endParaRPr>
          </a:p>
        </p:txBody>
      </p:sp>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solidFill>
                  <a:srgbClr val="FFFFFF"/>
                </a:solidFill>
                <a:latin typeface="Arial Narrow"/>
              </a:rPr>
              <a:t>Big Bang</a:t>
            </a:r>
            <a:endParaRPr lang="en-US" dirty="0">
              <a:solidFill>
                <a:srgbClr val="FFFFFF"/>
              </a:solidFill>
              <a:latin typeface="Arial Narrow"/>
            </a:endParaRPr>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solidFill>
                  <a:srgbClr val="FFFFFF"/>
                </a:solidFill>
                <a:latin typeface="Arial Narrow"/>
              </a:rPr>
              <a:t>Little Bang</a:t>
            </a:r>
            <a:endParaRPr lang="en-US" dirty="0">
              <a:solidFill>
                <a:srgbClr val="FFFFFF"/>
              </a:solidFill>
              <a:latin typeface="Arial Narrow"/>
            </a:endParaRPr>
          </a:p>
        </p:txBody>
      </p:sp>
      <p:sp>
        <p:nvSpPr>
          <p:cNvPr id="2" name="Content Placeholder 1"/>
          <p:cNvSpPr>
            <a:spLocks noGrp="1"/>
          </p:cNvSpPr>
          <p:nvPr>
            <p:ph sz="quarter" idx="13"/>
          </p:nvPr>
        </p:nvSpPr>
        <p:spPr>
          <a:xfrm>
            <a:off x="609600" y="1173656"/>
            <a:ext cx="3733800" cy="4892635"/>
          </a:xfrm>
        </p:spPr>
        <p:txBody>
          <a:bodyPr/>
          <a:lstStyle/>
          <a:p>
            <a:r>
              <a:rPr lang="en-US" dirty="0" smtClean="0"/>
              <a:t>Expansion </a:t>
            </a:r>
            <a:r>
              <a:rPr lang="en-US" dirty="0"/>
              <a:t>(</a:t>
            </a:r>
            <a:r>
              <a:rPr lang="en-US" dirty="0" smtClean="0"/>
              <a:t>galaxies)</a:t>
            </a:r>
          </a:p>
          <a:p>
            <a:pPr lvl="1"/>
            <a:r>
              <a:rPr lang="en-US" dirty="0" err="1" smtClean="0"/>
              <a:t>Huble</a:t>
            </a:r>
            <a:r>
              <a:rPr lang="en-US" dirty="0" smtClean="0"/>
              <a:t> flow	</a:t>
            </a:r>
          </a:p>
          <a:p>
            <a:r>
              <a:rPr lang="en-US" dirty="0" smtClean="0"/>
              <a:t>Primordial </a:t>
            </a:r>
            <a:r>
              <a:rPr lang="en-US" dirty="0" err="1" smtClean="0"/>
              <a:t>nucleosynthesis</a:t>
            </a:r>
            <a:r>
              <a:rPr lang="en-US" dirty="0" smtClean="0"/>
              <a:t> (H, He, Li)</a:t>
            </a:r>
          </a:p>
          <a:p>
            <a:pPr lvl="1"/>
            <a:r>
              <a:rPr lang="en-US" dirty="0" smtClean="0"/>
              <a:t>Thermodynamics at </a:t>
            </a:r>
            <a:r>
              <a:rPr lang="en-US" dirty="0" err="1" smtClean="0"/>
              <a:t>τ</a:t>
            </a:r>
            <a:r>
              <a:rPr lang="en-US" dirty="0" smtClean="0"/>
              <a:t> ∼ 100 s</a:t>
            </a:r>
            <a:endParaRPr lang="en-US" dirty="0"/>
          </a:p>
        </p:txBody>
      </p:sp>
      <p:sp>
        <p:nvSpPr>
          <p:cNvPr id="3" name="Content Placeholder 2"/>
          <p:cNvSpPr>
            <a:spLocks noGrp="1"/>
          </p:cNvSpPr>
          <p:nvPr>
            <p:ph sz="quarter" idx="14"/>
          </p:nvPr>
        </p:nvSpPr>
        <p:spPr>
          <a:xfrm>
            <a:off x="4800600" y="1173656"/>
            <a:ext cx="3733800" cy="4608538"/>
          </a:xfrm>
        </p:spPr>
        <p:txBody>
          <a:bodyPr/>
          <a:lstStyle/>
          <a:p>
            <a:r>
              <a:rPr lang="en-US" dirty="0" smtClean="0"/>
              <a:t>Expansion (hadrons)</a:t>
            </a:r>
          </a:p>
          <a:p>
            <a:pPr lvl="1"/>
            <a:r>
              <a:rPr lang="en-US" dirty="0" smtClean="0"/>
              <a:t>Particles flow, π interferometry</a:t>
            </a:r>
          </a:p>
          <a:p>
            <a:r>
              <a:rPr lang="en-US" dirty="0" err="1" smtClean="0"/>
              <a:t>Hadrochemistry</a:t>
            </a:r>
            <a:r>
              <a:rPr lang="en-US" dirty="0" smtClean="0"/>
              <a:t> (π, K, p ratios)</a:t>
            </a:r>
          </a:p>
          <a:p>
            <a:pPr lvl="1"/>
            <a:r>
              <a:rPr lang="en-US" dirty="0" smtClean="0"/>
              <a:t>Thermodynamics at </a:t>
            </a:r>
            <a:r>
              <a:rPr lang="en-US" dirty="0" err="1" smtClean="0"/>
              <a:t>τ</a:t>
            </a:r>
            <a:r>
              <a:rPr lang="en-US" dirty="0" smtClean="0"/>
              <a:t> ∼ 10</a:t>
            </a:r>
            <a:r>
              <a:rPr lang="en-US" baseline="30000" dirty="0"/>
              <a:t>-21</a:t>
            </a:r>
            <a:r>
              <a:rPr lang="en-US" dirty="0"/>
              <a:t> s</a:t>
            </a:r>
          </a:p>
        </p:txBody>
      </p:sp>
      <p:sp>
        <p:nvSpPr>
          <p:cNvPr id="6" name="Rectangle 5"/>
          <p:cNvSpPr/>
          <p:nvPr/>
        </p:nvSpPr>
        <p:spPr>
          <a:xfrm>
            <a:off x="1044" y="5612564"/>
            <a:ext cx="3858735" cy="307777"/>
          </a:xfrm>
          <a:prstGeom prst="rect">
            <a:avLst/>
          </a:prstGeom>
        </p:spPr>
        <p:txBody>
          <a:bodyPr wrap="square">
            <a:spAutoFit/>
          </a:bodyPr>
          <a:lstStyle/>
          <a:p>
            <a:pPr defTabSz="457200"/>
            <a:r>
              <a:rPr lang="en-US" sz="1400" dirty="0">
                <a:solidFill>
                  <a:srgbClr val="FFFFFF"/>
                </a:solidFill>
                <a:latin typeface="Arial Narrow"/>
              </a:rPr>
              <a:t>http://</a:t>
            </a:r>
            <a:r>
              <a:rPr lang="en-US" sz="1400" dirty="0" err="1">
                <a:solidFill>
                  <a:srgbClr val="FFFFFF"/>
                </a:solidFill>
                <a:latin typeface="Arial Narrow"/>
              </a:rPr>
              <a:t>astro.berkeley.edu</a:t>
            </a:r>
            <a:r>
              <a:rPr lang="en-US" sz="1400" dirty="0">
                <a:solidFill>
                  <a:srgbClr val="FFFFFF"/>
                </a:solidFill>
                <a:latin typeface="Arial Narrow"/>
              </a:rPr>
              <a:t>/~</a:t>
            </a:r>
            <a:r>
              <a:rPr lang="en-US" sz="1400" dirty="0" err="1">
                <a:solidFill>
                  <a:srgbClr val="FFFFFF"/>
                </a:solidFill>
                <a:latin typeface="Arial Narrow"/>
              </a:rPr>
              <a:t>mwhite</a:t>
            </a:r>
            <a:r>
              <a:rPr lang="en-US" sz="1400" dirty="0">
                <a:solidFill>
                  <a:srgbClr val="FFFFFF"/>
                </a:solidFill>
                <a:latin typeface="Arial Narrow"/>
              </a:rPr>
              <a:t>/</a:t>
            </a:r>
            <a:r>
              <a:rPr lang="en-US" sz="1400" dirty="0" err="1">
                <a:solidFill>
                  <a:srgbClr val="FFFFFF"/>
                </a:solidFill>
                <a:latin typeface="Arial Narrow"/>
              </a:rPr>
              <a:t>darkmatter</a:t>
            </a:r>
            <a:r>
              <a:rPr lang="en-US" sz="1400" dirty="0">
                <a:solidFill>
                  <a:srgbClr val="FFFFFF"/>
                </a:solidFill>
                <a:latin typeface="Arial Narrow"/>
              </a:rPr>
              <a:t>/</a:t>
            </a:r>
            <a:r>
              <a:rPr lang="en-US" sz="1400" dirty="0" err="1" smtClean="0">
                <a:solidFill>
                  <a:srgbClr val="FFFFFF"/>
                </a:solidFill>
                <a:latin typeface="Arial Narrow"/>
              </a:rPr>
              <a:t>bbn.html</a:t>
            </a:r>
            <a:endParaRPr lang="en-US" sz="1400" dirty="0">
              <a:solidFill>
                <a:srgbClr val="FFFFFF"/>
              </a:solidFill>
              <a:latin typeface="Arial Narrow"/>
            </a:endParaRPr>
          </a:p>
        </p:txBody>
      </p:sp>
      <p:pic>
        <p:nvPicPr>
          <p:cNvPr id="7" name="Picture 6"/>
          <p:cNvPicPr>
            <a:picLocks noChangeAspect="1"/>
          </p:cNvPicPr>
          <p:nvPr/>
        </p:nvPicPr>
        <p:blipFill>
          <a:blip r:embed="rId3"/>
          <a:stretch>
            <a:fillRect/>
          </a:stretch>
        </p:blipFill>
        <p:spPr>
          <a:xfrm>
            <a:off x="609600" y="2975750"/>
            <a:ext cx="2640543" cy="2473308"/>
          </a:xfrm>
          <a:prstGeom prst="rect">
            <a:avLst/>
          </a:prstGeom>
        </p:spPr>
      </p:pic>
      <p:pic>
        <p:nvPicPr>
          <p:cNvPr id="10" name="Picture 9" descr="ratios_s200all.eps"/>
          <p:cNvPicPr>
            <a:picLocks noChangeAspect="1"/>
          </p:cNvPicPr>
          <p:nvPr/>
        </p:nvPicPr>
        <p:blipFill>
          <a:blip r:embed="rId4">
            <a:alphaModFix/>
            <a:extLst>
              <a:ext uri="{28A0092B-C50C-407E-A947-70E740481C1C}">
                <a14:useLocalDpi xmlns:a14="http://schemas.microsoft.com/office/drawing/2010/main"/>
              </a:ext>
            </a:extLst>
          </a:blip>
          <a:stretch>
            <a:fillRect/>
          </a:stretch>
        </p:blipFill>
        <p:spPr>
          <a:xfrm>
            <a:off x="5090187" y="2925614"/>
            <a:ext cx="3479649" cy="2605905"/>
          </a:xfrm>
          <a:prstGeom prst="rect">
            <a:avLst/>
          </a:prstGeom>
        </p:spPr>
      </p:pic>
      <p:sp>
        <p:nvSpPr>
          <p:cNvPr id="13" name="Rectangle 12"/>
          <p:cNvSpPr/>
          <p:nvPr/>
        </p:nvSpPr>
        <p:spPr>
          <a:xfrm>
            <a:off x="6286196" y="5593337"/>
            <a:ext cx="2806790" cy="307777"/>
          </a:xfrm>
          <a:prstGeom prst="rect">
            <a:avLst/>
          </a:prstGeom>
        </p:spPr>
        <p:txBody>
          <a:bodyPr wrap="none">
            <a:spAutoFit/>
          </a:bodyPr>
          <a:lstStyle/>
          <a:p>
            <a:pPr defTabSz="457200"/>
            <a:r>
              <a:rPr lang="en-US" sz="1400" dirty="0">
                <a:solidFill>
                  <a:srgbClr val="FFFFFF"/>
                </a:solidFill>
                <a:latin typeface="Arial Narrow"/>
              </a:rPr>
              <a:t>http://</a:t>
            </a:r>
            <a:r>
              <a:rPr lang="en-US" sz="1400" dirty="0" err="1">
                <a:solidFill>
                  <a:srgbClr val="FFFFFF"/>
                </a:solidFill>
                <a:latin typeface="Arial Narrow"/>
              </a:rPr>
              <a:t>arxiv.org</a:t>
            </a:r>
            <a:r>
              <a:rPr lang="en-US" sz="1400" dirty="0">
                <a:solidFill>
                  <a:srgbClr val="FFFFFF"/>
                </a:solidFill>
                <a:latin typeface="Arial Narrow"/>
              </a:rPr>
              <a:t>/format/</a:t>
            </a:r>
            <a:r>
              <a:rPr lang="en-US" sz="1400" dirty="0" err="1">
                <a:solidFill>
                  <a:srgbClr val="FFFFFF"/>
                </a:solidFill>
                <a:latin typeface="Arial Narrow"/>
              </a:rPr>
              <a:t>nucl-th</a:t>
            </a:r>
            <a:r>
              <a:rPr lang="en-US" sz="1400" dirty="0">
                <a:solidFill>
                  <a:srgbClr val="FFFFFF"/>
                </a:solidFill>
                <a:latin typeface="Arial Narrow"/>
              </a:rPr>
              <a:t>/0511071v3</a:t>
            </a:r>
          </a:p>
        </p:txBody>
      </p:sp>
      <p:sp>
        <p:nvSpPr>
          <p:cNvPr id="4" name="Date Placeholder 3"/>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5" name="Footer Placeholder 4"/>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8" name="Slide Number Placeholder 7"/>
          <p:cNvSpPr>
            <a:spLocks noGrp="1"/>
          </p:cNvSpPr>
          <p:nvPr>
            <p:ph type="sldNum" sz="quarter" idx="12"/>
          </p:nvPr>
        </p:nvSpPr>
        <p:spPr/>
        <p:txBody>
          <a:bodyPr/>
          <a:lstStyle/>
          <a:p>
            <a:fld id="{6DF03C81-BDDC-E040-90CD-94A0A4D4FAA3}" type="slidenum">
              <a:rPr lang="en-US" smtClean="0">
                <a:solidFill>
                  <a:srgbClr val="FFFFFF">
                    <a:lumMod val="65000"/>
                  </a:srgbClr>
                </a:solidFill>
              </a:rPr>
              <a:pPr/>
              <a:t>51</a:t>
            </a:fld>
            <a:endParaRPr lang="en-US">
              <a:solidFill>
                <a:srgbClr val="FFFFFF">
                  <a:lumMod val="65000"/>
                </a:srgbClr>
              </a:solidFill>
            </a:endParaRPr>
          </a:p>
        </p:txBody>
      </p:sp>
    </p:spTree>
    <p:extLst>
      <p:ext uri="{BB962C8B-B14F-4D97-AF65-F5344CB8AC3E}">
        <p14:creationId xmlns:p14="http://schemas.microsoft.com/office/powerpoint/2010/main" val="1075859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
                                            <p:txEl>
                                              <p:pRg st="0" end="0"/>
                                            </p:txEl>
                                          </p:spTgt>
                                        </p:tgtEl>
                                        <p:attrNameLst>
                                          <p:attrName>style.opacity</p:attrName>
                                        </p:attrNameLst>
                                      </p:cBhvr>
                                      <p:to>
                                        <p:strVal val="0.5"/>
                                      </p:to>
                                    </p:set>
                                    <p:animEffect filter="image" prLst="opacity: 0.5">
                                      <p:cBhvr rctx="IE">
                                        <p:cTn id="7" dur="indefinite"/>
                                        <p:tgtEl>
                                          <p:spTgt spid="2">
                                            <p:txEl>
                                              <p:pRg st="0" end="0"/>
                                            </p:txEl>
                                          </p:spTgt>
                                        </p:tgtEl>
                                      </p:cBhvr>
                                    </p:animEffect>
                                  </p:childTnLst>
                                </p:cTn>
                              </p:par>
                              <p:par>
                                <p:cTn id="8" presetID="9" presetClass="emph" presetSubtype="0" nodeType="withEffect">
                                  <p:stCondLst>
                                    <p:cond delay="0"/>
                                  </p:stCondLst>
                                  <p:childTnLst>
                                    <p:set>
                                      <p:cBhvr rctx="PPT">
                                        <p:cTn id="9" dur="indefinite"/>
                                        <p:tgtEl>
                                          <p:spTgt spid="2">
                                            <p:txEl>
                                              <p:pRg st="1" end="1"/>
                                            </p:txEl>
                                          </p:spTgt>
                                        </p:tgtEl>
                                        <p:attrNameLst>
                                          <p:attrName>style.opacity</p:attrName>
                                        </p:attrNameLst>
                                      </p:cBhvr>
                                      <p:to>
                                        <p:strVal val="0.5"/>
                                      </p:to>
                                    </p:set>
                                    <p:animEffect filter="image" prLst="opacity: 0.5">
                                      <p:cBhvr rctx="IE">
                                        <p:cTn id="10" dur="indefinite"/>
                                        <p:tgtEl>
                                          <p:spTgt spid="2">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0" end="0"/>
                                            </p:txEl>
                                          </p:spTgt>
                                        </p:tgtEl>
                                        <p:attrNameLst>
                                          <p:attrName>style.opacity</p:attrName>
                                        </p:attrNameLst>
                                      </p:cBhvr>
                                      <p:to>
                                        <p:strVal val="0.5"/>
                                      </p:to>
                                    </p:set>
                                    <p:animEffect filter="image" prLst="opacity: 0.5">
                                      <p:cBhvr rctx="IE">
                                        <p:cTn id="13" dur="indefinite"/>
                                        <p:tgtEl>
                                          <p:spTgt spid="3">
                                            <p:txEl>
                                              <p:pRg st="0" end="0"/>
                                            </p:txEl>
                                          </p:spTgt>
                                        </p:tgtEl>
                                      </p:cBhvr>
                                    </p:animEffect>
                                  </p:childTnLst>
                                </p:cTn>
                              </p:par>
                              <p:par>
                                <p:cTn id="14" presetID="9" presetClass="emph" presetSubtype="0" nodeType="withEffect">
                                  <p:stCondLst>
                                    <p:cond delay="0"/>
                                  </p:stCondLst>
                                  <p:childTnLst>
                                    <p:set>
                                      <p:cBhvr rctx="PPT">
                                        <p:cTn id="15" dur="indefinite"/>
                                        <p:tgtEl>
                                          <p:spTgt spid="3">
                                            <p:txEl>
                                              <p:pRg st="1" end="1"/>
                                            </p:txEl>
                                          </p:spTgt>
                                        </p:tgtEl>
                                        <p:attrNameLst>
                                          <p:attrName>style.opacity</p:attrName>
                                        </p:attrNameLst>
                                      </p:cBhvr>
                                      <p:to>
                                        <p:strVal val="0.5"/>
                                      </p:to>
                                    </p:set>
                                    <p:animEffect filter="image" prLst="opacity: 0.5">
                                      <p:cBhvr rctx="IE">
                                        <p:cTn id="16"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7600" y="3530661"/>
            <a:ext cx="2941615" cy="2520000"/>
          </a:xfrm>
          <a:prstGeom prst="rect">
            <a:avLst/>
          </a:prstGeom>
        </p:spPr>
      </p:pic>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solidFill>
                  <a:srgbClr val="FFFFFF"/>
                </a:solidFill>
                <a:latin typeface="Arial Narrow"/>
              </a:rPr>
              <a:t>Big Bang</a:t>
            </a:r>
            <a:endParaRPr lang="en-US" dirty="0">
              <a:solidFill>
                <a:srgbClr val="FFFFFF"/>
              </a:solidFill>
              <a:latin typeface="Arial Narrow"/>
            </a:endParaRPr>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solidFill>
                  <a:srgbClr val="FFFFFF"/>
                </a:solidFill>
                <a:latin typeface="Arial Narrow"/>
              </a:rPr>
              <a:t>Little Bang</a:t>
            </a:r>
            <a:endParaRPr lang="en-US" dirty="0">
              <a:solidFill>
                <a:srgbClr val="FFFFFF"/>
              </a:solidFill>
              <a:latin typeface="Arial Narrow"/>
            </a:endParaRPr>
          </a:p>
        </p:txBody>
      </p:sp>
      <p:sp>
        <p:nvSpPr>
          <p:cNvPr id="2" name="Content Placeholder 1"/>
          <p:cNvSpPr>
            <a:spLocks noGrp="1"/>
          </p:cNvSpPr>
          <p:nvPr>
            <p:ph sz="quarter" idx="13"/>
          </p:nvPr>
        </p:nvSpPr>
        <p:spPr>
          <a:xfrm>
            <a:off x="609600" y="1173656"/>
            <a:ext cx="3733800" cy="4892635"/>
          </a:xfrm>
        </p:spPr>
        <p:txBody>
          <a:bodyPr/>
          <a:lstStyle/>
          <a:p>
            <a:r>
              <a:rPr lang="en-US" dirty="0" smtClean="0"/>
              <a:t>Primordial </a:t>
            </a:r>
            <a:r>
              <a:rPr lang="en-US" dirty="0" err="1" smtClean="0"/>
              <a:t>nucleosynthesis</a:t>
            </a:r>
            <a:r>
              <a:rPr lang="en-US" dirty="0" smtClean="0"/>
              <a:t> (H, He, Li)</a:t>
            </a:r>
          </a:p>
          <a:p>
            <a:pPr lvl="1"/>
            <a:r>
              <a:rPr lang="en-US" dirty="0" smtClean="0"/>
              <a:t>Thermodynamics at </a:t>
            </a:r>
            <a:r>
              <a:rPr lang="en-US" dirty="0" err="1" smtClean="0"/>
              <a:t>τ</a:t>
            </a:r>
            <a:r>
              <a:rPr lang="en-US" dirty="0" smtClean="0"/>
              <a:t> ∼ 100 s</a:t>
            </a:r>
          </a:p>
          <a:p>
            <a:r>
              <a:rPr lang="en-US" dirty="0" smtClean="0"/>
              <a:t>Large scale structures</a:t>
            </a:r>
          </a:p>
          <a:p>
            <a:pPr lvl="1"/>
            <a:r>
              <a:rPr lang="en-US" dirty="0" smtClean="0"/>
              <a:t>Density fluctuations</a:t>
            </a:r>
            <a:endParaRPr lang="en-US" dirty="0"/>
          </a:p>
        </p:txBody>
      </p:sp>
      <p:sp>
        <p:nvSpPr>
          <p:cNvPr id="3" name="Content Placeholder 2"/>
          <p:cNvSpPr>
            <a:spLocks noGrp="1"/>
          </p:cNvSpPr>
          <p:nvPr>
            <p:ph sz="quarter" idx="14"/>
          </p:nvPr>
        </p:nvSpPr>
        <p:spPr>
          <a:xfrm>
            <a:off x="4800600" y="1173656"/>
            <a:ext cx="3733800" cy="4608538"/>
          </a:xfrm>
        </p:spPr>
        <p:txBody>
          <a:bodyPr/>
          <a:lstStyle/>
          <a:p>
            <a:r>
              <a:rPr lang="en-US" dirty="0" err="1" smtClean="0"/>
              <a:t>Hadrochemistry</a:t>
            </a:r>
            <a:r>
              <a:rPr lang="en-US" dirty="0" smtClean="0"/>
              <a:t> (π, K, p ratios)</a:t>
            </a:r>
          </a:p>
          <a:p>
            <a:pPr lvl="1"/>
            <a:r>
              <a:rPr lang="en-US" dirty="0" smtClean="0"/>
              <a:t>Thermodynamics at </a:t>
            </a:r>
            <a:r>
              <a:rPr lang="en-US" dirty="0" err="1" smtClean="0"/>
              <a:t>τ</a:t>
            </a:r>
            <a:r>
              <a:rPr lang="en-US" dirty="0" smtClean="0"/>
              <a:t> ∼ 10</a:t>
            </a:r>
            <a:r>
              <a:rPr lang="en-US" baseline="30000" dirty="0"/>
              <a:t>-21</a:t>
            </a:r>
            <a:r>
              <a:rPr lang="en-US" dirty="0"/>
              <a:t> </a:t>
            </a:r>
            <a:r>
              <a:rPr lang="en-US" dirty="0" smtClean="0"/>
              <a:t>s</a:t>
            </a:r>
          </a:p>
          <a:p>
            <a:r>
              <a:rPr lang="en-US" dirty="0" smtClean="0"/>
              <a:t>Event structures</a:t>
            </a:r>
          </a:p>
          <a:p>
            <a:pPr lvl="1"/>
            <a:r>
              <a:rPr lang="en-US" dirty="0" smtClean="0"/>
              <a:t>Fluctuations at phase transition</a:t>
            </a:r>
            <a:endParaRPr lang="en-US" dirty="0"/>
          </a:p>
        </p:txBody>
      </p:sp>
      <p:pic>
        <p:nvPicPr>
          <p:cNvPr id="4" name="Image 3"/>
          <p:cNvPicPr>
            <a:picLocks noChangeAspect="1"/>
          </p:cNvPicPr>
          <p:nvPr/>
        </p:nvPicPr>
        <p:blipFill>
          <a:blip r:embed="rId4"/>
          <a:stretch>
            <a:fillRect/>
          </a:stretch>
        </p:blipFill>
        <p:spPr>
          <a:xfrm>
            <a:off x="609600" y="2749408"/>
            <a:ext cx="3130553" cy="2865042"/>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10000" y="2749408"/>
            <a:ext cx="2776666" cy="2520000"/>
          </a:xfrm>
          <a:prstGeom prst="rect">
            <a:avLst/>
          </a:prstGeom>
        </p:spPr>
      </p:pic>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9" name="Slide Number Placeholder 8"/>
          <p:cNvSpPr>
            <a:spLocks noGrp="1"/>
          </p:cNvSpPr>
          <p:nvPr>
            <p:ph type="sldNum" sz="quarter" idx="12"/>
          </p:nvPr>
        </p:nvSpPr>
        <p:spPr/>
        <p:txBody>
          <a:bodyPr/>
          <a:lstStyle/>
          <a:p>
            <a:fld id="{6DF03C81-BDDC-E040-90CD-94A0A4D4FAA3}" type="slidenum">
              <a:rPr lang="en-US" smtClean="0">
                <a:solidFill>
                  <a:srgbClr val="FFFFFF">
                    <a:lumMod val="65000"/>
                  </a:srgbClr>
                </a:solidFill>
              </a:rPr>
              <a:pPr/>
              <a:t>52</a:t>
            </a:fld>
            <a:endParaRPr lang="en-US">
              <a:solidFill>
                <a:srgbClr val="FFFFFF">
                  <a:lumMod val="65000"/>
                </a:srgbClr>
              </a:solidFill>
            </a:endParaRPr>
          </a:p>
        </p:txBody>
      </p:sp>
    </p:spTree>
    <p:extLst>
      <p:ext uri="{BB962C8B-B14F-4D97-AF65-F5344CB8AC3E}">
        <p14:creationId xmlns:p14="http://schemas.microsoft.com/office/powerpoint/2010/main" val="7395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
                                            <p:txEl>
                                              <p:pRg st="0" end="0"/>
                                            </p:txEl>
                                          </p:spTgt>
                                        </p:tgtEl>
                                        <p:attrNameLst>
                                          <p:attrName>style.opacity</p:attrName>
                                        </p:attrNameLst>
                                      </p:cBhvr>
                                      <p:to>
                                        <p:strVal val="0.5"/>
                                      </p:to>
                                    </p:set>
                                    <p:animEffect filter="image" prLst="opacity: 0.5">
                                      <p:cBhvr rctx="IE">
                                        <p:cTn id="7" dur="indefinite"/>
                                        <p:tgtEl>
                                          <p:spTgt spid="2">
                                            <p:txEl>
                                              <p:pRg st="0" end="0"/>
                                            </p:txEl>
                                          </p:spTgt>
                                        </p:tgtEl>
                                      </p:cBhvr>
                                    </p:animEffect>
                                  </p:childTnLst>
                                </p:cTn>
                              </p:par>
                              <p:par>
                                <p:cTn id="8" presetID="9" presetClass="emph" presetSubtype="0" nodeType="withEffect">
                                  <p:stCondLst>
                                    <p:cond delay="0"/>
                                  </p:stCondLst>
                                  <p:childTnLst>
                                    <p:set>
                                      <p:cBhvr rctx="PPT">
                                        <p:cTn id="9" dur="indefinite"/>
                                        <p:tgtEl>
                                          <p:spTgt spid="2">
                                            <p:txEl>
                                              <p:pRg st="1" end="1"/>
                                            </p:txEl>
                                          </p:spTgt>
                                        </p:tgtEl>
                                        <p:attrNameLst>
                                          <p:attrName>style.opacity</p:attrName>
                                        </p:attrNameLst>
                                      </p:cBhvr>
                                      <p:to>
                                        <p:strVal val="0.5"/>
                                      </p:to>
                                    </p:set>
                                    <p:animEffect filter="image" prLst="opacity: 0.5">
                                      <p:cBhvr rctx="IE">
                                        <p:cTn id="10" dur="indefinite"/>
                                        <p:tgtEl>
                                          <p:spTgt spid="2">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0" end="0"/>
                                            </p:txEl>
                                          </p:spTgt>
                                        </p:tgtEl>
                                        <p:attrNameLst>
                                          <p:attrName>style.opacity</p:attrName>
                                        </p:attrNameLst>
                                      </p:cBhvr>
                                      <p:to>
                                        <p:strVal val="0.5"/>
                                      </p:to>
                                    </p:set>
                                    <p:animEffect filter="image" prLst="opacity: 0.5">
                                      <p:cBhvr rctx="IE">
                                        <p:cTn id="13" dur="indefinite"/>
                                        <p:tgtEl>
                                          <p:spTgt spid="3">
                                            <p:txEl>
                                              <p:pRg st="0" end="0"/>
                                            </p:txEl>
                                          </p:spTgt>
                                        </p:tgtEl>
                                      </p:cBhvr>
                                    </p:animEffect>
                                  </p:childTnLst>
                                </p:cTn>
                              </p:par>
                              <p:par>
                                <p:cTn id="14" presetID="9" presetClass="emph" presetSubtype="0" nodeType="withEffect">
                                  <p:stCondLst>
                                    <p:cond delay="0"/>
                                  </p:stCondLst>
                                  <p:childTnLst>
                                    <p:set>
                                      <p:cBhvr rctx="PPT">
                                        <p:cTn id="15" dur="indefinite"/>
                                        <p:tgtEl>
                                          <p:spTgt spid="3">
                                            <p:txEl>
                                              <p:pRg st="1" end="1"/>
                                            </p:txEl>
                                          </p:spTgt>
                                        </p:tgtEl>
                                        <p:attrNameLst>
                                          <p:attrName>style.opacity</p:attrName>
                                        </p:attrNameLst>
                                      </p:cBhvr>
                                      <p:to>
                                        <p:strVal val="0.5"/>
                                      </p:to>
                                    </p:set>
                                    <p:animEffect filter="image" prLst="opacity: 0.5">
                                      <p:cBhvr rctx="IE">
                                        <p:cTn id="16"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5"/>
          <p:cNvSpPr/>
          <p:nvPr/>
        </p:nvSpPr>
        <p:spPr>
          <a:xfrm>
            <a:off x="5245100" y="2948148"/>
            <a:ext cx="2832100" cy="2186781"/>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fr-FR">
              <a:solidFill>
                <a:srgbClr val="FFFFFF"/>
              </a:solidFill>
              <a:latin typeface="Arial Narrow"/>
            </a:endParaRPr>
          </a:p>
        </p:txBody>
      </p:sp>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solidFill>
                  <a:srgbClr val="FFFFFF"/>
                </a:solidFill>
                <a:latin typeface="Arial Narrow"/>
              </a:rPr>
              <a:t>Big Bang</a:t>
            </a:r>
            <a:endParaRPr lang="en-US" dirty="0">
              <a:solidFill>
                <a:srgbClr val="FFFFFF"/>
              </a:solidFill>
              <a:latin typeface="Arial Narrow"/>
            </a:endParaRPr>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solidFill>
                  <a:srgbClr val="FFFFFF"/>
                </a:solidFill>
                <a:latin typeface="Arial Narrow"/>
              </a:rPr>
              <a:t>Little Bang</a:t>
            </a:r>
            <a:endParaRPr lang="en-US" dirty="0">
              <a:solidFill>
                <a:srgbClr val="FFFFFF"/>
              </a:solidFill>
              <a:latin typeface="Arial Narrow"/>
            </a:endParaRPr>
          </a:p>
        </p:txBody>
      </p:sp>
      <p:sp>
        <p:nvSpPr>
          <p:cNvPr id="2" name="Content Placeholder 1"/>
          <p:cNvSpPr>
            <a:spLocks noGrp="1"/>
          </p:cNvSpPr>
          <p:nvPr>
            <p:ph sz="quarter" idx="13"/>
          </p:nvPr>
        </p:nvSpPr>
        <p:spPr>
          <a:xfrm>
            <a:off x="609600" y="1173656"/>
            <a:ext cx="3733800" cy="4892635"/>
          </a:xfrm>
        </p:spPr>
        <p:txBody>
          <a:bodyPr/>
          <a:lstStyle/>
          <a:p>
            <a:r>
              <a:rPr lang="en-US" dirty="0" smtClean="0"/>
              <a:t>Large scale structures</a:t>
            </a:r>
          </a:p>
          <a:p>
            <a:pPr lvl="1"/>
            <a:r>
              <a:rPr lang="en-US" dirty="0" smtClean="0"/>
              <a:t>Density fluctuations</a:t>
            </a:r>
          </a:p>
          <a:p>
            <a:r>
              <a:rPr lang="en-US" dirty="0" smtClean="0"/>
              <a:t>Cosmic microwave background</a:t>
            </a:r>
          </a:p>
          <a:p>
            <a:pPr lvl="1"/>
            <a:r>
              <a:rPr lang="en-US" dirty="0" smtClean="0"/>
              <a:t>Temperature at decoupling</a:t>
            </a:r>
            <a:endParaRPr lang="en-US" dirty="0"/>
          </a:p>
        </p:txBody>
      </p:sp>
      <p:sp>
        <p:nvSpPr>
          <p:cNvPr id="3" name="Content Placeholder 2"/>
          <p:cNvSpPr>
            <a:spLocks noGrp="1"/>
          </p:cNvSpPr>
          <p:nvPr>
            <p:ph sz="quarter" idx="14"/>
          </p:nvPr>
        </p:nvSpPr>
        <p:spPr>
          <a:xfrm>
            <a:off x="4800600" y="1173656"/>
            <a:ext cx="3733800" cy="4608538"/>
          </a:xfrm>
        </p:spPr>
        <p:txBody>
          <a:bodyPr/>
          <a:lstStyle/>
          <a:p>
            <a:r>
              <a:rPr lang="en-US" dirty="0" smtClean="0"/>
              <a:t>Event structures</a:t>
            </a:r>
          </a:p>
          <a:p>
            <a:pPr lvl="1"/>
            <a:r>
              <a:rPr lang="en-US" dirty="0" smtClean="0"/>
              <a:t>Fluctuations at phase transition</a:t>
            </a:r>
          </a:p>
          <a:p>
            <a:r>
              <a:rPr lang="en-US" dirty="0" smtClean="0"/>
              <a:t>Thermal radiation (</a:t>
            </a:r>
            <a:r>
              <a:rPr lang="en-US" dirty="0" err="1" smtClean="0"/>
              <a:t>γ</a:t>
            </a:r>
            <a:r>
              <a:rPr lang="en-US" dirty="0" smtClean="0"/>
              <a:t>, </a:t>
            </a:r>
            <a:r>
              <a:rPr lang="en-US" dirty="0" err="1" smtClean="0"/>
              <a:t>l</a:t>
            </a:r>
            <a:r>
              <a:rPr lang="en-US" baseline="30000" dirty="0" err="1" smtClean="0"/>
              <a:t>+</a:t>
            </a:r>
            <a:r>
              <a:rPr lang="en-US" dirty="0" err="1" smtClean="0"/>
              <a:t>l</a:t>
            </a:r>
            <a:r>
              <a:rPr lang="en-US" baseline="30000" dirty="0" smtClean="0"/>
              <a:t>-</a:t>
            </a:r>
            <a:r>
              <a:rPr lang="en-US" dirty="0" smtClean="0"/>
              <a:t>)</a:t>
            </a:r>
          </a:p>
          <a:p>
            <a:pPr lvl="1"/>
            <a:r>
              <a:rPr lang="en-US" dirty="0" smtClean="0"/>
              <a:t>Time evolution of temperature</a:t>
            </a:r>
          </a:p>
          <a:p>
            <a:pPr lvl="1"/>
            <a:endParaRPr lang="en-US" dirty="0"/>
          </a:p>
        </p:txBody>
      </p:sp>
      <p:pic>
        <p:nvPicPr>
          <p:cNvPr id="7"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3191562"/>
            <a:ext cx="3633040" cy="1816520"/>
          </a:xfrm>
          <a:prstGeom prst="rect">
            <a:avLst/>
          </a:prstGeom>
        </p:spPr>
      </p:pic>
      <p:pic>
        <p:nvPicPr>
          <p:cNvPr id="9" name="Image 8" descr="fig2_qtog.ps"/>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5656096" y="2728984"/>
            <a:ext cx="2008476" cy="2599204"/>
          </a:xfrm>
          <a:prstGeom prst="rect">
            <a:avLst/>
          </a:prstGeom>
        </p:spPr>
      </p:pic>
      <p:sp>
        <p:nvSpPr>
          <p:cNvPr id="4" name="TextBox 3"/>
          <p:cNvSpPr txBox="1"/>
          <p:nvPr/>
        </p:nvSpPr>
        <p:spPr>
          <a:xfrm>
            <a:off x="1218481" y="5263634"/>
            <a:ext cx="2442345" cy="276999"/>
          </a:xfrm>
          <a:prstGeom prst="rect">
            <a:avLst/>
          </a:prstGeom>
          <a:noFill/>
        </p:spPr>
        <p:txBody>
          <a:bodyPr wrap="none" rtlCol="0">
            <a:spAutoFit/>
          </a:bodyPr>
          <a:lstStyle/>
          <a:p>
            <a:pPr defTabSz="457200"/>
            <a:r>
              <a:rPr lang="en-US" sz="1200" b="1" dirty="0">
                <a:solidFill>
                  <a:srgbClr val="FFFFFF"/>
                </a:solidFill>
                <a:latin typeface="Arial Narrow"/>
              </a:rPr>
              <a:t>COBE</a:t>
            </a:r>
            <a:r>
              <a:rPr lang="en-US" sz="1200" dirty="0">
                <a:solidFill>
                  <a:srgbClr val="FFFFFF"/>
                </a:solidFill>
                <a:latin typeface="Arial Narrow"/>
              </a:rPr>
              <a:t> (</a:t>
            </a:r>
            <a:r>
              <a:rPr lang="en-US" sz="1200" b="1" i="1" dirty="0">
                <a:solidFill>
                  <a:srgbClr val="FFFFFF"/>
                </a:solidFill>
                <a:latin typeface="Arial Narrow"/>
              </a:rPr>
              <a:t>Cosmic Background Explorer</a:t>
            </a:r>
            <a:r>
              <a:rPr lang="en-US" sz="1200" dirty="0">
                <a:solidFill>
                  <a:srgbClr val="FFFFFF"/>
                </a:solidFill>
                <a:latin typeface="Arial Narrow"/>
              </a:rPr>
              <a:t>)</a:t>
            </a:r>
          </a:p>
        </p:txBody>
      </p:sp>
      <p:sp>
        <p:nvSpPr>
          <p:cNvPr id="10" name="TextBox 9"/>
          <p:cNvSpPr txBox="1"/>
          <p:nvPr/>
        </p:nvSpPr>
        <p:spPr>
          <a:xfrm>
            <a:off x="6049758" y="5263634"/>
            <a:ext cx="1425916" cy="276999"/>
          </a:xfrm>
          <a:prstGeom prst="rect">
            <a:avLst/>
          </a:prstGeom>
          <a:noFill/>
        </p:spPr>
        <p:txBody>
          <a:bodyPr wrap="none" rtlCol="0">
            <a:spAutoFit/>
          </a:bodyPr>
          <a:lstStyle/>
          <a:p>
            <a:pPr defTabSz="457200"/>
            <a:r>
              <a:rPr lang="en-US" sz="1200" b="1" dirty="0" smtClean="0">
                <a:solidFill>
                  <a:srgbClr val="FFFFFF"/>
                </a:solidFill>
                <a:latin typeface="Arial Narrow"/>
              </a:rPr>
              <a:t>Black body radiation</a:t>
            </a:r>
            <a:endParaRPr lang="en-US" sz="1200" dirty="0">
              <a:solidFill>
                <a:srgbClr val="FFFFFF"/>
              </a:solidFill>
              <a:latin typeface="Arial Narrow"/>
            </a:endParaRPr>
          </a:p>
        </p:txBody>
      </p:sp>
      <p:sp>
        <p:nvSpPr>
          <p:cNvPr id="5" name="Date Placeholder 4"/>
          <p:cNvSpPr>
            <a:spLocks noGrp="1"/>
          </p:cNvSpPr>
          <p:nvPr>
            <p:ph type="dt" sz="half" idx="10"/>
          </p:nvPr>
        </p:nvSpPr>
        <p:spPr/>
        <p:txBody>
          <a:bodyPr/>
          <a:lstStyle/>
          <a:p>
            <a:r>
              <a:rPr lang="fr-CH" smtClean="0">
                <a:solidFill>
                  <a:srgbClr val="FFFFFF">
                    <a:lumMod val="65000"/>
                  </a:srgbClr>
                </a:solidFill>
              </a:rPr>
              <a:t>2/20/11</a:t>
            </a:r>
            <a:endParaRPr lang="en-US">
              <a:solidFill>
                <a:srgbClr val="FFFFFF">
                  <a:lumMod val="65000"/>
                </a:srgbClr>
              </a:solidFill>
            </a:endParaRPr>
          </a:p>
        </p:txBody>
      </p:sp>
      <p:sp>
        <p:nvSpPr>
          <p:cNvPr id="6" name="Footer Placeholder 5"/>
          <p:cNvSpPr>
            <a:spLocks noGrp="1"/>
          </p:cNvSpPr>
          <p:nvPr>
            <p:ph type="ftr" sz="quarter" idx="11"/>
          </p:nvPr>
        </p:nvSpPr>
        <p:spPr/>
        <p:txBody>
          <a:bodyPr/>
          <a:lstStyle/>
          <a:p>
            <a:r>
              <a:rPr lang="en-US" smtClean="0">
                <a:solidFill>
                  <a:srgbClr val="FFFFFF">
                    <a:lumMod val="65000"/>
                  </a:srgbClr>
                </a:solidFill>
              </a:rPr>
              <a:t>ys@AAAS</a:t>
            </a:r>
            <a:endParaRPr lang="en-US">
              <a:solidFill>
                <a:srgbClr val="FFFFFF">
                  <a:lumMod val="65000"/>
                </a:srgbClr>
              </a:solidFill>
            </a:endParaRPr>
          </a:p>
        </p:txBody>
      </p:sp>
      <p:sp>
        <p:nvSpPr>
          <p:cNvPr id="11" name="Slide Number Placeholder 10"/>
          <p:cNvSpPr>
            <a:spLocks noGrp="1"/>
          </p:cNvSpPr>
          <p:nvPr>
            <p:ph type="sldNum" sz="quarter" idx="12"/>
          </p:nvPr>
        </p:nvSpPr>
        <p:spPr/>
        <p:txBody>
          <a:bodyPr/>
          <a:lstStyle/>
          <a:p>
            <a:fld id="{6DF03C81-BDDC-E040-90CD-94A0A4D4FAA3}" type="slidenum">
              <a:rPr lang="en-US" smtClean="0">
                <a:solidFill>
                  <a:srgbClr val="FFFFFF">
                    <a:lumMod val="65000"/>
                  </a:srgbClr>
                </a:solidFill>
              </a:rPr>
              <a:pPr/>
              <a:t>53</a:t>
            </a:fld>
            <a:endParaRPr lang="en-US">
              <a:solidFill>
                <a:srgbClr val="FFFFFF">
                  <a:lumMod val="65000"/>
                </a:srgbClr>
              </a:solidFill>
            </a:endParaRPr>
          </a:p>
        </p:txBody>
      </p:sp>
    </p:spTree>
    <p:extLst>
      <p:ext uri="{BB962C8B-B14F-4D97-AF65-F5344CB8AC3E}">
        <p14:creationId xmlns:p14="http://schemas.microsoft.com/office/powerpoint/2010/main" val="310971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
                                            <p:txEl>
                                              <p:pRg st="0" end="0"/>
                                            </p:txEl>
                                          </p:spTgt>
                                        </p:tgtEl>
                                        <p:attrNameLst>
                                          <p:attrName>style.opacity</p:attrName>
                                        </p:attrNameLst>
                                      </p:cBhvr>
                                      <p:to>
                                        <p:strVal val="0.5"/>
                                      </p:to>
                                    </p:set>
                                    <p:animEffect filter="image" prLst="opacity: 0.5">
                                      <p:cBhvr rctx="IE">
                                        <p:cTn id="7" dur="indefinite"/>
                                        <p:tgtEl>
                                          <p:spTgt spid="2">
                                            <p:txEl>
                                              <p:pRg st="0" end="0"/>
                                            </p:txEl>
                                          </p:spTgt>
                                        </p:tgtEl>
                                      </p:cBhvr>
                                    </p:animEffect>
                                  </p:childTnLst>
                                </p:cTn>
                              </p:par>
                              <p:par>
                                <p:cTn id="8" presetID="9" presetClass="emph" presetSubtype="0" nodeType="withEffect">
                                  <p:stCondLst>
                                    <p:cond delay="0"/>
                                  </p:stCondLst>
                                  <p:childTnLst>
                                    <p:set>
                                      <p:cBhvr rctx="PPT">
                                        <p:cTn id="9" dur="indefinite"/>
                                        <p:tgtEl>
                                          <p:spTgt spid="2">
                                            <p:txEl>
                                              <p:pRg st="1" end="1"/>
                                            </p:txEl>
                                          </p:spTgt>
                                        </p:tgtEl>
                                        <p:attrNameLst>
                                          <p:attrName>style.opacity</p:attrName>
                                        </p:attrNameLst>
                                      </p:cBhvr>
                                      <p:to>
                                        <p:strVal val="0.5"/>
                                      </p:to>
                                    </p:set>
                                    <p:animEffect filter="image" prLst="opacity: 0.5">
                                      <p:cBhvr rctx="IE">
                                        <p:cTn id="10" dur="indefinite"/>
                                        <p:tgtEl>
                                          <p:spTgt spid="2">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0" end="0"/>
                                            </p:txEl>
                                          </p:spTgt>
                                        </p:tgtEl>
                                        <p:attrNameLst>
                                          <p:attrName>style.opacity</p:attrName>
                                        </p:attrNameLst>
                                      </p:cBhvr>
                                      <p:to>
                                        <p:strVal val="0.5"/>
                                      </p:to>
                                    </p:set>
                                    <p:animEffect filter="image" prLst="opacity: 0.5">
                                      <p:cBhvr rctx="IE">
                                        <p:cTn id="13" dur="indefinite"/>
                                        <p:tgtEl>
                                          <p:spTgt spid="3">
                                            <p:txEl>
                                              <p:pRg st="0" end="0"/>
                                            </p:txEl>
                                          </p:spTgt>
                                        </p:tgtEl>
                                      </p:cBhvr>
                                    </p:animEffect>
                                  </p:childTnLst>
                                </p:cTn>
                              </p:par>
                              <p:par>
                                <p:cTn id="14" presetID="9" presetClass="emph" presetSubtype="0" nodeType="withEffect">
                                  <p:stCondLst>
                                    <p:cond delay="0"/>
                                  </p:stCondLst>
                                  <p:childTnLst>
                                    <p:set>
                                      <p:cBhvr rctx="PPT">
                                        <p:cTn id="15" dur="indefinite"/>
                                        <p:tgtEl>
                                          <p:spTgt spid="3">
                                            <p:txEl>
                                              <p:pRg st="1" end="1"/>
                                            </p:txEl>
                                          </p:spTgt>
                                        </p:tgtEl>
                                        <p:attrNameLst>
                                          <p:attrName>style.opacity</p:attrName>
                                        </p:attrNameLst>
                                      </p:cBhvr>
                                      <p:to>
                                        <p:strVal val="0.5"/>
                                      </p:to>
                                    </p:set>
                                    <p:animEffect filter="image" prLst="opacity: 0.5">
                                      <p:cBhvr rctx="IE">
                                        <p:cTn id="16"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à coins arrondis 5"/>
          <p:cNvSpPr/>
          <p:nvPr/>
        </p:nvSpPr>
        <p:spPr>
          <a:xfrm>
            <a:off x="5009629" y="2814821"/>
            <a:ext cx="3524771" cy="2967373"/>
          </a:xfrm>
          <a:prstGeom prst="roundRect">
            <a:avLst/>
          </a:prstGeom>
          <a:solidFill>
            <a:srgbClr val="FFFFFF"/>
          </a:solidFill>
          <a:scene3d>
            <a:camera prst="orthographicFront"/>
            <a:lightRig rig="threePt" dir="t"/>
          </a:scene3d>
          <a:sp3d contourW="12700">
            <a:bevelT/>
            <a:contourClr>
              <a:schemeClr val="tx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Text Placeholder 2"/>
          <p:cNvSpPr txBox="1">
            <a:spLocks/>
          </p:cNvSpPr>
          <p:nvPr/>
        </p:nvSpPr>
        <p:spPr>
          <a:xfrm>
            <a:off x="12038" y="120961"/>
            <a:ext cx="4040188"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US" smtClean="0"/>
              <a:t>Big Bang</a:t>
            </a:r>
            <a:endParaRPr lang="en-US" dirty="0"/>
          </a:p>
        </p:txBody>
      </p:sp>
      <p:sp>
        <p:nvSpPr>
          <p:cNvPr id="19" name="Text Placeholder 4"/>
          <p:cNvSpPr txBox="1">
            <a:spLocks/>
          </p:cNvSpPr>
          <p:nvPr/>
        </p:nvSpPr>
        <p:spPr>
          <a:xfrm>
            <a:off x="5090187" y="120961"/>
            <a:ext cx="4041775" cy="63976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r"/>
            <a:r>
              <a:rPr lang="en-US" smtClean="0"/>
              <a:t>Little Bang</a:t>
            </a:r>
            <a:endParaRPr lang="en-US" dirty="0"/>
          </a:p>
        </p:txBody>
      </p:sp>
      <p:sp>
        <p:nvSpPr>
          <p:cNvPr id="2" name="Content Placeholder 1"/>
          <p:cNvSpPr>
            <a:spLocks noGrp="1"/>
          </p:cNvSpPr>
          <p:nvPr>
            <p:ph sz="quarter" idx="13"/>
          </p:nvPr>
        </p:nvSpPr>
        <p:spPr>
          <a:xfrm>
            <a:off x="609600" y="1173656"/>
            <a:ext cx="3733800" cy="4892635"/>
          </a:xfrm>
        </p:spPr>
        <p:txBody>
          <a:bodyPr/>
          <a:lstStyle/>
          <a:p>
            <a:r>
              <a:rPr lang="en-US" dirty="0" smtClean="0"/>
              <a:t>Cosmic microwave background</a:t>
            </a:r>
          </a:p>
          <a:p>
            <a:pPr lvl="1"/>
            <a:r>
              <a:rPr lang="en-US" dirty="0" smtClean="0"/>
              <a:t>Temperature at decoupling</a:t>
            </a:r>
          </a:p>
          <a:p>
            <a:r>
              <a:rPr lang="en-US" dirty="0" smtClean="0"/>
              <a:t>Temperatures fluctuations</a:t>
            </a:r>
          </a:p>
          <a:p>
            <a:pPr lvl="1"/>
            <a:r>
              <a:rPr lang="en-US" dirty="0" smtClean="0"/>
              <a:t>Origin of big structures</a:t>
            </a:r>
            <a:endParaRPr lang="en-US" dirty="0"/>
          </a:p>
        </p:txBody>
      </p:sp>
      <p:sp>
        <p:nvSpPr>
          <p:cNvPr id="3" name="Content Placeholder 2"/>
          <p:cNvSpPr>
            <a:spLocks noGrp="1"/>
          </p:cNvSpPr>
          <p:nvPr>
            <p:ph sz="quarter" idx="14"/>
          </p:nvPr>
        </p:nvSpPr>
        <p:spPr>
          <a:xfrm>
            <a:off x="4800600" y="1173656"/>
            <a:ext cx="3733800" cy="4608538"/>
          </a:xfrm>
        </p:spPr>
        <p:txBody>
          <a:bodyPr/>
          <a:lstStyle/>
          <a:p>
            <a:r>
              <a:rPr lang="en-US" dirty="0" smtClean="0"/>
              <a:t>Thermal radiation</a:t>
            </a:r>
          </a:p>
          <a:p>
            <a:pPr lvl="1"/>
            <a:r>
              <a:rPr lang="en-US" dirty="0" smtClean="0"/>
              <a:t>Time evolution of temperature</a:t>
            </a:r>
          </a:p>
          <a:p>
            <a:r>
              <a:rPr lang="en-US" dirty="0" smtClean="0"/>
              <a:t>Tomography of QGP</a:t>
            </a:r>
          </a:p>
          <a:p>
            <a:pPr lvl="1"/>
            <a:r>
              <a:rPr lang="en-US" dirty="0" smtClean="0"/>
              <a:t>Density fluctuations,…</a:t>
            </a:r>
            <a:endParaRPr lang="en-US" dirty="0"/>
          </a:p>
        </p:txBody>
      </p:sp>
      <p:sp>
        <p:nvSpPr>
          <p:cNvPr id="10" name="TextBox 9"/>
          <p:cNvSpPr txBox="1"/>
          <p:nvPr/>
        </p:nvSpPr>
        <p:spPr>
          <a:xfrm>
            <a:off x="794994" y="5755762"/>
            <a:ext cx="2875306" cy="276999"/>
          </a:xfrm>
          <a:prstGeom prst="rect">
            <a:avLst/>
          </a:prstGeom>
          <a:noFill/>
        </p:spPr>
        <p:txBody>
          <a:bodyPr wrap="none" rtlCol="0">
            <a:spAutoFit/>
          </a:bodyPr>
          <a:lstStyle/>
          <a:p>
            <a:r>
              <a:rPr lang="en-US" sz="1200" b="1" dirty="0" smtClean="0"/>
              <a:t>WMAP </a:t>
            </a:r>
            <a:r>
              <a:rPr lang="en-US" sz="1200" dirty="0" smtClean="0"/>
              <a:t>(</a:t>
            </a:r>
            <a:r>
              <a:rPr lang="en-US" sz="1200" dirty="0"/>
              <a:t>Wilkinson Microwave Anisotropy Probe</a:t>
            </a:r>
            <a:r>
              <a:rPr lang="en-US" sz="1200" dirty="0" smtClean="0"/>
              <a:t>)</a:t>
            </a:r>
            <a:endParaRPr lang="en-US" sz="1200" dirty="0"/>
          </a:p>
        </p:txBody>
      </p:sp>
      <p:pic>
        <p:nvPicPr>
          <p:cNvPr id="4" name="Picture 3"/>
          <p:cNvPicPr>
            <a:picLocks noChangeAspect="1"/>
          </p:cNvPicPr>
          <p:nvPr/>
        </p:nvPicPr>
        <p:blipFill>
          <a:blip r:embed="rId3"/>
          <a:stretch>
            <a:fillRect/>
          </a:stretch>
        </p:blipFill>
        <p:spPr>
          <a:xfrm>
            <a:off x="729359" y="2814820"/>
            <a:ext cx="2940941" cy="2940941"/>
          </a:xfrm>
          <a:prstGeom prst="rect">
            <a:avLst/>
          </a:prstGeom>
        </p:spPr>
      </p:pic>
      <p:sp>
        <p:nvSpPr>
          <p:cNvPr id="6" name="Date Placeholder 5"/>
          <p:cNvSpPr>
            <a:spLocks noGrp="1"/>
          </p:cNvSpPr>
          <p:nvPr>
            <p:ph type="dt" sz="half" idx="10"/>
          </p:nvPr>
        </p:nvSpPr>
        <p:spPr/>
        <p:txBody>
          <a:bodyPr/>
          <a:lstStyle/>
          <a:p>
            <a:r>
              <a:rPr lang="fr-CH" smtClean="0"/>
              <a:t>2/20/11</a:t>
            </a:r>
            <a:endParaRPr lang="en-US"/>
          </a:p>
        </p:txBody>
      </p:sp>
      <p:sp>
        <p:nvSpPr>
          <p:cNvPr id="7" name="Footer Placeholder 6"/>
          <p:cNvSpPr>
            <a:spLocks noGrp="1"/>
          </p:cNvSpPr>
          <p:nvPr>
            <p:ph type="ftr" sz="quarter" idx="11"/>
          </p:nvPr>
        </p:nvSpPr>
        <p:spPr/>
        <p:txBody>
          <a:bodyPr/>
          <a:lstStyle/>
          <a:p>
            <a:r>
              <a:rPr lang="en-US" smtClean="0"/>
              <a:t>ys@AAAS</a:t>
            </a:r>
            <a:endParaRPr lang="en-US"/>
          </a:p>
        </p:txBody>
      </p:sp>
      <p:sp>
        <p:nvSpPr>
          <p:cNvPr id="8" name="Slide Number Placeholder 7"/>
          <p:cNvSpPr>
            <a:spLocks noGrp="1"/>
          </p:cNvSpPr>
          <p:nvPr>
            <p:ph type="sldNum" sz="quarter" idx="12"/>
          </p:nvPr>
        </p:nvSpPr>
        <p:spPr/>
        <p:txBody>
          <a:bodyPr/>
          <a:lstStyle/>
          <a:p>
            <a:fld id="{6DF03C81-BDDC-E040-90CD-94A0A4D4FAA3}" type="slidenum">
              <a:rPr lang="en-US" smtClean="0"/>
              <a:t>54</a:t>
            </a:fld>
            <a:endParaRPr lang="en-US"/>
          </a:p>
        </p:txBody>
      </p:sp>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99100" y="2946661"/>
            <a:ext cx="2690300" cy="2703318"/>
          </a:xfrm>
          <a:prstGeom prst="rect">
            <a:avLst/>
          </a:prstGeom>
        </p:spPr>
      </p:pic>
    </p:spTree>
    <p:extLst>
      <p:ext uri="{BB962C8B-B14F-4D97-AF65-F5344CB8AC3E}">
        <p14:creationId xmlns:p14="http://schemas.microsoft.com/office/powerpoint/2010/main" val="4197075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
                                            <p:txEl>
                                              <p:pRg st="0" end="0"/>
                                            </p:txEl>
                                          </p:spTgt>
                                        </p:tgtEl>
                                        <p:attrNameLst>
                                          <p:attrName>style.opacity</p:attrName>
                                        </p:attrNameLst>
                                      </p:cBhvr>
                                      <p:to>
                                        <p:strVal val="0.5"/>
                                      </p:to>
                                    </p:set>
                                    <p:animEffect filter="image" prLst="opacity: 0.5">
                                      <p:cBhvr rctx="IE">
                                        <p:cTn id="7" dur="indefinite"/>
                                        <p:tgtEl>
                                          <p:spTgt spid="2">
                                            <p:txEl>
                                              <p:pRg st="0" end="0"/>
                                            </p:txEl>
                                          </p:spTgt>
                                        </p:tgtEl>
                                      </p:cBhvr>
                                    </p:animEffect>
                                  </p:childTnLst>
                                </p:cTn>
                              </p:par>
                              <p:par>
                                <p:cTn id="8" presetID="9" presetClass="emph" presetSubtype="0" nodeType="withEffect">
                                  <p:stCondLst>
                                    <p:cond delay="0"/>
                                  </p:stCondLst>
                                  <p:childTnLst>
                                    <p:set>
                                      <p:cBhvr rctx="PPT">
                                        <p:cTn id="9" dur="indefinite"/>
                                        <p:tgtEl>
                                          <p:spTgt spid="2">
                                            <p:txEl>
                                              <p:pRg st="1" end="1"/>
                                            </p:txEl>
                                          </p:spTgt>
                                        </p:tgtEl>
                                        <p:attrNameLst>
                                          <p:attrName>style.opacity</p:attrName>
                                        </p:attrNameLst>
                                      </p:cBhvr>
                                      <p:to>
                                        <p:strVal val="0.5"/>
                                      </p:to>
                                    </p:set>
                                    <p:animEffect filter="image" prLst="opacity: 0.5">
                                      <p:cBhvr rctx="IE">
                                        <p:cTn id="10" dur="indefinite"/>
                                        <p:tgtEl>
                                          <p:spTgt spid="2">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0" end="0"/>
                                            </p:txEl>
                                          </p:spTgt>
                                        </p:tgtEl>
                                        <p:attrNameLst>
                                          <p:attrName>style.opacity</p:attrName>
                                        </p:attrNameLst>
                                      </p:cBhvr>
                                      <p:to>
                                        <p:strVal val="0.5"/>
                                      </p:to>
                                    </p:set>
                                    <p:animEffect filter="image" prLst="opacity: 0.5">
                                      <p:cBhvr rctx="IE">
                                        <p:cTn id="13" dur="indefinite"/>
                                        <p:tgtEl>
                                          <p:spTgt spid="3">
                                            <p:txEl>
                                              <p:pRg st="0" end="0"/>
                                            </p:txEl>
                                          </p:spTgt>
                                        </p:tgtEl>
                                      </p:cBhvr>
                                    </p:animEffect>
                                  </p:childTnLst>
                                </p:cTn>
                              </p:par>
                              <p:par>
                                <p:cTn id="14" presetID="9" presetClass="emph" presetSubtype="0" nodeType="withEffect">
                                  <p:stCondLst>
                                    <p:cond delay="0"/>
                                  </p:stCondLst>
                                  <p:childTnLst>
                                    <p:set>
                                      <p:cBhvr rctx="PPT">
                                        <p:cTn id="15" dur="indefinite"/>
                                        <p:tgtEl>
                                          <p:spTgt spid="3">
                                            <p:txEl>
                                              <p:pRg st="1" end="1"/>
                                            </p:txEl>
                                          </p:spTgt>
                                        </p:tgtEl>
                                        <p:attrNameLst>
                                          <p:attrName>style.opacity</p:attrName>
                                        </p:attrNameLst>
                                      </p:cBhvr>
                                      <p:to>
                                        <p:strVal val="0.5"/>
                                      </p:to>
                                    </p:set>
                                    <p:animEffect filter="image" prLst="opacity: 0.5">
                                      <p:cBhvr rctx="IE">
                                        <p:cTn id="16" dur="indefinite"/>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37943" y="2819400"/>
            <a:ext cx="3962400" cy="4038600"/>
            <a:chOff x="2310242" y="818970"/>
            <a:chExt cx="3962400" cy="403860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99686" l="0" r="100000"/>
                      </a14:imgEffect>
                    </a14:imgLayer>
                  </a14:imgProps>
                </a:ext>
              </a:extLst>
            </a:blip>
            <a:stretch>
              <a:fillRect/>
            </a:stretch>
          </p:blipFill>
          <p:spPr>
            <a:xfrm>
              <a:off x="2310242" y="818970"/>
              <a:ext cx="3962400" cy="4038600"/>
            </a:xfrm>
            <a:prstGeom prst="rect">
              <a:avLst/>
            </a:prstGeom>
          </p:spPr>
        </p:pic>
        <p:pic>
          <p:nvPicPr>
            <p:cNvPr id="3" name="Picture 2"/>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877833" y="2018457"/>
              <a:ext cx="522510" cy="462606"/>
            </a:xfrm>
            <a:prstGeom prst="ellipse">
              <a:avLst/>
            </a:prstGeom>
            <a:ln>
              <a:noFill/>
            </a:ln>
            <a:effectLst>
              <a:softEdge rad="112500"/>
            </a:effectLst>
          </p:spPr>
        </p:pic>
        <p:pic>
          <p:nvPicPr>
            <p:cNvPr id="4" name="Picture 3"/>
            <p:cNvPicPr>
              <a:picLocks noChangeAspect="1"/>
            </p:cNvPicPr>
            <p:nvPr/>
          </p:nvPicPr>
          <p:blipFill>
            <a:blip r:embed="rId6" cstate="screen">
              <a:extLst>
                <a:ext uri="{BEBA8EAE-BF5A-486C-A8C5-ECC9F3942E4B}">
                  <a14:imgProps xmlns:a14="http://schemas.microsoft.com/office/drawing/2010/main">
                    <a14:imgLayer r:embed="rId7">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370089" y="2200393"/>
              <a:ext cx="395304" cy="349984"/>
            </a:xfrm>
            <a:prstGeom prst="ellipse">
              <a:avLst/>
            </a:prstGeom>
            <a:ln>
              <a:noFill/>
            </a:ln>
            <a:effectLst>
              <a:softEdge rad="112500"/>
            </a:effectLst>
          </p:spPr>
        </p:pic>
      </p:grpSp>
      <p:sp>
        <p:nvSpPr>
          <p:cNvPr id="5" name="Slide Number Placeholder 4"/>
          <p:cNvSpPr>
            <a:spLocks noGrp="1"/>
          </p:cNvSpPr>
          <p:nvPr>
            <p:ph type="sldNum" sz="quarter" idx="12"/>
          </p:nvPr>
        </p:nvSpPr>
        <p:spPr/>
        <p:txBody>
          <a:bodyPr/>
          <a:lstStyle/>
          <a:p>
            <a:fld id="{B9D2C864-9362-43C7-A136-D9C41D93A96D}" type="slidenum">
              <a:rPr lang="en-US" smtClean="0"/>
              <a:t>55</a:t>
            </a:fld>
            <a:endParaRPr lang="en-US"/>
          </a:p>
        </p:txBody>
      </p:sp>
      <p:sp>
        <p:nvSpPr>
          <p:cNvPr id="7" name="Cloud Callout 6"/>
          <p:cNvSpPr/>
          <p:nvPr/>
        </p:nvSpPr>
        <p:spPr>
          <a:xfrm>
            <a:off x="2184400" y="76200"/>
            <a:ext cx="4610100" cy="2743200"/>
          </a:xfrm>
          <a:prstGeom prst="cloud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TextBox 7"/>
          <p:cNvSpPr txBox="1"/>
          <p:nvPr/>
        </p:nvSpPr>
        <p:spPr>
          <a:xfrm>
            <a:off x="2860364" y="696436"/>
            <a:ext cx="3079957" cy="1384995"/>
          </a:xfrm>
          <a:prstGeom prst="rect">
            <a:avLst/>
          </a:prstGeom>
          <a:noFill/>
        </p:spPr>
        <p:txBody>
          <a:bodyPr wrap="square" rtlCol="0">
            <a:spAutoFit/>
          </a:bodyPr>
          <a:lstStyle/>
          <a:p>
            <a:pPr algn="ctr"/>
            <a:r>
              <a:rPr lang="en-US" sz="2800" smtClean="0">
                <a:latin typeface="Handwriting - Dakota"/>
                <a:cs typeface="Handwriting - Dakota"/>
              </a:rPr>
              <a:t>Let me tell you what I have learned so far </a:t>
            </a:r>
            <a:endParaRPr lang="en-US" sz="2800">
              <a:latin typeface="Handwriting - Dakota"/>
              <a:cs typeface="Handwriting - Dakota"/>
            </a:endParaRPr>
          </a:p>
        </p:txBody>
      </p:sp>
      <p:pic>
        <p:nvPicPr>
          <p:cNvPr id="9" name="Picture 8"/>
          <p:cNvPicPr>
            <a:picLocks noChangeAspect="1"/>
          </p:cNvPicPr>
          <p:nvPr/>
        </p:nvPicPr>
        <p:blipFill>
          <a:blip r:embed="rId8" cstate="screen">
            <a:duotone>
              <a:prstClr val="black"/>
              <a:schemeClr val="accent4">
                <a:tint val="45000"/>
                <a:satMod val="400000"/>
              </a:schemeClr>
            </a:duotone>
            <a:extLst>
              <a:ext uri="{BEBA8EAE-BF5A-486C-A8C5-ECC9F3942E4B}">
                <a14:imgProps xmlns:a14="http://schemas.microsoft.com/office/drawing/2010/main">
                  <a14:imgLayer r:embed="rId9">
                    <a14:imgEffect>
                      <a14:backgroundRemoval t="3586" b="89873" l="10000" r="90000">
                        <a14:foregroundMark x1="45250" y1="7806" x2="45250" y2="13502"/>
                        <a14:foregroundMark x1="22000" y1="11392" x2="23750" y2="16667"/>
                        <a14:foregroundMark x1="17500" y1="26582" x2="21000" y2="26582"/>
                        <a14:foregroundMark x1="24250" y1="19409" x2="25750" y2="23840"/>
                        <a14:foregroundMark x1="25250" y1="24684" x2="24000" y2="27215"/>
                        <a14:foregroundMark x1="25000" y1="46203" x2="25000" y2="48523"/>
                        <a14:foregroundMark x1="21750" y1="39873" x2="25000" y2="40084"/>
                        <a14:foregroundMark x1="18500" y1="12447" x2="18500" y2="12447"/>
                        <a14:foregroundMark x1="25500" y1="10549" x2="29000" y2="12869"/>
                        <a14:foregroundMark x1="17250" y1="13713" x2="18750" y2="12025"/>
                        <a14:foregroundMark x1="23750" y1="28059" x2="25750" y2="34810"/>
                        <a14:backgroundMark x1="29500" y1="26582" x2="37000" y2="35654"/>
                        <a14:backgroundMark x1="54250" y1="61392" x2="54250" y2="65401"/>
                      </a14:backgroundRemoval>
                    </a14:imgEffect>
                    <a14:imgEffect>
                      <a14:colorTemperature colorTemp="11200"/>
                    </a14:imgEffect>
                  </a14:imgLayer>
                </a14:imgProps>
              </a:ext>
              <a:ext uri="{28A0092B-C50C-407E-A947-70E740481C1C}">
                <a14:useLocalDpi xmlns:a14="http://schemas.microsoft.com/office/drawing/2010/main"/>
              </a:ext>
            </a:extLst>
          </a:blip>
          <a:stretch>
            <a:fillRect/>
          </a:stretch>
        </p:blipFill>
        <p:spPr>
          <a:xfrm>
            <a:off x="7085505" y="3467100"/>
            <a:ext cx="2339704" cy="2772548"/>
          </a:xfrm>
          <a:prstGeom prst="rect">
            <a:avLst/>
          </a:prstGeom>
        </p:spPr>
      </p:pic>
      <p:pic>
        <p:nvPicPr>
          <p:cNvPr id="10" name="Picture 9"/>
          <p:cNvPicPr>
            <a:picLocks noChangeAspect="1"/>
          </p:cNvPicPr>
          <p:nvPr/>
        </p:nvPicPr>
        <p:blipFill>
          <a:blip r:embed="rId10" cstate="screen">
            <a:duotone>
              <a:prstClr val="black"/>
              <a:srgbClr val="FF0000">
                <a:tint val="45000"/>
                <a:satMod val="400000"/>
              </a:srgbClr>
            </a:duotone>
            <a:extLst>
              <a:ext uri="{BEBA8EAE-BF5A-486C-A8C5-ECC9F3942E4B}">
                <a14:imgProps xmlns:a14="http://schemas.microsoft.com/office/drawing/2010/main">
                  <a14:imgLayer r:embed="rId9">
                    <a14:imgEffect>
                      <a14:backgroundRemoval t="3586" b="89873" l="10000" r="90000">
                        <a14:foregroundMark x1="45250" y1="7806" x2="45250" y2="13502"/>
                        <a14:foregroundMark x1="22000" y1="11392" x2="23750" y2="16667"/>
                        <a14:foregroundMark x1="18500" y1="12447" x2="18500" y2="12447"/>
                        <a14:foregroundMark x1="25500" y1="10549" x2="29000" y2="12869"/>
                        <a14:foregroundMark x1="17250" y1="13713" x2="18750" y2="12025"/>
                        <a14:backgroundMark x1="29500" y1="26582" x2="37000" y2="35654"/>
                        <a14:backgroundMark x1="49000" y1="24684" x2="61500" y2="78270"/>
                        <a14:backgroundMark x1="24500" y1="42616" x2="36500" y2="47257"/>
                        <a14:backgroundMark x1="15250" y1="45781" x2="26750" y2="44515"/>
                        <a14:backgroundMark x1="71750" y1="40717" x2="70250" y2="55485"/>
                        <a14:backgroundMark x1="50000" y1="60970" x2="50000" y2="66034"/>
                      </a14:backgroundRemoval>
                    </a14:imgEffect>
                    <a14:imgEffect>
                      <a14:colorTemperature colorTemp="11200"/>
                    </a14:imgEffect>
                  </a14:imgLayer>
                </a14:imgProps>
              </a:ext>
              <a:ext uri="{28A0092B-C50C-407E-A947-70E740481C1C}">
                <a14:useLocalDpi xmlns:a14="http://schemas.microsoft.com/office/drawing/2010/main"/>
              </a:ext>
            </a:extLst>
          </a:blip>
          <a:stretch>
            <a:fillRect/>
          </a:stretch>
        </p:blipFill>
        <p:spPr>
          <a:xfrm>
            <a:off x="7085505" y="3467100"/>
            <a:ext cx="2339704" cy="2772548"/>
          </a:xfrm>
          <a:prstGeom prst="rect">
            <a:avLst/>
          </a:prstGeom>
        </p:spPr>
      </p:pic>
      <p:pic>
        <p:nvPicPr>
          <p:cNvPr id="11" name="Picture 10"/>
          <p:cNvPicPr>
            <a:picLocks noChangeAspect="1"/>
          </p:cNvPicPr>
          <p:nvPr/>
        </p:nvPicPr>
        <p:blipFill>
          <a:blip r:embed="rId11" cstate="screen">
            <a:duotone>
              <a:prstClr val="black"/>
              <a:schemeClr val="accent3">
                <a:tint val="45000"/>
                <a:satMod val="400000"/>
              </a:schemeClr>
            </a:duotone>
            <a:extLst>
              <a:ext uri="{BEBA8EAE-BF5A-486C-A8C5-ECC9F3942E4B}">
                <a14:imgProps xmlns:a14="http://schemas.microsoft.com/office/drawing/2010/main">
                  <a14:imgLayer r:embed="rId9">
                    <a14:imgEffect>
                      <a14:backgroundRemoval t="3586" b="89873" l="10000" r="90000">
                        <a14:foregroundMark x1="26750" y1="70464" x2="41750" y2="78692"/>
                        <a14:foregroundMark x1="53250" y1="78270" x2="75500" y2="75949"/>
                        <a14:backgroundMark x1="29500" y1="26582" x2="37000" y2="35654"/>
                        <a14:backgroundMark x1="49000" y1="24684" x2="61500" y2="78270"/>
                        <a14:backgroundMark x1="24500" y1="42616" x2="36500" y2="47257"/>
                        <a14:backgroundMark x1="15250" y1="45781" x2="26750" y2="44515"/>
                        <a14:backgroundMark x1="71750" y1="40717" x2="70250" y2="55485"/>
                        <a14:backgroundMark x1="50000" y1="60970" x2="50000" y2="66034"/>
                        <a14:backgroundMark x1="56500" y1="30169" x2="65250" y2="32911"/>
                        <a14:backgroundMark x1="40250" y1="30591" x2="45750" y2="41139"/>
                        <a14:backgroundMark x1="34750" y1="70042" x2="44500" y2="70042"/>
                      </a14:backgroundRemoval>
                    </a14:imgEffect>
                    <a14:imgEffect>
                      <a14:colorTemperature colorTemp="11200"/>
                    </a14:imgEffect>
                  </a14:imgLayer>
                </a14:imgProps>
              </a:ext>
              <a:ext uri="{28A0092B-C50C-407E-A947-70E740481C1C}">
                <a14:useLocalDpi xmlns:a14="http://schemas.microsoft.com/office/drawing/2010/main"/>
              </a:ext>
            </a:extLst>
          </a:blip>
          <a:stretch>
            <a:fillRect/>
          </a:stretch>
        </p:blipFill>
        <p:spPr>
          <a:xfrm>
            <a:off x="7085505" y="3448304"/>
            <a:ext cx="2339704" cy="2772548"/>
          </a:xfrm>
          <a:prstGeom prst="rect">
            <a:avLst/>
          </a:prstGeom>
        </p:spPr>
      </p:pic>
      <p:pic>
        <p:nvPicPr>
          <p:cNvPr id="12" name="Picture 11"/>
          <p:cNvPicPr>
            <a:picLocks noChangeAspect="1"/>
          </p:cNvPicPr>
          <p:nvPr/>
        </p:nvPicPr>
        <p:blipFill>
          <a:blip r:embed="rId12" cstate="screen">
            <a:duotone>
              <a:prstClr val="black"/>
              <a:srgbClr val="FF0802">
                <a:tint val="45000"/>
                <a:satMod val="400000"/>
              </a:srgbClr>
            </a:duotone>
            <a:extLst>
              <a:ext uri="{BEBA8EAE-BF5A-486C-A8C5-ECC9F3942E4B}">
                <a14:imgProps xmlns:a14="http://schemas.microsoft.com/office/drawing/2010/main">
                  <a14:imgLayer r:embed="rId9">
                    <a14:imgEffect>
                      <a14:backgroundRemoval t="3586" b="89873" l="10000" r="90000">
                        <a14:foregroundMark x1="25000" y1="46203" x2="25000" y2="48523"/>
                        <a14:foregroundMark x1="70500" y1="50422" x2="70000" y2="55907"/>
                        <a14:foregroundMark x1="63500" y1="30591" x2="63500" y2="30591"/>
                        <a14:foregroundMark x1="63500" y1="30591" x2="63500" y2="30591"/>
                        <a14:backgroundMark x1="29500" y1="26582" x2="37000" y2="35654"/>
                        <a14:backgroundMark x1="54250" y1="61392" x2="54250" y2="65401"/>
                        <a14:backgroundMark x1="50000" y1="25105" x2="52750" y2="55063"/>
                        <a14:backgroundMark x1="40250" y1="28481" x2="40250" y2="34810"/>
                        <a14:backgroundMark x1="27250" y1="39030" x2="33750" y2="46624"/>
                        <a14:backgroundMark x1="14250" y1="44937" x2="25000" y2="45359"/>
                        <a14:backgroundMark x1="24000" y1="15190" x2="24000" y2="15190"/>
                        <a14:backgroundMark x1="28750" y1="12447" x2="20250" y2="14557"/>
                        <a14:backgroundMark x1="55500" y1="24684" x2="56500" y2="32911"/>
                      </a14:backgroundRemoval>
                    </a14:imgEffect>
                    <a14:imgEffect>
                      <a14:colorTemperature colorTemp="11200"/>
                    </a14:imgEffect>
                  </a14:imgLayer>
                </a14:imgProps>
              </a:ext>
              <a:ext uri="{28A0092B-C50C-407E-A947-70E740481C1C}">
                <a14:useLocalDpi xmlns:a14="http://schemas.microsoft.com/office/drawing/2010/main"/>
              </a:ext>
            </a:extLst>
          </a:blip>
          <a:stretch>
            <a:fillRect/>
          </a:stretch>
        </p:blipFill>
        <p:spPr>
          <a:xfrm>
            <a:off x="7085505" y="3467100"/>
            <a:ext cx="2339704" cy="2772548"/>
          </a:xfrm>
          <a:prstGeom prst="rect">
            <a:avLst/>
          </a:prstGeom>
        </p:spPr>
      </p:pic>
    </p:spTree>
    <p:extLst>
      <p:ext uri="{BB962C8B-B14F-4D97-AF65-F5344CB8AC3E}">
        <p14:creationId xmlns:p14="http://schemas.microsoft.com/office/powerpoint/2010/main" val="269329855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PID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1000" y="505658"/>
            <a:ext cx="3124200" cy="2504242"/>
          </a:xfrm>
          <a:prstGeom prst="rect">
            <a:avLst/>
          </a:prstGeom>
        </p:spPr>
      </p:pic>
      <p:pic>
        <p:nvPicPr>
          <p:cNvPr id="18" name="Picture 17"/>
          <p:cNvPicPr>
            <a:picLocks noChangeAspect="1"/>
          </p:cNvPicPr>
          <p:nvPr/>
        </p:nvPicPr>
        <p:blipFill rotWithShape="1">
          <a:blip r:embed="rId4" cstate="screen">
            <a:extLst>
              <a:ext uri="{28A0092B-C50C-407E-A947-70E740481C1C}">
                <a14:useLocalDpi xmlns:a14="http://schemas.microsoft.com/office/drawing/2010/main"/>
              </a:ext>
            </a:extLst>
          </a:blip>
          <a:srcRect b="5493"/>
          <a:stretch/>
        </p:blipFill>
        <p:spPr>
          <a:xfrm>
            <a:off x="-162753" y="363509"/>
            <a:ext cx="3527937" cy="2354291"/>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0FB56013-B943-42BA-886F-6F9D4EB85E9D}" type="slidenum">
              <a:rPr lang="en-US" smtClean="0"/>
              <a:t>56</a:t>
            </a:fld>
            <a:endParaRPr lang="en-US" dirty="0"/>
          </a:p>
        </p:txBody>
      </p:sp>
      <p:pic>
        <p:nvPicPr>
          <p:cNvPr id="37" name="Picture 3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21000" y="2474218"/>
            <a:ext cx="3647134" cy="2600054"/>
          </a:xfrm>
          <a:prstGeom prst="rect">
            <a:avLst/>
          </a:prstGeom>
          <a:ln>
            <a:noFill/>
          </a:ln>
          <a:effectLst>
            <a:outerShdw blurRad="292100" dist="139700" dir="2700000" algn="tl" rotWithShape="0">
              <a:srgbClr val="333333">
                <a:alpha val="65000"/>
              </a:srgbClr>
            </a:outerShdw>
          </a:effectLst>
        </p:spPr>
      </p:pic>
      <p:pic>
        <p:nvPicPr>
          <p:cNvPr id="38" name="Picture 3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474218"/>
            <a:ext cx="3058600" cy="3073400"/>
          </a:xfrm>
          <a:prstGeom prst="rect">
            <a:avLst/>
          </a:prstGeom>
          <a:ln>
            <a:noFill/>
          </a:ln>
          <a:effectLst>
            <a:outerShdw blurRad="292100" dist="139700" dir="2700000" algn="tl" rotWithShape="0">
              <a:srgbClr val="333333">
                <a:alpha val="65000"/>
              </a:srgbClr>
            </a:outerShdw>
          </a:effectLst>
        </p:spPr>
      </p:pic>
      <p:pic>
        <p:nvPicPr>
          <p:cNvPr id="39" name="Picture 3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39996" y="2717800"/>
            <a:ext cx="3094057" cy="4108907"/>
          </a:xfrm>
          <a:prstGeom prst="rect">
            <a:avLst/>
          </a:prstGeom>
          <a:ln>
            <a:noFill/>
          </a:ln>
          <a:effectLst>
            <a:outerShdw blurRad="292100" dist="139700" dir="2700000" algn="tl" rotWithShape="0">
              <a:srgbClr val="333333">
                <a:alpha val="65000"/>
              </a:srgbClr>
            </a:outerShdw>
          </a:effectLst>
        </p:spPr>
      </p:pic>
      <p:pic>
        <p:nvPicPr>
          <p:cNvPr id="40" name="Picture 3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92569" y="242859"/>
            <a:ext cx="3095652" cy="3060700"/>
          </a:xfrm>
          <a:prstGeom prst="rect">
            <a:avLst/>
          </a:prstGeom>
          <a:ln>
            <a:noFill/>
          </a:ln>
          <a:effectLst>
            <a:outerShdw blurRad="292100" dist="139700" dir="2700000" algn="tl" rotWithShape="0">
              <a:srgbClr val="333333">
                <a:alpha val="65000"/>
              </a:srgbClr>
            </a:outerShdw>
          </a:effectLst>
        </p:spPr>
      </p:pic>
      <p:pic>
        <p:nvPicPr>
          <p:cNvPr id="41" name="Picture 4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901114" y="4622800"/>
            <a:ext cx="2928140" cy="2129827"/>
          </a:xfrm>
          <a:prstGeom prst="rect">
            <a:avLst/>
          </a:prstGeom>
          <a:ln>
            <a:noFill/>
          </a:ln>
          <a:effectLst>
            <a:outerShdw blurRad="292100" dist="139700" dir="2700000" algn="tl" rotWithShape="0">
              <a:srgbClr val="333333">
                <a:alpha val="65000"/>
              </a:srgbClr>
            </a:outerShdw>
          </a:effectLst>
        </p:spPr>
      </p:pic>
      <p:grpSp>
        <p:nvGrpSpPr>
          <p:cNvPr id="48" name="Group 47"/>
          <p:cNvGrpSpPr/>
          <p:nvPr/>
        </p:nvGrpSpPr>
        <p:grpSpPr>
          <a:xfrm>
            <a:off x="351714" y="5067300"/>
            <a:ext cx="1549400" cy="2057400"/>
            <a:chOff x="495300" y="1155700"/>
            <a:chExt cx="3633555" cy="3911600"/>
          </a:xfrm>
        </p:grpSpPr>
        <p:pic>
          <p:nvPicPr>
            <p:cNvPr id="49" name="Picture 48"/>
            <p:cNvPicPr>
              <a:picLocks noChangeAspect="1"/>
            </p:cNvPicPr>
            <p:nvPr/>
          </p:nvPicPr>
          <p:blipFill>
            <a:blip r:embed="rId10" cstate="screen">
              <a:duotone>
                <a:prstClr val="black"/>
                <a:schemeClr val="accent4">
                  <a:tint val="45000"/>
                  <a:satMod val="400000"/>
                </a:schemeClr>
              </a:duotone>
              <a:extLst>
                <a:ext uri="{BEBA8EAE-BF5A-486C-A8C5-ECC9F3942E4B}">
                  <a14:imgProps xmlns:a14="http://schemas.microsoft.com/office/drawing/2010/main">
                    <a14:imgLayer r:embed="rId11">
                      <a14:imgEffect>
                        <a14:backgroundRemoval t="9855" b="89984" l="8522" r="89913">
                          <a14:foregroundMark x1="48870" y1="20517" x2="68696" y2="67528"/>
                          <a14:foregroundMark x1="36348" y1="24233" x2="36348" y2="24233"/>
                          <a14:foregroundMark x1="36348" y1="24233" x2="36348" y2="24233"/>
                          <a14:foregroundMark x1="30435" y1="41842" x2="33913" y2="45234"/>
                          <a14:foregroundMark x1="8522" y1="28595" x2="16870" y2="25848"/>
                          <a14:foregroundMark x1="21739" y1="15347" x2="27304" y2="22456"/>
                          <a14:foregroundMark x1="69913" y1="80129" x2="80522" y2="76898"/>
                          <a14:foregroundMark x1="27478" y1="69628" x2="33739" y2="75121"/>
                          <a14:foregroundMark x1="43130" y1="69467" x2="45391" y2="65913"/>
                          <a14:foregroundMark x1="39652" y1="13409" x2="42435" y2="11147"/>
                          <a14:backgroundMark x1="41739" y1="37803" x2="38087" y2="46042"/>
                          <a14:backgroundMark x1="47130" y1="13409" x2="47130" y2="13409"/>
                          <a14:backgroundMark x1="64522" y1="64943" x2="64522" y2="64943"/>
                          <a14:backgroundMark x1="64522" y1="64943" x2="64522" y2="64943"/>
                          <a14:backgroundMark x1="42609" y1="12601" x2="40348" y2="13732"/>
                        </a14:backgroundRemoval>
                      </a14:imgEffect>
                    </a14:imgLayer>
                  </a14:imgProps>
                </a:ext>
                <a:ext uri="{28A0092B-C50C-407E-A947-70E740481C1C}">
                  <a14:useLocalDpi xmlns:a14="http://schemas.microsoft.com/office/drawing/2010/main"/>
                </a:ext>
              </a:extLst>
            </a:blip>
            <a:stretch>
              <a:fillRect/>
            </a:stretch>
          </p:blipFill>
          <p:spPr>
            <a:xfrm>
              <a:off x="495300" y="1155700"/>
              <a:ext cx="3633555" cy="3911600"/>
            </a:xfrm>
            <a:prstGeom prst="rect">
              <a:avLst/>
            </a:prstGeom>
          </p:spPr>
        </p:pic>
        <p:pic>
          <p:nvPicPr>
            <p:cNvPr id="50" name="Picture 49"/>
            <p:cNvPicPr>
              <a:picLocks noChangeAspect="1"/>
            </p:cNvPicPr>
            <p:nvPr/>
          </p:nvPicPr>
          <p:blipFill>
            <a:blip r:embed="rId12" cstate="screen">
              <a:duotone>
                <a:prstClr val="black"/>
                <a:srgbClr val="00FF24">
                  <a:tint val="45000"/>
                  <a:satMod val="400000"/>
                </a:srgbClr>
              </a:duotone>
              <a:extLst>
                <a:ext uri="{BEBA8EAE-BF5A-486C-A8C5-ECC9F3942E4B}">
                  <a14:imgProps xmlns:a14="http://schemas.microsoft.com/office/drawing/2010/main">
                    <a14:imgLayer r:embed="rId13">
                      <a14:imgEffect>
                        <a14:backgroundRemoval t="9855" b="42811" l="8522" r="34609">
                          <a14:foregroundMark x1="39652" y1="13409" x2="42435" y2="11147"/>
                          <a14:backgroundMark x1="41739" y1="37803" x2="38087" y2="46042"/>
                          <a14:backgroundMark x1="47130" y1="13409" x2="47130" y2="13409"/>
                          <a14:backgroundMark x1="64522" y1="64943" x2="64522" y2="64943"/>
                          <a14:backgroundMark x1="64522" y1="64943" x2="64522" y2="64943"/>
                          <a14:backgroundMark x1="42609" y1="12601" x2="40348" y2="13732"/>
                        </a14:backgroundRemoval>
                      </a14:imgEffect>
                    </a14:imgLayer>
                  </a14:imgProps>
                </a:ext>
                <a:ext uri="{28A0092B-C50C-407E-A947-70E740481C1C}">
                  <a14:useLocalDpi xmlns:a14="http://schemas.microsoft.com/office/drawing/2010/main"/>
                </a:ext>
              </a:extLst>
            </a:blip>
            <a:stretch>
              <a:fillRect/>
            </a:stretch>
          </p:blipFill>
          <p:spPr>
            <a:xfrm>
              <a:off x="495300" y="1155700"/>
              <a:ext cx="3633555" cy="3911600"/>
            </a:xfrm>
            <a:prstGeom prst="rect">
              <a:avLst/>
            </a:prstGeom>
          </p:spPr>
        </p:pic>
        <p:pic>
          <p:nvPicPr>
            <p:cNvPr id="51" name="Picture 50"/>
            <p:cNvPicPr>
              <a:picLocks noChangeAspect="1"/>
            </p:cNvPicPr>
            <p:nvPr/>
          </p:nvPicPr>
          <p:blipFill>
            <a:blip r:embed="rId14" cstate="screen">
              <a:duotone>
                <a:prstClr val="black"/>
                <a:srgbClr val="FF0A00">
                  <a:tint val="45000"/>
                  <a:satMod val="400000"/>
                </a:srgbClr>
              </a:duotone>
              <a:extLst>
                <a:ext uri="{BEBA8EAE-BF5A-486C-A8C5-ECC9F3942E4B}">
                  <a14:imgProps xmlns:a14="http://schemas.microsoft.com/office/drawing/2010/main">
                    <a14:imgLayer r:embed="rId15">
                      <a14:imgEffect>
                        <a14:backgroundRemoval t="9855" b="38288" l="30087" r="41913">
                          <a14:foregroundMark x1="48870" y1="20517" x2="68696" y2="67528"/>
                          <a14:foregroundMark x1="36348" y1="24233" x2="36348" y2="24233"/>
                          <a14:foregroundMark x1="36348" y1="24233" x2="36348" y2="24233"/>
                          <a14:foregroundMark x1="30435" y1="41842" x2="33913" y2="45234"/>
                          <a14:foregroundMark x1="8522" y1="28595" x2="16870" y2="25848"/>
                          <a14:foregroundMark x1="21739" y1="15347" x2="27304" y2="22456"/>
                          <a14:foregroundMark x1="69913" y1="80129" x2="80522" y2="76898"/>
                          <a14:foregroundMark x1="27478" y1="69628" x2="33739" y2="75121"/>
                          <a14:foregroundMark x1="43130" y1="69467" x2="45391" y2="65913"/>
                          <a14:foregroundMark x1="39652" y1="13409" x2="42435" y2="11147"/>
                          <a14:foregroundMark x1="33217" y1="31664" x2="32522" y2="35703"/>
                          <a14:backgroundMark x1="41739" y1="37803" x2="38087" y2="46042"/>
                          <a14:backgroundMark x1="47130" y1="13409" x2="47130" y2="13409"/>
                          <a14:backgroundMark x1="64522" y1="64943" x2="64522" y2="64943"/>
                          <a14:backgroundMark x1="64522" y1="64943" x2="64522" y2="64943"/>
                          <a14:backgroundMark x1="42609" y1="12601" x2="40348" y2="13732"/>
                          <a14:backgroundMark x1="34957" y1="21002" x2="35652" y2="18094"/>
                        </a14:backgroundRemoval>
                      </a14:imgEffect>
                    </a14:imgLayer>
                  </a14:imgProps>
                </a:ext>
                <a:ext uri="{28A0092B-C50C-407E-A947-70E740481C1C}">
                  <a14:useLocalDpi xmlns:a14="http://schemas.microsoft.com/office/drawing/2010/main"/>
                </a:ext>
              </a:extLst>
            </a:blip>
            <a:stretch>
              <a:fillRect/>
            </a:stretch>
          </p:blipFill>
          <p:spPr>
            <a:xfrm>
              <a:off x="495300" y="1155700"/>
              <a:ext cx="3633555" cy="3911600"/>
            </a:xfrm>
            <a:prstGeom prst="rect">
              <a:avLst/>
            </a:prstGeom>
          </p:spPr>
        </p:pic>
        <p:pic>
          <p:nvPicPr>
            <p:cNvPr id="52" name="Picture 51"/>
            <p:cNvPicPr>
              <a:picLocks noChangeAspect="1"/>
            </p:cNvPicPr>
            <p:nvPr/>
          </p:nvPicPr>
          <p:blipFill>
            <a:blip r:embed="rId16" cstate="screen">
              <a:duotone>
                <a:prstClr val="black"/>
                <a:srgbClr val="FF0A02">
                  <a:tint val="45000"/>
                  <a:satMod val="400000"/>
                </a:srgbClr>
              </a:duotone>
              <a:extLst>
                <a:ext uri="{BEBA8EAE-BF5A-486C-A8C5-ECC9F3942E4B}">
                  <a14:imgProps xmlns:a14="http://schemas.microsoft.com/office/drawing/2010/main">
                    <a14:imgLayer r:embed="rId17">
                      <a14:imgEffect>
                        <a14:backgroundRemoval t="9855" b="62359" l="58783" r="89565">
                          <a14:foregroundMark x1="48870" y1="20517" x2="68696" y2="67528"/>
                          <a14:foregroundMark x1="36348" y1="24233" x2="36348" y2="24233"/>
                          <a14:foregroundMark x1="36348" y1="24233" x2="36348" y2="24233"/>
                          <a14:foregroundMark x1="30435" y1="41842" x2="33913" y2="45234"/>
                          <a14:foregroundMark x1="8522" y1="28595" x2="16870" y2="25848"/>
                          <a14:foregroundMark x1="21739" y1="15347" x2="27304" y2="22456"/>
                          <a14:foregroundMark x1="69913" y1="80129" x2="80522" y2="76898"/>
                          <a14:foregroundMark x1="27478" y1="69628" x2="33739" y2="75121"/>
                          <a14:foregroundMark x1="43130" y1="69467" x2="45391" y2="65913"/>
                          <a14:foregroundMark x1="39652" y1="13409" x2="42435" y2="11147"/>
                          <a14:foregroundMark x1="77913" y1="52666" x2="69565" y2="37964"/>
                          <a14:backgroundMark x1="41739" y1="37803" x2="38087" y2="46042"/>
                          <a14:backgroundMark x1="47130" y1="13409" x2="47130" y2="13409"/>
                          <a14:backgroundMark x1="64522" y1="64943" x2="64522" y2="64943"/>
                          <a14:backgroundMark x1="64522" y1="64943" x2="64522" y2="64943"/>
                          <a14:backgroundMark x1="42609" y1="12601" x2="40348" y2="13732"/>
                          <a14:backgroundMark x1="62609" y1="38611" x2="70609" y2="56543"/>
                          <a14:backgroundMark x1="77913" y1="34733" x2="69913" y2="32472"/>
                        </a14:backgroundRemoval>
                      </a14:imgEffect>
                    </a14:imgLayer>
                  </a14:imgProps>
                </a:ext>
                <a:ext uri="{28A0092B-C50C-407E-A947-70E740481C1C}">
                  <a14:useLocalDpi xmlns:a14="http://schemas.microsoft.com/office/drawing/2010/main"/>
                </a:ext>
              </a:extLst>
            </a:blip>
            <a:stretch>
              <a:fillRect/>
            </a:stretch>
          </p:blipFill>
          <p:spPr>
            <a:xfrm>
              <a:off x="495300" y="1155700"/>
              <a:ext cx="3633555" cy="3911600"/>
            </a:xfrm>
            <a:prstGeom prst="rect">
              <a:avLst/>
            </a:prstGeom>
          </p:spPr>
        </p:pic>
      </p:grpSp>
    </p:spTree>
    <p:extLst>
      <p:ext uri="{BB962C8B-B14F-4D97-AF65-F5344CB8AC3E}">
        <p14:creationId xmlns:p14="http://schemas.microsoft.com/office/powerpoint/2010/main" val="205863655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37943" y="2819400"/>
            <a:ext cx="3962400" cy="4038600"/>
            <a:chOff x="2310242" y="818970"/>
            <a:chExt cx="3962400" cy="403860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99686" l="0" r="100000"/>
                      </a14:imgEffect>
                    </a14:imgLayer>
                  </a14:imgProps>
                </a:ext>
              </a:extLst>
            </a:blip>
            <a:stretch>
              <a:fillRect/>
            </a:stretch>
          </p:blipFill>
          <p:spPr>
            <a:xfrm>
              <a:off x="2310242" y="818970"/>
              <a:ext cx="3962400" cy="4038600"/>
            </a:xfrm>
            <a:prstGeom prst="rect">
              <a:avLst/>
            </a:prstGeom>
          </p:spPr>
        </p:pic>
        <p:pic>
          <p:nvPicPr>
            <p:cNvPr id="3" name="Picture 2"/>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877833" y="2018457"/>
              <a:ext cx="522510" cy="462606"/>
            </a:xfrm>
            <a:prstGeom prst="ellipse">
              <a:avLst/>
            </a:prstGeom>
            <a:ln>
              <a:noFill/>
            </a:ln>
            <a:effectLst>
              <a:softEdge rad="112500"/>
            </a:effectLst>
          </p:spPr>
        </p:pic>
        <p:pic>
          <p:nvPicPr>
            <p:cNvPr id="4" name="Picture 3"/>
            <p:cNvPicPr>
              <a:picLocks noChangeAspect="1"/>
            </p:cNvPicPr>
            <p:nvPr/>
          </p:nvPicPr>
          <p:blipFill>
            <a:blip r:embed="rId6" cstate="screen">
              <a:extLst>
                <a:ext uri="{BEBA8EAE-BF5A-486C-A8C5-ECC9F3942E4B}">
                  <a14:imgProps xmlns:a14="http://schemas.microsoft.com/office/drawing/2010/main">
                    <a14:imgLayer r:embed="rId7">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370089" y="2200393"/>
              <a:ext cx="395304" cy="349984"/>
            </a:xfrm>
            <a:prstGeom prst="ellipse">
              <a:avLst/>
            </a:prstGeom>
            <a:ln>
              <a:noFill/>
            </a:ln>
            <a:effectLst>
              <a:softEdge rad="112500"/>
            </a:effectLst>
          </p:spPr>
        </p:pic>
      </p:grpSp>
      <p:sp>
        <p:nvSpPr>
          <p:cNvPr id="5" name="Slide Number Placeholder 4"/>
          <p:cNvSpPr>
            <a:spLocks noGrp="1"/>
          </p:cNvSpPr>
          <p:nvPr>
            <p:ph type="sldNum" sz="quarter" idx="12"/>
          </p:nvPr>
        </p:nvSpPr>
        <p:spPr/>
        <p:txBody>
          <a:bodyPr/>
          <a:lstStyle/>
          <a:p>
            <a:fld id="{B9D2C864-9362-43C7-A136-D9C41D93A96D}" type="slidenum">
              <a:rPr lang="en-US" smtClean="0"/>
              <a:t>57</a:t>
            </a:fld>
            <a:endParaRPr lang="en-US"/>
          </a:p>
        </p:txBody>
      </p:sp>
      <p:sp>
        <p:nvSpPr>
          <p:cNvPr id="7" name="Cloud Callout 6"/>
          <p:cNvSpPr/>
          <p:nvPr/>
        </p:nvSpPr>
        <p:spPr>
          <a:xfrm>
            <a:off x="2184400" y="76200"/>
            <a:ext cx="4610100" cy="2743200"/>
          </a:xfrm>
          <a:prstGeom prst="cloud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TextBox 7"/>
          <p:cNvSpPr txBox="1"/>
          <p:nvPr/>
        </p:nvSpPr>
        <p:spPr>
          <a:xfrm>
            <a:off x="2860364" y="975836"/>
            <a:ext cx="3079957" cy="954107"/>
          </a:xfrm>
          <a:prstGeom prst="rect">
            <a:avLst/>
          </a:prstGeom>
          <a:noFill/>
        </p:spPr>
        <p:txBody>
          <a:bodyPr wrap="square" rtlCol="0">
            <a:spAutoFit/>
          </a:bodyPr>
          <a:lstStyle/>
          <a:p>
            <a:pPr algn="ctr"/>
            <a:r>
              <a:rPr lang="en-US" sz="2800" dirty="0" smtClean="0">
                <a:latin typeface="Handwriting - Dakota"/>
                <a:cs typeface="Handwriting - Dakota"/>
              </a:rPr>
              <a:t>Isn’t it fun to work with me !</a:t>
            </a:r>
            <a:endParaRPr lang="en-US" sz="2800" dirty="0">
              <a:latin typeface="Handwriting - Dakota"/>
              <a:cs typeface="Handwriting - Dakota"/>
            </a:endParaRPr>
          </a:p>
        </p:txBody>
      </p:sp>
      <p:pic>
        <p:nvPicPr>
          <p:cNvPr id="9" name="Picture 8"/>
          <p:cNvPicPr>
            <a:picLocks noChangeAspect="1"/>
          </p:cNvPicPr>
          <p:nvPr/>
        </p:nvPicPr>
        <p:blipFill>
          <a:blip r:embed="rId8"/>
          <a:stretch>
            <a:fillRect/>
          </a:stretch>
        </p:blipFill>
        <p:spPr>
          <a:xfrm>
            <a:off x="6558339" y="2913179"/>
            <a:ext cx="3544304" cy="2674821"/>
          </a:xfrm>
          <a:prstGeom prst="rect">
            <a:avLst/>
          </a:prstGeom>
        </p:spPr>
      </p:pic>
    </p:spTree>
    <p:extLst>
      <p:ext uri="{BB962C8B-B14F-4D97-AF65-F5344CB8AC3E}">
        <p14:creationId xmlns:p14="http://schemas.microsoft.com/office/powerpoint/2010/main" val="290923470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pPr algn="r"/>
            <a:r>
              <a:rPr lang="fr-FR" dirty="0" smtClean="0"/>
              <a:t>ALICE</a:t>
            </a:r>
            <a:endParaRPr lang="fr-FR" dirty="0"/>
          </a:p>
        </p:txBody>
      </p:sp>
      <p:sp>
        <p:nvSpPr>
          <p:cNvPr id="3" name="Title 2"/>
          <p:cNvSpPr>
            <a:spLocks noGrp="1"/>
          </p:cNvSpPr>
          <p:nvPr>
            <p:ph type="title"/>
          </p:nvPr>
        </p:nvSpPr>
        <p:spPr/>
        <p:txBody>
          <a:bodyPr/>
          <a:lstStyle/>
          <a:p>
            <a:r>
              <a:rPr lang="fr-FR" dirty="0" smtClean="0"/>
              <a:t>Soft </a:t>
            </a:r>
            <a:r>
              <a:rPr lang="fr-FR" dirty="0" err="1" smtClean="0"/>
              <a:t>sector</a:t>
            </a:r>
            <a:endParaRPr lang="fr-FR" dirty="0"/>
          </a:p>
        </p:txBody>
      </p:sp>
      <p:sp>
        <p:nvSpPr>
          <p:cNvPr id="4" name="Text Placeholder 3"/>
          <p:cNvSpPr>
            <a:spLocks noGrp="1"/>
          </p:cNvSpPr>
          <p:nvPr>
            <p:ph type="body" idx="1"/>
          </p:nvPr>
        </p:nvSpPr>
        <p:spPr/>
        <p:txBody>
          <a:bodyPr/>
          <a:lstStyle/>
          <a:p>
            <a:endParaRPr lang="fr-FR" dirty="0"/>
          </a:p>
        </p:txBody>
      </p:sp>
      <p:sp>
        <p:nvSpPr>
          <p:cNvPr id="2" name="Slide Number Placeholder 1"/>
          <p:cNvSpPr>
            <a:spLocks noGrp="1"/>
          </p:cNvSpPr>
          <p:nvPr>
            <p:ph type="sldNum" sz="quarter" idx="12"/>
          </p:nvPr>
        </p:nvSpPr>
        <p:spPr/>
        <p:txBody>
          <a:bodyPr/>
          <a:lstStyle/>
          <a:p>
            <a:fld id="{B9D2C864-9362-43C7-A136-D9C41D93A96D}" type="slidenum">
              <a:rPr lang="en-US" smtClean="0"/>
              <a:t>58</a:t>
            </a:fld>
            <a:endParaRPr lang="en-US"/>
          </a:p>
        </p:txBody>
      </p:sp>
    </p:spTree>
    <p:extLst>
      <p:ext uri="{BB962C8B-B14F-4D97-AF65-F5344CB8AC3E}">
        <p14:creationId xmlns:p14="http://schemas.microsoft.com/office/powerpoint/2010/main" val="3715737182"/>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347"/>
          </a:xfrm>
        </p:spPr>
        <p:txBody>
          <a:bodyPr>
            <a:normAutofit/>
          </a:bodyPr>
          <a:lstStyle/>
          <a:p>
            <a:pPr algn="r"/>
            <a:r>
              <a:rPr lang="en-US" smtClean="0"/>
              <a:t>Thermalized partonic phase</a:t>
            </a:r>
            <a:endParaRPr lang="en-US"/>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1133985"/>
            <a:ext cx="3124200" cy="1088515"/>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rotWithShape="1">
          <a:blip r:embed="rId5" cstate="screen">
            <a:extLst>
              <a:ext uri="{28A0092B-C50C-407E-A947-70E740481C1C}">
                <a14:useLocalDpi xmlns:a14="http://schemas.microsoft.com/office/drawing/2010/main"/>
              </a:ext>
            </a:extLst>
          </a:blip>
          <a:srcRect b="5493"/>
          <a:stretch/>
        </p:blipFill>
        <p:spPr>
          <a:xfrm>
            <a:off x="3323396" y="2319309"/>
            <a:ext cx="5566603" cy="3714750"/>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8269020" y="5528688"/>
            <a:ext cx="349976" cy="461665"/>
          </a:xfrm>
          <a:prstGeom prst="rect">
            <a:avLst/>
          </a:prstGeom>
          <a:solidFill>
            <a:srgbClr val="FFFFFF"/>
          </a:solidFill>
        </p:spPr>
        <p:txBody>
          <a:bodyPr wrap="none" rtlCol="0">
            <a:spAutoFit/>
          </a:bodyPr>
          <a:lstStyle/>
          <a:p>
            <a:r>
              <a:rPr lang="el-GR" sz="2400" dirty="0" smtClean="0">
                <a:solidFill>
                  <a:srgbClr val="000000"/>
                </a:solidFill>
              </a:rPr>
              <a:t>η</a:t>
            </a:r>
            <a:endParaRPr lang="fr-FR" sz="2400" dirty="0">
              <a:solidFill>
                <a:srgbClr val="000000"/>
              </a:solidFill>
            </a:endParaRPr>
          </a:p>
        </p:txBody>
      </p:sp>
      <p:sp>
        <p:nvSpPr>
          <p:cNvPr id="21" name="TextBox 20"/>
          <p:cNvSpPr txBox="1"/>
          <p:nvPr/>
        </p:nvSpPr>
        <p:spPr>
          <a:xfrm rot="16200000">
            <a:off x="2775136" y="4019532"/>
            <a:ext cx="1611589" cy="461665"/>
          </a:xfrm>
          <a:prstGeom prst="rect">
            <a:avLst/>
          </a:prstGeom>
          <a:noFill/>
        </p:spPr>
        <p:txBody>
          <a:bodyPr wrap="none" rtlCol="0">
            <a:spAutoFit/>
          </a:bodyPr>
          <a:lstStyle/>
          <a:p>
            <a:r>
              <a:rPr lang="fr-FR" sz="2400" dirty="0" smtClean="0">
                <a:solidFill>
                  <a:srgbClr val="000000"/>
                </a:solidFill>
              </a:rPr>
              <a:t>Multiplicité</a:t>
            </a:r>
            <a:endParaRPr lang="fr-FR" sz="2400" dirty="0">
              <a:solidFill>
                <a:srgbClr val="000000"/>
              </a:solidFill>
            </a:endParaRPr>
          </a:p>
        </p:txBody>
      </p:sp>
      <p:sp>
        <p:nvSpPr>
          <p:cNvPr id="22" name="TextBox 21"/>
          <p:cNvSpPr txBox="1"/>
          <p:nvPr/>
        </p:nvSpPr>
        <p:spPr>
          <a:xfrm>
            <a:off x="4722122" y="1397000"/>
            <a:ext cx="4157708" cy="584776"/>
          </a:xfrm>
          <a:prstGeom prst="rect">
            <a:avLst/>
          </a:prstGeom>
          <a:noFill/>
        </p:spPr>
        <p:txBody>
          <a:bodyPr wrap="none" rtlCol="0">
            <a:spAutoFit/>
          </a:bodyPr>
          <a:lstStyle/>
          <a:p>
            <a:r>
              <a:rPr lang="fr-FR" sz="3200" dirty="0" smtClean="0"/>
              <a:t>dN</a:t>
            </a:r>
            <a:r>
              <a:rPr lang="fr-FR" sz="3200" baseline="-25000" dirty="0" smtClean="0"/>
              <a:t>ch</a:t>
            </a:r>
            <a:r>
              <a:rPr lang="fr-FR" sz="3200" dirty="0" smtClean="0"/>
              <a:t>/d</a:t>
            </a:r>
            <a:r>
              <a:rPr lang="el-GR" sz="3200" dirty="0" smtClean="0"/>
              <a:t>η</a:t>
            </a:r>
            <a:r>
              <a:rPr lang="fr-CH" sz="3200" dirty="0" smtClean="0"/>
              <a:t>|</a:t>
            </a:r>
            <a:r>
              <a:rPr lang="el-GR" sz="3200" baseline="-25000" dirty="0" smtClean="0"/>
              <a:t>η</a:t>
            </a:r>
            <a:r>
              <a:rPr lang="fr-CH" sz="3200" baseline="-25000" dirty="0" smtClean="0"/>
              <a:t>=0</a:t>
            </a:r>
            <a:r>
              <a:rPr lang="el-GR" sz="3200" dirty="0" smtClean="0"/>
              <a:t> </a:t>
            </a:r>
            <a:r>
              <a:rPr lang="fr-CH" sz="3200" dirty="0" smtClean="0"/>
              <a:t>= 1600 ± 76</a:t>
            </a:r>
            <a:endParaRPr lang="fr-FR" sz="3200" dirty="0"/>
          </a:p>
        </p:txBody>
      </p:sp>
      <p:sp>
        <p:nvSpPr>
          <p:cNvPr id="23" name="TextBox 22"/>
          <p:cNvSpPr txBox="1"/>
          <p:nvPr/>
        </p:nvSpPr>
        <p:spPr>
          <a:xfrm>
            <a:off x="190500" y="3483246"/>
            <a:ext cx="2716408" cy="1077218"/>
          </a:xfrm>
          <a:prstGeom prst="rect">
            <a:avLst/>
          </a:prstGeom>
          <a:noFill/>
        </p:spPr>
        <p:txBody>
          <a:bodyPr wrap="none" rtlCol="0">
            <a:spAutoFit/>
          </a:bodyPr>
          <a:lstStyle/>
          <a:p>
            <a:pPr algn="ctr"/>
            <a:r>
              <a:rPr lang="el-GR" sz="3200" dirty="0" smtClean="0"/>
              <a:t>ε </a:t>
            </a:r>
            <a:r>
              <a:rPr lang="fr-CH" sz="3200" dirty="0"/>
              <a:t>&gt;</a:t>
            </a:r>
            <a:r>
              <a:rPr lang="el-GR" sz="3200" dirty="0" smtClean="0"/>
              <a:t> </a:t>
            </a:r>
            <a:r>
              <a:rPr lang="fr-CH" sz="3200" dirty="0" smtClean="0"/>
              <a:t>15 GeV/fm</a:t>
            </a:r>
            <a:r>
              <a:rPr lang="fr-CH" sz="3200" baseline="30000" dirty="0" smtClean="0"/>
              <a:t>3</a:t>
            </a:r>
          </a:p>
          <a:p>
            <a:pPr algn="ctr"/>
            <a:r>
              <a:rPr lang="fr-CH" sz="3200" dirty="0" smtClean="0"/>
              <a:t>T &gt; 3 T</a:t>
            </a:r>
            <a:r>
              <a:rPr lang="fr-CH" sz="3200" baseline="-25000" dirty="0" smtClean="0"/>
              <a:t>c</a:t>
            </a:r>
            <a:endParaRPr lang="fr-FR" sz="3200" baseline="-25000" dirty="0"/>
          </a:p>
        </p:txBody>
      </p:sp>
      <p:sp>
        <p:nvSpPr>
          <p:cNvPr id="26" name="Oval 25"/>
          <p:cNvSpPr/>
          <p:nvPr/>
        </p:nvSpPr>
        <p:spPr>
          <a:xfrm>
            <a:off x="6438900" y="5132011"/>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7" name="Oval 26"/>
          <p:cNvSpPr/>
          <p:nvPr/>
        </p:nvSpPr>
        <p:spPr>
          <a:xfrm>
            <a:off x="6051550" y="5133570"/>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8" name="Oval 27"/>
          <p:cNvSpPr/>
          <p:nvPr/>
        </p:nvSpPr>
        <p:spPr>
          <a:xfrm>
            <a:off x="6311900" y="2773488"/>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9" name="Oval 28"/>
          <p:cNvSpPr/>
          <p:nvPr/>
        </p:nvSpPr>
        <p:spPr>
          <a:xfrm>
            <a:off x="6178550" y="2775047"/>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5" name="Straight Connector 4"/>
          <p:cNvCxnSpPr/>
          <p:nvPr/>
        </p:nvCxnSpPr>
        <p:spPr>
          <a:xfrm>
            <a:off x="4799910" y="3069076"/>
            <a:ext cx="84455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18000" y="2910326"/>
            <a:ext cx="528222" cy="307777"/>
          </a:xfrm>
          <a:prstGeom prst="rect">
            <a:avLst/>
          </a:prstGeom>
          <a:noFill/>
        </p:spPr>
        <p:txBody>
          <a:bodyPr wrap="none" rtlCol="0">
            <a:spAutoFit/>
          </a:bodyPr>
          <a:lstStyle/>
          <a:p>
            <a:r>
              <a:rPr lang="fr-FR" sz="1400" dirty="0" smtClean="0">
                <a:solidFill>
                  <a:schemeClr val="bg2">
                    <a:lumMod val="60000"/>
                    <a:lumOff val="40000"/>
                  </a:schemeClr>
                </a:solidFill>
              </a:rPr>
              <a:t>V0-C</a:t>
            </a:r>
            <a:endParaRPr lang="fr-FR" sz="1400" dirty="0">
              <a:solidFill>
                <a:schemeClr val="bg2">
                  <a:lumMod val="60000"/>
                  <a:lumOff val="40000"/>
                </a:schemeClr>
              </a:solidFill>
            </a:endParaRPr>
          </a:p>
        </p:txBody>
      </p:sp>
      <p:cxnSp>
        <p:nvCxnSpPr>
          <p:cNvPr id="25" name="Straight Connector 24"/>
          <p:cNvCxnSpPr/>
          <p:nvPr/>
        </p:nvCxnSpPr>
        <p:spPr>
          <a:xfrm>
            <a:off x="7577449" y="3078869"/>
            <a:ext cx="844550"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8382148" y="2920048"/>
            <a:ext cx="536375" cy="307777"/>
          </a:xfrm>
          <a:prstGeom prst="rect">
            <a:avLst/>
          </a:prstGeom>
          <a:noFill/>
        </p:spPr>
        <p:txBody>
          <a:bodyPr wrap="none" rtlCol="0">
            <a:spAutoFit/>
          </a:bodyPr>
          <a:lstStyle/>
          <a:p>
            <a:r>
              <a:rPr lang="fr-FR" sz="1400" dirty="0" smtClean="0">
                <a:solidFill>
                  <a:schemeClr val="bg2">
                    <a:lumMod val="60000"/>
                    <a:lumOff val="40000"/>
                  </a:schemeClr>
                </a:solidFill>
              </a:rPr>
              <a:t>V0-A</a:t>
            </a:r>
            <a:endParaRPr lang="fr-FR" sz="1400" dirty="0">
              <a:solidFill>
                <a:schemeClr val="bg2">
                  <a:lumMod val="60000"/>
                  <a:lumOff val="40000"/>
                </a:schemeClr>
              </a:solidFill>
            </a:endParaRPr>
          </a:p>
        </p:txBody>
      </p:sp>
      <p:cxnSp>
        <p:nvCxnSpPr>
          <p:cNvPr id="31" name="Straight Connector 30"/>
          <p:cNvCxnSpPr/>
          <p:nvPr/>
        </p:nvCxnSpPr>
        <p:spPr>
          <a:xfrm>
            <a:off x="5886450" y="2705708"/>
            <a:ext cx="1143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124700" y="2551819"/>
            <a:ext cx="399882" cy="307777"/>
          </a:xfrm>
          <a:prstGeom prst="rect">
            <a:avLst/>
          </a:prstGeom>
          <a:noFill/>
        </p:spPr>
        <p:txBody>
          <a:bodyPr wrap="none" rtlCol="0">
            <a:spAutoFit/>
          </a:bodyPr>
          <a:lstStyle/>
          <a:p>
            <a:r>
              <a:rPr lang="fr-FR" sz="1400" dirty="0" smtClean="0">
                <a:solidFill>
                  <a:srgbClr val="FF0000"/>
                </a:solidFill>
              </a:rPr>
              <a:t>ITS</a:t>
            </a:r>
            <a:endParaRPr lang="fr-FR" sz="1400" dirty="0">
              <a:solidFill>
                <a:srgbClr val="FF0000"/>
              </a:solidFill>
            </a:endParaRPr>
          </a:p>
        </p:txBody>
      </p:sp>
      <p:cxnSp>
        <p:nvCxnSpPr>
          <p:cNvPr id="33" name="Straight Connector 32"/>
          <p:cNvCxnSpPr>
            <a:stCxn id="32" idx="3"/>
          </p:cNvCxnSpPr>
          <p:nvPr/>
        </p:nvCxnSpPr>
        <p:spPr>
          <a:xfrm>
            <a:off x="7524582" y="2705708"/>
            <a:ext cx="897417" cy="0"/>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8390301" y="2551819"/>
            <a:ext cx="688122" cy="307777"/>
          </a:xfrm>
          <a:prstGeom prst="rect">
            <a:avLst/>
          </a:prstGeom>
          <a:noFill/>
          <a:ln>
            <a:noFill/>
          </a:ln>
        </p:spPr>
        <p:txBody>
          <a:bodyPr wrap="none" rtlCol="0">
            <a:spAutoFit/>
          </a:bodyPr>
          <a:lstStyle/>
          <a:p>
            <a:r>
              <a:rPr lang="fr-FR" sz="1400" dirty="0" smtClean="0">
                <a:solidFill>
                  <a:srgbClr val="FF6600"/>
                </a:solidFill>
              </a:rPr>
              <a:t>MUON</a:t>
            </a:r>
            <a:endParaRPr lang="fr-FR" sz="1400" dirty="0">
              <a:solidFill>
                <a:srgbClr val="FF6600"/>
              </a:solidFill>
            </a:endParaRPr>
          </a:p>
        </p:txBody>
      </p:sp>
      <p:cxnSp>
        <p:nvCxnSpPr>
          <p:cNvPr id="35" name="Straight Connector 34"/>
          <p:cNvCxnSpPr/>
          <p:nvPr/>
        </p:nvCxnSpPr>
        <p:spPr>
          <a:xfrm>
            <a:off x="6016625" y="2547495"/>
            <a:ext cx="844550" cy="0"/>
          </a:xfrm>
          <a:prstGeom prst="line">
            <a:avLst/>
          </a:prstGeom>
          <a:ln>
            <a:solidFill>
              <a:srgbClr val="660066"/>
            </a:solidFill>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5350629" y="2387256"/>
            <a:ext cx="700921" cy="307777"/>
          </a:xfrm>
          <a:prstGeom prst="rect">
            <a:avLst/>
          </a:prstGeom>
          <a:noFill/>
        </p:spPr>
        <p:txBody>
          <a:bodyPr wrap="none" rtlCol="0">
            <a:spAutoFit/>
          </a:bodyPr>
          <a:lstStyle/>
          <a:p>
            <a:r>
              <a:rPr lang="fr-FR" sz="1400" dirty="0" smtClean="0">
                <a:solidFill>
                  <a:srgbClr val="660066"/>
                </a:solidFill>
              </a:rPr>
              <a:t>EMCAL</a:t>
            </a:r>
            <a:endParaRPr lang="fr-FR" sz="1400" dirty="0">
              <a:solidFill>
                <a:srgbClr val="660066"/>
              </a:solidFill>
            </a:endParaRPr>
          </a:p>
        </p:txBody>
      </p:sp>
      <p:sp>
        <p:nvSpPr>
          <p:cNvPr id="4" name="Slide Number Placeholder 3"/>
          <p:cNvSpPr>
            <a:spLocks noGrp="1"/>
          </p:cNvSpPr>
          <p:nvPr>
            <p:ph type="sldNum" sz="quarter" idx="12"/>
          </p:nvPr>
        </p:nvSpPr>
        <p:spPr/>
        <p:txBody>
          <a:bodyPr/>
          <a:lstStyle/>
          <a:p>
            <a:fld id="{0FB56013-B943-42BA-886F-6F9D4EB85E9D}" type="slidenum">
              <a:rPr lang="en-US" smtClean="0"/>
              <a:t>59</a:t>
            </a:fld>
            <a:endParaRPr lang="en-US" dirty="0"/>
          </a:p>
        </p:txBody>
      </p:sp>
    </p:spTree>
    <p:extLst>
      <p:ext uri="{BB962C8B-B14F-4D97-AF65-F5344CB8AC3E}">
        <p14:creationId xmlns:p14="http://schemas.microsoft.com/office/powerpoint/2010/main" val="788221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alpha val="50000"/>
                  </a:schemeClr>
                </a:solidFill>
              </a:rPr>
              <a:t>Modern-day physics describes the Universe at all scale</a:t>
            </a:r>
            <a:endParaRPr lang="en-US" dirty="0">
              <a:solidFill>
                <a:schemeClr val="tx1">
                  <a:alpha val="50000"/>
                </a:schemeClr>
              </a:solidFill>
            </a:endParaRPr>
          </a:p>
        </p:txBody>
      </p:sp>
      <p:pic>
        <p:nvPicPr>
          <p:cNvPr id="7" name="Picture Placeholder 6"/>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t="17002" b="17002"/>
          <a:stretch>
            <a:fillRect/>
          </a:stretch>
        </p:blipFill>
        <p:spPr/>
      </p:pic>
      <p:sp>
        <p:nvSpPr>
          <p:cNvPr id="2" name="Slide Number Placeholder 1"/>
          <p:cNvSpPr>
            <a:spLocks noGrp="1"/>
          </p:cNvSpPr>
          <p:nvPr>
            <p:ph type="sldNum" sz="quarter" idx="12"/>
          </p:nvPr>
        </p:nvSpPr>
        <p:spPr/>
        <p:txBody>
          <a:bodyPr/>
          <a:lstStyle/>
          <a:p>
            <a:fld id="{B9D2C864-9362-43C7-A136-D9C41D93A96D}" type="slidenum">
              <a:rPr lang="en-US" smtClean="0"/>
              <a:t>6</a:t>
            </a:fld>
            <a:endParaRPr lang="en-US"/>
          </a:p>
        </p:txBody>
      </p:sp>
      <p:sp>
        <p:nvSpPr>
          <p:cNvPr id="9" name="Rectangle 8"/>
          <p:cNvSpPr/>
          <p:nvPr/>
        </p:nvSpPr>
        <p:spPr>
          <a:xfrm>
            <a:off x="1034208" y="5670530"/>
            <a:ext cx="3711456" cy="696104"/>
          </a:xfrm>
          <a:prstGeom prst="rect">
            <a:avLst/>
          </a:prstGeom>
          <a:noFill/>
        </p:spPr>
        <p:txBody>
          <a:bodyPr wrap="none" lIns="91440" tIns="45720" rIns="91440" bIns="45720">
            <a:prstTxWarp prst="textFadeRight">
              <a:avLst>
                <a:gd name="adj" fmla="val 37040"/>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CH" sz="5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down to 10 </a:t>
            </a:r>
            <a:r>
              <a:rPr lang="fr-CH" sz="5400" b="1"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-18</a:t>
            </a:r>
            <a:r>
              <a:rPr lang="fr-CH" sz="54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cm</a:t>
            </a:r>
            <a:endParaRPr lang="fr-CH" sz="54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6" name="Picture 5"/>
          <p:cNvPicPr>
            <a:picLocks noChangeAspect="1"/>
          </p:cNvPicPr>
          <p:nvPr/>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backgroundRemoval t="0" b="100000" l="10000" r="90000">
                        <a14:backgroundMark x1="40000" y1="54000" x2="44286" y2="58000"/>
                      </a14:backgroundRemoval>
                    </a14:imgEffect>
                  </a14:imgLayer>
                </a14:imgProps>
              </a:ext>
            </a:extLst>
          </a:blip>
          <a:stretch>
            <a:fillRect/>
          </a:stretch>
        </p:blipFill>
        <p:spPr>
          <a:xfrm>
            <a:off x="8361680" y="6172200"/>
            <a:ext cx="960120" cy="685800"/>
          </a:xfrm>
          <a:prstGeom prst="rect">
            <a:avLst/>
          </a:prstGeom>
        </p:spPr>
      </p:pic>
    </p:spTree>
    <p:extLst>
      <p:ext uri="{BB962C8B-B14F-4D97-AF65-F5344CB8AC3E}">
        <p14:creationId xmlns:p14="http://schemas.microsoft.com/office/powerpoint/2010/main" val="196380233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347"/>
          </a:xfrm>
        </p:spPr>
        <p:txBody>
          <a:bodyPr>
            <a:normAutofit/>
          </a:bodyPr>
          <a:lstStyle/>
          <a:p>
            <a:pPr algn="r"/>
            <a:r>
              <a:rPr lang="en-US" dirty="0" smtClean="0"/>
              <a:t>Hydrodynamics</a:t>
            </a:r>
            <a:endParaRPr lang="en-US" dirty="0"/>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2387600" y="1133985"/>
            <a:ext cx="2184400" cy="847791"/>
          </a:xfrm>
          <a:prstGeom prst="straightConnector1">
            <a:avLst/>
          </a:prstGeom>
          <a:ln>
            <a:solidFill>
              <a:srgbClr val="C4781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722122" y="1397000"/>
            <a:ext cx="3672800" cy="1077218"/>
          </a:xfrm>
          <a:prstGeom prst="rect">
            <a:avLst/>
          </a:prstGeom>
          <a:noFill/>
        </p:spPr>
        <p:txBody>
          <a:bodyPr wrap="none" rtlCol="0">
            <a:spAutoFit/>
          </a:bodyPr>
          <a:lstStyle/>
          <a:p>
            <a:r>
              <a:rPr lang="fr-CH" sz="3200" dirty="0" smtClean="0"/>
              <a:t>Collective flow v</a:t>
            </a:r>
            <a:r>
              <a:rPr lang="fr-CH" sz="3200" baseline="-25000" dirty="0" smtClean="0"/>
              <a:t>2</a:t>
            </a:r>
          </a:p>
          <a:p>
            <a:pPr marL="457200" indent="-457200">
              <a:buFont typeface="Wingdings" charset="2"/>
              <a:buChar char="§"/>
            </a:pPr>
            <a:r>
              <a:rPr lang="fr-CH" sz="3200" dirty="0" smtClean="0"/>
              <a:t>partons -&gt; hadrons</a:t>
            </a:r>
            <a:endParaRPr lang="fr-FR" sz="3200" dirty="0"/>
          </a:p>
        </p:txBody>
      </p:sp>
      <p:sp>
        <p:nvSpPr>
          <p:cNvPr id="4" name="TextBox 3"/>
          <p:cNvSpPr txBox="1"/>
          <p:nvPr/>
        </p:nvSpPr>
        <p:spPr>
          <a:xfrm>
            <a:off x="1968500" y="1397000"/>
            <a:ext cx="419100" cy="1015663"/>
          </a:xfrm>
          <a:prstGeom prst="rect">
            <a:avLst/>
          </a:prstGeom>
          <a:noFill/>
        </p:spPr>
        <p:txBody>
          <a:bodyPr wrap="square" rtlCol="0">
            <a:spAutoFit/>
          </a:bodyPr>
          <a:lstStyle/>
          <a:p>
            <a:r>
              <a:rPr lang="fr-FR" sz="6000" dirty="0" smtClean="0">
                <a:solidFill>
                  <a:srgbClr val="000000"/>
                </a:solidFill>
              </a:rPr>
              <a:t>}</a:t>
            </a:r>
            <a:endParaRPr lang="fr-FR" sz="6000" dirty="0">
              <a:solidFill>
                <a:srgbClr val="000000"/>
              </a:solidFill>
            </a:endParaRPr>
          </a:p>
        </p:txBody>
      </p:sp>
      <p:pic>
        <p:nvPicPr>
          <p:cNvPr id="7" name="Picture 6"/>
          <p:cNvPicPr>
            <a:picLocks noChangeAspect="1"/>
          </p:cNvPicPr>
          <p:nvPr/>
        </p:nvPicPr>
        <p:blipFill>
          <a:blip r:embed="rId5"/>
          <a:stretch>
            <a:fillRect/>
          </a:stretch>
        </p:blipFill>
        <p:spPr>
          <a:xfrm>
            <a:off x="4664514" y="2645046"/>
            <a:ext cx="4163754" cy="2968354"/>
          </a:xfrm>
          <a:prstGeom prst="rect">
            <a:avLst/>
          </a:prstGeom>
          <a:ln>
            <a:noFill/>
          </a:ln>
          <a:effectLst>
            <a:outerShdw blurRad="292100" dist="139700" dir="2700000" algn="tl" rotWithShape="0">
              <a:srgbClr val="333333">
                <a:alpha val="65000"/>
              </a:srgbClr>
            </a:outerShdw>
          </a:effectLst>
        </p:spPr>
      </p:pic>
      <p:grpSp>
        <p:nvGrpSpPr>
          <p:cNvPr id="42" name="Group 41"/>
          <p:cNvGrpSpPr/>
          <p:nvPr/>
        </p:nvGrpSpPr>
        <p:grpSpPr>
          <a:xfrm>
            <a:off x="2740936" y="1145739"/>
            <a:ext cx="2064303" cy="1881994"/>
            <a:chOff x="1126297" y="4758176"/>
            <a:chExt cx="2064303" cy="1881994"/>
          </a:xfrm>
        </p:grpSpPr>
        <p:pic>
          <p:nvPicPr>
            <p:cNvPr id="32" name="Picture 5"/>
            <p:cNvPicPr>
              <a:picLocks noChangeAspect="1" noChangeArrowheads="1"/>
            </p:cNvPicPr>
            <p:nvPr/>
          </p:nvPicPr>
          <p:blipFill>
            <a:blip r:embed="rId6" cstate="screen">
              <a:extLst>
                <a:ext uri="{BEBA8EAE-BF5A-486C-A8C5-ECC9F3942E4B}">
                  <a14:imgProps xmlns:a14="http://schemas.microsoft.com/office/drawing/2010/main">
                    <a14:imgLayer r:embed="rId7">
                      <a14:imgEffect>
                        <a14:backgroundRemoval t="0" b="100000" l="0" r="99282"/>
                      </a14:imgEffect>
                    </a14:imgLayer>
                  </a14:imgProps>
                </a:ext>
                <a:ext uri="{28A0092B-C50C-407E-A947-70E740481C1C}">
                  <a14:useLocalDpi xmlns:a14="http://schemas.microsoft.com/office/drawing/2010/main"/>
                </a:ext>
              </a:extLst>
            </a:blip>
            <a:srcRect/>
            <a:stretch>
              <a:fillRect/>
            </a:stretch>
          </p:blipFill>
          <p:spPr bwMode="auto">
            <a:xfrm>
              <a:off x="1126297" y="5204924"/>
              <a:ext cx="2064303" cy="1435246"/>
            </a:xfrm>
            <a:prstGeom prst="rect">
              <a:avLst/>
            </a:prstGeom>
            <a:noFill/>
            <a:ln w="9525">
              <a:noFill/>
              <a:miter lim="800000"/>
              <a:headEnd/>
              <a:tailEnd/>
            </a:ln>
          </p:spPr>
        </p:pic>
        <p:sp>
          <p:nvSpPr>
            <p:cNvPr id="34" name="Freeform 54"/>
            <p:cNvSpPr>
              <a:spLocks/>
            </p:cNvSpPr>
            <p:nvPr/>
          </p:nvSpPr>
          <p:spPr bwMode="auto">
            <a:xfrm rot="17052195">
              <a:off x="1672111" y="5266636"/>
              <a:ext cx="954686" cy="1284612"/>
            </a:xfrm>
            <a:custGeom>
              <a:avLst/>
              <a:gdLst>
                <a:gd name="T0" fmla="*/ 19586382 w 1492584"/>
                <a:gd name="T1" fmla="*/ 2147483647 h 1437373"/>
                <a:gd name="T2" fmla="*/ 124322752 w 1492584"/>
                <a:gd name="T3" fmla="*/ 2147483647 h 1437373"/>
                <a:gd name="T4" fmla="*/ 225318292 w 1492584"/>
                <a:gd name="T5" fmla="*/ 1473391800 h 1437373"/>
                <a:gd name="T6" fmla="*/ 371200764 w 1492584"/>
                <a:gd name="T7" fmla="*/ 24150018 h 1437373"/>
                <a:gd name="T8" fmla="*/ 498380842 w 1492584"/>
                <a:gd name="T9" fmla="*/ 1618306506 h 1437373"/>
                <a:gd name="T10" fmla="*/ 573192427 w 1492584"/>
                <a:gd name="T11" fmla="*/ 2147483647 h 1437373"/>
                <a:gd name="T12" fmla="*/ 539527163 w 1492584"/>
                <a:gd name="T13" fmla="*/ 2147483647 h 1437373"/>
                <a:gd name="T14" fmla="*/ 408607082 w 1492584"/>
                <a:gd name="T15" fmla="*/ 2147483647 h 1437373"/>
                <a:gd name="T16" fmla="*/ 270205244 w 1492584"/>
                <a:gd name="T17" fmla="*/ 2147483647 h 1437373"/>
                <a:gd name="T18" fmla="*/ 135543873 w 1492584"/>
                <a:gd name="T19" fmla="*/ 2147483647 h 1437373"/>
                <a:gd name="T20" fmla="*/ 45770298 w 1492584"/>
                <a:gd name="T21" fmla="*/ 2147483647 h 1437373"/>
                <a:gd name="T22" fmla="*/ 2493994 w 1492584"/>
                <a:gd name="T23" fmla="*/ 2147483647 h 1437373"/>
                <a:gd name="T24" fmla="*/ 19586382 w 1492584"/>
                <a:gd name="T25" fmla="*/ 2147483647 h 14373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2584"/>
                <a:gd name="T40" fmla="*/ 0 h 1437373"/>
                <a:gd name="T41" fmla="*/ 1492584 w 1492584"/>
                <a:gd name="T42" fmla="*/ 1437373 h 14373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2584" h="1437373">
                  <a:moveTo>
                    <a:pt x="50399" y="752374"/>
                  </a:moveTo>
                  <a:cubicBezTo>
                    <a:pt x="94381" y="650640"/>
                    <a:pt x="231675" y="437949"/>
                    <a:pt x="319907" y="328863"/>
                  </a:cubicBezTo>
                  <a:cubicBezTo>
                    <a:pt x="408139" y="219777"/>
                    <a:pt x="473911" y="152400"/>
                    <a:pt x="579789" y="97857"/>
                  </a:cubicBezTo>
                  <a:cubicBezTo>
                    <a:pt x="685667" y="43314"/>
                    <a:pt x="838067" y="0"/>
                    <a:pt x="955174" y="1604"/>
                  </a:cubicBezTo>
                  <a:cubicBezTo>
                    <a:pt x="1072281" y="3208"/>
                    <a:pt x="1195806" y="40105"/>
                    <a:pt x="1282433" y="107482"/>
                  </a:cubicBezTo>
                  <a:cubicBezTo>
                    <a:pt x="1369060" y="174859"/>
                    <a:pt x="1457292" y="280737"/>
                    <a:pt x="1474938" y="405865"/>
                  </a:cubicBezTo>
                  <a:cubicBezTo>
                    <a:pt x="1492584" y="530993"/>
                    <a:pt x="1458896" y="715477"/>
                    <a:pt x="1388311" y="858252"/>
                  </a:cubicBezTo>
                  <a:cubicBezTo>
                    <a:pt x="1317726" y="1001027"/>
                    <a:pt x="1166930" y="1169469"/>
                    <a:pt x="1051427" y="1262513"/>
                  </a:cubicBezTo>
                  <a:cubicBezTo>
                    <a:pt x="935924" y="1355557"/>
                    <a:pt x="812400" y="1395663"/>
                    <a:pt x="695292" y="1416518"/>
                  </a:cubicBezTo>
                  <a:cubicBezTo>
                    <a:pt x="578185" y="1437373"/>
                    <a:pt x="445035" y="1427747"/>
                    <a:pt x="348782" y="1387642"/>
                  </a:cubicBezTo>
                  <a:cubicBezTo>
                    <a:pt x="252529" y="1347537"/>
                    <a:pt x="174837" y="1254760"/>
                    <a:pt x="117776" y="1175886"/>
                  </a:cubicBezTo>
                  <a:cubicBezTo>
                    <a:pt x="60715" y="1097012"/>
                    <a:pt x="12834" y="991402"/>
                    <a:pt x="6417" y="914400"/>
                  </a:cubicBezTo>
                  <a:cubicBezTo>
                    <a:pt x="0" y="837398"/>
                    <a:pt x="37699" y="882984"/>
                    <a:pt x="50399" y="752374"/>
                  </a:cubicBezTo>
                  <a:close/>
                </a:path>
              </a:pathLst>
            </a:custGeom>
            <a:noFill/>
            <a:ln w="38100" cap="flat" cmpd="sng">
              <a:solidFill>
                <a:schemeClr val="tx1"/>
              </a:solidFill>
              <a:prstDash val="solid"/>
              <a:round/>
              <a:headEnd type="none" w="med" len="med"/>
              <a:tailEnd type="none" w="med" len="med"/>
            </a:ln>
          </p:spPr>
          <p:txBody>
            <a:bodyPr wrap="none"/>
            <a:lstStyle/>
            <a:p>
              <a:endParaRPr lang="en-US" dirty="0"/>
            </a:p>
          </p:txBody>
        </p:sp>
        <p:sp>
          <p:nvSpPr>
            <p:cNvPr id="37" name="Rectangle 57"/>
            <p:cNvSpPr>
              <a:spLocks noChangeArrowheads="1"/>
            </p:cNvSpPr>
            <p:nvPr/>
          </p:nvSpPr>
          <p:spPr bwMode="auto">
            <a:xfrm>
              <a:off x="2114635" y="5851764"/>
              <a:ext cx="69639" cy="76237"/>
            </a:xfrm>
            <a:prstGeom prst="rect">
              <a:avLst/>
            </a:prstGeom>
            <a:solidFill>
              <a:schemeClr val="tx1"/>
            </a:solidFill>
            <a:ln w="9525">
              <a:solidFill>
                <a:schemeClr val="tx1"/>
              </a:solidFill>
              <a:round/>
              <a:headEnd/>
              <a:tailEnd/>
            </a:ln>
          </p:spPr>
          <p:txBody>
            <a:bodyPr wrap="none"/>
            <a:lstStyle/>
            <a:p>
              <a:pPr algn="ctr"/>
              <a:endParaRPr lang="en-US" sz="2400" dirty="0">
                <a:latin typeface="Tahoma" pitchFamily="34" charset="0"/>
                <a:ea typeface="SimSun" pitchFamily="2" charset="-122"/>
              </a:endParaRPr>
            </a:p>
          </p:txBody>
        </p:sp>
        <p:cxnSp>
          <p:nvCxnSpPr>
            <p:cNvPr id="38" name="Straight Arrow Connector 58"/>
            <p:cNvCxnSpPr>
              <a:cxnSpLocks noChangeShapeType="1"/>
            </p:cNvCxnSpPr>
            <p:nvPr/>
          </p:nvCxnSpPr>
          <p:spPr bwMode="auto">
            <a:xfrm rot="5400000" flipH="1" flipV="1">
              <a:off x="2083292" y="5228489"/>
              <a:ext cx="724255" cy="522293"/>
            </a:xfrm>
            <a:prstGeom prst="straightConnector1">
              <a:avLst/>
            </a:prstGeom>
            <a:noFill/>
            <a:ln w="38100">
              <a:solidFill>
                <a:schemeClr val="tx1"/>
              </a:solidFill>
              <a:round/>
              <a:headEnd/>
              <a:tailEnd type="arrow" w="med" len="med"/>
            </a:ln>
          </p:spPr>
        </p:cxnSp>
        <p:sp>
          <p:nvSpPr>
            <p:cNvPr id="41" name="TextBox 40"/>
            <p:cNvSpPr txBox="1"/>
            <p:nvPr/>
          </p:nvSpPr>
          <p:spPr>
            <a:xfrm>
              <a:off x="2740936" y="4758176"/>
              <a:ext cx="366920" cy="369332"/>
            </a:xfrm>
            <a:prstGeom prst="rect">
              <a:avLst/>
            </a:prstGeom>
            <a:noFill/>
          </p:spPr>
          <p:txBody>
            <a:bodyPr wrap="none" rtlCol="0">
              <a:spAutoFit/>
            </a:bodyPr>
            <a:lstStyle/>
            <a:p>
              <a:r>
                <a:rPr lang="fr-CH" dirty="0" smtClean="0"/>
                <a:t>v</a:t>
              </a:r>
              <a:r>
                <a:rPr lang="el-GR" baseline="-25000" dirty="0" smtClean="0"/>
                <a:t>2</a:t>
              </a:r>
              <a:endParaRPr lang="fr-FR" baseline="-25000" dirty="0"/>
            </a:p>
          </p:txBody>
        </p:sp>
      </p:grpSp>
      <p:sp>
        <p:nvSpPr>
          <p:cNvPr id="3" name="Slide Number Placeholder 2"/>
          <p:cNvSpPr>
            <a:spLocks noGrp="1"/>
          </p:cNvSpPr>
          <p:nvPr>
            <p:ph type="sldNum" sz="quarter" idx="12"/>
          </p:nvPr>
        </p:nvSpPr>
        <p:spPr/>
        <p:txBody>
          <a:bodyPr/>
          <a:lstStyle/>
          <a:p>
            <a:fld id="{0FB56013-B943-42BA-886F-6F9D4EB85E9D}" type="slidenum">
              <a:rPr lang="en-US" smtClean="0"/>
              <a:t>60</a:t>
            </a:fld>
            <a:endParaRPr lang="en-US" dirty="0"/>
          </a:p>
        </p:txBody>
      </p:sp>
    </p:spTree>
    <p:extLst>
      <p:ext uri="{BB962C8B-B14F-4D97-AF65-F5344CB8AC3E}">
        <p14:creationId xmlns:p14="http://schemas.microsoft.com/office/powerpoint/2010/main" val="316199542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347"/>
          </a:xfrm>
        </p:spPr>
        <p:txBody>
          <a:bodyPr>
            <a:normAutofit/>
          </a:bodyPr>
          <a:lstStyle/>
          <a:p>
            <a:pPr algn="r"/>
            <a:r>
              <a:rPr lang="en-US" dirty="0"/>
              <a:t>Hydrodynamics</a:t>
            </a:r>
            <a:endParaRPr lang="fr-FR" dirty="0"/>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2387600" y="1133985"/>
            <a:ext cx="2184400" cy="847791"/>
          </a:xfrm>
          <a:prstGeom prst="straightConnector1">
            <a:avLst/>
          </a:prstGeom>
          <a:ln>
            <a:solidFill>
              <a:srgbClr val="C47810"/>
            </a:solidFill>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1968500" y="1397000"/>
            <a:ext cx="419100" cy="1015663"/>
          </a:xfrm>
          <a:prstGeom prst="rect">
            <a:avLst/>
          </a:prstGeom>
          <a:noFill/>
        </p:spPr>
        <p:txBody>
          <a:bodyPr wrap="square" rtlCol="0">
            <a:spAutoFit/>
          </a:bodyPr>
          <a:lstStyle/>
          <a:p>
            <a:r>
              <a:rPr lang="fr-FR" sz="6000" dirty="0" smtClean="0">
                <a:solidFill>
                  <a:srgbClr val="000000"/>
                </a:solidFill>
              </a:rPr>
              <a:t>}</a:t>
            </a:r>
            <a:endParaRPr lang="fr-FR" sz="6000" dirty="0">
              <a:solidFill>
                <a:srgbClr val="000000"/>
              </a:solidFill>
            </a:endParaRPr>
          </a:p>
        </p:txBody>
      </p:sp>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0500" y="3303559"/>
            <a:ext cx="3058600" cy="3073400"/>
          </a:xfrm>
          <a:prstGeom prst="rect">
            <a:avLst/>
          </a:prstGeom>
          <a:ln>
            <a:noFill/>
          </a:ln>
          <a:effectLst>
            <a:outerShdw blurRad="292100" dist="139700" dir="2700000" algn="tl" rotWithShape="0">
              <a:srgbClr val="333333">
                <a:alpha val="65000"/>
              </a:srgbClr>
            </a:outerShdw>
          </a:effectLst>
        </p:spPr>
      </p:pic>
      <p:sp>
        <p:nvSpPr>
          <p:cNvPr id="23" name="TextBox 22"/>
          <p:cNvSpPr txBox="1"/>
          <p:nvPr/>
        </p:nvSpPr>
        <p:spPr>
          <a:xfrm>
            <a:off x="3350098" y="4780340"/>
            <a:ext cx="2250602" cy="1569660"/>
          </a:xfrm>
          <a:prstGeom prst="rect">
            <a:avLst/>
          </a:prstGeom>
          <a:noFill/>
        </p:spPr>
        <p:txBody>
          <a:bodyPr wrap="square" rtlCol="0">
            <a:spAutoFit/>
          </a:bodyPr>
          <a:lstStyle/>
          <a:p>
            <a:r>
              <a:rPr lang="fr-CH" sz="2400" dirty="0" smtClean="0"/>
              <a:t>v</a:t>
            </a:r>
            <a:r>
              <a:rPr lang="fr-CH" sz="2400" baseline="-25000" dirty="0" smtClean="0"/>
              <a:t>n</a:t>
            </a:r>
          </a:p>
          <a:p>
            <a:pPr marL="457200" indent="-457200">
              <a:buFont typeface="Wingdings" charset="2"/>
              <a:buChar char="§"/>
            </a:pPr>
            <a:r>
              <a:rPr lang="fr-CH" sz="2400" dirty="0" smtClean="0"/>
              <a:t>Fluctuations état initial</a:t>
            </a:r>
          </a:p>
          <a:p>
            <a:pPr marL="457200" indent="-457200">
              <a:buFont typeface="Wingdings" charset="2"/>
              <a:buChar char="§"/>
            </a:pPr>
            <a:r>
              <a:rPr lang="el-GR" sz="2400" dirty="0" smtClean="0"/>
              <a:t>η</a:t>
            </a:r>
            <a:r>
              <a:rPr lang="fr-CH" sz="2400" dirty="0" smtClean="0"/>
              <a:t>/S (?)</a:t>
            </a:r>
            <a:endParaRPr lang="fr-FR" sz="2400" dirty="0"/>
          </a:p>
        </p:txBody>
      </p:sp>
      <p:grpSp>
        <p:nvGrpSpPr>
          <p:cNvPr id="83" name="Group 82"/>
          <p:cNvGrpSpPr/>
          <p:nvPr/>
        </p:nvGrpSpPr>
        <p:grpSpPr>
          <a:xfrm>
            <a:off x="2740936" y="1069886"/>
            <a:ext cx="2558315" cy="1957847"/>
            <a:chOff x="1126297" y="4682322"/>
            <a:chExt cx="2558315" cy="1957847"/>
          </a:xfrm>
        </p:grpSpPr>
        <p:grpSp>
          <p:nvGrpSpPr>
            <p:cNvPr id="84" name="Group 1"/>
            <p:cNvGrpSpPr>
              <a:grpSpLocks/>
            </p:cNvGrpSpPr>
            <p:nvPr/>
          </p:nvGrpSpPr>
          <p:grpSpPr bwMode="auto">
            <a:xfrm>
              <a:off x="1126297" y="5127507"/>
              <a:ext cx="2124796" cy="1512662"/>
              <a:chOff x="366713" y="3479772"/>
              <a:chExt cx="2902022" cy="2109816"/>
            </a:xfrm>
          </p:grpSpPr>
          <p:pic>
            <p:nvPicPr>
              <p:cNvPr id="88" name="Picture 5"/>
              <p:cNvPicPr>
                <a:picLocks noChangeAspect="1" noChangeArrowheads="1"/>
              </p:cNvPicPr>
              <p:nvPr/>
            </p:nvPicPr>
            <p:blipFill>
              <a:blip r:embed="rId6" cstate="screen">
                <a:extLst>
                  <a:ext uri="{BEBA8EAE-BF5A-486C-A8C5-ECC9F3942E4B}">
                    <a14:imgProps xmlns:a14="http://schemas.microsoft.com/office/drawing/2010/main">
                      <a14:imgLayer r:embed="rId7">
                        <a14:imgEffect>
                          <a14:backgroundRemoval t="0" b="100000" l="0" r="99282"/>
                        </a14:imgEffect>
                      </a14:imgLayer>
                    </a14:imgProps>
                  </a:ext>
                  <a:ext uri="{28A0092B-C50C-407E-A947-70E740481C1C}">
                    <a14:useLocalDpi xmlns:a14="http://schemas.microsoft.com/office/drawing/2010/main"/>
                  </a:ext>
                </a:extLst>
              </a:blip>
              <a:srcRect/>
              <a:stretch>
                <a:fillRect/>
              </a:stretch>
            </p:blipFill>
            <p:spPr bwMode="auto">
              <a:xfrm>
                <a:off x="366713" y="3587750"/>
                <a:ext cx="2819400" cy="2001838"/>
              </a:xfrm>
              <a:prstGeom prst="rect">
                <a:avLst/>
              </a:prstGeom>
              <a:noFill/>
              <a:ln w="9525">
                <a:noFill/>
                <a:miter lim="800000"/>
                <a:headEnd/>
                <a:tailEnd/>
              </a:ln>
            </p:spPr>
          </p:pic>
          <p:grpSp>
            <p:nvGrpSpPr>
              <p:cNvPr id="89" name="Group 47"/>
              <p:cNvGrpSpPr>
                <a:grpSpLocks/>
              </p:cNvGrpSpPr>
              <p:nvPr/>
            </p:nvGrpSpPr>
            <p:grpSpPr bwMode="auto">
              <a:xfrm>
                <a:off x="886874" y="3479772"/>
                <a:ext cx="2381861" cy="1941989"/>
                <a:chOff x="346960" y="838198"/>
                <a:chExt cx="3816498" cy="2783305"/>
              </a:xfrm>
            </p:grpSpPr>
            <p:sp>
              <p:nvSpPr>
                <p:cNvPr id="90" name="Freeform 54"/>
                <p:cNvSpPr>
                  <a:spLocks/>
                </p:cNvSpPr>
                <p:nvPr/>
              </p:nvSpPr>
              <p:spPr bwMode="auto">
                <a:xfrm rot="17052195">
                  <a:off x="798382" y="994659"/>
                  <a:ext cx="1908435" cy="2811279"/>
                </a:xfrm>
                <a:custGeom>
                  <a:avLst/>
                  <a:gdLst>
                    <a:gd name="T0" fmla="*/ 19586382 w 1492584"/>
                    <a:gd name="T1" fmla="*/ 2147483647 h 1437373"/>
                    <a:gd name="T2" fmla="*/ 124322752 w 1492584"/>
                    <a:gd name="T3" fmla="*/ 2147483647 h 1437373"/>
                    <a:gd name="T4" fmla="*/ 225318292 w 1492584"/>
                    <a:gd name="T5" fmla="*/ 1473391800 h 1437373"/>
                    <a:gd name="T6" fmla="*/ 371200764 w 1492584"/>
                    <a:gd name="T7" fmla="*/ 24150018 h 1437373"/>
                    <a:gd name="T8" fmla="*/ 498380842 w 1492584"/>
                    <a:gd name="T9" fmla="*/ 1618306506 h 1437373"/>
                    <a:gd name="T10" fmla="*/ 573192427 w 1492584"/>
                    <a:gd name="T11" fmla="*/ 2147483647 h 1437373"/>
                    <a:gd name="T12" fmla="*/ 539527163 w 1492584"/>
                    <a:gd name="T13" fmla="*/ 2147483647 h 1437373"/>
                    <a:gd name="T14" fmla="*/ 408607082 w 1492584"/>
                    <a:gd name="T15" fmla="*/ 2147483647 h 1437373"/>
                    <a:gd name="T16" fmla="*/ 270205244 w 1492584"/>
                    <a:gd name="T17" fmla="*/ 2147483647 h 1437373"/>
                    <a:gd name="T18" fmla="*/ 135543873 w 1492584"/>
                    <a:gd name="T19" fmla="*/ 2147483647 h 1437373"/>
                    <a:gd name="T20" fmla="*/ 45770298 w 1492584"/>
                    <a:gd name="T21" fmla="*/ 2147483647 h 1437373"/>
                    <a:gd name="T22" fmla="*/ 2493994 w 1492584"/>
                    <a:gd name="T23" fmla="*/ 2147483647 h 1437373"/>
                    <a:gd name="T24" fmla="*/ 19586382 w 1492584"/>
                    <a:gd name="T25" fmla="*/ 2147483647 h 14373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2584"/>
                    <a:gd name="T40" fmla="*/ 0 h 1437373"/>
                    <a:gd name="T41" fmla="*/ 1492584 w 1492584"/>
                    <a:gd name="T42" fmla="*/ 1437373 h 14373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2584" h="1437373">
                      <a:moveTo>
                        <a:pt x="50399" y="752374"/>
                      </a:moveTo>
                      <a:cubicBezTo>
                        <a:pt x="94381" y="650640"/>
                        <a:pt x="231675" y="437949"/>
                        <a:pt x="319907" y="328863"/>
                      </a:cubicBezTo>
                      <a:cubicBezTo>
                        <a:pt x="408139" y="219777"/>
                        <a:pt x="473911" y="152400"/>
                        <a:pt x="579789" y="97857"/>
                      </a:cubicBezTo>
                      <a:cubicBezTo>
                        <a:pt x="685667" y="43314"/>
                        <a:pt x="838067" y="0"/>
                        <a:pt x="955174" y="1604"/>
                      </a:cubicBezTo>
                      <a:cubicBezTo>
                        <a:pt x="1072281" y="3208"/>
                        <a:pt x="1195806" y="40105"/>
                        <a:pt x="1282433" y="107482"/>
                      </a:cubicBezTo>
                      <a:cubicBezTo>
                        <a:pt x="1369060" y="174859"/>
                        <a:pt x="1457292" y="280737"/>
                        <a:pt x="1474938" y="405865"/>
                      </a:cubicBezTo>
                      <a:cubicBezTo>
                        <a:pt x="1492584" y="530993"/>
                        <a:pt x="1458896" y="715477"/>
                        <a:pt x="1388311" y="858252"/>
                      </a:cubicBezTo>
                      <a:cubicBezTo>
                        <a:pt x="1317726" y="1001027"/>
                        <a:pt x="1166930" y="1169469"/>
                        <a:pt x="1051427" y="1262513"/>
                      </a:cubicBezTo>
                      <a:cubicBezTo>
                        <a:pt x="935924" y="1355557"/>
                        <a:pt x="812400" y="1395663"/>
                        <a:pt x="695292" y="1416518"/>
                      </a:cubicBezTo>
                      <a:cubicBezTo>
                        <a:pt x="578185" y="1437373"/>
                        <a:pt x="445035" y="1427747"/>
                        <a:pt x="348782" y="1387642"/>
                      </a:cubicBezTo>
                      <a:cubicBezTo>
                        <a:pt x="252529" y="1347537"/>
                        <a:pt x="174837" y="1254760"/>
                        <a:pt x="117776" y="1175886"/>
                      </a:cubicBezTo>
                      <a:cubicBezTo>
                        <a:pt x="60715" y="1097012"/>
                        <a:pt x="12834" y="991402"/>
                        <a:pt x="6417" y="914400"/>
                      </a:cubicBezTo>
                      <a:cubicBezTo>
                        <a:pt x="0" y="837398"/>
                        <a:pt x="37699" y="882984"/>
                        <a:pt x="50399" y="752374"/>
                      </a:cubicBezTo>
                      <a:close/>
                    </a:path>
                  </a:pathLst>
                </a:custGeom>
                <a:noFill/>
                <a:ln w="38100" cap="flat" cmpd="sng">
                  <a:solidFill>
                    <a:schemeClr val="tx1"/>
                  </a:solidFill>
                  <a:prstDash val="solid"/>
                  <a:round/>
                  <a:headEnd type="none" w="med" len="med"/>
                  <a:tailEnd type="none" w="med" len="med"/>
                </a:ln>
              </p:spPr>
              <p:txBody>
                <a:bodyPr wrap="none"/>
                <a:lstStyle/>
                <a:p>
                  <a:endParaRPr lang="en-US" dirty="0"/>
                </a:p>
              </p:txBody>
            </p:sp>
            <p:sp>
              <p:nvSpPr>
                <p:cNvPr id="91" name="Freeform 55"/>
                <p:cNvSpPr>
                  <a:spLocks/>
                </p:cNvSpPr>
                <p:nvPr/>
              </p:nvSpPr>
              <p:spPr bwMode="auto">
                <a:xfrm rot="17206063">
                  <a:off x="749279" y="699391"/>
                  <a:ext cx="2367787" cy="3043498"/>
                </a:xfrm>
                <a:custGeom>
                  <a:avLst/>
                  <a:gdLst>
                    <a:gd name="T0" fmla="*/ 143374432 w 1645920"/>
                    <a:gd name="T1" fmla="*/ 2147483647 h 1719714"/>
                    <a:gd name="T2" fmla="*/ 337621477 w 1645920"/>
                    <a:gd name="T3" fmla="*/ 2147483647 h 1719714"/>
                    <a:gd name="T4" fmla="*/ 587366864 w 1645920"/>
                    <a:gd name="T5" fmla="*/ 2147483647 h 1719714"/>
                    <a:gd name="T6" fmla="*/ 670615200 w 1645920"/>
                    <a:gd name="T7" fmla="*/ 2147483647 h 1719714"/>
                    <a:gd name="T8" fmla="*/ 698364547 w 1645920"/>
                    <a:gd name="T9" fmla="*/ 2147483647 h 1719714"/>
                    <a:gd name="T10" fmla="*/ 587366864 w 1645920"/>
                    <a:gd name="T11" fmla="*/ 2004198008 h 1719714"/>
                    <a:gd name="T12" fmla="*/ 337621477 w 1645920"/>
                    <a:gd name="T13" fmla="*/ 1606892982 h 1719714"/>
                    <a:gd name="T14" fmla="*/ 171123623 w 1645920"/>
                    <a:gd name="T15" fmla="*/ 1050659478 h 1719714"/>
                    <a:gd name="T16" fmla="*/ 198872527 w 1645920"/>
                    <a:gd name="T17" fmla="*/ 653350299 h 1719714"/>
                    <a:gd name="T18" fmla="*/ 393119957 w 1645920"/>
                    <a:gd name="T19" fmla="*/ 282529096 h 1719714"/>
                    <a:gd name="T20" fmla="*/ 670615200 w 1645920"/>
                    <a:gd name="T21" fmla="*/ 44146016 h 1719714"/>
                    <a:gd name="T22" fmla="*/ 1059110514 w 1645920"/>
                    <a:gd name="T23" fmla="*/ 17658235 h 1719714"/>
                    <a:gd name="T24" fmla="*/ 1503102661 w 1645920"/>
                    <a:gd name="T25" fmla="*/ 123605939 h 1719714"/>
                    <a:gd name="T26" fmla="*/ 1919346135 w 1645920"/>
                    <a:gd name="T27" fmla="*/ 441454175 h 1719714"/>
                    <a:gd name="T28" fmla="*/ 2147483647 w 1645920"/>
                    <a:gd name="T29" fmla="*/ 891734590 h 1719714"/>
                    <a:gd name="T30" fmla="*/ 2147483647 w 1645920"/>
                    <a:gd name="T31" fmla="*/ 1368504812 h 1719714"/>
                    <a:gd name="T32" fmla="*/ 2147483647 w 1645920"/>
                    <a:gd name="T33" fmla="*/ 1474455213 h 1719714"/>
                    <a:gd name="T34" fmla="*/ 2147483647 w 1645920"/>
                    <a:gd name="T35" fmla="*/ 1500940893 h 1719714"/>
                    <a:gd name="T36" fmla="*/ 2147483647 w 1645920"/>
                    <a:gd name="T37" fmla="*/ 1765814584 h 1719714"/>
                    <a:gd name="T38" fmla="*/ 2147483647 w 1645920"/>
                    <a:gd name="T39" fmla="*/ 2147483647 h 1719714"/>
                    <a:gd name="T40" fmla="*/ 2147483647 w 1645920"/>
                    <a:gd name="T41" fmla="*/ 2147483647 h 1719714"/>
                    <a:gd name="T42" fmla="*/ 2147483647 w 1645920"/>
                    <a:gd name="T43" fmla="*/ 2147483647 h 1719714"/>
                    <a:gd name="T44" fmla="*/ 2147483647 w 1645920"/>
                    <a:gd name="T45" fmla="*/ 2147483647 h 1719714"/>
                    <a:gd name="T46" fmla="*/ 2147483647 w 1645920"/>
                    <a:gd name="T47" fmla="*/ 2147483647 h 1719714"/>
                    <a:gd name="T48" fmla="*/ 2147483647 w 1645920"/>
                    <a:gd name="T49" fmla="*/ 2147483647 h 1719714"/>
                    <a:gd name="T50" fmla="*/ 2147483647 w 1645920"/>
                    <a:gd name="T51" fmla="*/ 2147483647 h 1719714"/>
                    <a:gd name="T52" fmla="*/ 1780596702 w 1645920"/>
                    <a:gd name="T53" fmla="*/ 2147483647 h 1719714"/>
                    <a:gd name="T54" fmla="*/ 1086859055 w 1645920"/>
                    <a:gd name="T55" fmla="*/ 2147483647 h 1719714"/>
                    <a:gd name="T56" fmla="*/ 642866876 w 1645920"/>
                    <a:gd name="T57" fmla="*/ 2147483647 h 1719714"/>
                    <a:gd name="T58" fmla="*/ 87873370 w 1645920"/>
                    <a:gd name="T59" fmla="*/ 2147483647 h 1719714"/>
                    <a:gd name="T60" fmla="*/ 143374432 w 1645920"/>
                    <a:gd name="T61" fmla="*/ 2147483647 h 171971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45920"/>
                    <a:gd name="T94" fmla="*/ 0 h 1719714"/>
                    <a:gd name="T95" fmla="*/ 1645920 w 1645920"/>
                    <a:gd name="T96" fmla="*/ 1719714 h 171971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45920" h="1719714">
                      <a:moveTo>
                        <a:pt x="49731" y="1161448"/>
                      </a:moveTo>
                      <a:cubicBezTo>
                        <a:pt x="64169" y="1081238"/>
                        <a:pt x="91441" y="1084446"/>
                        <a:pt x="117108" y="1045945"/>
                      </a:cubicBezTo>
                      <a:cubicBezTo>
                        <a:pt x="142775" y="1007444"/>
                        <a:pt x="184485" y="960922"/>
                        <a:pt x="203735" y="930442"/>
                      </a:cubicBezTo>
                      <a:cubicBezTo>
                        <a:pt x="222985" y="899962"/>
                        <a:pt x="226194" y="882315"/>
                        <a:pt x="232611" y="863065"/>
                      </a:cubicBezTo>
                      <a:cubicBezTo>
                        <a:pt x="239028" y="843815"/>
                        <a:pt x="247049" y="837398"/>
                        <a:pt x="242236" y="814939"/>
                      </a:cubicBezTo>
                      <a:cubicBezTo>
                        <a:pt x="237423" y="792480"/>
                        <a:pt x="224590" y="766812"/>
                        <a:pt x="203735" y="728311"/>
                      </a:cubicBezTo>
                      <a:cubicBezTo>
                        <a:pt x="182880" y="689810"/>
                        <a:pt x="141171" y="641684"/>
                        <a:pt x="117108" y="583933"/>
                      </a:cubicBezTo>
                      <a:cubicBezTo>
                        <a:pt x="93045" y="526182"/>
                        <a:pt x="67377" y="439554"/>
                        <a:pt x="59356" y="381802"/>
                      </a:cubicBezTo>
                      <a:cubicBezTo>
                        <a:pt x="51335" y="324050"/>
                        <a:pt x="56147" y="283945"/>
                        <a:pt x="68981" y="237423"/>
                      </a:cubicBezTo>
                      <a:cubicBezTo>
                        <a:pt x="81815" y="190901"/>
                        <a:pt x="109086" y="139566"/>
                        <a:pt x="136358" y="102669"/>
                      </a:cubicBezTo>
                      <a:cubicBezTo>
                        <a:pt x="163630" y="65772"/>
                        <a:pt x="194110" y="32084"/>
                        <a:pt x="232611" y="16042"/>
                      </a:cubicBezTo>
                      <a:cubicBezTo>
                        <a:pt x="271112" y="0"/>
                        <a:pt x="319239" y="1604"/>
                        <a:pt x="367365" y="6417"/>
                      </a:cubicBezTo>
                      <a:cubicBezTo>
                        <a:pt x="415491" y="11230"/>
                        <a:pt x="471639" y="19251"/>
                        <a:pt x="521369" y="44918"/>
                      </a:cubicBezTo>
                      <a:cubicBezTo>
                        <a:pt x="571099" y="70585"/>
                        <a:pt x="620830" y="113899"/>
                        <a:pt x="665748" y="160421"/>
                      </a:cubicBezTo>
                      <a:cubicBezTo>
                        <a:pt x="710666" y="206943"/>
                        <a:pt x="757188" y="267903"/>
                        <a:pt x="790876" y="324050"/>
                      </a:cubicBezTo>
                      <a:cubicBezTo>
                        <a:pt x="824564" y="380197"/>
                        <a:pt x="837398" y="462012"/>
                        <a:pt x="867878" y="497305"/>
                      </a:cubicBezTo>
                      <a:cubicBezTo>
                        <a:pt x="898358" y="532598"/>
                        <a:pt x="911192" y="527785"/>
                        <a:pt x="973756" y="535806"/>
                      </a:cubicBezTo>
                      <a:cubicBezTo>
                        <a:pt x="1036320" y="543827"/>
                        <a:pt x="1158241" y="527785"/>
                        <a:pt x="1243264" y="545431"/>
                      </a:cubicBezTo>
                      <a:cubicBezTo>
                        <a:pt x="1328287" y="563077"/>
                        <a:pt x="1419727" y="591953"/>
                        <a:pt x="1483895" y="641684"/>
                      </a:cubicBezTo>
                      <a:cubicBezTo>
                        <a:pt x="1548063" y="691415"/>
                        <a:pt x="1610628" y="774834"/>
                        <a:pt x="1628274" y="843815"/>
                      </a:cubicBezTo>
                      <a:cubicBezTo>
                        <a:pt x="1645920" y="912796"/>
                        <a:pt x="1628274" y="996214"/>
                        <a:pt x="1589773" y="1055570"/>
                      </a:cubicBezTo>
                      <a:cubicBezTo>
                        <a:pt x="1551272" y="1114926"/>
                        <a:pt x="1487104" y="1169469"/>
                        <a:pt x="1397268" y="1199949"/>
                      </a:cubicBezTo>
                      <a:cubicBezTo>
                        <a:pt x="1307432" y="1230429"/>
                        <a:pt x="1132573" y="1233637"/>
                        <a:pt x="1050758" y="1238450"/>
                      </a:cubicBezTo>
                      <a:lnTo>
                        <a:pt x="906379" y="1228825"/>
                      </a:lnTo>
                      <a:cubicBezTo>
                        <a:pt x="874295" y="1227221"/>
                        <a:pt x="880712" y="1209575"/>
                        <a:pt x="858253" y="1228825"/>
                      </a:cubicBezTo>
                      <a:cubicBezTo>
                        <a:pt x="835794" y="1248075"/>
                        <a:pt x="811731" y="1286576"/>
                        <a:pt x="771626" y="1344328"/>
                      </a:cubicBezTo>
                      <a:cubicBezTo>
                        <a:pt x="731521" y="1402080"/>
                        <a:pt x="683394" y="1515979"/>
                        <a:pt x="617621" y="1575335"/>
                      </a:cubicBezTo>
                      <a:cubicBezTo>
                        <a:pt x="551848" y="1634691"/>
                        <a:pt x="442762" y="1681213"/>
                        <a:pt x="376990" y="1700463"/>
                      </a:cubicBezTo>
                      <a:cubicBezTo>
                        <a:pt x="311218" y="1719713"/>
                        <a:pt x="280738" y="1719714"/>
                        <a:pt x="222986" y="1690838"/>
                      </a:cubicBezTo>
                      <a:cubicBezTo>
                        <a:pt x="165234" y="1661962"/>
                        <a:pt x="60960" y="1615440"/>
                        <a:pt x="30480" y="1527208"/>
                      </a:cubicBezTo>
                      <a:cubicBezTo>
                        <a:pt x="0" y="1438976"/>
                        <a:pt x="35293" y="1241659"/>
                        <a:pt x="49731" y="1161448"/>
                      </a:cubicBezTo>
                      <a:close/>
                    </a:path>
                  </a:pathLst>
                </a:custGeom>
                <a:noFill/>
                <a:ln w="28575" cap="flat" cmpd="sng">
                  <a:solidFill>
                    <a:srgbClr val="0000FF"/>
                  </a:solidFill>
                  <a:prstDash val="solid"/>
                  <a:round/>
                  <a:headEnd type="none" w="med" len="med"/>
                  <a:tailEnd type="none" w="med" len="med"/>
                </a:ln>
              </p:spPr>
              <p:txBody>
                <a:bodyPr wrap="none"/>
                <a:lstStyle/>
                <a:p>
                  <a:endParaRPr lang="en-US" dirty="0"/>
                </a:p>
              </p:txBody>
            </p:sp>
            <p:sp>
              <p:nvSpPr>
                <p:cNvPr id="92" name="Freeform 56"/>
                <p:cNvSpPr>
                  <a:spLocks/>
                </p:cNvSpPr>
                <p:nvPr/>
              </p:nvSpPr>
              <p:spPr bwMode="auto">
                <a:xfrm rot="19285388">
                  <a:off x="457201" y="1066800"/>
                  <a:ext cx="2608446" cy="2554703"/>
                </a:xfrm>
                <a:custGeom>
                  <a:avLst/>
                  <a:gdLst>
                    <a:gd name="T0" fmla="*/ 160286098 w 1621857"/>
                    <a:gd name="T1" fmla="*/ 1697918840 h 1613835"/>
                    <a:gd name="T2" fmla="*/ 5169685 w 1621857"/>
                    <a:gd name="T3" fmla="*/ 1342540652 h 1613835"/>
                    <a:gd name="T4" fmla="*/ 191309182 w 1621857"/>
                    <a:gd name="T5" fmla="*/ 892393847 h 1613835"/>
                    <a:gd name="T6" fmla="*/ 811780503 w 1621857"/>
                    <a:gd name="T7" fmla="*/ 750242310 h 1613835"/>
                    <a:gd name="T8" fmla="*/ 1556344533 w 1621857"/>
                    <a:gd name="T9" fmla="*/ 797626612 h 1613835"/>
                    <a:gd name="T10" fmla="*/ 2145789917 w 1621857"/>
                    <a:gd name="T11" fmla="*/ 845011508 h 1613835"/>
                    <a:gd name="T12" fmla="*/ 2147483647 w 1621857"/>
                    <a:gd name="T13" fmla="*/ 371171222 h 1613835"/>
                    <a:gd name="T14" fmla="*/ 2147483647 w 1621857"/>
                    <a:gd name="T15" fmla="*/ 39487114 h 1613835"/>
                    <a:gd name="T16" fmla="*/ 2147483647 w 1621857"/>
                    <a:gd name="T17" fmla="*/ 134254559 h 1613835"/>
                    <a:gd name="T18" fmla="*/ 2147483647 w 1621857"/>
                    <a:gd name="T19" fmla="*/ 418555337 h 1613835"/>
                    <a:gd name="T20" fmla="*/ 2147483647 w 1621857"/>
                    <a:gd name="T21" fmla="*/ 845011508 h 1613835"/>
                    <a:gd name="T22" fmla="*/ 2147483647 w 1621857"/>
                    <a:gd name="T23" fmla="*/ 1389925258 h 1613835"/>
                    <a:gd name="T24" fmla="*/ 2147483647 w 1621857"/>
                    <a:gd name="T25" fmla="*/ 1650535290 h 1613835"/>
                    <a:gd name="T26" fmla="*/ 2147483647 w 1621857"/>
                    <a:gd name="T27" fmla="*/ 2053296704 h 1613835"/>
                    <a:gd name="T28" fmla="*/ 2147483647 w 1621857"/>
                    <a:gd name="T29" fmla="*/ 2147483647 h 1613835"/>
                    <a:gd name="T30" fmla="*/ 2147483647 w 1621857"/>
                    <a:gd name="T31" fmla="*/ 2147483647 h 1613835"/>
                    <a:gd name="T32" fmla="*/ 2147483647 w 1621857"/>
                    <a:gd name="T33" fmla="*/ 2147483647 h 1613835"/>
                    <a:gd name="T34" fmla="*/ 2147483647 w 1621857"/>
                    <a:gd name="T35" fmla="*/ 2147483647 h 1613835"/>
                    <a:gd name="T36" fmla="*/ 2147483647 w 1621857"/>
                    <a:gd name="T37" fmla="*/ 2147483647 h 1613835"/>
                    <a:gd name="T38" fmla="*/ 2147483647 w 1621857"/>
                    <a:gd name="T39" fmla="*/ 2147483647 h 1613835"/>
                    <a:gd name="T40" fmla="*/ 2147483647 w 1621857"/>
                    <a:gd name="T41" fmla="*/ 2147483647 h 1613835"/>
                    <a:gd name="T42" fmla="*/ 2147483647 w 1621857"/>
                    <a:gd name="T43" fmla="*/ 2147483647 h 1613835"/>
                    <a:gd name="T44" fmla="*/ 1432249448 w 1621857"/>
                    <a:gd name="T45" fmla="*/ 2147483647 h 1613835"/>
                    <a:gd name="T46" fmla="*/ 904851706 w 1621857"/>
                    <a:gd name="T47" fmla="*/ 2147483647 h 1613835"/>
                    <a:gd name="T48" fmla="*/ 966898545 w 1621857"/>
                    <a:gd name="T49" fmla="*/ 2147483647 h 1613835"/>
                    <a:gd name="T50" fmla="*/ 997920502 w 1621857"/>
                    <a:gd name="T51" fmla="*/ 2147483647 h 1613835"/>
                    <a:gd name="T52" fmla="*/ 1028944925 w 1621857"/>
                    <a:gd name="T53" fmla="*/ 2147483647 h 1613835"/>
                    <a:gd name="T54" fmla="*/ 656662380 w 1621857"/>
                    <a:gd name="T55" fmla="*/ 2076990545 h 1613835"/>
                    <a:gd name="T56" fmla="*/ 160286098 w 1621857"/>
                    <a:gd name="T57" fmla="*/ 1697918840 h 161383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21857"/>
                    <a:gd name="T88" fmla="*/ 0 h 1613835"/>
                    <a:gd name="T89" fmla="*/ 1621857 w 1621857"/>
                    <a:gd name="T90" fmla="*/ 1613835 h 161383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21857" h="1613835">
                      <a:moveTo>
                        <a:pt x="49730" y="689810"/>
                      </a:moveTo>
                      <a:cubicBezTo>
                        <a:pt x="16042" y="640080"/>
                        <a:pt x="0" y="599974"/>
                        <a:pt x="1604" y="545431"/>
                      </a:cubicBezTo>
                      <a:cubicBezTo>
                        <a:pt x="3208" y="490888"/>
                        <a:pt x="17646" y="402656"/>
                        <a:pt x="59355" y="362551"/>
                      </a:cubicBezTo>
                      <a:cubicBezTo>
                        <a:pt x="101064" y="322446"/>
                        <a:pt x="181276" y="311216"/>
                        <a:pt x="251861" y="304799"/>
                      </a:cubicBezTo>
                      <a:lnTo>
                        <a:pt x="482867" y="324050"/>
                      </a:lnTo>
                      <a:cubicBezTo>
                        <a:pt x="551848" y="330467"/>
                        <a:pt x="604787" y="372177"/>
                        <a:pt x="665747" y="343301"/>
                      </a:cubicBezTo>
                      <a:cubicBezTo>
                        <a:pt x="726707" y="314425"/>
                        <a:pt x="778042" y="205338"/>
                        <a:pt x="848627" y="150795"/>
                      </a:cubicBezTo>
                      <a:cubicBezTo>
                        <a:pt x="919212" y="96252"/>
                        <a:pt x="1025091" y="32084"/>
                        <a:pt x="1089259" y="16042"/>
                      </a:cubicBezTo>
                      <a:cubicBezTo>
                        <a:pt x="1153427" y="0"/>
                        <a:pt x="1195137" y="28876"/>
                        <a:pt x="1233638" y="54543"/>
                      </a:cubicBezTo>
                      <a:cubicBezTo>
                        <a:pt x="1272139" y="80210"/>
                        <a:pt x="1301015" y="121920"/>
                        <a:pt x="1320265" y="170046"/>
                      </a:cubicBezTo>
                      <a:cubicBezTo>
                        <a:pt x="1339515" y="218172"/>
                        <a:pt x="1353954" y="277528"/>
                        <a:pt x="1349141" y="343301"/>
                      </a:cubicBezTo>
                      <a:cubicBezTo>
                        <a:pt x="1344328" y="409074"/>
                        <a:pt x="1301014" y="510139"/>
                        <a:pt x="1291389" y="564682"/>
                      </a:cubicBezTo>
                      <a:cubicBezTo>
                        <a:pt x="1281764" y="619225"/>
                        <a:pt x="1260909" y="625641"/>
                        <a:pt x="1291389" y="670559"/>
                      </a:cubicBezTo>
                      <a:cubicBezTo>
                        <a:pt x="1321869" y="715477"/>
                        <a:pt x="1421330" y="768416"/>
                        <a:pt x="1474269" y="834189"/>
                      </a:cubicBezTo>
                      <a:cubicBezTo>
                        <a:pt x="1527208" y="899962"/>
                        <a:pt x="1596189" y="991401"/>
                        <a:pt x="1609023" y="1065195"/>
                      </a:cubicBezTo>
                      <a:cubicBezTo>
                        <a:pt x="1621857" y="1138989"/>
                        <a:pt x="1604210" y="1233637"/>
                        <a:pt x="1551271" y="1276951"/>
                      </a:cubicBezTo>
                      <a:cubicBezTo>
                        <a:pt x="1498332" y="1320265"/>
                        <a:pt x="1371599" y="1321869"/>
                        <a:pt x="1291389" y="1325077"/>
                      </a:cubicBezTo>
                      <a:cubicBezTo>
                        <a:pt x="1211179" y="1328285"/>
                        <a:pt x="1116530" y="1305827"/>
                        <a:pt x="1070008" y="1296202"/>
                      </a:cubicBezTo>
                      <a:cubicBezTo>
                        <a:pt x="1023486" y="1286577"/>
                        <a:pt x="1037924" y="1267326"/>
                        <a:pt x="1012257" y="1267326"/>
                      </a:cubicBezTo>
                      <a:cubicBezTo>
                        <a:pt x="986590" y="1267326"/>
                        <a:pt x="944880" y="1273743"/>
                        <a:pt x="916004" y="1296202"/>
                      </a:cubicBezTo>
                      <a:cubicBezTo>
                        <a:pt x="887128" y="1318661"/>
                        <a:pt x="879107" y="1357161"/>
                        <a:pt x="839002" y="1402079"/>
                      </a:cubicBezTo>
                      <a:cubicBezTo>
                        <a:pt x="798897" y="1446997"/>
                        <a:pt x="741144" y="1533625"/>
                        <a:pt x="675372" y="1565709"/>
                      </a:cubicBezTo>
                      <a:cubicBezTo>
                        <a:pt x="609600" y="1597793"/>
                        <a:pt x="510138" y="1613835"/>
                        <a:pt x="444366" y="1594585"/>
                      </a:cubicBezTo>
                      <a:cubicBezTo>
                        <a:pt x="378594" y="1575335"/>
                        <a:pt x="304800" y="1527208"/>
                        <a:pt x="280737" y="1450206"/>
                      </a:cubicBezTo>
                      <a:cubicBezTo>
                        <a:pt x="256674" y="1373204"/>
                        <a:pt x="295175" y="1199949"/>
                        <a:pt x="299987" y="1132572"/>
                      </a:cubicBezTo>
                      <a:cubicBezTo>
                        <a:pt x="304799" y="1065195"/>
                        <a:pt x="306404" y="1071612"/>
                        <a:pt x="309612" y="1045945"/>
                      </a:cubicBezTo>
                      <a:cubicBezTo>
                        <a:pt x="312820" y="1020278"/>
                        <a:pt x="336884" y="1012256"/>
                        <a:pt x="319238" y="978568"/>
                      </a:cubicBezTo>
                      <a:cubicBezTo>
                        <a:pt x="301592" y="944880"/>
                        <a:pt x="250256" y="895149"/>
                        <a:pt x="203734" y="843814"/>
                      </a:cubicBezTo>
                      <a:cubicBezTo>
                        <a:pt x="157212" y="792479"/>
                        <a:pt x="83418" y="739540"/>
                        <a:pt x="49730" y="689810"/>
                      </a:cubicBezTo>
                      <a:close/>
                    </a:path>
                  </a:pathLst>
                </a:custGeom>
                <a:noFill/>
                <a:ln w="28575" cap="flat" cmpd="sng">
                  <a:solidFill>
                    <a:srgbClr val="FF0000"/>
                  </a:solidFill>
                  <a:prstDash val="solid"/>
                  <a:round/>
                  <a:headEnd type="none" w="med" len="med"/>
                  <a:tailEnd type="none" w="med" len="med"/>
                </a:ln>
              </p:spPr>
              <p:txBody>
                <a:bodyPr wrap="none"/>
                <a:lstStyle/>
                <a:p>
                  <a:endParaRPr lang="en-US" dirty="0"/>
                </a:p>
              </p:txBody>
            </p:sp>
            <p:sp>
              <p:nvSpPr>
                <p:cNvPr id="93" name="Rectangle 57"/>
                <p:cNvSpPr>
                  <a:spLocks noChangeArrowheads="1"/>
                </p:cNvSpPr>
                <p:nvPr/>
              </p:nvSpPr>
              <p:spPr bwMode="auto">
                <a:xfrm>
                  <a:off x="1676400" y="2285998"/>
                  <a:ext cx="152400" cy="152399"/>
                </a:xfrm>
                <a:prstGeom prst="rect">
                  <a:avLst/>
                </a:prstGeom>
                <a:solidFill>
                  <a:schemeClr val="tx1"/>
                </a:solidFill>
                <a:ln w="9525">
                  <a:solidFill>
                    <a:schemeClr val="tx1"/>
                  </a:solidFill>
                  <a:round/>
                  <a:headEnd/>
                  <a:tailEnd/>
                </a:ln>
              </p:spPr>
              <p:txBody>
                <a:bodyPr wrap="none"/>
                <a:lstStyle/>
                <a:p>
                  <a:pPr algn="ctr"/>
                  <a:endParaRPr lang="en-US" sz="2400" dirty="0">
                    <a:latin typeface="Tahoma" pitchFamily="34" charset="0"/>
                    <a:ea typeface="SimSun" pitchFamily="2" charset="-122"/>
                  </a:endParaRPr>
                </a:p>
              </p:txBody>
            </p:sp>
            <p:cxnSp>
              <p:nvCxnSpPr>
                <p:cNvPr id="94" name="Straight Arrow Connector 58"/>
                <p:cNvCxnSpPr>
                  <a:cxnSpLocks noChangeShapeType="1"/>
                </p:cNvCxnSpPr>
                <p:nvPr/>
              </p:nvCxnSpPr>
              <p:spPr bwMode="auto">
                <a:xfrm rot="5400000" flipH="1" flipV="1">
                  <a:off x="1676400" y="990598"/>
                  <a:ext cx="1447799" cy="1142999"/>
                </a:xfrm>
                <a:prstGeom prst="straightConnector1">
                  <a:avLst/>
                </a:prstGeom>
                <a:noFill/>
                <a:ln w="38100">
                  <a:solidFill>
                    <a:schemeClr val="tx1"/>
                  </a:solidFill>
                  <a:round/>
                  <a:headEnd/>
                  <a:tailEnd type="arrow" w="med" len="med"/>
                </a:ln>
              </p:spPr>
            </p:cxnSp>
            <p:cxnSp>
              <p:nvCxnSpPr>
                <p:cNvPr id="95" name="Straight Arrow Connector 59"/>
                <p:cNvCxnSpPr>
                  <a:cxnSpLocks noChangeShapeType="1"/>
                </p:cNvCxnSpPr>
                <p:nvPr/>
              </p:nvCxnSpPr>
              <p:spPr bwMode="auto">
                <a:xfrm flipV="1">
                  <a:off x="1828800" y="2357734"/>
                  <a:ext cx="2334658" cy="4466"/>
                </a:xfrm>
                <a:prstGeom prst="straightConnector1">
                  <a:avLst/>
                </a:prstGeom>
                <a:noFill/>
                <a:ln w="38100">
                  <a:solidFill>
                    <a:srgbClr val="0000FF"/>
                  </a:solidFill>
                  <a:round/>
                  <a:headEnd/>
                  <a:tailEnd type="arrow" w="med" len="med"/>
                </a:ln>
              </p:spPr>
            </p:cxnSp>
            <p:cxnSp>
              <p:nvCxnSpPr>
                <p:cNvPr id="96" name="Straight Arrow Connector 60"/>
                <p:cNvCxnSpPr>
                  <a:cxnSpLocks noChangeShapeType="1"/>
                  <a:stCxn id="93" idx="3"/>
                </p:cNvCxnSpPr>
                <p:nvPr/>
              </p:nvCxnSpPr>
              <p:spPr bwMode="auto">
                <a:xfrm>
                  <a:off x="1828800" y="2362201"/>
                  <a:ext cx="1752599" cy="1066799"/>
                </a:xfrm>
                <a:prstGeom prst="straightConnector1">
                  <a:avLst/>
                </a:prstGeom>
                <a:noFill/>
                <a:ln w="38100">
                  <a:solidFill>
                    <a:srgbClr val="FF0000"/>
                  </a:solidFill>
                  <a:round/>
                  <a:headEnd/>
                  <a:tailEnd type="arrow" w="med" len="med"/>
                </a:ln>
              </p:spPr>
            </p:cxnSp>
          </p:grpSp>
        </p:grpSp>
        <p:sp>
          <p:nvSpPr>
            <p:cNvPr id="85" name="TextBox 84"/>
            <p:cNvSpPr txBox="1"/>
            <p:nvPr/>
          </p:nvSpPr>
          <p:spPr>
            <a:xfrm>
              <a:off x="2740936" y="4682322"/>
              <a:ext cx="366920" cy="369332"/>
            </a:xfrm>
            <a:prstGeom prst="rect">
              <a:avLst/>
            </a:prstGeom>
            <a:noFill/>
          </p:spPr>
          <p:txBody>
            <a:bodyPr wrap="none" rtlCol="0">
              <a:spAutoFit/>
            </a:bodyPr>
            <a:lstStyle/>
            <a:p>
              <a:r>
                <a:rPr lang="fr-CH" dirty="0" smtClean="0"/>
                <a:t>v</a:t>
              </a:r>
              <a:r>
                <a:rPr lang="el-GR" baseline="-25000" dirty="0" smtClean="0"/>
                <a:t>2</a:t>
              </a:r>
              <a:endParaRPr lang="fr-FR" baseline="-25000" dirty="0"/>
            </a:p>
          </p:txBody>
        </p:sp>
        <p:sp>
          <p:nvSpPr>
            <p:cNvPr id="86" name="TextBox 85"/>
            <p:cNvSpPr txBox="1"/>
            <p:nvPr/>
          </p:nvSpPr>
          <p:spPr>
            <a:xfrm>
              <a:off x="3287036" y="5664200"/>
              <a:ext cx="397576" cy="369332"/>
            </a:xfrm>
            <a:prstGeom prst="rect">
              <a:avLst/>
            </a:prstGeom>
            <a:noFill/>
          </p:spPr>
          <p:txBody>
            <a:bodyPr wrap="square" rtlCol="0">
              <a:spAutoFit/>
            </a:bodyPr>
            <a:lstStyle/>
            <a:p>
              <a:r>
                <a:rPr lang="fr-CH" dirty="0" smtClean="0">
                  <a:solidFill>
                    <a:srgbClr val="3366FF"/>
                  </a:solidFill>
                </a:rPr>
                <a:t>v</a:t>
              </a:r>
              <a:r>
                <a:rPr lang="fr-CH" baseline="-25000" dirty="0">
                  <a:solidFill>
                    <a:srgbClr val="3366FF"/>
                  </a:solidFill>
                </a:rPr>
                <a:t>3</a:t>
              </a:r>
              <a:endParaRPr lang="fr-FR" baseline="-25000" dirty="0">
                <a:solidFill>
                  <a:srgbClr val="3366FF"/>
                </a:solidFill>
              </a:endParaRPr>
            </a:p>
          </p:txBody>
        </p:sp>
        <p:sp>
          <p:nvSpPr>
            <p:cNvPr id="87" name="TextBox 86"/>
            <p:cNvSpPr txBox="1"/>
            <p:nvPr/>
          </p:nvSpPr>
          <p:spPr>
            <a:xfrm>
              <a:off x="3123456" y="6226372"/>
              <a:ext cx="366920" cy="369332"/>
            </a:xfrm>
            <a:prstGeom prst="rect">
              <a:avLst/>
            </a:prstGeom>
            <a:noFill/>
          </p:spPr>
          <p:txBody>
            <a:bodyPr wrap="none" rtlCol="0">
              <a:spAutoFit/>
            </a:bodyPr>
            <a:lstStyle/>
            <a:p>
              <a:r>
                <a:rPr lang="fr-CH" dirty="0" smtClean="0">
                  <a:solidFill>
                    <a:srgbClr val="FF0000"/>
                  </a:solidFill>
                </a:rPr>
                <a:t>v</a:t>
              </a:r>
              <a:r>
                <a:rPr lang="fr-FR" baseline="-25000" dirty="0" smtClean="0">
                  <a:solidFill>
                    <a:srgbClr val="FF0000"/>
                  </a:solidFill>
                </a:rPr>
                <a:t>4</a:t>
              </a:r>
              <a:endParaRPr lang="fr-FR" baseline="-25000" dirty="0">
                <a:solidFill>
                  <a:srgbClr val="FF0000"/>
                </a:solidFill>
              </a:endParaRPr>
            </a:p>
          </p:txBody>
        </p:sp>
      </p:grpSp>
      <p:sp>
        <p:nvSpPr>
          <p:cNvPr id="3" name="Slide Number Placeholder 2"/>
          <p:cNvSpPr>
            <a:spLocks noGrp="1"/>
          </p:cNvSpPr>
          <p:nvPr>
            <p:ph type="sldNum" sz="quarter" idx="12"/>
          </p:nvPr>
        </p:nvSpPr>
        <p:spPr/>
        <p:txBody>
          <a:bodyPr/>
          <a:lstStyle/>
          <a:p>
            <a:fld id="{0FB56013-B943-42BA-886F-6F9D4EB85E9D}" type="slidenum">
              <a:rPr lang="en-US" smtClean="0"/>
              <a:t>61</a:t>
            </a:fld>
            <a:endParaRPr lang="en-US" dirty="0"/>
          </a:p>
        </p:txBody>
      </p:sp>
      <p:pic>
        <p:nvPicPr>
          <p:cNvPr id="5" name="Picture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55896" y="2474218"/>
            <a:ext cx="3094057" cy="4108907"/>
          </a:xfrm>
          <a:prstGeom prst="rect">
            <a:avLst/>
          </a:prstGeom>
          <a:ln>
            <a:noFill/>
          </a:ln>
          <a:effectLst>
            <a:outerShdw blurRad="292100" dist="139700" dir="2700000" algn="tl" rotWithShape="0">
              <a:srgbClr val="333333">
                <a:alpha val="65000"/>
              </a:srgbClr>
            </a:outerShdw>
          </a:effectLst>
        </p:spPr>
      </p:pic>
      <p:sp>
        <p:nvSpPr>
          <p:cNvPr id="25" name="TextBox 24"/>
          <p:cNvSpPr txBox="1"/>
          <p:nvPr/>
        </p:nvSpPr>
        <p:spPr>
          <a:xfrm>
            <a:off x="4722122" y="1397000"/>
            <a:ext cx="3672800" cy="1077218"/>
          </a:xfrm>
          <a:prstGeom prst="rect">
            <a:avLst/>
          </a:prstGeom>
          <a:noFill/>
        </p:spPr>
        <p:txBody>
          <a:bodyPr wrap="none" rtlCol="0">
            <a:spAutoFit/>
          </a:bodyPr>
          <a:lstStyle/>
          <a:p>
            <a:r>
              <a:rPr lang="fr-CH" sz="3200" dirty="0" smtClean="0"/>
              <a:t>Collective flow v</a:t>
            </a:r>
            <a:r>
              <a:rPr lang="fr-CH" sz="3200" baseline="-25000" dirty="0" smtClean="0"/>
              <a:t>2</a:t>
            </a:r>
          </a:p>
          <a:p>
            <a:pPr marL="457200" indent="-457200">
              <a:buFont typeface="Wingdings" charset="2"/>
              <a:buChar char="§"/>
            </a:pPr>
            <a:r>
              <a:rPr lang="fr-CH" sz="3200" dirty="0" smtClean="0"/>
              <a:t>partons -&gt; hadrons</a:t>
            </a:r>
            <a:endParaRPr lang="fr-FR" sz="3200" dirty="0"/>
          </a:p>
        </p:txBody>
      </p:sp>
    </p:spTree>
    <p:extLst>
      <p:ext uri="{BB962C8B-B14F-4D97-AF65-F5344CB8AC3E}">
        <p14:creationId xmlns:p14="http://schemas.microsoft.com/office/powerpoint/2010/main" val="276308801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1362"/>
          </a:xfrm>
        </p:spPr>
        <p:txBody>
          <a:bodyPr>
            <a:normAutofit fontScale="90000"/>
          </a:bodyPr>
          <a:lstStyle/>
          <a:p>
            <a:pPr algn="r"/>
            <a:r>
              <a:rPr lang="fr-FR" dirty="0" err="1" smtClean="0"/>
              <a:t>Hadronization</a:t>
            </a:r>
            <a:endParaRPr lang="fr-FR" dirty="0"/>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p:nvPr/>
        </p:nvCxnSpPr>
        <p:spPr>
          <a:xfrm flipH="1">
            <a:off x="1447800" y="905385"/>
            <a:ext cx="4191000" cy="1076391"/>
          </a:xfrm>
          <a:prstGeom prst="straightConnector1">
            <a:avLst/>
          </a:prstGeom>
          <a:ln>
            <a:solidFill>
              <a:srgbClr val="C4781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722122" y="1397000"/>
            <a:ext cx="4057521" cy="584776"/>
          </a:xfrm>
          <a:prstGeom prst="rect">
            <a:avLst/>
          </a:prstGeom>
          <a:noFill/>
        </p:spPr>
        <p:txBody>
          <a:bodyPr wrap="none" rtlCol="0">
            <a:spAutoFit/>
          </a:bodyPr>
          <a:lstStyle/>
          <a:p>
            <a:r>
              <a:rPr lang="fr-CH" sz="3200" dirty="0" smtClean="0"/>
              <a:t>baryon/meson anomaly</a:t>
            </a:r>
            <a:endParaRPr lang="fr-FR" sz="3200" dirty="0"/>
          </a:p>
        </p:txBody>
      </p:sp>
      <p:sp>
        <p:nvSpPr>
          <p:cNvPr id="23" name="TextBox 22"/>
          <p:cNvSpPr txBox="1"/>
          <p:nvPr/>
        </p:nvSpPr>
        <p:spPr>
          <a:xfrm>
            <a:off x="87791" y="3740116"/>
            <a:ext cx="3685624" cy="2677656"/>
          </a:xfrm>
          <a:prstGeom prst="rect">
            <a:avLst/>
          </a:prstGeom>
          <a:noFill/>
        </p:spPr>
        <p:txBody>
          <a:bodyPr wrap="none" rtlCol="0">
            <a:spAutoFit/>
          </a:bodyPr>
          <a:lstStyle/>
          <a:p>
            <a:pPr marL="457200" indent="-457200">
              <a:buFont typeface="Wingdings" charset="2"/>
              <a:buChar char="§"/>
            </a:pPr>
            <a:r>
              <a:rPr lang="fr-FR" sz="2800" dirty="0" smtClean="0"/>
              <a:t>Radial flow</a:t>
            </a:r>
          </a:p>
          <a:p>
            <a:pPr marL="457200" indent="-457200">
              <a:buFont typeface="Wingdings" charset="2"/>
              <a:buChar char="§"/>
            </a:pPr>
            <a:endParaRPr lang="fr-FR" sz="2800" dirty="0" smtClean="0"/>
          </a:p>
          <a:p>
            <a:pPr marL="457200" indent="-457200">
              <a:buFont typeface="Wingdings" charset="2"/>
              <a:buChar char="§"/>
            </a:pPr>
            <a:r>
              <a:rPr lang="fr-FR" sz="2800" dirty="0" smtClean="0"/>
              <a:t>Parton fragmentation</a:t>
            </a:r>
            <a:endParaRPr lang="fr-FR" sz="2800" baseline="-25000" dirty="0"/>
          </a:p>
          <a:p>
            <a:pPr marL="457200" indent="-457200">
              <a:buFont typeface="Wingdings" charset="2"/>
              <a:buChar char="§"/>
            </a:pPr>
            <a:endParaRPr lang="fr-FR" sz="2800" dirty="0" smtClean="0"/>
          </a:p>
          <a:p>
            <a:pPr marL="457200" indent="-457200">
              <a:buFont typeface="Wingdings" charset="2"/>
              <a:buChar char="§"/>
            </a:pPr>
            <a:r>
              <a:rPr lang="fr-FR" sz="2800" dirty="0" smtClean="0"/>
              <a:t>Coalescence (?)</a:t>
            </a:r>
          </a:p>
          <a:p>
            <a:pPr marL="457200" indent="-457200">
              <a:buFont typeface="Wingdings" charset="2"/>
              <a:buChar char="§"/>
            </a:pPr>
            <a:endParaRPr lang="fr-FR" sz="2800" dirty="0" smtClean="0"/>
          </a:p>
        </p:txBody>
      </p:sp>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70425" y="2580970"/>
            <a:ext cx="5171976" cy="3502330"/>
          </a:xfrm>
          <a:prstGeom prst="rect">
            <a:avLst/>
          </a:prstGeom>
          <a:ln>
            <a:noFill/>
          </a:ln>
          <a:effectLst>
            <a:softEdge rad="112500"/>
          </a:effectLst>
        </p:spPr>
      </p:pic>
      <p:sp>
        <p:nvSpPr>
          <p:cNvPr id="17" name="Oval 16"/>
          <p:cNvSpPr/>
          <p:nvPr/>
        </p:nvSpPr>
        <p:spPr>
          <a:xfrm>
            <a:off x="5308600" y="4992311"/>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9" name="Oval 18"/>
          <p:cNvSpPr/>
          <p:nvPr/>
        </p:nvSpPr>
        <p:spPr>
          <a:xfrm>
            <a:off x="4921250" y="4993870"/>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4" name="Oval 23"/>
          <p:cNvSpPr/>
          <p:nvPr/>
        </p:nvSpPr>
        <p:spPr>
          <a:xfrm>
            <a:off x="6108700" y="2951288"/>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5" name="Oval 24"/>
          <p:cNvSpPr/>
          <p:nvPr/>
        </p:nvSpPr>
        <p:spPr>
          <a:xfrm>
            <a:off x="5975350" y="2952847"/>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 name="Freeform 3"/>
          <p:cNvSpPr/>
          <p:nvPr/>
        </p:nvSpPr>
        <p:spPr>
          <a:xfrm>
            <a:off x="1790700" y="3326212"/>
            <a:ext cx="3416300" cy="636187"/>
          </a:xfrm>
          <a:custGeom>
            <a:avLst/>
            <a:gdLst>
              <a:gd name="connsiteX0" fmla="*/ 0 w 2857500"/>
              <a:gd name="connsiteY0" fmla="*/ 623244 h 623244"/>
              <a:gd name="connsiteX1" fmla="*/ 850900 w 2857500"/>
              <a:gd name="connsiteY1" fmla="*/ 944 h 623244"/>
              <a:gd name="connsiteX2" fmla="*/ 2857500 w 2857500"/>
              <a:gd name="connsiteY2" fmla="*/ 470844 h 623244"/>
              <a:gd name="connsiteX3" fmla="*/ 2857500 w 2857500"/>
              <a:gd name="connsiteY3" fmla="*/ 470844 h 623244"/>
              <a:gd name="connsiteX0" fmla="*/ 0 w 3416300"/>
              <a:gd name="connsiteY0" fmla="*/ 623487 h 636187"/>
              <a:gd name="connsiteX1" fmla="*/ 850900 w 3416300"/>
              <a:gd name="connsiteY1" fmla="*/ 1187 h 636187"/>
              <a:gd name="connsiteX2" fmla="*/ 2857500 w 3416300"/>
              <a:gd name="connsiteY2" fmla="*/ 471087 h 636187"/>
              <a:gd name="connsiteX3" fmla="*/ 3416300 w 3416300"/>
              <a:gd name="connsiteY3" fmla="*/ 636187 h 636187"/>
            </a:gdLst>
            <a:ahLst/>
            <a:cxnLst>
              <a:cxn ang="0">
                <a:pos x="connsiteX0" y="connsiteY0"/>
              </a:cxn>
              <a:cxn ang="0">
                <a:pos x="connsiteX1" y="connsiteY1"/>
              </a:cxn>
              <a:cxn ang="0">
                <a:pos x="connsiteX2" y="connsiteY2"/>
              </a:cxn>
              <a:cxn ang="0">
                <a:pos x="connsiteX3" y="connsiteY3"/>
              </a:cxn>
            </a:cxnLst>
            <a:rect l="l" t="t" r="r" b="b"/>
            <a:pathLst>
              <a:path w="3416300" h="636187">
                <a:moveTo>
                  <a:pt x="0" y="623487"/>
                </a:moveTo>
                <a:cubicBezTo>
                  <a:pt x="187325" y="325037"/>
                  <a:pt x="374650" y="26587"/>
                  <a:pt x="850900" y="1187"/>
                </a:cubicBezTo>
                <a:cubicBezTo>
                  <a:pt x="1327150" y="-24213"/>
                  <a:pt x="2429933" y="365254"/>
                  <a:pt x="2857500" y="471087"/>
                </a:cubicBezTo>
                <a:cubicBezTo>
                  <a:pt x="3285067" y="576920"/>
                  <a:pt x="3230033" y="581154"/>
                  <a:pt x="3416300" y="636187"/>
                </a:cubicBezTo>
              </a:path>
            </a:pathLst>
          </a:custGeom>
          <a:ln w="57150" cmpd="sng">
            <a:solidFill>
              <a:schemeClr val="accent1"/>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p>
        </p:txBody>
      </p:sp>
      <p:sp>
        <p:nvSpPr>
          <p:cNvPr id="7" name="Freeform 6"/>
          <p:cNvSpPr/>
          <p:nvPr/>
        </p:nvSpPr>
        <p:spPr>
          <a:xfrm>
            <a:off x="2286000" y="5346699"/>
            <a:ext cx="5181600" cy="331298"/>
          </a:xfrm>
          <a:custGeom>
            <a:avLst/>
            <a:gdLst>
              <a:gd name="connsiteX0" fmla="*/ 0 w 5003800"/>
              <a:gd name="connsiteY0" fmla="*/ 850900 h 1320122"/>
              <a:gd name="connsiteX1" fmla="*/ 1892300 w 5003800"/>
              <a:gd name="connsiteY1" fmla="*/ 1282700 h 1320122"/>
              <a:gd name="connsiteX2" fmla="*/ 5003800 w 5003800"/>
              <a:gd name="connsiteY2" fmla="*/ 0 h 1320122"/>
              <a:gd name="connsiteX0" fmla="*/ 0 w 5181600"/>
              <a:gd name="connsiteY0" fmla="*/ 0 h 1397207"/>
              <a:gd name="connsiteX1" fmla="*/ 2070100 w 5181600"/>
              <a:gd name="connsiteY1" fmla="*/ 1397000 h 1397207"/>
              <a:gd name="connsiteX2" fmla="*/ 5181600 w 5181600"/>
              <a:gd name="connsiteY2" fmla="*/ 114300 h 1397207"/>
              <a:gd name="connsiteX0" fmla="*/ 0 w 5181600"/>
              <a:gd name="connsiteY0" fmla="*/ 0 h 331298"/>
              <a:gd name="connsiteX1" fmla="*/ 2197100 w 5181600"/>
              <a:gd name="connsiteY1" fmla="*/ 330200 h 331298"/>
              <a:gd name="connsiteX2" fmla="*/ 5181600 w 5181600"/>
              <a:gd name="connsiteY2" fmla="*/ 114300 h 331298"/>
            </a:gdLst>
            <a:ahLst/>
            <a:cxnLst>
              <a:cxn ang="0">
                <a:pos x="connsiteX0" y="connsiteY0"/>
              </a:cxn>
              <a:cxn ang="0">
                <a:pos x="connsiteX1" y="connsiteY1"/>
              </a:cxn>
              <a:cxn ang="0">
                <a:pos x="connsiteX2" y="connsiteY2"/>
              </a:cxn>
            </a:cxnLst>
            <a:rect l="l" t="t" r="r" b="b"/>
            <a:pathLst>
              <a:path w="5181600" h="331298">
                <a:moveTo>
                  <a:pt x="0" y="0"/>
                </a:moveTo>
                <a:cubicBezTo>
                  <a:pt x="529166" y="286808"/>
                  <a:pt x="1333500" y="311150"/>
                  <a:pt x="2197100" y="330200"/>
                </a:cubicBezTo>
                <a:cubicBezTo>
                  <a:pt x="3060700" y="349250"/>
                  <a:pt x="5181600" y="114300"/>
                  <a:pt x="5181600" y="114300"/>
                </a:cubicBezTo>
              </a:path>
            </a:pathLst>
          </a:custGeom>
          <a:ln w="57150" cmpd="sng">
            <a:solidFill>
              <a:srgbClr val="FF6600"/>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p>
        </p:txBody>
      </p:sp>
      <p:sp>
        <p:nvSpPr>
          <p:cNvPr id="8" name="Rectangle 7"/>
          <p:cNvSpPr/>
          <p:nvPr/>
        </p:nvSpPr>
        <p:spPr>
          <a:xfrm>
            <a:off x="6521450" y="4305300"/>
            <a:ext cx="1962150" cy="1512397"/>
          </a:xfrm>
          <a:prstGeom prst="rect">
            <a:avLst/>
          </a:prstGeom>
          <a:solidFill>
            <a:schemeClr val="accent4">
              <a:alpha val="2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0" name="Rectangle 19"/>
          <p:cNvSpPr/>
          <p:nvPr/>
        </p:nvSpPr>
        <p:spPr>
          <a:xfrm>
            <a:off x="4327525" y="3027734"/>
            <a:ext cx="981075" cy="2789964"/>
          </a:xfrm>
          <a:prstGeom prst="rect">
            <a:avLst/>
          </a:prstGeom>
          <a:solidFill>
            <a:schemeClr val="accent1">
              <a:alpha val="2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 name="Slide Number Placeholder 2"/>
          <p:cNvSpPr>
            <a:spLocks noGrp="1"/>
          </p:cNvSpPr>
          <p:nvPr>
            <p:ph type="sldNum" sz="quarter" idx="12"/>
          </p:nvPr>
        </p:nvSpPr>
        <p:spPr/>
        <p:txBody>
          <a:bodyPr/>
          <a:lstStyle/>
          <a:p>
            <a:fld id="{0FB56013-B943-42BA-886F-6F9D4EB85E9D}" type="slidenum">
              <a:rPr lang="en-US" smtClean="0"/>
              <a:t>62</a:t>
            </a:fld>
            <a:endParaRPr lang="en-US" dirty="0"/>
          </a:p>
        </p:txBody>
      </p:sp>
    </p:spTree>
    <p:extLst>
      <p:ext uri="{BB962C8B-B14F-4D97-AF65-F5344CB8AC3E}">
        <p14:creationId xmlns:p14="http://schemas.microsoft.com/office/powerpoint/2010/main" val="1213508001"/>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747"/>
          </a:xfrm>
        </p:spPr>
        <p:txBody>
          <a:bodyPr>
            <a:normAutofit fontScale="90000"/>
          </a:bodyPr>
          <a:lstStyle/>
          <a:p>
            <a:pPr algn="r"/>
            <a:r>
              <a:rPr lang="fr-FR" dirty="0" smtClean="0"/>
              <a:t>Hadronic phase</a:t>
            </a:r>
            <a:endParaRPr lang="fr-FR" dirty="0"/>
          </a:p>
        </p:txBody>
      </p:sp>
      <p:pic>
        <p:nvPicPr>
          <p:cNvPr id="9" name="Content Placeholder 15"/>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5" name="Straight Arrow Connector 4"/>
          <p:cNvCxnSpPr/>
          <p:nvPr/>
        </p:nvCxnSpPr>
        <p:spPr>
          <a:xfrm flipH="1">
            <a:off x="1447800" y="905385"/>
            <a:ext cx="3124200" cy="936115"/>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4"/>
          <a:stretch>
            <a:fillRect/>
          </a:stretch>
        </p:blipFill>
        <p:spPr>
          <a:xfrm>
            <a:off x="5334000" y="1005758"/>
            <a:ext cx="3810000" cy="2931242"/>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2725966" y="1612900"/>
            <a:ext cx="2646878" cy="1569660"/>
          </a:xfrm>
          <a:prstGeom prst="rect">
            <a:avLst/>
          </a:prstGeom>
          <a:noFill/>
        </p:spPr>
        <p:txBody>
          <a:bodyPr wrap="none" rtlCol="0">
            <a:spAutoFit/>
          </a:bodyPr>
          <a:lstStyle/>
          <a:p>
            <a:r>
              <a:rPr lang="en-US" sz="2400" smtClean="0"/>
              <a:t>Chemical freezeout: </a:t>
            </a:r>
          </a:p>
          <a:p>
            <a:pPr marL="285750" indent="-285750">
              <a:buFont typeface="Arial"/>
              <a:buChar char="•"/>
            </a:pPr>
            <a:r>
              <a:rPr lang="en-US" sz="2400" smtClean="0"/>
              <a:t>T = 160 MeV ≈ T</a:t>
            </a:r>
            <a:r>
              <a:rPr lang="en-US" sz="2400" baseline="-25000" smtClean="0"/>
              <a:t>c</a:t>
            </a:r>
          </a:p>
          <a:p>
            <a:pPr marL="285750" indent="-285750">
              <a:buFont typeface="Arial"/>
              <a:buChar char="•"/>
            </a:pPr>
            <a:r>
              <a:rPr lang="en-US" sz="2400" smtClean="0"/>
              <a:t>μ</a:t>
            </a:r>
            <a:r>
              <a:rPr lang="en-US" sz="2400" baseline="-25000" smtClean="0"/>
              <a:t>b</a:t>
            </a:r>
            <a:r>
              <a:rPr lang="en-US" sz="2400" smtClean="0"/>
              <a:t> = 1 MeV</a:t>
            </a:r>
          </a:p>
          <a:p>
            <a:pPr marL="285750" indent="-285750">
              <a:buFont typeface="Arial"/>
              <a:buChar char="•"/>
            </a:pPr>
            <a:r>
              <a:rPr lang="en-US" sz="2400" smtClean="0"/>
              <a:t>proton ?</a:t>
            </a:r>
            <a:endParaRPr lang="en-US" sz="2400"/>
          </a:p>
        </p:txBody>
      </p:sp>
      <p:sp>
        <p:nvSpPr>
          <p:cNvPr id="3" name="Slide Number Placeholder 2"/>
          <p:cNvSpPr>
            <a:spLocks noGrp="1"/>
          </p:cNvSpPr>
          <p:nvPr>
            <p:ph type="sldNum" sz="quarter" idx="12"/>
          </p:nvPr>
        </p:nvSpPr>
        <p:spPr/>
        <p:txBody>
          <a:bodyPr/>
          <a:lstStyle/>
          <a:p>
            <a:fld id="{0FB56013-B943-42BA-886F-6F9D4EB85E9D}" type="slidenum">
              <a:rPr lang="en-US" smtClean="0"/>
              <a:t>63</a:t>
            </a:fld>
            <a:endParaRPr lang="en-US" dirty="0"/>
          </a:p>
        </p:txBody>
      </p:sp>
    </p:spTree>
    <p:extLst>
      <p:ext uri="{BB962C8B-B14F-4D97-AF65-F5344CB8AC3E}">
        <p14:creationId xmlns:p14="http://schemas.microsoft.com/office/powerpoint/2010/main" val="406098679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347"/>
          </a:xfrm>
        </p:spPr>
        <p:txBody>
          <a:bodyPr>
            <a:normAutofit/>
          </a:bodyPr>
          <a:lstStyle/>
          <a:p>
            <a:pPr algn="r"/>
            <a:r>
              <a:rPr lang="fr-FR" dirty="0"/>
              <a:t>Hadronic phase</a:t>
            </a:r>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5" name="Straight Arrow Connector 4"/>
          <p:cNvCxnSpPr/>
          <p:nvPr/>
        </p:nvCxnSpPr>
        <p:spPr>
          <a:xfrm flipH="1">
            <a:off x="1447800" y="905385"/>
            <a:ext cx="3124200" cy="936115"/>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stretch>
            <a:fillRect/>
          </a:stretch>
        </p:blipFill>
        <p:spPr>
          <a:xfrm>
            <a:off x="3793335" y="3733800"/>
            <a:ext cx="4097330" cy="2921000"/>
          </a:xfrm>
          <a:prstGeom prst="rect">
            <a:avLst/>
          </a:prstGeom>
        </p:spPr>
      </p:pic>
      <p:pic>
        <p:nvPicPr>
          <p:cNvPr id="10" name="Picture 9"/>
          <p:cNvPicPr>
            <a:picLocks noChangeAspect="1"/>
          </p:cNvPicPr>
          <p:nvPr/>
        </p:nvPicPr>
        <p:blipFill>
          <a:blip r:embed="rId6">
            <a:alphaModFix amt="49000"/>
          </a:blip>
          <a:stretch>
            <a:fillRect/>
          </a:stretch>
        </p:blipFill>
        <p:spPr>
          <a:xfrm>
            <a:off x="5334000" y="1005758"/>
            <a:ext cx="3810000" cy="2931242"/>
          </a:xfrm>
          <a:prstGeom prst="rect">
            <a:avLst/>
          </a:prstGeom>
        </p:spPr>
      </p:pic>
      <p:sp>
        <p:nvSpPr>
          <p:cNvPr id="12" name="TextBox 11"/>
          <p:cNvSpPr txBox="1"/>
          <p:nvPr/>
        </p:nvSpPr>
        <p:spPr>
          <a:xfrm>
            <a:off x="190500" y="3949700"/>
            <a:ext cx="3441267" cy="1569660"/>
          </a:xfrm>
          <a:prstGeom prst="rect">
            <a:avLst/>
          </a:prstGeom>
          <a:noFill/>
        </p:spPr>
        <p:txBody>
          <a:bodyPr wrap="none" rtlCol="0">
            <a:spAutoFit/>
          </a:bodyPr>
          <a:lstStyle/>
          <a:p>
            <a:r>
              <a:rPr lang="en-US" sz="2400" smtClean="0"/>
              <a:t>Strangness excess PbPb/pp</a:t>
            </a:r>
          </a:p>
          <a:p>
            <a:pPr marL="342900" indent="-342900">
              <a:buFont typeface="Arial"/>
              <a:buChar char="•"/>
            </a:pPr>
            <a:r>
              <a:rPr lang="en-US" sz="2400" smtClean="0">
                <a:latin typeface="Wingdings"/>
                <a:ea typeface="Wingdings"/>
                <a:cs typeface="Wingdings"/>
                <a:sym typeface="Wingdings"/>
              </a:rPr>
              <a:t></a:t>
            </a:r>
            <a:r>
              <a:rPr lang="en-US" sz="2400" smtClean="0">
                <a:sym typeface="Wingdings"/>
              </a:rPr>
              <a:t> √s (trivial ?)</a:t>
            </a:r>
          </a:p>
          <a:p>
            <a:pPr marL="342900" indent="-342900">
              <a:buFont typeface="Arial"/>
              <a:buChar char="•"/>
            </a:pPr>
            <a:r>
              <a:rPr lang="en-US" sz="2400" smtClean="0">
                <a:latin typeface="Wingdings"/>
                <a:ea typeface="Wingdings"/>
                <a:cs typeface="Wingdings"/>
                <a:sym typeface="Wingdings"/>
              </a:rPr>
              <a:t></a:t>
            </a:r>
            <a:r>
              <a:rPr lang="en-US" sz="2400" smtClean="0">
                <a:sym typeface="Wingdings"/>
              </a:rPr>
              <a:t> Strangeness (QGP ?)</a:t>
            </a:r>
          </a:p>
          <a:p>
            <a:pPr marL="342900" indent="-342900">
              <a:buFont typeface="Arial"/>
              <a:buChar char="•"/>
            </a:pPr>
            <a:r>
              <a:rPr lang="en-US" sz="2400" smtClean="0">
                <a:latin typeface="Wingdings"/>
                <a:ea typeface="Wingdings"/>
                <a:cs typeface="Wingdings"/>
                <a:sym typeface="Wingdings"/>
              </a:rPr>
              <a:t></a:t>
            </a:r>
            <a:r>
              <a:rPr lang="en-US" sz="2400" smtClean="0">
                <a:sym typeface="Wingdings"/>
              </a:rPr>
              <a:t> Centrality (QGP ?)</a:t>
            </a:r>
            <a:endParaRPr lang="en-US" sz="2400" smtClean="0"/>
          </a:p>
        </p:txBody>
      </p:sp>
      <p:sp>
        <p:nvSpPr>
          <p:cNvPr id="3" name="Slide Number Placeholder 2"/>
          <p:cNvSpPr>
            <a:spLocks noGrp="1"/>
          </p:cNvSpPr>
          <p:nvPr>
            <p:ph type="sldNum" sz="quarter" idx="12"/>
          </p:nvPr>
        </p:nvSpPr>
        <p:spPr/>
        <p:txBody>
          <a:bodyPr/>
          <a:lstStyle/>
          <a:p>
            <a:fld id="{0FB56013-B943-42BA-886F-6F9D4EB85E9D}" type="slidenum">
              <a:rPr lang="en-US" smtClean="0"/>
              <a:t>64</a:t>
            </a:fld>
            <a:endParaRPr lang="en-US" dirty="0"/>
          </a:p>
        </p:txBody>
      </p:sp>
      <p:sp>
        <p:nvSpPr>
          <p:cNvPr id="13" name="TextBox 12"/>
          <p:cNvSpPr txBox="1"/>
          <p:nvPr/>
        </p:nvSpPr>
        <p:spPr>
          <a:xfrm>
            <a:off x="2725966" y="1612900"/>
            <a:ext cx="2646878" cy="1569660"/>
          </a:xfrm>
          <a:prstGeom prst="rect">
            <a:avLst/>
          </a:prstGeom>
          <a:noFill/>
        </p:spPr>
        <p:txBody>
          <a:bodyPr wrap="none" rtlCol="0">
            <a:spAutoFit/>
          </a:bodyPr>
          <a:lstStyle/>
          <a:p>
            <a:r>
              <a:rPr lang="en-US" sz="2400" smtClean="0"/>
              <a:t>Chemical freezeout: </a:t>
            </a:r>
          </a:p>
          <a:p>
            <a:pPr marL="285750" indent="-285750">
              <a:buFont typeface="Arial"/>
              <a:buChar char="•"/>
            </a:pPr>
            <a:r>
              <a:rPr lang="en-US" sz="2400" smtClean="0"/>
              <a:t>T = 160 MeV ≈ T</a:t>
            </a:r>
            <a:r>
              <a:rPr lang="en-US" sz="2400" baseline="-25000" smtClean="0"/>
              <a:t>c</a:t>
            </a:r>
          </a:p>
          <a:p>
            <a:pPr marL="285750" indent="-285750">
              <a:buFont typeface="Arial"/>
              <a:buChar char="•"/>
            </a:pPr>
            <a:r>
              <a:rPr lang="en-US" sz="2400" smtClean="0"/>
              <a:t>μ</a:t>
            </a:r>
            <a:r>
              <a:rPr lang="en-US" sz="2400" baseline="-25000" smtClean="0"/>
              <a:t>b</a:t>
            </a:r>
            <a:r>
              <a:rPr lang="en-US" sz="2400" smtClean="0"/>
              <a:t> = 1 MeV</a:t>
            </a:r>
          </a:p>
          <a:p>
            <a:pPr marL="285750" indent="-285750">
              <a:buFont typeface="Arial"/>
              <a:buChar char="•"/>
            </a:pPr>
            <a:r>
              <a:rPr lang="en-US" sz="2400" smtClean="0"/>
              <a:t>proton ?</a:t>
            </a:r>
            <a:endParaRPr lang="en-US" sz="2400"/>
          </a:p>
        </p:txBody>
      </p:sp>
    </p:spTree>
    <p:extLst>
      <p:ext uri="{BB962C8B-B14F-4D97-AF65-F5344CB8AC3E}">
        <p14:creationId xmlns:p14="http://schemas.microsoft.com/office/powerpoint/2010/main" val="1929830892"/>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pPr algn="r"/>
            <a:r>
              <a:rPr lang="fr-FR" dirty="0" smtClean="0"/>
              <a:t>ALICE</a:t>
            </a:r>
            <a:endParaRPr lang="fr-FR" dirty="0"/>
          </a:p>
        </p:txBody>
      </p:sp>
      <p:sp>
        <p:nvSpPr>
          <p:cNvPr id="3" name="Title 2"/>
          <p:cNvSpPr>
            <a:spLocks noGrp="1"/>
          </p:cNvSpPr>
          <p:nvPr>
            <p:ph type="title"/>
          </p:nvPr>
        </p:nvSpPr>
        <p:spPr/>
        <p:txBody>
          <a:bodyPr/>
          <a:lstStyle/>
          <a:p>
            <a:r>
              <a:rPr lang="fr-FR" dirty="0" smtClean="0"/>
              <a:t>Hard </a:t>
            </a:r>
            <a:r>
              <a:rPr lang="fr-FR" dirty="0" err="1" smtClean="0"/>
              <a:t>sector</a:t>
            </a:r>
            <a:endParaRPr lang="fr-FR" dirty="0"/>
          </a:p>
        </p:txBody>
      </p:sp>
      <p:sp>
        <p:nvSpPr>
          <p:cNvPr id="4" name="Text Placeholder 3"/>
          <p:cNvSpPr>
            <a:spLocks noGrp="1"/>
          </p:cNvSpPr>
          <p:nvPr>
            <p:ph type="body" idx="1"/>
          </p:nvPr>
        </p:nvSpPr>
        <p:spPr/>
        <p:txBody>
          <a:bodyPr/>
          <a:lstStyle/>
          <a:p>
            <a:endParaRPr lang="fr-FR" dirty="0"/>
          </a:p>
        </p:txBody>
      </p:sp>
      <p:sp>
        <p:nvSpPr>
          <p:cNvPr id="2" name="Slide Number Placeholder 1"/>
          <p:cNvSpPr>
            <a:spLocks noGrp="1"/>
          </p:cNvSpPr>
          <p:nvPr>
            <p:ph type="sldNum" sz="quarter" idx="12"/>
          </p:nvPr>
        </p:nvSpPr>
        <p:spPr/>
        <p:txBody>
          <a:bodyPr/>
          <a:lstStyle/>
          <a:p>
            <a:fld id="{B9D2C864-9362-43C7-A136-D9C41D93A96D}" type="slidenum">
              <a:rPr lang="en-US" smtClean="0"/>
              <a:t>65</a:t>
            </a:fld>
            <a:endParaRPr lang="en-US"/>
          </a:p>
        </p:txBody>
      </p:sp>
    </p:spTree>
    <p:extLst>
      <p:ext uri="{BB962C8B-B14F-4D97-AF65-F5344CB8AC3E}">
        <p14:creationId xmlns:p14="http://schemas.microsoft.com/office/powerpoint/2010/main" val="4251652399"/>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Slide Number Placeholder 4"/>
          <p:cNvSpPr>
            <a:spLocks noGrp="1"/>
          </p:cNvSpPr>
          <p:nvPr>
            <p:ph type="sldNum" sz="quarter" idx="12"/>
          </p:nvPr>
        </p:nvSpPr>
        <p:spPr/>
        <p:txBody>
          <a:bodyPr/>
          <a:lstStyle/>
          <a:p>
            <a:fld id="{B9D2C864-9362-43C7-A136-D9C41D93A96D}" type="slidenum">
              <a:rPr lang="en-US" smtClean="0"/>
              <a:t>66</a:t>
            </a:fld>
            <a:endParaRPr lang="en-US"/>
          </a:p>
        </p:txBody>
      </p:sp>
      <p:sp>
        <p:nvSpPr>
          <p:cNvPr id="7" name="Title 1"/>
          <p:cNvSpPr>
            <a:spLocks noGrp="1"/>
          </p:cNvSpPr>
          <p:nvPr>
            <p:ph type="title"/>
          </p:nvPr>
        </p:nvSpPr>
        <p:spPr>
          <a:xfrm>
            <a:off x="457200" y="274638"/>
            <a:ext cx="8229600" cy="538162"/>
          </a:xfrm>
        </p:spPr>
        <p:txBody>
          <a:bodyPr>
            <a:normAutofit fontScale="90000"/>
          </a:bodyPr>
          <a:lstStyle/>
          <a:p>
            <a:pPr algn="r"/>
            <a:r>
              <a:rPr lang="en-US" dirty="0" smtClean="0"/>
              <a:t>Dynamics of </a:t>
            </a:r>
            <a:r>
              <a:rPr lang="en-US" dirty="0" err="1" smtClean="0"/>
              <a:t>partons</a:t>
            </a:r>
            <a:r>
              <a:rPr lang="en-US" dirty="0" smtClean="0"/>
              <a:t> inside QGP</a:t>
            </a:r>
            <a:endParaRPr lang="en-US" dirty="0"/>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Tree>
    <p:extLst>
      <p:ext uri="{BB962C8B-B14F-4D97-AF65-F5344CB8AC3E}">
        <p14:creationId xmlns:p14="http://schemas.microsoft.com/office/powerpoint/2010/main" val="3648208851"/>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Slide Number Placeholder 4"/>
          <p:cNvSpPr>
            <a:spLocks noGrp="1"/>
          </p:cNvSpPr>
          <p:nvPr>
            <p:ph type="sldNum" sz="quarter" idx="12"/>
          </p:nvPr>
        </p:nvSpPr>
        <p:spPr/>
        <p:txBody>
          <a:bodyPr/>
          <a:lstStyle/>
          <a:p>
            <a:fld id="{B9D2C864-9362-43C7-A136-D9C41D93A96D}" type="slidenum">
              <a:rPr lang="en-US" smtClean="0"/>
              <a:t>67</a:t>
            </a:fld>
            <a:endParaRPr lang="en-US"/>
          </a:p>
        </p:txBody>
      </p:sp>
      <p:sp>
        <p:nvSpPr>
          <p:cNvPr id="7" name="Title 1"/>
          <p:cNvSpPr>
            <a:spLocks noGrp="1"/>
          </p:cNvSpPr>
          <p:nvPr>
            <p:ph type="title"/>
          </p:nvPr>
        </p:nvSpPr>
        <p:spPr>
          <a:xfrm>
            <a:off x="457200" y="274638"/>
            <a:ext cx="8229600" cy="538162"/>
          </a:xfrm>
        </p:spPr>
        <p:txBody>
          <a:bodyPr>
            <a:normAutofit fontScale="90000"/>
          </a:bodyPr>
          <a:lstStyle/>
          <a:p>
            <a:pPr algn="r"/>
            <a:r>
              <a:rPr lang="en-US" dirty="0" smtClean="0"/>
              <a:t>Dynamics of </a:t>
            </a:r>
            <a:r>
              <a:rPr lang="en-US" dirty="0" err="1" smtClean="0"/>
              <a:t>partons</a:t>
            </a:r>
            <a:r>
              <a:rPr lang="en-US" dirty="0" smtClean="0"/>
              <a:t> inside QGP</a:t>
            </a:r>
            <a:endParaRPr lang="en-US" dirty="0"/>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Tree>
    <p:extLst>
      <p:ext uri="{BB962C8B-B14F-4D97-AF65-F5344CB8AC3E}">
        <p14:creationId xmlns:p14="http://schemas.microsoft.com/office/powerpoint/2010/main" val="524341141"/>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8162"/>
          </a:xfrm>
        </p:spPr>
        <p:txBody>
          <a:bodyPr>
            <a:normAutofit fontScale="90000"/>
          </a:bodyPr>
          <a:lstStyle/>
          <a:p>
            <a:pPr algn="r"/>
            <a:r>
              <a:rPr lang="en-US" dirty="0" smtClean="0"/>
              <a:t>Dynamics of </a:t>
            </a:r>
            <a:r>
              <a:rPr lang="en-US" dirty="0" err="1" smtClean="0"/>
              <a:t>partons</a:t>
            </a:r>
            <a:r>
              <a:rPr lang="en-US" dirty="0" smtClean="0"/>
              <a:t> inside QGP</a:t>
            </a:r>
            <a:endParaRPr lang="en-US" dirty="0"/>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812800"/>
            <a:ext cx="3124200" cy="1397000"/>
          </a:xfrm>
          <a:prstGeom prst="straightConnector1">
            <a:avLst/>
          </a:prstGeom>
          <a:ln>
            <a:solidFill>
              <a:schemeClr val="accent4"/>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742437" y="1133985"/>
            <a:ext cx="3993401" cy="1384995"/>
          </a:xfrm>
          <a:prstGeom prst="rect">
            <a:avLst/>
          </a:prstGeom>
          <a:noFill/>
        </p:spPr>
        <p:txBody>
          <a:bodyPr wrap="none" rtlCol="0">
            <a:spAutoFit/>
          </a:bodyPr>
          <a:lstStyle/>
          <a:p>
            <a:r>
              <a:rPr lang="en-US" sz="2800" smtClean="0"/>
              <a:t>Partons energy loss</a:t>
            </a:r>
          </a:p>
          <a:p>
            <a:pPr marL="457200" indent="-457200">
              <a:buFont typeface="Wingdings" charset="2"/>
              <a:buChar char="§"/>
            </a:pPr>
            <a:r>
              <a:rPr lang="en-US" sz="2800" smtClean="0"/>
              <a:t>méchanism (</a:t>
            </a:r>
            <a:r>
              <a:rPr lang="en-US" sz="1600" smtClean="0"/>
              <a:t>radiatif, collision</a:t>
            </a:r>
            <a:r>
              <a:rPr lang="en-US" sz="2800" smtClean="0"/>
              <a:t>)?</a:t>
            </a:r>
          </a:p>
          <a:p>
            <a:pPr marL="457200" indent="-457200">
              <a:buFont typeface="Wingdings" charset="2"/>
              <a:buChar char="§"/>
            </a:pPr>
            <a:r>
              <a:rPr lang="en-US" sz="2800" smtClean="0"/>
              <a:t>thermalization ? </a:t>
            </a:r>
            <a:endParaRPr lang="en-US" sz="2800"/>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10200" y="2866861"/>
            <a:ext cx="3506110" cy="3466524"/>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0FB56013-B943-42BA-886F-6F9D4EB85E9D}" type="slidenum">
              <a:rPr lang="en-US" smtClean="0"/>
              <a:t>68</a:t>
            </a:fld>
            <a:endParaRPr lang="en-US" dirty="0"/>
          </a:p>
        </p:txBody>
      </p:sp>
      <p:grpSp>
        <p:nvGrpSpPr>
          <p:cNvPr id="178" name="Group 177"/>
          <p:cNvGrpSpPr/>
          <p:nvPr/>
        </p:nvGrpSpPr>
        <p:grpSpPr>
          <a:xfrm>
            <a:off x="2552125" y="2209800"/>
            <a:ext cx="2840942" cy="2133945"/>
            <a:chOff x="3027038" y="2235200"/>
            <a:chExt cx="4977783" cy="4368800"/>
          </a:xfrm>
        </p:grpSpPr>
        <p:sp>
          <p:nvSpPr>
            <p:cNvPr id="179" name="Oval 178"/>
            <p:cNvSpPr/>
            <p:nvPr/>
          </p:nvSpPr>
          <p:spPr>
            <a:xfrm>
              <a:off x="4348438" y="3454400"/>
              <a:ext cx="2412400" cy="1682750"/>
            </a:xfrm>
            <a:prstGeom prst="ellipse">
              <a:avLst/>
            </a:prstGeom>
            <a:gradFill flip="none" rotWithShape="1">
              <a:gsLst>
                <a:gs pos="47000">
                  <a:srgbClr val="F79646">
                    <a:lumMod val="75000"/>
                  </a:srgbClr>
                </a:gs>
                <a:gs pos="0">
                  <a:srgbClr val="FF0000"/>
                </a:gs>
                <a:gs pos="91000">
                  <a:srgbClr val="FFFF00"/>
                </a:gs>
              </a:gsLst>
              <a:path path="circle">
                <a:fillToRect l="50000" t="50000" r="50000" b="50000"/>
              </a:path>
              <a:tileRect/>
            </a:gradFill>
            <a:ln w="9525" cap="flat" cmpd="sng" algn="ctr">
              <a:noFill/>
              <a:prstDash val="solid"/>
            </a:ln>
            <a:effectLst>
              <a:glow rad="927100">
                <a:srgbClr val="FFFF00">
                  <a:alpha val="29000"/>
                </a:srgbClr>
              </a:glow>
              <a:outerShdw blurRad="40000" dist="23000" dir="5400000" rotWithShape="0">
                <a:srgbClr val="000000">
                  <a:alpha val="35000"/>
                </a:srgbClr>
              </a:outerShdw>
              <a:softEdge rad="330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80" name="Group 179"/>
            <p:cNvGrpSpPr/>
            <p:nvPr/>
          </p:nvGrpSpPr>
          <p:grpSpPr>
            <a:xfrm>
              <a:off x="6760838" y="3251200"/>
              <a:ext cx="1243983" cy="1993900"/>
              <a:chOff x="6367138" y="4165600"/>
              <a:chExt cx="1243983" cy="1993900"/>
            </a:xfrm>
          </p:grpSpPr>
          <p:sp>
            <p:nvSpPr>
              <p:cNvPr id="230" name="Oval 229"/>
              <p:cNvSpPr/>
              <p:nvPr/>
            </p:nvSpPr>
            <p:spPr>
              <a:xfrm>
                <a:off x="6874521" y="52641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Oval 230"/>
              <p:cNvSpPr/>
              <p:nvPr/>
            </p:nvSpPr>
            <p:spPr>
              <a:xfrm>
                <a:off x="6988821" y="54292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2" name="Oval 231"/>
              <p:cNvSpPr/>
              <p:nvPr/>
            </p:nvSpPr>
            <p:spPr>
              <a:xfrm>
                <a:off x="7242821" y="49149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3" name="Oval 232"/>
              <p:cNvSpPr/>
              <p:nvPr/>
            </p:nvSpPr>
            <p:spPr>
              <a:xfrm>
                <a:off x="7086600" y="4165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4" name="Oval 233"/>
              <p:cNvSpPr/>
              <p:nvPr/>
            </p:nvSpPr>
            <p:spPr>
              <a:xfrm>
                <a:off x="6972300" y="43307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5" name="Oval 234"/>
              <p:cNvSpPr/>
              <p:nvPr/>
            </p:nvSpPr>
            <p:spPr>
              <a:xfrm>
                <a:off x="7251700" y="4368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6" name="Oval 235"/>
              <p:cNvSpPr/>
              <p:nvPr/>
            </p:nvSpPr>
            <p:spPr>
              <a:xfrm>
                <a:off x="7086600" y="4622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7" name="Oval 236"/>
              <p:cNvSpPr/>
              <p:nvPr/>
            </p:nvSpPr>
            <p:spPr>
              <a:xfrm>
                <a:off x="7306321" y="4673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8" name="Oval 237"/>
              <p:cNvSpPr/>
              <p:nvPr/>
            </p:nvSpPr>
            <p:spPr>
              <a:xfrm>
                <a:off x="6946900" y="4749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9" name="Oval 238"/>
              <p:cNvSpPr/>
              <p:nvPr/>
            </p:nvSpPr>
            <p:spPr>
              <a:xfrm>
                <a:off x="7166621" y="4978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0" name="Oval 239"/>
              <p:cNvSpPr/>
              <p:nvPr/>
            </p:nvSpPr>
            <p:spPr>
              <a:xfrm>
                <a:off x="6997700" y="5232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1" name="Oval 240"/>
              <p:cNvSpPr/>
              <p:nvPr/>
            </p:nvSpPr>
            <p:spPr>
              <a:xfrm>
                <a:off x="7179321" y="5257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2" name="Oval 241"/>
              <p:cNvSpPr/>
              <p:nvPr/>
            </p:nvSpPr>
            <p:spPr>
              <a:xfrm>
                <a:off x="7331721" y="54102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3" name="Oval 242"/>
              <p:cNvSpPr/>
              <p:nvPr/>
            </p:nvSpPr>
            <p:spPr>
              <a:xfrm>
                <a:off x="7112000" y="5867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4" name="Oval 243"/>
              <p:cNvSpPr/>
              <p:nvPr/>
            </p:nvSpPr>
            <p:spPr>
              <a:xfrm>
                <a:off x="71920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5" name="Oval 244"/>
              <p:cNvSpPr/>
              <p:nvPr/>
            </p:nvSpPr>
            <p:spPr>
              <a:xfrm>
                <a:off x="68999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6" name="Oval 245"/>
              <p:cNvSpPr/>
              <p:nvPr/>
            </p:nvSpPr>
            <p:spPr>
              <a:xfrm>
                <a:off x="6976121" y="57340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7" name="Oval 246"/>
              <p:cNvSpPr/>
              <p:nvPr/>
            </p:nvSpPr>
            <p:spPr>
              <a:xfrm>
                <a:off x="6938021" y="44577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8" name="Oval 247"/>
              <p:cNvSpPr/>
              <p:nvPr/>
            </p:nvSpPr>
            <p:spPr>
              <a:xfrm>
                <a:off x="6946900" y="49403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9" name="Oval 248"/>
              <p:cNvSpPr/>
              <p:nvPr/>
            </p:nvSpPr>
            <p:spPr>
              <a:xfrm>
                <a:off x="6451599" y="5137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0" name="Oval 249"/>
              <p:cNvSpPr/>
              <p:nvPr/>
            </p:nvSpPr>
            <p:spPr>
              <a:xfrm>
                <a:off x="6603999" y="52895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1" name="Oval 250"/>
              <p:cNvSpPr/>
              <p:nvPr/>
            </p:nvSpPr>
            <p:spPr>
              <a:xfrm>
                <a:off x="6586858" y="55413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2" name="Oval 251"/>
              <p:cNvSpPr/>
              <p:nvPr/>
            </p:nvSpPr>
            <p:spPr>
              <a:xfrm>
                <a:off x="6756399" y="4887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3" name="Oval 252"/>
              <p:cNvSpPr/>
              <p:nvPr/>
            </p:nvSpPr>
            <p:spPr>
              <a:xfrm>
                <a:off x="6696721" y="45825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4" name="Oval 253"/>
              <p:cNvSpPr/>
              <p:nvPr/>
            </p:nvSpPr>
            <p:spPr>
              <a:xfrm>
                <a:off x="6367138" y="5395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5" name="Oval 254"/>
              <p:cNvSpPr/>
              <p:nvPr/>
            </p:nvSpPr>
            <p:spPr>
              <a:xfrm>
                <a:off x="6688459" y="5084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6" name="Oval 255"/>
              <p:cNvSpPr/>
              <p:nvPr/>
            </p:nvSpPr>
            <p:spPr>
              <a:xfrm>
                <a:off x="6587478" y="47857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181" name="Group 180"/>
            <p:cNvGrpSpPr/>
            <p:nvPr/>
          </p:nvGrpSpPr>
          <p:grpSpPr>
            <a:xfrm rot="10800000">
              <a:off x="3027038" y="3251200"/>
              <a:ext cx="1243983" cy="1993900"/>
              <a:chOff x="6367138" y="4165600"/>
              <a:chExt cx="1243983" cy="1993900"/>
            </a:xfrm>
          </p:grpSpPr>
          <p:sp>
            <p:nvSpPr>
              <p:cNvPr id="203" name="Oval 202"/>
              <p:cNvSpPr/>
              <p:nvPr/>
            </p:nvSpPr>
            <p:spPr>
              <a:xfrm>
                <a:off x="6874521" y="52641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4" name="Oval 203"/>
              <p:cNvSpPr/>
              <p:nvPr/>
            </p:nvSpPr>
            <p:spPr>
              <a:xfrm>
                <a:off x="6988821" y="54292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5" name="Oval 204"/>
              <p:cNvSpPr/>
              <p:nvPr/>
            </p:nvSpPr>
            <p:spPr>
              <a:xfrm>
                <a:off x="7242821" y="49149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6" name="Oval 205"/>
              <p:cNvSpPr/>
              <p:nvPr/>
            </p:nvSpPr>
            <p:spPr>
              <a:xfrm>
                <a:off x="7086600" y="4165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7" name="Oval 206"/>
              <p:cNvSpPr/>
              <p:nvPr/>
            </p:nvSpPr>
            <p:spPr>
              <a:xfrm>
                <a:off x="6972300" y="43307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8" name="Oval 207"/>
              <p:cNvSpPr/>
              <p:nvPr/>
            </p:nvSpPr>
            <p:spPr>
              <a:xfrm>
                <a:off x="7251700" y="4368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9" name="Oval 208"/>
              <p:cNvSpPr/>
              <p:nvPr/>
            </p:nvSpPr>
            <p:spPr>
              <a:xfrm>
                <a:off x="7086600" y="4622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0" name="Oval 209"/>
              <p:cNvSpPr/>
              <p:nvPr/>
            </p:nvSpPr>
            <p:spPr>
              <a:xfrm>
                <a:off x="7306321" y="4673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1" name="Oval 210"/>
              <p:cNvSpPr/>
              <p:nvPr/>
            </p:nvSpPr>
            <p:spPr>
              <a:xfrm>
                <a:off x="6946900" y="4749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2" name="Oval 211"/>
              <p:cNvSpPr/>
              <p:nvPr/>
            </p:nvSpPr>
            <p:spPr>
              <a:xfrm>
                <a:off x="7166621" y="4978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3" name="Oval 212"/>
              <p:cNvSpPr/>
              <p:nvPr/>
            </p:nvSpPr>
            <p:spPr>
              <a:xfrm>
                <a:off x="6997700" y="5232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4" name="Oval 213"/>
              <p:cNvSpPr/>
              <p:nvPr/>
            </p:nvSpPr>
            <p:spPr>
              <a:xfrm>
                <a:off x="7179321" y="5257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5" name="Oval 214"/>
              <p:cNvSpPr/>
              <p:nvPr/>
            </p:nvSpPr>
            <p:spPr>
              <a:xfrm>
                <a:off x="7331721" y="54102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6" name="Oval 215"/>
              <p:cNvSpPr/>
              <p:nvPr/>
            </p:nvSpPr>
            <p:spPr>
              <a:xfrm>
                <a:off x="7112000" y="5867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7" name="Oval 216"/>
              <p:cNvSpPr/>
              <p:nvPr/>
            </p:nvSpPr>
            <p:spPr>
              <a:xfrm>
                <a:off x="71920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8" name="Oval 217"/>
              <p:cNvSpPr/>
              <p:nvPr/>
            </p:nvSpPr>
            <p:spPr>
              <a:xfrm>
                <a:off x="68999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9" name="Oval 218"/>
              <p:cNvSpPr/>
              <p:nvPr/>
            </p:nvSpPr>
            <p:spPr>
              <a:xfrm>
                <a:off x="6976121" y="57340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0" name="Oval 219"/>
              <p:cNvSpPr/>
              <p:nvPr/>
            </p:nvSpPr>
            <p:spPr>
              <a:xfrm>
                <a:off x="6938021" y="44577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1" name="Oval 220"/>
              <p:cNvSpPr/>
              <p:nvPr/>
            </p:nvSpPr>
            <p:spPr>
              <a:xfrm>
                <a:off x="6946900" y="49403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2" name="Oval 221"/>
              <p:cNvSpPr/>
              <p:nvPr/>
            </p:nvSpPr>
            <p:spPr>
              <a:xfrm>
                <a:off x="6451599" y="5137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3" name="Oval 222"/>
              <p:cNvSpPr/>
              <p:nvPr/>
            </p:nvSpPr>
            <p:spPr>
              <a:xfrm>
                <a:off x="6603999" y="52895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4" name="Oval 223"/>
              <p:cNvSpPr/>
              <p:nvPr/>
            </p:nvSpPr>
            <p:spPr>
              <a:xfrm>
                <a:off x="6586858" y="55413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5" name="Oval 224"/>
              <p:cNvSpPr/>
              <p:nvPr/>
            </p:nvSpPr>
            <p:spPr>
              <a:xfrm>
                <a:off x="6756399" y="4887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6" name="Oval 225"/>
              <p:cNvSpPr/>
              <p:nvPr/>
            </p:nvSpPr>
            <p:spPr>
              <a:xfrm>
                <a:off x="6696721" y="45825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7" name="Oval 226"/>
              <p:cNvSpPr/>
              <p:nvPr/>
            </p:nvSpPr>
            <p:spPr>
              <a:xfrm>
                <a:off x="6367138" y="5395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8" name="Oval 227"/>
              <p:cNvSpPr/>
              <p:nvPr/>
            </p:nvSpPr>
            <p:spPr>
              <a:xfrm>
                <a:off x="6688459" y="5084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9" name="Oval 228"/>
              <p:cNvSpPr/>
              <p:nvPr/>
            </p:nvSpPr>
            <p:spPr>
              <a:xfrm>
                <a:off x="6587478" y="47857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cxnSp>
          <p:nvCxnSpPr>
            <p:cNvPr id="182" name="Straight Connector 181"/>
            <p:cNvCxnSpPr/>
            <p:nvPr/>
          </p:nvCxnSpPr>
          <p:spPr>
            <a:xfrm>
              <a:off x="4959350" y="4203700"/>
              <a:ext cx="50165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83" name="Straight Connector 182"/>
            <p:cNvCxnSpPr/>
            <p:nvPr/>
          </p:nvCxnSpPr>
          <p:spPr>
            <a:xfrm>
              <a:off x="5537200" y="4548800"/>
              <a:ext cx="50165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84" name="Freeform 183"/>
            <p:cNvSpPr/>
            <p:nvPr/>
          </p:nvSpPr>
          <p:spPr>
            <a:xfrm>
              <a:off x="5308084" y="4210050"/>
              <a:ext cx="235466" cy="336550"/>
            </a:xfrm>
            <a:custGeom>
              <a:avLst/>
              <a:gdLst>
                <a:gd name="connsiteX0" fmla="*/ 140216 w 235466"/>
                <a:gd name="connsiteY0" fmla="*/ 0 h 336550"/>
                <a:gd name="connsiteX1" fmla="*/ 516 w 235466"/>
                <a:gd name="connsiteY1" fmla="*/ 127000 h 336550"/>
                <a:gd name="connsiteX2" fmla="*/ 184666 w 235466"/>
                <a:gd name="connsiteY2" fmla="*/ 158750 h 336550"/>
                <a:gd name="connsiteX3" fmla="*/ 83066 w 235466"/>
                <a:gd name="connsiteY3" fmla="*/ 279400 h 336550"/>
                <a:gd name="connsiteX4" fmla="*/ 235466 w 235466"/>
                <a:gd name="connsiteY4" fmla="*/ 336550 h 33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466" h="336550">
                  <a:moveTo>
                    <a:pt x="140216" y="0"/>
                  </a:moveTo>
                  <a:cubicBezTo>
                    <a:pt x="66662" y="50271"/>
                    <a:pt x="-6892" y="100542"/>
                    <a:pt x="516" y="127000"/>
                  </a:cubicBezTo>
                  <a:cubicBezTo>
                    <a:pt x="7924" y="153458"/>
                    <a:pt x="170908" y="133350"/>
                    <a:pt x="184666" y="158750"/>
                  </a:cubicBezTo>
                  <a:cubicBezTo>
                    <a:pt x="198424" y="184150"/>
                    <a:pt x="74599" y="249767"/>
                    <a:pt x="83066" y="279400"/>
                  </a:cubicBezTo>
                  <a:cubicBezTo>
                    <a:pt x="91533" y="309033"/>
                    <a:pt x="163499" y="322791"/>
                    <a:pt x="235466" y="336550"/>
                  </a:cubicBezTo>
                </a:path>
              </a:pathLst>
            </a:custGeom>
            <a:noFill/>
            <a:ln w="25400" cap="flat" cmpd="sng" algn="ctr">
              <a:solidFill>
                <a:srgbClr val="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185" name="Straight Connector 184"/>
            <p:cNvCxnSpPr>
              <a:stCxn id="184" idx="0"/>
            </p:cNvCxnSpPr>
            <p:nvPr/>
          </p:nvCxnSpPr>
          <p:spPr>
            <a:xfrm flipV="1">
              <a:off x="5448300" y="3251200"/>
              <a:ext cx="368300" cy="958850"/>
            </a:xfrm>
            <a:prstGeom prst="line">
              <a:avLst/>
            </a:prstGeom>
            <a:noFill/>
            <a:ln w="381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86" name="Straight Connector 185"/>
            <p:cNvCxnSpPr/>
            <p:nvPr/>
          </p:nvCxnSpPr>
          <p:spPr>
            <a:xfrm flipV="1">
              <a:off x="5175250" y="4546600"/>
              <a:ext cx="368300" cy="958850"/>
            </a:xfrm>
            <a:prstGeom prst="line">
              <a:avLst/>
            </a:prstGeom>
            <a:noFill/>
            <a:ln w="381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87" name="Straight Connector 186"/>
            <p:cNvCxnSpPr/>
            <p:nvPr/>
          </p:nvCxnSpPr>
          <p:spPr>
            <a:xfrm flipV="1">
              <a:off x="5816600" y="2235200"/>
              <a:ext cx="393700" cy="996950"/>
            </a:xfrm>
            <a:prstGeom prst="line">
              <a:avLst/>
            </a:prstGeom>
            <a:noFill/>
            <a:ln w="12700" cap="flat" cmpd="sng" algn="ctr">
              <a:solidFill>
                <a:srgbClr val="FF0000"/>
              </a:solidFill>
              <a:prstDash val="solid"/>
              <a:headEnd type="none"/>
              <a:tailEnd type="triangle"/>
            </a:ln>
            <a:effectLst>
              <a:outerShdw blurRad="40000" dist="20000" dir="5400000" rotWithShape="0">
                <a:srgbClr val="000000">
                  <a:alpha val="38000"/>
                </a:srgbClr>
              </a:outerShdw>
            </a:effectLst>
          </p:spPr>
        </p:cxnSp>
        <p:cxnSp>
          <p:nvCxnSpPr>
            <p:cNvPr id="188" name="Straight Connector 187"/>
            <p:cNvCxnSpPr/>
            <p:nvPr/>
          </p:nvCxnSpPr>
          <p:spPr>
            <a:xfrm flipV="1">
              <a:off x="4711700" y="5537200"/>
              <a:ext cx="438150" cy="1066800"/>
            </a:xfrm>
            <a:prstGeom prst="line">
              <a:avLst/>
            </a:prstGeom>
            <a:noFill/>
            <a:ln w="12700" cap="flat" cmpd="sng" algn="ctr">
              <a:solidFill>
                <a:srgbClr val="FF0000"/>
              </a:solidFill>
              <a:prstDash val="solid"/>
              <a:headEnd type="triangle"/>
              <a:tailEnd type="none"/>
            </a:ln>
            <a:effectLst>
              <a:outerShdw blurRad="40000" dist="20000" dir="5400000" rotWithShape="0">
                <a:srgbClr val="000000">
                  <a:alpha val="38000"/>
                </a:srgbClr>
              </a:outerShdw>
            </a:effectLst>
          </p:spPr>
        </p:cxnSp>
        <p:cxnSp>
          <p:nvCxnSpPr>
            <p:cNvPr id="189" name="Straight Connector 188"/>
            <p:cNvCxnSpPr/>
            <p:nvPr/>
          </p:nvCxnSpPr>
          <p:spPr>
            <a:xfrm flipV="1">
              <a:off x="5816600" y="2876550"/>
              <a:ext cx="222250" cy="3746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90" name="Straight Connector 189"/>
            <p:cNvCxnSpPr/>
            <p:nvPr/>
          </p:nvCxnSpPr>
          <p:spPr>
            <a:xfrm flipV="1">
              <a:off x="5816600" y="2952750"/>
              <a:ext cx="0" cy="2984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91" name="Straight Connector 190"/>
            <p:cNvCxnSpPr/>
            <p:nvPr/>
          </p:nvCxnSpPr>
          <p:spPr>
            <a:xfrm flipH="1" flipV="1">
              <a:off x="5753100" y="3028950"/>
              <a:ext cx="63500" cy="2222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92" name="Straight Connector 191"/>
            <p:cNvCxnSpPr/>
            <p:nvPr/>
          </p:nvCxnSpPr>
          <p:spPr>
            <a:xfrm flipH="1">
              <a:off x="4921250" y="5537201"/>
              <a:ext cx="222250" cy="241299"/>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93" name="Straight Connector 192"/>
            <p:cNvCxnSpPr/>
            <p:nvPr/>
          </p:nvCxnSpPr>
          <p:spPr>
            <a:xfrm>
              <a:off x="5149850" y="5537201"/>
              <a:ext cx="158234" cy="241299"/>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94" name="Straight Connector 193"/>
            <p:cNvCxnSpPr/>
            <p:nvPr/>
          </p:nvCxnSpPr>
          <p:spPr>
            <a:xfrm flipH="1">
              <a:off x="5118100" y="5549900"/>
              <a:ext cx="31750" cy="53340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sp>
          <p:nvSpPr>
            <p:cNvPr id="195" name="TextBox 194"/>
            <p:cNvSpPr txBox="1"/>
            <p:nvPr/>
          </p:nvSpPr>
          <p:spPr>
            <a:xfrm>
              <a:off x="4850256" y="3835400"/>
              <a:ext cx="360124" cy="43438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dirty="0" smtClean="0">
                  <a:ln>
                    <a:noFill/>
                  </a:ln>
                  <a:solidFill>
                    <a:sysClr val="windowText" lastClr="000000"/>
                  </a:solidFill>
                  <a:effectLst/>
                  <a:uLnTx/>
                  <a:uFillTx/>
                </a:rPr>
                <a:t>q</a:t>
              </a:r>
              <a:endParaRPr kumimoji="0" lang="fr-FR" sz="1050" b="0" i="0" u="none" strike="noStrike" kern="0" cap="none" spc="0" normalizeH="0" baseline="0" noProof="0" dirty="0">
                <a:ln>
                  <a:noFill/>
                </a:ln>
                <a:solidFill>
                  <a:sysClr val="windowText" lastClr="000000"/>
                </a:solidFill>
                <a:effectLst/>
                <a:uLnTx/>
                <a:uFillTx/>
              </a:endParaRPr>
            </a:p>
          </p:txBody>
        </p:sp>
        <p:sp>
          <p:nvSpPr>
            <p:cNvPr id="196" name="TextBox 195"/>
            <p:cNvSpPr txBox="1"/>
            <p:nvPr/>
          </p:nvSpPr>
          <p:spPr>
            <a:xfrm>
              <a:off x="5885879" y="4466250"/>
              <a:ext cx="360124" cy="43438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dirty="0" smtClean="0">
                  <a:ln>
                    <a:noFill/>
                  </a:ln>
                  <a:solidFill>
                    <a:sysClr val="windowText" lastClr="000000"/>
                  </a:solidFill>
                  <a:effectLst/>
                  <a:uLnTx/>
                  <a:uFillTx/>
                </a:rPr>
                <a:t>q</a:t>
              </a:r>
              <a:endParaRPr kumimoji="0" lang="fr-FR" sz="1050" b="0" i="0" u="none" strike="noStrike" kern="0" cap="none" spc="0" normalizeH="0" baseline="0" noProof="0" dirty="0">
                <a:ln>
                  <a:noFill/>
                </a:ln>
                <a:solidFill>
                  <a:sysClr val="windowText" lastClr="000000"/>
                </a:solidFill>
                <a:effectLst/>
                <a:uLnTx/>
                <a:uFillTx/>
              </a:endParaRPr>
            </a:p>
          </p:txBody>
        </p:sp>
        <p:sp>
          <p:nvSpPr>
            <p:cNvPr id="197" name="Freeform 196"/>
            <p:cNvSpPr/>
            <p:nvPr/>
          </p:nvSpPr>
          <p:spPr>
            <a:xfrm>
              <a:off x="5444067" y="3644900"/>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8" name="Freeform 197"/>
            <p:cNvSpPr/>
            <p:nvPr/>
          </p:nvSpPr>
          <p:spPr>
            <a:xfrm rot="14061331">
              <a:off x="5676903" y="3550934"/>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9" name="Freeform 198"/>
            <p:cNvSpPr/>
            <p:nvPr/>
          </p:nvSpPr>
          <p:spPr>
            <a:xfrm rot="10800000">
              <a:off x="5604932" y="3339683"/>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0" name="Freeform 199"/>
            <p:cNvSpPr/>
            <p:nvPr/>
          </p:nvSpPr>
          <p:spPr>
            <a:xfrm rot="11124359">
              <a:off x="5303066" y="5042724"/>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1" name="Freeform 200"/>
            <p:cNvSpPr/>
            <p:nvPr/>
          </p:nvSpPr>
          <p:spPr>
            <a:xfrm rot="8742769">
              <a:off x="5438532" y="4838986"/>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2" name="Freeform 201"/>
            <p:cNvSpPr/>
            <p:nvPr/>
          </p:nvSpPr>
          <p:spPr>
            <a:xfrm rot="3605019">
              <a:off x="5319998" y="4657366"/>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spTree>
    <p:extLst>
      <p:ext uri="{BB962C8B-B14F-4D97-AF65-F5344CB8AC3E}">
        <p14:creationId xmlns:p14="http://schemas.microsoft.com/office/powerpoint/2010/main" val="67620582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138"/>
            <a:ext cx="8229600" cy="665162"/>
          </a:xfrm>
        </p:spPr>
        <p:txBody>
          <a:bodyPr>
            <a:normAutofit fontScale="90000"/>
          </a:bodyPr>
          <a:lstStyle/>
          <a:p>
            <a:pPr algn="r"/>
            <a:r>
              <a:rPr lang="en-US" smtClean="0"/>
              <a:t>Dynamics of partons inside QGP</a:t>
            </a:r>
            <a:endParaRPr lang="en-US"/>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876300"/>
            <a:ext cx="3124200" cy="13335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66956" y="3504079"/>
            <a:ext cx="2584962" cy="461665"/>
          </a:xfrm>
          <a:prstGeom prst="rect">
            <a:avLst/>
          </a:prstGeom>
          <a:noFill/>
        </p:spPr>
        <p:txBody>
          <a:bodyPr wrap="none" rtlCol="0">
            <a:spAutoFit/>
          </a:bodyPr>
          <a:lstStyle/>
          <a:p>
            <a:pPr algn="ctr"/>
            <a:r>
              <a:rPr lang="fr-FR" sz="2400" dirty="0" err="1" smtClean="0"/>
              <a:t>R</a:t>
            </a:r>
            <a:r>
              <a:rPr lang="fr-FR" sz="2400" baseline="-25000" dirty="0" err="1" smtClean="0"/>
              <a:t>AA</a:t>
            </a:r>
            <a:r>
              <a:rPr lang="fr-FR" sz="2400" baseline="30000" dirty="0" err="1" smtClean="0"/>
              <a:t>g</a:t>
            </a:r>
            <a:r>
              <a:rPr lang="fr-FR" sz="2400" dirty="0" smtClean="0"/>
              <a:t> &lt; R</a:t>
            </a:r>
            <a:r>
              <a:rPr lang="fr-FR" sz="2400" baseline="-25000" dirty="0" smtClean="0"/>
              <a:t>AA</a:t>
            </a:r>
            <a:r>
              <a:rPr lang="fr-FR" sz="2400" baseline="30000" dirty="0" smtClean="0"/>
              <a:t>q</a:t>
            </a:r>
            <a:r>
              <a:rPr lang="fr-FR" sz="2400" dirty="0" smtClean="0"/>
              <a:t> &lt; R</a:t>
            </a:r>
            <a:r>
              <a:rPr lang="fr-FR" sz="2400" baseline="-25000" dirty="0" smtClean="0"/>
              <a:t>AA</a:t>
            </a:r>
            <a:r>
              <a:rPr lang="fr-FR" sz="2400" baseline="30000" dirty="0" smtClean="0"/>
              <a:t>Q</a:t>
            </a:r>
            <a:r>
              <a:rPr lang="fr-FR" sz="2400" dirty="0" smtClean="0"/>
              <a:t> ? </a:t>
            </a:r>
            <a:endParaRPr lang="fr-FR" sz="2400" baseline="-25000" dirty="0"/>
          </a:p>
        </p:txBody>
      </p:sp>
      <p:pic>
        <p:nvPicPr>
          <p:cNvPr id="3" name="Picture 2"/>
          <p:cNvPicPr>
            <a:picLocks noChangeAspect="1"/>
          </p:cNvPicPr>
          <p:nvPr/>
        </p:nvPicPr>
        <p:blipFill>
          <a:blip r:embed="rId5" cstate="screen">
            <a:alphaModFix amt="48000"/>
            <a:extLst>
              <a:ext uri="{28A0092B-C50C-407E-A947-70E740481C1C}">
                <a14:useLocalDpi xmlns:a14="http://schemas.microsoft.com/office/drawing/2010/main"/>
              </a:ext>
            </a:extLst>
          </a:blip>
          <a:stretch>
            <a:fillRect/>
          </a:stretch>
        </p:blipFill>
        <p:spPr>
          <a:xfrm>
            <a:off x="5410200" y="2866861"/>
            <a:ext cx="3506110" cy="3466524"/>
          </a:xfrm>
          <a:prstGeom prst="rect">
            <a:avLst/>
          </a:prstGeom>
        </p:spPr>
      </p:pic>
      <p:sp>
        <p:nvSpPr>
          <p:cNvPr id="4" name="Slide Number Placeholder 3"/>
          <p:cNvSpPr>
            <a:spLocks noGrp="1"/>
          </p:cNvSpPr>
          <p:nvPr>
            <p:ph type="sldNum" sz="quarter" idx="12"/>
          </p:nvPr>
        </p:nvSpPr>
        <p:spPr/>
        <p:txBody>
          <a:bodyPr/>
          <a:lstStyle/>
          <a:p>
            <a:fld id="{0FB56013-B943-42BA-886F-6F9D4EB85E9D}" type="slidenum">
              <a:rPr lang="en-US" smtClean="0"/>
              <a:t>69</a:t>
            </a:fld>
            <a:endParaRPr lang="en-US" dirty="0"/>
          </a:p>
        </p:txBody>
      </p:sp>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5467" y="4063172"/>
            <a:ext cx="2753243" cy="2658303"/>
          </a:xfrm>
          <a:prstGeom prst="rect">
            <a:avLst/>
          </a:prstGeom>
          <a:ln>
            <a:noFill/>
          </a:ln>
          <a:effectLst>
            <a:outerShdw blurRad="292100" dist="139700" dir="2700000" algn="tl" rotWithShape="0">
              <a:srgbClr val="333333">
                <a:alpha val="65000"/>
              </a:srgbClr>
            </a:outerShdw>
          </a:effectLst>
        </p:spPr>
      </p:pic>
      <p:grpSp>
        <p:nvGrpSpPr>
          <p:cNvPr id="90" name="Group 89"/>
          <p:cNvGrpSpPr/>
          <p:nvPr/>
        </p:nvGrpSpPr>
        <p:grpSpPr>
          <a:xfrm>
            <a:off x="2552125" y="2209800"/>
            <a:ext cx="2840942" cy="2133945"/>
            <a:chOff x="3027038" y="2235200"/>
            <a:chExt cx="4977783" cy="4368800"/>
          </a:xfrm>
        </p:grpSpPr>
        <p:sp>
          <p:nvSpPr>
            <p:cNvPr id="91" name="Oval 90"/>
            <p:cNvSpPr/>
            <p:nvPr/>
          </p:nvSpPr>
          <p:spPr>
            <a:xfrm>
              <a:off x="4348438" y="3454400"/>
              <a:ext cx="2412400" cy="1682750"/>
            </a:xfrm>
            <a:prstGeom prst="ellipse">
              <a:avLst/>
            </a:prstGeom>
            <a:gradFill flip="none" rotWithShape="1">
              <a:gsLst>
                <a:gs pos="47000">
                  <a:srgbClr val="F79646">
                    <a:lumMod val="75000"/>
                  </a:srgbClr>
                </a:gs>
                <a:gs pos="0">
                  <a:srgbClr val="FF0000"/>
                </a:gs>
                <a:gs pos="91000">
                  <a:srgbClr val="FFFF00"/>
                </a:gs>
              </a:gsLst>
              <a:path path="circle">
                <a:fillToRect l="50000" t="50000" r="50000" b="50000"/>
              </a:path>
              <a:tileRect/>
            </a:gradFill>
            <a:ln w="9525" cap="flat" cmpd="sng" algn="ctr">
              <a:noFill/>
              <a:prstDash val="solid"/>
            </a:ln>
            <a:effectLst>
              <a:glow rad="927100">
                <a:srgbClr val="FFFF00">
                  <a:alpha val="29000"/>
                </a:srgbClr>
              </a:glow>
              <a:outerShdw blurRad="40000" dist="23000" dir="5400000" rotWithShape="0">
                <a:srgbClr val="000000">
                  <a:alpha val="35000"/>
                </a:srgbClr>
              </a:outerShdw>
              <a:softEdge rad="330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92" name="Group 91"/>
            <p:cNvGrpSpPr/>
            <p:nvPr/>
          </p:nvGrpSpPr>
          <p:grpSpPr>
            <a:xfrm>
              <a:off x="6760838" y="3251200"/>
              <a:ext cx="1243983" cy="1993900"/>
              <a:chOff x="6367138" y="4165600"/>
              <a:chExt cx="1243983" cy="1993900"/>
            </a:xfrm>
          </p:grpSpPr>
          <p:sp>
            <p:nvSpPr>
              <p:cNvPr id="221" name="Oval 220"/>
              <p:cNvSpPr/>
              <p:nvPr/>
            </p:nvSpPr>
            <p:spPr>
              <a:xfrm>
                <a:off x="6874521" y="52641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2" name="Oval 221"/>
              <p:cNvSpPr/>
              <p:nvPr/>
            </p:nvSpPr>
            <p:spPr>
              <a:xfrm>
                <a:off x="6988821" y="54292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3" name="Oval 222"/>
              <p:cNvSpPr/>
              <p:nvPr/>
            </p:nvSpPr>
            <p:spPr>
              <a:xfrm>
                <a:off x="7242821" y="49149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4" name="Oval 223"/>
              <p:cNvSpPr/>
              <p:nvPr/>
            </p:nvSpPr>
            <p:spPr>
              <a:xfrm>
                <a:off x="7086600" y="4165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5" name="Oval 224"/>
              <p:cNvSpPr/>
              <p:nvPr/>
            </p:nvSpPr>
            <p:spPr>
              <a:xfrm>
                <a:off x="6972300" y="43307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6" name="Oval 225"/>
              <p:cNvSpPr/>
              <p:nvPr/>
            </p:nvSpPr>
            <p:spPr>
              <a:xfrm>
                <a:off x="7251700" y="4368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7" name="Oval 226"/>
              <p:cNvSpPr/>
              <p:nvPr/>
            </p:nvSpPr>
            <p:spPr>
              <a:xfrm>
                <a:off x="7086600" y="4622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8" name="Oval 227"/>
              <p:cNvSpPr/>
              <p:nvPr/>
            </p:nvSpPr>
            <p:spPr>
              <a:xfrm>
                <a:off x="7306321" y="4673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9" name="Oval 228"/>
              <p:cNvSpPr/>
              <p:nvPr/>
            </p:nvSpPr>
            <p:spPr>
              <a:xfrm>
                <a:off x="6946900" y="4749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0" name="Oval 229"/>
              <p:cNvSpPr/>
              <p:nvPr/>
            </p:nvSpPr>
            <p:spPr>
              <a:xfrm>
                <a:off x="7166621" y="4978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Oval 230"/>
              <p:cNvSpPr/>
              <p:nvPr/>
            </p:nvSpPr>
            <p:spPr>
              <a:xfrm>
                <a:off x="6997700" y="5232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2" name="Oval 231"/>
              <p:cNvSpPr/>
              <p:nvPr/>
            </p:nvSpPr>
            <p:spPr>
              <a:xfrm>
                <a:off x="7179321" y="5257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3" name="Oval 232"/>
              <p:cNvSpPr/>
              <p:nvPr/>
            </p:nvSpPr>
            <p:spPr>
              <a:xfrm>
                <a:off x="7331721" y="54102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4" name="Oval 233"/>
              <p:cNvSpPr/>
              <p:nvPr/>
            </p:nvSpPr>
            <p:spPr>
              <a:xfrm>
                <a:off x="7112000" y="5867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5" name="Oval 234"/>
              <p:cNvSpPr/>
              <p:nvPr/>
            </p:nvSpPr>
            <p:spPr>
              <a:xfrm>
                <a:off x="71920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6" name="Oval 235"/>
              <p:cNvSpPr/>
              <p:nvPr/>
            </p:nvSpPr>
            <p:spPr>
              <a:xfrm>
                <a:off x="68999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7" name="Oval 236"/>
              <p:cNvSpPr/>
              <p:nvPr/>
            </p:nvSpPr>
            <p:spPr>
              <a:xfrm>
                <a:off x="6976121" y="57340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8" name="Oval 237"/>
              <p:cNvSpPr/>
              <p:nvPr/>
            </p:nvSpPr>
            <p:spPr>
              <a:xfrm>
                <a:off x="6938021" y="44577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9" name="Oval 238"/>
              <p:cNvSpPr/>
              <p:nvPr/>
            </p:nvSpPr>
            <p:spPr>
              <a:xfrm>
                <a:off x="6946900" y="49403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0" name="Oval 239"/>
              <p:cNvSpPr/>
              <p:nvPr/>
            </p:nvSpPr>
            <p:spPr>
              <a:xfrm>
                <a:off x="6451599" y="5137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1" name="Oval 240"/>
              <p:cNvSpPr/>
              <p:nvPr/>
            </p:nvSpPr>
            <p:spPr>
              <a:xfrm>
                <a:off x="6603999" y="52895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2" name="Oval 241"/>
              <p:cNvSpPr/>
              <p:nvPr/>
            </p:nvSpPr>
            <p:spPr>
              <a:xfrm>
                <a:off x="6586858" y="55413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3" name="Oval 242"/>
              <p:cNvSpPr/>
              <p:nvPr/>
            </p:nvSpPr>
            <p:spPr>
              <a:xfrm>
                <a:off x="6756399" y="4887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4" name="Oval 243"/>
              <p:cNvSpPr/>
              <p:nvPr/>
            </p:nvSpPr>
            <p:spPr>
              <a:xfrm>
                <a:off x="6696721" y="45825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5" name="Oval 244"/>
              <p:cNvSpPr/>
              <p:nvPr/>
            </p:nvSpPr>
            <p:spPr>
              <a:xfrm>
                <a:off x="6367138" y="5395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6" name="Oval 245"/>
              <p:cNvSpPr/>
              <p:nvPr/>
            </p:nvSpPr>
            <p:spPr>
              <a:xfrm>
                <a:off x="6688459" y="5084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7" name="Oval 246"/>
              <p:cNvSpPr/>
              <p:nvPr/>
            </p:nvSpPr>
            <p:spPr>
              <a:xfrm>
                <a:off x="6587478" y="47857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93" name="Group 92"/>
            <p:cNvGrpSpPr/>
            <p:nvPr/>
          </p:nvGrpSpPr>
          <p:grpSpPr>
            <a:xfrm rot="10800000">
              <a:off x="3027038" y="3251200"/>
              <a:ext cx="1243983" cy="1993900"/>
              <a:chOff x="6367138" y="4165600"/>
              <a:chExt cx="1243983" cy="1993900"/>
            </a:xfrm>
          </p:grpSpPr>
          <p:sp>
            <p:nvSpPr>
              <p:cNvPr id="194" name="Oval 193"/>
              <p:cNvSpPr/>
              <p:nvPr/>
            </p:nvSpPr>
            <p:spPr>
              <a:xfrm>
                <a:off x="6874521" y="52641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5" name="Oval 194"/>
              <p:cNvSpPr/>
              <p:nvPr/>
            </p:nvSpPr>
            <p:spPr>
              <a:xfrm>
                <a:off x="6988821" y="54292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6" name="Oval 195"/>
              <p:cNvSpPr/>
              <p:nvPr/>
            </p:nvSpPr>
            <p:spPr>
              <a:xfrm>
                <a:off x="7242821" y="49149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7" name="Oval 196"/>
              <p:cNvSpPr/>
              <p:nvPr/>
            </p:nvSpPr>
            <p:spPr>
              <a:xfrm>
                <a:off x="7086600" y="4165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8" name="Oval 197"/>
              <p:cNvSpPr/>
              <p:nvPr/>
            </p:nvSpPr>
            <p:spPr>
              <a:xfrm>
                <a:off x="6972300" y="43307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9" name="Oval 198"/>
              <p:cNvSpPr/>
              <p:nvPr/>
            </p:nvSpPr>
            <p:spPr>
              <a:xfrm>
                <a:off x="7251700" y="4368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0" name="Oval 199"/>
              <p:cNvSpPr/>
              <p:nvPr/>
            </p:nvSpPr>
            <p:spPr>
              <a:xfrm>
                <a:off x="7086600" y="4622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1" name="Oval 200"/>
              <p:cNvSpPr/>
              <p:nvPr/>
            </p:nvSpPr>
            <p:spPr>
              <a:xfrm>
                <a:off x="7306321" y="46736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2" name="Oval 201"/>
              <p:cNvSpPr/>
              <p:nvPr/>
            </p:nvSpPr>
            <p:spPr>
              <a:xfrm>
                <a:off x="6946900" y="4749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3" name="Oval 202"/>
              <p:cNvSpPr/>
              <p:nvPr/>
            </p:nvSpPr>
            <p:spPr>
              <a:xfrm>
                <a:off x="7166621" y="4978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4" name="Oval 203"/>
              <p:cNvSpPr/>
              <p:nvPr/>
            </p:nvSpPr>
            <p:spPr>
              <a:xfrm>
                <a:off x="6997700" y="5232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5" name="Oval 204"/>
              <p:cNvSpPr/>
              <p:nvPr/>
            </p:nvSpPr>
            <p:spPr>
              <a:xfrm>
                <a:off x="7179321" y="52578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6" name="Oval 205"/>
              <p:cNvSpPr/>
              <p:nvPr/>
            </p:nvSpPr>
            <p:spPr>
              <a:xfrm>
                <a:off x="7331721" y="54102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7" name="Oval 206"/>
              <p:cNvSpPr/>
              <p:nvPr/>
            </p:nvSpPr>
            <p:spPr>
              <a:xfrm>
                <a:off x="7112000" y="58674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8" name="Oval 207"/>
              <p:cNvSpPr/>
              <p:nvPr/>
            </p:nvSpPr>
            <p:spPr>
              <a:xfrm>
                <a:off x="71920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9" name="Oval 208"/>
              <p:cNvSpPr/>
              <p:nvPr/>
            </p:nvSpPr>
            <p:spPr>
              <a:xfrm>
                <a:off x="6899921" y="5575300"/>
                <a:ext cx="279400" cy="292100"/>
              </a:xfrm>
              <a:prstGeom prst="ellipse">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0" name="Oval 209"/>
              <p:cNvSpPr/>
              <p:nvPr/>
            </p:nvSpPr>
            <p:spPr>
              <a:xfrm>
                <a:off x="6976121" y="573405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1" name="Oval 210"/>
              <p:cNvSpPr/>
              <p:nvPr/>
            </p:nvSpPr>
            <p:spPr>
              <a:xfrm>
                <a:off x="6938021" y="44577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2" name="Oval 211"/>
              <p:cNvSpPr/>
              <p:nvPr/>
            </p:nvSpPr>
            <p:spPr>
              <a:xfrm>
                <a:off x="6946900" y="4940300"/>
                <a:ext cx="279400" cy="292100"/>
              </a:xfrm>
              <a:prstGeom prst="ellipse">
                <a:avLst/>
              </a:prstGeom>
              <a:gradFill flip="none" rotWithShape="1">
                <a:gsLst>
                  <a:gs pos="0">
                    <a:srgbClr val="8064A2">
                      <a:lumMod val="75000"/>
                    </a:srgbClr>
                  </a:gs>
                  <a:gs pos="80000">
                    <a:srgbClr val="8064A2">
                      <a:lumMod val="75000"/>
                    </a:srgbClr>
                  </a:gs>
                  <a:gs pos="100000">
                    <a:srgbClr val="8064A2">
                      <a:lumMod val="75000"/>
                    </a:srgbClr>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3" name="Oval 212"/>
              <p:cNvSpPr/>
              <p:nvPr/>
            </p:nvSpPr>
            <p:spPr>
              <a:xfrm>
                <a:off x="6451599" y="5137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4" name="Oval 213"/>
              <p:cNvSpPr/>
              <p:nvPr/>
            </p:nvSpPr>
            <p:spPr>
              <a:xfrm>
                <a:off x="6603999" y="52895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5" name="Oval 214"/>
              <p:cNvSpPr/>
              <p:nvPr/>
            </p:nvSpPr>
            <p:spPr>
              <a:xfrm>
                <a:off x="6586858" y="55413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6" name="Oval 215"/>
              <p:cNvSpPr/>
              <p:nvPr/>
            </p:nvSpPr>
            <p:spPr>
              <a:xfrm>
                <a:off x="6756399" y="4887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7" name="Oval 216"/>
              <p:cNvSpPr/>
              <p:nvPr/>
            </p:nvSpPr>
            <p:spPr>
              <a:xfrm>
                <a:off x="6696721" y="45825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8" name="Oval 217"/>
              <p:cNvSpPr/>
              <p:nvPr/>
            </p:nvSpPr>
            <p:spPr>
              <a:xfrm>
                <a:off x="6367138" y="53953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9" name="Oval 218"/>
              <p:cNvSpPr/>
              <p:nvPr/>
            </p:nvSpPr>
            <p:spPr>
              <a:xfrm>
                <a:off x="6688459" y="508415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0" name="Oval 219"/>
              <p:cNvSpPr/>
              <p:nvPr/>
            </p:nvSpPr>
            <p:spPr>
              <a:xfrm>
                <a:off x="6587478" y="4785700"/>
                <a:ext cx="168921" cy="180000"/>
              </a:xfrm>
              <a:prstGeom prst="ellipse">
                <a:avLst/>
              </a:prstGeom>
              <a:gradFill flip="none" rotWithShape="1">
                <a:gsLst>
                  <a:gs pos="0">
                    <a:srgbClr val="FF0000"/>
                  </a:gs>
                  <a:gs pos="80000">
                    <a:srgbClr val="FF0000"/>
                  </a:gs>
                  <a:gs pos="100000">
                    <a:srgbClr val="FF0000"/>
                  </a:gs>
                  <a:gs pos="9000">
                    <a:sysClr val="window" lastClr="FFFFFF"/>
                  </a:gs>
                </a:gsLst>
                <a:path path="circle">
                  <a:fillToRect l="100000" t="100000"/>
                </a:path>
                <a:tileRect r="-100000" b="-10000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cxnSp>
          <p:nvCxnSpPr>
            <p:cNvPr id="94" name="Straight Connector 93"/>
            <p:cNvCxnSpPr/>
            <p:nvPr/>
          </p:nvCxnSpPr>
          <p:spPr>
            <a:xfrm>
              <a:off x="4959350" y="4203700"/>
              <a:ext cx="50165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95" name="Straight Connector 94"/>
            <p:cNvCxnSpPr/>
            <p:nvPr/>
          </p:nvCxnSpPr>
          <p:spPr>
            <a:xfrm>
              <a:off x="5537200" y="4548800"/>
              <a:ext cx="50165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96" name="Freeform 95"/>
            <p:cNvSpPr/>
            <p:nvPr/>
          </p:nvSpPr>
          <p:spPr>
            <a:xfrm>
              <a:off x="5308084" y="4210050"/>
              <a:ext cx="235466" cy="336550"/>
            </a:xfrm>
            <a:custGeom>
              <a:avLst/>
              <a:gdLst>
                <a:gd name="connsiteX0" fmla="*/ 140216 w 235466"/>
                <a:gd name="connsiteY0" fmla="*/ 0 h 336550"/>
                <a:gd name="connsiteX1" fmla="*/ 516 w 235466"/>
                <a:gd name="connsiteY1" fmla="*/ 127000 h 336550"/>
                <a:gd name="connsiteX2" fmla="*/ 184666 w 235466"/>
                <a:gd name="connsiteY2" fmla="*/ 158750 h 336550"/>
                <a:gd name="connsiteX3" fmla="*/ 83066 w 235466"/>
                <a:gd name="connsiteY3" fmla="*/ 279400 h 336550"/>
                <a:gd name="connsiteX4" fmla="*/ 235466 w 235466"/>
                <a:gd name="connsiteY4" fmla="*/ 336550 h 33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466" h="336550">
                  <a:moveTo>
                    <a:pt x="140216" y="0"/>
                  </a:moveTo>
                  <a:cubicBezTo>
                    <a:pt x="66662" y="50271"/>
                    <a:pt x="-6892" y="100542"/>
                    <a:pt x="516" y="127000"/>
                  </a:cubicBezTo>
                  <a:cubicBezTo>
                    <a:pt x="7924" y="153458"/>
                    <a:pt x="170908" y="133350"/>
                    <a:pt x="184666" y="158750"/>
                  </a:cubicBezTo>
                  <a:cubicBezTo>
                    <a:pt x="198424" y="184150"/>
                    <a:pt x="74599" y="249767"/>
                    <a:pt x="83066" y="279400"/>
                  </a:cubicBezTo>
                  <a:cubicBezTo>
                    <a:pt x="91533" y="309033"/>
                    <a:pt x="163499" y="322791"/>
                    <a:pt x="235466" y="336550"/>
                  </a:cubicBezTo>
                </a:path>
              </a:pathLst>
            </a:custGeom>
            <a:noFill/>
            <a:ln w="25400" cap="flat" cmpd="sng" algn="ctr">
              <a:solidFill>
                <a:srgbClr val="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97" name="Straight Connector 96"/>
            <p:cNvCxnSpPr>
              <a:stCxn id="96" idx="0"/>
            </p:cNvCxnSpPr>
            <p:nvPr/>
          </p:nvCxnSpPr>
          <p:spPr>
            <a:xfrm flipV="1">
              <a:off x="5448300" y="3251200"/>
              <a:ext cx="368300" cy="958850"/>
            </a:xfrm>
            <a:prstGeom prst="line">
              <a:avLst/>
            </a:prstGeom>
            <a:noFill/>
            <a:ln w="381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98" name="Straight Connector 97"/>
            <p:cNvCxnSpPr/>
            <p:nvPr/>
          </p:nvCxnSpPr>
          <p:spPr>
            <a:xfrm flipV="1">
              <a:off x="5175250" y="4546600"/>
              <a:ext cx="368300" cy="958850"/>
            </a:xfrm>
            <a:prstGeom prst="line">
              <a:avLst/>
            </a:prstGeom>
            <a:noFill/>
            <a:ln w="381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99" name="Straight Connector 98"/>
            <p:cNvCxnSpPr/>
            <p:nvPr/>
          </p:nvCxnSpPr>
          <p:spPr>
            <a:xfrm flipV="1">
              <a:off x="5816600" y="2235200"/>
              <a:ext cx="393700" cy="996950"/>
            </a:xfrm>
            <a:prstGeom prst="line">
              <a:avLst/>
            </a:prstGeom>
            <a:noFill/>
            <a:ln w="12700" cap="flat" cmpd="sng" algn="ctr">
              <a:solidFill>
                <a:srgbClr val="FF0000"/>
              </a:solidFill>
              <a:prstDash val="solid"/>
              <a:headEnd type="none"/>
              <a:tailEnd type="triangle"/>
            </a:ln>
            <a:effectLst>
              <a:outerShdw blurRad="40000" dist="20000" dir="5400000" rotWithShape="0">
                <a:srgbClr val="000000">
                  <a:alpha val="38000"/>
                </a:srgbClr>
              </a:outerShdw>
            </a:effectLst>
          </p:spPr>
        </p:cxnSp>
        <p:cxnSp>
          <p:nvCxnSpPr>
            <p:cNvPr id="179" name="Straight Connector 178"/>
            <p:cNvCxnSpPr/>
            <p:nvPr/>
          </p:nvCxnSpPr>
          <p:spPr>
            <a:xfrm flipV="1">
              <a:off x="4711700" y="5537200"/>
              <a:ext cx="438150" cy="1066800"/>
            </a:xfrm>
            <a:prstGeom prst="line">
              <a:avLst/>
            </a:prstGeom>
            <a:noFill/>
            <a:ln w="12700" cap="flat" cmpd="sng" algn="ctr">
              <a:solidFill>
                <a:srgbClr val="FF0000"/>
              </a:solidFill>
              <a:prstDash val="solid"/>
              <a:headEnd type="triangle"/>
              <a:tailEnd type="none"/>
            </a:ln>
            <a:effectLst>
              <a:outerShdw blurRad="40000" dist="20000" dir="5400000" rotWithShape="0">
                <a:srgbClr val="000000">
                  <a:alpha val="38000"/>
                </a:srgbClr>
              </a:outerShdw>
            </a:effectLst>
          </p:spPr>
        </p:cxnSp>
        <p:cxnSp>
          <p:nvCxnSpPr>
            <p:cNvPr id="180" name="Straight Connector 179"/>
            <p:cNvCxnSpPr/>
            <p:nvPr/>
          </p:nvCxnSpPr>
          <p:spPr>
            <a:xfrm flipV="1">
              <a:off x="5816600" y="2876550"/>
              <a:ext cx="222250" cy="3746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81" name="Straight Connector 180"/>
            <p:cNvCxnSpPr/>
            <p:nvPr/>
          </p:nvCxnSpPr>
          <p:spPr>
            <a:xfrm flipV="1">
              <a:off x="5816600" y="2952750"/>
              <a:ext cx="0" cy="2984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82" name="Straight Connector 181"/>
            <p:cNvCxnSpPr/>
            <p:nvPr/>
          </p:nvCxnSpPr>
          <p:spPr>
            <a:xfrm flipH="1" flipV="1">
              <a:off x="5753100" y="3028950"/>
              <a:ext cx="63500" cy="22225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83" name="Straight Connector 182"/>
            <p:cNvCxnSpPr/>
            <p:nvPr/>
          </p:nvCxnSpPr>
          <p:spPr>
            <a:xfrm flipH="1">
              <a:off x="4921250" y="5537201"/>
              <a:ext cx="222250" cy="241299"/>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84" name="Straight Connector 183"/>
            <p:cNvCxnSpPr/>
            <p:nvPr/>
          </p:nvCxnSpPr>
          <p:spPr>
            <a:xfrm>
              <a:off x="5149850" y="5537201"/>
              <a:ext cx="158234" cy="241299"/>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cxnSp>
          <p:nvCxnSpPr>
            <p:cNvPr id="185" name="Straight Connector 184"/>
            <p:cNvCxnSpPr/>
            <p:nvPr/>
          </p:nvCxnSpPr>
          <p:spPr>
            <a:xfrm flipH="1">
              <a:off x="5118100" y="5549900"/>
              <a:ext cx="31750" cy="533400"/>
            </a:xfrm>
            <a:prstGeom prst="line">
              <a:avLst/>
            </a:prstGeom>
            <a:noFill/>
            <a:ln w="12700" cap="flat" cmpd="sng" algn="ctr">
              <a:solidFill>
                <a:sysClr val="window" lastClr="FFFFFF"/>
              </a:solidFill>
              <a:prstDash val="solid"/>
              <a:headEnd type="none"/>
              <a:tailEnd type="triangle"/>
            </a:ln>
            <a:effectLst>
              <a:outerShdw blurRad="40000" dist="20000" dir="5400000" rotWithShape="0">
                <a:srgbClr val="000000">
                  <a:alpha val="38000"/>
                </a:srgbClr>
              </a:outerShdw>
            </a:effectLst>
          </p:spPr>
        </p:cxnSp>
        <p:sp>
          <p:nvSpPr>
            <p:cNvPr id="186" name="TextBox 185"/>
            <p:cNvSpPr txBox="1"/>
            <p:nvPr/>
          </p:nvSpPr>
          <p:spPr>
            <a:xfrm>
              <a:off x="4850256" y="3835400"/>
              <a:ext cx="360124" cy="43438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dirty="0" smtClean="0">
                  <a:ln>
                    <a:noFill/>
                  </a:ln>
                  <a:solidFill>
                    <a:sysClr val="windowText" lastClr="000000"/>
                  </a:solidFill>
                  <a:effectLst/>
                  <a:uLnTx/>
                  <a:uFillTx/>
                </a:rPr>
                <a:t>q</a:t>
              </a:r>
              <a:endParaRPr kumimoji="0" lang="fr-FR" sz="1050" b="0" i="0" u="none" strike="noStrike" kern="0" cap="none" spc="0" normalizeH="0" baseline="0" noProof="0" dirty="0">
                <a:ln>
                  <a:noFill/>
                </a:ln>
                <a:solidFill>
                  <a:sysClr val="windowText" lastClr="000000"/>
                </a:solidFill>
                <a:effectLst/>
                <a:uLnTx/>
                <a:uFillTx/>
              </a:endParaRPr>
            </a:p>
          </p:txBody>
        </p:sp>
        <p:sp>
          <p:nvSpPr>
            <p:cNvPr id="187" name="TextBox 186"/>
            <p:cNvSpPr txBox="1"/>
            <p:nvPr/>
          </p:nvSpPr>
          <p:spPr>
            <a:xfrm>
              <a:off x="5885879" y="4466250"/>
              <a:ext cx="360124" cy="43438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dirty="0" smtClean="0">
                  <a:ln>
                    <a:noFill/>
                  </a:ln>
                  <a:solidFill>
                    <a:sysClr val="windowText" lastClr="000000"/>
                  </a:solidFill>
                  <a:effectLst/>
                  <a:uLnTx/>
                  <a:uFillTx/>
                </a:rPr>
                <a:t>q</a:t>
              </a:r>
              <a:endParaRPr kumimoji="0" lang="fr-FR" sz="1050" b="0" i="0" u="none" strike="noStrike" kern="0" cap="none" spc="0" normalizeH="0" baseline="0" noProof="0" dirty="0">
                <a:ln>
                  <a:noFill/>
                </a:ln>
                <a:solidFill>
                  <a:sysClr val="windowText" lastClr="000000"/>
                </a:solidFill>
                <a:effectLst/>
                <a:uLnTx/>
                <a:uFillTx/>
              </a:endParaRPr>
            </a:p>
          </p:txBody>
        </p:sp>
        <p:sp>
          <p:nvSpPr>
            <p:cNvPr id="188" name="Freeform 187"/>
            <p:cNvSpPr/>
            <p:nvPr/>
          </p:nvSpPr>
          <p:spPr>
            <a:xfrm>
              <a:off x="5444067" y="3644900"/>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89" name="Freeform 188"/>
            <p:cNvSpPr/>
            <p:nvPr/>
          </p:nvSpPr>
          <p:spPr>
            <a:xfrm rot="14061331">
              <a:off x="5676903" y="3550934"/>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0" name="Freeform 189"/>
            <p:cNvSpPr/>
            <p:nvPr/>
          </p:nvSpPr>
          <p:spPr>
            <a:xfrm rot="10800000">
              <a:off x="5604932" y="3339683"/>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1" name="Freeform 190"/>
            <p:cNvSpPr/>
            <p:nvPr/>
          </p:nvSpPr>
          <p:spPr>
            <a:xfrm rot="11124359">
              <a:off x="5303066" y="5042724"/>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2" name="Freeform 191"/>
            <p:cNvSpPr/>
            <p:nvPr/>
          </p:nvSpPr>
          <p:spPr>
            <a:xfrm rot="8742769">
              <a:off x="5438532" y="4838986"/>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3" name="Freeform 192"/>
            <p:cNvSpPr/>
            <p:nvPr/>
          </p:nvSpPr>
          <p:spPr>
            <a:xfrm rot="3605019">
              <a:off x="5319998" y="4657366"/>
              <a:ext cx="118533" cy="246366"/>
            </a:xfrm>
            <a:custGeom>
              <a:avLst/>
              <a:gdLst>
                <a:gd name="connsiteX0" fmla="*/ 118533 w 118533"/>
                <a:gd name="connsiteY0" fmla="*/ 203200 h 246366"/>
                <a:gd name="connsiteX1" fmla="*/ 21166 w 118533"/>
                <a:gd name="connsiteY1" fmla="*/ 245533 h 246366"/>
                <a:gd name="connsiteX2" fmla="*/ 80433 w 118533"/>
                <a:gd name="connsiteY2" fmla="*/ 169333 h 246366"/>
                <a:gd name="connsiteX3" fmla="*/ 4233 w 118533"/>
                <a:gd name="connsiteY3" fmla="*/ 152400 h 246366"/>
                <a:gd name="connsiteX4" fmla="*/ 67733 w 118533"/>
                <a:gd name="connsiteY4" fmla="*/ 88900 h 246366"/>
                <a:gd name="connsiteX5" fmla="*/ 0 w 118533"/>
                <a:gd name="connsiteY5" fmla="*/ 50800 h 246366"/>
                <a:gd name="connsiteX6" fmla="*/ 67733 w 118533"/>
                <a:gd name="connsiteY6" fmla="*/ 0 h 2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33" h="246366">
                  <a:moveTo>
                    <a:pt x="118533" y="203200"/>
                  </a:moveTo>
                  <a:cubicBezTo>
                    <a:pt x="73024" y="227188"/>
                    <a:pt x="27516" y="251177"/>
                    <a:pt x="21166" y="245533"/>
                  </a:cubicBezTo>
                  <a:cubicBezTo>
                    <a:pt x="14816" y="239889"/>
                    <a:pt x="83255" y="184855"/>
                    <a:pt x="80433" y="169333"/>
                  </a:cubicBezTo>
                  <a:cubicBezTo>
                    <a:pt x="77611" y="153811"/>
                    <a:pt x="6350" y="165805"/>
                    <a:pt x="4233" y="152400"/>
                  </a:cubicBezTo>
                  <a:cubicBezTo>
                    <a:pt x="2116" y="138994"/>
                    <a:pt x="68438" y="105833"/>
                    <a:pt x="67733" y="88900"/>
                  </a:cubicBezTo>
                  <a:cubicBezTo>
                    <a:pt x="67027" y="71967"/>
                    <a:pt x="0" y="65617"/>
                    <a:pt x="0" y="50800"/>
                  </a:cubicBezTo>
                  <a:cubicBezTo>
                    <a:pt x="0" y="35983"/>
                    <a:pt x="33866" y="17991"/>
                    <a:pt x="67733" y="0"/>
                  </a:cubicBezTo>
                </a:path>
              </a:pathLst>
            </a:custGeom>
            <a:noFill/>
            <a:ln w="25400" cap="flat" cmpd="sng" algn="ctr">
              <a:solidFill>
                <a:sysClr val="windowText" lastClr="00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248" name="TextBox 247"/>
          <p:cNvSpPr txBox="1"/>
          <p:nvPr/>
        </p:nvSpPr>
        <p:spPr>
          <a:xfrm>
            <a:off x="3742437" y="1133985"/>
            <a:ext cx="3993401" cy="1384995"/>
          </a:xfrm>
          <a:prstGeom prst="rect">
            <a:avLst/>
          </a:prstGeom>
          <a:noFill/>
        </p:spPr>
        <p:txBody>
          <a:bodyPr wrap="none" rtlCol="0">
            <a:spAutoFit/>
          </a:bodyPr>
          <a:lstStyle/>
          <a:p>
            <a:r>
              <a:rPr lang="en-US" sz="2800" smtClean="0">
                <a:solidFill>
                  <a:schemeClr val="bg1">
                    <a:lumMod val="50000"/>
                  </a:schemeClr>
                </a:solidFill>
              </a:rPr>
              <a:t>Partons energy loss</a:t>
            </a:r>
          </a:p>
          <a:p>
            <a:pPr marL="457200" indent="-457200">
              <a:buFont typeface="Wingdings" charset="2"/>
              <a:buChar char="§"/>
            </a:pPr>
            <a:r>
              <a:rPr lang="en-US" sz="2800" smtClean="0">
                <a:solidFill>
                  <a:schemeClr val="bg1">
                    <a:lumMod val="50000"/>
                  </a:schemeClr>
                </a:solidFill>
              </a:rPr>
              <a:t>méchanism (</a:t>
            </a:r>
            <a:r>
              <a:rPr lang="en-US" sz="1600" smtClean="0">
                <a:solidFill>
                  <a:schemeClr val="bg1">
                    <a:lumMod val="50000"/>
                  </a:schemeClr>
                </a:solidFill>
              </a:rPr>
              <a:t>radiatif, collision</a:t>
            </a:r>
            <a:r>
              <a:rPr lang="en-US" sz="2800" smtClean="0">
                <a:solidFill>
                  <a:schemeClr val="bg1">
                    <a:lumMod val="50000"/>
                  </a:schemeClr>
                </a:solidFill>
              </a:rPr>
              <a:t>)?</a:t>
            </a:r>
          </a:p>
          <a:p>
            <a:pPr marL="457200" indent="-457200">
              <a:buFont typeface="Wingdings" charset="2"/>
              <a:buChar char="§"/>
            </a:pPr>
            <a:r>
              <a:rPr lang="en-US" sz="2800" smtClean="0">
                <a:solidFill>
                  <a:schemeClr val="bg1">
                    <a:lumMod val="50000"/>
                  </a:schemeClr>
                </a:solidFill>
              </a:rPr>
              <a:t>thermalization ? </a:t>
            </a:r>
            <a:endParaRPr lang="en-US" sz="2800">
              <a:solidFill>
                <a:schemeClr val="bg1">
                  <a:lumMod val="50000"/>
                </a:schemeClr>
              </a:solidFill>
            </a:endParaRPr>
          </a:p>
        </p:txBody>
      </p:sp>
    </p:spTree>
    <p:extLst>
      <p:ext uri="{BB962C8B-B14F-4D97-AF65-F5344CB8AC3E}">
        <p14:creationId xmlns:p14="http://schemas.microsoft.com/office/powerpoint/2010/main" val="63326551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090160"/>
            <a:ext cx="7772400" cy="1362075"/>
          </a:xfrm>
        </p:spPr>
        <p:txBody>
          <a:bodyPr/>
          <a:lstStyle/>
          <a:p>
            <a:r>
              <a:rPr lang="en-US" sz="3600" dirty="0" smtClean="0">
                <a:solidFill>
                  <a:schemeClr val="tx1">
                    <a:alpha val="50000"/>
                  </a:schemeClr>
                </a:solidFill>
              </a:rPr>
              <a:t>Modern-day physics describes the Universe at all scale</a:t>
            </a:r>
            <a:endParaRPr lang="en-US" sz="3600" dirty="0">
              <a:solidFill>
                <a:schemeClr val="tx1">
                  <a:alpha val="50000"/>
                </a:schemeClr>
              </a:solidFill>
            </a:endParaRPr>
          </a:p>
        </p:txBody>
      </p:sp>
      <p:sp>
        <p:nvSpPr>
          <p:cNvPr id="8" name="Text Placeholder 7"/>
          <p:cNvSpPr>
            <a:spLocks noGrp="1"/>
          </p:cNvSpPr>
          <p:nvPr>
            <p:ph type="body" idx="1"/>
          </p:nvPr>
        </p:nvSpPr>
        <p:spPr>
          <a:xfrm>
            <a:off x="457200" y="6452616"/>
            <a:ext cx="7772400" cy="987552"/>
          </a:xfrm>
        </p:spPr>
        <p:txBody>
          <a:bodyPr>
            <a:normAutofit/>
          </a:bodyPr>
          <a:lstStyle/>
          <a:p>
            <a:r>
              <a:rPr lang="en-US" sz="2000" b="1" dirty="0" smtClean="0">
                <a:solidFill>
                  <a:srgbClr val="860908"/>
                </a:solidFill>
              </a:rPr>
              <a:t>Using </a:t>
            </a:r>
            <a:r>
              <a:rPr lang="en-US" sz="2000" b="1" dirty="0" smtClean="0">
                <a:solidFill>
                  <a:srgbClr val="FF0000"/>
                </a:solidFill>
              </a:rPr>
              <a:t>4</a:t>
            </a:r>
            <a:r>
              <a:rPr lang="en-US" sz="2000" b="1" dirty="0" smtClean="0">
                <a:solidFill>
                  <a:srgbClr val="860908"/>
                </a:solidFill>
              </a:rPr>
              <a:t> fundamental forces</a:t>
            </a:r>
            <a:endParaRPr lang="en-US" sz="2000" b="1" dirty="0">
              <a:solidFill>
                <a:srgbClr val="860908"/>
              </a:solidFill>
            </a:endParaRPr>
          </a:p>
        </p:txBody>
      </p:sp>
      <p:sp>
        <p:nvSpPr>
          <p:cNvPr id="25" name="Snip Same Side Corner Rectangle 24"/>
          <p:cNvSpPr/>
          <p:nvPr/>
        </p:nvSpPr>
        <p:spPr>
          <a:xfrm>
            <a:off x="5726757" y="306805"/>
            <a:ext cx="635000" cy="4611688"/>
          </a:xfrm>
          <a:prstGeom prst="snip2SameRect">
            <a:avLst/>
          </a:prstGeom>
          <a:solidFill>
            <a:schemeClr val="bg1">
              <a:lumMod val="50000"/>
              <a:alpha val="53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 name="Straight Connector 25"/>
          <p:cNvCxnSpPr/>
          <p:nvPr/>
        </p:nvCxnSpPr>
        <p:spPr>
          <a:xfrm>
            <a:off x="5714057" y="765593"/>
            <a:ext cx="2159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917257" y="575093"/>
            <a:ext cx="309901" cy="338554"/>
          </a:xfrm>
          <a:prstGeom prst="rect">
            <a:avLst/>
          </a:prstGeom>
          <a:noFill/>
        </p:spPr>
        <p:txBody>
          <a:bodyPr wrap="none" rtlCol="0">
            <a:spAutoFit/>
          </a:bodyPr>
          <a:lstStyle/>
          <a:p>
            <a:r>
              <a:rPr lang="fr-FR" sz="1600" b="1" dirty="0" smtClean="0">
                <a:latin typeface="Comic Sans MS"/>
                <a:cs typeface="Comic Sans MS"/>
              </a:rPr>
              <a:t>1</a:t>
            </a:r>
            <a:endParaRPr lang="fr-FR" sz="1600" b="1" dirty="0">
              <a:latin typeface="Comic Sans MS"/>
              <a:cs typeface="Comic Sans MS"/>
            </a:endParaRPr>
          </a:p>
        </p:txBody>
      </p:sp>
      <p:cxnSp>
        <p:nvCxnSpPr>
          <p:cNvPr id="28" name="Straight Connector 27"/>
          <p:cNvCxnSpPr/>
          <p:nvPr/>
        </p:nvCxnSpPr>
        <p:spPr>
          <a:xfrm>
            <a:off x="6145857" y="1222793"/>
            <a:ext cx="2159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5637857" y="1032293"/>
            <a:ext cx="602114" cy="338554"/>
          </a:xfrm>
          <a:prstGeom prst="rect">
            <a:avLst/>
          </a:prstGeom>
          <a:noFill/>
        </p:spPr>
        <p:txBody>
          <a:bodyPr wrap="none" rtlCol="0">
            <a:spAutoFit/>
          </a:bodyPr>
          <a:lstStyle/>
          <a:p>
            <a:r>
              <a:rPr lang="fr-FR" sz="1600" b="1" dirty="0" smtClean="0">
                <a:latin typeface="Comic Sans MS"/>
                <a:cs typeface="Comic Sans MS"/>
              </a:rPr>
              <a:t>10</a:t>
            </a:r>
            <a:r>
              <a:rPr lang="fr-FR" sz="1600" b="1" baseline="30000" dirty="0" smtClean="0">
                <a:latin typeface="Comic Sans MS"/>
                <a:cs typeface="Comic Sans MS"/>
              </a:rPr>
              <a:t>-3</a:t>
            </a:r>
            <a:endParaRPr lang="fr-FR" sz="1600" b="1" baseline="30000" dirty="0">
              <a:latin typeface="Comic Sans MS"/>
              <a:cs typeface="Comic Sans MS"/>
            </a:endParaRPr>
          </a:p>
        </p:txBody>
      </p:sp>
      <p:cxnSp>
        <p:nvCxnSpPr>
          <p:cNvPr id="30" name="Straight Connector 29"/>
          <p:cNvCxnSpPr/>
          <p:nvPr/>
        </p:nvCxnSpPr>
        <p:spPr>
          <a:xfrm>
            <a:off x="5726757" y="1756193"/>
            <a:ext cx="2159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853757" y="1578393"/>
            <a:ext cx="602114" cy="338554"/>
          </a:xfrm>
          <a:prstGeom prst="rect">
            <a:avLst/>
          </a:prstGeom>
          <a:noFill/>
        </p:spPr>
        <p:txBody>
          <a:bodyPr wrap="none" rtlCol="0">
            <a:spAutoFit/>
          </a:bodyPr>
          <a:lstStyle/>
          <a:p>
            <a:r>
              <a:rPr lang="fr-FR" sz="1600" b="1" dirty="0" smtClean="0">
                <a:latin typeface="Comic Sans MS"/>
                <a:cs typeface="Comic Sans MS"/>
              </a:rPr>
              <a:t>10</a:t>
            </a:r>
            <a:r>
              <a:rPr lang="fr-FR" sz="1600" b="1" baseline="30000" dirty="0" smtClean="0">
                <a:latin typeface="Comic Sans MS"/>
                <a:cs typeface="Comic Sans MS"/>
              </a:rPr>
              <a:t>-5</a:t>
            </a:r>
            <a:endParaRPr lang="fr-FR" sz="1600" b="1" baseline="30000" dirty="0">
              <a:latin typeface="Comic Sans MS"/>
              <a:cs typeface="Comic Sans MS"/>
            </a:endParaRPr>
          </a:p>
        </p:txBody>
      </p:sp>
      <p:cxnSp>
        <p:nvCxnSpPr>
          <p:cNvPr id="32" name="Straight Connector 31"/>
          <p:cNvCxnSpPr/>
          <p:nvPr/>
        </p:nvCxnSpPr>
        <p:spPr>
          <a:xfrm>
            <a:off x="6209357" y="4651793"/>
            <a:ext cx="144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637857" y="4461293"/>
            <a:ext cx="685604" cy="338554"/>
          </a:xfrm>
          <a:prstGeom prst="rect">
            <a:avLst/>
          </a:prstGeom>
          <a:noFill/>
        </p:spPr>
        <p:txBody>
          <a:bodyPr wrap="none" rtlCol="0">
            <a:spAutoFit/>
          </a:bodyPr>
          <a:lstStyle/>
          <a:p>
            <a:r>
              <a:rPr lang="fr-FR" sz="1600" b="1" dirty="0" smtClean="0">
                <a:latin typeface="Comic Sans MS"/>
                <a:cs typeface="Comic Sans MS"/>
              </a:rPr>
              <a:t>10</a:t>
            </a:r>
            <a:r>
              <a:rPr lang="fr-FR" sz="1600" b="1" baseline="30000" dirty="0" smtClean="0">
                <a:latin typeface="Comic Sans MS"/>
                <a:cs typeface="Comic Sans MS"/>
              </a:rPr>
              <a:t>-38</a:t>
            </a:r>
            <a:endParaRPr lang="fr-FR" sz="1600" b="1" baseline="30000" dirty="0">
              <a:latin typeface="Comic Sans MS"/>
              <a:cs typeface="Comic Sans MS"/>
            </a:endParaRPr>
          </a:p>
        </p:txBody>
      </p:sp>
      <p:sp>
        <p:nvSpPr>
          <p:cNvPr id="2" name="Slide Number Placeholder 1"/>
          <p:cNvSpPr>
            <a:spLocks noGrp="1"/>
          </p:cNvSpPr>
          <p:nvPr>
            <p:ph type="sldNum" sz="quarter" idx="12"/>
          </p:nvPr>
        </p:nvSpPr>
        <p:spPr/>
        <p:txBody>
          <a:bodyPr/>
          <a:lstStyle/>
          <a:p>
            <a:fld id="{B9D2C864-9362-43C7-A136-D9C41D93A96D}" type="slidenum">
              <a:rPr lang="en-US" smtClean="0"/>
              <a:t>7</a:t>
            </a:fld>
            <a:endParaRPr lang="en-US"/>
          </a:p>
        </p:txBody>
      </p:sp>
      <p:grpSp>
        <p:nvGrpSpPr>
          <p:cNvPr id="44" name="Group 43"/>
          <p:cNvGrpSpPr/>
          <p:nvPr/>
        </p:nvGrpSpPr>
        <p:grpSpPr>
          <a:xfrm>
            <a:off x="3323979" y="-204161"/>
            <a:ext cx="2821878" cy="1939507"/>
            <a:chOff x="3323979" y="-204161"/>
            <a:chExt cx="2821878" cy="1939507"/>
          </a:xfrm>
        </p:grpSpPr>
        <p:pic>
          <p:nvPicPr>
            <p:cNvPr id="10" name="Picture 9"/>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2500" b="75000" l="0" r="97750">
                          <a14:foregroundMark x1="13500" y1="47083" x2="24750" y2="46667"/>
                          <a14:foregroundMark x1="25750" y1="50000" x2="26250" y2="59167"/>
                          <a14:foregroundMark x1="5250" y1="50417" x2="7500" y2="50417"/>
                          <a14:backgroundMark x1="26250" y1="47917" x2="26500" y2="54583"/>
                        </a14:backgroundRemoval>
                      </a14:imgEffect>
                    </a14:imgLayer>
                  </a14:imgProps>
                </a:ext>
                <a:ext uri="{28A0092B-C50C-407E-A947-70E740481C1C}">
                  <a14:useLocalDpi xmlns:a14="http://schemas.microsoft.com/office/drawing/2010/main"/>
                </a:ext>
              </a:extLst>
            </a:blip>
            <a:srcRect l="34877" b="25401"/>
            <a:stretch/>
          </p:blipFill>
          <p:spPr>
            <a:xfrm>
              <a:off x="3323979" y="-204161"/>
              <a:ext cx="2821878" cy="1939507"/>
            </a:xfrm>
            <a:prstGeom prst="rect">
              <a:avLst/>
            </a:prstGeom>
          </p:spPr>
        </p:pic>
        <p:sp>
          <p:nvSpPr>
            <p:cNvPr id="12" name="Freeform 11"/>
            <p:cNvSpPr/>
            <p:nvPr/>
          </p:nvSpPr>
          <p:spPr>
            <a:xfrm>
              <a:off x="4123254" y="1358900"/>
              <a:ext cx="1045970" cy="364405"/>
            </a:xfrm>
            <a:custGeom>
              <a:avLst/>
              <a:gdLst>
                <a:gd name="connsiteX0" fmla="*/ 334446 w 1045970"/>
                <a:gd name="connsiteY0" fmla="*/ 76200 h 364405"/>
                <a:gd name="connsiteX1" fmla="*/ 29646 w 1045970"/>
                <a:gd name="connsiteY1" fmla="*/ 241300 h 364405"/>
                <a:gd name="connsiteX2" fmla="*/ 982146 w 1045970"/>
                <a:gd name="connsiteY2" fmla="*/ 355600 h 364405"/>
                <a:gd name="connsiteX3" fmla="*/ 880546 w 1045970"/>
                <a:gd name="connsiteY3" fmla="*/ 0 h 364405"/>
              </a:gdLst>
              <a:ahLst/>
              <a:cxnLst>
                <a:cxn ang="0">
                  <a:pos x="connsiteX0" y="connsiteY0"/>
                </a:cxn>
                <a:cxn ang="0">
                  <a:pos x="connsiteX1" y="connsiteY1"/>
                </a:cxn>
                <a:cxn ang="0">
                  <a:pos x="connsiteX2" y="connsiteY2"/>
                </a:cxn>
                <a:cxn ang="0">
                  <a:pos x="connsiteX3" y="connsiteY3"/>
                </a:cxn>
              </a:cxnLst>
              <a:rect l="l" t="t" r="r" b="b"/>
              <a:pathLst>
                <a:path w="1045970" h="364405">
                  <a:moveTo>
                    <a:pt x="334446" y="76200"/>
                  </a:moveTo>
                  <a:cubicBezTo>
                    <a:pt x="128071" y="135466"/>
                    <a:pt x="-78304" y="194733"/>
                    <a:pt x="29646" y="241300"/>
                  </a:cubicBezTo>
                  <a:cubicBezTo>
                    <a:pt x="137596" y="287867"/>
                    <a:pt x="840329" y="395817"/>
                    <a:pt x="982146" y="355600"/>
                  </a:cubicBezTo>
                  <a:cubicBezTo>
                    <a:pt x="1123963" y="315383"/>
                    <a:pt x="1002254" y="157691"/>
                    <a:pt x="880546" y="0"/>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43" name="Group 42"/>
          <p:cNvGrpSpPr/>
          <p:nvPr/>
        </p:nvGrpSpPr>
        <p:grpSpPr>
          <a:xfrm>
            <a:off x="4177357" y="985942"/>
            <a:ext cx="1549400" cy="1851804"/>
            <a:chOff x="4177357" y="985942"/>
            <a:chExt cx="1549400" cy="1851804"/>
          </a:xfrm>
        </p:grpSpPr>
        <p:pic>
          <p:nvPicPr>
            <p:cNvPr id="34" name="Picture 33"/>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3509" b="100000" l="0" r="100000">
                          <a14:foregroundMark x1="37762" y1="66082" x2="69231" y2="65497"/>
                          <a14:foregroundMark x1="72028" y1="70175" x2="73427" y2="83041"/>
                          <a14:foregroundMark x1="14685" y1="70760" x2="20979" y2="70760"/>
                          <a14:backgroundMark x1="73427" y1="67251" x2="74126" y2="76608"/>
                        </a14:backgroundRemoval>
                      </a14:imgEffect>
                    </a14:imgLayer>
                  </a14:imgProps>
                </a:ext>
                <a:ext uri="{28A0092B-C50C-407E-A947-70E740481C1C}">
                  <a14:useLocalDpi xmlns:a14="http://schemas.microsoft.com/office/drawing/2010/main"/>
                </a:ext>
              </a:extLst>
            </a:blip>
            <a:srcRect/>
            <a:stretch/>
          </p:blipFill>
          <p:spPr>
            <a:xfrm>
              <a:off x="4177357" y="985942"/>
              <a:ext cx="1549400" cy="1851804"/>
            </a:xfrm>
            <a:prstGeom prst="rect">
              <a:avLst/>
            </a:prstGeom>
          </p:spPr>
        </p:pic>
        <p:cxnSp>
          <p:nvCxnSpPr>
            <p:cNvPr id="14" name="Straight Connector 13"/>
            <p:cNvCxnSpPr/>
            <p:nvPr/>
          </p:nvCxnSpPr>
          <p:spPr>
            <a:xfrm>
              <a:off x="4686300" y="2786946"/>
              <a:ext cx="989657"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6589056" y="575093"/>
            <a:ext cx="915485" cy="1308099"/>
            <a:chOff x="561788" y="0"/>
            <a:chExt cx="7103112" cy="7556501"/>
          </a:xfrm>
        </p:grpSpPr>
        <p:pic>
          <p:nvPicPr>
            <p:cNvPr id="39" name="Picture 38"/>
            <p:cNvPicPr>
              <a:picLocks noChangeAspect="1"/>
            </p:cNvPicPr>
            <p:nvPr/>
          </p:nvPicPr>
          <p:blipFill>
            <a:blip r:embed="rId6" cstate="screen">
              <a:extLst>
                <a:ext uri="{BEBA8EAE-BF5A-486C-A8C5-ECC9F3942E4B}">
                  <a14:imgProps xmlns:a14="http://schemas.microsoft.com/office/drawing/2010/main">
                    <a14:imgLayer r:embed="rId7">
                      <a14:imgEffect>
                        <a14:backgroundRemoval t="3000" b="92667" l="2837" r="93972">
                          <a14:foregroundMark x1="6383" y1="51333" x2="3546" y2="51000"/>
                          <a14:foregroundMark x1="90780" y1="52667" x2="94326" y2="52667"/>
                          <a14:foregroundMark x1="53901" y1="34000" x2="57447" y2="31000"/>
                          <a14:foregroundMark x1="41489" y1="41333" x2="42908" y2="41333"/>
                          <a14:foregroundMark x1="40780" y1="80333" x2="35106" y2="92667"/>
                        </a14:backgroundRemoval>
                      </a14:imgEffect>
                    </a14:imgLayer>
                  </a14:imgProps>
                </a:ext>
                <a:ext uri="{28A0092B-C50C-407E-A947-70E740481C1C}">
                  <a14:useLocalDpi xmlns:a14="http://schemas.microsoft.com/office/drawing/2010/main"/>
                </a:ext>
              </a:extLst>
            </a:blip>
            <a:stretch>
              <a:fillRect/>
            </a:stretch>
          </p:blipFill>
          <p:spPr>
            <a:xfrm>
              <a:off x="561788" y="0"/>
              <a:ext cx="7103112" cy="7556501"/>
            </a:xfrm>
            <a:prstGeom prst="rect">
              <a:avLst/>
            </a:prstGeom>
          </p:spPr>
        </p:pic>
        <p:sp>
          <p:nvSpPr>
            <p:cNvPr id="40" name="Freeform 39"/>
            <p:cNvSpPr/>
            <p:nvPr/>
          </p:nvSpPr>
          <p:spPr>
            <a:xfrm>
              <a:off x="1993900" y="546100"/>
              <a:ext cx="1676400" cy="1384300"/>
            </a:xfrm>
            <a:custGeom>
              <a:avLst/>
              <a:gdLst>
                <a:gd name="connsiteX0" fmla="*/ 736600 w 1676400"/>
                <a:gd name="connsiteY0" fmla="*/ 76200 h 1384300"/>
                <a:gd name="connsiteX1" fmla="*/ 444500 w 1676400"/>
                <a:gd name="connsiteY1" fmla="*/ 228600 h 1384300"/>
                <a:gd name="connsiteX2" fmla="*/ 228600 w 1676400"/>
                <a:gd name="connsiteY2" fmla="*/ 508000 h 1384300"/>
                <a:gd name="connsiteX3" fmla="*/ 127000 w 1676400"/>
                <a:gd name="connsiteY3" fmla="*/ 660400 h 1384300"/>
                <a:gd name="connsiteX4" fmla="*/ 0 w 1676400"/>
                <a:gd name="connsiteY4" fmla="*/ 1028700 h 1384300"/>
                <a:gd name="connsiteX5" fmla="*/ 0 w 1676400"/>
                <a:gd name="connsiteY5" fmla="*/ 1371600 h 1384300"/>
                <a:gd name="connsiteX6" fmla="*/ 1346200 w 1676400"/>
                <a:gd name="connsiteY6" fmla="*/ 1384300 h 1384300"/>
                <a:gd name="connsiteX7" fmla="*/ 1485900 w 1676400"/>
                <a:gd name="connsiteY7" fmla="*/ 1028700 h 1384300"/>
                <a:gd name="connsiteX8" fmla="*/ 1028700 w 1676400"/>
                <a:gd name="connsiteY8" fmla="*/ 1041400 h 1384300"/>
                <a:gd name="connsiteX9" fmla="*/ 1206500 w 1676400"/>
                <a:gd name="connsiteY9" fmla="*/ 723900 h 1384300"/>
                <a:gd name="connsiteX10" fmla="*/ 1676400 w 1676400"/>
                <a:gd name="connsiteY10" fmla="*/ 558800 h 1384300"/>
                <a:gd name="connsiteX11" fmla="*/ 1333500 w 1676400"/>
                <a:gd name="connsiteY11" fmla="*/ 0 h 1384300"/>
                <a:gd name="connsiteX12" fmla="*/ 736600 w 1676400"/>
                <a:gd name="connsiteY12" fmla="*/ 7620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6400" h="1384300">
                  <a:moveTo>
                    <a:pt x="736600" y="76200"/>
                  </a:moveTo>
                  <a:lnTo>
                    <a:pt x="444500" y="228600"/>
                  </a:lnTo>
                  <a:lnTo>
                    <a:pt x="228600" y="508000"/>
                  </a:lnTo>
                  <a:lnTo>
                    <a:pt x="127000" y="660400"/>
                  </a:lnTo>
                  <a:lnTo>
                    <a:pt x="0" y="1028700"/>
                  </a:lnTo>
                  <a:lnTo>
                    <a:pt x="0" y="1371600"/>
                  </a:lnTo>
                  <a:lnTo>
                    <a:pt x="1346200" y="1384300"/>
                  </a:lnTo>
                  <a:lnTo>
                    <a:pt x="1485900" y="1028700"/>
                  </a:lnTo>
                  <a:lnTo>
                    <a:pt x="1028700" y="1041400"/>
                  </a:lnTo>
                  <a:lnTo>
                    <a:pt x="1206500" y="723900"/>
                  </a:lnTo>
                  <a:lnTo>
                    <a:pt x="1676400" y="558800"/>
                  </a:lnTo>
                  <a:lnTo>
                    <a:pt x="1333500" y="0"/>
                  </a:lnTo>
                  <a:lnTo>
                    <a:pt x="736600" y="7620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1" name="Freeform 40"/>
            <p:cNvSpPr/>
            <p:nvPr/>
          </p:nvSpPr>
          <p:spPr>
            <a:xfrm>
              <a:off x="3124200" y="1181100"/>
              <a:ext cx="749300" cy="266700"/>
            </a:xfrm>
            <a:custGeom>
              <a:avLst/>
              <a:gdLst>
                <a:gd name="connsiteX0" fmla="*/ 622300 w 749300"/>
                <a:gd name="connsiteY0" fmla="*/ 0 h 266700"/>
                <a:gd name="connsiteX1" fmla="*/ 279400 w 749300"/>
                <a:gd name="connsiteY1" fmla="*/ 12700 h 266700"/>
                <a:gd name="connsiteX2" fmla="*/ 165100 w 749300"/>
                <a:gd name="connsiteY2" fmla="*/ 114300 h 266700"/>
                <a:gd name="connsiteX3" fmla="*/ 152400 w 749300"/>
                <a:gd name="connsiteY3" fmla="*/ 114300 h 266700"/>
                <a:gd name="connsiteX4" fmla="*/ 0 w 749300"/>
                <a:gd name="connsiteY4" fmla="*/ 266700 h 266700"/>
                <a:gd name="connsiteX5" fmla="*/ 381000 w 749300"/>
                <a:gd name="connsiteY5" fmla="*/ 241300 h 266700"/>
                <a:gd name="connsiteX6" fmla="*/ 635000 w 749300"/>
                <a:gd name="connsiteY6" fmla="*/ 228600 h 266700"/>
                <a:gd name="connsiteX7" fmla="*/ 749300 w 749300"/>
                <a:gd name="connsiteY7" fmla="*/ 177800 h 266700"/>
                <a:gd name="connsiteX8" fmla="*/ 660400 w 749300"/>
                <a:gd name="connsiteY8" fmla="*/ 114300 h 266700"/>
                <a:gd name="connsiteX9" fmla="*/ 609600 w 749300"/>
                <a:gd name="connsiteY9" fmla="*/ 25400 h 266700"/>
                <a:gd name="connsiteX10" fmla="*/ 622300 w 749300"/>
                <a:gd name="connsiteY10" fmla="*/ 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9300" h="266700">
                  <a:moveTo>
                    <a:pt x="622300" y="0"/>
                  </a:moveTo>
                  <a:lnTo>
                    <a:pt x="279400" y="12700"/>
                  </a:lnTo>
                  <a:cubicBezTo>
                    <a:pt x="214400" y="88534"/>
                    <a:pt x="233397" y="97226"/>
                    <a:pt x="165100" y="114300"/>
                  </a:cubicBezTo>
                  <a:cubicBezTo>
                    <a:pt x="160993" y="115327"/>
                    <a:pt x="156633" y="114300"/>
                    <a:pt x="152400" y="114300"/>
                  </a:cubicBezTo>
                  <a:lnTo>
                    <a:pt x="0" y="266700"/>
                  </a:lnTo>
                  <a:lnTo>
                    <a:pt x="381000" y="241300"/>
                  </a:lnTo>
                  <a:lnTo>
                    <a:pt x="635000" y="228600"/>
                  </a:lnTo>
                  <a:lnTo>
                    <a:pt x="749300" y="177800"/>
                  </a:lnTo>
                  <a:cubicBezTo>
                    <a:pt x="719667" y="156633"/>
                    <a:pt x="675661" y="147365"/>
                    <a:pt x="660400" y="114300"/>
                  </a:cubicBezTo>
                  <a:cubicBezTo>
                    <a:pt x="621420" y="29843"/>
                    <a:pt x="740946" y="-18382"/>
                    <a:pt x="609600" y="25400"/>
                  </a:cubicBezTo>
                  <a:cubicBezTo>
                    <a:pt x="603920" y="27293"/>
                    <a:pt x="677333" y="2117"/>
                    <a:pt x="622300"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2" name="Freeform 41"/>
            <p:cNvSpPr/>
            <p:nvPr/>
          </p:nvSpPr>
          <p:spPr>
            <a:xfrm>
              <a:off x="3924300" y="1066800"/>
              <a:ext cx="850900" cy="419100"/>
            </a:xfrm>
            <a:custGeom>
              <a:avLst/>
              <a:gdLst>
                <a:gd name="connsiteX0" fmla="*/ 0 w 850900"/>
                <a:gd name="connsiteY0" fmla="*/ 0 h 419100"/>
                <a:gd name="connsiteX1" fmla="*/ 0 w 850900"/>
                <a:gd name="connsiteY1" fmla="*/ 0 h 419100"/>
                <a:gd name="connsiteX2" fmla="*/ 12700 w 850900"/>
                <a:gd name="connsiteY2" fmla="*/ 203200 h 419100"/>
                <a:gd name="connsiteX3" fmla="*/ 25400 w 850900"/>
                <a:gd name="connsiteY3" fmla="*/ 368300 h 419100"/>
                <a:gd name="connsiteX4" fmla="*/ 812800 w 850900"/>
                <a:gd name="connsiteY4" fmla="*/ 419100 h 419100"/>
                <a:gd name="connsiteX5" fmla="*/ 850900 w 850900"/>
                <a:gd name="connsiteY5" fmla="*/ 317500 h 419100"/>
                <a:gd name="connsiteX6" fmla="*/ 571500 w 850900"/>
                <a:gd name="connsiteY6" fmla="*/ 114300 h 419100"/>
                <a:gd name="connsiteX7" fmla="*/ 419100 w 850900"/>
                <a:gd name="connsiteY7" fmla="*/ 63500 h 419100"/>
                <a:gd name="connsiteX8" fmla="*/ 342900 w 850900"/>
                <a:gd name="connsiteY8" fmla="*/ 12700 h 419100"/>
                <a:gd name="connsiteX9" fmla="*/ 0 w 850900"/>
                <a:gd name="connsiteY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0900" h="419100">
                  <a:moveTo>
                    <a:pt x="0" y="0"/>
                  </a:moveTo>
                  <a:lnTo>
                    <a:pt x="0" y="0"/>
                  </a:lnTo>
                  <a:cubicBezTo>
                    <a:pt x="4233" y="67733"/>
                    <a:pt x="7687" y="135520"/>
                    <a:pt x="12700" y="203200"/>
                  </a:cubicBezTo>
                  <a:cubicBezTo>
                    <a:pt x="26167" y="384998"/>
                    <a:pt x="25400" y="290045"/>
                    <a:pt x="25400" y="368300"/>
                  </a:cubicBezTo>
                  <a:lnTo>
                    <a:pt x="812800" y="419100"/>
                  </a:lnTo>
                  <a:lnTo>
                    <a:pt x="850900" y="317500"/>
                  </a:lnTo>
                  <a:lnTo>
                    <a:pt x="571500" y="114300"/>
                  </a:lnTo>
                  <a:cubicBezTo>
                    <a:pt x="520700" y="97367"/>
                    <a:pt x="463655" y="93203"/>
                    <a:pt x="419100" y="63500"/>
                  </a:cubicBezTo>
                  <a:lnTo>
                    <a:pt x="342900" y="12700"/>
                  </a:lnTo>
                  <a:lnTo>
                    <a:pt x="0" y="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pic>
        <p:nvPicPr>
          <p:cNvPr id="35" name="Picture 34"/>
          <p:cNvPicPr>
            <a:picLocks noChangeAspect="1"/>
          </p:cNvPicPr>
          <p:nvPr/>
        </p:nvPicPr>
        <p:blipFill>
          <a:blip r:embed="rId8" cstate="screen">
            <a:duotone>
              <a:prstClr val="black"/>
              <a:schemeClr val="accent1">
                <a:tint val="45000"/>
                <a:satMod val="400000"/>
              </a:schemeClr>
            </a:duotone>
            <a:extLst>
              <a:ext uri="{BEBA8EAE-BF5A-486C-A8C5-ECC9F3942E4B}">
                <a14:imgProps xmlns:a14="http://schemas.microsoft.com/office/drawing/2010/main">
                  <a14:imgLayer r:embed="rId9">
                    <a14:imgEffect>
                      <a14:backgroundRemoval t="0" b="98958" l="0" r="100000">
                        <a14:foregroundMark x1="50784" y1="18229" x2="54232" y2="60417"/>
                        <a14:foregroundMark x1="45768" y1="36979" x2="31661" y2="59896"/>
                        <a14:foregroundMark x1="53605" y1="63021" x2="62069" y2="63021"/>
                        <a14:foregroundMark x1="37304" y1="66927" x2="44514" y2="80729"/>
                        <a14:foregroundMark x1="39812" y1="87760" x2="43574" y2="90885"/>
                        <a14:foregroundMark x1="53605" y1="88542" x2="54545" y2="88802"/>
                        <a14:foregroundMark x1="61442" y1="74219" x2="67712" y2="89323"/>
                        <a14:foregroundMark x1="58934" y1="82813" x2="67398" y2="80469"/>
                        <a14:foregroundMark x1="89028" y1="79167" x2="91850" y2="92969"/>
                        <a14:foregroundMark x1="83699" y1="82031" x2="86520" y2="81250"/>
                        <a14:foregroundMark x1="89655" y1="96875" x2="91223" y2="96875"/>
                        <a14:foregroundMark x1="87147" y1="96354" x2="88715" y2="96615"/>
                        <a14:foregroundMark x1="93103" y1="95833" x2="97806" y2="97656"/>
                        <a14:foregroundMark x1="90282" y1="77865" x2="90596" y2="76042"/>
                        <a14:foregroundMark x1="86520" y1="77083" x2="87147" y2="75781"/>
                        <a14:foregroundMark x1="74295" y1="77865" x2="80251" y2="78125"/>
                        <a14:foregroundMark x1="75862" y1="75260" x2="79624" y2="76042"/>
                        <a14:foregroundMark x1="80878" y1="76563" x2="82445" y2="77083"/>
                        <a14:foregroundMark x1="72414" y1="87760" x2="78997" y2="87240"/>
                        <a14:foregroundMark x1="79937" y1="86979" x2="81818" y2="86979"/>
                        <a14:foregroundMark x1="57994" y1="88542" x2="61442" y2="88542"/>
                        <a14:foregroundMark x1="1254" y1="94271" x2="33542" y2="90885"/>
                        <a14:foregroundMark x1="45455" y1="96615" x2="62696" y2="95313"/>
                        <a14:foregroundMark x1="41379" y1="97396" x2="45768" y2="97396"/>
                        <a14:foregroundMark x1="62069" y1="94271" x2="66144" y2="93490"/>
                        <a14:foregroundMark x1="27586" y1="79688" x2="30408" y2="76563"/>
                        <a14:foregroundMark x1="30408" y1="88281" x2="30094" y2="86198"/>
                        <a14:foregroundMark x1="29781" y1="85677" x2="31975" y2="82552"/>
                        <a14:foregroundMark x1="27273" y1="86458" x2="28213" y2="88542"/>
                        <a14:foregroundMark x1="63636" y1="70052" x2="67085" y2="70313"/>
                        <a14:foregroundMark x1="68339" y1="72917" x2="66144" y2="72396"/>
                        <a14:foregroundMark x1="13480" y1="42969" x2="25705" y2="47656"/>
                        <a14:foregroundMark x1="27586" y1="46354" x2="33856" y2="42188"/>
                        <a14:foregroundMark x1="5329" y1="31510" x2="10658" y2="37500"/>
                        <a14:foregroundMark x1="16928" y1="32552" x2="16928" y2="34375"/>
                        <a14:foregroundMark x1="61442" y1="40625" x2="77116" y2="41146"/>
                        <a14:foregroundMark x1="79624" y1="26823" x2="78370" y2="36458"/>
                        <a14:foregroundMark x1="79937" y1="11198" x2="80251" y2="22917"/>
                        <a14:foregroundMark x1="73041" y1="14844" x2="76803" y2="14323"/>
                        <a14:foregroundMark x1="70846" y1="16406" x2="70846" y2="16406"/>
                        <a14:foregroundMark x1="70846" y1="16406" x2="70846" y2="16406"/>
                        <a14:foregroundMark x1="75862" y1="9375" x2="78370" y2="9375"/>
                        <a14:foregroundMark x1="72414" y1="19792" x2="75862" y2="21354"/>
                        <a14:foregroundMark x1="61442" y1="3646" x2="63323" y2="11198"/>
                        <a14:foregroundMark x1="25392" y1="5729" x2="23511" y2="13021"/>
                        <a14:foregroundMark x1="37304" y1="11719" x2="39185" y2="13021"/>
                        <a14:foregroundMark x1="47022" y1="13542" x2="47022" y2="13542"/>
                        <a14:foregroundMark x1="48903" y1="13021" x2="48903" y2="13021"/>
                        <a14:foregroundMark x1="48903" y1="13021" x2="50157" y2="15625"/>
                        <a14:foregroundMark x1="16301" y1="22656" x2="21317" y2="21875"/>
                        <a14:foregroundMark x1="36050" y1="25260" x2="34169" y2="32031"/>
                        <a14:foregroundMark x1="61442" y1="23958" x2="62696" y2="30469"/>
                        <a14:foregroundMark x1="7837" y1="14583" x2="30094" y2="17188"/>
                        <a14:foregroundMark x1="26959" y1="19271" x2="34169" y2="19531"/>
                        <a14:foregroundMark x1="32288" y1="21094" x2="41379" y2="21094"/>
                        <a14:foregroundMark x1="62696" y1="17708" x2="68652" y2="15625"/>
                        <a14:foregroundMark x1="61442" y1="21354" x2="68025" y2="28646"/>
                        <a14:backgroundMark x1="98433" y1="87500" x2="97179" y2="95052"/>
                        <a14:backgroundMark x1="93103" y1="97135" x2="97492" y2="97917"/>
                        <a14:backgroundMark x1="89969" y1="93750" x2="90596" y2="95052"/>
                        <a14:backgroundMark x1="79624" y1="76823" x2="75549" y2="76563"/>
                        <a14:backgroundMark x1="17241" y1="96094" x2="27900" y2="95573"/>
                        <a14:backgroundMark x1="2508" y1="96094" x2="10658" y2="95313"/>
                        <a14:backgroundMark x1="33542" y1="77604" x2="32915" y2="87240"/>
                        <a14:backgroundMark x1="64890" y1="75521" x2="64890" y2="75521"/>
                        <a14:backgroundMark x1="14107" y1="34635" x2="15674" y2="34896"/>
                        <a14:backgroundMark x1="36050" y1="30990" x2="37618" y2="30990"/>
                        <a14:backgroundMark x1="18495" y1="17969" x2="25705" y2="18229"/>
                        <a14:backgroundMark x1="27586" y1="18490" x2="33856" y2="18490"/>
                        <a14:backgroundMark x1="34796" y1="22917" x2="38245" y2="22917"/>
                        <a14:backgroundMark x1="68025" y1="19792" x2="71160" y2="30729"/>
                        <a14:backgroundMark x1="57994" y1="20313" x2="59875" y2="20313"/>
                        <a14:backgroundMark x1="64577" y1="26042" x2="67398" y2="29948"/>
                      </a14:backgroundRemoval>
                    </a14:imgEffect>
                  </a14:imgLayer>
                </a14:imgProps>
              </a:ext>
              <a:ext uri="{28A0092B-C50C-407E-A947-70E740481C1C}">
                <a14:useLocalDpi xmlns:a14="http://schemas.microsoft.com/office/drawing/2010/main"/>
              </a:ext>
            </a:extLst>
          </a:blip>
          <a:stretch>
            <a:fillRect/>
          </a:stretch>
        </p:blipFill>
        <p:spPr>
          <a:xfrm>
            <a:off x="6455871" y="3548732"/>
            <a:ext cx="1635754" cy="1969058"/>
          </a:xfrm>
          <a:prstGeom prst="rect">
            <a:avLst/>
          </a:prstGeom>
        </p:spPr>
      </p:pic>
      <p:pic>
        <p:nvPicPr>
          <p:cNvPr id="36" name="Picture 35"/>
          <p:cNvPicPr>
            <a:picLocks noChangeAspect="1"/>
          </p:cNvPicPr>
          <p:nvPr/>
        </p:nvPicPr>
        <p:blipFill>
          <a:blip r:embed="rId10" cstate="screen">
            <a:duotone>
              <a:prstClr val="black"/>
              <a:srgbClr val="FF0000">
                <a:tint val="45000"/>
                <a:satMod val="400000"/>
              </a:srgbClr>
            </a:duotone>
            <a:extLst>
              <a:ext uri="{BEBA8EAE-BF5A-486C-A8C5-ECC9F3942E4B}">
                <a14:imgProps xmlns:a14="http://schemas.microsoft.com/office/drawing/2010/main">
                  <a14:imgLayer r:embed="rId9">
                    <a14:imgEffect>
                      <a14:backgroundRemoval t="0" b="26042" l="0" r="100000">
                        <a14:foregroundMark x1="47022" y1="20313" x2="54232" y2="20313"/>
                      </a14:backgroundRemoval>
                    </a14:imgEffect>
                  </a14:imgLayer>
                </a14:imgProps>
              </a:ext>
              <a:ext uri="{28A0092B-C50C-407E-A947-70E740481C1C}">
                <a14:useLocalDpi xmlns:a14="http://schemas.microsoft.com/office/drawing/2010/main"/>
              </a:ext>
            </a:extLst>
          </a:blip>
          <a:stretch>
            <a:fillRect/>
          </a:stretch>
        </p:blipFill>
        <p:spPr>
          <a:xfrm>
            <a:off x="6443171" y="3510632"/>
            <a:ext cx="1635754" cy="1969058"/>
          </a:xfrm>
          <a:prstGeom prst="rect">
            <a:avLst/>
          </a:prstGeom>
        </p:spPr>
      </p:pic>
    </p:spTree>
    <p:extLst>
      <p:ext uri="{BB962C8B-B14F-4D97-AF65-F5344CB8AC3E}">
        <p14:creationId xmlns:p14="http://schemas.microsoft.com/office/powerpoint/2010/main" val="3525162010"/>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r-FR" dirty="0" err="1" smtClean="0"/>
              <a:t>Color</a:t>
            </a:r>
            <a:r>
              <a:rPr lang="fr-FR" dirty="0" smtClean="0"/>
              <a:t> screening</a:t>
            </a:r>
            <a:endParaRPr lang="fr-FR" dirty="0"/>
          </a:p>
        </p:txBody>
      </p:sp>
      <p:pic>
        <p:nvPicPr>
          <p:cNvPr id="9" name="Content Placeholder 15"/>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p:nvPr/>
        </p:nvCxnSpPr>
        <p:spPr>
          <a:xfrm flipH="1">
            <a:off x="1447800" y="1133985"/>
            <a:ext cx="2599725" cy="1075815"/>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rot="16200000">
            <a:off x="2775136" y="4019532"/>
            <a:ext cx="1611589" cy="461665"/>
          </a:xfrm>
          <a:prstGeom prst="rect">
            <a:avLst/>
          </a:prstGeom>
          <a:noFill/>
        </p:spPr>
        <p:txBody>
          <a:bodyPr wrap="none" rtlCol="0">
            <a:spAutoFit/>
          </a:bodyPr>
          <a:lstStyle/>
          <a:p>
            <a:r>
              <a:rPr lang="fr-FR" sz="2400" dirty="0" smtClean="0">
                <a:solidFill>
                  <a:srgbClr val="000000"/>
                </a:solidFill>
              </a:rPr>
              <a:t>Multiplicité</a:t>
            </a:r>
            <a:endParaRPr lang="fr-FR" sz="2400" dirty="0">
              <a:solidFill>
                <a:srgbClr val="000000"/>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694544829"/>
              </p:ext>
            </p:extLst>
          </p:nvPr>
        </p:nvGraphicFramePr>
        <p:xfrm>
          <a:off x="160570" y="3444570"/>
          <a:ext cx="1978067" cy="936979"/>
        </p:xfrm>
        <a:graphic>
          <a:graphicData uri="http://schemas.openxmlformats.org/presentationml/2006/ole">
            <mc:AlternateContent xmlns:mc="http://schemas.openxmlformats.org/markup-compatibility/2006">
              <mc:Choice xmlns:v="urn:schemas-microsoft-com:vml" Requires="v">
                <p:oleObj spid="_x0000_s1066" name="Equation" r:id="rId6" imgW="965200" imgH="457200" progId="Equation.3">
                  <p:embed/>
                </p:oleObj>
              </mc:Choice>
              <mc:Fallback>
                <p:oleObj name="Equation" r:id="rId6" imgW="965200" imgH="457200" progId="Equation.3">
                  <p:embed/>
                  <p:pic>
                    <p:nvPicPr>
                      <p:cNvPr id="0" name=""/>
                      <p:cNvPicPr/>
                      <p:nvPr/>
                    </p:nvPicPr>
                    <p:blipFill>
                      <a:blip r:embed="rId7"/>
                      <a:stretch>
                        <a:fillRect/>
                      </a:stretch>
                    </p:blipFill>
                    <p:spPr>
                      <a:xfrm>
                        <a:off x="160570" y="3444570"/>
                        <a:ext cx="1978067" cy="936979"/>
                      </a:xfrm>
                      <a:prstGeom prst="rect">
                        <a:avLst/>
                      </a:prstGeom>
                    </p:spPr>
                  </p:pic>
                </p:oleObj>
              </mc:Fallback>
            </mc:AlternateContent>
          </a:graphicData>
        </a:graphic>
      </p:graphicFrame>
      <p:pic>
        <p:nvPicPr>
          <p:cNvPr id="4" name="Picture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33317" y="5576218"/>
            <a:ext cx="2765954" cy="1052265"/>
          </a:xfrm>
          <a:prstGeom prst="rect">
            <a:avLst/>
          </a:prstGeom>
        </p:spPr>
      </p:pic>
      <p:sp>
        <p:nvSpPr>
          <p:cNvPr id="5" name="Moon 4"/>
          <p:cNvSpPr/>
          <p:nvPr/>
        </p:nvSpPr>
        <p:spPr>
          <a:xfrm rot="1320000">
            <a:off x="3945926" y="3119064"/>
            <a:ext cx="76199" cy="177800"/>
          </a:xfrm>
          <a:prstGeom prst="moon">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9" name="TextBox 88"/>
          <p:cNvSpPr txBox="1"/>
          <p:nvPr/>
        </p:nvSpPr>
        <p:spPr>
          <a:xfrm>
            <a:off x="7818283" y="2686232"/>
            <a:ext cx="548385" cy="369332"/>
          </a:xfrm>
          <a:prstGeom prst="rect">
            <a:avLst/>
          </a:prstGeom>
          <a:noFill/>
        </p:spPr>
        <p:txBody>
          <a:bodyPr wrap="none" rtlCol="0">
            <a:spAutoFit/>
          </a:bodyPr>
          <a:lstStyle/>
          <a:p>
            <a:r>
              <a:rPr lang="fr-FR" dirty="0" smtClean="0"/>
              <a:t>2 T</a:t>
            </a:r>
            <a:r>
              <a:rPr lang="fr-FR" baseline="-25000" dirty="0" smtClean="0"/>
              <a:t>C</a:t>
            </a:r>
            <a:endParaRPr lang="fr-FR" baseline="-25000" dirty="0"/>
          </a:p>
        </p:txBody>
      </p:sp>
      <p:sp>
        <p:nvSpPr>
          <p:cNvPr id="90" name="TextBox 89"/>
          <p:cNvSpPr txBox="1"/>
          <p:nvPr/>
        </p:nvSpPr>
        <p:spPr>
          <a:xfrm>
            <a:off x="4339750" y="2686232"/>
            <a:ext cx="723651" cy="369332"/>
          </a:xfrm>
          <a:prstGeom prst="rect">
            <a:avLst/>
          </a:prstGeom>
          <a:noFill/>
        </p:spPr>
        <p:txBody>
          <a:bodyPr wrap="none" rtlCol="0">
            <a:spAutoFit/>
          </a:bodyPr>
          <a:lstStyle/>
          <a:p>
            <a:r>
              <a:rPr lang="fr-FR" dirty="0"/>
              <a:t>0</a:t>
            </a:r>
            <a:r>
              <a:rPr lang="fr-FR" dirty="0" smtClean="0"/>
              <a:t>.2 T</a:t>
            </a:r>
            <a:r>
              <a:rPr lang="fr-FR" baseline="-25000" dirty="0" smtClean="0"/>
              <a:t>C</a:t>
            </a:r>
            <a:endParaRPr lang="fr-FR" baseline="-25000" dirty="0"/>
          </a:p>
        </p:txBody>
      </p:sp>
      <p:sp>
        <p:nvSpPr>
          <p:cNvPr id="92" name="TextBox 91"/>
          <p:cNvSpPr txBox="1"/>
          <p:nvPr/>
        </p:nvSpPr>
        <p:spPr>
          <a:xfrm>
            <a:off x="5203350" y="2686232"/>
            <a:ext cx="840645" cy="369332"/>
          </a:xfrm>
          <a:prstGeom prst="rect">
            <a:avLst/>
          </a:prstGeom>
          <a:noFill/>
        </p:spPr>
        <p:txBody>
          <a:bodyPr wrap="none" rtlCol="0">
            <a:spAutoFit/>
          </a:bodyPr>
          <a:lstStyle/>
          <a:p>
            <a:r>
              <a:rPr lang="fr-FR" dirty="0" smtClean="0"/>
              <a:t>0.74 T</a:t>
            </a:r>
            <a:r>
              <a:rPr lang="fr-FR" baseline="-25000" dirty="0" smtClean="0"/>
              <a:t>C</a:t>
            </a:r>
            <a:endParaRPr lang="fr-FR" baseline="-25000" dirty="0"/>
          </a:p>
        </p:txBody>
      </p:sp>
      <p:sp>
        <p:nvSpPr>
          <p:cNvPr id="6" name="Slide Number Placeholder 5"/>
          <p:cNvSpPr>
            <a:spLocks noGrp="1"/>
          </p:cNvSpPr>
          <p:nvPr>
            <p:ph type="sldNum" sz="quarter" idx="12"/>
          </p:nvPr>
        </p:nvSpPr>
        <p:spPr/>
        <p:txBody>
          <a:bodyPr/>
          <a:lstStyle/>
          <a:p>
            <a:fld id="{0FB56013-B943-42BA-886F-6F9D4EB85E9D}" type="slidenum">
              <a:rPr lang="en-US" smtClean="0"/>
              <a:t>70</a:t>
            </a:fld>
            <a:endParaRPr lang="en-US" dirty="0"/>
          </a:p>
        </p:txBody>
      </p:sp>
      <p:grpSp>
        <p:nvGrpSpPr>
          <p:cNvPr id="130" name="Group 129"/>
          <p:cNvGrpSpPr/>
          <p:nvPr/>
        </p:nvGrpSpPr>
        <p:grpSpPr>
          <a:xfrm>
            <a:off x="897600" y="5213212"/>
            <a:ext cx="338554" cy="461665"/>
            <a:chOff x="2121146" y="5050500"/>
            <a:chExt cx="338554" cy="461665"/>
          </a:xfrm>
        </p:grpSpPr>
        <p:sp>
          <p:nvSpPr>
            <p:cNvPr id="131" name="Oval 130"/>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2" name="TextBox 131"/>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133" name="Group 132"/>
          <p:cNvGrpSpPr/>
          <p:nvPr/>
        </p:nvGrpSpPr>
        <p:grpSpPr>
          <a:xfrm>
            <a:off x="1264443" y="5070793"/>
            <a:ext cx="291838" cy="461665"/>
            <a:chOff x="2336800" y="4492894"/>
            <a:chExt cx="291838" cy="461665"/>
          </a:xfrm>
        </p:grpSpPr>
        <p:sp>
          <p:nvSpPr>
            <p:cNvPr id="134" name="Oval 133"/>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5" name="TextBox 134"/>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36" name="Group 135"/>
          <p:cNvGrpSpPr/>
          <p:nvPr/>
        </p:nvGrpSpPr>
        <p:grpSpPr>
          <a:xfrm>
            <a:off x="548973" y="5532458"/>
            <a:ext cx="291838" cy="461665"/>
            <a:chOff x="2336800" y="4492894"/>
            <a:chExt cx="291838" cy="461665"/>
          </a:xfrm>
        </p:grpSpPr>
        <p:sp>
          <p:nvSpPr>
            <p:cNvPr id="137" name="Oval 136"/>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8" name="TextBox 137"/>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39" name="Group 138"/>
          <p:cNvGrpSpPr/>
          <p:nvPr/>
        </p:nvGrpSpPr>
        <p:grpSpPr>
          <a:xfrm>
            <a:off x="883673" y="5645377"/>
            <a:ext cx="291838" cy="461665"/>
            <a:chOff x="2336800" y="4492894"/>
            <a:chExt cx="291838" cy="461665"/>
          </a:xfrm>
        </p:grpSpPr>
        <p:sp>
          <p:nvSpPr>
            <p:cNvPr id="140" name="Oval 139"/>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1" name="TextBox 140"/>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42" name="Group 141"/>
          <p:cNvGrpSpPr/>
          <p:nvPr/>
        </p:nvGrpSpPr>
        <p:grpSpPr>
          <a:xfrm>
            <a:off x="1314827" y="5529949"/>
            <a:ext cx="291838" cy="461665"/>
            <a:chOff x="2336800" y="4492894"/>
            <a:chExt cx="291838" cy="461665"/>
          </a:xfrm>
        </p:grpSpPr>
        <p:sp>
          <p:nvSpPr>
            <p:cNvPr id="143" name="Oval 142"/>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4" name="TextBox 143"/>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45" name="Group 144"/>
          <p:cNvGrpSpPr/>
          <p:nvPr/>
        </p:nvGrpSpPr>
        <p:grpSpPr>
          <a:xfrm>
            <a:off x="1017016" y="4779853"/>
            <a:ext cx="291838" cy="461665"/>
            <a:chOff x="2336800" y="4492894"/>
            <a:chExt cx="291838" cy="461665"/>
          </a:xfrm>
        </p:grpSpPr>
        <p:sp>
          <p:nvSpPr>
            <p:cNvPr id="146" name="Oval 145"/>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7" name="TextBox 146"/>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48" name="Group 147"/>
          <p:cNvGrpSpPr/>
          <p:nvPr/>
        </p:nvGrpSpPr>
        <p:grpSpPr>
          <a:xfrm>
            <a:off x="694892" y="4950094"/>
            <a:ext cx="291838" cy="461665"/>
            <a:chOff x="2336800" y="4492894"/>
            <a:chExt cx="291838" cy="461665"/>
          </a:xfrm>
        </p:grpSpPr>
        <p:sp>
          <p:nvSpPr>
            <p:cNvPr id="149" name="Oval 148"/>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0" name="TextBox 149"/>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51" name="Group 150"/>
          <p:cNvGrpSpPr/>
          <p:nvPr/>
        </p:nvGrpSpPr>
        <p:grpSpPr>
          <a:xfrm>
            <a:off x="419346" y="5158312"/>
            <a:ext cx="291838" cy="461665"/>
            <a:chOff x="2336800" y="4492894"/>
            <a:chExt cx="291838" cy="461665"/>
          </a:xfrm>
        </p:grpSpPr>
        <p:sp>
          <p:nvSpPr>
            <p:cNvPr id="152" name="Oval 151"/>
            <p:cNvSpPr/>
            <p:nvPr/>
          </p:nvSpPr>
          <p:spPr>
            <a:xfrm>
              <a:off x="2336800" y="4622800"/>
              <a:ext cx="288000" cy="288000"/>
            </a:xfrm>
            <a:prstGeom prst="ellips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3" name="TextBox 152"/>
            <p:cNvSpPr txBox="1"/>
            <p:nvPr/>
          </p:nvSpPr>
          <p:spPr>
            <a:xfrm>
              <a:off x="2349746" y="4492894"/>
              <a:ext cx="278892"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ysClr val="windowText" lastClr="000000"/>
                  </a:solidFill>
                  <a:effectLst/>
                  <a:uLnTx/>
                  <a:uFillTx/>
                </a:rPr>
                <a:t>-</a:t>
              </a:r>
            </a:p>
          </p:txBody>
        </p:sp>
      </p:grpSp>
      <p:grpSp>
        <p:nvGrpSpPr>
          <p:cNvPr id="154" name="Group 153"/>
          <p:cNvGrpSpPr/>
          <p:nvPr/>
        </p:nvGrpSpPr>
        <p:grpSpPr>
          <a:xfrm>
            <a:off x="1154627" y="5950364"/>
            <a:ext cx="338554" cy="461665"/>
            <a:chOff x="2121146" y="5050500"/>
            <a:chExt cx="338554" cy="461665"/>
          </a:xfrm>
        </p:grpSpPr>
        <p:sp>
          <p:nvSpPr>
            <p:cNvPr id="155" name="Oval 154"/>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6" name="TextBox 155"/>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157" name="Group 156"/>
          <p:cNvGrpSpPr/>
          <p:nvPr/>
        </p:nvGrpSpPr>
        <p:grpSpPr>
          <a:xfrm>
            <a:off x="1714316" y="5321853"/>
            <a:ext cx="338554" cy="461665"/>
            <a:chOff x="2121146" y="5050500"/>
            <a:chExt cx="338554" cy="461665"/>
          </a:xfrm>
        </p:grpSpPr>
        <p:sp>
          <p:nvSpPr>
            <p:cNvPr id="158" name="Oval 157"/>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9" name="TextBox 158"/>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grpSp>
        <p:nvGrpSpPr>
          <p:cNvPr id="160" name="Group 159"/>
          <p:cNvGrpSpPr/>
          <p:nvPr/>
        </p:nvGrpSpPr>
        <p:grpSpPr>
          <a:xfrm>
            <a:off x="1367408" y="4696647"/>
            <a:ext cx="338554" cy="461665"/>
            <a:chOff x="2121146" y="5050500"/>
            <a:chExt cx="338554" cy="461665"/>
          </a:xfrm>
        </p:grpSpPr>
        <p:sp>
          <p:nvSpPr>
            <p:cNvPr id="161" name="Oval 160"/>
            <p:cNvSpPr/>
            <p:nvPr/>
          </p:nvSpPr>
          <p:spPr>
            <a:xfrm>
              <a:off x="2146300" y="5180406"/>
              <a:ext cx="288000" cy="288000"/>
            </a:xfrm>
            <a:prstGeom prst="ellipse">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20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2" name="TextBox 161"/>
            <p:cNvSpPr txBox="1"/>
            <p:nvPr/>
          </p:nvSpPr>
          <p:spPr>
            <a:xfrm>
              <a:off x="2121146" y="5050500"/>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smtClean="0">
                  <a:ln>
                    <a:noFill/>
                  </a:ln>
                  <a:solidFill>
                    <a:sysClr val="windowText" lastClr="000000"/>
                  </a:solidFill>
                  <a:effectLst/>
                  <a:uLnTx/>
                  <a:uFillTx/>
                </a:rPr>
                <a:t>+</a:t>
              </a:r>
              <a:endParaRPr kumimoji="0" lang="fr-FR" sz="2400" b="1" i="0" u="none" strike="noStrike" kern="0" cap="none" spc="0" normalizeH="0" baseline="0" noProof="0" dirty="0">
                <a:ln>
                  <a:noFill/>
                </a:ln>
                <a:solidFill>
                  <a:sysClr val="windowText" lastClr="000000"/>
                </a:solidFill>
                <a:effectLst/>
                <a:uLnTx/>
                <a:uFillTx/>
              </a:endParaRPr>
            </a:p>
          </p:txBody>
        </p:sp>
      </p:grpSp>
      <p:sp>
        <p:nvSpPr>
          <p:cNvPr id="163" name="Oval 162"/>
          <p:cNvSpPr/>
          <p:nvPr/>
        </p:nvSpPr>
        <p:spPr>
          <a:xfrm>
            <a:off x="422219" y="4903759"/>
            <a:ext cx="1317251" cy="1204941"/>
          </a:xfrm>
          <a:prstGeom prst="ellipse">
            <a:avLst/>
          </a:prstGeom>
          <a:gradFill flip="none" rotWithShape="1">
            <a:gsLst>
              <a:gs pos="0">
                <a:srgbClr val="4F81BD">
                  <a:shade val="51000"/>
                  <a:satMod val="130000"/>
                  <a:alpha val="43000"/>
                </a:srgbClr>
              </a:gs>
              <a:gs pos="80000">
                <a:srgbClr val="4F81BD">
                  <a:shade val="93000"/>
                  <a:satMod val="130000"/>
                  <a:alpha val="43000"/>
                </a:srgbClr>
              </a:gs>
              <a:gs pos="100000">
                <a:srgbClr val="4F81BD">
                  <a:shade val="94000"/>
                  <a:satMod val="135000"/>
                  <a:alpha val="43000"/>
                </a:srgbClr>
              </a:gs>
            </a:gsLst>
            <a:lin ang="16200000" scaled="0"/>
            <a:tileRect/>
          </a:gradFill>
          <a:ln w="9525" cap="flat" cmpd="sng" algn="ctr">
            <a:solidFill>
              <a:srgbClr val="4F81B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204" name="Group 203"/>
          <p:cNvGrpSpPr/>
          <p:nvPr/>
        </p:nvGrpSpPr>
        <p:grpSpPr>
          <a:xfrm>
            <a:off x="3559773" y="2686232"/>
            <a:ext cx="5402653" cy="2681768"/>
            <a:chOff x="902897" y="4139168"/>
            <a:chExt cx="5402653" cy="2681768"/>
          </a:xfrm>
        </p:grpSpPr>
        <p:grpSp>
          <p:nvGrpSpPr>
            <p:cNvPr id="205" name="Group 204"/>
            <p:cNvGrpSpPr/>
            <p:nvPr/>
          </p:nvGrpSpPr>
          <p:grpSpPr>
            <a:xfrm>
              <a:off x="1181100" y="4139168"/>
              <a:ext cx="4737100" cy="801132"/>
              <a:chOff x="1181100" y="4139168"/>
              <a:chExt cx="4737100" cy="801132"/>
            </a:xfrm>
          </p:grpSpPr>
          <p:grpSp>
            <p:nvGrpSpPr>
              <p:cNvPr id="233" name="Group 232"/>
              <p:cNvGrpSpPr/>
              <p:nvPr/>
            </p:nvGrpSpPr>
            <p:grpSpPr>
              <a:xfrm>
                <a:off x="1181100" y="4508500"/>
                <a:ext cx="4737100" cy="431800"/>
                <a:chOff x="1181100" y="4508500"/>
                <a:chExt cx="4737100" cy="431800"/>
              </a:xfrm>
            </p:grpSpPr>
            <p:sp>
              <p:nvSpPr>
                <p:cNvPr id="241" name="Oval 240"/>
                <p:cNvSpPr/>
                <p:nvPr/>
              </p:nvSpPr>
              <p:spPr>
                <a:xfrm>
                  <a:off x="1181100" y="4508500"/>
                  <a:ext cx="406400" cy="431800"/>
                </a:xfrm>
                <a:prstGeom prst="ellipse">
                  <a:avLst/>
                </a:prstGeom>
                <a:solidFill>
                  <a:srgbClr val="0000FF"/>
                </a:solidFill>
                <a:ln w="9525" cap="flat" cmpd="sng" algn="ctr">
                  <a:solidFill>
                    <a:srgbClr val="FFFFFF"/>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42" name="Rounded Rectangle 241"/>
                <p:cNvSpPr/>
                <p:nvPr/>
              </p:nvSpPr>
              <p:spPr>
                <a:xfrm>
                  <a:off x="1562100" y="4673600"/>
                  <a:ext cx="4356100" cy="127000"/>
                </a:xfrm>
                <a:prstGeom prst="roundRect">
                  <a:avLst/>
                </a:prstGeom>
                <a:gradFill flip="none" rotWithShape="1">
                  <a:gsLst>
                    <a:gs pos="100000">
                      <a:srgbClr val="4F81BD">
                        <a:shade val="51000"/>
                        <a:satMod val="130000"/>
                      </a:srgbClr>
                    </a:gs>
                    <a:gs pos="29000">
                      <a:srgbClr val="FF0000"/>
                    </a:gs>
                    <a:gs pos="99000">
                      <a:srgbClr val="0000FF"/>
                    </a:gs>
                    <a:gs pos="67000">
                      <a:srgbClr val="4F81BD">
                        <a:shade val="51000"/>
                        <a:satMod val="130000"/>
                      </a:srgbClr>
                    </a:gs>
                  </a:gsLst>
                  <a:path path="circle">
                    <a:fillToRect l="100000" t="100000"/>
                  </a:path>
                  <a:tileRect r="-100000" b="-100000"/>
                </a:gradFill>
                <a:ln w="9525" cap="flat" cmpd="sng" algn="ctr">
                  <a:solidFill>
                    <a:sysClr val="window" lastClr="FFFFFF"/>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3" name="Rectangle 242"/>
                <p:cNvSpPr/>
                <p:nvPr/>
              </p:nvSpPr>
              <p:spPr>
                <a:xfrm>
                  <a:off x="1314450" y="4673600"/>
                  <a:ext cx="260350" cy="139700"/>
                </a:xfrm>
                <a:prstGeom prst="rect">
                  <a:avLst/>
                </a:prstGeom>
                <a:solidFill>
                  <a:srgbClr val="0000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grpSp>
          <p:cxnSp>
            <p:nvCxnSpPr>
              <p:cNvPr id="234" name="Straight Connector 233"/>
              <p:cNvCxnSpPr/>
              <p:nvPr/>
            </p:nvCxnSpPr>
            <p:spPr>
              <a:xfrm>
                <a:off x="2057400" y="45804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cxnSp>
            <p:nvCxnSpPr>
              <p:cNvPr id="235" name="Straight Connector 234"/>
              <p:cNvCxnSpPr/>
              <p:nvPr/>
            </p:nvCxnSpPr>
            <p:spPr>
              <a:xfrm>
                <a:off x="2870200" y="45677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cxnSp>
            <p:nvCxnSpPr>
              <p:cNvPr id="236" name="Straight Connector 235"/>
              <p:cNvCxnSpPr/>
              <p:nvPr/>
            </p:nvCxnSpPr>
            <p:spPr>
              <a:xfrm>
                <a:off x="2971800" y="45677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cxnSp>
            <p:nvCxnSpPr>
              <p:cNvPr id="237" name="Straight Connector 236"/>
              <p:cNvCxnSpPr/>
              <p:nvPr/>
            </p:nvCxnSpPr>
            <p:spPr>
              <a:xfrm>
                <a:off x="3708400" y="45677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cxnSp>
            <p:nvCxnSpPr>
              <p:cNvPr id="238" name="Straight Connector 237"/>
              <p:cNvCxnSpPr/>
              <p:nvPr/>
            </p:nvCxnSpPr>
            <p:spPr>
              <a:xfrm>
                <a:off x="3810000" y="45677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cxnSp>
            <p:nvCxnSpPr>
              <p:cNvPr id="239" name="Straight Connector 238"/>
              <p:cNvCxnSpPr/>
              <p:nvPr/>
            </p:nvCxnSpPr>
            <p:spPr>
              <a:xfrm>
                <a:off x="5435600" y="4580400"/>
                <a:ext cx="0" cy="359900"/>
              </a:xfrm>
              <a:prstGeom prst="line">
                <a:avLst/>
              </a:prstGeom>
              <a:noFill/>
              <a:ln w="25400" cap="flat" cmpd="sng" algn="ctr">
                <a:solidFill>
                  <a:sysClr val="window" lastClr="FFFFFF"/>
                </a:solidFill>
                <a:prstDash val="solid"/>
              </a:ln>
              <a:effectLst>
                <a:outerShdw blurRad="40000" dist="20000" dir="5400000" rotWithShape="0">
                  <a:srgbClr val="000000">
                    <a:alpha val="38000"/>
                  </a:srgbClr>
                </a:outerShdw>
              </a:effectLst>
            </p:spPr>
          </p:cxnSp>
          <p:sp>
            <p:nvSpPr>
              <p:cNvPr id="240" name="TextBox 239"/>
              <p:cNvSpPr txBox="1"/>
              <p:nvPr/>
            </p:nvSpPr>
            <p:spPr>
              <a:xfrm>
                <a:off x="3389890" y="4139168"/>
                <a:ext cx="72365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rPr>
                  <a:t>1.2 T</a:t>
                </a:r>
                <a:r>
                  <a:rPr kumimoji="0" lang="fr-FR" sz="1800" b="0" i="0" u="none" strike="noStrike" kern="0" cap="none" spc="0" normalizeH="0" baseline="-25000" noProof="0" dirty="0" smtClean="0">
                    <a:ln>
                      <a:noFill/>
                    </a:ln>
                    <a:solidFill>
                      <a:sysClr val="windowText" lastClr="000000"/>
                    </a:solidFill>
                    <a:effectLst/>
                    <a:uLnTx/>
                    <a:uFillTx/>
                  </a:rPr>
                  <a:t>C</a:t>
                </a:r>
                <a:endParaRPr kumimoji="0" lang="fr-FR" sz="1800" b="0" i="0" u="none" strike="noStrike" kern="0" cap="none" spc="0" normalizeH="0" baseline="-25000" noProof="0" dirty="0">
                  <a:ln>
                    <a:noFill/>
                  </a:ln>
                  <a:solidFill>
                    <a:sysClr val="windowText" lastClr="000000"/>
                  </a:solidFill>
                  <a:effectLst/>
                  <a:uLnTx/>
                  <a:uFillTx/>
                </a:endParaRPr>
              </a:p>
            </p:txBody>
          </p:sp>
        </p:grpSp>
        <p:grpSp>
          <p:nvGrpSpPr>
            <p:cNvPr id="206" name="Group 205"/>
            <p:cNvGrpSpPr/>
            <p:nvPr/>
          </p:nvGrpSpPr>
          <p:grpSpPr>
            <a:xfrm>
              <a:off x="1390649" y="5461401"/>
              <a:ext cx="4914901" cy="1002501"/>
              <a:chOff x="1390649" y="5461401"/>
              <a:chExt cx="4914901" cy="1002501"/>
            </a:xfrm>
          </p:grpSpPr>
          <p:sp>
            <p:nvSpPr>
              <p:cNvPr id="214" name="Trapezoid 213"/>
              <p:cNvSpPr/>
              <p:nvPr/>
            </p:nvSpPr>
            <p:spPr>
              <a:xfrm rot="5400000">
                <a:off x="3371849" y="3517902"/>
                <a:ext cx="952502" cy="4914901"/>
              </a:xfrm>
              <a:prstGeom prst="trapezoid">
                <a:avLst/>
              </a:prstGeom>
              <a:gradFill rotWithShape="1">
                <a:gsLst>
                  <a:gs pos="0">
                    <a:srgbClr val="4F81BD">
                      <a:shade val="51000"/>
                      <a:satMod val="130000"/>
                    </a:srgbClr>
                  </a:gs>
                  <a:gs pos="23000">
                    <a:srgbClr val="4F81BD">
                      <a:shade val="93000"/>
                      <a:satMod val="130000"/>
                    </a:srgbClr>
                  </a:gs>
                  <a:gs pos="35000">
                    <a:srgbClr val="4F81BD">
                      <a:shade val="94000"/>
                      <a:satMod val="135000"/>
                    </a:srgbClr>
                  </a:gs>
                  <a:gs pos="61000">
                    <a:srgbClr val="FF0000"/>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5" name="Freeform 214"/>
              <p:cNvSpPr/>
              <p:nvPr/>
            </p:nvSpPr>
            <p:spPr>
              <a:xfrm>
                <a:off x="1972659" y="5571067"/>
                <a:ext cx="97511" cy="804333"/>
              </a:xfrm>
              <a:custGeom>
                <a:avLst/>
                <a:gdLst>
                  <a:gd name="connsiteX0" fmla="*/ 84741 w 97511"/>
                  <a:gd name="connsiteY0" fmla="*/ 0 h 804333"/>
                  <a:gd name="connsiteX1" fmla="*/ 74 w 97511"/>
                  <a:gd name="connsiteY1" fmla="*/ 143933 h 804333"/>
                  <a:gd name="connsiteX2" fmla="*/ 97441 w 97511"/>
                  <a:gd name="connsiteY2" fmla="*/ 283633 h 804333"/>
                  <a:gd name="connsiteX3" fmla="*/ 17008 w 97511"/>
                  <a:gd name="connsiteY3" fmla="*/ 431800 h 804333"/>
                  <a:gd name="connsiteX4" fmla="*/ 93208 w 97511"/>
                  <a:gd name="connsiteY4" fmla="*/ 550333 h 804333"/>
                  <a:gd name="connsiteX5" fmla="*/ 29708 w 97511"/>
                  <a:gd name="connsiteY5" fmla="*/ 719666 h 804333"/>
                  <a:gd name="connsiteX6" fmla="*/ 63574 w 97511"/>
                  <a:gd name="connsiteY6" fmla="*/ 804333 h 804333"/>
                  <a:gd name="connsiteX7" fmla="*/ 63574 w 97511"/>
                  <a:gd name="connsiteY7" fmla="*/ 804333 h 804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1" h="804333">
                    <a:moveTo>
                      <a:pt x="84741" y="0"/>
                    </a:moveTo>
                    <a:cubicBezTo>
                      <a:pt x="41349" y="48330"/>
                      <a:pt x="-2043" y="96661"/>
                      <a:pt x="74" y="143933"/>
                    </a:cubicBezTo>
                    <a:cubicBezTo>
                      <a:pt x="2191" y="191205"/>
                      <a:pt x="94619" y="235655"/>
                      <a:pt x="97441" y="283633"/>
                    </a:cubicBezTo>
                    <a:cubicBezTo>
                      <a:pt x="100263" y="331611"/>
                      <a:pt x="17713" y="387350"/>
                      <a:pt x="17008" y="431800"/>
                    </a:cubicBezTo>
                    <a:cubicBezTo>
                      <a:pt x="16303" y="476250"/>
                      <a:pt x="91091" y="502355"/>
                      <a:pt x="93208" y="550333"/>
                    </a:cubicBezTo>
                    <a:cubicBezTo>
                      <a:pt x="95325" y="598311"/>
                      <a:pt x="34647" y="677333"/>
                      <a:pt x="29708" y="719666"/>
                    </a:cubicBezTo>
                    <a:cubicBezTo>
                      <a:pt x="24769" y="761999"/>
                      <a:pt x="63574" y="804333"/>
                      <a:pt x="63574" y="804333"/>
                    </a:cubicBezTo>
                    <a:lnTo>
                      <a:pt x="63574" y="804333"/>
                    </a:lnTo>
                  </a:path>
                </a:pathLst>
              </a:custGeom>
              <a:noFill/>
              <a:ln w="25400" cap="flat" cmpd="sng" algn="ctr">
                <a:solidFill>
                  <a:sysClr val="window" lastClr="FFFFFF">
                    <a:lumMod val="50000"/>
                  </a:sys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6" name="Freeform 215"/>
              <p:cNvSpPr/>
              <p:nvPr/>
            </p:nvSpPr>
            <p:spPr>
              <a:xfrm>
                <a:off x="2777063" y="5592233"/>
                <a:ext cx="105837" cy="749300"/>
              </a:xfrm>
              <a:custGeom>
                <a:avLst/>
                <a:gdLst>
                  <a:gd name="connsiteX0" fmla="*/ 88904 w 105837"/>
                  <a:gd name="connsiteY0" fmla="*/ 0 h 749300"/>
                  <a:gd name="connsiteX1" fmla="*/ 4 w 105837"/>
                  <a:gd name="connsiteY1" fmla="*/ 131234 h 749300"/>
                  <a:gd name="connsiteX2" fmla="*/ 84670 w 105837"/>
                  <a:gd name="connsiteY2" fmla="*/ 241300 h 749300"/>
                  <a:gd name="connsiteX3" fmla="*/ 29637 w 105837"/>
                  <a:gd name="connsiteY3" fmla="*/ 355600 h 749300"/>
                  <a:gd name="connsiteX4" fmla="*/ 105837 w 105837"/>
                  <a:gd name="connsiteY4" fmla="*/ 486834 h 749300"/>
                  <a:gd name="connsiteX5" fmla="*/ 29637 w 105837"/>
                  <a:gd name="connsiteY5" fmla="*/ 592667 h 749300"/>
                  <a:gd name="connsiteX6" fmla="*/ 88904 w 105837"/>
                  <a:gd name="connsiteY6" fmla="*/ 749300 h 74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837" h="749300">
                    <a:moveTo>
                      <a:pt x="88904" y="0"/>
                    </a:moveTo>
                    <a:cubicBezTo>
                      <a:pt x="44807" y="45508"/>
                      <a:pt x="710" y="91017"/>
                      <a:pt x="4" y="131234"/>
                    </a:cubicBezTo>
                    <a:cubicBezTo>
                      <a:pt x="-702" y="171451"/>
                      <a:pt x="79731" y="203906"/>
                      <a:pt x="84670" y="241300"/>
                    </a:cubicBezTo>
                    <a:cubicBezTo>
                      <a:pt x="89609" y="278694"/>
                      <a:pt x="26109" y="314678"/>
                      <a:pt x="29637" y="355600"/>
                    </a:cubicBezTo>
                    <a:cubicBezTo>
                      <a:pt x="33165" y="396522"/>
                      <a:pt x="105837" y="447323"/>
                      <a:pt x="105837" y="486834"/>
                    </a:cubicBezTo>
                    <a:cubicBezTo>
                      <a:pt x="105837" y="526345"/>
                      <a:pt x="32459" y="548923"/>
                      <a:pt x="29637" y="592667"/>
                    </a:cubicBezTo>
                    <a:cubicBezTo>
                      <a:pt x="26815" y="636411"/>
                      <a:pt x="57859" y="692855"/>
                      <a:pt x="88904" y="749300"/>
                    </a:cubicBezTo>
                  </a:path>
                </a:pathLst>
              </a:custGeom>
              <a:noFill/>
              <a:ln w="25400" cap="flat" cmpd="sng" algn="ctr">
                <a:solidFill>
                  <a:srgbClr val="7F7F7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7" name="Freeform 216"/>
              <p:cNvSpPr/>
              <p:nvPr/>
            </p:nvSpPr>
            <p:spPr>
              <a:xfrm>
                <a:off x="2929463" y="5609177"/>
                <a:ext cx="105837" cy="749300"/>
              </a:xfrm>
              <a:custGeom>
                <a:avLst/>
                <a:gdLst>
                  <a:gd name="connsiteX0" fmla="*/ 88904 w 105837"/>
                  <a:gd name="connsiteY0" fmla="*/ 0 h 749300"/>
                  <a:gd name="connsiteX1" fmla="*/ 4 w 105837"/>
                  <a:gd name="connsiteY1" fmla="*/ 131234 h 749300"/>
                  <a:gd name="connsiteX2" fmla="*/ 84670 w 105837"/>
                  <a:gd name="connsiteY2" fmla="*/ 241300 h 749300"/>
                  <a:gd name="connsiteX3" fmla="*/ 29637 w 105837"/>
                  <a:gd name="connsiteY3" fmla="*/ 355600 h 749300"/>
                  <a:gd name="connsiteX4" fmla="*/ 105837 w 105837"/>
                  <a:gd name="connsiteY4" fmla="*/ 486834 h 749300"/>
                  <a:gd name="connsiteX5" fmla="*/ 29637 w 105837"/>
                  <a:gd name="connsiteY5" fmla="*/ 592667 h 749300"/>
                  <a:gd name="connsiteX6" fmla="*/ 88904 w 105837"/>
                  <a:gd name="connsiteY6" fmla="*/ 749300 h 74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837" h="749300">
                    <a:moveTo>
                      <a:pt x="88904" y="0"/>
                    </a:moveTo>
                    <a:cubicBezTo>
                      <a:pt x="44807" y="45508"/>
                      <a:pt x="710" y="91017"/>
                      <a:pt x="4" y="131234"/>
                    </a:cubicBezTo>
                    <a:cubicBezTo>
                      <a:pt x="-702" y="171451"/>
                      <a:pt x="79731" y="203906"/>
                      <a:pt x="84670" y="241300"/>
                    </a:cubicBezTo>
                    <a:cubicBezTo>
                      <a:pt x="89609" y="278694"/>
                      <a:pt x="26109" y="314678"/>
                      <a:pt x="29637" y="355600"/>
                    </a:cubicBezTo>
                    <a:cubicBezTo>
                      <a:pt x="33165" y="396522"/>
                      <a:pt x="105837" y="447323"/>
                      <a:pt x="105837" y="486834"/>
                    </a:cubicBezTo>
                    <a:cubicBezTo>
                      <a:pt x="105837" y="526345"/>
                      <a:pt x="32459" y="548923"/>
                      <a:pt x="29637" y="592667"/>
                    </a:cubicBezTo>
                    <a:cubicBezTo>
                      <a:pt x="26815" y="636411"/>
                      <a:pt x="57859" y="692855"/>
                      <a:pt x="88904" y="749300"/>
                    </a:cubicBezTo>
                  </a:path>
                </a:pathLst>
              </a:custGeom>
              <a:noFill/>
              <a:ln w="25400" cap="flat" cmpd="sng" algn="ctr">
                <a:solidFill>
                  <a:srgbClr val="7F7F7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8" name="Freeform 217"/>
              <p:cNvSpPr/>
              <p:nvPr/>
            </p:nvSpPr>
            <p:spPr>
              <a:xfrm>
                <a:off x="3593671" y="5643033"/>
                <a:ext cx="114732" cy="647700"/>
              </a:xfrm>
              <a:custGeom>
                <a:avLst/>
                <a:gdLst>
                  <a:gd name="connsiteX0" fmla="*/ 72396 w 114732"/>
                  <a:gd name="connsiteY0" fmla="*/ 0 h 647700"/>
                  <a:gd name="connsiteX1" fmla="*/ 429 w 114732"/>
                  <a:gd name="connsiteY1" fmla="*/ 110067 h 647700"/>
                  <a:gd name="connsiteX2" fmla="*/ 102029 w 114732"/>
                  <a:gd name="connsiteY2" fmla="*/ 186267 h 647700"/>
                  <a:gd name="connsiteX3" fmla="*/ 13129 w 114732"/>
                  <a:gd name="connsiteY3" fmla="*/ 262467 h 647700"/>
                  <a:gd name="connsiteX4" fmla="*/ 114729 w 114732"/>
                  <a:gd name="connsiteY4" fmla="*/ 342900 h 647700"/>
                  <a:gd name="connsiteX5" fmla="*/ 17362 w 114732"/>
                  <a:gd name="connsiteY5" fmla="*/ 431800 h 647700"/>
                  <a:gd name="connsiteX6" fmla="*/ 97796 w 114732"/>
                  <a:gd name="connsiteY6" fmla="*/ 499534 h 647700"/>
                  <a:gd name="connsiteX7" fmla="*/ 30062 w 114732"/>
                  <a:gd name="connsiteY7" fmla="*/ 575734 h 647700"/>
                  <a:gd name="connsiteX8" fmla="*/ 59696 w 114732"/>
                  <a:gd name="connsiteY8" fmla="*/ 64770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732" h="647700">
                    <a:moveTo>
                      <a:pt x="72396" y="0"/>
                    </a:moveTo>
                    <a:cubicBezTo>
                      <a:pt x="33943" y="39511"/>
                      <a:pt x="-4510" y="79023"/>
                      <a:pt x="429" y="110067"/>
                    </a:cubicBezTo>
                    <a:cubicBezTo>
                      <a:pt x="5368" y="141111"/>
                      <a:pt x="99912" y="160867"/>
                      <a:pt x="102029" y="186267"/>
                    </a:cubicBezTo>
                    <a:cubicBezTo>
                      <a:pt x="104146" y="211667"/>
                      <a:pt x="11012" y="236362"/>
                      <a:pt x="13129" y="262467"/>
                    </a:cubicBezTo>
                    <a:cubicBezTo>
                      <a:pt x="15246" y="288572"/>
                      <a:pt x="114024" y="314678"/>
                      <a:pt x="114729" y="342900"/>
                    </a:cubicBezTo>
                    <a:cubicBezTo>
                      <a:pt x="115434" y="371122"/>
                      <a:pt x="20184" y="405694"/>
                      <a:pt x="17362" y="431800"/>
                    </a:cubicBezTo>
                    <a:cubicBezTo>
                      <a:pt x="14540" y="457906"/>
                      <a:pt x="95679" y="475545"/>
                      <a:pt x="97796" y="499534"/>
                    </a:cubicBezTo>
                    <a:cubicBezTo>
                      <a:pt x="99913" y="523523"/>
                      <a:pt x="36412" y="551040"/>
                      <a:pt x="30062" y="575734"/>
                    </a:cubicBezTo>
                    <a:cubicBezTo>
                      <a:pt x="23712" y="600428"/>
                      <a:pt x="41704" y="624064"/>
                      <a:pt x="59696" y="647700"/>
                    </a:cubicBezTo>
                  </a:path>
                </a:pathLst>
              </a:custGeom>
              <a:noFill/>
              <a:ln w="25400" cap="flat" cmpd="sng" algn="ctr">
                <a:solidFill>
                  <a:srgbClr val="7F7F7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9" name="Freeform 218"/>
              <p:cNvSpPr/>
              <p:nvPr/>
            </p:nvSpPr>
            <p:spPr>
              <a:xfrm>
                <a:off x="3707974" y="5651511"/>
                <a:ext cx="114732" cy="647700"/>
              </a:xfrm>
              <a:custGeom>
                <a:avLst/>
                <a:gdLst>
                  <a:gd name="connsiteX0" fmla="*/ 72396 w 114732"/>
                  <a:gd name="connsiteY0" fmla="*/ 0 h 647700"/>
                  <a:gd name="connsiteX1" fmla="*/ 429 w 114732"/>
                  <a:gd name="connsiteY1" fmla="*/ 110067 h 647700"/>
                  <a:gd name="connsiteX2" fmla="*/ 102029 w 114732"/>
                  <a:gd name="connsiteY2" fmla="*/ 186267 h 647700"/>
                  <a:gd name="connsiteX3" fmla="*/ 13129 w 114732"/>
                  <a:gd name="connsiteY3" fmla="*/ 262467 h 647700"/>
                  <a:gd name="connsiteX4" fmla="*/ 114729 w 114732"/>
                  <a:gd name="connsiteY4" fmla="*/ 342900 h 647700"/>
                  <a:gd name="connsiteX5" fmla="*/ 17362 w 114732"/>
                  <a:gd name="connsiteY5" fmla="*/ 431800 h 647700"/>
                  <a:gd name="connsiteX6" fmla="*/ 97796 w 114732"/>
                  <a:gd name="connsiteY6" fmla="*/ 499534 h 647700"/>
                  <a:gd name="connsiteX7" fmla="*/ 30062 w 114732"/>
                  <a:gd name="connsiteY7" fmla="*/ 575734 h 647700"/>
                  <a:gd name="connsiteX8" fmla="*/ 59696 w 114732"/>
                  <a:gd name="connsiteY8" fmla="*/ 64770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732" h="647700">
                    <a:moveTo>
                      <a:pt x="72396" y="0"/>
                    </a:moveTo>
                    <a:cubicBezTo>
                      <a:pt x="33943" y="39511"/>
                      <a:pt x="-4510" y="79023"/>
                      <a:pt x="429" y="110067"/>
                    </a:cubicBezTo>
                    <a:cubicBezTo>
                      <a:pt x="5368" y="141111"/>
                      <a:pt x="99912" y="160867"/>
                      <a:pt x="102029" y="186267"/>
                    </a:cubicBezTo>
                    <a:cubicBezTo>
                      <a:pt x="104146" y="211667"/>
                      <a:pt x="11012" y="236362"/>
                      <a:pt x="13129" y="262467"/>
                    </a:cubicBezTo>
                    <a:cubicBezTo>
                      <a:pt x="15246" y="288572"/>
                      <a:pt x="114024" y="314678"/>
                      <a:pt x="114729" y="342900"/>
                    </a:cubicBezTo>
                    <a:cubicBezTo>
                      <a:pt x="115434" y="371122"/>
                      <a:pt x="20184" y="405694"/>
                      <a:pt x="17362" y="431800"/>
                    </a:cubicBezTo>
                    <a:cubicBezTo>
                      <a:pt x="14540" y="457906"/>
                      <a:pt x="95679" y="475545"/>
                      <a:pt x="97796" y="499534"/>
                    </a:cubicBezTo>
                    <a:cubicBezTo>
                      <a:pt x="99913" y="523523"/>
                      <a:pt x="36412" y="551040"/>
                      <a:pt x="30062" y="575734"/>
                    </a:cubicBezTo>
                    <a:cubicBezTo>
                      <a:pt x="23712" y="600428"/>
                      <a:pt x="41704" y="624064"/>
                      <a:pt x="59696" y="647700"/>
                    </a:cubicBezTo>
                  </a:path>
                </a:pathLst>
              </a:custGeom>
              <a:noFill/>
              <a:ln w="25400" cap="flat" cmpd="sng" algn="ctr">
                <a:solidFill>
                  <a:srgbClr val="7F7F7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0" name="Freeform 219"/>
              <p:cNvSpPr/>
              <p:nvPr/>
            </p:nvSpPr>
            <p:spPr>
              <a:xfrm>
                <a:off x="5337439" y="5731933"/>
                <a:ext cx="165998" cy="495300"/>
              </a:xfrm>
              <a:custGeom>
                <a:avLst/>
                <a:gdLst>
                  <a:gd name="connsiteX0" fmla="*/ 93928 w 165998"/>
                  <a:gd name="connsiteY0" fmla="*/ 0 h 495300"/>
                  <a:gd name="connsiteX1" fmla="*/ 794 w 165998"/>
                  <a:gd name="connsiteY1" fmla="*/ 67734 h 495300"/>
                  <a:gd name="connsiteX2" fmla="*/ 140494 w 165998"/>
                  <a:gd name="connsiteY2" fmla="*/ 97367 h 495300"/>
                  <a:gd name="connsiteX3" fmla="*/ 26194 w 165998"/>
                  <a:gd name="connsiteY3" fmla="*/ 177800 h 495300"/>
                  <a:gd name="connsiteX4" fmla="*/ 165894 w 165998"/>
                  <a:gd name="connsiteY4" fmla="*/ 215900 h 495300"/>
                  <a:gd name="connsiteX5" fmla="*/ 17728 w 165998"/>
                  <a:gd name="connsiteY5" fmla="*/ 266700 h 495300"/>
                  <a:gd name="connsiteX6" fmla="*/ 165894 w 165998"/>
                  <a:gd name="connsiteY6" fmla="*/ 325967 h 495300"/>
                  <a:gd name="connsiteX7" fmla="*/ 43128 w 165998"/>
                  <a:gd name="connsiteY7" fmla="*/ 393700 h 495300"/>
                  <a:gd name="connsiteX8" fmla="*/ 161661 w 165998"/>
                  <a:gd name="connsiteY8" fmla="*/ 419100 h 495300"/>
                  <a:gd name="connsiteX9" fmla="*/ 93928 w 165998"/>
                  <a:gd name="connsiteY9"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998" h="495300">
                    <a:moveTo>
                      <a:pt x="93928" y="0"/>
                    </a:moveTo>
                    <a:cubicBezTo>
                      <a:pt x="43480" y="25753"/>
                      <a:pt x="-6967" y="51506"/>
                      <a:pt x="794" y="67734"/>
                    </a:cubicBezTo>
                    <a:cubicBezTo>
                      <a:pt x="8555" y="83962"/>
                      <a:pt x="136261" y="79023"/>
                      <a:pt x="140494" y="97367"/>
                    </a:cubicBezTo>
                    <a:cubicBezTo>
                      <a:pt x="144727" y="115711"/>
                      <a:pt x="21961" y="158045"/>
                      <a:pt x="26194" y="177800"/>
                    </a:cubicBezTo>
                    <a:cubicBezTo>
                      <a:pt x="30427" y="197556"/>
                      <a:pt x="167305" y="201083"/>
                      <a:pt x="165894" y="215900"/>
                    </a:cubicBezTo>
                    <a:cubicBezTo>
                      <a:pt x="164483" y="230717"/>
                      <a:pt x="17728" y="248356"/>
                      <a:pt x="17728" y="266700"/>
                    </a:cubicBezTo>
                    <a:cubicBezTo>
                      <a:pt x="17728" y="285044"/>
                      <a:pt x="161661" y="304800"/>
                      <a:pt x="165894" y="325967"/>
                    </a:cubicBezTo>
                    <a:cubicBezTo>
                      <a:pt x="170127" y="347134"/>
                      <a:pt x="43833" y="378178"/>
                      <a:pt x="43128" y="393700"/>
                    </a:cubicBezTo>
                    <a:cubicBezTo>
                      <a:pt x="42423" y="409222"/>
                      <a:pt x="153194" y="402167"/>
                      <a:pt x="161661" y="419100"/>
                    </a:cubicBezTo>
                    <a:cubicBezTo>
                      <a:pt x="170128" y="436033"/>
                      <a:pt x="132028" y="465666"/>
                      <a:pt x="93928" y="495300"/>
                    </a:cubicBezTo>
                  </a:path>
                </a:pathLst>
              </a:custGeom>
              <a:noFill/>
              <a:ln w="25400" cap="flat" cmpd="sng" algn="ctr">
                <a:solidFill>
                  <a:srgbClr val="7F7F7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1" name="Oval 220"/>
              <p:cNvSpPr>
                <a:spLocks noChangeAspect="1"/>
              </p:cNvSpPr>
              <p:nvPr/>
            </p:nvSpPr>
            <p:spPr>
              <a:xfrm flipV="1">
                <a:off x="2006600" y="6363102"/>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2" name="Oval 221"/>
              <p:cNvSpPr>
                <a:spLocks noChangeAspect="1"/>
              </p:cNvSpPr>
              <p:nvPr/>
            </p:nvSpPr>
            <p:spPr>
              <a:xfrm flipV="1">
                <a:off x="2819400" y="6337302"/>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3" name="Oval 222"/>
              <p:cNvSpPr>
                <a:spLocks noChangeAspect="1"/>
              </p:cNvSpPr>
              <p:nvPr/>
            </p:nvSpPr>
            <p:spPr>
              <a:xfrm>
                <a:off x="2971800" y="6324202"/>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4" name="Oval 223"/>
              <p:cNvSpPr>
                <a:spLocks noChangeAspect="1"/>
              </p:cNvSpPr>
              <p:nvPr/>
            </p:nvSpPr>
            <p:spPr>
              <a:xfrm flipV="1">
                <a:off x="3605565" y="6292452"/>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5" name="Oval 224"/>
              <p:cNvSpPr>
                <a:spLocks noChangeAspect="1"/>
              </p:cNvSpPr>
              <p:nvPr/>
            </p:nvSpPr>
            <p:spPr>
              <a:xfrm>
                <a:off x="3706083" y="6285702"/>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6" name="Oval 225"/>
              <p:cNvSpPr>
                <a:spLocks noChangeAspect="1"/>
              </p:cNvSpPr>
              <p:nvPr/>
            </p:nvSpPr>
            <p:spPr>
              <a:xfrm>
                <a:off x="5384183" y="6210302"/>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7" name="Oval 226"/>
              <p:cNvSpPr>
                <a:spLocks noChangeAspect="1"/>
              </p:cNvSpPr>
              <p:nvPr/>
            </p:nvSpPr>
            <p:spPr>
              <a:xfrm flipV="1">
                <a:off x="2005517" y="5461401"/>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8" name="Oval 227"/>
              <p:cNvSpPr>
                <a:spLocks noChangeAspect="1"/>
              </p:cNvSpPr>
              <p:nvPr/>
            </p:nvSpPr>
            <p:spPr>
              <a:xfrm flipV="1">
                <a:off x="2818317" y="5499101"/>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9" name="Oval 228"/>
              <p:cNvSpPr>
                <a:spLocks noChangeAspect="1"/>
              </p:cNvSpPr>
              <p:nvPr/>
            </p:nvSpPr>
            <p:spPr>
              <a:xfrm>
                <a:off x="2970717" y="5511401"/>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0" name="Oval 229"/>
              <p:cNvSpPr>
                <a:spLocks noChangeAspect="1"/>
              </p:cNvSpPr>
              <p:nvPr/>
            </p:nvSpPr>
            <p:spPr>
              <a:xfrm flipV="1">
                <a:off x="3604482" y="5549501"/>
                <a:ext cx="103765" cy="1008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Oval 230"/>
              <p:cNvSpPr>
                <a:spLocks noChangeAspect="1"/>
              </p:cNvSpPr>
              <p:nvPr/>
            </p:nvSpPr>
            <p:spPr>
              <a:xfrm>
                <a:off x="3705000" y="5555451"/>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2" name="Oval 231"/>
              <p:cNvSpPr>
                <a:spLocks noChangeAspect="1"/>
              </p:cNvSpPr>
              <p:nvPr/>
            </p:nvSpPr>
            <p:spPr>
              <a:xfrm>
                <a:off x="5383100" y="5626101"/>
                <a:ext cx="105000" cy="102000"/>
              </a:xfrm>
              <a:prstGeom prst="ellipse">
                <a:avLst/>
              </a:prstGeom>
              <a:solidFill>
                <a:sysClr val="window" lastClr="FFFFFF"/>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207" name="TextBox 206"/>
            <p:cNvSpPr txBox="1"/>
            <p:nvPr/>
          </p:nvSpPr>
          <p:spPr>
            <a:xfrm>
              <a:off x="1840827" y="6451604"/>
              <a:ext cx="40558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ysClr val="windowText" lastClr="000000"/>
                  </a:solidFill>
                  <a:effectLst/>
                  <a:uLnTx/>
                  <a:uFillTx/>
                </a:rPr>
                <a:t>ψ</a:t>
              </a:r>
              <a:r>
                <a:rPr kumimoji="0" lang="fr-CH" sz="1800" b="0" i="0" u="none" strike="noStrike" kern="0" cap="none" spc="0" normalizeH="0" baseline="0" noProof="0" dirty="0" smtClean="0">
                  <a:ln>
                    <a:noFill/>
                  </a:ln>
                  <a:solidFill>
                    <a:sysClr val="windowText" lastClr="000000"/>
                  </a:solidFill>
                  <a:effectLst/>
                  <a:uLnTx/>
                  <a:uFillTx/>
                </a:rPr>
                <a:t>’</a:t>
              </a:r>
              <a:endParaRPr kumimoji="0" lang="fr-FR" sz="1800" b="0" i="0" u="none" strike="noStrike" kern="0" cap="none" spc="0" normalizeH="0" baseline="0" noProof="0" dirty="0">
                <a:ln>
                  <a:noFill/>
                </a:ln>
                <a:solidFill>
                  <a:sysClr val="windowText" lastClr="000000"/>
                </a:solidFill>
                <a:effectLst/>
                <a:uLnTx/>
                <a:uFillTx/>
              </a:endParaRPr>
            </a:p>
          </p:txBody>
        </p:sp>
        <p:sp>
          <p:nvSpPr>
            <p:cNvPr id="208" name="TextBox 207"/>
            <p:cNvSpPr txBox="1"/>
            <p:nvPr/>
          </p:nvSpPr>
          <p:spPr>
            <a:xfrm>
              <a:off x="2667410" y="6400804"/>
              <a:ext cx="35137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ysClr val="windowText" lastClr="000000"/>
                  </a:solidFill>
                  <a:effectLst/>
                  <a:uLnTx/>
                  <a:uFillTx/>
                </a:rPr>
                <a:t>χ</a:t>
              </a:r>
              <a:r>
                <a:rPr kumimoji="0" lang="fr-CH" sz="1800" b="0" i="0" u="none" strike="noStrike" kern="0" cap="none" spc="0" normalizeH="0" baseline="-25000" noProof="0" dirty="0" smtClean="0">
                  <a:ln>
                    <a:noFill/>
                  </a:ln>
                  <a:solidFill>
                    <a:sysClr val="windowText" lastClr="000000"/>
                  </a:solidFill>
                  <a:effectLst/>
                  <a:uLnTx/>
                  <a:uFillTx/>
                </a:rPr>
                <a:t>c</a:t>
              </a:r>
              <a:endParaRPr kumimoji="0" lang="fr-FR" sz="1800" b="0" i="0" u="none" strike="noStrike" kern="0" cap="none" spc="0" normalizeH="0" baseline="-25000" noProof="0" dirty="0">
                <a:ln>
                  <a:noFill/>
                </a:ln>
                <a:solidFill>
                  <a:sysClr val="windowText" lastClr="000000"/>
                </a:solidFill>
                <a:effectLst/>
                <a:uLnTx/>
                <a:uFillTx/>
              </a:endParaRPr>
            </a:p>
          </p:txBody>
        </p:sp>
        <p:sp>
          <p:nvSpPr>
            <p:cNvPr id="209" name="TextBox 208"/>
            <p:cNvSpPr txBox="1"/>
            <p:nvPr/>
          </p:nvSpPr>
          <p:spPr>
            <a:xfrm>
              <a:off x="3442110" y="6375404"/>
              <a:ext cx="50759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smtClean="0">
                  <a:ln>
                    <a:noFill/>
                  </a:ln>
                  <a:solidFill>
                    <a:sysClr val="windowText" lastClr="000000"/>
                  </a:solidFill>
                  <a:effectLst/>
                  <a:uLnTx/>
                  <a:uFillTx/>
                </a:rPr>
                <a:t>J/</a:t>
              </a:r>
              <a:r>
                <a:rPr kumimoji="0" lang="el-GR" sz="1800" b="0" i="0" u="none" strike="noStrike" kern="0" cap="none" spc="0" normalizeH="0" baseline="0" noProof="0" dirty="0" smtClean="0">
                  <a:ln>
                    <a:noFill/>
                  </a:ln>
                  <a:solidFill>
                    <a:sysClr val="windowText" lastClr="000000"/>
                  </a:solidFill>
                  <a:effectLst/>
                  <a:uLnTx/>
                  <a:uFillTx/>
                </a:rPr>
                <a:t>ψ</a:t>
              </a:r>
              <a:endParaRPr kumimoji="0" lang="fr-FR" sz="1800" b="0" i="0" u="none" strike="noStrike" kern="0" cap="none" spc="0" normalizeH="0" baseline="-25000" noProof="0" dirty="0">
                <a:ln>
                  <a:noFill/>
                </a:ln>
                <a:solidFill>
                  <a:sysClr val="windowText" lastClr="000000"/>
                </a:solidFill>
                <a:effectLst/>
                <a:uLnTx/>
                <a:uFillTx/>
              </a:endParaRPr>
            </a:p>
          </p:txBody>
        </p:sp>
        <p:sp>
          <p:nvSpPr>
            <p:cNvPr id="210" name="TextBox 209"/>
            <p:cNvSpPr txBox="1"/>
            <p:nvPr/>
          </p:nvSpPr>
          <p:spPr>
            <a:xfrm>
              <a:off x="2690699" y="5167473"/>
              <a:ext cx="66019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ysClr val="windowText" lastClr="000000"/>
                  </a:solidFill>
                  <a:effectLst/>
                  <a:uLnTx/>
                  <a:uFillTx/>
                </a:rPr>
                <a:t>Υ</a:t>
              </a:r>
              <a:r>
                <a:rPr kumimoji="0" lang="fr-CH" sz="1800" b="0" i="0" u="none" strike="noStrike" kern="0" cap="none" spc="0" normalizeH="0" baseline="0" noProof="0" dirty="0" smtClean="0">
                  <a:ln>
                    <a:noFill/>
                  </a:ln>
                  <a:solidFill>
                    <a:sysClr val="windowText" lastClr="000000"/>
                  </a:solidFill>
                  <a:effectLst/>
                  <a:uLnTx/>
                  <a:uFillTx/>
                </a:rPr>
                <a:t>(3S)</a:t>
              </a:r>
              <a:endParaRPr kumimoji="0" lang="fr-FR" sz="1800" b="0" i="0" u="none" strike="noStrike" kern="0" cap="none" spc="0" normalizeH="0" baseline="-25000" noProof="0" dirty="0">
                <a:ln>
                  <a:noFill/>
                </a:ln>
                <a:solidFill>
                  <a:sysClr val="windowText" lastClr="000000"/>
                </a:solidFill>
                <a:effectLst/>
                <a:uLnTx/>
                <a:uFillTx/>
              </a:endParaRPr>
            </a:p>
          </p:txBody>
        </p:sp>
        <p:sp>
          <p:nvSpPr>
            <p:cNvPr id="211" name="TextBox 210"/>
            <p:cNvSpPr txBox="1"/>
            <p:nvPr/>
          </p:nvSpPr>
          <p:spPr>
            <a:xfrm>
              <a:off x="3425186" y="5218269"/>
              <a:ext cx="66019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ysClr val="windowText" lastClr="000000"/>
                  </a:solidFill>
                  <a:effectLst/>
                  <a:uLnTx/>
                  <a:uFillTx/>
                </a:rPr>
                <a:t>Υ</a:t>
              </a:r>
              <a:r>
                <a:rPr kumimoji="0" lang="fr-CH" sz="1800" b="0" i="0" u="none" strike="noStrike" kern="0" cap="none" spc="0" normalizeH="0" baseline="0" noProof="0" dirty="0" smtClean="0">
                  <a:ln>
                    <a:noFill/>
                  </a:ln>
                  <a:solidFill>
                    <a:sysClr val="windowText" lastClr="000000"/>
                  </a:solidFill>
                  <a:effectLst/>
                  <a:uLnTx/>
                  <a:uFillTx/>
                </a:rPr>
                <a:t>(2S)</a:t>
              </a:r>
              <a:endParaRPr kumimoji="0" lang="fr-FR" sz="1800" b="0" i="0" u="none" strike="noStrike" kern="0" cap="none" spc="0" normalizeH="0" baseline="-25000" noProof="0" dirty="0">
                <a:ln>
                  <a:noFill/>
                </a:ln>
                <a:solidFill>
                  <a:sysClr val="windowText" lastClr="000000"/>
                </a:solidFill>
                <a:effectLst/>
                <a:uLnTx/>
                <a:uFillTx/>
              </a:endParaRPr>
            </a:p>
          </p:txBody>
        </p:sp>
        <p:sp>
          <p:nvSpPr>
            <p:cNvPr id="212" name="TextBox 211"/>
            <p:cNvSpPr txBox="1"/>
            <p:nvPr/>
          </p:nvSpPr>
          <p:spPr>
            <a:xfrm>
              <a:off x="5096242" y="5282179"/>
              <a:ext cx="66019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ysClr val="windowText" lastClr="000000"/>
                  </a:solidFill>
                  <a:effectLst/>
                  <a:uLnTx/>
                  <a:uFillTx/>
                </a:rPr>
                <a:t>Υ</a:t>
              </a:r>
              <a:r>
                <a:rPr kumimoji="0" lang="fr-CH" sz="1800" b="0" i="0" u="none" strike="noStrike" kern="0" cap="none" spc="0" normalizeH="0" baseline="0" noProof="0" dirty="0" smtClean="0">
                  <a:ln>
                    <a:noFill/>
                  </a:ln>
                  <a:solidFill>
                    <a:sysClr val="windowText" lastClr="000000"/>
                  </a:solidFill>
                  <a:effectLst/>
                  <a:uLnTx/>
                  <a:uFillTx/>
                </a:rPr>
                <a:t>(1S)</a:t>
              </a:r>
              <a:endParaRPr kumimoji="0" lang="fr-FR" sz="1800" b="0" i="0" u="none" strike="noStrike" kern="0" cap="none" spc="0" normalizeH="0" baseline="-25000" noProof="0" dirty="0">
                <a:ln>
                  <a:noFill/>
                </a:ln>
                <a:solidFill>
                  <a:sysClr val="windowText" lastClr="000000"/>
                </a:solidFill>
                <a:effectLst/>
                <a:uLnTx/>
                <a:uFillTx/>
              </a:endParaRPr>
            </a:p>
          </p:txBody>
        </p:sp>
        <p:sp>
          <p:nvSpPr>
            <p:cNvPr id="213" name="TextBox 212"/>
            <p:cNvSpPr txBox="1"/>
            <p:nvPr/>
          </p:nvSpPr>
          <p:spPr>
            <a:xfrm>
              <a:off x="902897" y="5840970"/>
              <a:ext cx="64963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smtClean="0">
                  <a:ln>
                    <a:noFill/>
                  </a:ln>
                  <a:solidFill>
                    <a:sysClr val="windowText" lastClr="000000"/>
                  </a:solidFill>
                  <a:effectLst/>
                  <a:uLnTx/>
                  <a:uFillTx/>
                </a:rPr>
                <a:t>r</a:t>
              </a:r>
              <a:r>
                <a:rPr kumimoji="0" lang="fr-CH" sz="1800" b="0" i="0" u="none" strike="noStrike" kern="0" cap="none" spc="0" normalizeH="0" baseline="-25000" noProof="0" dirty="0" smtClean="0">
                  <a:ln>
                    <a:noFill/>
                  </a:ln>
                  <a:solidFill>
                    <a:sysClr val="windowText" lastClr="000000"/>
                  </a:solidFill>
                  <a:effectLst/>
                  <a:uLnTx/>
                  <a:uFillTx/>
                </a:rPr>
                <a:t>debye</a:t>
              </a:r>
              <a:endParaRPr kumimoji="0" lang="fr-FR" sz="1800" b="0" i="0" u="none" strike="noStrike" kern="0" cap="none" spc="0" normalizeH="0" baseline="-2500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1889747151"/>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7100" y="3648815"/>
            <a:ext cx="4267199" cy="3103812"/>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457200" y="274638"/>
            <a:ext cx="8229600" cy="859347"/>
          </a:xfrm>
        </p:spPr>
        <p:txBody>
          <a:bodyPr>
            <a:normAutofit/>
          </a:bodyPr>
          <a:lstStyle/>
          <a:p>
            <a:pPr algn="r"/>
            <a:r>
              <a:rPr lang="fr-FR" dirty="0" smtClean="0"/>
              <a:t>J/</a:t>
            </a:r>
            <a:r>
              <a:rPr lang="el-GR" dirty="0" smtClean="0"/>
              <a:t>ψ </a:t>
            </a:r>
            <a:r>
              <a:rPr lang="fr-CH" dirty="0" smtClean="0"/>
              <a:t>dynamics inside QGP</a:t>
            </a:r>
            <a:endParaRPr lang="fr-FR" dirty="0"/>
          </a:p>
        </p:txBody>
      </p:sp>
      <p:pic>
        <p:nvPicPr>
          <p:cNvPr id="9" name="Content Placeholder 15"/>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1133985"/>
            <a:ext cx="3124200" cy="1075815"/>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742437" y="1311785"/>
            <a:ext cx="4942379" cy="1815882"/>
          </a:xfrm>
          <a:prstGeom prst="rect">
            <a:avLst/>
          </a:prstGeom>
          <a:noFill/>
        </p:spPr>
        <p:txBody>
          <a:bodyPr wrap="none" rtlCol="0">
            <a:spAutoFit/>
          </a:bodyPr>
          <a:lstStyle/>
          <a:p>
            <a:pPr marL="457200" indent="-457200">
              <a:buFont typeface="Wingdings" charset="2"/>
              <a:buChar char="§"/>
            </a:pPr>
            <a:r>
              <a:rPr lang="fr-CH" sz="2800" dirty="0" smtClean="0"/>
              <a:t>Dissociation at high p</a:t>
            </a:r>
            <a:r>
              <a:rPr lang="fr-CH" sz="2800" baseline="-25000" dirty="0" smtClean="0"/>
              <a:t>T</a:t>
            </a:r>
          </a:p>
          <a:p>
            <a:pPr marL="457200" indent="-457200">
              <a:buFont typeface="Wingdings" charset="2"/>
              <a:buChar char="§"/>
            </a:pPr>
            <a:r>
              <a:rPr lang="fr-CH" sz="2800" dirty="0" smtClean="0"/>
              <a:t>Regeneration at high c density </a:t>
            </a:r>
          </a:p>
          <a:p>
            <a:pPr marL="914400" lvl="1" indent="-457200">
              <a:buFont typeface="Wingdings" charset="2"/>
              <a:buChar char="§"/>
            </a:pPr>
            <a:r>
              <a:rPr lang="fr-CH" sz="2800" dirty="0" smtClean="0"/>
              <a:t>y = 0 </a:t>
            </a:r>
          </a:p>
          <a:p>
            <a:pPr marL="914400" lvl="1" indent="-457200">
              <a:buFont typeface="Wingdings" charset="2"/>
              <a:buChar char="§"/>
            </a:pPr>
            <a:r>
              <a:rPr lang="fr-CH" sz="2800" dirty="0" smtClean="0"/>
              <a:t>b = 0 </a:t>
            </a:r>
          </a:p>
        </p:txBody>
      </p:sp>
      <p:sp>
        <p:nvSpPr>
          <p:cNvPr id="53" name="Oval 52"/>
          <p:cNvSpPr/>
          <p:nvPr/>
        </p:nvSpPr>
        <p:spPr>
          <a:xfrm>
            <a:off x="5486400" y="6159343"/>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4" name="Oval 53"/>
          <p:cNvSpPr/>
          <p:nvPr/>
        </p:nvSpPr>
        <p:spPr>
          <a:xfrm>
            <a:off x="5099050" y="6160902"/>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5" name="Oval 54"/>
          <p:cNvSpPr/>
          <p:nvPr/>
        </p:nvSpPr>
        <p:spPr>
          <a:xfrm>
            <a:off x="7977113" y="6192693"/>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6" name="Oval 55"/>
          <p:cNvSpPr/>
          <p:nvPr/>
        </p:nvSpPr>
        <p:spPr>
          <a:xfrm>
            <a:off x="7843763" y="6194252"/>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 name="Slide Number Placeholder 3"/>
          <p:cNvSpPr>
            <a:spLocks noGrp="1"/>
          </p:cNvSpPr>
          <p:nvPr>
            <p:ph type="sldNum" sz="quarter" idx="12"/>
          </p:nvPr>
        </p:nvSpPr>
        <p:spPr/>
        <p:txBody>
          <a:bodyPr/>
          <a:lstStyle/>
          <a:p>
            <a:fld id="{0FB56013-B943-42BA-886F-6F9D4EB85E9D}" type="slidenum">
              <a:rPr lang="en-US" smtClean="0"/>
              <a:t>71</a:t>
            </a:fld>
            <a:endParaRPr lang="en-US" dirty="0"/>
          </a:p>
        </p:txBody>
      </p:sp>
    </p:spTree>
    <p:extLst>
      <p:ext uri="{BB962C8B-B14F-4D97-AF65-F5344CB8AC3E}">
        <p14:creationId xmlns:p14="http://schemas.microsoft.com/office/powerpoint/2010/main" val="3312255971"/>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screen">
            <a:alphaModFix amt="52000"/>
            <a:extLst>
              <a:ext uri="{28A0092B-C50C-407E-A947-70E740481C1C}">
                <a14:useLocalDpi xmlns:a14="http://schemas.microsoft.com/office/drawing/2010/main"/>
              </a:ext>
            </a:extLst>
          </a:blip>
          <a:stretch>
            <a:fillRect/>
          </a:stretch>
        </p:blipFill>
        <p:spPr>
          <a:xfrm>
            <a:off x="4737100" y="3648815"/>
            <a:ext cx="4267199" cy="3103812"/>
          </a:xfrm>
          <a:prstGeom prst="rect">
            <a:avLst/>
          </a:prstGeom>
        </p:spPr>
      </p:pic>
      <p:sp>
        <p:nvSpPr>
          <p:cNvPr id="2" name="Title 1"/>
          <p:cNvSpPr>
            <a:spLocks noGrp="1"/>
          </p:cNvSpPr>
          <p:nvPr>
            <p:ph type="title"/>
          </p:nvPr>
        </p:nvSpPr>
        <p:spPr>
          <a:xfrm>
            <a:off x="457200" y="274638"/>
            <a:ext cx="8229600" cy="859347"/>
          </a:xfrm>
        </p:spPr>
        <p:txBody>
          <a:bodyPr>
            <a:normAutofit/>
          </a:bodyPr>
          <a:lstStyle/>
          <a:p>
            <a:pPr algn="r"/>
            <a:r>
              <a:rPr lang="fr-FR" dirty="0"/>
              <a:t>J/</a:t>
            </a:r>
            <a:r>
              <a:rPr lang="el-GR" dirty="0"/>
              <a:t>ψ </a:t>
            </a:r>
            <a:r>
              <a:rPr lang="fr-CH" dirty="0"/>
              <a:t>dynamics inside QGP</a:t>
            </a:r>
            <a:endParaRPr lang="fr-FR" dirty="0"/>
          </a:p>
        </p:txBody>
      </p:sp>
      <p:pic>
        <p:nvPicPr>
          <p:cNvPr id="9" name="Content Placeholder 15"/>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1133985"/>
            <a:ext cx="3124200" cy="1075815"/>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53" name="Oval 52"/>
          <p:cNvSpPr/>
          <p:nvPr/>
        </p:nvSpPr>
        <p:spPr>
          <a:xfrm>
            <a:off x="5486400" y="6159343"/>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4" name="Oval 53"/>
          <p:cNvSpPr/>
          <p:nvPr/>
        </p:nvSpPr>
        <p:spPr>
          <a:xfrm>
            <a:off x="5099050" y="6160902"/>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5" name="Oval 54"/>
          <p:cNvSpPr/>
          <p:nvPr/>
        </p:nvSpPr>
        <p:spPr>
          <a:xfrm>
            <a:off x="7977113" y="6192693"/>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6" name="Oval 55"/>
          <p:cNvSpPr/>
          <p:nvPr/>
        </p:nvSpPr>
        <p:spPr>
          <a:xfrm>
            <a:off x="7843763" y="6194252"/>
            <a:ext cx="546100" cy="505371"/>
          </a:xfrm>
          <a:prstGeom prst="ellipse">
            <a:avLst/>
          </a:prstGeom>
          <a:solidFill>
            <a:srgbClr val="FF6600">
              <a:alpha val="51000"/>
            </a:srgb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 name="Slide Number Placeholder 3"/>
          <p:cNvSpPr>
            <a:spLocks noGrp="1"/>
          </p:cNvSpPr>
          <p:nvPr>
            <p:ph type="sldNum" sz="quarter" idx="12"/>
          </p:nvPr>
        </p:nvSpPr>
        <p:spPr/>
        <p:txBody>
          <a:bodyPr/>
          <a:lstStyle/>
          <a:p>
            <a:fld id="{0FB56013-B943-42BA-886F-6F9D4EB85E9D}" type="slidenum">
              <a:rPr lang="en-US" smtClean="0"/>
              <a:t>72</a:t>
            </a:fld>
            <a:endParaRPr lang="en-US" dirty="0"/>
          </a:p>
        </p:txBody>
      </p:sp>
      <p:pic>
        <p:nvPicPr>
          <p:cNvPr id="12" name="Image 4"/>
          <p:cNvPicPr>
            <a:picLocks noChangeAspect="1"/>
          </p:cNvPicPr>
          <p:nvPr/>
        </p:nvPicPr>
        <p:blipFill>
          <a:blip r:embed="rId6"/>
          <a:stretch>
            <a:fillRect/>
          </a:stretch>
        </p:blipFill>
        <p:spPr>
          <a:xfrm>
            <a:off x="190500" y="3648815"/>
            <a:ext cx="4270428" cy="3123638"/>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3742437" y="1311785"/>
            <a:ext cx="4942379" cy="2246769"/>
          </a:xfrm>
          <a:prstGeom prst="rect">
            <a:avLst/>
          </a:prstGeom>
          <a:noFill/>
        </p:spPr>
        <p:txBody>
          <a:bodyPr wrap="none" rtlCol="0">
            <a:spAutoFit/>
          </a:bodyPr>
          <a:lstStyle/>
          <a:p>
            <a:pPr marL="457200" indent="-457200">
              <a:buFont typeface="Wingdings" charset="2"/>
              <a:buChar char="§"/>
            </a:pPr>
            <a:r>
              <a:rPr lang="fr-CH" sz="2800" dirty="0" smtClean="0"/>
              <a:t>Dissociation at high p</a:t>
            </a:r>
            <a:r>
              <a:rPr lang="fr-CH" sz="2800" baseline="-25000" dirty="0" smtClean="0"/>
              <a:t>T</a:t>
            </a:r>
          </a:p>
          <a:p>
            <a:pPr marL="457200" indent="-457200">
              <a:buFont typeface="Wingdings" charset="2"/>
              <a:buChar char="§"/>
            </a:pPr>
            <a:r>
              <a:rPr lang="fr-CH" sz="2800" dirty="0" smtClean="0"/>
              <a:t>Regeneration at high c density </a:t>
            </a:r>
          </a:p>
          <a:p>
            <a:pPr marL="914400" lvl="1" indent="-457200">
              <a:buFont typeface="Wingdings" charset="2"/>
              <a:buChar char="§"/>
            </a:pPr>
            <a:r>
              <a:rPr lang="fr-CH" sz="2800" dirty="0">
                <a:solidFill>
                  <a:schemeClr val="bg1">
                    <a:lumMod val="50000"/>
                  </a:schemeClr>
                </a:solidFill>
              </a:rPr>
              <a:t>y = 0 </a:t>
            </a:r>
          </a:p>
          <a:p>
            <a:pPr marL="914400" lvl="1" indent="-457200">
              <a:buFont typeface="Wingdings" charset="2"/>
              <a:buChar char="§"/>
            </a:pPr>
            <a:r>
              <a:rPr lang="fr-CH" sz="2800" dirty="0">
                <a:solidFill>
                  <a:schemeClr val="bg1">
                    <a:lumMod val="50000"/>
                  </a:schemeClr>
                </a:solidFill>
              </a:rPr>
              <a:t>b = 0 </a:t>
            </a:r>
          </a:p>
          <a:p>
            <a:pPr marL="914400" lvl="1" indent="-457200">
              <a:buFont typeface="Wingdings" charset="2"/>
              <a:buChar char="§"/>
            </a:pPr>
            <a:r>
              <a:rPr lang="fr-CH" sz="2800" dirty="0"/>
              <a:t>p</a:t>
            </a:r>
            <a:r>
              <a:rPr lang="fr-CH" sz="2800" baseline="-25000" dirty="0"/>
              <a:t>T</a:t>
            </a:r>
            <a:r>
              <a:rPr lang="fr-CH" sz="2800" dirty="0"/>
              <a:t> &lt; 4 GeV/c</a:t>
            </a:r>
          </a:p>
        </p:txBody>
      </p:sp>
    </p:spTree>
    <p:extLst>
      <p:ext uri="{BB962C8B-B14F-4D97-AF65-F5344CB8AC3E}">
        <p14:creationId xmlns:p14="http://schemas.microsoft.com/office/powerpoint/2010/main" val="2251538318"/>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9347"/>
          </a:xfrm>
        </p:spPr>
        <p:txBody>
          <a:bodyPr>
            <a:normAutofit/>
          </a:bodyPr>
          <a:lstStyle/>
          <a:p>
            <a:pPr algn="r"/>
            <a:r>
              <a:rPr lang="fr-FR" dirty="0"/>
              <a:t>J/</a:t>
            </a:r>
            <a:r>
              <a:rPr lang="el-GR" dirty="0"/>
              <a:t>ψ </a:t>
            </a:r>
            <a:r>
              <a:rPr lang="fr-CH" dirty="0"/>
              <a:t>dynamics inside QGP</a:t>
            </a:r>
            <a:endParaRPr lang="fr-FR" dirty="0"/>
          </a:p>
        </p:txBody>
      </p:sp>
      <p:pic>
        <p:nvPicPr>
          <p:cNvPr id="9" name="Content Placeholder 1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901" b="94410" l="4611" r="76369">
                        <a14:foregroundMark x1="76369" y1="89130" x2="76369" y2="89130"/>
                      </a14:backgroundRemoval>
                    </a14:imgEffect>
                  </a14:imgLayer>
                </a14:imgProps>
              </a:ext>
              <a:ext uri="{28A0092B-C50C-407E-A947-70E740481C1C}">
                <a14:useLocalDpi xmlns:a14="http://schemas.microsoft.com/office/drawing/2010/main"/>
              </a:ext>
            </a:extLst>
          </a:blip>
          <a:srcRect l="6019" t="7679" r="41203" b="3516"/>
          <a:stretch/>
        </p:blipFill>
        <p:spPr>
          <a:xfrm>
            <a:off x="190500" y="1133985"/>
            <a:ext cx="2425700" cy="1893748"/>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13" name="Straight Arrow Connector 12"/>
          <p:cNvCxnSpPr>
            <a:stCxn id="2" idx="2"/>
          </p:cNvCxnSpPr>
          <p:nvPr/>
        </p:nvCxnSpPr>
        <p:spPr>
          <a:xfrm flipH="1">
            <a:off x="1447800" y="1133985"/>
            <a:ext cx="3124200" cy="1075815"/>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rot="16200000">
            <a:off x="2775136" y="4019532"/>
            <a:ext cx="1611589" cy="461665"/>
          </a:xfrm>
          <a:prstGeom prst="rect">
            <a:avLst/>
          </a:prstGeom>
          <a:noFill/>
        </p:spPr>
        <p:txBody>
          <a:bodyPr wrap="none" rtlCol="0">
            <a:spAutoFit/>
          </a:bodyPr>
          <a:lstStyle/>
          <a:p>
            <a:r>
              <a:rPr lang="fr-FR" sz="2400" dirty="0" smtClean="0">
                <a:solidFill>
                  <a:srgbClr val="000000"/>
                </a:solidFill>
              </a:rPr>
              <a:t>Multiplicité</a:t>
            </a:r>
            <a:endParaRPr lang="fr-FR" sz="2400" dirty="0">
              <a:solidFill>
                <a:srgbClr val="000000"/>
              </a:solidFill>
            </a:endParaRPr>
          </a:p>
        </p:txBody>
      </p:sp>
      <p:sp>
        <p:nvSpPr>
          <p:cNvPr id="4" name="Slide Number Placeholder 3"/>
          <p:cNvSpPr>
            <a:spLocks noGrp="1"/>
          </p:cNvSpPr>
          <p:nvPr>
            <p:ph type="sldNum" sz="quarter" idx="12"/>
          </p:nvPr>
        </p:nvSpPr>
        <p:spPr/>
        <p:txBody>
          <a:bodyPr/>
          <a:lstStyle/>
          <a:p>
            <a:fld id="{0FB56013-B943-42BA-886F-6F9D4EB85E9D}" type="slidenum">
              <a:rPr lang="en-US" smtClean="0"/>
              <a:t>73</a:t>
            </a:fld>
            <a:endParaRPr lang="en-US" dirty="0"/>
          </a:p>
        </p:txBody>
      </p:sp>
      <p:pic>
        <p:nvPicPr>
          <p:cNvPr id="3" name="Image 2"/>
          <p:cNvPicPr>
            <a:picLocks noChangeAspect="1"/>
          </p:cNvPicPr>
          <p:nvPr/>
        </p:nvPicPr>
        <p:blipFill>
          <a:blip r:embed="rId5"/>
          <a:stretch>
            <a:fillRect/>
          </a:stretch>
        </p:blipFill>
        <p:spPr>
          <a:xfrm>
            <a:off x="3174999" y="2782233"/>
            <a:ext cx="5119613" cy="3696169"/>
          </a:xfrm>
          <a:prstGeom prst="rect">
            <a:avLst/>
          </a:prstGeom>
        </p:spPr>
      </p:pic>
      <p:sp>
        <p:nvSpPr>
          <p:cNvPr id="10" name="TextBox 9"/>
          <p:cNvSpPr txBox="1"/>
          <p:nvPr/>
        </p:nvSpPr>
        <p:spPr>
          <a:xfrm>
            <a:off x="3412237" y="1705485"/>
            <a:ext cx="5378395" cy="523220"/>
          </a:xfrm>
          <a:prstGeom prst="rect">
            <a:avLst/>
          </a:prstGeom>
          <a:noFill/>
        </p:spPr>
        <p:txBody>
          <a:bodyPr wrap="none" rtlCol="0">
            <a:spAutoFit/>
          </a:bodyPr>
          <a:lstStyle/>
          <a:p>
            <a:pPr marL="457200" indent="-457200">
              <a:buFont typeface="Wingdings" charset="2"/>
              <a:buChar char="§"/>
            </a:pPr>
            <a:r>
              <a:rPr lang="fr-CH" sz="2800" dirty="0" smtClean="0"/>
              <a:t>Charme en équilibre avec QGP ? </a:t>
            </a:r>
            <a:endParaRPr lang="fr-FR" sz="2800" baseline="-25000" dirty="0"/>
          </a:p>
        </p:txBody>
      </p:sp>
    </p:spTree>
    <p:extLst>
      <p:ext uri="{BB962C8B-B14F-4D97-AF65-F5344CB8AC3E}">
        <p14:creationId xmlns:p14="http://schemas.microsoft.com/office/powerpoint/2010/main" val="4001819092"/>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37943" y="2819400"/>
            <a:ext cx="3962400" cy="4038600"/>
            <a:chOff x="2310242" y="818970"/>
            <a:chExt cx="3962400" cy="403860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99686" l="0" r="100000"/>
                      </a14:imgEffect>
                    </a14:imgLayer>
                  </a14:imgProps>
                </a:ext>
              </a:extLst>
            </a:blip>
            <a:stretch>
              <a:fillRect/>
            </a:stretch>
          </p:blipFill>
          <p:spPr>
            <a:xfrm>
              <a:off x="2310242" y="818970"/>
              <a:ext cx="3962400" cy="4038600"/>
            </a:xfrm>
            <a:prstGeom prst="rect">
              <a:avLst/>
            </a:prstGeom>
          </p:spPr>
        </p:pic>
        <p:pic>
          <p:nvPicPr>
            <p:cNvPr id="3" name="Picture 2"/>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877833" y="2018457"/>
              <a:ext cx="522510" cy="462606"/>
            </a:xfrm>
            <a:prstGeom prst="ellipse">
              <a:avLst/>
            </a:prstGeom>
            <a:ln>
              <a:noFill/>
            </a:ln>
            <a:effectLst>
              <a:softEdge rad="112500"/>
            </a:effectLst>
          </p:spPr>
        </p:pic>
        <p:pic>
          <p:nvPicPr>
            <p:cNvPr id="4" name="Picture 3"/>
            <p:cNvPicPr>
              <a:picLocks noChangeAspect="1"/>
            </p:cNvPicPr>
            <p:nvPr/>
          </p:nvPicPr>
          <p:blipFill>
            <a:blip r:embed="rId6" cstate="screen">
              <a:extLst>
                <a:ext uri="{BEBA8EAE-BF5A-486C-A8C5-ECC9F3942E4B}">
                  <a14:imgProps xmlns:a14="http://schemas.microsoft.com/office/drawing/2010/main">
                    <a14:imgLayer r:embed="rId7">
                      <a14:imgEffect>
                        <a14:backgroundRemoval t="0" b="100000" l="0" r="9962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370089" y="2200393"/>
              <a:ext cx="395304" cy="349984"/>
            </a:xfrm>
            <a:prstGeom prst="ellipse">
              <a:avLst/>
            </a:prstGeom>
            <a:ln>
              <a:noFill/>
            </a:ln>
            <a:effectLst>
              <a:softEdge rad="112500"/>
            </a:effectLst>
          </p:spPr>
        </p:pic>
      </p:grpSp>
      <p:sp>
        <p:nvSpPr>
          <p:cNvPr id="5" name="Slide Number Placeholder 4"/>
          <p:cNvSpPr>
            <a:spLocks noGrp="1"/>
          </p:cNvSpPr>
          <p:nvPr>
            <p:ph type="sldNum" sz="quarter" idx="12"/>
          </p:nvPr>
        </p:nvSpPr>
        <p:spPr/>
        <p:txBody>
          <a:bodyPr/>
          <a:lstStyle/>
          <a:p>
            <a:fld id="{B9D2C864-9362-43C7-A136-D9C41D93A96D}" type="slidenum">
              <a:rPr lang="en-US" smtClean="0"/>
              <a:t>74</a:t>
            </a:fld>
            <a:endParaRPr lang="en-US"/>
          </a:p>
        </p:txBody>
      </p:sp>
      <p:sp>
        <p:nvSpPr>
          <p:cNvPr id="7" name="Cloud Callout 6"/>
          <p:cNvSpPr/>
          <p:nvPr/>
        </p:nvSpPr>
        <p:spPr>
          <a:xfrm>
            <a:off x="2184400" y="76200"/>
            <a:ext cx="4610100" cy="2743200"/>
          </a:xfrm>
          <a:prstGeom prst="cloud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TextBox 7"/>
          <p:cNvSpPr txBox="1"/>
          <p:nvPr/>
        </p:nvSpPr>
        <p:spPr>
          <a:xfrm>
            <a:off x="2860364" y="696436"/>
            <a:ext cx="3079957" cy="1384995"/>
          </a:xfrm>
          <a:prstGeom prst="rect">
            <a:avLst/>
          </a:prstGeom>
          <a:noFill/>
        </p:spPr>
        <p:txBody>
          <a:bodyPr wrap="square" rtlCol="0">
            <a:spAutoFit/>
          </a:bodyPr>
          <a:lstStyle/>
          <a:p>
            <a:pPr algn="ctr"/>
            <a:r>
              <a:rPr lang="en-US" sz="2800" dirty="0" smtClean="0">
                <a:latin typeface="Handwriting - Dakota"/>
                <a:cs typeface="Handwriting - Dakota"/>
              </a:rPr>
              <a:t>But there remains a lot to learn …</a:t>
            </a:r>
            <a:endParaRPr lang="en-US" sz="2800" dirty="0">
              <a:latin typeface="Handwriting - Dakota"/>
              <a:cs typeface="Handwriting - Dakota"/>
            </a:endParaRPr>
          </a:p>
        </p:txBody>
      </p:sp>
    </p:spTree>
    <p:extLst>
      <p:ext uri="{BB962C8B-B14F-4D97-AF65-F5344CB8AC3E}">
        <p14:creationId xmlns:p14="http://schemas.microsoft.com/office/powerpoint/2010/main" val="480483694"/>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16" name="Rectangle 12"/>
          <p:cNvSpPr>
            <a:spLocks noGrp="1" noChangeArrowheads="1"/>
          </p:cNvSpPr>
          <p:nvPr>
            <p:ph type="title"/>
          </p:nvPr>
        </p:nvSpPr>
        <p:spPr/>
        <p:txBody>
          <a:bodyPr/>
          <a:lstStyle/>
          <a:p>
            <a:pPr algn="r"/>
            <a:r>
              <a:rPr lang="en-US" smtClean="0"/>
              <a:t>A magnetic field</a:t>
            </a:r>
            <a:endParaRPr lang="en-US"/>
          </a:p>
        </p:txBody>
      </p:sp>
      <p:grpSp>
        <p:nvGrpSpPr>
          <p:cNvPr id="98320" name="Group 16"/>
          <p:cNvGrpSpPr>
            <a:grpSpLocks/>
          </p:cNvGrpSpPr>
          <p:nvPr/>
        </p:nvGrpSpPr>
        <p:grpSpPr bwMode="auto">
          <a:xfrm>
            <a:off x="107950" y="1628775"/>
            <a:ext cx="3995738" cy="2305050"/>
            <a:chOff x="0" y="845"/>
            <a:chExt cx="2880" cy="1633"/>
          </a:xfrm>
        </p:grpSpPr>
        <p:pic>
          <p:nvPicPr>
            <p:cNvPr id="98310" name="Picture 6" descr="Charge and Momentum Image"/>
            <p:cNvPicPr>
              <a:picLocks noChangeAspect="1" noChangeArrowheads="1"/>
            </p:cNvPicPr>
            <p:nvPr/>
          </p:nvPicPr>
          <p:blipFill>
            <a:blip r:embed="rId3"/>
            <a:srcRect/>
            <a:stretch>
              <a:fillRect/>
            </a:stretch>
          </p:blipFill>
          <p:spPr bwMode="auto">
            <a:xfrm>
              <a:off x="113" y="935"/>
              <a:ext cx="1406" cy="1369"/>
            </a:xfrm>
            <a:prstGeom prst="rect">
              <a:avLst/>
            </a:prstGeom>
            <a:noFill/>
            <a:ln/>
            <a:effectLst/>
          </p:spPr>
        </p:pic>
        <p:sp>
          <p:nvSpPr>
            <p:cNvPr id="98313" name="Text Box 9"/>
            <p:cNvSpPr txBox="1">
              <a:spLocks noChangeArrowheads="1"/>
            </p:cNvSpPr>
            <p:nvPr/>
          </p:nvSpPr>
          <p:spPr bwMode="auto">
            <a:xfrm>
              <a:off x="1292" y="1543"/>
              <a:ext cx="1540" cy="239"/>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Identify the charge</a:t>
              </a:r>
            </a:p>
          </p:txBody>
        </p:sp>
        <p:sp>
          <p:nvSpPr>
            <p:cNvPr id="98319" name="Rectangle 15"/>
            <p:cNvSpPr>
              <a:spLocks noChangeArrowheads="1"/>
            </p:cNvSpPr>
            <p:nvPr/>
          </p:nvSpPr>
          <p:spPr bwMode="auto">
            <a:xfrm>
              <a:off x="0" y="845"/>
              <a:ext cx="2880" cy="1633"/>
            </a:xfrm>
            <a:prstGeom prst="rect">
              <a:avLst/>
            </a:prstGeom>
            <a:noFill/>
            <a:ln w="9525">
              <a:solidFill>
                <a:schemeClr val="tx1"/>
              </a:solidFill>
              <a:miter lim="800000"/>
              <a:headEnd/>
              <a:tailEnd/>
            </a:ln>
            <a:effectLst/>
          </p:spPr>
          <p:txBody>
            <a:bodyPr wrap="none" anchor="ctr">
              <a:prstTxWarp prst="textNoShape">
                <a:avLst/>
              </a:prstTxWarp>
            </a:bodyPr>
            <a:lstStyle/>
            <a:p>
              <a:endParaRPr lang="fr-FR"/>
            </a:p>
          </p:txBody>
        </p:sp>
      </p:grpSp>
      <p:grpSp>
        <p:nvGrpSpPr>
          <p:cNvPr id="98325" name="Group 21"/>
          <p:cNvGrpSpPr>
            <a:grpSpLocks/>
          </p:cNvGrpSpPr>
          <p:nvPr/>
        </p:nvGrpSpPr>
        <p:grpSpPr bwMode="auto">
          <a:xfrm>
            <a:off x="3454401" y="3716338"/>
            <a:ext cx="5697538" cy="2376487"/>
            <a:chOff x="2176" y="2341"/>
            <a:chExt cx="3589" cy="1497"/>
          </a:xfrm>
        </p:grpSpPr>
        <p:grpSp>
          <p:nvGrpSpPr>
            <p:cNvPr id="98322" name="Group 18"/>
            <p:cNvGrpSpPr>
              <a:grpSpLocks/>
            </p:cNvGrpSpPr>
            <p:nvPr/>
          </p:nvGrpSpPr>
          <p:grpSpPr bwMode="auto">
            <a:xfrm>
              <a:off x="2381" y="2341"/>
              <a:ext cx="3384" cy="1497"/>
              <a:chOff x="1655" y="2296"/>
              <a:chExt cx="4179" cy="1769"/>
            </a:xfrm>
          </p:grpSpPr>
          <p:pic>
            <p:nvPicPr>
              <p:cNvPr id="98315" name="Picture 11" descr="Charge and Momentum Image"/>
              <p:cNvPicPr>
                <a:picLocks noChangeAspect="1" noChangeArrowheads="1"/>
              </p:cNvPicPr>
              <p:nvPr/>
            </p:nvPicPr>
            <p:blipFill>
              <a:blip r:embed="rId4"/>
              <a:srcRect/>
              <a:stretch>
                <a:fillRect/>
              </a:stretch>
            </p:blipFill>
            <p:spPr bwMode="auto">
              <a:xfrm>
                <a:off x="1882" y="2341"/>
                <a:ext cx="1948" cy="1490"/>
              </a:xfrm>
              <a:prstGeom prst="rect">
                <a:avLst/>
              </a:prstGeom>
              <a:noFill/>
              <a:ln/>
              <a:effectLst/>
            </p:spPr>
          </p:pic>
          <p:sp>
            <p:nvSpPr>
              <p:cNvPr id="98318" name="Text Box 14"/>
              <p:cNvSpPr txBox="1">
                <a:spLocks noChangeArrowheads="1"/>
              </p:cNvSpPr>
              <p:nvPr/>
            </p:nvSpPr>
            <p:spPr bwMode="auto">
              <a:xfrm>
                <a:off x="3742" y="3222"/>
                <a:ext cx="2092" cy="251"/>
              </a:xfrm>
              <a:prstGeom prst="rect">
                <a:avLst/>
              </a:prstGeom>
              <a:noFill/>
              <a:ln w="9525">
                <a:noFill/>
                <a:miter lim="800000"/>
                <a:headEnd/>
                <a:tailEnd/>
              </a:ln>
              <a:effectLst/>
            </p:spPr>
            <p:txBody>
              <a:bodyPr wrap="none">
                <a:prstTxWarp prst="textNoShape">
                  <a:avLst/>
                </a:prstTxWarp>
                <a:spAutoFit/>
              </a:bodyPr>
              <a:lstStyle/>
              <a:p>
                <a:r>
                  <a:rPr lang="fr-FR" sz="1600">
                    <a:latin typeface="Verdana" charset="0"/>
                  </a:rPr>
                  <a:t>Measure the momentum</a:t>
                </a:r>
              </a:p>
            </p:txBody>
          </p:sp>
          <p:sp>
            <p:nvSpPr>
              <p:cNvPr id="98321" name="Rectangle 17"/>
              <p:cNvSpPr>
                <a:spLocks noChangeArrowheads="1"/>
              </p:cNvSpPr>
              <p:nvPr/>
            </p:nvSpPr>
            <p:spPr bwMode="auto">
              <a:xfrm>
                <a:off x="1655" y="2296"/>
                <a:ext cx="3810" cy="1769"/>
              </a:xfrm>
              <a:prstGeom prst="rect">
                <a:avLst/>
              </a:prstGeom>
              <a:noFill/>
              <a:ln w="9525">
                <a:solidFill>
                  <a:schemeClr val="tx1"/>
                </a:solidFill>
                <a:miter lim="800000"/>
                <a:headEnd/>
                <a:tailEnd/>
              </a:ln>
              <a:effectLst/>
            </p:spPr>
            <p:txBody>
              <a:bodyPr wrap="none" anchor="ctr">
                <a:prstTxWarp prst="textNoShape">
                  <a:avLst/>
                </a:prstTxWarp>
              </a:bodyPr>
              <a:lstStyle/>
              <a:p>
                <a:endParaRPr lang="fr-FR"/>
              </a:p>
            </p:txBody>
          </p:sp>
        </p:grpSp>
        <p:sp>
          <p:nvSpPr>
            <p:cNvPr id="98323" name="Text Box 19"/>
            <p:cNvSpPr txBox="1">
              <a:spLocks noChangeArrowheads="1"/>
            </p:cNvSpPr>
            <p:nvPr/>
          </p:nvSpPr>
          <p:spPr bwMode="auto">
            <a:xfrm>
              <a:off x="3696" y="2659"/>
              <a:ext cx="998" cy="368"/>
            </a:xfrm>
            <a:prstGeom prst="rect">
              <a:avLst/>
            </a:prstGeom>
            <a:solidFill>
              <a:srgbClr val="EFE7C3"/>
            </a:solidFill>
            <a:ln w="9525">
              <a:noFill/>
              <a:miter lim="800000"/>
              <a:headEnd/>
              <a:tailEnd/>
            </a:ln>
            <a:effectLst/>
          </p:spPr>
          <p:txBody>
            <a:bodyPr>
              <a:prstTxWarp prst="textNoShape">
                <a:avLst/>
              </a:prstTxWarp>
              <a:spAutoFit/>
            </a:bodyPr>
            <a:lstStyle/>
            <a:p>
              <a:r>
                <a:rPr lang="fr-FR" sz="1600" dirty="0" err="1" smtClean="0">
                  <a:latin typeface="Verdana" charset="0"/>
                </a:rPr>
                <a:t>Larger</a:t>
              </a:r>
              <a:endParaRPr lang="fr-FR" sz="1600" dirty="0" smtClean="0">
                <a:latin typeface="Verdana" charset="0"/>
              </a:endParaRPr>
            </a:p>
            <a:p>
              <a:r>
                <a:rPr lang="fr-FR" sz="1600" dirty="0" err="1" smtClean="0">
                  <a:latin typeface="Verdana" charset="0"/>
                </a:rPr>
                <a:t>momentum</a:t>
              </a:r>
              <a:endParaRPr lang="fr-FR" sz="1600" dirty="0">
                <a:latin typeface="Verdana" charset="0"/>
              </a:endParaRPr>
            </a:p>
          </p:txBody>
        </p:sp>
        <p:sp>
          <p:nvSpPr>
            <p:cNvPr id="98324" name="Text Box 20"/>
            <p:cNvSpPr txBox="1">
              <a:spLocks noChangeArrowheads="1"/>
            </p:cNvSpPr>
            <p:nvPr/>
          </p:nvSpPr>
          <p:spPr bwMode="auto">
            <a:xfrm>
              <a:off x="2176" y="2474"/>
              <a:ext cx="1040" cy="368"/>
            </a:xfrm>
            <a:prstGeom prst="rect">
              <a:avLst/>
            </a:prstGeom>
            <a:solidFill>
              <a:schemeClr val="bg2"/>
            </a:solidFill>
            <a:ln w="9525">
              <a:noFill/>
              <a:miter lim="800000"/>
              <a:headEnd/>
              <a:tailEnd/>
            </a:ln>
            <a:effectLst/>
          </p:spPr>
          <p:txBody>
            <a:bodyPr wrap="square">
              <a:prstTxWarp prst="textNoShape">
                <a:avLst/>
              </a:prstTxWarp>
              <a:spAutoFit/>
            </a:bodyPr>
            <a:lstStyle/>
            <a:p>
              <a:r>
                <a:rPr lang="fr-FR" sz="1600" dirty="0" err="1">
                  <a:latin typeface="Verdana" charset="0"/>
                </a:rPr>
                <a:t>Smaller</a:t>
              </a:r>
              <a:r>
                <a:rPr lang="fr-FR" sz="1600" dirty="0">
                  <a:latin typeface="Verdana" charset="0"/>
                </a:rPr>
                <a:t> </a:t>
              </a:r>
              <a:r>
                <a:rPr lang="fr-FR" sz="1600" dirty="0" err="1">
                  <a:latin typeface="Verdana" charset="0"/>
                </a:rPr>
                <a:t>momentum</a:t>
              </a:r>
              <a:endParaRPr lang="fr-FR" sz="1600" dirty="0">
                <a:latin typeface="Verdana" charset="0"/>
              </a:endParaRPr>
            </a:p>
          </p:txBody>
        </p:sp>
      </p:grpSp>
      <p:pic>
        <p:nvPicPr>
          <p:cNvPr id="17"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79308" y="1511339"/>
            <a:ext cx="2166734" cy="1625561"/>
          </a:xfrm>
          <a:prstGeom prst="rect">
            <a:avLst/>
          </a:prstGeom>
        </p:spPr>
      </p:pic>
      <p:sp>
        <p:nvSpPr>
          <p:cNvPr id="2" name="Slide Number Placeholder 1"/>
          <p:cNvSpPr>
            <a:spLocks noGrp="1"/>
          </p:cNvSpPr>
          <p:nvPr>
            <p:ph type="sldNum" sz="quarter" idx="12"/>
          </p:nvPr>
        </p:nvSpPr>
        <p:spPr/>
        <p:txBody>
          <a:bodyPr/>
          <a:lstStyle/>
          <a:p>
            <a:fld id="{B9D2C864-9362-43C7-A136-D9C41D93A96D}" type="slidenum">
              <a:rPr lang="en-US" smtClean="0"/>
              <a:t>75</a:t>
            </a:fld>
            <a:endParaRPr lang="en-US"/>
          </a:p>
        </p:txBody>
      </p:sp>
    </p:spTree>
    <p:extLst>
      <p:ext uri="{BB962C8B-B14F-4D97-AF65-F5344CB8AC3E}">
        <p14:creationId xmlns:p14="http://schemas.microsoft.com/office/powerpoint/2010/main" val="31611372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6"/>
          <p:cNvSpPr>
            <a:spLocks noGrp="1"/>
          </p:cNvSpPr>
          <p:nvPr>
            <p:ph type="sldNum" sz="quarter" idx="12"/>
          </p:nvPr>
        </p:nvSpPr>
        <p:spPr/>
        <p:txBody>
          <a:bodyPr/>
          <a:lstStyle/>
          <a:p>
            <a:fld id="{C8BE6A57-741B-F444-B04E-843E51D28BEA}" type="slidenum">
              <a:rPr lang="en-US"/>
              <a:pPr/>
              <a:t>76</a:t>
            </a:fld>
            <a:endParaRPr lang="en-US"/>
          </a:p>
        </p:txBody>
      </p:sp>
      <p:sp>
        <p:nvSpPr>
          <p:cNvPr id="95239" name="Rectangle 7"/>
          <p:cNvSpPr>
            <a:spLocks noGrp="1" noChangeArrowheads="1"/>
          </p:cNvSpPr>
          <p:nvPr>
            <p:ph type="title"/>
          </p:nvPr>
        </p:nvSpPr>
        <p:spPr>
          <a:xfrm>
            <a:off x="914400" y="350838"/>
            <a:ext cx="7313613" cy="868362"/>
          </a:xfrm>
        </p:spPr>
        <p:txBody>
          <a:bodyPr/>
          <a:lstStyle/>
          <a:p>
            <a:r>
              <a:rPr lang="en-US" sz="4000" smtClean="0"/>
              <a:t>Particles cross sensitive materials</a:t>
            </a:r>
            <a:endParaRPr lang="en-US" sz="4000"/>
          </a:p>
        </p:txBody>
      </p:sp>
      <p:pic>
        <p:nvPicPr>
          <p:cNvPr id="95238" name="Picture 6" descr="ATLAS Detector Layers Image"/>
          <p:cNvPicPr>
            <a:picLocks noGrp="1" noChangeAspect="1" noChangeArrowheads="1"/>
          </p:cNvPicPr>
          <p:nvPr>
            <p:ph sz="half" idx="1"/>
          </p:nvPr>
        </p:nvPicPr>
        <p:blipFill>
          <a:blip r:embed="rId3"/>
          <a:srcRect/>
          <a:stretch>
            <a:fillRect/>
          </a:stretch>
        </p:blipFill>
        <p:spPr>
          <a:xfrm>
            <a:off x="2124075" y="1484313"/>
            <a:ext cx="6415088" cy="4049712"/>
          </a:xfrm>
          <a:prstGeom prst="rect">
            <a:avLst/>
          </a:prstGeom>
          <a:ln>
            <a:noFill/>
          </a:ln>
          <a:effectLst>
            <a:outerShdw blurRad="292100" dist="139700" dir="2700000" algn="tl" rotWithShape="0">
              <a:srgbClr val="333333">
                <a:alpha val="65000"/>
              </a:srgbClr>
            </a:outerShdw>
          </a:effectLst>
        </p:spPr>
      </p:pic>
      <p:sp>
        <p:nvSpPr>
          <p:cNvPr id="95241" name="Line 9"/>
          <p:cNvSpPr>
            <a:spLocks noChangeShapeType="1"/>
          </p:cNvSpPr>
          <p:nvPr/>
        </p:nvSpPr>
        <p:spPr bwMode="auto">
          <a:xfrm>
            <a:off x="250825" y="5734050"/>
            <a:ext cx="8424863" cy="0"/>
          </a:xfrm>
          <a:prstGeom prst="line">
            <a:avLst/>
          </a:prstGeom>
          <a:noFill/>
          <a:ln w="38100">
            <a:solidFill>
              <a:schemeClr val="tx1"/>
            </a:solidFill>
            <a:round/>
            <a:headEnd/>
            <a:tailEnd type="triangle" w="med" len="med"/>
          </a:ln>
          <a:effectLst/>
        </p:spPr>
        <p:txBody>
          <a:bodyPr>
            <a:prstTxWarp prst="textNoShape">
              <a:avLst/>
            </a:prstTxWarp>
          </a:bodyPr>
          <a:lstStyle/>
          <a:p>
            <a:endParaRPr lang="fr-FR"/>
          </a:p>
        </p:txBody>
      </p:sp>
      <p:pic>
        <p:nvPicPr>
          <p:cNvPr id="95243" name="Picture 11" descr="blob"/>
          <p:cNvPicPr>
            <a:picLocks noGrp="1" noChangeAspect="1" noChangeArrowheads="1"/>
          </p:cNvPicPr>
          <p:nvPr>
            <p:ph sz="half" idx="2"/>
          </p:nvPr>
        </p:nvPicPr>
        <p:blipFill>
          <a:blip r:embed="rId4"/>
          <a:srcRect/>
          <a:stretch>
            <a:fillRect/>
          </a:stretch>
        </p:blipFill>
        <p:spPr>
          <a:xfrm>
            <a:off x="250825" y="5229225"/>
            <a:ext cx="971550" cy="815975"/>
          </a:xfrm>
          <a:prstGeom prst="rect">
            <a:avLst/>
          </a:prstGeom>
          <a:ln>
            <a:noFill/>
          </a:ln>
          <a:effectLst>
            <a:softEdge rad="112500"/>
          </a:effectLst>
        </p:spPr>
      </p:pic>
      <p:sp>
        <p:nvSpPr>
          <p:cNvPr id="95245" name="Text Box 13"/>
          <p:cNvSpPr txBox="1">
            <a:spLocks noChangeArrowheads="1"/>
          </p:cNvSpPr>
          <p:nvPr/>
        </p:nvSpPr>
        <p:spPr bwMode="auto">
          <a:xfrm>
            <a:off x="468313" y="5734050"/>
            <a:ext cx="608012" cy="366713"/>
          </a:xfrm>
          <a:prstGeom prst="rect">
            <a:avLst/>
          </a:prstGeom>
          <a:noFill/>
          <a:ln w="9525">
            <a:noFill/>
            <a:miter lim="800000"/>
            <a:headEnd/>
            <a:tailEnd/>
          </a:ln>
          <a:effectLst/>
        </p:spPr>
        <p:txBody>
          <a:bodyPr wrap="none">
            <a:prstTxWarp prst="textNoShape">
              <a:avLst/>
            </a:prstTxWarp>
            <a:spAutoFit/>
          </a:bodyPr>
          <a:lstStyle/>
          <a:p>
            <a:r>
              <a:rPr lang="en-US">
                <a:solidFill>
                  <a:srgbClr val="000000"/>
                </a:solidFill>
                <a:latin typeface="Verdana" charset="0"/>
              </a:rPr>
              <a:t>t=0</a:t>
            </a:r>
          </a:p>
        </p:txBody>
      </p:sp>
      <p:sp>
        <p:nvSpPr>
          <p:cNvPr id="95246" name="Text Box 14"/>
          <p:cNvSpPr txBox="1">
            <a:spLocks noChangeArrowheads="1"/>
          </p:cNvSpPr>
          <p:nvPr/>
        </p:nvSpPr>
        <p:spPr bwMode="auto">
          <a:xfrm>
            <a:off x="4211638" y="5734050"/>
            <a:ext cx="649287"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t=t</a:t>
            </a:r>
            <a:r>
              <a:rPr lang="en-US" baseline="-25000">
                <a:latin typeface="Verdana" charset="0"/>
              </a:rPr>
              <a:t>2</a:t>
            </a:r>
          </a:p>
        </p:txBody>
      </p:sp>
      <p:sp>
        <p:nvSpPr>
          <p:cNvPr id="95247" name="Text Box 15"/>
          <p:cNvSpPr txBox="1">
            <a:spLocks noChangeArrowheads="1"/>
          </p:cNvSpPr>
          <p:nvPr/>
        </p:nvSpPr>
        <p:spPr bwMode="auto">
          <a:xfrm>
            <a:off x="2916238" y="5734050"/>
            <a:ext cx="649287"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t=t</a:t>
            </a:r>
            <a:r>
              <a:rPr lang="en-US" baseline="-25000">
                <a:latin typeface="Verdana" charset="0"/>
              </a:rPr>
              <a:t>1</a:t>
            </a:r>
          </a:p>
        </p:txBody>
      </p:sp>
      <p:sp>
        <p:nvSpPr>
          <p:cNvPr id="95248" name="Text Box 16"/>
          <p:cNvSpPr txBox="1">
            <a:spLocks noChangeArrowheads="1"/>
          </p:cNvSpPr>
          <p:nvPr/>
        </p:nvSpPr>
        <p:spPr bwMode="auto">
          <a:xfrm>
            <a:off x="5507038" y="5734050"/>
            <a:ext cx="649287"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t=t</a:t>
            </a:r>
            <a:r>
              <a:rPr lang="en-US" baseline="-25000">
                <a:latin typeface="Verdana" charset="0"/>
              </a:rPr>
              <a:t>3</a:t>
            </a:r>
          </a:p>
        </p:txBody>
      </p:sp>
      <p:sp>
        <p:nvSpPr>
          <p:cNvPr id="95249" name="Text Box 17"/>
          <p:cNvSpPr txBox="1">
            <a:spLocks noChangeArrowheads="1"/>
          </p:cNvSpPr>
          <p:nvPr/>
        </p:nvSpPr>
        <p:spPr bwMode="auto">
          <a:xfrm>
            <a:off x="6804025" y="5734050"/>
            <a:ext cx="649288"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t=t</a:t>
            </a:r>
            <a:r>
              <a:rPr lang="en-US" baseline="-25000">
                <a:latin typeface="Verdana" charset="0"/>
              </a:rPr>
              <a:t>4</a:t>
            </a:r>
          </a:p>
        </p:txBody>
      </p:sp>
      <p:sp>
        <p:nvSpPr>
          <p:cNvPr id="95250" name="Line 18"/>
          <p:cNvSpPr>
            <a:spLocks noChangeShapeType="1"/>
          </p:cNvSpPr>
          <p:nvPr/>
        </p:nvSpPr>
        <p:spPr bwMode="auto">
          <a:xfrm>
            <a:off x="3203575" y="5589588"/>
            <a:ext cx="0" cy="21590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95251" name="Line 19"/>
          <p:cNvSpPr>
            <a:spLocks noChangeShapeType="1"/>
          </p:cNvSpPr>
          <p:nvPr/>
        </p:nvSpPr>
        <p:spPr bwMode="auto">
          <a:xfrm>
            <a:off x="4500563" y="5589588"/>
            <a:ext cx="0" cy="21590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95252" name="Line 20"/>
          <p:cNvSpPr>
            <a:spLocks noChangeShapeType="1"/>
          </p:cNvSpPr>
          <p:nvPr/>
        </p:nvSpPr>
        <p:spPr bwMode="auto">
          <a:xfrm>
            <a:off x="5795963" y="5589588"/>
            <a:ext cx="0" cy="21590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95253" name="Line 21"/>
          <p:cNvSpPr>
            <a:spLocks noChangeShapeType="1"/>
          </p:cNvSpPr>
          <p:nvPr/>
        </p:nvSpPr>
        <p:spPr bwMode="auto">
          <a:xfrm>
            <a:off x="7092950" y="5589588"/>
            <a:ext cx="0" cy="215900"/>
          </a:xfrm>
          <a:prstGeom prst="line">
            <a:avLst/>
          </a:prstGeom>
          <a:noFill/>
          <a:ln w="38100">
            <a:solidFill>
              <a:schemeClr val="tx1"/>
            </a:solidFill>
            <a:round/>
            <a:headEnd/>
            <a:tailEnd/>
          </a:ln>
          <a:effectLst/>
        </p:spPr>
        <p:txBody>
          <a:bodyPr>
            <a:prstTxWarp prst="textNoShape">
              <a:avLst/>
            </a:prstTxWarp>
          </a:bodyPr>
          <a:lstStyle/>
          <a:p>
            <a:endParaRPr lang="fr-FR"/>
          </a:p>
        </p:txBody>
      </p:sp>
    </p:spTree>
    <p:extLst>
      <p:ext uri="{BB962C8B-B14F-4D97-AF65-F5344CB8AC3E}">
        <p14:creationId xmlns:p14="http://schemas.microsoft.com/office/powerpoint/2010/main" val="102435094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9D2C864-9362-43C7-A136-D9C41D93A96D}" type="slidenum">
              <a:rPr lang="en-US" smtClean="0"/>
              <a:t>77</a:t>
            </a:fld>
            <a:endParaRPr lang="en-US"/>
          </a:p>
        </p:txBody>
      </p:sp>
      <p:pic>
        <p:nvPicPr>
          <p:cNvPr id="7" name="Picture 6" descr="PID.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3664" y="139701"/>
            <a:ext cx="7899676" cy="5336396"/>
          </a:xfrm>
          <a:prstGeom prst="rect">
            <a:avLst/>
          </a:prstGeom>
          <a:ln>
            <a:noFill/>
          </a:ln>
          <a:effectLst>
            <a:outerShdw blurRad="292100" dist="139700" dir="2700000" algn="tl" rotWithShape="0">
              <a:srgbClr val="333333">
                <a:alpha val="65000"/>
              </a:srgbClr>
            </a:outerShdw>
          </a:effectLst>
        </p:spPr>
      </p:pic>
      <p:pic>
        <p:nvPicPr>
          <p:cNvPr id="8" name="Picture 7" descr="PID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3200" y="3998158"/>
            <a:ext cx="3124200" cy="2504242"/>
          </a:xfrm>
          <a:prstGeom prst="rect">
            <a:avLst/>
          </a:prstGeom>
        </p:spPr>
      </p:pic>
    </p:spTree>
    <p:extLst>
      <p:ext uri="{BB962C8B-B14F-4D97-AF65-F5344CB8AC3E}">
        <p14:creationId xmlns:p14="http://schemas.microsoft.com/office/powerpoint/2010/main" val="2950619438"/>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78</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583"/>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a:latin typeface="Verdana" charset="0"/>
                </a:rPr>
                <a:t>Internal trajectography (ITS): p, id</a:t>
              </a: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3"/>
            <a:ext cx="8362950" cy="1139825"/>
          </a:xfrm>
        </p:spPr>
        <p:txBody>
          <a:bodyPr/>
          <a:lstStyle/>
          <a:p>
            <a:pPr algn="r"/>
            <a:r>
              <a:rPr lang="en-US" sz="4000" dirty="0" smtClean="0"/>
              <a:t>ALICE : Many cells everywhere …</a:t>
            </a:r>
            <a:endParaRPr lang="en-US" sz="4000" dirty="0"/>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n-US" sz="2000" smtClean="0"/>
              <a:t>To localise, segmenting the system in hundreds of millions of sensitive cells ; </a:t>
            </a:r>
          </a:p>
          <a:p>
            <a:pPr>
              <a:lnSpc>
                <a:spcPct val="80000"/>
              </a:lnSpc>
            </a:pPr>
            <a:r>
              <a:rPr lang="en-US" sz="2000" smtClean="0"/>
              <a:t>Surround the interaction point with detector enveloppes</a:t>
            </a:r>
            <a:endParaRPr lang="en-US" sz="2000"/>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583"/>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a:latin typeface="Verdana" charset="0"/>
                </a:rPr>
                <a:t>Time projection chambre (TPC) : p, pid</a:t>
              </a: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792538"/>
            <a:chOff x="23" y="1525"/>
            <a:chExt cx="5533" cy="2389"/>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583"/>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a:latin typeface="Verdana" charset="0"/>
                </a:rPr>
                <a:t>Transition radiation detector (TRD): électrons</a:t>
              </a: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Tree>
    <p:extLst>
      <p:ext uri="{BB962C8B-B14F-4D97-AF65-F5344CB8AC3E}">
        <p14:creationId xmlns:p14="http://schemas.microsoft.com/office/powerpoint/2010/main" val="3728932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79</a:t>
            </a:fld>
            <a:endParaRPr lang="en-US"/>
          </a:p>
        </p:txBody>
      </p:sp>
      <p:sp>
        <p:nvSpPr>
          <p:cNvPr id="107522" name="Rectangle 2"/>
          <p:cNvSpPr>
            <a:spLocks noGrp="1" noChangeArrowheads="1"/>
          </p:cNvSpPr>
          <p:nvPr>
            <p:ph type="title"/>
          </p:nvPr>
        </p:nvSpPr>
        <p:spPr/>
        <p:txBody>
          <a:bodyPr/>
          <a:lstStyle/>
          <a:p>
            <a:pPr algn="r"/>
            <a:r>
              <a:rPr lang="fr-FR" sz="4000"/>
              <a:t>… and a few specialized detectors</a:t>
            </a: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2024062"/>
          </a:xfrm>
          <a:prstGeom prst="rect">
            <a:avLst/>
          </a:prstGeom>
          <a:noFill/>
          <a:ln w="9525">
            <a:solidFill>
              <a:schemeClr val="tx1"/>
            </a:solidFill>
            <a:miter lim="800000"/>
            <a:headEnd/>
            <a:tailEnd/>
          </a:ln>
          <a:effectLst/>
        </p:spPr>
        <p:txBody>
          <a:bodyPr>
            <a:prstTxWarp prst="textNoShape">
              <a:avLst/>
            </a:prstTxWarp>
            <a:spAutoFit/>
          </a:bodyPr>
          <a:lstStyle/>
          <a:p>
            <a:r>
              <a:rPr lang="fr-FR">
                <a:latin typeface="Verdana" charset="0"/>
              </a:rPr>
              <a:t>Muons spectrometre :</a:t>
            </a:r>
          </a:p>
          <a:p>
            <a:pPr>
              <a:buFontTx/>
              <a:buChar char="•"/>
            </a:pPr>
            <a:r>
              <a:rPr lang="fr-FR">
                <a:latin typeface="Verdana" charset="0"/>
              </a:rPr>
              <a:t> Passif absorber </a:t>
            </a:r>
          </a:p>
          <a:p>
            <a:pPr>
              <a:buFontTx/>
              <a:buChar char="•"/>
            </a:pPr>
            <a:r>
              <a:rPr lang="fr-FR">
                <a:latin typeface="Verdana" charset="0"/>
              </a:rPr>
              <a:t> B dipole</a:t>
            </a:r>
          </a:p>
          <a:p>
            <a:pPr>
              <a:buFontTx/>
              <a:buChar char="•"/>
            </a:pPr>
            <a:r>
              <a:rPr lang="fr-FR">
                <a:latin typeface="Verdana" charset="0"/>
              </a:rPr>
              <a:t> Trajectographe</a:t>
            </a:r>
          </a:p>
          <a:p>
            <a:pPr>
              <a:buFontTx/>
              <a:buChar char="•"/>
            </a:pPr>
            <a:r>
              <a:rPr lang="fr-FR">
                <a:latin typeface="Verdana" charset="0"/>
              </a:rPr>
              <a:t> Filter</a:t>
            </a:r>
          </a:p>
          <a:p>
            <a:pPr>
              <a:buFontTx/>
              <a:buChar char="•"/>
            </a:pPr>
            <a:r>
              <a:rPr lang="fr-FR">
                <a:latin typeface="Verdana" charset="0"/>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6148388" cy="1168400"/>
            <a:chOff x="1292" y="2296"/>
            <a:chExt cx="3873" cy="736"/>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3691" cy="237"/>
              <a:chOff x="1474" y="2795"/>
              <a:chExt cx="3691" cy="237"/>
            </a:xfrm>
          </p:grpSpPr>
          <p:sp>
            <p:nvSpPr>
              <p:cNvPr id="107533" name="Text Box 13"/>
              <p:cNvSpPr txBox="1">
                <a:spLocks noChangeArrowheads="1"/>
              </p:cNvSpPr>
              <p:nvPr/>
            </p:nvSpPr>
            <p:spPr bwMode="auto">
              <a:xfrm>
                <a:off x="4468" y="2795"/>
                <a:ext cx="697" cy="237"/>
              </a:xfrm>
              <a:prstGeom prst="rect">
                <a:avLst/>
              </a:prstGeom>
              <a:noFill/>
              <a:ln w="9525">
                <a:solidFill>
                  <a:schemeClr val="tx1"/>
                </a:solidFill>
                <a:miter lim="800000"/>
                <a:headEnd/>
                <a:tailEnd/>
              </a:ln>
              <a:effectLst/>
            </p:spPr>
            <p:txBody>
              <a:bodyPr wrap="none">
                <a:prstTxWarp prst="textNoShape">
                  <a:avLst/>
                </a:prstTxWarp>
                <a:spAutoFit/>
              </a:bodyPr>
              <a:lstStyle/>
              <a:p>
                <a:r>
                  <a:rPr lang="en-US">
                    <a:latin typeface="Verdana" charset="0"/>
                  </a:rPr>
                  <a:t>Photons</a:t>
                </a: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Tree>
    <p:extLst>
      <p:ext uri="{BB962C8B-B14F-4D97-AF65-F5344CB8AC3E}">
        <p14:creationId xmlns:p14="http://schemas.microsoft.com/office/powerpoint/2010/main" val="1385287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77324">
            <a:off x="2035843" y="370920"/>
            <a:ext cx="6089708" cy="3874279"/>
          </a:xfrm>
          <a:prstGeom prst="rect">
            <a:avLst/>
          </a:prstGeom>
        </p:spPr>
      </p:pic>
      <p:sp>
        <p:nvSpPr>
          <p:cNvPr id="17" name="TextBox 16"/>
          <p:cNvSpPr txBox="1"/>
          <p:nvPr/>
        </p:nvSpPr>
        <p:spPr>
          <a:xfrm rot="177324">
            <a:off x="2480051" y="1905376"/>
            <a:ext cx="5192344" cy="646331"/>
          </a:xfrm>
          <a:prstGeom prst="rect">
            <a:avLst/>
          </a:prstGeom>
          <a:noFill/>
        </p:spPr>
        <p:txBody>
          <a:bodyPr wrap="none" rtlCol="0">
            <a:spAutoFit/>
          </a:bodyPr>
          <a:lstStyle/>
          <a:p>
            <a:r>
              <a:rPr lang="fr-CH" sz="3600" dirty="0" smtClean="0">
                <a:solidFill>
                  <a:srgbClr val="FFFFFF"/>
                </a:solidFill>
                <a:latin typeface="Brush Script Std"/>
                <a:cs typeface="Brush Script Std"/>
              </a:rPr>
              <a:t>R</a:t>
            </a:r>
            <a:r>
              <a:rPr lang="el-GR" sz="3600" baseline="-25000" dirty="0" smtClean="0">
                <a:solidFill>
                  <a:srgbClr val="FFFFFF"/>
                </a:solidFill>
                <a:latin typeface="Brush Script Std"/>
                <a:cs typeface="Brush Script Std"/>
              </a:rPr>
              <a:t>μν</a:t>
            </a:r>
            <a:r>
              <a:rPr lang="fr-CH" sz="3600" dirty="0" smtClean="0">
                <a:solidFill>
                  <a:srgbClr val="FFFFFF"/>
                </a:solidFill>
                <a:latin typeface="Brush Script Std"/>
                <a:cs typeface="Brush Script Std"/>
              </a:rPr>
              <a:t> – ½Rg</a:t>
            </a:r>
            <a:r>
              <a:rPr lang="el-GR" sz="3600" baseline="-25000" dirty="0" smtClean="0">
                <a:solidFill>
                  <a:srgbClr val="FFFFFF"/>
                </a:solidFill>
                <a:latin typeface="Brush Script Std"/>
                <a:cs typeface="Brush Script Std"/>
              </a:rPr>
              <a:t>μν</a:t>
            </a:r>
            <a:r>
              <a:rPr lang="el-GR" sz="3600" dirty="0" smtClean="0">
                <a:solidFill>
                  <a:srgbClr val="FFFFFF"/>
                </a:solidFill>
                <a:latin typeface="Brush Script Std"/>
                <a:cs typeface="Brush Script Std"/>
              </a:rPr>
              <a:t> </a:t>
            </a:r>
            <a:r>
              <a:rPr lang="fr-CH" sz="3600" dirty="0" smtClean="0">
                <a:solidFill>
                  <a:srgbClr val="FFFFFF"/>
                </a:solidFill>
                <a:latin typeface="Brush Script Std"/>
                <a:cs typeface="Brush Script Std"/>
              </a:rPr>
              <a:t>= 8</a:t>
            </a:r>
            <a:r>
              <a:rPr lang="el-GR" sz="3600" dirty="0" smtClean="0">
                <a:solidFill>
                  <a:srgbClr val="FFFFFF"/>
                </a:solidFill>
                <a:latin typeface="Brush Script Std"/>
                <a:cs typeface="Brush Script Std"/>
              </a:rPr>
              <a:t>π</a:t>
            </a:r>
            <a:r>
              <a:rPr lang="fr-CH" sz="3600" dirty="0" smtClean="0">
                <a:solidFill>
                  <a:srgbClr val="FFFFFF"/>
                </a:solidFill>
                <a:latin typeface="Brush Script Std"/>
                <a:cs typeface="Brush Script Std"/>
              </a:rPr>
              <a:t>GT</a:t>
            </a:r>
            <a:r>
              <a:rPr lang="el-GR" sz="3600" baseline="-25000" dirty="0" smtClean="0">
                <a:solidFill>
                  <a:srgbClr val="FFFFFF"/>
                </a:solidFill>
                <a:latin typeface="Brush Script Std"/>
                <a:cs typeface="Brush Script Std"/>
              </a:rPr>
              <a:t>μν</a:t>
            </a:r>
            <a:endParaRPr lang="fr-FR" sz="3600" baseline="-25000" dirty="0">
              <a:solidFill>
                <a:srgbClr val="FFFFFF"/>
              </a:solidFill>
              <a:latin typeface="Brush Script Std"/>
              <a:cs typeface="Brush Script Std"/>
            </a:endParaRPr>
          </a:p>
        </p:txBody>
      </p:sp>
      <p:sp>
        <p:nvSpPr>
          <p:cNvPr id="4" name="Title 3"/>
          <p:cNvSpPr>
            <a:spLocks noGrp="1"/>
          </p:cNvSpPr>
          <p:nvPr>
            <p:ph type="ctrTitle"/>
          </p:nvPr>
        </p:nvSpPr>
        <p:spPr>
          <a:xfrm>
            <a:off x="482600" y="4102100"/>
            <a:ext cx="6477000" cy="1914144"/>
          </a:xfrm>
        </p:spPr>
        <p:txBody>
          <a:bodyPr/>
          <a:lstStyle/>
          <a:p>
            <a:r>
              <a:rPr lang="en-US" dirty="0" smtClean="0"/>
              <a:t>Gravity</a:t>
            </a:r>
            <a:endParaRPr lang="en-US" dirty="0"/>
          </a:p>
        </p:txBody>
      </p:sp>
      <p:sp>
        <p:nvSpPr>
          <p:cNvPr id="5" name="Text Placeholder 4"/>
          <p:cNvSpPr>
            <a:spLocks noGrp="1"/>
          </p:cNvSpPr>
          <p:nvPr>
            <p:ph type="subTitle" idx="1"/>
          </p:nvPr>
        </p:nvSpPr>
        <p:spPr>
          <a:xfrm>
            <a:off x="482600" y="6034532"/>
            <a:ext cx="6477000" cy="1174088"/>
          </a:xfrm>
        </p:spPr>
        <p:txBody>
          <a:bodyPr/>
          <a:lstStyle/>
          <a:p>
            <a:r>
              <a:rPr lang="en-US" dirty="0" smtClean="0"/>
              <a:t>General relativity</a:t>
            </a:r>
            <a:endParaRPr lang="en-US" dirty="0"/>
          </a:p>
        </p:txBody>
      </p:sp>
      <p:sp>
        <p:nvSpPr>
          <p:cNvPr id="2" name="Slide Number Placeholder 1"/>
          <p:cNvSpPr>
            <a:spLocks noGrp="1"/>
          </p:cNvSpPr>
          <p:nvPr>
            <p:ph type="sldNum" sz="quarter" idx="12"/>
          </p:nvPr>
        </p:nvSpPr>
        <p:spPr/>
        <p:txBody>
          <a:bodyPr/>
          <a:lstStyle/>
          <a:p>
            <a:fld id="{B9D2C864-9362-43C7-A136-D9C41D93A96D}" type="slidenum">
              <a:rPr lang="en-US" smtClean="0"/>
              <a:t>8</a:t>
            </a:fld>
            <a:endParaRPr lang="en-US"/>
          </a:p>
        </p:txBody>
      </p:sp>
      <p:pic>
        <p:nvPicPr>
          <p:cNvPr id="12" name="Picture 11"/>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10000" b="100000" l="500" r="90000">
                        <a14:foregroundMark x1="19875" y1="30333" x2="20125" y2="49500"/>
                        <a14:foregroundMark x1="27125" y1="29167" x2="27750" y2="47167"/>
                        <a14:foregroundMark x1="11625" y1="27833" x2="15250" y2="21500"/>
                        <a14:foregroundMark x1="21625" y1="19167" x2="26250" y2="21167"/>
                        <a14:foregroundMark x1="25750" y1="17000" x2="27625" y2="19500"/>
                        <a14:foregroundMark x1="16750" y1="18833" x2="25625" y2="16167"/>
                        <a14:foregroundMark x1="27875" y1="24167" x2="32250" y2="29000"/>
                        <a14:foregroundMark x1="60250" y1="41833" x2="58750" y2="48500"/>
                        <a14:foregroundMark x1="31500" y1="50000" x2="31500" y2="50000"/>
                        <a14:backgroundMark x1="38750" y1="45833" x2="49375" y2="46000"/>
                        <a14:backgroundMark x1="2500" y1="20500" x2="4000" y2="50500"/>
                        <a14:backgroundMark x1="34000" y1="50833" x2="34375" y2="58167"/>
                      </a14:backgroundRemoval>
                    </a14:imgEffect>
                  </a14:imgLayer>
                </a14:imgProps>
              </a:ext>
              <a:ext uri="{28A0092B-C50C-407E-A947-70E740481C1C}">
                <a14:useLocalDpi xmlns:a14="http://schemas.microsoft.com/office/drawing/2010/main"/>
              </a:ext>
            </a:extLst>
          </a:blip>
          <a:srcRect t="13246" r="31561"/>
          <a:stretch/>
        </p:blipFill>
        <p:spPr>
          <a:xfrm>
            <a:off x="-190500" y="1286965"/>
            <a:ext cx="4270165" cy="4059735"/>
          </a:xfrm>
          <a:prstGeom prst="rect">
            <a:avLst/>
          </a:prstGeom>
        </p:spPr>
      </p:pic>
      <p:pic>
        <p:nvPicPr>
          <p:cNvPr id="8" name="Picture 7"/>
          <p:cNvPicPr>
            <a:picLocks noChangeAspect="1"/>
          </p:cNvPicPr>
          <p:nvPr/>
        </p:nvPicPr>
        <p:blipFill>
          <a:blip r:embed="rId5" cstate="screen">
            <a:extLst>
              <a:ext uri="{BEBA8EAE-BF5A-486C-A8C5-ECC9F3942E4B}">
                <a14:imgProps xmlns:a14="http://schemas.microsoft.com/office/drawing/2010/main">
                  <a14:imgLayer r:embed="rId6">
                    <a14:imgEffect>
                      <a14:backgroundRemoval t="793" b="98943" l="9464" r="89590">
                        <a14:foregroundMark x1="83596" y1="37913" x2="82334" y2="37384"/>
                        <a14:foregroundMark x1="76025" y1="34214" x2="62461" y2="26156"/>
                        <a14:foregroundMark x1="59621" y1="24042" x2="55205" y2="17569"/>
                        <a14:foregroundMark x1="52050" y1="11361" x2="51420" y2="2246"/>
                      </a14:backgroundRemoval>
                    </a14:imgEffect>
                  </a14:imgLayer>
                </a14:imgProps>
              </a:ext>
              <a:ext uri="{28A0092B-C50C-407E-A947-70E740481C1C}">
                <a14:useLocalDpi xmlns:a14="http://schemas.microsoft.com/office/drawing/2010/main"/>
              </a:ext>
            </a:extLst>
          </a:blip>
          <a:stretch>
            <a:fillRect/>
          </a:stretch>
        </p:blipFill>
        <p:spPr>
          <a:xfrm>
            <a:off x="7823019" y="4256505"/>
            <a:ext cx="1138101" cy="2717800"/>
          </a:xfrm>
          <a:prstGeom prst="rect">
            <a:avLst/>
          </a:prstGeom>
        </p:spPr>
      </p:pic>
    </p:spTree>
    <p:extLst>
      <p:ext uri="{BB962C8B-B14F-4D97-AF65-F5344CB8AC3E}">
        <p14:creationId xmlns:p14="http://schemas.microsoft.com/office/powerpoint/2010/main" val="792394475"/>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80</a:t>
            </a:fld>
            <a:endParaRPr lang="en-US"/>
          </a:p>
        </p:txBody>
      </p:sp>
      <p:sp>
        <p:nvSpPr>
          <p:cNvPr id="109570" name="Rectangle 2"/>
          <p:cNvSpPr>
            <a:spLocks noGrp="1" noChangeArrowheads="1"/>
          </p:cNvSpPr>
          <p:nvPr>
            <p:ph type="title"/>
          </p:nvPr>
        </p:nvSpPr>
        <p:spPr/>
        <p:txBody>
          <a:bodyPr/>
          <a:lstStyle/>
          <a:p>
            <a:pPr algn="r"/>
            <a:r>
              <a:rPr lang="fr-FR" dirty="0"/>
              <a:t>How </a:t>
            </a:r>
            <a:r>
              <a:rPr lang="fr-FR" dirty="0" err="1"/>
              <a:t>does</a:t>
            </a:r>
            <a:r>
              <a:rPr lang="fr-FR" dirty="0"/>
              <a:t> </a:t>
            </a:r>
            <a:r>
              <a:rPr lang="fr-FR" dirty="0" err="1"/>
              <a:t>it</a:t>
            </a:r>
            <a:r>
              <a:rPr lang="fr-FR" dirty="0"/>
              <a:t> </a:t>
            </a:r>
            <a:r>
              <a:rPr lang="fr-FR" dirty="0" err="1"/>
              <a:t>work</a:t>
            </a:r>
            <a:endParaRPr lang="fr-FR" dirty="0"/>
          </a:p>
        </p:txBody>
      </p:sp>
      <p:sp>
        <p:nvSpPr>
          <p:cNvPr id="109571" name="Rectangle 3"/>
          <p:cNvSpPr>
            <a:spLocks noGrp="1" noChangeArrowheads="1"/>
          </p:cNvSpPr>
          <p:nvPr>
            <p:ph type="body" idx="1"/>
          </p:nvPr>
        </p:nvSpPr>
        <p:spPr>
          <a:xfrm>
            <a:off x="457200" y="1600200"/>
            <a:ext cx="8435975" cy="533400"/>
          </a:xfrm>
        </p:spPr>
        <p:txBody>
          <a:bodyPr/>
          <a:lstStyle/>
          <a:p>
            <a:pPr>
              <a:lnSpc>
                <a:spcPct val="80000"/>
              </a:lnSpc>
            </a:pPr>
            <a:r>
              <a:rPr lang="fr-FR" sz="1800"/>
              <a:t>Internal trajectographe : 6 layers of Si diodes with 2D localisation </a:t>
            </a:r>
          </a:p>
        </p:txBody>
      </p:sp>
      <p:sp>
        <p:nvSpPr>
          <p:cNvPr id="109597" name="Text Box 29"/>
          <p:cNvSpPr txBox="1">
            <a:spLocks noChangeArrowheads="1"/>
          </p:cNvSpPr>
          <p:nvPr/>
        </p:nvSpPr>
        <p:spPr bwMode="auto">
          <a:xfrm>
            <a:off x="1547813" y="4324350"/>
            <a:ext cx="771525" cy="304800"/>
          </a:xfrm>
          <a:prstGeom prst="rect">
            <a:avLst/>
          </a:prstGeom>
          <a:noFill/>
          <a:ln w="9525">
            <a:noFill/>
            <a:miter lim="800000"/>
            <a:headEnd/>
            <a:tailEnd/>
          </a:ln>
          <a:effectLst/>
        </p:spPr>
        <p:txBody>
          <a:bodyPr wrap="none">
            <a:prstTxWarp prst="textNoShape">
              <a:avLst/>
            </a:prstTxWarp>
            <a:spAutoFit/>
          </a:bodyPr>
          <a:lstStyle/>
          <a:p>
            <a:r>
              <a:rPr lang="en-US" sz="1400"/>
              <a:t>300 m</a:t>
            </a:r>
            <a:r>
              <a:rPr lang="en-US" sz="1400">
                <a:latin typeface="Verdana" charset="0"/>
              </a:rPr>
              <a:t>m</a:t>
            </a:r>
          </a:p>
        </p:txBody>
      </p:sp>
      <p:grpSp>
        <p:nvGrpSpPr>
          <p:cNvPr id="109613" name="Group 45"/>
          <p:cNvGrpSpPr>
            <a:grpSpLocks/>
          </p:cNvGrpSpPr>
          <p:nvPr/>
        </p:nvGrpSpPr>
        <p:grpSpPr bwMode="auto">
          <a:xfrm>
            <a:off x="1835150" y="2492375"/>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7"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Si-p</a:t>
              </a:r>
            </a:p>
          </p:txBody>
        </p:sp>
        <p:cxnSp>
          <p:nvCxnSpPr>
            <p:cNvPr id="109599" name="AutoShape 31"/>
            <p:cNvCxnSpPr>
              <a:cxnSpLocks noChangeShapeType="1"/>
              <a:stCxn id="109598" idx="2"/>
              <a:endCxn id="109587" idx="1"/>
            </p:cNvCxnSpPr>
            <p:nvPr/>
          </p:nvCxnSpPr>
          <p:spPr bwMode="auto">
            <a:xfrm>
              <a:off x="347" y="2100"/>
              <a:ext cx="401" cy="20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77"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58"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5"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8" y="4354513"/>
            <a:ext cx="339725" cy="419100"/>
            <a:chOff x="1882" y="2931"/>
            <a:chExt cx="214" cy="264"/>
          </a:xfrm>
        </p:grpSpPr>
        <p:sp>
          <p:nvSpPr>
            <p:cNvPr id="109614" name="Text Box 46"/>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5" y="4341813"/>
            <a:ext cx="339725" cy="419100"/>
            <a:chOff x="1882" y="2931"/>
            <a:chExt cx="214" cy="264"/>
          </a:xfrm>
        </p:grpSpPr>
        <p:sp>
          <p:nvSpPr>
            <p:cNvPr id="109619" name="Text Box 51"/>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0" y="2830513"/>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8"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5"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0"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8"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5"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3"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8"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Tree>
    <p:extLst>
      <p:ext uri="{BB962C8B-B14F-4D97-AF65-F5344CB8AC3E}">
        <p14:creationId xmlns:p14="http://schemas.microsoft.com/office/powerpoint/2010/main" val="6394139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4"/>
          <p:cNvSpPr>
            <a:spLocks noGrp="1"/>
          </p:cNvSpPr>
          <p:nvPr>
            <p:ph type="sldNum" sz="quarter" idx="12"/>
          </p:nvPr>
        </p:nvSpPr>
        <p:spPr/>
        <p:txBody>
          <a:bodyPr/>
          <a:lstStyle/>
          <a:p>
            <a:fld id="{157FC54A-98CC-7447-B042-B9FCD73224FB}" type="slidenum">
              <a:rPr lang="en-US"/>
              <a:pPr/>
              <a:t>81</a:t>
            </a:fld>
            <a:endParaRPr lang="en-US"/>
          </a:p>
        </p:txBody>
      </p:sp>
      <p:sp>
        <p:nvSpPr>
          <p:cNvPr id="110596" name="Rectangle 4"/>
          <p:cNvSpPr>
            <a:spLocks noGrp="1" noChangeArrowheads="1"/>
          </p:cNvSpPr>
          <p:nvPr>
            <p:ph type="title"/>
          </p:nvPr>
        </p:nvSpPr>
        <p:spPr>
          <a:xfrm>
            <a:off x="914400" y="363538"/>
            <a:ext cx="7313613" cy="868362"/>
          </a:xfrm>
        </p:spPr>
        <p:txBody>
          <a:bodyPr/>
          <a:lstStyle/>
          <a:p>
            <a:pPr algn="r"/>
            <a:r>
              <a:rPr lang="en-US" dirty="0"/>
              <a:t>3 </a:t>
            </a:r>
            <a:r>
              <a:rPr lang="en-US" dirty="0" smtClean="0"/>
              <a:t>Si technologies</a:t>
            </a:r>
            <a:endParaRPr lang="en-US" dirty="0"/>
          </a:p>
        </p:txBody>
      </p:sp>
      <p:pic>
        <p:nvPicPr>
          <p:cNvPr id="110597"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750" y="1268413"/>
            <a:ext cx="2160588" cy="1620837"/>
          </a:xfrm>
          <a:prstGeom prst="rect">
            <a:avLst/>
          </a:prstGeom>
          <a:ln>
            <a:noFill/>
          </a:ln>
          <a:effectLst>
            <a:outerShdw blurRad="292100" dist="139700" dir="2700000" algn="tl" rotWithShape="0">
              <a:srgbClr val="333333">
                <a:alpha val="65000"/>
              </a:srgbClr>
            </a:outerShdw>
          </a:effectLst>
        </p:spPr>
      </p:pic>
      <p:pic>
        <p:nvPicPr>
          <p:cNvPr id="110598" name="Picture 6" descr="detector_rect_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92500" y="1285875"/>
            <a:ext cx="2519363" cy="1638300"/>
          </a:xfrm>
          <a:prstGeom prst="rect">
            <a:avLst/>
          </a:prstGeom>
          <a:ln>
            <a:noFill/>
          </a:ln>
          <a:effectLst>
            <a:outerShdw blurRad="292100" dist="139700" dir="2700000" algn="tl" rotWithShape="0">
              <a:srgbClr val="333333">
                <a:alpha val="65000"/>
              </a:srgbClr>
            </a:outerShdw>
          </a:effectLst>
        </p:spPr>
      </p:pic>
      <p:pic>
        <p:nvPicPr>
          <p:cNvPr id="110599"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16688" y="1412875"/>
            <a:ext cx="2627312" cy="1501775"/>
          </a:xfrm>
          <a:prstGeom prst="rect">
            <a:avLst/>
          </a:prstGeom>
          <a:ln>
            <a:noFill/>
          </a:ln>
          <a:effectLst>
            <a:outerShdw blurRad="292100" dist="139700" dir="2700000" algn="tl" rotWithShape="0">
              <a:srgbClr val="333333">
                <a:alpha val="65000"/>
              </a:srgbClr>
            </a:outerShdw>
          </a:effectLst>
        </p:spPr>
      </p:pic>
      <p:grpSp>
        <p:nvGrpSpPr>
          <p:cNvPr id="110610" name="Group 18"/>
          <p:cNvGrpSpPr>
            <a:grpSpLocks/>
          </p:cNvGrpSpPr>
          <p:nvPr/>
        </p:nvGrpSpPr>
        <p:grpSpPr bwMode="auto">
          <a:xfrm>
            <a:off x="395288" y="2060575"/>
            <a:ext cx="3311525" cy="3860800"/>
            <a:chOff x="249" y="1298"/>
            <a:chExt cx="2086" cy="2432"/>
          </a:xfrm>
        </p:grpSpPr>
        <p:pic>
          <p:nvPicPr>
            <p:cNvPr id="110601" name="Picture 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9" y="2106"/>
              <a:ext cx="2086" cy="1624"/>
            </a:xfrm>
            <a:prstGeom prst="rect">
              <a:avLst/>
            </a:prstGeom>
            <a:ln>
              <a:noFill/>
            </a:ln>
            <a:effectLst>
              <a:outerShdw blurRad="292100" dist="139700" dir="2700000" algn="tl" rotWithShape="0">
                <a:srgbClr val="333333">
                  <a:alpha val="65000"/>
                </a:srgbClr>
              </a:outerShdw>
            </a:effectLst>
          </p:spPr>
        </p:pic>
        <p:sp>
          <p:nvSpPr>
            <p:cNvPr id="110602" name="Rectangle 10"/>
            <p:cNvSpPr>
              <a:spLocks noChangeArrowheads="1"/>
            </p:cNvSpPr>
            <p:nvPr/>
          </p:nvSpPr>
          <p:spPr bwMode="auto">
            <a:xfrm>
              <a:off x="748" y="1298"/>
              <a:ext cx="272" cy="226"/>
            </a:xfrm>
            <a:prstGeom prst="rect">
              <a:avLst/>
            </a:prstGeom>
            <a:noFill/>
            <a:ln w="28575">
              <a:solidFill>
                <a:schemeClr val="tx1"/>
              </a:solidFill>
              <a:miter lim="800000"/>
              <a:headEnd/>
              <a:tailEnd/>
            </a:ln>
            <a:effectLst/>
          </p:spPr>
          <p:txBody>
            <a:bodyPr wrap="none" anchor="ctr">
              <a:prstTxWarp prst="textNoShape">
                <a:avLst/>
              </a:prstTxWarp>
            </a:bodyPr>
            <a:lstStyle/>
            <a:p>
              <a:endParaRPr lang="fr-FR"/>
            </a:p>
          </p:txBody>
        </p:sp>
        <p:cxnSp>
          <p:nvCxnSpPr>
            <p:cNvPr id="110603" name="AutoShape 11"/>
            <p:cNvCxnSpPr>
              <a:cxnSpLocks noChangeShapeType="1"/>
            </p:cNvCxnSpPr>
            <p:nvPr/>
          </p:nvCxnSpPr>
          <p:spPr bwMode="auto">
            <a:xfrm>
              <a:off x="884" y="1525"/>
              <a:ext cx="408" cy="572"/>
            </a:xfrm>
            <a:prstGeom prst="straightConnector1">
              <a:avLst/>
            </a:prstGeom>
            <a:noFill/>
            <a:ln w="28575">
              <a:solidFill>
                <a:schemeClr val="tx1"/>
              </a:solidFill>
              <a:round/>
              <a:headEnd/>
              <a:tailEnd type="triangle" w="med" len="med"/>
            </a:ln>
            <a:effectLst/>
          </p:spPr>
        </p:cxnSp>
      </p:grpSp>
      <p:grpSp>
        <p:nvGrpSpPr>
          <p:cNvPr id="110604" name="Group 12"/>
          <p:cNvGrpSpPr>
            <a:grpSpLocks/>
          </p:cNvGrpSpPr>
          <p:nvPr/>
        </p:nvGrpSpPr>
        <p:grpSpPr bwMode="auto">
          <a:xfrm>
            <a:off x="1835150" y="2708275"/>
            <a:ext cx="5329238" cy="2376488"/>
            <a:chOff x="476" y="2341"/>
            <a:chExt cx="3357" cy="1497"/>
          </a:xfrm>
        </p:grpSpPr>
        <p:pic>
          <p:nvPicPr>
            <p:cNvPr id="110605" name="Picture 13" descr="Alice_D1B_collre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953" y="2585"/>
              <a:ext cx="1880" cy="1253"/>
            </a:xfrm>
            <a:prstGeom prst="rect">
              <a:avLst/>
            </a:prstGeom>
            <a:ln>
              <a:noFill/>
            </a:ln>
            <a:effectLst>
              <a:outerShdw blurRad="292100" dist="139700" dir="2700000" algn="tl" rotWithShape="0">
                <a:srgbClr val="333333">
                  <a:alpha val="65000"/>
                </a:srgbClr>
              </a:outerShdw>
            </a:effectLst>
          </p:spPr>
        </p:pic>
        <p:sp>
          <p:nvSpPr>
            <p:cNvPr id="110606" name="Rectangle 14"/>
            <p:cNvSpPr>
              <a:spLocks noChangeArrowheads="1"/>
            </p:cNvSpPr>
            <p:nvPr/>
          </p:nvSpPr>
          <p:spPr bwMode="auto">
            <a:xfrm>
              <a:off x="1565" y="2341"/>
              <a:ext cx="136" cy="137"/>
            </a:xfrm>
            <a:prstGeom prst="rect">
              <a:avLst/>
            </a:prstGeom>
            <a:noFill/>
            <a:ln w="28575">
              <a:solidFill>
                <a:schemeClr val="tx1"/>
              </a:solidFill>
              <a:miter lim="800000"/>
              <a:headEnd/>
              <a:tailEnd/>
            </a:ln>
            <a:effectLst/>
          </p:spPr>
          <p:txBody>
            <a:bodyPr wrap="none" anchor="ctr">
              <a:prstTxWarp prst="textNoShape">
                <a:avLst/>
              </a:prstTxWarp>
            </a:bodyPr>
            <a:lstStyle/>
            <a:p>
              <a:endParaRPr lang="fr-FR"/>
            </a:p>
          </p:txBody>
        </p:sp>
        <p:cxnSp>
          <p:nvCxnSpPr>
            <p:cNvPr id="110607" name="AutoShape 15"/>
            <p:cNvCxnSpPr>
              <a:cxnSpLocks noChangeShapeType="1"/>
              <a:stCxn id="110606" idx="2"/>
            </p:cNvCxnSpPr>
            <p:nvPr/>
          </p:nvCxnSpPr>
          <p:spPr bwMode="auto">
            <a:xfrm>
              <a:off x="1633" y="2487"/>
              <a:ext cx="320" cy="725"/>
            </a:xfrm>
            <a:prstGeom prst="straightConnector1">
              <a:avLst/>
            </a:prstGeom>
            <a:noFill/>
            <a:ln w="28575">
              <a:solidFill>
                <a:schemeClr val="tx1"/>
              </a:solidFill>
              <a:round/>
              <a:headEnd/>
              <a:tailEnd type="triangle" w="med" len="med"/>
            </a:ln>
            <a:effectLst/>
          </p:spPr>
        </p:cxnSp>
        <p:sp>
          <p:nvSpPr>
            <p:cNvPr id="110608" name="Text Box 16"/>
            <p:cNvSpPr txBox="1">
              <a:spLocks noChangeArrowheads="1"/>
            </p:cNvSpPr>
            <p:nvPr/>
          </p:nvSpPr>
          <p:spPr bwMode="auto">
            <a:xfrm>
              <a:off x="476" y="3427"/>
              <a:ext cx="1409" cy="198"/>
            </a:xfrm>
            <a:prstGeom prst="rect">
              <a:avLst/>
            </a:prstGeom>
            <a:noFill/>
            <a:ln w="9525">
              <a:solidFill>
                <a:schemeClr val="tx1"/>
              </a:solidFill>
              <a:miter lim="800000"/>
              <a:headEnd/>
              <a:tailEnd/>
            </a:ln>
            <a:effectLst/>
          </p:spPr>
          <p:txBody>
            <a:bodyPr wrap="none">
              <a:prstTxWarp prst="textNoShape">
                <a:avLst/>
              </a:prstTxWarp>
              <a:spAutoFit/>
            </a:bodyPr>
            <a:lstStyle/>
            <a:p>
              <a:pPr eaLnBrk="1" hangingPunct="1"/>
              <a:r>
                <a:rPr lang="en-US" sz="1400" dirty="0">
                  <a:latin typeface="Arial" charset="0"/>
                </a:rPr>
                <a:t>256 anodes, 294 </a:t>
              </a:r>
              <a:r>
                <a:rPr lang="en-US" sz="1400" dirty="0"/>
                <a:t>m</a:t>
              </a:r>
              <a:r>
                <a:rPr lang="en-US" sz="1400" dirty="0">
                  <a:latin typeface="Arial" charset="0"/>
                </a:rPr>
                <a:t>m pitch</a:t>
              </a:r>
            </a:p>
          </p:txBody>
        </p:sp>
        <p:sp>
          <p:nvSpPr>
            <p:cNvPr id="110609" name="Line 17"/>
            <p:cNvSpPr>
              <a:spLocks noChangeShapeType="1"/>
            </p:cNvSpPr>
            <p:nvPr/>
          </p:nvSpPr>
          <p:spPr bwMode="auto">
            <a:xfrm flipV="1">
              <a:off x="1882" y="3249"/>
              <a:ext cx="726" cy="272"/>
            </a:xfrm>
            <a:prstGeom prst="line">
              <a:avLst/>
            </a:prstGeom>
            <a:noFill/>
            <a:ln w="28575">
              <a:solidFill>
                <a:schemeClr val="tx1"/>
              </a:solidFill>
              <a:round/>
              <a:headEnd/>
              <a:tailEnd type="triangle" w="med" len="med"/>
            </a:ln>
            <a:effectLst/>
          </p:spPr>
          <p:txBody>
            <a:bodyPr>
              <a:prstTxWarp prst="textNoShape">
                <a:avLst/>
              </a:prstTxWarp>
            </a:bodyPr>
            <a:lstStyle/>
            <a:p>
              <a:endParaRPr lang="fr-FR"/>
            </a:p>
          </p:txBody>
        </p:sp>
      </p:grpSp>
    </p:spTree>
    <p:extLst>
      <p:ext uri="{BB962C8B-B14F-4D97-AF65-F5344CB8AC3E}">
        <p14:creationId xmlns:p14="http://schemas.microsoft.com/office/powerpoint/2010/main" val="36045563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0610"/>
                                        </p:tgtEl>
                                        <p:attrNameLst>
                                          <p:attrName>style.visibility</p:attrName>
                                        </p:attrNameLst>
                                      </p:cBhvr>
                                      <p:to>
                                        <p:strVal val="visible"/>
                                      </p:to>
                                    </p:set>
                                    <p:anim calcmode="lin" valueType="num">
                                      <p:cBhvr>
                                        <p:cTn id="7" dur="500" fill="hold"/>
                                        <p:tgtEl>
                                          <p:spTgt spid="110610"/>
                                        </p:tgtEl>
                                        <p:attrNameLst>
                                          <p:attrName>ppt_w</p:attrName>
                                        </p:attrNameLst>
                                      </p:cBhvr>
                                      <p:tavLst>
                                        <p:tav tm="0">
                                          <p:val>
                                            <p:fltVal val="0"/>
                                          </p:val>
                                        </p:tav>
                                        <p:tav tm="100000">
                                          <p:val>
                                            <p:strVal val="#ppt_w"/>
                                          </p:val>
                                        </p:tav>
                                      </p:tavLst>
                                    </p:anim>
                                    <p:anim calcmode="lin" valueType="num">
                                      <p:cBhvr>
                                        <p:cTn id="8" dur="500" fill="hold"/>
                                        <p:tgtEl>
                                          <p:spTgt spid="1106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1000"/>
                                        <p:tgtEl>
                                          <p:spTgt spid="110610"/>
                                        </p:tgtEl>
                                      </p:cBhvr>
                                    </p:animEffect>
                                    <p:set>
                                      <p:cBhvr>
                                        <p:cTn id="13" dur="1" fill="hold">
                                          <p:stCondLst>
                                            <p:cond delay="999"/>
                                          </p:stCondLst>
                                        </p:cTn>
                                        <p:tgtEl>
                                          <p:spTgt spid="110610"/>
                                        </p:tgtEl>
                                        <p:attrNameLst>
                                          <p:attrName>style.visibility</p:attrName>
                                        </p:attrNameLst>
                                      </p:cBhvr>
                                      <p:to>
                                        <p:strVal val="hidden"/>
                                      </p:to>
                                    </p:set>
                                  </p:childTnLst>
                                </p:cTn>
                              </p:par>
                              <p:par>
                                <p:cTn id="14" presetID="23" presetClass="entr" presetSubtype="16" fill="hold" nodeType="withEffect">
                                  <p:stCondLst>
                                    <p:cond delay="0"/>
                                  </p:stCondLst>
                                  <p:childTnLst>
                                    <p:set>
                                      <p:cBhvr>
                                        <p:cTn id="15" dur="1" fill="hold">
                                          <p:stCondLst>
                                            <p:cond delay="0"/>
                                          </p:stCondLst>
                                        </p:cTn>
                                        <p:tgtEl>
                                          <p:spTgt spid="110604"/>
                                        </p:tgtEl>
                                        <p:attrNameLst>
                                          <p:attrName>style.visibility</p:attrName>
                                        </p:attrNameLst>
                                      </p:cBhvr>
                                      <p:to>
                                        <p:strVal val="visible"/>
                                      </p:to>
                                    </p:set>
                                    <p:anim calcmode="lin" valueType="num">
                                      <p:cBhvr>
                                        <p:cTn id="16" dur="500" fill="hold"/>
                                        <p:tgtEl>
                                          <p:spTgt spid="110604"/>
                                        </p:tgtEl>
                                        <p:attrNameLst>
                                          <p:attrName>ppt_w</p:attrName>
                                        </p:attrNameLst>
                                      </p:cBhvr>
                                      <p:tavLst>
                                        <p:tav tm="0">
                                          <p:val>
                                            <p:fltVal val="0"/>
                                          </p:val>
                                        </p:tav>
                                        <p:tav tm="100000">
                                          <p:val>
                                            <p:strVal val="#ppt_w"/>
                                          </p:val>
                                        </p:tav>
                                      </p:tavLst>
                                    </p:anim>
                                    <p:anim calcmode="lin" valueType="num">
                                      <p:cBhvr>
                                        <p:cTn id="17" dur="500" fill="hold"/>
                                        <p:tgtEl>
                                          <p:spTgt spid="11060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Espace réservé du numéro de diapositive 5"/>
          <p:cNvSpPr>
            <a:spLocks noGrp="1"/>
          </p:cNvSpPr>
          <p:nvPr>
            <p:ph type="sldNum" sz="quarter" idx="12"/>
          </p:nvPr>
        </p:nvSpPr>
        <p:spPr/>
        <p:txBody>
          <a:bodyPr/>
          <a:lstStyle/>
          <a:p>
            <a:fld id="{15412941-B1EC-E54C-898C-B7B7CF4E8F70}" type="slidenum">
              <a:rPr lang="en-US"/>
              <a:pPr/>
              <a:t>82</a:t>
            </a:fld>
            <a:endParaRPr lang="en-US"/>
          </a:p>
        </p:txBody>
      </p:sp>
      <p:sp>
        <p:nvSpPr>
          <p:cNvPr id="112698" name="Rectangle 58"/>
          <p:cNvSpPr>
            <a:spLocks noChangeArrowheads="1"/>
          </p:cNvSpPr>
          <p:nvPr/>
        </p:nvSpPr>
        <p:spPr bwMode="auto">
          <a:xfrm>
            <a:off x="2124075" y="2492375"/>
            <a:ext cx="4176713" cy="3384550"/>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12644" name="Rectangle 4"/>
          <p:cNvSpPr>
            <a:spLocks noGrp="1" noChangeArrowheads="1"/>
          </p:cNvSpPr>
          <p:nvPr>
            <p:ph type="title"/>
          </p:nvPr>
        </p:nvSpPr>
        <p:spPr/>
        <p:txBody>
          <a:bodyPr/>
          <a:lstStyle/>
          <a:p>
            <a:pPr algn="r"/>
            <a:r>
              <a:rPr lang="fr-FR" dirty="0"/>
              <a:t>How </a:t>
            </a:r>
            <a:r>
              <a:rPr lang="fr-FR" dirty="0" err="1"/>
              <a:t>does</a:t>
            </a:r>
            <a:r>
              <a:rPr lang="fr-FR" dirty="0"/>
              <a:t> </a:t>
            </a:r>
            <a:r>
              <a:rPr lang="fr-FR" dirty="0" err="1"/>
              <a:t>it</a:t>
            </a:r>
            <a:r>
              <a:rPr lang="fr-FR" dirty="0"/>
              <a:t> </a:t>
            </a:r>
            <a:r>
              <a:rPr lang="fr-FR" dirty="0" err="1"/>
              <a:t>work</a:t>
            </a:r>
            <a:endParaRPr lang="fr-FR" dirty="0"/>
          </a:p>
        </p:txBody>
      </p:sp>
      <p:sp>
        <p:nvSpPr>
          <p:cNvPr id="112645" name="Rectangle 5"/>
          <p:cNvSpPr>
            <a:spLocks noChangeArrowheads="1"/>
          </p:cNvSpPr>
          <p:nvPr/>
        </p:nvSpPr>
        <p:spPr bwMode="auto">
          <a:xfrm>
            <a:off x="457200" y="1600200"/>
            <a:ext cx="8435975" cy="533400"/>
          </a:xfrm>
          <a:prstGeom prst="rect">
            <a:avLst/>
          </a:prstGeom>
          <a:noFill/>
          <a:ln w="9525">
            <a:noFill/>
            <a:miter lim="800000"/>
            <a:headEnd/>
            <a:tailEnd/>
          </a:ln>
          <a:effectLst/>
        </p:spPr>
        <p:txBody>
          <a:bodyPr>
            <a:prstTxWarp prst="textNoShape">
              <a:avLst/>
            </a:prstTxWarp>
          </a:bodyPr>
          <a:lstStyle/>
          <a:p>
            <a:pPr marL="342900" indent="-342900" eaLnBrk="1" hangingPunct="1">
              <a:lnSpc>
                <a:spcPct val="80000"/>
              </a:lnSpc>
              <a:spcBef>
                <a:spcPct val="20000"/>
              </a:spcBef>
              <a:buClr>
                <a:schemeClr val="hlink"/>
              </a:buClr>
              <a:buSzPct val="60000"/>
              <a:buFont typeface="Wingdings" charset="2"/>
              <a:buChar char="n"/>
            </a:pPr>
            <a:r>
              <a:rPr lang="fr-FR" dirty="0">
                <a:effectLst>
                  <a:outerShdw blurRad="38100" dist="38100" dir="2700000" algn="tl">
                    <a:srgbClr val="000000"/>
                  </a:outerShdw>
                </a:effectLst>
                <a:latin typeface="Verdana" charset="0"/>
              </a:rPr>
              <a:t>The main trajectographe : 1 time projection </a:t>
            </a:r>
            <a:r>
              <a:rPr lang="fr-FR" dirty="0" err="1">
                <a:effectLst>
                  <a:outerShdw blurRad="38100" dist="38100" dir="2700000" algn="tl">
                    <a:srgbClr val="000000"/>
                  </a:outerShdw>
                </a:effectLst>
                <a:latin typeface="Verdana" charset="0"/>
              </a:rPr>
              <a:t>chamber</a:t>
            </a:r>
            <a:endParaRPr lang="fr-FR" dirty="0">
              <a:effectLst>
                <a:outerShdw blurRad="38100" dist="38100" dir="2700000" algn="tl">
                  <a:srgbClr val="000000"/>
                </a:outerShdw>
              </a:effectLst>
              <a:latin typeface="Verdana" charset="0"/>
            </a:endParaRPr>
          </a:p>
        </p:txBody>
      </p:sp>
      <p:sp>
        <p:nvSpPr>
          <p:cNvPr id="112648" name="Line 8"/>
          <p:cNvSpPr>
            <a:spLocks noChangeShapeType="1"/>
          </p:cNvSpPr>
          <p:nvPr/>
        </p:nvSpPr>
        <p:spPr bwMode="auto">
          <a:xfrm flipV="1">
            <a:off x="4789488" y="2133600"/>
            <a:ext cx="0" cy="358775"/>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0" name="Line 10"/>
          <p:cNvSpPr>
            <a:spLocks noChangeShapeType="1"/>
          </p:cNvSpPr>
          <p:nvPr/>
        </p:nvSpPr>
        <p:spPr bwMode="auto">
          <a:xfrm>
            <a:off x="4789488" y="2133600"/>
            <a:ext cx="576262"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1" name="Text Box 11"/>
          <p:cNvSpPr txBox="1">
            <a:spLocks noChangeArrowheads="1"/>
          </p:cNvSpPr>
          <p:nvPr/>
        </p:nvSpPr>
        <p:spPr bwMode="auto">
          <a:xfrm>
            <a:off x="5005388" y="1773238"/>
            <a:ext cx="614362" cy="366712"/>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-HV</a:t>
            </a:r>
          </a:p>
        </p:txBody>
      </p:sp>
      <p:sp>
        <p:nvSpPr>
          <p:cNvPr id="112652" name="Line 12"/>
          <p:cNvSpPr>
            <a:spLocks noChangeShapeType="1"/>
          </p:cNvSpPr>
          <p:nvPr/>
        </p:nvSpPr>
        <p:spPr bwMode="auto">
          <a:xfrm>
            <a:off x="2916238" y="2276475"/>
            <a:ext cx="158432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12653" name="Text Box 13"/>
          <p:cNvSpPr txBox="1">
            <a:spLocks noChangeArrowheads="1"/>
          </p:cNvSpPr>
          <p:nvPr/>
        </p:nvSpPr>
        <p:spPr bwMode="auto">
          <a:xfrm>
            <a:off x="3595688"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4" name="Line 14"/>
          <p:cNvSpPr>
            <a:spLocks noChangeShapeType="1"/>
          </p:cNvSpPr>
          <p:nvPr/>
        </p:nvSpPr>
        <p:spPr bwMode="auto">
          <a:xfrm>
            <a:off x="4932363" y="2276475"/>
            <a:ext cx="1584325" cy="0"/>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55" name="Text Box 15"/>
          <p:cNvSpPr txBox="1">
            <a:spLocks noChangeArrowheads="1"/>
          </p:cNvSpPr>
          <p:nvPr/>
        </p:nvSpPr>
        <p:spPr bwMode="auto">
          <a:xfrm>
            <a:off x="5611813"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7" name="Oval 17"/>
          <p:cNvSpPr>
            <a:spLocks noChangeArrowheads="1"/>
          </p:cNvSpPr>
          <p:nvPr/>
        </p:nvSpPr>
        <p:spPr bwMode="auto">
          <a:xfrm>
            <a:off x="5005388" y="1268413"/>
            <a:ext cx="215900" cy="215900"/>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12661" name="Group 21"/>
          <p:cNvGrpSpPr>
            <a:grpSpLocks/>
          </p:cNvGrpSpPr>
          <p:nvPr/>
        </p:nvGrpSpPr>
        <p:grpSpPr bwMode="auto">
          <a:xfrm>
            <a:off x="4213225" y="2565400"/>
            <a:ext cx="498475" cy="455613"/>
            <a:chOff x="4863" y="2520"/>
            <a:chExt cx="314" cy="409"/>
          </a:xfrm>
        </p:grpSpPr>
        <p:sp>
          <p:nvSpPr>
            <p:cNvPr id="112658" name="Text Box 18"/>
            <p:cNvSpPr txBox="1">
              <a:spLocks noChangeArrowheads="1"/>
            </p:cNvSpPr>
            <p:nvPr/>
          </p:nvSpPr>
          <p:spPr bwMode="auto">
            <a:xfrm>
              <a:off x="4863" y="2520"/>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59" name="Text Box 19"/>
            <p:cNvSpPr txBox="1">
              <a:spLocks noChangeArrowheads="1"/>
            </p:cNvSpPr>
            <p:nvPr/>
          </p:nvSpPr>
          <p:spPr bwMode="auto">
            <a:xfrm>
              <a:off x="4999" y="2655"/>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0" name="Text Box 20"/>
            <p:cNvSpPr txBox="1">
              <a:spLocks noChangeArrowheads="1"/>
            </p:cNvSpPr>
            <p:nvPr/>
          </p:nvSpPr>
          <p:spPr bwMode="auto">
            <a:xfrm>
              <a:off x="4967" y="2568"/>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7" name="Group 37"/>
          <p:cNvGrpSpPr>
            <a:grpSpLocks/>
          </p:cNvGrpSpPr>
          <p:nvPr/>
        </p:nvGrpSpPr>
        <p:grpSpPr bwMode="auto">
          <a:xfrm>
            <a:off x="4192588" y="2992438"/>
            <a:ext cx="496887" cy="525462"/>
            <a:chOff x="2731" y="1885"/>
            <a:chExt cx="313" cy="331"/>
          </a:xfrm>
        </p:grpSpPr>
        <p:sp>
          <p:nvSpPr>
            <p:cNvPr id="112665" name="Text Box 25"/>
            <p:cNvSpPr txBox="1">
              <a:spLocks noChangeArrowheads="1"/>
            </p:cNvSpPr>
            <p:nvPr/>
          </p:nvSpPr>
          <p:spPr bwMode="auto">
            <a:xfrm>
              <a:off x="2731" y="188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6" name="Text Box 26"/>
            <p:cNvSpPr txBox="1">
              <a:spLocks noChangeArrowheads="1"/>
            </p:cNvSpPr>
            <p:nvPr/>
          </p:nvSpPr>
          <p:spPr bwMode="auto">
            <a:xfrm>
              <a:off x="2867" y="202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7" name="Text Box 27"/>
            <p:cNvSpPr txBox="1">
              <a:spLocks noChangeArrowheads="1"/>
            </p:cNvSpPr>
            <p:nvPr/>
          </p:nvSpPr>
          <p:spPr bwMode="auto">
            <a:xfrm>
              <a:off x="2744" y="202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8" name="Group 38"/>
          <p:cNvGrpSpPr>
            <a:grpSpLocks/>
          </p:cNvGrpSpPr>
          <p:nvPr/>
        </p:nvGrpSpPr>
        <p:grpSpPr bwMode="auto">
          <a:xfrm>
            <a:off x="3997325" y="3500438"/>
            <a:ext cx="496888" cy="525462"/>
            <a:chOff x="2608" y="2205"/>
            <a:chExt cx="313" cy="331"/>
          </a:xfrm>
        </p:grpSpPr>
        <p:sp>
          <p:nvSpPr>
            <p:cNvPr id="112668" name="Text Box 28"/>
            <p:cNvSpPr txBox="1">
              <a:spLocks noChangeArrowheads="1"/>
            </p:cNvSpPr>
            <p:nvPr/>
          </p:nvSpPr>
          <p:spPr bwMode="auto">
            <a:xfrm>
              <a:off x="2608" y="220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9" name="Text Box 29"/>
            <p:cNvSpPr txBox="1">
              <a:spLocks noChangeArrowheads="1"/>
            </p:cNvSpPr>
            <p:nvPr/>
          </p:nvSpPr>
          <p:spPr bwMode="auto">
            <a:xfrm>
              <a:off x="2744" y="234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0" name="Text Box 30"/>
            <p:cNvSpPr txBox="1">
              <a:spLocks noChangeArrowheads="1"/>
            </p:cNvSpPr>
            <p:nvPr/>
          </p:nvSpPr>
          <p:spPr bwMode="auto">
            <a:xfrm>
              <a:off x="2621" y="234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9" name="Group 39"/>
          <p:cNvGrpSpPr>
            <a:grpSpLocks/>
          </p:cNvGrpSpPr>
          <p:nvPr/>
        </p:nvGrpSpPr>
        <p:grpSpPr bwMode="auto">
          <a:xfrm>
            <a:off x="3903663" y="4071938"/>
            <a:ext cx="496887" cy="525462"/>
            <a:chOff x="2549" y="2565"/>
            <a:chExt cx="313" cy="331"/>
          </a:xfrm>
        </p:grpSpPr>
        <p:sp>
          <p:nvSpPr>
            <p:cNvPr id="112671" name="Text Box 31"/>
            <p:cNvSpPr txBox="1">
              <a:spLocks noChangeArrowheads="1"/>
            </p:cNvSpPr>
            <p:nvPr/>
          </p:nvSpPr>
          <p:spPr bwMode="auto">
            <a:xfrm>
              <a:off x="2549" y="256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2" name="Text Box 32"/>
            <p:cNvSpPr txBox="1">
              <a:spLocks noChangeArrowheads="1"/>
            </p:cNvSpPr>
            <p:nvPr/>
          </p:nvSpPr>
          <p:spPr bwMode="auto">
            <a:xfrm>
              <a:off x="2685" y="270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3" name="Text Box 33"/>
            <p:cNvSpPr txBox="1">
              <a:spLocks noChangeArrowheads="1"/>
            </p:cNvSpPr>
            <p:nvPr/>
          </p:nvSpPr>
          <p:spPr bwMode="auto">
            <a:xfrm>
              <a:off x="2562" y="270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80" name="Group 40"/>
          <p:cNvGrpSpPr>
            <a:grpSpLocks/>
          </p:cNvGrpSpPr>
          <p:nvPr/>
        </p:nvGrpSpPr>
        <p:grpSpPr bwMode="auto">
          <a:xfrm>
            <a:off x="3687763" y="4648200"/>
            <a:ext cx="496887" cy="525463"/>
            <a:chOff x="2413" y="2928"/>
            <a:chExt cx="313" cy="331"/>
          </a:xfrm>
        </p:grpSpPr>
        <p:sp>
          <p:nvSpPr>
            <p:cNvPr id="112674" name="Text Box 34"/>
            <p:cNvSpPr txBox="1">
              <a:spLocks noChangeArrowheads="1"/>
            </p:cNvSpPr>
            <p:nvPr/>
          </p:nvSpPr>
          <p:spPr bwMode="auto">
            <a:xfrm>
              <a:off x="2413" y="2928"/>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5" name="Text Box 35"/>
            <p:cNvSpPr txBox="1">
              <a:spLocks noChangeArrowheads="1"/>
            </p:cNvSpPr>
            <p:nvPr/>
          </p:nvSpPr>
          <p:spPr bwMode="auto">
            <a:xfrm>
              <a:off x="2549" y="306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6" name="Text Box 36"/>
            <p:cNvSpPr txBox="1">
              <a:spLocks noChangeArrowheads="1"/>
            </p:cNvSpPr>
            <p:nvPr/>
          </p:nvSpPr>
          <p:spPr bwMode="auto">
            <a:xfrm>
              <a:off x="2426" y="3067"/>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sp>
        <p:nvSpPr>
          <p:cNvPr id="112690" name="Line 50"/>
          <p:cNvSpPr>
            <a:spLocks noChangeShapeType="1"/>
          </p:cNvSpPr>
          <p:nvPr/>
        </p:nvSpPr>
        <p:spPr bwMode="auto">
          <a:xfrm flipV="1">
            <a:off x="7162800" y="3357563"/>
            <a:ext cx="1574800" cy="1697037"/>
          </a:xfrm>
          <a:prstGeom prst="line">
            <a:avLst/>
          </a:prstGeom>
          <a:noFill/>
          <a:ln w="28575">
            <a:solidFill>
              <a:schemeClr val="tx1"/>
            </a:solidFill>
            <a:round/>
            <a:headEnd/>
            <a:tailEnd/>
          </a:ln>
          <a:effectLst/>
        </p:spPr>
        <p:txBody>
          <a:bodyPr>
            <a:prstTxWarp prst="textNoShape">
              <a:avLst/>
            </a:prstTxWarp>
          </a:bodyPr>
          <a:lstStyle/>
          <a:p>
            <a:endParaRPr lang="fr-FR"/>
          </a:p>
        </p:txBody>
      </p:sp>
      <p:grpSp>
        <p:nvGrpSpPr>
          <p:cNvPr id="112694" name="Group 54"/>
          <p:cNvGrpSpPr>
            <a:grpSpLocks/>
          </p:cNvGrpSpPr>
          <p:nvPr/>
        </p:nvGrpSpPr>
        <p:grpSpPr bwMode="auto">
          <a:xfrm>
            <a:off x="6792913" y="3141663"/>
            <a:ext cx="2351087" cy="2303462"/>
            <a:chOff x="3787" y="1706"/>
            <a:chExt cx="1905" cy="1724"/>
          </a:xfrm>
        </p:grpSpPr>
        <p:sp>
          <p:nvSpPr>
            <p:cNvPr id="112681" name="Line 41"/>
            <p:cNvSpPr>
              <a:spLocks noChangeShapeType="1"/>
            </p:cNvSpPr>
            <p:nvPr/>
          </p:nvSpPr>
          <p:spPr bwMode="auto">
            <a:xfrm>
              <a:off x="3787" y="1706"/>
              <a:ext cx="0" cy="1724"/>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82" name="Line 42"/>
            <p:cNvSpPr>
              <a:spLocks noChangeShapeType="1"/>
            </p:cNvSpPr>
            <p:nvPr/>
          </p:nvSpPr>
          <p:spPr bwMode="auto">
            <a:xfrm>
              <a:off x="3787" y="3430"/>
              <a:ext cx="190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grpSp>
      <p:sp>
        <p:nvSpPr>
          <p:cNvPr id="112683" name="Text Box 43"/>
          <p:cNvSpPr txBox="1">
            <a:spLocks noChangeArrowheads="1"/>
          </p:cNvSpPr>
          <p:nvPr/>
        </p:nvSpPr>
        <p:spPr bwMode="auto">
          <a:xfrm>
            <a:off x="7092950" y="5589588"/>
            <a:ext cx="1466850" cy="366712"/>
          </a:xfrm>
          <a:prstGeom prst="rect">
            <a:avLst/>
          </a:prstGeom>
          <a:noFill/>
          <a:ln w="9525">
            <a:noFill/>
            <a:miter lim="800000"/>
            <a:headEnd/>
            <a:tailEnd/>
          </a:ln>
          <a:effectLst/>
        </p:spPr>
        <p:txBody>
          <a:bodyPr wrap="none">
            <a:prstTxWarp prst="textNoShape">
              <a:avLst/>
            </a:prstTxWarp>
            <a:spAutoFit/>
          </a:bodyPr>
          <a:lstStyle/>
          <a:p>
            <a:r>
              <a:rPr lang="fr-FR">
                <a:latin typeface="Comic Sans MS" charset="0"/>
              </a:rPr>
              <a:t>Arrival time</a:t>
            </a:r>
          </a:p>
        </p:txBody>
      </p:sp>
      <p:sp>
        <p:nvSpPr>
          <p:cNvPr id="112684" name="Text Box 44"/>
          <p:cNvSpPr txBox="1">
            <a:spLocks noChangeArrowheads="1"/>
          </p:cNvSpPr>
          <p:nvPr/>
        </p:nvSpPr>
        <p:spPr bwMode="auto">
          <a:xfrm rot="16200000">
            <a:off x="6309519" y="3198019"/>
            <a:ext cx="479425" cy="366713"/>
          </a:xfrm>
          <a:prstGeom prst="rect">
            <a:avLst/>
          </a:prstGeom>
          <a:noFill/>
          <a:ln w="9525">
            <a:noFill/>
            <a:miter lim="800000"/>
            <a:headEnd/>
            <a:tailEnd/>
          </a:ln>
          <a:effectLst/>
        </p:spPr>
        <p:txBody>
          <a:bodyPr wrap="none">
            <a:prstTxWarp prst="textNoShape">
              <a:avLst/>
            </a:prstTxWarp>
            <a:spAutoFit/>
          </a:bodyPr>
          <a:lstStyle/>
          <a:p>
            <a:r>
              <a:rPr lang="en-US"/>
              <a:t>q,f</a:t>
            </a:r>
          </a:p>
        </p:txBody>
      </p:sp>
      <p:sp>
        <p:nvSpPr>
          <p:cNvPr id="112685" name="Oval 45"/>
          <p:cNvSpPr>
            <a:spLocks noChangeArrowheads="1"/>
          </p:cNvSpPr>
          <p:nvPr/>
        </p:nvSpPr>
        <p:spPr bwMode="auto">
          <a:xfrm>
            <a:off x="7091363" y="50133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6" name="Oval 46"/>
          <p:cNvSpPr>
            <a:spLocks noChangeArrowheads="1"/>
          </p:cNvSpPr>
          <p:nvPr/>
        </p:nvSpPr>
        <p:spPr bwMode="auto">
          <a:xfrm>
            <a:off x="7585075" y="4603750"/>
            <a:ext cx="115888"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7" name="Oval 47"/>
          <p:cNvSpPr>
            <a:spLocks noChangeArrowheads="1"/>
          </p:cNvSpPr>
          <p:nvPr/>
        </p:nvSpPr>
        <p:spPr bwMode="auto">
          <a:xfrm>
            <a:off x="7945438" y="40989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8" name="Oval 48"/>
          <p:cNvSpPr>
            <a:spLocks noChangeArrowheads="1"/>
          </p:cNvSpPr>
          <p:nvPr/>
        </p:nvSpPr>
        <p:spPr bwMode="auto">
          <a:xfrm>
            <a:off x="8305800" y="3811588"/>
            <a:ext cx="115888"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9" name="Oval 49"/>
          <p:cNvSpPr>
            <a:spLocks noChangeArrowheads="1"/>
          </p:cNvSpPr>
          <p:nvPr/>
        </p:nvSpPr>
        <p:spPr bwMode="auto">
          <a:xfrm>
            <a:off x="8675688" y="3357563"/>
            <a:ext cx="115887"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92" name="Line 52"/>
          <p:cNvSpPr>
            <a:spLocks noChangeShapeType="1"/>
          </p:cNvSpPr>
          <p:nvPr/>
        </p:nvSpPr>
        <p:spPr bwMode="auto">
          <a:xfrm flipH="1">
            <a:off x="3563938" y="2492375"/>
            <a:ext cx="1152525" cy="3529013"/>
          </a:xfrm>
          <a:prstGeom prst="line">
            <a:avLst/>
          </a:prstGeom>
          <a:noFill/>
          <a:ln w="19050">
            <a:solidFill>
              <a:srgbClr val="000000"/>
            </a:solidFill>
            <a:prstDash val="sysDot"/>
            <a:round/>
            <a:headEnd/>
            <a:tailEnd/>
          </a:ln>
          <a:effectLst/>
        </p:spPr>
        <p:txBody>
          <a:bodyPr>
            <a:prstTxWarp prst="textNoShape">
              <a:avLst/>
            </a:prstTxWarp>
          </a:bodyPr>
          <a:lstStyle/>
          <a:p>
            <a:endParaRPr lang="fr-FR"/>
          </a:p>
        </p:txBody>
      </p:sp>
      <p:sp>
        <p:nvSpPr>
          <p:cNvPr id="112695" name="Line 55"/>
          <p:cNvSpPr>
            <a:spLocks noChangeShapeType="1"/>
          </p:cNvSpPr>
          <p:nvPr/>
        </p:nvSpPr>
        <p:spPr bwMode="auto">
          <a:xfrm>
            <a:off x="2268538" y="5084763"/>
            <a:ext cx="1584325" cy="0"/>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fr-FR"/>
          </a:p>
        </p:txBody>
      </p:sp>
      <p:sp>
        <p:nvSpPr>
          <p:cNvPr id="112699" name="Line 59"/>
          <p:cNvSpPr>
            <a:spLocks noChangeShapeType="1"/>
          </p:cNvSpPr>
          <p:nvPr/>
        </p:nvSpPr>
        <p:spPr bwMode="auto">
          <a:xfrm>
            <a:off x="4787900" y="2492375"/>
            <a:ext cx="0" cy="3384550"/>
          </a:xfrm>
          <a:prstGeom prst="line">
            <a:avLst/>
          </a:prstGeom>
          <a:noFill/>
          <a:ln w="28575">
            <a:solidFill>
              <a:schemeClr val="tx1"/>
            </a:solidFill>
            <a:round/>
            <a:headEnd/>
            <a:tailEnd/>
          </a:ln>
          <a:effectLst/>
        </p:spPr>
        <p:txBody>
          <a:bodyPr>
            <a:prstTxWarp prst="textNoShape">
              <a:avLst/>
            </a:prstTxWarp>
          </a:bodyPr>
          <a:lstStyle/>
          <a:p>
            <a:endParaRPr lang="fr-FR"/>
          </a:p>
        </p:txBody>
      </p:sp>
      <p:pic>
        <p:nvPicPr>
          <p:cNvPr id="112720" name="Picture 80" descr="PADSTOT_TR"/>
          <p:cNvPicPr>
            <a:picLocks noGrp="1" noChangeAspect="1" noChangeArrowheads="1"/>
          </p:cNvPicPr>
          <p:nvPr>
            <p:ph idx="1"/>
          </p:nvPr>
        </p:nvPicPr>
        <p:blipFill>
          <a:blip r:embed="rId3" cstate="screen">
            <a:lum bright="6000" contrast="-12000"/>
            <a:extLst>
              <a:ext uri="{28A0092B-C50C-407E-A947-70E740481C1C}">
                <a14:useLocalDpi xmlns:a14="http://schemas.microsoft.com/office/drawing/2010/main"/>
              </a:ext>
            </a:extLst>
          </a:blip>
          <a:srcRect/>
          <a:stretch>
            <a:fillRect/>
          </a:stretch>
        </p:blipFill>
        <p:spPr>
          <a:xfrm>
            <a:off x="107950" y="2492375"/>
            <a:ext cx="1811338" cy="2592388"/>
          </a:xfrm>
          <a:prstGeom prst="rect">
            <a:avLst/>
          </a:prstGeom>
          <a:ln>
            <a:noFill/>
          </a:ln>
          <a:effectLst>
            <a:outerShdw blurRad="292100" dist="139700" dir="2700000" algn="tl" rotWithShape="0">
              <a:srgbClr val="333333">
                <a:alpha val="65000"/>
              </a:srgbClr>
            </a:outerShdw>
          </a:effectLst>
        </p:spPr>
      </p:pic>
      <p:grpSp>
        <p:nvGrpSpPr>
          <p:cNvPr id="112723" name="Group 83"/>
          <p:cNvGrpSpPr>
            <a:grpSpLocks/>
          </p:cNvGrpSpPr>
          <p:nvPr/>
        </p:nvGrpSpPr>
        <p:grpSpPr bwMode="auto">
          <a:xfrm>
            <a:off x="971550" y="2636838"/>
            <a:ext cx="431800" cy="2305050"/>
            <a:chOff x="612" y="1661"/>
            <a:chExt cx="272" cy="1452"/>
          </a:xfrm>
        </p:grpSpPr>
        <p:sp>
          <p:nvSpPr>
            <p:cNvPr id="112696" name="Line 56"/>
            <p:cNvSpPr>
              <a:spLocks noChangeShapeType="1"/>
            </p:cNvSpPr>
            <p:nvPr/>
          </p:nvSpPr>
          <p:spPr bwMode="auto">
            <a:xfrm flipV="1">
              <a:off x="612" y="1661"/>
              <a:ext cx="0" cy="1452"/>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12722" name="Line 82"/>
            <p:cNvSpPr>
              <a:spLocks noChangeShapeType="1"/>
            </p:cNvSpPr>
            <p:nvPr/>
          </p:nvSpPr>
          <p:spPr bwMode="auto">
            <a:xfrm>
              <a:off x="612" y="2387"/>
              <a:ext cx="272" cy="0"/>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grpSp>
    </p:spTree>
    <p:extLst>
      <p:ext uri="{BB962C8B-B14F-4D97-AF65-F5344CB8AC3E}">
        <p14:creationId xmlns:p14="http://schemas.microsoft.com/office/powerpoint/2010/main" val="26129324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5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1" nodeType="afterEffect">
                                  <p:stCondLst>
                                    <p:cond delay="0"/>
                                  </p:stCondLst>
                                  <p:childTnLst>
                                    <p:animMotion origin="layout" path="M -6.94444E-6 6.13157E-6 L -0.1889 0.73547 " pathEditMode="relative" ptsTypes="AA">
                                      <p:cBhvr>
                                        <p:cTn id="9" dur="2000" fill="hold"/>
                                        <p:tgtEl>
                                          <p:spTgt spid="112657"/>
                                        </p:tgtEl>
                                        <p:attrNameLst>
                                          <p:attrName>ppt_x</p:attrName>
                                          <p:attrName>ppt_y</p:attrName>
                                        </p:attrNameLst>
                                      </p:cBhvr>
                                    </p:animMotion>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12692"/>
                                        </p:tgtEl>
                                        <p:attrNameLst>
                                          <p:attrName>style.visibility</p:attrName>
                                        </p:attrNameLst>
                                      </p:cBhvr>
                                      <p:to>
                                        <p:strVal val="visible"/>
                                      </p:to>
                                    </p:set>
                                  </p:childTnLst>
                                </p:cTn>
                              </p:par>
                            </p:childTnLst>
                          </p:cTn>
                        </p:par>
                        <p:par>
                          <p:cTn id="13" fill="hold">
                            <p:stCondLst>
                              <p:cond delay="2000"/>
                            </p:stCondLst>
                            <p:childTnLst>
                              <p:par>
                                <p:cTn id="14" presetID="1" presetClass="exit" presetSubtype="0" fill="hold" grpId="2" nodeType="afterEffect">
                                  <p:stCondLst>
                                    <p:cond delay="0"/>
                                  </p:stCondLst>
                                  <p:childTnLst>
                                    <p:set>
                                      <p:cBhvr>
                                        <p:cTn id="15" dur="1" fill="hold">
                                          <p:stCondLst>
                                            <p:cond delay="0"/>
                                          </p:stCondLst>
                                        </p:cTn>
                                        <p:tgtEl>
                                          <p:spTgt spid="112657"/>
                                        </p:tgtEl>
                                        <p:attrNameLst>
                                          <p:attrName>style.visibility</p:attrName>
                                        </p:attrNameLst>
                                      </p:cBhvr>
                                      <p:to>
                                        <p:strVal val="hidden"/>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677"/>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112678"/>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112679"/>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12680"/>
                                        </p:tgtEl>
                                        <p:attrNameLst>
                                          <p:attrName>style.visibility</p:attrName>
                                        </p:attrNameLst>
                                      </p:cBhvr>
                                      <p:to>
                                        <p:strVal val="visible"/>
                                      </p:to>
                                    </p:set>
                                  </p:childTnLst>
                                </p:cTn>
                              </p:par>
                              <p:par>
                                <p:cTn id="31" presetID="0" presetClass="path" presetSubtype="0" accel="50000" decel="50000" fill="hold" nodeType="withEffect">
                                  <p:stCondLst>
                                    <p:cond delay="0"/>
                                  </p:stCondLst>
                                  <p:childTnLst>
                                    <p:animMotion origin="layout" path="M -4.72222E-6 3.24763E-6 L -0.18889 3.24763E-6 " pathEditMode="relative" ptsTypes="AA">
                                      <p:cBhvr>
                                        <p:cTn id="32" dur="3000" fill="hold"/>
                                        <p:tgtEl>
                                          <p:spTgt spid="112680"/>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1.66667E-6 3.24763E-6 L -0.20486 3.24763E-6 " pathEditMode="relative" ptsTypes="AA">
                                      <p:cBhvr>
                                        <p:cTn id="34" dur="3000" fill="hold"/>
                                        <p:tgtEl>
                                          <p:spTgt spid="112679"/>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2.22222E-6 -1.82534E-6 L -0.21267 -1.82534E-6 " pathEditMode="relative" ptsTypes="AA">
                                      <p:cBhvr>
                                        <p:cTn id="36" dur="3000" fill="hold"/>
                                        <p:tgtEl>
                                          <p:spTgt spid="112678"/>
                                        </p:tgtEl>
                                        <p:attrNameLst>
                                          <p:attrName>ppt_x</p:attrName>
                                          <p:attrName>ppt_y</p:attrName>
                                        </p:attrNameLst>
                                      </p:cBhvr>
                                    </p:animMotion>
                                  </p:childTnLst>
                                </p:cTn>
                              </p:par>
                              <p:par>
                                <p:cTn id="37" presetID="0" presetClass="path" presetSubtype="0" accel="50000" decel="50000" fill="hold" nodeType="withEffect">
                                  <p:stCondLst>
                                    <p:cond delay="0"/>
                                  </p:stCondLst>
                                  <p:childTnLst>
                                    <p:animMotion origin="layout" path="M -2.22222E-6 -6.75237E-6 L -0.23629 -6.75237E-6 " pathEditMode="relative" ptsTypes="AA">
                                      <p:cBhvr>
                                        <p:cTn id="38" dur="3000" fill="hold"/>
                                        <p:tgtEl>
                                          <p:spTgt spid="112677"/>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1.66667E-6 -2.95576E-6 L -0.23629 -0.01042 " pathEditMode="relative" ptsTypes="AA">
                                      <p:cBhvr>
                                        <p:cTn id="40" dur="3000" fill="hold"/>
                                        <p:tgtEl>
                                          <p:spTgt spid="112661"/>
                                        </p:tgtEl>
                                        <p:attrNameLst>
                                          <p:attrName>ppt_x</p:attrName>
                                          <p:attrName>ppt_y</p:attrName>
                                        </p:attrNameLst>
                                      </p:cBhvr>
                                    </p:animMotion>
                                  </p:childTnLst>
                                </p:cTn>
                              </p:par>
                            </p:childTnLst>
                          </p:cTn>
                        </p:par>
                        <p:par>
                          <p:cTn id="41" fill="hold">
                            <p:stCondLst>
                              <p:cond delay="5000"/>
                            </p:stCondLst>
                            <p:childTnLst>
                              <p:par>
                                <p:cTn id="42" presetID="1" presetClass="exit" presetSubtype="0" fill="hold" nodeType="afterEffect">
                                  <p:stCondLst>
                                    <p:cond delay="0"/>
                                  </p:stCondLst>
                                  <p:childTnLst>
                                    <p:set>
                                      <p:cBhvr>
                                        <p:cTn id="43" dur="1" fill="hold">
                                          <p:stCondLst>
                                            <p:cond delay="0"/>
                                          </p:stCondLst>
                                        </p:cTn>
                                        <p:tgtEl>
                                          <p:spTgt spid="112680"/>
                                        </p:tgtEl>
                                        <p:attrNameLst>
                                          <p:attrName>style.visibility</p:attrName>
                                        </p:attrNameLst>
                                      </p:cBhvr>
                                      <p:to>
                                        <p:strVal val="hidden"/>
                                      </p:to>
                                    </p:set>
                                  </p:childTnLst>
                                </p:cTn>
                              </p:par>
                            </p:childTnLst>
                          </p:cTn>
                        </p:par>
                        <p:par>
                          <p:cTn id="44" fill="hold">
                            <p:stCondLst>
                              <p:cond delay="5000"/>
                            </p:stCondLst>
                            <p:childTnLst>
                              <p:par>
                                <p:cTn id="45" presetID="1" presetClass="exit" presetSubtype="0" fill="hold" nodeType="afterEffect">
                                  <p:stCondLst>
                                    <p:cond delay="0"/>
                                  </p:stCondLst>
                                  <p:childTnLst>
                                    <p:set>
                                      <p:cBhvr>
                                        <p:cTn id="46" dur="1" fill="hold">
                                          <p:stCondLst>
                                            <p:cond delay="0"/>
                                          </p:stCondLst>
                                        </p:cTn>
                                        <p:tgtEl>
                                          <p:spTgt spid="112679"/>
                                        </p:tgtEl>
                                        <p:attrNameLst>
                                          <p:attrName>style.visibility</p:attrName>
                                        </p:attrNameLst>
                                      </p:cBhvr>
                                      <p:to>
                                        <p:strVal val="hidden"/>
                                      </p:to>
                                    </p:set>
                                  </p:childTnLst>
                                </p:cTn>
                              </p:par>
                            </p:childTnLst>
                          </p:cTn>
                        </p:par>
                        <p:par>
                          <p:cTn id="47" fill="hold">
                            <p:stCondLst>
                              <p:cond delay="5000"/>
                            </p:stCondLst>
                            <p:childTnLst>
                              <p:par>
                                <p:cTn id="48" presetID="1" presetClass="exit" presetSubtype="0" fill="hold" nodeType="afterEffect">
                                  <p:stCondLst>
                                    <p:cond delay="0"/>
                                  </p:stCondLst>
                                  <p:childTnLst>
                                    <p:set>
                                      <p:cBhvr>
                                        <p:cTn id="49" dur="1" fill="hold">
                                          <p:stCondLst>
                                            <p:cond delay="0"/>
                                          </p:stCondLst>
                                        </p:cTn>
                                        <p:tgtEl>
                                          <p:spTgt spid="112678"/>
                                        </p:tgtEl>
                                        <p:attrNameLst>
                                          <p:attrName>style.visibility</p:attrName>
                                        </p:attrNameLst>
                                      </p:cBhvr>
                                      <p:to>
                                        <p:strVal val="hidden"/>
                                      </p:to>
                                    </p:set>
                                  </p:childTnLst>
                                </p:cTn>
                              </p:par>
                            </p:childTnLst>
                          </p:cTn>
                        </p:par>
                        <p:par>
                          <p:cTn id="50" fill="hold">
                            <p:stCondLst>
                              <p:cond delay="5000"/>
                            </p:stCondLst>
                            <p:childTnLst>
                              <p:par>
                                <p:cTn id="51" presetID="1" presetClass="exit" presetSubtype="0" fill="hold" nodeType="afterEffect">
                                  <p:stCondLst>
                                    <p:cond delay="0"/>
                                  </p:stCondLst>
                                  <p:childTnLst>
                                    <p:set>
                                      <p:cBhvr>
                                        <p:cTn id="52" dur="1" fill="hold">
                                          <p:stCondLst>
                                            <p:cond delay="0"/>
                                          </p:stCondLst>
                                        </p:cTn>
                                        <p:tgtEl>
                                          <p:spTgt spid="112661"/>
                                        </p:tgtEl>
                                        <p:attrNameLst>
                                          <p:attrName>style.visibility</p:attrName>
                                        </p:attrNameLst>
                                      </p:cBhvr>
                                      <p:to>
                                        <p:strVal val="hidden"/>
                                      </p:to>
                                    </p:set>
                                  </p:childTnLst>
                                </p:cTn>
                              </p:par>
                            </p:childTnLst>
                          </p:cTn>
                        </p:par>
                        <p:par>
                          <p:cTn id="53" fill="hold">
                            <p:stCondLst>
                              <p:cond delay="5000"/>
                            </p:stCondLst>
                            <p:childTnLst>
                              <p:par>
                                <p:cTn id="54" presetID="1" presetClass="exit" presetSubtype="0" fill="hold" nodeType="afterEffect">
                                  <p:stCondLst>
                                    <p:cond delay="0"/>
                                  </p:stCondLst>
                                  <p:childTnLst>
                                    <p:set>
                                      <p:cBhvr>
                                        <p:cTn id="55" dur="1" fill="hold">
                                          <p:stCondLst>
                                            <p:cond delay="0"/>
                                          </p:stCondLst>
                                        </p:cTn>
                                        <p:tgtEl>
                                          <p:spTgt spid="112677"/>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269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2695"/>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1268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12695"/>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12723"/>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12684"/>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12685"/>
                                        </p:tgtEl>
                                        <p:attrNameLst>
                                          <p:attrName>style.visibility</p:attrName>
                                        </p:attrNameLst>
                                      </p:cBhvr>
                                      <p:to>
                                        <p:strVal val="visible"/>
                                      </p:to>
                                    </p:set>
                                  </p:childTnLst>
                                </p:cTn>
                              </p:par>
                            </p:childTnLst>
                          </p:cTn>
                        </p:par>
                        <p:par>
                          <p:cTn id="74" fill="hold">
                            <p:stCondLst>
                              <p:cond delay="0"/>
                            </p:stCondLst>
                            <p:childTnLst>
                              <p:par>
                                <p:cTn id="75" presetID="1" presetClass="entr" presetSubtype="0" fill="hold" grpId="0" nodeType="afterEffect">
                                  <p:stCondLst>
                                    <p:cond delay="0"/>
                                  </p:stCondLst>
                                  <p:childTnLst>
                                    <p:set>
                                      <p:cBhvr>
                                        <p:cTn id="76" dur="1" fill="hold">
                                          <p:stCondLst>
                                            <p:cond delay="0"/>
                                          </p:stCondLst>
                                        </p:cTn>
                                        <p:tgtEl>
                                          <p:spTgt spid="112686"/>
                                        </p:tgtEl>
                                        <p:attrNameLst>
                                          <p:attrName>style.visibility</p:attrName>
                                        </p:attrNameLst>
                                      </p:cBhvr>
                                      <p:to>
                                        <p:strVal val="visible"/>
                                      </p:to>
                                    </p:set>
                                  </p:childTnLst>
                                </p:cTn>
                              </p:par>
                            </p:childTnLst>
                          </p:cTn>
                        </p:par>
                        <p:par>
                          <p:cTn id="77" fill="hold">
                            <p:stCondLst>
                              <p:cond delay="0"/>
                            </p:stCondLst>
                            <p:childTnLst>
                              <p:par>
                                <p:cTn id="78" presetID="1" presetClass="entr" presetSubtype="0" fill="hold" grpId="0" nodeType="afterEffect">
                                  <p:stCondLst>
                                    <p:cond delay="0"/>
                                  </p:stCondLst>
                                  <p:childTnLst>
                                    <p:set>
                                      <p:cBhvr>
                                        <p:cTn id="79" dur="1" fill="hold">
                                          <p:stCondLst>
                                            <p:cond delay="0"/>
                                          </p:stCondLst>
                                        </p:cTn>
                                        <p:tgtEl>
                                          <p:spTgt spid="112687"/>
                                        </p:tgtEl>
                                        <p:attrNameLst>
                                          <p:attrName>style.visibility</p:attrName>
                                        </p:attrNameLst>
                                      </p:cBhvr>
                                      <p:to>
                                        <p:strVal val="visible"/>
                                      </p:to>
                                    </p:set>
                                  </p:childTnLst>
                                </p:cTn>
                              </p:par>
                            </p:childTnLst>
                          </p:cTn>
                        </p:par>
                        <p:par>
                          <p:cTn id="80" fill="hold">
                            <p:stCondLst>
                              <p:cond delay="0"/>
                            </p:stCondLst>
                            <p:childTnLst>
                              <p:par>
                                <p:cTn id="81" presetID="1" presetClass="entr" presetSubtype="0" fill="hold" grpId="0" nodeType="afterEffect">
                                  <p:stCondLst>
                                    <p:cond delay="0"/>
                                  </p:stCondLst>
                                  <p:childTnLst>
                                    <p:set>
                                      <p:cBhvr>
                                        <p:cTn id="82" dur="1" fill="hold">
                                          <p:stCondLst>
                                            <p:cond delay="0"/>
                                          </p:stCondLst>
                                        </p:cTn>
                                        <p:tgtEl>
                                          <p:spTgt spid="112688"/>
                                        </p:tgtEl>
                                        <p:attrNameLst>
                                          <p:attrName>style.visibility</p:attrName>
                                        </p:attrNameLst>
                                      </p:cBhvr>
                                      <p:to>
                                        <p:strVal val="visible"/>
                                      </p:to>
                                    </p:set>
                                  </p:childTnLst>
                                </p:cTn>
                              </p:par>
                            </p:childTnLst>
                          </p:cTn>
                        </p:par>
                        <p:par>
                          <p:cTn id="83" fill="hold">
                            <p:stCondLst>
                              <p:cond delay="0"/>
                            </p:stCondLst>
                            <p:childTnLst>
                              <p:par>
                                <p:cTn id="84" presetID="1" presetClass="entr" presetSubtype="0" fill="hold" grpId="0" nodeType="afterEffect">
                                  <p:stCondLst>
                                    <p:cond delay="0"/>
                                  </p:stCondLst>
                                  <p:childTnLst>
                                    <p:set>
                                      <p:cBhvr>
                                        <p:cTn id="85" dur="1" fill="hold">
                                          <p:stCondLst>
                                            <p:cond delay="0"/>
                                          </p:stCondLst>
                                        </p:cTn>
                                        <p:tgtEl>
                                          <p:spTgt spid="112689"/>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112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7" grpId="0" animBg="1"/>
      <p:bldP spid="112657" grpId="1" animBg="1"/>
      <p:bldP spid="112657" grpId="2" animBg="1"/>
      <p:bldP spid="112690" grpId="0" animBg="1"/>
      <p:bldP spid="112683" grpId="0"/>
      <p:bldP spid="112684" grpId="0"/>
      <p:bldP spid="112685" grpId="0" animBg="1"/>
      <p:bldP spid="112686" grpId="0" animBg="1"/>
      <p:bldP spid="112687" grpId="0" animBg="1"/>
      <p:bldP spid="112688" grpId="0" animBg="1"/>
      <p:bldP spid="112689" grpId="0" animBg="1"/>
      <p:bldP spid="112692" grpId="0" animBg="1"/>
      <p:bldP spid="112695" grpId="0" animBg="1"/>
      <p:bldP spid="112695" grpId="1"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83</a:t>
            </a:fld>
            <a:endParaRPr lang="en-US"/>
          </a:p>
        </p:txBody>
      </p:sp>
      <p:sp>
        <p:nvSpPr>
          <p:cNvPr id="114692" name="Rectangle 4"/>
          <p:cNvSpPr>
            <a:spLocks noGrp="1" noChangeArrowheads="1"/>
          </p:cNvSpPr>
          <p:nvPr>
            <p:ph type="title"/>
          </p:nvPr>
        </p:nvSpPr>
        <p:spPr/>
        <p:txBody>
          <a:bodyPr/>
          <a:lstStyle/>
          <a:p>
            <a:pPr algn="r"/>
            <a:r>
              <a:rPr lang="en-US" dirty="0"/>
              <a:t>TPC ALICE</a:t>
            </a:r>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Tree>
    <p:extLst>
      <p:ext uri="{BB962C8B-B14F-4D97-AF65-F5344CB8AC3E}">
        <p14:creationId xmlns:p14="http://schemas.microsoft.com/office/powerpoint/2010/main" val="193499151"/>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numéro de diapositive 5"/>
          <p:cNvSpPr>
            <a:spLocks noGrp="1"/>
          </p:cNvSpPr>
          <p:nvPr>
            <p:ph type="sldNum" sz="quarter" idx="12"/>
          </p:nvPr>
        </p:nvSpPr>
        <p:spPr/>
        <p:txBody>
          <a:bodyPr/>
          <a:lstStyle/>
          <a:p>
            <a:fld id="{4A973314-7839-B548-9E0E-4014E1BB7E96}" type="slidenum">
              <a:rPr lang="en-US"/>
              <a:pPr/>
              <a:t>84</a:t>
            </a:fld>
            <a:endParaRPr lang="en-US"/>
          </a:p>
        </p:txBody>
      </p:sp>
      <p:sp>
        <p:nvSpPr>
          <p:cNvPr id="119810" name="Rectangle 2"/>
          <p:cNvSpPr>
            <a:spLocks noGrp="1" noChangeArrowheads="1"/>
          </p:cNvSpPr>
          <p:nvPr>
            <p:ph type="title"/>
          </p:nvPr>
        </p:nvSpPr>
        <p:spPr/>
        <p:txBody>
          <a:bodyPr/>
          <a:lstStyle/>
          <a:p>
            <a:pPr algn="r"/>
            <a:r>
              <a:rPr lang="fr-FR" dirty="0" err="1" smtClean="0"/>
              <a:t>Particles</a:t>
            </a:r>
            <a:r>
              <a:rPr lang="fr-FR" dirty="0" smtClean="0"/>
              <a:t> identification</a:t>
            </a:r>
            <a:endParaRPr lang="fr-FR" dirty="0"/>
          </a:p>
        </p:txBody>
      </p:sp>
      <p:sp>
        <p:nvSpPr>
          <p:cNvPr id="119817" name="Text Box 9"/>
          <p:cNvSpPr txBox="1">
            <a:spLocks noChangeArrowheads="1"/>
          </p:cNvSpPr>
          <p:nvPr/>
        </p:nvSpPr>
        <p:spPr bwMode="auto">
          <a:xfrm>
            <a:off x="107950" y="3017838"/>
            <a:ext cx="1800225" cy="650875"/>
          </a:xfrm>
          <a:prstGeom prst="rect">
            <a:avLst/>
          </a:prstGeom>
          <a:noFill/>
          <a:ln w="9525">
            <a:solidFill>
              <a:schemeClr val="tx1"/>
            </a:solidFill>
            <a:miter lim="800000"/>
            <a:headEnd/>
            <a:tailEnd/>
          </a:ln>
          <a:effectLst/>
        </p:spPr>
        <p:txBody>
          <a:bodyPr>
            <a:prstTxWarp prst="textNoShape">
              <a:avLst/>
            </a:prstTxWarp>
            <a:spAutoFit/>
          </a:bodyPr>
          <a:lstStyle/>
          <a:p>
            <a:r>
              <a:rPr lang="fr-FR">
                <a:latin typeface="Verdana" charset="0"/>
              </a:rPr>
              <a:t>Measure energy loss</a:t>
            </a:r>
          </a:p>
        </p:txBody>
      </p:sp>
      <p:sp>
        <p:nvSpPr>
          <p:cNvPr id="119818" name="Text Box 10"/>
          <p:cNvSpPr txBox="1">
            <a:spLocks noChangeArrowheads="1"/>
          </p:cNvSpPr>
          <p:nvPr/>
        </p:nvSpPr>
        <p:spPr bwMode="auto">
          <a:xfrm>
            <a:off x="2124075" y="5861050"/>
            <a:ext cx="4537075" cy="650875"/>
          </a:xfrm>
          <a:prstGeom prst="rect">
            <a:avLst/>
          </a:prstGeom>
          <a:noFill/>
          <a:ln w="9525">
            <a:solidFill>
              <a:schemeClr val="tx1"/>
            </a:solidFill>
            <a:miter lim="800000"/>
            <a:headEnd/>
            <a:tailEnd/>
          </a:ln>
          <a:effectLst/>
        </p:spPr>
        <p:txBody>
          <a:bodyPr>
            <a:prstTxWarp prst="textNoShape">
              <a:avLst/>
            </a:prstTxWarp>
            <a:spAutoFit/>
          </a:bodyPr>
          <a:lstStyle/>
          <a:p>
            <a:r>
              <a:rPr lang="fr-FR">
                <a:latin typeface="Verdana" charset="0"/>
              </a:rPr>
              <a:t>Trajectography: charge and momentum</a:t>
            </a:r>
          </a:p>
        </p:txBody>
      </p:sp>
      <p:sp>
        <p:nvSpPr>
          <p:cNvPr id="119819" name="Text Box 11"/>
          <p:cNvSpPr txBox="1">
            <a:spLocks noChangeArrowheads="1"/>
          </p:cNvSpPr>
          <p:nvPr/>
        </p:nvSpPr>
        <p:spPr bwMode="auto">
          <a:xfrm>
            <a:off x="7092950" y="3644900"/>
            <a:ext cx="1800225" cy="650875"/>
          </a:xfrm>
          <a:prstGeom prst="rect">
            <a:avLst/>
          </a:prstGeom>
          <a:noFill/>
          <a:ln w="9525">
            <a:solidFill>
              <a:schemeClr val="tx1"/>
            </a:solidFill>
            <a:miter lim="800000"/>
            <a:headEnd/>
            <a:tailEnd/>
          </a:ln>
          <a:effectLst/>
        </p:spPr>
        <p:txBody>
          <a:bodyPr>
            <a:prstTxWarp prst="textNoShape">
              <a:avLst/>
            </a:prstTxWarp>
            <a:spAutoFit/>
          </a:bodyPr>
          <a:lstStyle/>
          <a:p>
            <a:r>
              <a:rPr lang="fr-FR">
                <a:latin typeface="Verdana" charset="0"/>
              </a:rPr>
              <a:t>Measure time of flight</a:t>
            </a:r>
          </a:p>
        </p:txBody>
      </p:sp>
      <p:sp>
        <p:nvSpPr>
          <p:cNvPr id="119820" name="Text Box 12"/>
          <p:cNvSpPr txBox="1">
            <a:spLocks noChangeArrowheads="1"/>
          </p:cNvSpPr>
          <p:nvPr/>
        </p:nvSpPr>
        <p:spPr bwMode="auto">
          <a:xfrm rot="742954">
            <a:off x="4427538" y="2205038"/>
            <a:ext cx="1008062" cy="366712"/>
          </a:xfrm>
          <a:prstGeom prst="rect">
            <a:avLst/>
          </a:prstGeom>
          <a:noFill/>
          <a:ln w="9525">
            <a:noFill/>
            <a:miter lim="800000"/>
            <a:headEnd/>
            <a:tailEnd/>
          </a:ln>
          <a:effectLst/>
        </p:spPr>
        <p:txBody>
          <a:bodyPr>
            <a:prstTxWarp prst="textNoShape">
              <a:avLst/>
            </a:prstTxWarp>
            <a:spAutoFit/>
          </a:bodyPr>
          <a:lstStyle/>
          <a:p>
            <a:r>
              <a:rPr lang="fr-FR">
                <a:solidFill>
                  <a:srgbClr val="000000"/>
                </a:solidFill>
                <a:latin typeface="Verdana" charset="0"/>
              </a:rPr>
              <a:t>p     p</a:t>
            </a:r>
          </a:p>
        </p:txBody>
      </p:sp>
      <p:sp>
        <p:nvSpPr>
          <p:cNvPr id="119821" name="Line 13"/>
          <p:cNvSpPr>
            <a:spLocks noChangeShapeType="1"/>
          </p:cNvSpPr>
          <p:nvPr/>
        </p:nvSpPr>
        <p:spPr bwMode="auto">
          <a:xfrm rot="1106097">
            <a:off x="5076825" y="2347913"/>
            <a:ext cx="144463" cy="0"/>
          </a:xfrm>
          <a:prstGeom prst="line">
            <a:avLst/>
          </a:prstGeom>
          <a:noFill/>
          <a:ln w="12700">
            <a:solidFill>
              <a:srgbClr val="000000"/>
            </a:solidFill>
            <a:round/>
            <a:headEnd/>
            <a:tailEnd/>
          </a:ln>
          <a:effectLst/>
        </p:spPr>
        <p:txBody>
          <a:bodyPr>
            <a:prstTxWarp prst="textNoShape">
              <a:avLst/>
            </a:prstTxWarp>
          </a:bodyPr>
          <a:lstStyle/>
          <a:p>
            <a:endParaRPr lang="fr-FR"/>
          </a:p>
        </p:txBody>
      </p:sp>
      <p:pic>
        <p:nvPicPr>
          <p:cNvPr id="119822" name="Picture 14" descr="3Dbis"/>
          <p:cNvPicPr>
            <a:picLocks noChangeAspect="1" noChangeArrowheads="1"/>
          </p:cNvPicPr>
          <p:nvPr/>
        </p:nvPicPr>
        <p:blipFill>
          <a:blip r:embed="rId3"/>
          <a:srcRect/>
          <a:stretch>
            <a:fillRect/>
          </a:stretch>
        </p:blipFill>
        <p:spPr bwMode="auto">
          <a:xfrm>
            <a:off x="2268538" y="1484313"/>
            <a:ext cx="4751387" cy="4238625"/>
          </a:xfrm>
          <a:prstGeom prst="rect">
            <a:avLst/>
          </a:prstGeom>
          <a:ln>
            <a:noFill/>
          </a:ln>
          <a:effectLst>
            <a:outerShdw blurRad="292100" dist="139700" dir="2700000" algn="tl" rotWithShape="0">
              <a:srgbClr val="333333">
                <a:alpha val="65000"/>
              </a:srgbClr>
            </a:outerShdw>
          </a:effectLst>
        </p:spPr>
      </p:pic>
      <p:sp>
        <p:nvSpPr>
          <p:cNvPr id="119823" name="Text Box 15"/>
          <p:cNvSpPr txBox="1">
            <a:spLocks noChangeArrowheads="1"/>
          </p:cNvSpPr>
          <p:nvPr/>
        </p:nvSpPr>
        <p:spPr bwMode="auto">
          <a:xfrm rot="742954">
            <a:off x="4427538" y="2420938"/>
            <a:ext cx="1008062" cy="366712"/>
          </a:xfrm>
          <a:prstGeom prst="rect">
            <a:avLst/>
          </a:prstGeom>
          <a:noFill/>
          <a:ln w="9525">
            <a:noFill/>
            <a:miter lim="800000"/>
            <a:headEnd/>
            <a:tailEnd/>
          </a:ln>
          <a:effectLst/>
        </p:spPr>
        <p:txBody>
          <a:bodyPr>
            <a:prstTxWarp prst="textNoShape">
              <a:avLst/>
            </a:prstTxWarp>
            <a:spAutoFit/>
          </a:bodyPr>
          <a:lstStyle/>
          <a:p>
            <a:r>
              <a:rPr lang="fr-FR">
                <a:solidFill>
                  <a:srgbClr val="000000"/>
                </a:solidFill>
                <a:latin typeface="Verdana" charset="0"/>
              </a:rPr>
              <a:t>p     p</a:t>
            </a:r>
          </a:p>
        </p:txBody>
      </p:sp>
      <p:sp>
        <p:nvSpPr>
          <p:cNvPr id="119824" name="Line 16"/>
          <p:cNvSpPr>
            <a:spLocks noChangeShapeType="1"/>
          </p:cNvSpPr>
          <p:nvPr/>
        </p:nvSpPr>
        <p:spPr bwMode="auto">
          <a:xfrm rot="1106097">
            <a:off x="5076825" y="2563813"/>
            <a:ext cx="144463" cy="0"/>
          </a:xfrm>
          <a:prstGeom prst="line">
            <a:avLst/>
          </a:prstGeom>
          <a:noFill/>
          <a:ln w="12700">
            <a:solidFill>
              <a:srgbClr val="000000"/>
            </a:solidFill>
            <a:round/>
            <a:headEnd/>
            <a:tailEnd/>
          </a:ln>
          <a:effectLst/>
        </p:spPr>
        <p:txBody>
          <a:bodyPr>
            <a:prstTxWarp prst="textNoShape">
              <a:avLst/>
            </a:prstTxWarp>
          </a:bodyPr>
          <a:lstStyle/>
          <a:p>
            <a:endParaRPr lang="fr-FR"/>
          </a:p>
        </p:txBody>
      </p:sp>
      <p:sp>
        <p:nvSpPr>
          <p:cNvPr id="119825" name="Text Box 17"/>
          <p:cNvSpPr txBox="1">
            <a:spLocks noChangeArrowheads="1"/>
          </p:cNvSpPr>
          <p:nvPr/>
        </p:nvSpPr>
        <p:spPr bwMode="auto">
          <a:xfrm rot="742954">
            <a:off x="4138613" y="3783013"/>
            <a:ext cx="1038225" cy="366712"/>
          </a:xfrm>
          <a:prstGeom prst="rect">
            <a:avLst/>
          </a:prstGeom>
          <a:noFill/>
          <a:ln w="9525">
            <a:noFill/>
            <a:miter lim="800000"/>
            <a:headEnd/>
            <a:tailEnd/>
          </a:ln>
          <a:effectLst/>
        </p:spPr>
        <p:txBody>
          <a:bodyPr>
            <a:prstTxWarp prst="textNoShape">
              <a:avLst/>
            </a:prstTxWarp>
            <a:spAutoFit/>
          </a:bodyPr>
          <a:lstStyle/>
          <a:p>
            <a:r>
              <a:rPr lang="fr-FR">
                <a:solidFill>
                  <a:srgbClr val="000000"/>
                </a:solidFill>
                <a:latin typeface="Verdana" charset="0"/>
              </a:rPr>
              <a:t>K     K</a:t>
            </a:r>
            <a:r>
              <a:rPr lang="fr-FR" baseline="30000">
                <a:solidFill>
                  <a:srgbClr val="000000"/>
                </a:solidFill>
                <a:latin typeface="Verdana" charset="0"/>
              </a:rPr>
              <a:t>-</a:t>
            </a:r>
          </a:p>
        </p:txBody>
      </p:sp>
      <p:sp>
        <p:nvSpPr>
          <p:cNvPr id="119827" name="Text Box 19"/>
          <p:cNvSpPr txBox="1">
            <a:spLocks noChangeArrowheads="1"/>
          </p:cNvSpPr>
          <p:nvPr/>
        </p:nvSpPr>
        <p:spPr bwMode="auto">
          <a:xfrm rot="742954">
            <a:off x="4038600" y="4357688"/>
            <a:ext cx="1038225" cy="366712"/>
          </a:xfrm>
          <a:prstGeom prst="rect">
            <a:avLst/>
          </a:prstGeom>
          <a:noFill/>
          <a:ln w="9525">
            <a:noFill/>
            <a:miter lim="800000"/>
            <a:headEnd/>
            <a:tailEnd/>
          </a:ln>
          <a:effectLst/>
        </p:spPr>
        <p:txBody>
          <a:bodyPr>
            <a:prstTxWarp prst="textNoShape">
              <a:avLst/>
            </a:prstTxWarp>
            <a:spAutoFit/>
          </a:bodyPr>
          <a:lstStyle/>
          <a:p>
            <a:r>
              <a:rPr lang="fr-FR">
                <a:solidFill>
                  <a:srgbClr val="000000"/>
                </a:solidFill>
              </a:rPr>
              <a:t>p     p</a:t>
            </a:r>
            <a:r>
              <a:rPr lang="fr-FR" baseline="30000">
                <a:solidFill>
                  <a:srgbClr val="000000"/>
                </a:solidFill>
              </a:rPr>
              <a:t>-</a:t>
            </a:r>
          </a:p>
        </p:txBody>
      </p:sp>
    </p:spTree>
    <p:extLst>
      <p:ext uri="{BB962C8B-B14F-4D97-AF65-F5344CB8AC3E}">
        <p14:creationId xmlns:p14="http://schemas.microsoft.com/office/powerpoint/2010/main" val="112743965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85</a:t>
            </a:fld>
            <a:endParaRPr lang="en-US"/>
          </a:p>
        </p:txBody>
      </p:sp>
      <p:sp>
        <p:nvSpPr>
          <p:cNvPr id="124930" name="Rectangle 2"/>
          <p:cNvSpPr>
            <a:spLocks noGrp="1" noChangeArrowheads="1"/>
          </p:cNvSpPr>
          <p:nvPr>
            <p:ph type="title"/>
          </p:nvPr>
        </p:nvSpPr>
        <p:spPr/>
        <p:txBody>
          <a:bodyPr/>
          <a:lstStyle/>
          <a:p>
            <a:pPr algn="r"/>
            <a:r>
              <a:rPr lang="en-US" dirty="0" smtClean="0"/>
              <a:t>Even smarter</a:t>
            </a:r>
            <a:endParaRPr lang="en-US" dirty="0"/>
          </a:p>
        </p:txBody>
      </p:sp>
      <p:sp>
        <p:nvSpPr>
          <p:cNvPr id="124931" name="Rectangle 3"/>
          <p:cNvSpPr>
            <a:spLocks noGrp="1" noChangeArrowheads="1"/>
          </p:cNvSpPr>
          <p:nvPr>
            <p:ph type="body" sz="half" idx="1"/>
          </p:nvPr>
        </p:nvSpPr>
        <p:spPr>
          <a:xfrm>
            <a:off x="457200" y="1412875"/>
            <a:ext cx="8507413" cy="749300"/>
          </a:xfrm>
        </p:spPr>
        <p:txBody>
          <a:bodyPr/>
          <a:lstStyle/>
          <a:p>
            <a:r>
              <a:rPr lang="fr-FR" sz="2800"/>
              <a:t>Distinguish relativistic electrons and pions</a:t>
            </a: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250825" y="1989138"/>
            <a:ext cx="3840163" cy="4183062"/>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4787900" y="2205038"/>
            <a:ext cx="4176713" cy="3662362"/>
          </a:xfrm>
          <a:prstGeom prst="rect">
            <a:avLst/>
          </a:prstGeom>
          <a:noFill/>
          <a:ln w="9525">
            <a:noFill/>
            <a:miter lim="800000"/>
            <a:headEnd/>
            <a:tailEnd/>
          </a:ln>
          <a:effectLst/>
        </p:spPr>
        <p:txBody>
          <a:bodyPr>
            <a:prstTxWarp prst="textNoShape">
              <a:avLst/>
            </a:prstTxWarp>
            <a:spAutoFit/>
          </a:bodyPr>
          <a:lstStyle/>
          <a:p>
            <a:pPr>
              <a:buFontTx/>
              <a:buChar char="•"/>
            </a:pPr>
            <a:r>
              <a:rPr lang="fr-FR">
                <a:latin typeface="Verdana" charset="0"/>
              </a:rPr>
              <a:t> When a relativistic</a:t>
            </a:r>
            <a:r>
              <a:rPr lang="fr-FR"/>
              <a:t> </a:t>
            </a:r>
            <a:r>
              <a:rPr lang="fr-FR">
                <a:latin typeface="Verdana" charset="0"/>
              </a:rPr>
              <a:t>particle crosses an inhomogenuous medium an X ray is emitted</a:t>
            </a:r>
          </a:p>
          <a:p>
            <a:pPr>
              <a:buFontTx/>
              <a:buChar char="•"/>
            </a:pPr>
            <a:endParaRPr lang="fr-FR">
              <a:latin typeface="Verdana" charset="0"/>
            </a:endParaRPr>
          </a:p>
          <a:p>
            <a:pPr>
              <a:buFontTx/>
              <a:buChar char="•"/>
            </a:pPr>
            <a:r>
              <a:rPr lang="fr-FR">
                <a:latin typeface="Verdana" charset="0"/>
              </a:rPr>
              <a:t> Select the medium such as only  electrons create the transition radiation</a:t>
            </a:r>
          </a:p>
          <a:p>
            <a:pPr>
              <a:buFontTx/>
              <a:buChar char="•"/>
            </a:pPr>
            <a:endParaRPr lang="fr-FR">
              <a:latin typeface="Verdana" charset="0"/>
            </a:endParaRPr>
          </a:p>
          <a:p>
            <a:pPr>
              <a:buFontTx/>
              <a:buChar char="•"/>
            </a:pPr>
            <a:r>
              <a:rPr lang="fr-FR">
                <a:latin typeface="Verdana" charset="0"/>
              </a:rPr>
              <a:t> Detect both the charged  particle and the X ray</a:t>
            </a:r>
          </a:p>
          <a:p>
            <a:pPr>
              <a:buFontTx/>
              <a:buChar char="•"/>
            </a:pPr>
            <a:endParaRPr lang="fr-FR">
              <a:latin typeface="Verdana" charset="0"/>
            </a:endParaRPr>
          </a:p>
          <a:p>
            <a:pPr>
              <a:buFontTx/>
              <a:buChar char="•"/>
            </a:pPr>
            <a:r>
              <a:rPr lang="fr-FR">
                <a:latin typeface="Verdana" charset="0"/>
              </a:rPr>
              <a:t> Multi-wire chamber filled with a heavy gas (Xe)</a:t>
            </a:r>
          </a:p>
        </p:txBody>
      </p:sp>
    </p:spTree>
    <p:extLst>
      <p:ext uri="{BB962C8B-B14F-4D97-AF65-F5344CB8AC3E}">
        <p14:creationId xmlns:p14="http://schemas.microsoft.com/office/powerpoint/2010/main" val="33647779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4934">
                                            <p:txEl>
                                              <p:pRg st="0" end="0"/>
                                            </p:txEl>
                                          </p:spTgt>
                                        </p:tgtEl>
                                        <p:attrNameLst>
                                          <p:attrName>style.opacity</p:attrName>
                                        </p:attrNameLst>
                                      </p:cBhvr>
                                      <p:to>
                                        <p:strVal val="0.5"/>
                                      </p:to>
                                    </p:set>
                                    <p:animEffect filter="image" prLst="opacity: 0.5">
                                      <p:cBhvr rctx="IE">
                                        <p:cTn id="11" dur="indefinite"/>
                                        <p:tgtEl>
                                          <p:spTgt spid="124934">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4934">
                                            <p:txEl>
                                              <p:pRg st="2" end="2"/>
                                            </p:txEl>
                                          </p:spTgt>
                                        </p:tgtEl>
                                        <p:attrNameLst>
                                          <p:attrName>style.opacity</p:attrName>
                                        </p:attrNameLst>
                                      </p:cBhvr>
                                      <p:to>
                                        <p:strVal val="0.5"/>
                                      </p:to>
                                    </p:set>
                                    <p:animEffect filter="image" prLst="opacity: 0.5">
                                      <p:cBhvr rctx="IE">
                                        <p:cTn id="18" dur="indefinite"/>
                                        <p:tgtEl>
                                          <p:spTgt spid="124934">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4934">
                                            <p:txEl>
                                              <p:pRg st="4" end="4"/>
                                            </p:txEl>
                                          </p:spTgt>
                                        </p:tgtEl>
                                        <p:attrNameLst>
                                          <p:attrName>style.opacity</p:attrName>
                                        </p:attrNameLst>
                                      </p:cBhvr>
                                      <p:to>
                                        <p:strVal val="0.5"/>
                                      </p:to>
                                    </p:set>
                                    <p:animEffect filter="image" prLst="opacity: 0.5">
                                      <p:cBhvr rctx="IE">
                                        <p:cTn id="25" dur="indefinite"/>
                                        <p:tgtEl>
                                          <p:spTgt spid="124934">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49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5FE2FECF-5C77-A649-9C41-E30F7DF90088}" type="slidenum">
              <a:rPr lang="en-US"/>
              <a:pPr/>
              <a:t>86</a:t>
            </a:fld>
            <a:endParaRPr lang="en-US"/>
          </a:p>
        </p:txBody>
      </p:sp>
      <p:sp>
        <p:nvSpPr>
          <p:cNvPr id="128002" name="Rectangle 2"/>
          <p:cNvSpPr>
            <a:spLocks noGrp="1" noChangeArrowheads="1"/>
          </p:cNvSpPr>
          <p:nvPr>
            <p:ph type="title"/>
          </p:nvPr>
        </p:nvSpPr>
        <p:spPr/>
        <p:txBody>
          <a:bodyPr/>
          <a:lstStyle/>
          <a:p>
            <a:r>
              <a:rPr lang="fr-FR"/>
              <a:t>And to be complete</a:t>
            </a:r>
          </a:p>
        </p:txBody>
      </p:sp>
      <p:sp>
        <p:nvSpPr>
          <p:cNvPr id="128003" name="Rectangle 3"/>
          <p:cNvSpPr>
            <a:spLocks noGrp="1" noChangeArrowheads="1"/>
          </p:cNvSpPr>
          <p:nvPr>
            <p:ph type="body" sz="half" idx="1"/>
          </p:nvPr>
        </p:nvSpPr>
        <p:spPr>
          <a:xfrm>
            <a:off x="457200" y="1600200"/>
            <a:ext cx="8578850" cy="749300"/>
          </a:xfrm>
        </p:spPr>
        <p:txBody>
          <a:bodyPr/>
          <a:lstStyle/>
          <a:p>
            <a:pPr>
              <a:lnSpc>
                <a:spcPct val="90000"/>
              </a:lnSpc>
            </a:pPr>
            <a:r>
              <a:rPr lang="fr-FR" sz="2400"/>
              <a:t>Dense like lead and transparent like crystal to stop photons </a:t>
            </a:r>
          </a:p>
        </p:txBody>
      </p:sp>
      <p:pic>
        <p:nvPicPr>
          <p:cNvPr id="128004" name="Picture 4" descr="phos1"/>
          <p:cNvPicPr>
            <a:picLocks noGrp="1" noChangeAspect="1" noChangeArrowheads="1"/>
          </p:cNvPicPr>
          <p:nvPr>
            <p:ph sz="half" idx="2"/>
          </p:nvPr>
        </p:nvPicPr>
        <p:blipFill>
          <a:blip r:embed="rId3"/>
          <a:srcRect/>
          <a:stretch>
            <a:fillRect/>
          </a:stretch>
        </p:blipFill>
        <p:spPr>
          <a:xfrm>
            <a:off x="107950" y="2565400"/>
            <a:ext cx="5113338" cy="3430588"/>
          </a:xfrm>
          <a:prstGeom prst="rect">
            <a:avLst/>
          </a:prstGeom>
          <a:ln>
            <a:noFill/>
          </a:ln>
          <a:effectLst>
            <a:outerShdw blurRad="292100" dist="139700" dir="2700000" algn="tl" rotWithShape="0">
              <a:srgbClr val="333333">
                <a:alpha val="65000"/>
              </a:srgbClr>
            </a:outerShdw>
          </a:effectLst>
        </p:spPr>
      </p:pic>
      <p:sp>
        <p:nvSpPr>
          <p:cNvPr id="128006" name="Text Box 6"/>
          <p:cNvSpPr txBox="1">
            <a:spLocks noChangeArrowheads="1"/>
          </p:cNvSpPr>
          <p:nvPr/>
        </p:nvSpPr>
        <p:spPr bwMode="auto">
          <a:xfrm>
            <a:off x="5364163" y="2420938"/>
            <a:ext cx="3600450" cy="3455987"/>
          </a:xfrm>
          <a:prstGeom prst="rect">
            <a:avLst/>
          </a:prstGeom>
          <a:noFill/>
          <a:ln w="9525">
            <a:noFill/>
            <a:miter lim="800000"/>
            <a:headEnd/>
            <a:tailEnd/>
          </a:ln>
          <a:effectLst/>
        </p:spPr>
        <p:txBody>
          <a:bodyPr>
            <a:prstTxWarp prst="textNoShape">
              <a:avLst/>
            </a:prstTxWarp>
            <a:spAutoFit/>
          </a:bodyPr>
          <a:lstStyle/>
          <a:p>
            <a:pPr>
              <a:buFontTx/>
              <a:buChar char="•"/>
            </a:pPr>
            <a:r>
              <a:rPr lang="fr-FR" sz="1700">
                <a:latin typeface="Verdana" charset="0"/>
              </a:rPr>
              <a:t> Photons materialise as a cascade of electrons and positons</a:t>
            </a:r>
          </a:p>
          <a:p>
            <a:pPr>
              <a:buFontTx/>
              <a:buChar char="•"/>
            </a:pPr>
            <a:endParaRPr lang="fr-FR" sz="1700">
              <a:latin typeface="Verdana" charset="0"/>
            </a:endParaRPr>
          </a:p>
          <a:p>
            <a:pPr>
              <a:buFontTx/>
              <a:buChar char="•"/>
            </a:pPr>
            <a:r>
              <a:rPr lang="fr-FR" sz="1700">
                <a:latin typeface="Verdana" charset="0"/>
              </a:rPr>
              <a:t> Electrons excite atomes of the crystal</a:t>
            </a:r>
          </a:p>
          <a:p>
            <a:pPr>
              <a:buFontTx/>
              <a:buChar char="•"/>
            </a:pPr>
            <a:endParaRPr lang="fr-FR" sz="1700">
              <a:latin typeface="Verdana" charset="0"/>
            </a:endParaRPr>
          </a:p>
          <a:p>
            <a:pPr>
              <a:buFontTx/>
              <a:buChar char="•"/>
            </a:pPr>
            <a:r>
              <a:rPr lang="fr-FR" sz="1700">
                <a:latin typeface="Verdana" charset="0"/>
              </a:rPr>
              <a:t> Atomes deexcitent by emetting an UV radiation</a:t>
            </a:r>
          </a:p>
          <a:p>
            <a:pPr>
              <a:buFontTx/>
              <a:buChar char="•"/>
            </a:pPr>
            <a:endParaRPr lang="fr-FR" sz="1700">
              <a:latin typeface="Verdana" charset="0"/>
            </a:endParaRPr>
          </a:p>
          <a:p>
            <a:pPr>
              <a:buFontTx/>
              <a:buChar char="•"/>
            </a:pPr>
            <a:r>
              <a:rPr lang="fr-FR" sz="1700">
                <a:latin typeface="Verdana" charset="0"/>
              </a:rPr>
              <a:t>UV radiations are detected at one end of the crystal by a photodiode</a:t>
            </a:r>
          </a:p>
        </p:txBody>
      </p:sp>
    </p:spTree>
    <p:extLst>
      <p:ext uri="{BB962C8B-B14F-4D97-AF65-F5344CB8AC3E}">
        <p14:creationId xmlns:p14="http://schemas.microsoft.com/office/powerpoint/2010/main" val="159717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8006">
                                            <p:txEl>
                                              <p:pRg st="0" end="0"/>
                                            </p:txEl>
                                          </p:spTgt>
                                        </p:tgtEl>
                                        <p:attrNameLst>
                                          <p:attrName>style.opacity</p:attrName>
                                        </p:attrNameLst>
                                      </p:cBhvr>
                                      <p:to>
                                        <p:strVal val="0.5"/>
                                      </p:to>
                                    </p:set>
                                    <p:animEffect filter="image" prLst="opacity: 0.5">
                                      <p:cBhvr rctx="IE">
                                        <p:cTn id="11" dur="indefinite"/>
                                        <p:tgtEl>
                                          <p:spTgt spid="128006">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8006">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8006">
                                            <p:txEl>
                                              <p:pRg st="2" end="2"/>
                                            </p:txEl>
                                          </p:spTgt>
                                        </p:tgtEl>
                                        <p:attrNameLst>
                                          <p:attrName>style.opacity</p:attrName>
                                        </p:attrNameLst>
                                      </p:cBhvr>
                                      <p:to>
                                        <p:strVal val="0.5"/>
                                      </p:to>
                                    </p:set>
                                    <p:animEffect filter="image" prLst="opacity: 0.5">
                                      <p:cBhvr rctx="IE">
                                        <p:cTn id="18" dur="indefinite"/>
                                        <p:tgtEl>
                                          <p:spTgt spid="128006">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800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8006">
                                            <p:txEl>
                                              <p:pRg st="4" end="4"/>
                                            </p:txEl>
                                          </p:spTgt>
                                        </p:tgtEl>
                                        <p:attrNameLst>
                                          <p:attrName>style.opacity</p:attrName>
                                        </p:attrNameLst>
                                      </p:cBhvr>
                                      <p:to>
                                        <p:strVal val="0.5"/>
                                      </p:to>
                                    </p:set>
                                    <p:animEffect filter="image" prLst="opacity: 0.5">
                                      <p:cBhvr rctx="IE">
                                        <p:cTn id="25" dur="indefinite"/>
                                        <p:tgtEl>
                                          <p:spTgt spid="128006">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80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87</a:t>
            </a:fld>
            <a:endParaRPr lang="en-US"/>
          </a:p>
        </p:txBody>
      </p:sp>
      <p:sp>
        <p:nvSpPr>
          <p:cNvPr id="104450" name="Rectangle 2"/>
          <p:cNvSpPr>
            <a:spLocks noGrp="1" noChangeArrowheads="1"/>
          </p:cNvSpPr>
          <p:nvPr>
            <p:ph type="title"/>
          </p:nvPr>
        </p:nvSpPr>
        <p:spPr/>
        <p:txBody>
          <a:bodyPr/>
          <a:lstStyle/>
          <a:p>
            <a:pPr algn="r"/>
            <a:r>
              <a:rPr lang="en-US" smtClean="0"/>
              <a:t>From volts to bytes</a:t>
            </a:r>
            <a:endParaRPr lang="en-US"/>
          </a:p>
        </p:txBody>
      </p:sp>
      <p:sp>
        <p:nvSpPr>
          <p:cNvPr id="104451" name="Rectangle 3"/>
          <p:cNvSpPr>
            <a:spLocks noGrp="1" noChangeArrowheads="1"/>
          </p:cNvSpPr>
          <p:nvPr>
            <p:ph type="body" sz="half" idx="1"/>
          </p:nvPr>
        </p:nvSpPr>
        <p:spPr>
          <a:xfrm>
            <a:off x="457200" y="1600200"/>
            <a:ext cx="8578850" cy="2620963"/>
          </a:xfrm>
        </p:spPr>
        <p:txBody>
          <a:bodyPr/>
          <a:lstStyle/>
          <a:p>
            <a:r>
              <a:rPr lang="en-US" sz="2400" dirty="0" smtClean="0"/>
              <a:t>The signal of each cell (～16 millions) is </a:t>
            </a:r>
            <a:r>
              <a:rPr lang="en-US" sz="2400" dirty="0" err="1" smtClean="0"/>
              <a:t>procesed</a:t>
            </a:r>
            <a:r>
              <a:rPr lang="en-US" sz="2400" dirty="0" smtClean="0"/>
              <a:t> by highly </a:t>
            </a:r>
            <a:r>
              <a:rPr lang="en-US" sz="2400" dirty="0" err="1" smtClean="0"/>
              <a:t>miniaturised</a:t>
            </a:r>
            <a:r>
              <a:rPr lang="en-US" sz="2400" dirty="0" smtClean="0"/>
              <a:t> electronic systems ;</a:t>
            </a:r>
          </a:p>
          <a:p>
            <a:r>
              <a:rPr lang="en-US" sz="2400" dirty="0" smtClean="0"/>
              <a:t>The electric signal is </a:t>
            </a:r>
            <a:r>
              <a:rPr lang="en-US" sz="2400" dirty="0" err="1" smtClean="0"/>
              <a:t>digitalised</a:t>
            </a:r>
            <a:r>
              <a:rPr lang="en-US" sz="2400" dirty="0" smtClean="0"/>
              <a:t> to be processed by computers ;</a:t>
            </a:r>
          </a:p>
          <a:p>
            <a:r>
              <a:rPr lang="en-US" sz="2400" dirty="0" smtClean="0"/>
              <a:t>The information is transported by optical fibers.</a:t>
            </a:r>
            <a:endParaRPr lang="en-US" sz="2400" dirty="0"/>
          </a:p>
        </p:txBody>
      </p:sp>
      <p:pic>
        <p:nvPicPr>
          <p:cNvPr id="104452" name="Picture 4"/>
          <p:cNvPicPr>
            <a:picLocks noGrp="1" noChangeAspect="1" noChangeArrowheads="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a:off x="1835150" y="4292600"/>
            <a:ext cx="4038600" cy="1947863"/>
          </a:xfrm>
          <a:prstGeom prst="rect">
            <a:avLst/>
          </a:prstGeom>
          <a:ln>
            <a:noFill/>
          </a:ln>
          <a:effectLst>
            <a:outerShdw blurRad="292100" dist="139700" dir="2700000" algn="tl" rotWithShape="0">
              <a:srgbClr val="333333">
                <a:alpha val="65000"/>
              </a:srgbClr>
            </a:outerShdw>
          </a:effectLst>
        </p:spPr>
      </p:pic>
      <p:pic>
        <p:nvPicPr>
          <p:cNvPr id="104454" name="Picture 6" descr="alice"/>
          <p:cNvPicPr>
            <a:picLocks noGrp="1" noChangeAspect="1" noChangeArrowheads="1"/>
          </p:cNvPicPr>
          <p:nvPr>
            <p:ph sz="quarter" idx="3"/>
          </p:nvPr>
        </p:nvPicPr>
        <p:blipFill>
          <a:blip r:embed="rId4" cstate="screen">
            <a:extLst>
              <a:ext uri="{28A0092B-C50C-407E-A947-70E740481C1C}">
                <a14:useLocalDpi xmlns:a14="http://schemas.microsoft.com/office/drawing/2010/main"/>
              </a:ext>
            </a:extLst>
          </a:blip>
          <a:srcRect/>
          <a:stretch>
            <a:fillRect/>
          </a:stretch>
        </p:blipFill>
        <p:spPr>
          <a:xfrm>
            <a:off x="114300" y="4652963"/>
            <a:ext cx="1582738" cy="1100137"/>
          </a:xfrm>
          <a:prstGeom prst="rect">
            <a:avLst/>
          </a:prstGeom>
          <a:ln>
            <a:noFill/>
          </a:ln>
          <a:effectLst>
            <a:outerShdw blurRad="292100" dist="139700" dir="2700000" algn="tl" rotWithShape="0">
              <a:srgbClr val="333333">
                <a:alpha val="65000"/>
              </a:srgbClr>
            </a:outerShdw>
          </a:effectLst>
        </p:spPr>
      </p:pic>
      <p:pic>
        <p:nvPicPr>
          <p:cNvPr id="104456" name="Picture 8" descr="PCfarms-23_6_0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4365625"/>
            <a:ext cx="2160588" cy="1728788"/>
          </a:xfrm>
          <a:prstGeom prst="rect">
            <a:avLst/>
          </a:prstGeom>
          <a:ln>
            <a:noFill/>
          </a:ln>
          <a:effectLst>
            <a:outerShdw blurRad="292100" dist="139700" dir="2700000" algn="tl" rotWithShape="0">
              <a:srgbClr val="333333">
                <a:alpha val="65000"/>
              </a:srgbClr>
            </a:outerShdw>
          </a:effectLst>
        </p:spPr>
      </p:pic>
      <p:grpSp>
        <p:nvGrpSpPr>
          <p:cNvPr id="104461" name="Group 13"/>
          <p:cNvGrpSpPr>
            <a:grpSpLocks/>
          </p:cNvGrpSpPr>
          <p:nvPr/>
        </p:nvGrpSpPr>
        <p:grpSpPr bwMode="auto">
          <a:xfrm>
            <a:off x="5795963" y="4868863"/>
            <a:ext cx="1008062" cy="720725"/>
            <a:chOff x="3651" y="3067"/>
            <a:chExt cx="635" cy="454"/>
          </a:xfrm>
        </p:grpSpPr>
        <p:sp>
          <p:nvSpPr>
            <p:cNvPr id="104458" name="Line 10"/>
            <p:cNvSpPr>
              <a:spLocks noChangeShapeType="1"/>
            </p:cNvSpPr>
            <p:nvPr/>
          </p:nvSpPr>
          <p:spPr bwMode="auto">
            <a:xfrm>
              <a:off x="3651" y="3067"/>
              <a:ext cx="635" cy="46"/>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59" name="Line 11"/>
            <p:cNvSpPr>
              <a:spLocks noChangeShapeType="1"/>
            </p:cNvSpPr>
            <p:nvPr/>
          </p:nvSpPr>
          <p:spPr bwMode="auto">
            <a:xfrm>
              <a:off x="3651" y="3294"/>
              <a:ext cx="635" cy="0"/>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60" name="Line 12"/>
            <p:cNvSpPr>
              <a:spLocks noChangeShapeType="1"/>
            </p:cNvSpPr>
            <p:nvPr/>
          </p:nvSpPr>
          <p:spPr bwMode="auto">
            <a:xfrm flipV="1">
              <a:off x="3696" y="3475"/>
              <a:ext cx="590" cy="46"/>
            </a:xfrm>
            <a:prstGeom prst="line">
              <a:avLst/>
            </a:prstGeom>
            <a:noFill/>
            <a:ln w="9525">
              <a:solidFill>
                <a:srgbClr val="FF0000"/>
              </a:solidFill>
              <a:round/>
              <a:headEnd/>
              <a:tailEnd/>
            </a:ln>
            <a:effectLst/>
          </p:spPr>
          <p:txBody>
            <a:bodyPr>
              <a:prstTxWarp prst="textNoShape">
                <a:avLst/>
              </a:prstTxWarp>
            </a:bodyPr>
            <a:lstStyle/>
            <a:p>
              <a:endParaRPr lang="fr-FR"/>
            </a:p>
          </p:txBody>
        </p:sp>
      </p:grpSp>
    </p:spTree>
    <p:extLst>
      <p:ext uri="{BB962C8B-B14F-4D97-AF65-F5344CB8AC3E}">
        <p14:creationId xmlns:p14="http://schemas.microsoft.com/office/powerpoint/2010/main" val="2543060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445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044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4451">
                                            <p:txEl>
                                              <p:pRg st="2" end="2"/>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104456"/>
                                        </p:tgtEl>
                                        <p:attrNameLst>
                                          <p:attrName>style.visibility</p:attrName>
                                        </p:attrNameLst>
                                      </p:cBhvr>
                                      <p:to>
                                        <p:strVal val="visible"/>
                                      </p:to>
                                    </p:set>
                                  </p:childTnLst>
                                </p:cTn>
                              </p:par>
                            </p:childTnLst>
                          </p:cTn>
                        </p:par>
                        <p:par>
                          <p:cTn id="24" fill="hold">
                            <p:stCondLst>
                              <p:cond delay="0"/>
                            </p:stCondLst>
                            <p:childTnLst>
                              <p:par>
                                <p:cTn id="25" presetID="34" presetClass="entr" presetSubtype="0" fill="hold" nodeType="afterEffect">
                                  <p:stCondLst>
                                    <p:cond delay="0"/>
                                  </p:stCondLst>
                                  <p:childTnLst>
                                    <p:set>
                                      <p:cBhvr>
                                        <p:cTn id="26" dur="1" fill="hold">
                                          <p:stCondLst>
                                            <p:cond delay="0"/>
                                          </p:stCondLst>
                                        </p:cTn>
                                        <p:tgtEl>
                                          <p:spTgt spid="104461"/>
                                        </p:tgtEl>
                                        <p:attrNameLst>
                                          <p:attrName>style.visibility</p:attrName>
                                        </p:attrNameLst>
                                      </p:cBhvr>
                                      <p:to>
                                        <p:strVal val="visible"/>
                                      </p:to>
                                    </p:set>
                                    <p:anim from="(-#ppt_w/2)" to="(#ppt_x)" calcmode="lin" valueType="num">
                                      <p:cBhvr>
                                        <p:cTn id="27" dur="600" fill="hold">
                                          <p:stCondLst>
                                            <p:cond delay="0"/>
                                          </p:stCondLst>
                                        </p:cTn>
                                        <p:tgtEl>
                                          <p:spTgt spid="104461"/>
                                        </p:tgtEl>
                                        <p:attrNameLst>
                                          <p:attrName>ppt_x</p:attrName>
                                        </p:attrNameLst>
                                      </p:cBhvr>
                                    </p:anim>
                                    <p:anim from="0" to="-1.0" calcmode="lin" valueType="num">
                                      <p:cBhvr>
                                        <p:cTn id="28" dur="200" decel="50000" autoRev="1" fill="hold">
                                          <p:stCondLst>
                                            <p:cond delay="600"/>
                                          </p:stCondLst>
                                        </p:cTn>
                                        <p:tgtEl>
                                          <p:spTgt spid="104461"/>
                                        </p:tgtEl>
                                        <p:attrNameLst>
                                          <p:attrName>xshear</p:attrName>
                                        </p:attrNameLst>
                                      </p:cBhvr>
                                    </p:anim>
                                    <p:animScale>
                                      <p:cBhvr>
                                        <p:cTn id="29" dur="200" decel="100000" autoRev="1" fill="hold">
                                          <p:stCondLst>
                                            <p:cond delay="600"/>
                                          </p:stCondLst>
                                        </p:cTn>
                                        <p:tgtEl>
                                          <p:spTgt spid="104461"/>
                                        </p:tgtEl>
                                      </p:cBhvr>
                                      <p:from x="100000" y="100000"/>
                                      <p:to x="80000" y="100000"/>
                                    </p:animScale>
                                    <p:anim by="(#ppt_h/3+#ppt_w*0.1)" calcmode="lin" valueType="num">
                                      <p:cBhvr additive="sum">
                                        <p:cTn id="30" dur="200" decel="100000" autoRev="1" fill="hold">
                                          <p:stCondLst>
                                            <p:cond delay="600"/>
                                          </p:stCondLst>
                                        </p:cTn>
                                        <p:tgtEl>
                                          <p:spTgt spid="1044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r>
              <a:rPr lang="en-US"/>
              <a:t>23 Juin 2003</a:t>
            </a:r>
          </a:p>
        </p:txBody>
      </p:sp>
      <p:sp>
        <p:nvSpPr>
          <p:cNvPr id="6" name="Espace réservé du pied de page 5"/>
          <p:cNvSpPr>
            <a:spLocks noGrp="1"/>
          </p:cNvSpPr>
          <p:nvPr>
            <p:ph type="ftr" sz="quarter" idx="11"/>
          </p:nvPr>
        </p:nvSpPr>
        <p:spPr/>
        <p:txBody>
          <a:bodyPr/>
          <a:lstStyle/>
          <a:p>
            <a:r>
              <a:rPr lang="en-US"/>
              <a:t>Yves Schutz</a:t>
            </a:r>
          </a:p>
        </p:txBody>
      </p:sp>
      <p:sp>
        <p:nvSpPr>
          <p:cNvPr id="7" name="Espace réservé du numéro de diapositive 6"/>
          <p:cNvSpPr>
            <a:spLocks noGrp="1"/>
          </p:cNvSpPr>
          <p:nvPr>
            <p:ph type="sldNum" sz="quarter" idx="12"/>
          </p:nvPr>
        </p:nvSpPr>
        <p:spPr/>
        <p:txBody>
          <a:bodyPr/>
          <a:lstStyle/>
          <a:p>
            <a:fld id="{543268B4-AF16-9F49-8B41-BF9521E762A2}" type="slidenum">
              <a:rPr lang="en-US"/>
              <a:pPr/>
              <a:t>88</a:t>
            </a:fld>
            <a:endParaRPr lang="en-US"/>
          </a:p>
        </p:txBody>
      </p:sp>
      <p:sp>
        <p:nvSpPr>
          <p:cNvPr id="131074" name="Rectangle 2"/>
          <p:cNvSpPr>
            <a:spLocks noGrp="1" noChangeArrowheads="1"/>
          </p:cNvSpPr>
          <p:nvPr>
            <p:ph type="title"/>
          </p:nvPr>
        </p:nvSpPr>
        <p:spPr/>
        <p:txBody>
          <a:bodyPr/>
          <a:lstStyle/>
          <a:p>
            <a:pPr algn="r"/>
            <a:r>
              <a:rPr lang="fr-FR" dirty="0"/>
              <a:t>Design the detector</a:t>
            </a:r>
          </a:p>
        </p:txBody>
      </p:sp>
      <p:sp>
        <p:nvSpPr>
          <p:cNvPr id="131075" name="Rectangle 3"/>
          <p:cNvSpPr>
            <a:spLocks noGrp="1" noChangeArrowheads="1"/>
          </p:cNvSpPr>
          <p:nvPr>
            <p:ph type="body" sz="half" idx="1"/>
          </p:nvPr>
        </p:nvSpPr>
        <p:spPr>
          <a:xfrm>
            <a:off x="457200" y="1600200"/>
            <a:ext cx="8507413" cy="4530725"/>
          </a:xfrm>
        </p:spPr>
        <p:txBody>
          <a:bodyPr>
            <a:noAutofit/>
          </a:bodyPr>
          <a:lstStyle/>
          <a:p>
            <a:pPr>
              <a:lnSpc>
                <a:spcPct val="90000"/>
              </a:lnSpc>
            </a:pPr>
            <a:r>
              <a:rPr lang="en-US" sz="3200" dirty="0" smtClean="0">
                <a:solidFill>
                  <a:schemeClr val="accent1"/>
                </a:solidFill>
              </a:rPr>
              <a:t>Simulations : </a:t>
            </a:r>
          </a:p>
          <a:p>
            <a:pPr lvl="1">
              <a:lnSpc>
                <a:spcPct val="90000"/>
              </a:lnSpc>
              <a:buFont typeface="Wingdings" charset="2"/>
              <a:buChar char="Ø"/>
            </a:pPr>
            <a:r>
              <a:rPr lang="en-US" sz="2400" dirty="0" smtClean="0"/>
              <a:t>Generate physics events at the best of our theoretical knowledge</a:t>
            </a:r>
          </a:p>
          <a:p>
            <a:pPr lvl="1">
              <a:lnSpc>
                <a:spcPct val="90000"/>
              </a:lnSpc>
              <a:buFont typeface="Wingdings" charset="2"/>
              <a:buChar char="Ø"/>
            </a:pPr>
            <a:r>
              <a:rPr lang="en-US" sz="2400" dirty="0" smtClean="0"/>
              <a:t>Construct a virtual detector and simulate its response based of our knowledge on the interactions of particles with matter</a:t>
            </a:r>
          </a:p>
          <a:p>
            <a:pPr>
              <a:lnSpc>
                <a:spcPct val="90000"/>
              </a:lnSpc>
            </a:pPr>
            <a:r>
              <a:rPr lang="en-US" sz="3200" dirty="0" smtClean="0">
                <a:solidFill>
                  <a:srgbClr val="860908"/>
                </a:solidFill>
              </a:rPr>
              <a:t>Tools :</a:t>
            </a:r>
          </a:p>
          <a:p>
            <a:pPr lvl="1">
              <a:lnSpc>
                <a:spcPct val="90000"/>
              </a:lnSpc>
              <a:buFont typeface="Wingdings" charset="2"/>
              <a:buChar char="Ø"/>
            </a:pPr>
            <a:r>
              <a:rPr lang="en-US" sz="2400" dirty="0" smtClean="0"/>
              <a:t>Programming techniques : object oriented</a:t>
            </a:r>
          </a:p>
          <a:p>
            <a:pPr lvl="1">
              <a:lnSpc>
                <a:spcPct val="90000"/>
              </a:lnSpc>
              <a:buFont typeface="Wingdings" charset="2"/>
              <a:buChar char="Ø"/>
            </a:pPr>
            <a:r>
              <a:rPr lang="en-US" sz="2400" dirty="0" smtClean="0"/>
              <a:t>Huge computing and storage capacities : distributed computing</a:t>
            </a:r>
            <a:endParaRPr lang="en-US" sz="2400" dirty="0"/>
          </a:p>
        </p:txBody>
      </p:sp>
      <p:pic>
        <p:nvPicPr>
          <p:cNvPr id="131076" name="Picture 4" descr="HILFE2"/>
          <p:cNvPicPr>
            <a:picLocks noGrp="1" noChangeAspect="1" noChangeArrowheads="1"/>
          </p:cNvPicPr>
          <p:nvPr>
            <p:ph sz="half" idx="2"/>
          </p:nvPr>
        </p:nvPicPr>
        <p:blipFill>
          <a:blip r:embed="rId3"/>
          <a:srcRect/>
          <a:stretch>
            <a:fillRect/>
          </a:stretch>
        </p:blipFill>
        <p:spPr>
          <a:xfrm>
            <a:off x="34925" y="0"/>
            <a:ext cx="1800225" cy="1682750"/>
          </a:xfrm>
          <a:noFill/>
          <a:ln/>
        </p:spPr>
      </p:pic>
    </p:spTree>
    <p:extLst>
      <p:ext uri="{BB962C8B-B14F-4D97-AF65-F5344CB8AC3E}">
        <p14:creationId xmlns:p14="http://schemas.microsoft.com/office/powerpoint/2010/main" val="68188144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r>
              <a:rPr lang="en-US"/>
              <a:t>23 Juin 2003</a:t>
            </a:r>
          </a:p>
        </p:txBody>
      </p:sp>
      <p:sp>
        <p:nvSpPr>
          <p:cNvPr id="6" name="Espace réservé du pied de page 5"/>
          <p:cNvSpPr>
            <a:spLocks noGrp="1"/>
          </p:cNvSpPr>
          <p:nvPr>
            <p:ph type="ftr" sz="quarter" idx="11"/>
          </p:nvPr>
        </p:nvSpPr>
        <p:spPr/>
        <p:txBody>
          <a:bodyPr/>
          <a:lstStyle/>
          <a:p>
            <a:r>
              <a:rPr lang="en-US"/>
              <a:t>Yves Schutz</a:t>
            </a:r>
          </a:p>
        </p:txBody>
      </p:sp>
      <p:sp>
        <p:nvSpPr>
          <p:cNvPr id="7" name="Espace réservé du numéro de diapositive 6"/>
          <p:cNvSpPr>
            <a:spLocks noGrp="1"/>
          </p:cNvSpPr>
          <p:nvPr>
            <p:ph type="sldNum" sz="quarter" idx="12"/>
          </p:nvPr>
        </p:nvSpPr>
        <p:spPr/>
        <p:txBody>
          <a:bodyPr/>
          <a:lstStyle/>
          <a:p>
            <a:fld id="{543268B4-AF16-9F49-8B41-BF9521E762A2}" type="slidenum">
              <a:rPr lang="en-US"/>
              <a:pPr/>
              <a:t>89</a:t>
            </a:fld>
            <a:endParaRPr lang="en-US"/>
          </a:p>
        </p:txBody>
      </p:sp>
      <p:sp>
        <p:nvSpPr>
          <p:cNvPr id="131074" name="Rectangle 2"/>
          <p:cNvSpPr>
            <a:spLocks noGrp="1" noChangeArrowheads="1"/>
          </p:cNvSpPr>
          <p:nvPr>
            <p:ph type="title"/>
          </p:nvPr>
        </p:nvSpPr>
        <p:spPr/>
        <p:txBody>
          <a:bodyPr/>
          <a:lstStyle/>
          <a:p>
            <a:pPr algn="r"/>
            <a:r>
              <a:rPr lang="en-US" smtClean="0"/>
              <a:t>Process the data</a:t>
            </a:r>
            <a:endParaRPr lang="en-US"/>
          </a:p>
        </p:txBody>
      </p:sp>
      <p:sp>
        <p:nvSpPr>
          <p:cNvPr id="131075" name="Rectangle 3"/>
          <p:cNvSpPr>
            <a:spLocks noGrp="1" noChangeArrowheads="1"/>
          </p:cNvSpPr>
          <p:nvPr>
            <p:ph type="body" sz="half" idx="1"/>
          </p:nvPr>
        </p:nvSpPr>
        <p:spPr>
          <a:xfrm>
            <a:off x="457200" y="1600200"/>
            <a:ext cx="8507413" cy="4530725"/>
          </a:xfrm>
        </p:spPr>
        <p:txBody>
          <a:bodyPr>
            <a:noAutofit/>
          </a:bodyPr>
          <a:lstStyle/>
          <a:p>
            <a:pPr>
              <a:lnSpc>
                <a:spcPct val="90000"/>
              </a:lnSpc>
            </a:pPr>
            <a:r>
              <a:rPr lang="en-US" sz="3200" dirty="0" smtClean="0">
                <a:solidFill>
                  <a:schemeClr val="accent1"/>
                </a:solidFill>
              </a:rPr>
              <a:t>Reconstruction</a:t>
            </a:r>
          </a:p>
          <a:p>
            <a:pPr lvl="1">
              <a:lnSpc>
                <a:spcPct val="90000"/>
              </a:lnSpc>
              <a:buFont typeface="Wingdings" charset="2"/>
              <a:buChar char="Ø"/>
            </a:pPr>
            <a:r>
              <a:rPr lang="en-US" sz="3000" dirty="0">
                <a:solidFill>
                  <a:srgbClr val="000000"/>
                </a:solidFill>
              </a:rPr>
              <a:t>Hits to clusters to </a:t>
            </a:r>
            <a:r>
              <a:rPr lang="en-US" sz="3000" dirty="0" err="1">
                <a:solidFill>
                  <a:srgbClr val="000000"/>
                </a:solidFill>
              </a:rPr>
              <a:t>tracklets</a:t>
            </a:r>
            <a:r>
              <a:rPr lang="en-US" sz="3000" dirty="0">
                <a:solidFill>
                  <a:srgbClr val="000000"/>
                </a:solidFill>
              </a:rPr>
              <a:t> to tracks</a:t>
            </a:r>
          </a:p>
          <a:p>
            <a:pPr lvl="1">
              <a:lnSpc>
                <a:spcPct val="90000"/>
              </a:lnSpc>
              <a:buFont typeface="Wingdings" charset="2"/>
              <a:buChar char="Ø"/>
            </a:pPr>
            <a:r>
              <a:rPr lang="en-US" sz="3000" dirty="0">
                <a:solidFill>
                  <a:srgbClr val="000000"/>
                </a:solidFill>
              </a:rPr>
              <a:t>Compute for each track: 4-momentum and </a:t>
            </a:r>
            <a:r>
              <a:rPr lang="en-US" sz="3000" dirty="0" smtClean="0">
                <a:solidFill>
                  <a:srgbClr val="000000"/>
                </a:solidFill>
              </a:rPr>
              <a:t>PID</a:t>
            </a:r>
            <a:endParaRPr lang="en-US" sz="3200" dirty="0" smtClean="0">
              <a:solidFill>
                <a:schemeClr val="accent1"/>
              </a:solidFill>
            </a:endParaRPr>
          </a:p>
          <a:p>
            <a:pPr>
              <a:lnSpc>
                <a:spcPct val="90000"/>
              </a:lnSpc>
            </a:pPr>
            <a:r>
              <a:rPr lang="en-US" sz="3200" dirty="0" smtClean="0">
                <a:solidFill>
                  <a:schemeClr val="accent1"/>
                </a:solidFill>
              </a:rPr>
              <a:t>Analyze data</a:t>
            </a:r>
          </a:p>
          <a:p>
            <a:pPr lvl="1">
              <a:lnSpc>
                <a:spcPct val="90000"/>
              </a:lnSpc>
              <a:buFont typeface="Wingdings" charset="2"/>
              <a:buChar char="Ø"/>
            </a:pPr>
            <a:r>
              <a:rPr lang="en-US" sz="3000" dirty="0" smtClean="0"/>
              <a:t>Generate physics information</a:t>
            </a:r>
          </a:p>
          <a:p>
            <a:pPr>
              <a:lnSpc>
                <a:spcPct val="90000"/>
              </a:lnSpc>
            </a:pPr>
            <a:r>
              <a:rPr lang="en-US" sz="3200" dirty="0" smtClean="0">
                <a:solidFill>
                  <a:srgbClr val="860908"/>
                </a:solidFill>
              </a:rPr>
              <a:t>Tools :</a:t>
            </a:r>
          </a:p>
          <a:p>
            <a:pPr lvl="1">
              <a:lnSpc>
                <a:spcPct val="90000"/>
              </a:lnSpc>
              <a:buFont typeface="Wingdings" charset="2"/>
              <a:buChar char="Ø"/>
            </a:pPr>
            <a:r>
              <a:rPr lang="en-US" sz="2800" dirty="0" smtClean="0"/>
              <a:t>Distributed computing: T1, T2, AF,…</a:t>
            </a:r>
            <a:endParaRPr lang="en-US" sz="2800" dirty="0"/>
          </a:p>
        </p:txBody>
      </p:sp>
      <p:pic>
        <p:nvPicPr>
          <p:cNvPr id="131076" name="Picture 4" descr="HILFE2"/>
          <p:cNvPicPr>
            <a:picLocks noGrp="1" noChangeAspect="1" noChangeArrowheads="1"/>
          </p:cNvPicPr>
          <p:nvPr>
            <p:ph sz="half" idx="2"/>
          </p:nvPr>
        </p:nvPicPr>
        <p:blipFill>
          <a:blip r:embed="rId3"/>
          <a:srcRect/>
          <a:stretch>
            <a:fillRect/>
          </a:stretch>
        </p:blipFill>
        <p:spPr>
          <a:xfrm>
            <a:off x="34925" y="0"/>
            <a:ext cx="1800225" cy="1682750"/>
          </a:xfrm>
          <a:noFill/>
          <a:ln/>
        </p:spPr>
      </p:pic>
    </p:spTree>
    <p:extLst>
      <p:ext uri="{BB962C8B-B14F-4D97-AF65-F5344CB8AC3E}">
        <p14:creationId xmlns:p14="http://schemas.microsoft.com/office/powerpoint/2010/main" val="381867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Strong, Electromagnetic, Weak</a:t>
            </a:r>
            <a:endParaRPr lang="en-US"/>
          </a:p>
        </p:txBody>
      </p:sp>
      <p:sp>
        <p:nvSpPr>
          <p:cNvPr id="3" name="Text Placeholder 2"/>
          <p:cNvSpPr>
            <a:spLocks noGrp="1"/>
          </p:cNvSpPr>
          <p:nvPr>
            <p:ph type="body" sz="half" idx="2"/>
          </p:nvPr>
        </p:nvSpPr>
        <p:spPr/>
        <p:txBody>
          <a:bodyPr/>
          <a:lstStyle/>
          <a:p>
            <a:r>
              <a:rPr lang="en-US" smtClean="0"/>
              <a:t>Relativistic Quantum field theory: the Standard Model of Particle Physics</a:t>
            </a:r>
            <a:endParaRPr lang="en-US"/>
          </a:p>
        </p:txBody>
      </p:sp>
      <p:pic>
        <p:nvPicPr>
          <p:cNvPr id="11" name="Picture Placeholder 10"/>
          <p:cNvPicPr>
            <a:picLocks noGrp="1" noChangeAspect="1"/>
          </p:cNvPicPr>
          <p:nvPr>
            <p:ph type="pic" sz="quarter" idx="15"/>
          </p:nvPr>
        </p:nvPicPr>
        <p:blipFill rotWithShape="1">
          <a:blip r:embed="rId2" cstate="screen">
            <a:extLst>
              <a:ext uri="{28A0092B-C50C-407E-A947-70E740481C1C}">
                <a14:useLocalDpi xmlns:a14="http://schemas.microsoft.com/office/drawing/2010/main"/>
              </a:ext>
            </a:extLst>
          </a:blip>
          <a:srcRect t="26682" b="26682"/>
          <a:stretch/>
        </p:blipFill>
        <p:spPr>
          <a:prstGeom prst="rect">
            <a:avLst/>
          </a:prstGeom>
        </p:spPr>
      </p:pic>
      <p:sp>
        <p:nvSpPr>
          <p:cNvPr id="4" name="Slide Number Placeholder 3"/>
          <p:cNvSpPr>
            <a:spLocks noGrp="1"/>
          </p:cNvSpPr>
          <p:nvPr>
            <p:ph type="sldNum" sz="quarter" idx="12"/>
          </p:nvPr>
        </p:nvSpPr>
        <p:spPr/>
        <p:txBody>
          <a:bodyPr/>
          <a:lstStyle/>
          <a:p>
            <a:fld id="{B9D2C864-9362-43C7-A136-D9C41D93A96D}" type="slidenum">
              <a:rPr lang="en-US" smtClean="0"/>
              <a:t>9</a:t>
            </a:fld>
            <a:endParaRPr lang="en-US" dirty="0"/>
          </a:p>
        </p:txBody>
      </p:sp>
      <p:grpSp>
        <p:nvGrpSpPr>
          <p:cNvPr id="10" name="Group 9"/>
          <p:cNvGrpSpPr/>
          <p:nvPr/>
        </p:nvGrpSpPr>
        <p:grpSpPr>
          <a:xfrm>
            <a:off x="6468834" y="27448"/>
            <a:ext cx="2821878" cy="1939507"/>
            <a:chOff x="3323979" y="-204161"/>
            <a:chExt cx="2821878" cy="1939507"/>
          </a:xfrm>
        </p:grpSpPr>
        <p:pic>
          <p:nvPicPr>
            <p:cNvPr id="12" name="Picture 11"/>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2500" b="75000" l="0" r="97750">
                          <a14:foregroundMark x1="13500" y1="47083" x2="24750" y2="46667"/>
                          <a14:foregroundMark x1="25750" y1="50000" x2="26250" y2="59167"/>
                          <a14:foregroundMark x1="5250" y1="50417" x2="7500" y2="50417"/>
                          <a14:backgroundMark x1="26250" y1="47917" x2="26500" y2="54583"/>
                        </a14:backgroundRemoval>
                      </a14:imgEffect>
                    </a14:imgLayer>
                  </a14:imgProps>
                </a:ext>
                <a:ext uri="{28A0092B-C50C-407E-A947-70E740481C1C}">
                  <a14:useLocalDpi xmlns:a14="http://schemas.microsoft.com/office/drawing/2010/main"/>
                </a:ext>
              </a:extLst>
            </a:blip>
            <a:srcRect l="34877" b="25401"/>
            <a:stretch/>
          </p:blipFill>
          <p:spPr>
            <a:xfrm>
              <a:off x="3323979" y="-204161"/>
              <a:ext cx="2821878" cy="1939507"/>
            </a:xfrm>
            <a:prstGeom prst="rect">
              <a:avLst/>
            </a:prstGeom>
          </p:spPr>
        </p:pic>
        <p:sp>
          <p:nvSpPr>
            <p:cNvPr id="13" name="Freeform 12"/>
            <p:cNvSpPr/>
            <p:nvPr/>
          </p:nvSpPr>
          <p:spPr>
            <a:xfrm>
              <a:off x="4123254" y="1358900"/>
              <a:ext cx="1045970" cy="364405"/>
            </a:xfrm>
            <a:custGeom>
              <a:avLst/>
              <a:gdLst>
                <a:gd name="connsiteX0" fmla="*/ 334446 w 1045970"/>
                <a:gd name="connsiteY0" fmla="*/ 76200 h 364405"/>
                <a:gd name="connsiteX1" fmla="*/ 29646 w 1045970"/>
                <a:gd name="connsiteY1" fmla="*/ 241300 h 364405"/>
                <a:gd name="connsiteX2" fmla="*/ 982146 w 1045970"/>
                <a:gd name="connsiteY2" fmla="*/ 355600 h 364405"/>
                <a:gd name="connsiteX3" fmla="*/ 880546 w 1045970"/>
                <a:gd name="connsiteY3" fmla="*/ 0 h 364405"/>
              </a:gdLst>
              <a:ahLst/>
              <a:cxnLst>
                <a:cxn ang="0">
                  <a:pos x="connsiteX0" y="connsiteY0"/>
                </a:cxn>
                <a:cxn ang="0">
                  <a:pos x="connsiteX1" y="connsiteY1"/>
                </a:cxn>
                <a:cxn ang="0">
                  <a:pos x="connsiteX2" y="connsiteY2"/>
                </a:cxn>
                <a:cxn ang="0">
                  <a:pos x="connsiteX3" y="connsiteY3"/>
                </a:cxn>
              </a:cxnLst>
              <a:rect l="l" t="t" r="r" b="b"/>
              <a:pathLst>
                <a:path w="1045970" h="364405">
                  <a:moveTo>
                    <a:pt x="334446" y="76200"/>
                  </a:moveTo>
                  <a:cubicBezTo>
                    <a:pt x="128071" y="135466"/>
                    <a:pt x="-78304" y="194733"/>
                    <a:pt x="29646" y="241300"/>
                  </a:cubicBezTo>
                  <a:cubicBezTo>
                    <a:pt x="137596" y="287867"/>
                    <a:pt x="840329" y="395817"/>
                    <a:pt x="982146" y="355600"/>
                  </a:cubicBezTo>
                  <a:cubicBezTo>
                    <a:pt x="1123963" y="315383"/>
                    <a:pt x="1002254" y="157691"/>
                    <a:pt x="880546" y="0"/>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14" name="Group 13"/>
          <p:cNvGrpSpPr/>
          <p:nvPr/>
        </p:nvGrpSpPr>
        <p:grpSpPr>
          <a:xfrm>
            <a:off x="6601813" y="2573442"/>
            <a:ext cx="1549400" cy="1851804"/>
            <a:chOff x="4177357" y="985942"/>
            <a:chExt cx="1549400" cy="1851804"/>
          </a:xfrm>
        </p:grpSpPr>
        <p:pic>
          <p:nvPicPr>
            <p:cNvPr id="15" name="Picture 1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3509" b="100000" l="0" r="100000">
                          <a14:foregroundMark x1="37762" y1="66082" x2="69231" y2="65497"/>
                          <a14:foregroundMark x1="72028" y1="70175" x2="73427" y2="83041"/>
                          <a14:foregroundMark x1="14685" y1="70760" x2="20979" y2="70760"/>
                          <a14:backgroundMark x1="73427" y1="67251" x2="74126" y2="76608"/>
                        </a14:backgroundRemoval>
                      </a14:imgEffect>
                    </a14:imgLayer>
                  </a14:imgProps>
                </a:ext>
                <a:ext uri="{28A0092B-C50C-407E-A947-70E740481C1C}">
                  <a14:useLocalDpi xmlns:a14="http://schemas.microsoft.com/office/drawing/2010/main"/>
                </a:ext>
              </a:extLst>
            </a:blip>
            <a:srcRect/>
            <a:stretch/>
          </p:blipFill>
          <p:spPr>
            <a:xfrm>
              <a:off x="4177357" y="985942"/>
              <a:ext cx="1549400" cy="1851804"/>
            </a:xfrm>
            <a:prstGeom prst="rect">
              <a:avLst/>
            </a:prstGeom>
          </p:spPr>
        </p:pic>
        <p:cxnSp>
          <p:nvCxnSpPr>
            <p:cNvPr id="16" name="Straight Connector 15"/>
            <p:cNvCxnSpPr/>
            <p:nvPr/>
          </p:nvCxnSpPr>
          <p:spPr>
            <a:xfrm>
              <a:off x="4686300" y="2786946"/>
              <a:ext cx="989657"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17" name="Group 16"/>
          <p:cNvGrpSpPr/>
          <p:nvPr/>
        </p:nvGrpSpPr>
        <p:grpSpPr>
          <a:xfrm>
            <a:off x="8161136" y="1970192"/>
            <a:ext cx="915485" cy="1308099"/>
            <a:chOff x="561788" y="0"/>
            <a:chExt cx="7103112" cy="7556501"/>
          </a:xfrm>
        </p:grpSpPr>
        <p:pic>
          <p:nvPicPr>
            <p:cNvPr id="18" name="Picture 17"/>
            <p:cNvPicPr>
              <a:picLocks noChangeAspect="1"/>
            </p:cNvPicPr>
            <p:nvPr/>
          </p:nvPicPr>
          <p:blipFill>
            <a:blip r:embed="rId7" cstate="screen">
              <a:extLst>
                <a:ext uri="{BEBA8EAE-BF5A-486C-A8C5-ECC9F3942E4B}">
                  <a14:imgProps xmlns:a14="http://schemas.microsoft.com/office/drawing/2010/main">
                    <a14:imgLayer r:embed="rId8">
                      <a14:imgEffect>
                        <a14:backgroundRemoval t="3000" b="92667" l="2837" r="93972">
                          <a14:foregroundMark x1="6383" y1="51333" x2="3546" y2="51000"/>
                          <a14:foregroundMark x1="90780" y1="52667" x2="94326" y2="52667"/>
                          <a14:foregroundMark x1="53901" y1="34000" x2="57447" y2="31000"/>
                          <a14:foregroundMark x1="41489" y1="41333" x2="42908" y2="41333"/>
                          <a14:foregroundMark x1="40780" y1="80333" x2="35106" y2="92667"/>
                        </a14:backgroundRemoval>
                      </a14:imgEffect>
                    </a14:imgLayer>
                  </a14:imgProps>
                </a:ext>
                <a:ext uri="{28A0092B-C50C-407E-A947-70E740481C1C}">
                  <a14:useLocalDpi xmlns:a14="http://schemas.microsoft.com/office/drawing/2010/main"/>
                </a:ext>
              </a:extLst>
            </a:blip>
            <a:stretch>
              <a:fillRect/>
            </a:stretch>
          </p:blipFill>
          <p:spPr>
            <a:xfrm>
              <a:off x="561788" y="0"/>
              <a:ext cx="7103112" cy="7556501"/>
            </a:xfrm>
            <a:prstGeom prst="rect">
              <a:avLst/>
            </a:prstGeom>
          </p:spPr>
        </p:pic>
        <p:sp>
          <p:nvSpPr>
            <p:cNvPr id="19" name="Freeform 18"/>
            <p:cNvSpPr/>
            <p:nvPr/>
          </p:nvSpPr>
          <p:spPr>
            <a:xfrm>
              <a:off x="1993900" y="546100"/>
              <a:ext cx="1676400" cy="1384300"/>
            </a:xfrm>
            <a:custGeom>
              <a:avLst/>
              <a:gdLst>
                <a:gd name="connsiteX0" fmla="*/ 736600 w 1676400"/>
                <a:gd name="connsiteY0" fmla="*/ 76200 h 1384300"/>
                <a:gd name="connsiteX1" fmla="*/ 444500 w 1676400"/>
                <a:gd name="connsiteY1" fmla="*/ 228600 h 1384300"/>
                <a:gd name="connsiteX2" fmla="*/ 228600 w 1676400"/>
                <a:gd name="connsiteY2" fmla="*/ 508000 h 1384300"/>
                <a:gd name="connsiteX3" fmla="*/ 127000 w 1676400"/>
                <a:gd name="connsiteY3" fmla="*/ 660400 h 1384300"/>
                <a:gd name="connsiteX4" fmla="*/ 0 w 1676400"/>
                <a:gd name="connsiteY4" fmla="*/ 1028700 h 1384300"/>
                <a:gd name="connsiteX5" fmla="*/ 0 w 1676400"/>
                <a:gd name="connsiteY5" fmla="*/ 1371600 h 1384300"/>
                <a:gd name="connsiteX6" fmla="*/ 1346200 w 1676400"/>
                <a:gd name="connsiteY6" fmla="*/ 1384300 h 1384300"/>
                <a:gd name="connsiteX7" fmla="*/ 1485900 w 1676400"/>
                <a:gd name="connsiteY7" fmla="*/ 1028700 h 1384300"/>
                <a:gd name="connsiteX8" fmla="*/ 1028700 w 1676400"/>
                <a:gd name="connsiteY8" fmla="*/ 1041400 h 1384300"/>
                <a:gd name="connsiteX9" fmla="*/ 1206500 w 1676400"/>
                <a:gd name="connsiteY9" fmla="*/ 723900 h 1384300"/>
                <a:gd name="connsiteX10" fmla="*/ 1676400 w 1676400"/>
                <a:gd name="connsiteY10" fmla="*/ 558800 h 1384300"/>
                <a:gd name="connsiteX11" fmla="*/ 1333500 w 1676400"/>
                <a:gd name="connsiteY11" fmla="*/ 0 h 1384300"/>
                <a:gd name="connsiteX12" fmla="*/ 736600 w 1676400"/>
                <a:gd name="connsiteY12" fmla="*/ 7620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6400" h="1384300">
                  <a:moveTo>
                    <a:pt x="736600" y="76200"/>
                  </a:moveTo>
                  <a:lnTo>
                    <a:pt x="444500" y="228600"/>
                  </a:lnTo>
                  <a:lnTo>
                    <a:pt x="228600" y="508000"/>
                  </a:lnTo>
                  <a:lnTo>
                    <a:pt x="127000" y="660400"/>
                  </a:lnTo>
                  <a:lnTo>
                    <a:pt x="0" y="1028700"/>
                  </a:lnTo>
                  <a:lnTo>
                    <a:pt x="0" y="1371600"/>
                  </a:lnTo>
                  <a:lnTo>
                    <a:pt x="1346200" y="1384300"/>
                  </a:lnTo>
                  <a:lnTo>
                    <a:pt x="1485900" y="1028700"/>
                  </a:lnTo>
                  <a:lnTo>
                    <a:pt x="1028700" y="1041400"/>
                  </a:lnTo>
                  <a:lnTo>
                    <a:pt x="1206500" y="723900"/>
                  </a:lnTo>
                  <a:lnTo>
                    <a:pt x="1676400" y="558800"/>
                  </a:lnTo>
                  <a:lnTo>
                    <a:pt x="1333500" y="0"/>
                  </a:lnTo>
                  <a:lnTo>
                    <a:pt x="736600" y="7620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Freeform 19"/>
            <p:cNvSpPr/>
            <p:nvPr/>
          </p:nvSpPr>
          <p:spPr>
            <a:xfrm>
              <a:off x="3124200" y="1181100"/>
              <a:ext cx="749300" cy="266700"/>
            </a:xfrm>
            <a:custGeom>
              <a:avLst/>
              <a:gdLst>
                <a:gd name="connsiteX0" fmla="*/ 622300 w 749300"/>
                <a:gd name="connsiteY0" fmla="*/ 0 h 266700"/>
                <a:gd name="connsiteX1" fmla="*/ 279400 w 749300"/>
                <a:gd name="connsiteY1" fmla="*/ 12700 h 266700"/>
                <a:gd name="connsiteX2" fmla="*/ 165100 w 749300"/>
                <a:gd name="connsiteY2" fmla="*/ 114300 h 266700"/>
                <a:gd name="connsiteX3" fmla="*/ 152400 w 749300"/>
                <a:gd name="connsiteY3" fmla="*/ 114300 h 266700"/>
                <a:gd name="connsiteX4" fmla="*/ 0 w 749300"/>
                <a:gd name="connsiteY4" fmla="*/ 266700 h 266700"/>
                <a:gd name="connsiteX5" fmla="*/ 381000 w 749300"/>
                <a:gd name="connsiteY5" fmla="*/ 241300 h 266700"/>
                <a:gd name="connsiteX6" fmla="*/ 635000 w 749300"/>
                <a:gd name="connsiteY6" fmla="*/ 228600 h 266700"/>
                <a:gd name="connsiteX7" fmla="*/ 749300 w 749300"/>
                <a:gd name="connsiteY7" fmla="*/ 177800 h 266700"/>
                <a:gd name="connsiteX8" fmla="*/ 660400 w 749300"/>
                <a:gd name="connsiteY8" fmla="*/ 114300 h 266700"/>
                <a:gd name="connsiteX9" fmla="*/ 609600 w 749300"/>
                <a:gd name="connsiteY9" fmla="*/ 25400 h 266700"/>
                <a:gd name="connsiteX10" fmla="*/ 622300 w 749300"/>
                <a:gd name="connsiteY10" fmla="*/ 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9300" h="266700">
                  <a:moveTo>
                    <a:pt x="622300" y="0"/>
                  </a:moveTo>
                  <a:lnTo>
                    <a:pt x="279400" y="12700"/>
                  </a:lnTo>
                  <a:cubicBezTo>
                    <a:pt x="214400" y="88534"/>
                    <a:pt x="233397" y="97226"/>
                    <a:pt x="165100" y="114300"/>
                  </a:cubicBezTo>
                  <a:cubicBezTo>
                    <a:pt x="160993" y="115327"/>
                    <a:pt x="156633" y="114300"/>
                    <a:pt x="152400" y="114300"/>
                  </a:cubicBezTo>
                  <a:lnTo>
                    <a:pt x="0" y="266700"/>
                  </a:lnTo>
                  <a:lnTo>
                    <a:pt x="381000" y="241300"/>
                  </a:lnTo>
                  <a:lnTo>
                    <a:pt x="635000" y="228600"/>
                  </a:lnTo>
                  <a:lnTo>
                    <a:pt x="749300" y="177800"/>
                  </a:lnTo>
                  <a:cubicBezTo>
                    <a:pt x="719667" y="156633"/>
                    <a:pt x="675661" y="147365"/>
                    <a:pt x="660400" y="114300"/>
                  </a:cubicBezTo>
                  <a:cubicBezTo>
                    <a:pt x="621420" y="29843"/>
                    <a:pt x="740946" y="-18382"/>
                    <a:pt x="609600" y="25400"/>
                  </a:cubicBezTo>
                  <a:cubicBezTo>
                    <a:pt x="603920" y="27293"/>
                    <a:pt x="677333" y="2117"/>
                    <a:pt x="622300"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Freeform 20"/>
            <p:cNvSpPr/>
            <p:nvPr/>
          </p:nvSpPr>
          <p:spPr>
            <a:xfrm>
              <a:off x="3924300" y="1066800"/>
              <a:ext cx="850900" cy="419100"/>
            </a:xfrm>
            <a:custGeom>
              <a:avLst/>
              <a:gdLst>
                <a:gd name="connsiteX0" fmla="*/ 0 w 850900"/>
                <a:gd name="connsiteY0" fmla="*/ 0 h 419100"/>
                <a:gd name="connsiteX1" fmla="*/ 0 w 850900"/>
                <a:gd name="connsiteY1" fmla="*/ 0 h 419100"/>
                <a:gd name="connsiteX2" fmla="*/ 12700 w 850900"/>
                <a:gd name="connsiteY2" fmla="*/ 203200 h 419100"/>
                <a:gd name="connsiteX3" fmla="*/ 25400 w 850900"/>
                <a:gd name="connsiteY3" fmla="*/ 368300 h 419100"/>
                <a:gd name="connsiteX4" fmla="*/ 812800 w 850900"/>
                <a:gd name="connsiteY4" fmla="*/ 419100 h 419100"/>
                <a:gd name="connsiteX5" fmla="*/ 850900 w 850900"/>
                <a:gd name="connsiteY5" fmla="*/ 317500 h 419100"/>
                <a:gd name="connsiteX6" fmla="*/ 571500 w 850900"/>
                <a:gd name="connsiteY6" fmla="*/ 114300 h 419100"/>
                <a:gd name="connsiteX7" fmla="*/ 419100 w 850900"/>
                <a:gd name="connsiteY7" fmla="*/ 63500 h 419100"/>
                <a:gd name="connsiteX8" fmla="*/ 342900 w 850900"/>
                <a:gd name="connsiteY8" fmla="*/ 12700 h 419100"/>
                <a:gd name="connsiteX9" fmla="*/ 0 w 850900"/>
                <a:gd name="connsiteY9"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0900" h="419100">
                  <a:moveTo>
                    <a:pt x="0" y="0"/>
                  </a:moveTo>
                  <a:lnTo>
                    <a:pt x="0" y="0"/>
                  </a:lnTo>
                  <a:cubicBezTo>
                    <a:pt x="4233" y="67733"/>
                    <a:pt x="7687" y="135520"/>
                    <a:pt x="12700" y="203200"/>
                  </a:cubicBezTo>
                  <a:cubicBezTo>
                    <a:pt x="26167" y="384998"/>
                    <a:pt x="25400" y="290045"/>
                    <a:pt x="25400" y="368300"/>
                  </a:cubicBezTo>
                  <a:lnTo>
                    <a:pt x="812800" y="419100"/>
                  </a:lnTo>
                  <a:lnTo>
                    <a:pt x="850900" y="317500"/>
                  </a:lnTo>
                  <a:lnTo>
                    <a:pt x="571500" y="114300"/>
                  </a:lnTo>
                  <a:cubicBezTo>
                    <a:pt x="520700" y="97367"/>
                    <a:pt x="463655" y="93203"/>
                    <a:pt x="419100" y="63500"/>
                  </a:cubicBezTo>
                  <a:lnTo>
                    <a:pt x="342900" y="12700"/>
                  </a:lnTo>
                  <a:lnTo>
                    <a:pt x="0" y="0"/>
                  </a:ln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 name="Group 5"/>
          <p:cNvGrpSpPr/>
          <p:nvPr/>
        </p:nvGrpSpPr>
        <p:grpSpPr>
          <a:xfrm>
            <a:off x="6299200" y="4686300"/>
            <a:ext cx="2404982" cy="2400300"/>
            <a:chOff x="2247900" y="1977571"/>
            <a:chExt cx="6210585" cy="5096549"/>
          </a:xfrm>
        </p:grpSpPr>
        <p:pic>
          <p:nvPicPr>
            <p:cNvPr id="5" name="Picture 4"/>
            <p:cNvPicPr>
              <a:picLocks noChangeAspect="1"/>
            </p:cNvPicPr>
            <p:nvPr/>
          </p:nvPicPr>
          <p:blipFill>
            <a:blip r:embed="rId9" cstate="screen">
              <a:extLst>
                <a:ext uri="{BEBA8EAE-BF5A-486C-A8C5-ECC9F3942E4B}">
                  <a14:imgProps xmlns:a14="http://schemas.microsoft.com/office/drawing/2010/main">
                    <a14:imgLayer r:embed="rId10">
                      <a14:imgEffect>
                        <a14:backgroundRemoval t="9832" b="89808" l="3125" r="96680">
                          <a14:foregroundMark x1="14160" y1="24221" x2="16309" y2="24460"/>
                          <a14:foregroundMark x1="17480" y1="35132" x2="36035" y2="44245"/>
                          <a14:foregroundMark x1="37109" y1="27818" x2="38184" y2="27458"/>
                          <a14:foregroundMark x1="30664" y1="24580" x2="33008" y2="24460"/>
                          <a14:foregroundMark x1="31641" y1="12590" x2="33789" y2="14868"/>
                          <a14:foregroundMark x1="66992" y1="35971" x2="65430" y2="41127"/>
                          <a14:foregroundMark x1="61523" y1="43885" x2="74316" y2="39808"/>
                          <a14:foregroundMark x1="52051" y1="31055" x2="53418" y2="33933"/>
                          <a14:foregroundMark x1="52051" y1="25899" x2="52051" y2="25180"/>
                          <a14:foregroundMark x1="46484" y1="29017" x2="51270" y2="24580"/>
                          <a14:foregroundMark x1="73047" y1="18945" x2="70703" y2="19784"/>
                          <a14:foregroundMark x1="68750" y1="11631" x2="66016" y2="14388"/>
                          <a14:foregroundMark x1="66016" y1="14388" x2="66016" y2="14388"/>
                          <a14:foregroundMark x1="61133" y1="19305" x2="63184" y2="18345"/>
                          <a14:foregroundMark x1="63770" y1="16427" x2="65137" y2="15588"/>
                          <a14:foregroundMark x1="55078" y1="17626" x2="55176" y2="18106"/>
                          <a14:foregroundMark x1="49609" y1="13669" x2="49121" y2="18345"/>
                          <a14:foregroundMark x1="6836" y1="33573" x2="8789" y2="30576"/>
                          <a14:foregroundMark x1="83105" y1="29496" x2="84277" y2="27218"/>
                          <a14:foregroundMark x1="80371" y1="25540" x2="78320" y2="28897"/>
                          <a14:foregroundMark x1="40527" y1="29976" x2="40527" y2="29976"/>
                          <a14:foregroundMark x1="62891" y1="84053" x2="53809" y2="81655"/>
                          <a14:backgroundMark x1="59863" y1="39089" x2="63965" y2="35012"/>
                          <a14:backgroundMark x1="51172" y1="27818" x2="51172" y2="27818"/>
                          <a14:backgroundMark x1="51172" y1="27818" x2="51172" y2="27818"/>
                          <a14:backgroundMark x1="47363" y1="28897" x2="47363" y2="28897"/>
                          <a14:backgroundMark x1="47363" y1="28897" x2="47363" y2="28897"/>
                          <a14:backgroundMark x1="47363" y1="76499" x2="53809" y2="76499"/>
                          <a14:backgroundMark x1="10059" y1="28657" x2="11621" y2="28657"/>
                          <a14:backgroundMark x1="80664" y1="29257" x2="81152" y2="28297"/>
                          <a14:backgroundMark x1="87500" y1="32014" x2="88379" y2="32254"/>
                          <a14:backgroundMark x1="39648" y1="30216" x2="39648" y2="30216"/>
                        </a14:backgroundRemoval>
                      </a14:imgEffect>
                      <a14:imgEffect>
                        <a14:colorTemperature colorTemp="4700"/>
                      </a14:imgEffect>
                    </a14:imgLayer>
                  </a14:imgProps>
                </a:ext>
                <a:ext uri="{28A0092B-C50C-407E-A947-70E740481C1C}">
                  <a14:useLocalDpi xmlns:a14="http://schemas.microsoft.com/office/drawing/2010/main"/>
                </a:ext>
              </a:extLst>
            </a:blip>
            <a:stretch>
              <a:fillRect/>
            </a:stretch>
          </p:blipFill>
          <p:spPr>
            <a:xfrm>
              <a:off x="2247900" y="1977571"/>
              <a:ext cx="6210585" cy="5058229"/>
            </a:xfrm>
            <a:prstGeom prst="rect">
              <a:avLst/>
            </a:prstGeom>
          </p:spPr>
        </p:pic>
        <p:pic>
          <p:nvPicPr>
            <p:cNvPr id="22" name="Picture 21"/>
            <p:cNvPicPr>
              <a:picLocks noChangeAspect="1"/>
            </p:cNvPicPr>
            <p:nvPr/>
          </p:nvPicPr>
          <p:blipFill>
            <a:blip r:embed="rId11" cstate="screen">
              <a:duotone>
                <a:prstClr val="black"/>
                <a:srgbClr val="FF0000">
                  <a:tint val="45000"/>
                  <a:satMod val="400000"/>
                </a:srgbClr>
              </a:duotone>
              <a:extLst>
                <a:ext uri="{BEBA8EAE-BF5A-486C-A8C5-ECC9F3942E4B}">
                  <a14:imgProps xmlns:a14="http://schemas.microsoft.com/office/drawing/2010/main">
                    <a14:imgLayer r:embed="rId10">
                      <a14:imgEffect>
                        <a14:backgroundRemoval t="42206" b="89448" l="32813" r="66016">
                          <a14:foregroundMark x1="14160" y1="24221" x2="16309" y2="24460"/>
                          <a14:foregroundMark x1="31641" y1="12590" x2="33789" y2="14868"/>
                          <a14:foregroundMark x1="66992" y1="35971" x2="65430" y2="41127"/>
                          <a14:foregroundMark x1="61523" y1="43885" x2="74316" y2="39808"/>
                          <a14:foregroundMark x1="52051" y1="25899" x2="52051" y2="25180"/>
                          <a14:foregroundMark x1="46484" y1="29017" x2="51270" y2="24580"/>
                          <a14:foregroundMark x1="73047" y1="18945" x2="70703" y2="19784"/>
                          <a14:foregroundMark x1="68750" y1="11631" x2="66016" y2="14388"/>
                          <a14:foregroundMark x1="66016" y1="14388" x2="66016" y2="14388"/>
                          <a14:foregroundMark x1="61133" y1="19305" x2="63184" y2="18345"/>
                          <a14:foregroundMark x1="63770" y1="16427" x2="65137" y2="15588"/>
                          <a14:foregroundMark x1="55078" y1="17626" x2="55176" y2="18106"/>
                          <a14:foregroundMark x1="49609" y1="13669" x2="49121" y2="18345"/>
                          <a14:foregroundMark x1="6836" y1="33573" x2="8789" y2="30576"/>
                          <a14:foregroundMark x1="83105" y1="29496" x2="84277" y2="27218"/>
                          <a14:foregroundMark x1="80371" y1="25540" x2="78320" y2="28897"/>
                          <a14:foregroundMark x1="40527" y1="29976" x2="40527" y2="29976"/>
                          <a14:foregroundMark x1="59082" y1="46523" x2="61523" y2="50480"/>
                          <a14:foregroundMark x1="63379" y1="56835" x2="62793" y2="70624"/>
                          <a14:backgroundMark x1="59863" y1="39089" x2="63965" y2="35012"/>
                          <a14:backgroundMark x1="51172" y1="27818" x2="51172" y2="27818"/>
                          <a14:backgroundMark x1="51172" y1="27818" x2="51172" y2="27818"/>
                          <a14:backgroundMark x1="47363" y1="28897" x2="47363" y2="28897"/>
                          <a14:backgroundMark x1="47363" y1="28897" x2="47363" y2="28897"/>
                          <a14:backgroundMark x1="47363" y1="76499" x2="53809" y2="76499"/>
                          <a14:backgroundMark x1="10059" y1="28657" x2="11621" y2="28657"/>
                          <a14:backgroundMark x1="80664" y1="29257" x2="81152" y2="28297"/>
                          <a14:backgroundMark x1="87500" y1="32014" x2="88379" y2="32254"/>
                          <a14:backgroundMark x1="39648" y1="30216" x2="39648" y2="30216"/>
                          <a14:backgroundMark x1="59082" y1="74341" x2="54980" y2="81175"/>
                          <a14:backgroundMark x1="53613" y1="81415" x2="62598" y2="84412"/>
                          <a14:backgroundMark x1="63770" y1="48321" x2="63770" y2="48321"/>
                          <a14:backgroundMark x1="63770" y1="48321" x2="63770" y2="48321"/>
                          <a14:backgroundMark x1="50879" y1="44484" x2="50879" y2="44484"/>
                          <a14:backgroundMark x1="50879" y1="44484" x2="50879" y2="44484"/>
                          <a14:backgroundMark x1="43750" y1="47002" x2="56836" y2="44964"/>
                          <a14:backgroundMark x1="62207" y1="43765" x2="67480" y2="41007"/>
                          <a14:backgroundMark x1="60156" y1="43765" x2="62402" y2="43525"/>
                        </a14:backgroundRemoval>
                      </a14:imgEffect>
                      <a14:imgEffect>
                        <a14:colorTemperature colorTemp="4700"/>
                      </a14:imgEffect>
                    </a14:imgLayer>
                  </a14:imgProps>
                </a:ext>
                <a:ext uri="{28A0092B-C50C-407E-A947-70E740481C1C}">
                  <a14:useLocalDpi xmlns:a14="http://schemas.microsoft.com/office/drawing/2010/main"/>
                </a:ext>
              </a:extLst>
            </a:blip>
            <a:stretch>
              <a:fillRect/>
            </a:stretch>
          </p:blipFill>
          <p:spPr>
            <a:xfrm>
              <a:off x="2247900" y="2015891"/>
              <a:ext cx="6210585" cy="5058229"/>
            </a:xfrm>
            <a:prstGeom prst="rect">
              <a:avLst/>
            </a:prstGeom>
          </p:spPr>
        </p:pic>
      </p:grpSp>
    </p:spTree>
    <p:extLst>
      <p:ext uri="{BB962C8B-B14F-4D97-AF65-F5344CB8AC3E}">
        <p14:creationId xmlns:p14="http://schemas.microsoft.com/office/powerpoint/2010/main" val="106864790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majorFont>
      <a:minorFont>
        <a:latin typeface="Goudy Old Style"/>
        <a:ea typeface=""/>
        <a:cs typeface=""/>
        <a:font script="Jpan" typeface="ＭＳ 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1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4.xml><?xml version="1.0" encoding="utf-8"?>
<a:theme xmlns:a="http://schemas.openxmlformats.org/drawingml/2006/main" name="2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5.xml><?xml version="1.0" encoding="utf-8"?>
<a:theme xmlns:a="http://schemas.openxmlformats.org/drawingml/2006/main" name="3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6.xml><?xml version="1.0" encoding="utf-8"?>
<a:theme xmlns:a="http://schemas.openxmlformats.org/drawingml/2006/main" name="4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7.xml><?xml version="1.0" encoding="utf-8"?>
<a:theme xmlns:a="http://schemas.openxmlformats.org/drawingml/2006/main" name="5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1982</TotalTime>
  <Words>3300</Words>
  <Application>Microsoft Macintosh PowerPoint</Application>
  <PresentationFormat>On-screen Show (4:3)</PresentationFormat>
  <Paragraphs>743</Paragraphs>
  <Slides>89</Slides>
  <Notes>39</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89</vt:i4>
      </vt:variant>
    </vt:vector>
  </HeadingPairs>
  <TitlesOfParts>
    <vt:vector size="97" baseType="lpstr">
      <vt:lpstr>Inkwell</vt:lpstr>
      <vt:lpstr>Horizon</vt:lpstr>
      <vt:lpstr>1_Horizon</vt:lpstr>
      <vt:lpstr>2_Horizon</vt:lpstr>
      <vt:lpstr>3_Horizon</vt:lpstr>
      <vt:lpstr>4_Horizon</vt:lpstr>
      <vt:lpstr>5_Horizon</vt:lpstr>
      <vt:lpstr>Equation</vt:lpstr>
      <vt:lpstr>Introduction to heavy-ion physics</vt:lpstr>
      <vt:lpstr>ALICE </vt:lpstr>
      <vt:lpstr>Back to Basics</vt:lpstr>
      <vt:lpstr>Modern-day physics describes the Universe at all scale</vt:lpstr>
      <vt:lpstr>Modern-day physics describes the Universe at all scale</vt:lpstr>
      <vt:lpstr>Modern-day physics describes the Universe at all scale</vt:lpstr>
      <vt:lpstr>Modern-day physics describes the Universe at all scale</vt:lpstr>
      <vt:lpstr>Gravity</vt:lpstr>
      <vt:lpstr>Strong, Electromagnetic, Weak</vt:lpstr>
      <vt:lpstr>The SM </vt:lpstr>
      <vt:lpstr>PowerPoint Presentation</vt:lpstr>
      <vt:lpstr>PowerPoint Presentation</vt:lpstr>
      <vt:lpstr>PowerPoint Presentation</vt:lpstr>
      <vt:lpstr>PowerPoint Presentation</vt:lpstr>
      <vt:lpstr>PowerPoint Presentation</vt:lpstr>
      <vt:lpstr>Quark Mass</vt:lpstr>
      <vt:lpstr>Quark color</vt:lpstr>
      <vt:lpstr>Gluon</vt:lpstr>
      <vt:lpstr>Remember QED</vt:lpstr>
      <vt:lpstr>QCD is different</vt:lpstr>
      <vt:lpstr>Asymptotic freedom</vt:lpstr>
      <vt:lpstr>Asymptotic freedom</vt:lpstr>
      <vt:lpstr>Asymptotic freedom</vt:lpstr>
      <vt:lpstr>PowerPoint Presentation</vt:lpstr>
      <vt:lpstr>Chiral Symmetry</vt:lpstr>
      <vt:lpstr>QCD conjecture</vt:lpstr>
      <vt:lpstr>QCD conjecture</vt:lpstr>
      <vt:lpstr>Intuitively</vt:lpstr>
      <vt:lpstr>Intuitively</vt:lpstr>
      <vt:lpstr>Does such a system exist ?</vt:lpstr>
      <vt:lpstr>Does such a system exist ?</vt:lpstr>
      <vt:lpstr> Equation of state</vt:lpstr>
      <vt:lpstr> Equation of state</vt:lpstr>
      <vt:lpstr> Equation of state</vt:lpstr>
      <vt:lpstr>Phase transition</vt:lpstr>
      <vt:lpstr>Ab initio QCD</vt:lpstr>
      <vt:lpstr>Phase transitions in nature</vt:lpstr>
      <vt:lpstr>ALICE          studies the QCD phase transition, the only SM phase transition that can be studied in the laboratory</vt:lpstr>
      <vt:lpstr>How ?</vt:lpstr>
      <vt:lpstr>How ?</vt:lpstr>
      <vt:lpstr>How ?</vt:lpstr>
      <vt:lpstr>How ?</vt:lpstr>
      <vt:lpstr>PowerPoint Presentation</vt:lpstr>
      <vt:lpstr>The todo program</vt:lpstr>
      <vt:lpstr>Observing the phenomenon</vt:lpstr>
      <vt:lpstr>PowerPoint Presentation</vt:lpstr>
      <vt:lpstr>How to decipher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Soft sector</vt:lpstr>
      <vt:lpstr>Thermalized partonic phase</vt:lpstr>
      <vt:lpstr>Hydrodynamics</vt:lpstr>
      <vt:lpstr>Hydrodynamics</vt:lpstr>
      <vt:lpstr>Hadronization</vt:lpstr>
      <vt:lpstr>Hadronic phase</vt:lpstr>
      <vt:lpstr>Hadronic phase</vt:lpstr>
      <vt:lpstr>Hard sector</vt:lpstr>
      <vt:lpstr>Dynamics of partons inside QGP</vt:lpstr>
      <vt:lpstr>Dynamics of partons inside QGP</vt:lpstr>
      <vt:lpstr>Dynamics of partons inside QGP</vt:lpstr>
      <vt:lpstr>Dynamics of partons inside QGP</vt:lpstr>
      <vt:lpstr>Color screening</vt:lpstr>
      <vt:lpstr>J/ψ dynamics inside QGP</vt:lpstr>
      <vt:lpstr>J/ψ dynamics inside QGP</vt:lpstr>
      <vt:lpstr>J/ψ dynamics inside QGP</vt:lpstr>
      <vt:lpstr>PowerPoint Presentation</vt:lpstr>
      <vt:lpstr>A magnetic field</vt:lpstr>
      <vt:lpstr>Particles cross sensitive materials</vt:lpstr>
      <vt:lpstr>PowerPoint Presentation</vt:lpstr>
      <vt:lpstr>ALICE : Many cells everywhere …</vt:lpstr>
      <vt:lpstr>… and a few specialized detectors</vt:lpstr>
      <vt:lpstr>How does it work</vt:lpstr>
      <vt:lpstr>3 Si technologies</vt:lpstr>
      <vt:lpstr>How does it work</vt:lpstr>
      <vt:lpstr>TPC ALICE</vt:lpstr>
      <vt:lpstr>Particles identification</vt:lpstr>
      <vt:lpstr>Even smarter</vt:lpstr>
      <vt:lpstr>And to be complete</vt:lpstr>
      <vt:lpstr>From volts to bytes</vt:lpstr>
      <vt:lpstr>Design the detector</vt:lpstr>
      <vt:lpstr>Process the data</vt:lpstr>
    </vt:vector>
  </TitlesOfParts>
  <Company>CERN/IN2P3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heavy-ion physics</dc:title>
  <dc:creator>Yves Schutz</dc:creator>
  <cp:lastModifiedBy>Yves Schutz</cp:lastModifiedBy>
  <cp:revision>134</cp:revision>
  <dcterms:created xsi:type="dcterms:W3CDTF">2012-06-10T14:52:59Z</dcterms:created>
  <dcterms:modified xsi:type="dcterms:W3CDTF">2012-08-07T09:25:10Z</dcterms:modified>
</cp:coreProperties>
</file>