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1" r:id="rId2"/>
    <p:sldId id="260" r:id="rId3"/>
    <p:sldId id="268" r:id="rId4"/>
    <p:sldId id="267" r:id="rId5"/>
    <p:sldId id="266" r:id="rId6"/>
    <p:sldId id="282" r:id="rId7"/>
    <p:sldId id="262" r:id="rId8"/>
    <p:sldId id="276" r:id="rId9"/>
    <p:sldId id="277" r:id="rId10"/>
    <p:sldId id="263" r:id="rId11"/>
    <p:sldId id="269" r:id="rId12"/>
    <p:sldId id="270" r:id="rId13"/>
    <p:sldId id="275" r:id="rId14"/>
    <p:sldId id="264" r:id="rId15"/>
    <p:sldId id="281" r:id="rId16"/>
    <p:sldId id="273" r:id="rId17"/>
    <p:sldId id="271" r:id="rId18"/>
    <p:sldId id="278" r:id="rId19"/>
    <p:sldId id="279" r:id="rId20"/>
    <p:sldId id="283" r:id="rId21"/>
    <p:sldId id="284" r:id="rId22"/>
    <p:sldId id="274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76092"/>
    <a:srgbClr val="0000FF"/>
    <a:srgbClr val="CDCDCD"/>
    <a:srgbClr val="C0C0C0"/>
    <a:srgbClr val="DDDDDD"/>
  </p:clrMru>
  <p:extLst>
    <p:ext uri="{E76CE94A-603C-4142-B9EB-6D1370010A27}">
      <p14:discardImageEditData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6025C-F37A-4397-9A26-83783D4ABC2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D9A6-A454-44C3-8005-5267F6FB8E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flipH="1">
            <a:off x="152401" y="304800"/>
            <a:ext cx="8534399" cy="32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8" name="Picture 7" descr="CLIC-Logo-Color-72.png"/>
          <p:cNvPicPr>
            <a:picLocks noChangeAspect="1"/>
          </p:cNvPicPr>
          <p:nvPr userDrawn="1"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686800" y="0"/>
            <a:ext cx="395624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210" y="49361"/>
            <a:ext cx="493190" cy="37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7393966" y="0"/>
            <a:ext cx="1137626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Calibri"/>
                <a:ea typeface="+mn-ea"/>
                <a:cs typeface="Calibri"/>
              </a:rPr>
              <a:t>R. Corsini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59821"/>
            <a:ext cx="8458200" cy="450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CTF3 highlights since last Project Meeting - Operation</a:t>
            </a: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Further consolidated </a:t>
            </a:r>
            <a:r>
              <a:rPr lang="en-US" sz="1400" dirty="0" smtClean="0">
                <a:solidFill>
                  <a:srgbClr val="376092"/>
                </a:solidFill>
              </a:rPr>
              <a:t>factor 4 combination</a:t>
            </a:r>
            <a:r>
              <a:rPr lang="en-US" sz="1400" dirty="0" smtClean="0"/>
              <a:t> &amp; </a:t>
            </a:r>
            <a:r>
              <a:rPr lang="en-US" sz="1400" dirty="0" smtClean="0">
                <a:solidFill>
                  <a:srgbClr val="376092"/>
                </a:solidFill>
              </a:rPr>
              <a:t>transport to TBTS.</a:t>
            </a:r>
            <a:r>
              <a:rPr lang="en-US" sz="1400" dirty="0" smtClean="0"/>
              <a:t> 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/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Carried out </a:t>
            </a:r>
            <a:r>
              <a:rPr lang="en-US" sz="1400" dirty="0" smtClean="0">
                <a:solidFill>
                  <a:srgbClr val="376092"/>
                </a:solidFill>
              </a:rPr>
              <a:t>Break-down kicks and BD statistic studies in TBTS</a:t>
            </a:r>
            <a:r>
              <a:rPr lang="en-US" sz="1400" dirty="0" smtClean="0"/>
              <a:t>. Lots of data collected, being analyzed. </a:t>
            </a:r>
          </a:p>
          <a:p>
            <a:pPr marL="179388" indent="-179388">
              <a:lnSpc>
                <a:spcPts val="1680"/>
              </a:lnSpc>
            </a:pPr>
            <a:r>
              <a:rPr lang="en-US" sz="1400" dirty="0" smtClean="0"/>
              <a:t>	Established higher rep rate operation (2.5 Hz for now).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/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Re-commissioned </a:t>
            </a:r>
            <a:r>
              <a:rPr lang="en-US" sz="1400" dirty="0" smtClean="0">
                <a:solidFill>
                  <a:srgbClr val="376092"/>
                </a:solidFill>
              </a:rPr>
              <a:t>TBL with 13 PETS</a:t>
            </a:r>
            <a:r>
              <a:rPr lang="en-US" sz="1400" dirty="0" smtClean="0"/>
              <a:t>, full transmission with factor 4, first tests with factor 8.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/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Re-commissioned and improved factor 8 combination </a:t>
            </a:r>
          </a:p>
          <a:p>
            <a:pPr marL="179388" indent="-179388">
              <a:lnSpc>
                <a:spcPts val="1680"/>
              </a:lnSpc>
            </a:pPr>
            <a:r>
              <a:rPr lang="en-US" sz="1400" dirty="0" smtClean="0"/>
              <a:t>	(new DL alignment and flexibility for closed RF bump in CR helped a lot).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/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Worked on beam performance (stability,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and bunch length). Established new chicane optics </a:t>
            </a:r>
          </a:p>
          <a:p>
            <a:pPr marL="179388" indent="-179388">
              <a:lnSpc>
                <a:spcPts val="1680"/>
              </a:lnSpc>
            </a:pPr>
            <a:r>
              <a:rPr lang="en-US" sz="1400" dirty="0" smtClean="0"/>
              <a:t>	(R</a:t>
            </a:r>
            <a:r>
              <a:rPr lang="en-US" sz="1400" baseline="-25000" dirty="0" smtClean="0"/>
              <a:t>56</a:t>
            </a:r>
            <a:r>
              <a:rPr lang="en-US" sz="1400" dirty="0" smtClean="0"/>
              <a:t> = 0.2 m and R</a:t>
            </a:r>
            <a:r>
              <a:rPr lang="en-US" sz="1400" baseline="-25000" dirty="0" smtClean="0"/>
              <a:t>56</a:t>
            </a:r>
            <a:r>
              <a:rPr lang="en-US" sz="1400" dirty="0" smtClean="0"/>
              <a:t> = 0 m). 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/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/>
              <a:t>Improvements in instrumentation, optics modeling, operational software &amp; procedures…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66800"/>
            <a:ext cx="7143750" cy="416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00" y="5562600"/>
            <a:ext cx="5791200" cy="320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lnSpc>
                <a:spcPts val="1680"/>
              </a:lnSpc>
            </a:pPr>
            <a:r>
              <a:rPr lang="en-US" dirty="0" smtClean="0"/>
              <a:t>Re-commissioned and improved factor 8 combination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077200" cy="564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828800" y="457200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TBL with 13 PETS</a:t>
            </a:r>
            <a:r>
              <a:rPr lang="en-US" dirty="0" smtClean="0"/>
              <a:t>, transmission with factor 4 &amp; 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57220" y="6581001"/>
            <a:ext cx="1605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S. Doebert, R. </a:t>
            </a:r>
            <a:r>
              <a:rPr lang="en-US" sz="1200" i="1" u="sng" dirty="0" err="1" smtClean="0"/>
              <a:t>Lillenstol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26954"/>
            <a:ext cx="8686800" cy="556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78371" y="488772"/>
            <a:ext cx="6494798" cy="320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lnSpc>
                <a:spcPts val="1680"/>
              </a:lnSpc>
            </a:pPr>
            <a:r>
              <a:rPr lang="en-US" dirty="0" smtClean="0">
                <a:solidFill>
                  <a:srgbClr val="376092"/>
                </a:solidFill>
              </a:rPr>
              <a:t>TBL with 13 PETS</a:t>
            </a:r>
            <a:r>
              <a:rPr lang="en-US" dirty="0" smtClean="0"/>
              <a:t>, first tests with factor 8.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02465" y="4168795"/>
            <a:ext cx="999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157220" y="6581001"/>
            <a:ext cx="885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R. </a:t>
            </a:r>
            <a:r>
              <a:rPr lang="en-US" sz="1200" i="1" u="sng" dirty="0" err="1" smtClean="0"/>
              <a:t>Lillenstol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95600"/>
            <a:ext cx="585216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609600"/>
            <a:ext cx="617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1032412"/>
            <a:ext cx="2362200" cy="53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lnSpc>
                <a:spcPts val="1680"/>
              </a:lnSpc>
            </a:pPr>
            <a:r>
              <a:rPr lang="en-US" dirty="0" smtClean="0">
                <a:solidFill>
                  <a:srgbClr val="376092"/>
                </a:solidFill>
              </a:rPr>
              <a:t>TBL with 13 PETS</a:t>
            </a:r>
            <a:r>
              <a:rPr lang="en-US" dirty="0" smtClean="0"/>
              <a:t>, </a:t>
            </a:r>
          </a:p>
          <a:p>
            <a:pPr marL="179388" indent="-179388">
              <a:lnSpc>
                <a:spcPts val="1680"/>
              </a:lnSpc>
            </a:pPr>
            <a:r>
              <a:rPr lang="en-US" dirty="0" smtClean="0"/>
              <a:t>first tests with factor 8.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57220" y="6581001"/>
            <a:ext cx="885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R. </a:t>
            </a:r>
            <a:r>
              <a:rPr lang="en-US" sz="1200" i="1" u="sng" dirty="0" err="1" smtClean="0"/>
              <a:t>Lillenstol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057400"/>
            <a:ext cx="3276600" cy="14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14800"/>
            <a:ext cx="439137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114800"/>
            <a:ext cx="439137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838200"/>
            <a:ext cx="4343400" cy="248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rot="5400000" flipH="1" flipV="1">
            <a:off x="5410200" y="32766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495800" y="3886200"/>
            <a:ext cx="1066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5562600" y="3886200"/>
            <a:ext cx="762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76800" y="838200"/>
            <a:ext cx="3124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Energy/Charge stability</a:t>
            </a:r>
          </a:p>
          <a:p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RF pulse power flattening feedback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152400" y="533400"/>
            <a:ext cx="464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No feedback </a:t>
            </a:r>
            <a:r>
              <a:rPr lang="en-US" sz="1400" dirty="0" smtClean="0">
                <a:latin typeface="Calibri" pitchFamily="34" charset="0"/>
              </a:rPr>
              <a:t>– Power MKS 06 vs. Hor. Position (momentum)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0" y="3810000"/>
            <a:ext cx="487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With feedback </a:t>
            </a:r>
            <a:r>
              <a:rPr lang="en-US" sz="1400" dirty="0" smtClean="0">
                <a:latin typeface="Calibri" pitchFamily="34" charset="0"/>
              </a:rPr>
              <a:t>– Power MKS 06 vs. Hor. Position (momentum)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6705600" y="4419600"/>
            <a:ext cx="220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77933C"/>
                </a:solidFill>
                <a:latin typeface="Calibri" pitchFamily="34" charset="0"/>
              </a:rPr>
              <a:t>With feedback </a:t>
            </a:r>
            <a:r>
              <a:rPr lang="en-US" sz="1400" dirty="0" smtClean="0">
                <a:latin typeface="Calibri" pitchFamily="34" charset="0"/>
              </a:rPr>
              <a:t>Charge vs. Hor. Position (momentum)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6629400" y="1752600"/>
            <a:ext cx="2362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Energy oscillation (temperature)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2438400" y="1752600"/>
            <a:ext cx="838200" cy="609600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371600" y="4648200"/>
            <a:ext cx="2667000" cy="1524000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157220" y="6581001"/>
            <a:ext cx="1704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T. Persson, P. Skowronski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365" y="534107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Chicane settings for low R56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198" y="3658321"/>
            <a:ext cx="3857385" cy="301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58" y="3607654"/>
            <a:ext cx="4836942" cy="325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365" y="1097468"/>
            <a:ext cx="2749992" cy="214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0303" y="1070318"/>
            <a:ext cx="2784823" cy="217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56555" y="4026434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Bunch length </a:t>
            </a:r>
          </a:p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measurements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80662" y="1074918"/>
            <a:ext cx="2778921" cy="216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10595" y="626440"/>
            <a:ext cx="1816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P</a:t>
            </a:r>
            <a:r>
              <a:rPr lang="en-US" sz="1200" i="1" u="sng" dirty="0" smtClean="0"/>
              <a:t>. </a:t>
            </a:r>
            <a:r>
              <a:rPr lang="en-US" sz="1200" i="1" u="sng" dirty="0" err="1" smtClean="0"/>
              <a:t>Skowronski</a:t>
            </a:r>
            <a:r>
              <a:rPr lang="en-US" sz="1200" i="1" u="sng" dirty="0" smtClean="0"/>
              <a:t>, J. </a:t>
            </a:r>
            <a:r>
              <a:rPr lang="en-US" sz="1200" i="1" u="sng" dirty="0" err="1" smtClean="0"/>
              <a:t>Barranco</a:t>
            </a:r>
            <a:endParaRPr lang="en-US" sz="1200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901164" y="3469154"/>
            <a:ext cx="965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Goldblatt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5341" y="3065878"/>
            <a:ext cx="5108659" cy="378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4707905" cy="348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595120" y="533400"/>
            <a:ext cx="312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Current Measurement Calibration</a:t>
            </a:r>
          </a:p>
          <a:p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CR BPMs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739565" y="3181190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B. Constance</a:t>
            </a:r>
            <a:endParaRPr lang="en-US" sz="1200" i="1" u="sng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03059" y="2689412"/>
            <a:ext cx="845244" cy="76877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937" y="3285919"/>
            <a:ext cx="4823062" cy="357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9992"/>
            <a:ext cx="4426003" cy="327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39565" y="232826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B. Constance</a:t>
            </a:r>
            <a:endParaRPr lang="en-US" sz="1200" i="1" u="sng" dirty="0"/>
          </a:p>
        </p:txBody>
      </p:sp>
      <p:sp>
        <p:nvSpPr>
          <p:cNvPr id="5" name="Rectangle 4"/>
          <p:cNvSpPr/>
          <p:nvPr/>
        </p:nvSpPr>
        <p:spPr>
          <a:xfrm>
            <a:off x="5595120" y="533400"/>
            <a:ext cx="312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Current Measurement Calibration</a:t>
            </a:r>
          </a:p>
          <a:p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CR BPMs &amp; BPIs</a:t>
            </a:r>
            <a:endParaRPr lang="en-US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794" y="383434"/>
            <a:ext cx="4181151" cy="309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4426003" y="2689412"/>
            <a:ext cx="845244" cy="76877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07504"/>
            <a:ext cx="8458200" cy="3462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CTF3 highlights since last Project Meeting - Installation</a:t>
            </a: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ts val="1680"/>
              </a:lnSpc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New </a:t>
            </a:r>
            <a:r>
              <a:rPr lang="en-US" sz="1400" dirty="0" smtClean="0">
                <a:solidFill>
                  <a:srgbClr val="376092"/>
                </a:solidFill>
                <a:cs typeface="Calibri"/>
              </a:rPr>
              <a:t>TBTS tank with two accelerating structures </a:t>
            </a:r>
            <a:r>
              <a:rPr lang="en-US" sz="1400" dirty="0" smtClean="0">
                <a:solidFill>
                  <a:srgbClr val="000000"/>
                </a:solidFill>
                <a:cs typeface="Calibri"/>
              </a:rPr>
              <a:t>installed </a:t>
            </a:r>
            <a:r>
              <a:rPr lang="en-US" sz="1400" dirty="0" smtClean="0">
                <a:solidFill>
                  <a:srgbClr val="376092"/>
                </a:solidFill>
                <a:cs typeface="Calibri"/>
              </a:rPr>
              <a:t>ready to run from next week</a:t>
            </a:r>
            <a:r>
              <a:rPr lang="en-US" sz="1400" dirty="0" smtClean="0">
                <a:solidFill>
                  <a:srgbClr val="000000"/>
                </a:solidFill>
                <a:cs typeface="Calibri"/>
              </a:rPr>
              <a:t>. 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Drive Beam phase monitor being installed at the end of the </a:t>
            </a:r>
            <a:r>
              <a:rPr lang="en-US" sz="1400" dirty="0" err="1" smtClean="0">
                <a:solidFill>
                  <a:srgbClr val="000000"/>
                </a:solidFill>
                <a:cs typeface="Calibri"/>
              </a:rPr>
              <a:t>linac</a:t>
            </a:r>
            <a:r>
              <a:rPr lang="en-US" sz="1400" dirty="0" smtClean="0">
                <a:solidFill>
                  <a:srgbClr val="000000"/>
                </a:solidFill>
                <a:cs typeface="Calibri"/>
              </a:rPr>
              <a:t> for test.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Modified temperature stabilization system for RF pulse compression.</a:t>
            </a:r>
            <a:endParaRPr lang="en-US" sz="8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Sent </a:t>
            </a:r>
            <a:r>
              <a:rPr lang="en-US" sz="1400" dirty="0" smtClean="0">
                <a:solidFill>
                  <a:srgbClr val="376092"/>
                </a:solidFill>
                <a:cs typeface="Calibri"/>
              </a:rPr>
              <a:t>dying TWT to repair</a:t>
            </a:r>
            <a:r>
              <a:rPr lang="en-US" sz="1400" dirty="0" smtClean="0">
                <a:cs typeface="Calibri"/>
              </a:rPr>
              <a:t>. Should have it back in time for end of the run.  1st one shows some sign of aging…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Defining scenario for shutdown and running during LS1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881" y="3756080"/>
            <a:ext cx="4659820" cy="2919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722" y="554308"/>
            <a:ext cx="4718515" cy="272438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539613" y="3098541"/>
            <a:ext cx="1621197" cy="92776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722" y="3756080"/>
            <a:ext cx="3549117" cy="28863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20149" y="823399"/>
            <a:ext cx="2362200" cy="53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lnSpc>
                <a:spcPts val="1680"/>
              </a:lnSpc>
            </a:pPr>
            <a:r>
              <a:rPr lang="en-US" dirty="0" smtClean="0"/>
              <a:t>Modifications of the cooling station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262733" y="2328262"/>
            <a:ext cx="1693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Dubrowskyi</a:t>
            </a:r>
            <a:r>
              <a:rPr lang="en-US" sz="1200" i="1" u="sng" dirty="0" smtClean="0"/>
              <a:t>, F. </a:t>
            </a:r>
            <a:r>
              <a:rPr lang="en-US" sz="1200" i="1" u="sng" dirty="0" err="1" smtClean="0"/>
              <a:t>T</a:t>
            </a:r>
            <a:r>
              <a:rPr lang="en-US" sz="1200" i="1" u="sng" dirty="0" err="1" smtClean="0"/>
              <a:t>ecker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b-dep-op-elogbook.web.cern.ch/ab-dep-op-elogbook/elogbook/secure/attach.php?attachId=1254948&amp;type=png&amp;fname=2012061408340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517625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667000"/>
            <a:ext cx="5390156" cy="382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867400" y="838200"/>
            <a:ext cx="243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Further consolidated </a:t>
            </a:r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factor 4 combination</a:t>
            </a:r>
            <a:r>
              <a:rPr lang="en-US" dirty="0" smtClean="0">
                <a:latin typeface="Calibri" pitchFamily="34" charset="0"/>
              </a:rPr>
              <a:t> &amp; </a:t>
            </a:r>
            <a:r>
              <a:rPr lang="en-US" dirty="0" smtClean="0">
                <a:solidFill>
                  <a:srgbClr val="376092"/>
                </a:solidFill>
                <a:latin typeface="Calibri" pitchFamily="34" charset="0"/>
              </a:rPr>
              <a:t>transport to TBTS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01123" y="3326813"/>
            <a:ext cx="1677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Factor 4 beam to TBTS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3173506" y="1253698"/>
            <a:ext cx="18672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Calibri" pitchFamily="34" charset="0"/>
              </a:rPr>
              <a:t>Current before night switch-off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</a:rPr>
              <a:t>Current at start-up in the morning (~ 10 min set-up)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72798"/>
            <a:ext cx="8458200" cy="5216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Sketch Program</a:t>
            </a: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</a:pPr>
            <a:endParaRPr lang="en-US" sz="800" dirty="0" smtClean="0">
              <a:latin typeface="Calibri" pitchFamily="34" charset="0"/>
            </a:endParaRPr>
          </a:p>
          <a:p>
            <a:pPr marL="179388" indent="-179388">
              <a:lnSpc>
                <a:spcPts val="1680"/>
              </a:lnSpc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Factor 8 combination – TBL deceleration high current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Commissioning TBTS new tank</a:t>
            </a: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Commissioning DB phase monitors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cs typeface="Calibri"/>
              </a:rPr>
              <a:t>Beam quality improvements (</a:t>
            </a:r>
            <a:r>
              <a:rPr lang="en-US" sz="1400" dirty="0" err="1" smtClean="0">
                <a:solidFill>
                  <a:srgbClr val="000000"/>
                </a:solidFill>
                <a:cs typeface="Calibri"/>
              </a:rPr>
              <a:t>emittance</a:t>
            </a:r>
            <a:r>
              <a:rPr lang="en-US" sz="1400" dirty="0" smtClean="0">
                <a:solidFill>
                  <a:srgbClr val="000000"/>
                </a:solidFill>
                <a:cs typeface="Calibri"/>
              </a:rPr>
              <a:t> – bunch length)</a:t>
            </a:r>
            <a:endParaRPr lang="en-US" sz="8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Run as planned until last week in December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Short Christmas stop (First 2 working weeks in January)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Run until May (June) 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r>
              <a:rPr lang="en-US" sz="1400" dirty="0" smtClean="0">
                <a:cs typeface="Calibri"/>
              </a:rPr>
              <a:t>Summer shut down – Modulator/Klystrons maintenance</a:t>
            </a: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  <a:p>
            <a:pPr marL="179388" indent="-179388">
              <a:lnSpc>
                <a:spcPts val="1680"/>
              </a:lnSpc>
              <a:buFont typeface="Arial"/>
              <a:buChar char="•"/>
            </a:pPr>
            <a:endParaRPr lang="en-US" sz="14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733800"/>
            <a:ext cx="3030045" cy="281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609600"/>
            <a:ext cx="3504806" cy="27749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609600"/>
            <a:ext cx="5129953" cy="41719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3782" y="954504"/>
            <a:ext cx="2481299" cy="37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271" y="954504"/>
            <a:ext cx="1924875" cy="37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1271" y="615950"/>
            <a:ext cx="1352711" cy="338554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Vertical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73782" y="615950"/>
            <a:ext cx="1352711" cy="338554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Horizontal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5209" y="646727"/>
            <a:ext cx="1352711" cy="307777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Factor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6398" y="4134010"/>
            <a:ext cx="595167" cy="26161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2011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73724" y="615950"/>
            <a:ext cx="1352711" cy="307777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Factor 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28876" y="3149124"/>
            <a:ext cx="1352711" cy="307777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Factor 8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6146" y="954504"/>
            <a:ext cx="2052379" cy="395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81131" y="954504"/>
            <a:ext cx="2200456" cy="390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247900" y="369729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376092"/>
                </a:solidFill>
                <a:latin typeface="Calibri" pitchFamily="34" charset="0"/>
              </a:rPr>
              <a:t>Emittance</a:t>
            </a:r>
            <a:endParaRPr lang="en-US" dirty="0" smtClean="0">
              <a:solidFill>
                <a:srgbClr val="376092"/>
              </a:solidFill>
              <a:latin typeface="Calibri" pitchFamily="34" charset="0"/>
            </a:endParaRPr>
          </a:p>
          <a:p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4833" y="3326096"/>
            <a:ext cx="595167" cy="26161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63888" y="3872400"/>
            <a:ext cx="595167" cy="26161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73724" y="4134010"/>
            <a:ext cx="595167" cy="26161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6393" y="1269958"/>
            <a:ext cx="3957667" cy="546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78" y="530481"/>
            <a:ext cx="3867964" cy="620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896992" y="411707"/>
            <a:ext cx="959401" cy="632249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5478" y="530481"/>
            <a:ext cx="3671514" cy="73947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86338" y="1052619"/>
            <a:ext cx="4327721" cy="73947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95888" y="457200"/>
            <a:ext cx="2938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Power &amp; Acceleration in TBTS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5478" y="826532"/>
            <a:ext cx="3755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376092"/>
                </a:solidFill>
              </a:rPr>
              <a:t>Typical (high) power levels, factor 4, recirculation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856393" y="1286709"/>
            <a:ext cx="2867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376092"/>
                </a:solidFill>
              </a:rPr>
              <a:t>Two Beam acceleration – 145 MV/m </a:t>
            </a:r>
            <a:br>
              <a:rPr lang="en-US" sz="1400" dirty="0" smtClean="0">
                <a:solidFill>
                  <a:srgbClr val="376092"/>
                </a:solidFill>
              </a:rPr>
            </a:br>
            <a:r>
              <a:rPr lang="en-US" sz="1400" dirty="0" smtClean="0">
                <a:solidFill>
                  <a:srgbClr val="376092"/>
                </a:solidFill>
              </a:rPr>
              <a:t>(31 MeV gain - about 105 MW input)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052936" y="6457205"/>
            <a:ext cx="1761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W. Farabolini, J. Barranco</a:t>
            </a:r>
            <a:endParaRPr lang="en-US" sz="1200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889857" y="6457205"/>
            <a:ext cx="1007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Dobrowski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17470" y="702058"/>
            <a:ext cx="1898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BD studies in TBTS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59571" y="655891"/>
            <a:ext cx="1677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One of the first nights of TBTS operation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r>
              <a:rPr lang="en-US" sz="1200" dirty="0" smtClean="0">
                <a:latin typeface="Calibri" pitchFamily="34" charset="0"/>
              </a:rPr>
              <a:t>BDR ≈7 10</a:t>
            </a:r>
            <a:r>
              <a:rPr lang="en-US" sz="1200" baseline="30000" dirty="0" smtClean="0">
                <a:latin typeface="Calibri" pitchFamily="34" charset="0"/>
              </a:rPr>
              <a:t>-4</a:t>
            </a:r>
            <a:endParaRPr lang="en-US" sz="1200" baseline="30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20574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0" y="1905000"/>
            <a:ext cx="7162800" cy="2438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0" y="4495800"/>
            <a:ext cx="6400800" cy="2209800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466" y="758657"/>
            <a:ext cx="3277333" cy="290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9423" y="1757581"/>
            <a:ext cx="2515880" cy="222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9571" y="1757580"/>
            <a:ext cx="2390222" cy="222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002465" y="4168795"/>
            <a:ext cx="999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00" y="990600"/>
            <a:ext cx="2817418" cy="251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33400" y="457200"/>
            <a:ext cx="1898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BD studies in TBTS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8103" y="990600"/>
            <a:ext cx="2719169" cy="251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96" y="4168795"/>
            <a:ext cx="2823422" cy="250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2959" y="4812790"/>
            <a:ext cx="5468626" cy="185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6459571" y="990600"/>
            <a:ext cx="1677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High-Power TBTS operation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r>
              <a:rPr lang="en-US" sz="1200" dirty="0" smtClean="0">
                <a:latin typeface="Calibri" pitchFamily="34" charset="0"/>
              </a:rPr>
              <a:t>BDR ≈5 10</a:t>
            </a:r>
            <a:r>
              <a:rPr lang="en-US" sz="1200" baseline="30000" dirty="0" smtClean="0">
                <a:latin typeface="Calibri" pitchFamily="34" charset="0"/>
              </a:rPr>
              <a:t>-2</a:t>
            </a:r>
            <a:endParaRPr lang="en-US" sz="1200" baseline="30000" dirty="0"/>
          </a:p>
        </p:txBody>
      </p:sp>
      <p:sp>
        <p:nvSpPr>
          <p:cNvPr id="16" name="Rectangle 15"/>
          <p:cNvSpPr/>
          <p:nvPr/>
        </p:nvSpPr>
        <p:spPr>
          <a:xfrm>
            <a:off x="3532959" y="3981793"/>
            <a:ext cx="2719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Later TBTS operation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r>
              <a:rPr lang="en-US" sz="1200" dirty="0" smtClean="0">
                <a:latin typeface="Calibri" pitchFamily="34" charset="0"/>
              </a:rPr>
              <a:t>Higher rep rate, much more stable beam</a:t>
            </a:r>
            <a:endParaRPr lang="en-US" sz="12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8002465" y="4168795"/>
            <a:ext cx="999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b-dep-op-elogbook.web.cern.ch/ab-dep-op-elogbook/elogbook/secure/attach.php?attachId=1263165&amp;type=png&amp;fname=2012070415545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s://ab-dep-op-elogbook.web.cern.ch/ab-dep-op-elogbook/elogbook/secure/attach.php?attachId=1263165&amp;type=png&amp;fname=2012070415545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AutoShape 7" descr="https://ab-dep-op-elogbook.web.cern.ch/ab-dep-op-elogbook/elogbook/secure/attach.php?attachId=1263167&amp;type=png&amp;fname=2012070415590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578472"/>
            <a:ext cx="4280037" cy="290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6865" y="2832830"/>
            <a:ext cx="5150890" cy="378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59834" y="484093"/>
            <a:ext cx="2717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Higher rep rate operation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20890" y="2029815"/>
            <a:ext cx="167736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Radiation monitors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pPr algn="r"/>
            <a:r>
              <a:rPr lang="en-US" sz="1200" dirty="0" smtClean="0">
                <a:latin typeface="Calibri" pitchFamily="34" charset="0"/>
              </a:rPr>
              <a:t>5 Hz, factor 4</a:t>
            </a:r>
            <a:endParaRPr lang="en-US" sz="1200" baseline="30000" dirty="0"/>
          </a:p>
        </p:txBody>
      </p:sp>
      <p:sp>
        <p:nvSpPr>
          <p:cNvPr id="10" name="Rectangle 9"/>
          <p:cNvSpPr/>
          <p:nvPr/>
        </p:nvSpPr>
        <p:spPr>
          <a:xfrm>
            <a:off x="293076" y="3611963"/>
            <a:ext cx="16773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BPM, TL2</a:t>
            </a:r>
            <a:endParaRPr lang="en-US" sz="1200" baseline="30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277758" y="2706923"/>
            <a:ext cx="921106" cy="535739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5575" y="6143039"/>
            <a:ext cx="1477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F. </a:t>
            </a:r>
            <a:r>
              <a:rPr lang="en-US" sz="1200" i="1" u="sng" dirty="0" err="1" smtClean="0"/>
              <a:t>Tecker</a:t>
            </a:r>
            <a:r>
              <a:rPr lang="en-US" sz="1200" i="1" u="sng" dirty="0" smtClean="0"/>
              <a:t>, G. Dumont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ab-dep-op-elogbook.web.cern.ch/ab-dep-op-elogbook/elogbook/secure/attach.php?attachId=1256812&amp;type=png&amp;fname=2012061823101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6506" y="2286000"/>
            <a:ext cx="325510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686" y="2286000"/>
            <a:ext cx="325082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9144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Break-down kicks measurements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067" y="6260264"/>
            <a:ext cx="2252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Palaia</a:t>
            </a:r>
            <a:r>
              <a:rPr lang="en-US" sz="1200" i="1" u="sng" dirty="0" smtClean="0"/>
              <a:t>, R. </a:t>
            </a:r>
            <a:r>
              <a:rPr lang="en-US" sz="1200" i="1" u="sng" dirty="0" err="1" smtClean="0"/>
              <a:t>Ruber</a:t>
            </a:r>
            <a:r>
              <a:rPr lang="en-US" sz="1200" i="1" u="sng" dirty="0" smtClean="0"/>
              <a:t>, 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  <p:sp>
        <p:nvSpPr>
          <p:cNvPr id="8" name="Rectangle 7"/>
          <p:cNvSpPr/>
          <p:nvPr/>
        </p:nvSpPr>
        <p:spPr>
          <a:xfrm>
            <a:off x="4572000" y="5359396"/>
            <a:ext cx="16773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First BD kick in 2012</a:t>
            </a:r>
            <a:endParaRPr lang="en-US" sz="1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463" y="533981"/>
            <a:ext cx="7702788" cy="6177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28974" y="6260264"/>
            <a:ext cx="1620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Palaia</a:t>
            </a:r>
            <a:r>
              <a:rPr lang="en-US" sz="1200" i="1" u="sng" dirty="0" smtClean="0"/>
              <a:t>, 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463" y="515708"/>
            <a:ext cx="7702788" cy="61778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28974" y="6260264"/>
            <a:ext cx="1620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u="sng" dirty="0" smtClean="0"/>
              <a:t>A. </a:t>
            </a:r>
            <a:r>
              <a:rPr lang="en-US" sz="1200" i="1" u="sng" dirty="0" err="1" smtClean="0"/>
              <a:t>Palaia</a:t>
            </a:r>
            <a:r>
              <a:rPr lang="en-US" sz="1200" i="1" u="sng" dirty="0" smtClean="0"/>
              <a:t>, W. </a:t>
            </a:r>
            <a:r>
              <a:rPr lang="en-US" sz="1200" i="1" u="sng" dirty="0" err="1" smtClean="0"/>
              <a:t>Farabolini</a:t>
            </a:r>
            <a:endParaRPr lang="en-US" sz="1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646</Words>
  <Application>Microsoft Macintosh PowerPoint</Application>
  <PresentationFormat>On-screen Show (4:3)</PresentationFormat>
  <Paragraphs>130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61</cp:revision>
  <dcterms:created xsi:type="dcterms:W3CDTF">2012-08-31T06:47:14Z</dcterms:created>
  <dcterms:modified xsi:type="dcterms:W3CDTF">2012-08-31T07:14:59Z</dcterms:modified>
</cp:coreProperties>
</file>