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7" r:id="rId4"/>
  </p:sldMasterIdLst>
  <p:notesMasterIdLst>
    <p:notesMasterId r:id="rId7"/>
  </p:notesMasterIdLst>
  <p:handoutMasterIdLst>
    <p:handoutMasterId r:id="rId8"/>
  </p:handoutMasterIdLst>
  <p:sldIdLst>
    <p:sldId id="257" r:id="rId5"/>
    <p:sldId id="258" r:id="rId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FF33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5715B6-5AB1-2346-94F1-233F3F5451FF}" type="datetimeFigureOut">
              <a:rPr lang="en-US" smtClean="0"/>
              <a:pPr/>
              <a:t>8/30/2012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CE6E8A-84CB-0646-B37C-72764162879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8187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366F8B-FE00-464D-9F04-99A3EBDFA793}" type="datetimeFigureOut">
              <a:rPr lang="en-GB" smtClean="0"/>
              <a:pPr/>
              <a:t>30/08/2012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FA8A6D-008C-48AD-A87E-5D639CD8687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8199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Minor</a:t>
            </a:r>
            <a:r>
              <a:rPr lang="en-US" baseline="0" dirty="0" smtClean="0"/>
              <a:t> changes in last bullet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A8A6D-008C-48AD-A87E-5D639CD8687C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79147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53ED7-8974-4F63-B56D-2860E0C014A4}" type="datetimeFigureOut">
              <a:rPr lang="en-GB" smtClean="0"/>
              <a:pPr/>
              <a:t>30/08/2012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DB71-EC5C-4AD9-8655-988CEF9581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53ED7-8974-4F63-B56D-2860E0C014A4}" type="datetimeFigureOut">
              <a:rPr lang="en-GB" smtClean="0"/>
              <a:pPr/>
              <a:t>30/08/2012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DB71-EC5C-4AD9-8655-988CEF9581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53ED7-8974-4F63-B56D-2860E0C014A4}" type="datetimeFigureOut">
              <a:rPr lang="en-GB" smtClean="0"/>
              <a:pPr/>
              <a:t>30/08/2012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DB71-EC5C-4AD9-8655-988CEF9581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447800"/>
            <a:ext cx="4229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447800"/>
            <a:ext cx="4229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53ED7-8974-4F63-B56D-2860E0C014A4}" type="datetimeFigureOut">
              <a:rPr lang="en-GB" smtClean="0"/>
              <a:pPr/>
              <a:t>30/08/2012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DB71-EC5C-4AD9-8655-988CEF9581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42877"/>
            <a:ext cx="2152650" cy="602932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42877"/>
            <a:ext cx="6305550" cy="602932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447800"/>
            <a:ext cx="4229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447800"/>
            <a:ext cx="4229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53ED7-8974-4F63-B56D-2860E0C014A4}" type="datetimeFigureOut">
              <a:rPr lang="en-GB" smtClean="0"/>
              <a:pPr/>
              <a:t>30/08/2012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DB71-EC5C-4AD9-8655-988CEF9581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42877"/>
            <a:ext cx="2152650" cy="602932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42877"/>
            <a:ext cx="6305550" cy="602932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447800"/>
            <a:ext cx="4229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447800"/>
            <a:ext cx="42291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53ED7-8974-4F63-B56D-2860E0C014A4}" type="datetimeFigureOut">
              <a:rPr lang="en-GB" smtClean="0"/>
              <a:pPr/>
              <a:t>30/08/2012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DB71-EC5C-4AD9-8655-988CEF9581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4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ransition spd="slow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42877"/>
            <a:ext cx="2152650" cy="602932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42877"/>
            <a:ext cx="6305550" cy="6029326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53ED7-8974-4F63-B56D-2860E0C014A4}" type="datetimeFigureOut">
              <a:rPr lang="en-GB" smtClean="0"/>
              <a:pPr/>
              <a:t>30/08/2012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DB71-EC5C-4AD9-8655-988CEF9581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53ED7-8974-4F63-B56D-2860E0C014A4}" type="datetimeFigureOut">
              <a:rPr lang="en-GB" smtClean="0"/>
              <a:pPr/>
              <a:t>30/08/2012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DB71-EC5C-4AD9-8655-988CEF9581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53ED7-8974-4F63-B56D-2860E0C014A4}" type="datetimeFigureOut">
              <a:rPr lang="en-GB" smtClean="0"/>
              <a:pPr/>
              <a:t>30/08/2012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DB71-EC5C-4AD9-8655-988CEF9581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53ED7-8974-4F63-B56D-2860E0C014A4}" type="datetimeFigureOut">
              <a:rPr lang="en-GB" smtClean="0"/>
              <a:pPr/>
              <a:t>30/08/2012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DB71-EC5C-4AD9-8655-988CEF9581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53ED7-8974-4F63-B56D-2860E0C014A4}" type="datetimeFigureOut">
              <a:rPr lang="en-GB" smtClean="0"/>
              <a:pPr/>
              <a:t>30/08/2012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3DB71-EC5C-4AD9-8655-988CEF9581E4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453ED7-8974-4F63-B56D-2860E0C014A4}" type="datetimeFigureOut">
              <a:rPr lang="en-GB" smtClean="0"/>
              <a:pPr/>
              <a:t>30/08/2012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43DB71-EC5C-4AD9-8655-988CEF9581E4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785938" y="142875"/>
            <a:ext cx="628650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1244600"/>
            <a:ext cx="8697913" cy="537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Work-package </a:t>
            </a:r>
          </a:p>
          <a:p>
            <a:pPr lvl="1"/>
            <a:r>
              <a:rPr lang="en-US" smtClean="0"/>
              <a:t> Description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2" descr="\\CERN\dfs\Workspaces\w\Wuensch\Photographs, logo\artwork\CLIC logos\CLIC-Logo-Color-BB.jpg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14577" t="12706" r="12437" b="14308"/>
          <a:stretch>
            <a:fillRect/>
          </a:stretch>
        </p:blipFill>
        <p:spPr bwMode="auto">
          <a:xfrm>
            <a:off x="0" y="0"/>
            <a:ext cx="90805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/>
  <p:timing>
    <p:tnLst>
      <p:par>
        <p:cTn id="1" dur="indefinite" restart="never" nodeType="tmRoot"/>
      </p:par>
    </p:tnLst>
  </p:timing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rgbClr val="000099"/>
          </a:solidFill>
          <a:latin typeface="+mn-lt"/>
          <a:ea typeface="+mn-ea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>
          <a:solidFill>
            <a:srgbClr val="000099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rgbClr val="000099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rgbClr val="000099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785938" y="142875"/>
            <a:ext cx="628650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1244600"/>
            <a:ext cx="8697913" cy="537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Work-package </a:t>
            </a:r>
          </a:p>
          <a:p>
            <a:pPr lvl="1"/>
            <a:r>
              <a:rPr lang="en-US" smtClean="0"/>
              <a:t> Description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/>
  <p:timing>
    <p:tnLst>
      <p:par>
        <p:cTn id="1" dur="indefinite" restart="never" nodeType="tmRoot"/>
      </p:par>
    </p:tnLst>
  </p:timing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rgbClr val="000099"/>
          </a:solidFill>
          <a:latin typeface="+mn-lt"/>
          <a:ea typeface="ＭＳ Ｐゴシック" charset="-128"/>
          <a:cs typeface="+mn-cs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>
          <a:solidFill>
            <a:srgbClr val="000099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rgbClr val="000099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rgbClr val="000099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785938" y="142875"/>
            <a:ext cx="6286500" cy="97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1244600"/>
            <a:ext cx="8697913" cy="537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Work-package </a:t>
            </a:r>
          </a:p>
          <a:p>
            <a:pPr lvl="1"/>
            <a:r>
              <a:rPr lang="en-US" smtClean="0"/>
              <a:t> Description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2" descr="\\CERN\dfs\Workspaces\w\Wuensch\Photographs, logo\artwork\CLIC logos\CLIC-Logo-Color-BB.jpg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14577" t="12706" r="12437" b="14308"/>
          <a:stretch>
            <a:fillRect/>
          </a:stretch>
        </p:blipFill>
        <p:spPr bwMode="auto">
          <a:xfrm>
            <a:off x="0" y="0"/>
            <a:ext cx="90805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ransition spd="slow"/>
  <p:timing>
    <p:tnLst>
      <p:par>
        <p:cTn id="1" dur="indefinite" restart="never" nodeType="tmRoot"/>
      </p:par>
    </p:tnLst>
  </p:timing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+mj-lt"/>
          <a:ea typeface="ＭＳ Ｐゴシック"/>
          <a:cs typeface="ＭＳ Ｐゴシック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  <a:ea typeface="ＭＳ Ｐゴシック"/>
          <a:cs typeface="ＭＳ Ｐゴシック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  <a:ea typeface="ＭＳ Ｐゴシック"/>
          <a:cs typeface="ＭＳ Ｐゴシック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  <a:ea typeface="ＭＳ Ｐゴシック"/>
          <a:cs typeface="ＭＳ Ｐゴシック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  <a:ea typeface="ＭＳ Ｐゴシック"/>
          <a:cs typeface="ＭＳ Ｐゴシック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0099"/>
          </a:solidFill>
          <a:latin typeface="Arial Narrow" pitchFamily="34" charset="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rgbClr val="000099"/>
          </a:solidFill>
          <a:latin typeface="+mn-lt"/>
          <a:ea typeface="ＭＳ Ｐゴシック"/>
          <a:cs typeface="ＭＳ Ｐゴシック"/>
        </a:defRPr>
      </a:lvl1pPr>
      <a:lvl2pPr marL="914400" indent="-4572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>
          <a:solidFill>
            <a:srgbClr val="000099"/>
          </a:solidFill>
          <a:latin typeface="+mn-lt"/>
          <a:ea typeface="ＭＳ Ｐゴシック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rgbClr val="000099"/>
          </a:solidFill>
          <a:latin typeface="+mn-lt"/>
          <a:ea typeface="ＭＳ Ｐゴシック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rgbClr val="000099"/>
          </a:solidFill>
          <a:latin typeface="+mn-lt"/>
          <a:ea typeface="ＭＳ Ｐゴシック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  <a:ea typeface="ＭＳ Ｐゴシック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rgbClr val="0000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project-clic-cdr.web.cern.ch/project-CLIC-CDR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en-GB" dirty="0" err="1" smtClean="0"/>
              <a:t>Vol</a:t>
            </a:r>
            <a:r>
              <a:rPr lang="en-GB" dirty="0" smtClean="0"/>
              <a:t> 1 CDR </a:t>
            </a:r>
            <a:r>
              <a:rPr lang="en-GB" dirty="0" smtClean="0"/>
              <a:t>Status information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07342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endParaRPr lang="en-GB" sz="2000" dirty="0" smtClean="0"/>
          </a:p>
          <a:p>
            <a:r>
              <a:rPr lang="en-GB" sz="2000" dirty="0" smtClean="0">
                <a:hlinkClick r:id="rId3"/>
              </a:rPr>
              <a:t>http://project-clic-cdr.web.cern.ch/project-CLIC-CDR</a:t>
            </a:r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  <a:p>
            <a:r>
              <a:rPr lang="en-GB" sz="2000" dirty="0" smtClean="0"/>
              <a:t>Vol. 1 essentially ready, some cosmetics demanded by yellow report team plus getting all names spelled correctly.</a:t>
            </a:r>
            <a:br>
              <a:rPr lang="en-GB" sz="2000" dirty="0" smtClean="0"/>
            </a:br>
            <a:r>
              <a:rPr lang="en-GB" sz="2000" dirty="0" smtClean="0"/>
              <a:t>Target date: Wednesday next week final compilation with which we will obtain the yellow report number.</a:t>
            </a:r>
          </a:p>
          <a:p>
            <a:endParaRPr lang="en-GB" sz="2000" dirty="0" smtClean="0"/>
          </a:p>
          <a:p>
            <a:r>
              <a:rPr lang="en-GB" sz="2000" dirty="0" smtClean="0"/>
              <a:t>In all publications</a:t>
            </a:r>
            <a:r>
              <a:rPr lang="en-GB" sz="2000" dirty="0" smtClean="0"/>
              <a:t> the document should be referenced as:</a:t>
            </a:r>
          </a:p>
          <a:p>
            <a:pPr marL="0" indent="0">
              <a:buNone/>
            </a:pP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A Multi-</a:t>
            </a:r>
            <a:r>
              <a:rPr lang="en-GB" sz="2000" dirty="0" err="1" smtClean="0"/>
              <a:t>TeV</a:t>
            </a:r>
            <a:r>
              <a:rPr lang="en-GB" sz="2000" dirty="0" smtClean="0"/>
              <a:t> linear collider based on CLIC technology: </a:t>
            </a:r>
            <a:br>
              <a:rPr lang="en-GB" sz="2000" dirty="0" smtClean="0"/>
            </a:br>
            <a:r>
              <a:rPr lang="en-GB" sz="2000" dirty="0" smtClean="0"/>
              <a:t>CLIC conceptual design report, </a:t>
            </a:r>
            <a:r>
              <a:rPr lang="en-GB" sz="2000" dirty="0" err="1" smtClean="0"/>
              <a:t>M.Aicheler</a:t>
            </a:r>
            <a:r>
              <a:rPr lang="en-GB" sz="2000" dirty="0" smtClean="0"/>
              <a:t> et al. </a:t>
            </a:r>
            <a:br>
              <a:rPr lang="en-GB" sz="2000" dirty="0" smtClean="0"/>
            </a:br>
            <a:r>
              <a:rPr lang="en-GB" sz="2000" dirty="0" smtClean="0"/>
              <a:t>CERN yellow report xxx-2012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 smtClean="0"/>
              <a:t>Next week the above link will also contain </a:t>
            </a:r>
            <a:r>
              <a:rPr lang="en-GB" sz="2000" smtClean="0"/>
              <a:t>a downloadable </a:t>
            </a:r>
            <a:r>
              <a:rPr lang="en-GB" sz="2000" dirty="0" err="1" smtClean="0"/>
              <a:t>pdf</a:t>
            </a:r>
            <a:r>
              <a:rPr lang="en-GB" sz="2000" dirty="0" smtClean="0"/>
              <a:t>-file for each chapter.</a:t>
            </a:r>
            <a:endParaRPr lang="en-GB" sz="2000" dirty="0" smtClean="0"/>
          </a:p>
          <a:p>
            <a:endParaRPr lang="en-GB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188640"/>
            <a:ext cx="4790633" cy="6513976"/>
          </a:xfrm>
        </p:spPr>
      </p:pic>
    </p:spTree>
    <p:extLst>
      <p:ext uri="{BB962C8B-B14F-4D97-AF65-F5344CB8AC3E}">
        <p14:creationId xmlns:p14="http://schemas.microsoft.com/office/powerpoint/2010/main" val="5022759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plate">
  <a:themeElements>
    <a:clrScheme name="template 1">
      <a:dk1>
        <a:srgbClr val="000000"/>
      </a:dk1>
      <a:lt1>
        <a:srgbClr val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FFFFFF"/>
      </a:accent3>
      <a:accent4>
        <a:srgbClr val="000000"/>
      </a:accent4>
      <a:accent5>
        <a:srgbClr val="F6D3AA"/>
      </a:accent5>
      <a:accent6>
        <a:srgbClr val="56A4B9"/>
      </a:accent6>
      <a:hlink>
        <a:srgbClr val="168BBA"/>
      </a:hlink>
      <a:folHlink>
        <a:srgbClr val="680000"/>
      </a:folHlink>
    </a:clrScheme>
    <a:fontScheme name="templat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00000"/>
        </a:dk1>
        <a:lt1>
          <a:srgbClr val="FFFFFF"/>
        </a:lt1>
        <a:dk2>
          <a:srgbClr val="5A6378"/>
        </a:dk2>
        <a:lt2>
          <a:srgbClr val="D4D4D6"/>
        </a:lt2>
        <a:accent1>
          <a:srgbClr val="F0AD00"/>
        </a:accent1>
        <a:accent2>
          <a:srgbClr val="60B5CC"/>
        </a:accent2>
        <a:accent3>
          <a:srgbClr val="FFFFFF"/>
        </a:accent3>
        <a:accent4>
          <a:srgbClr val="000000"/>
        </a:accent4>
        <a:accent5>
          <a:srgbClr val="F6D3AA"/>
        </a:accent5>
        <a:accent6>
          <a:srgbClr val="56A4B9"/>
        </a:accent6>
        <a:hlink>
          <a:srgbClr val="168BBA"/>
        </a:hlink>
        <a:folHlink>
          <a:srgbClr val="68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template">
  <a:themeElements>
    <a:clrScheme name="template 1">
      <a:dk1>
        <a:srgbClr val="000000"/>
      </a:dk1>
      <a:lt1>
        <a:srgbClr val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FFFFFF"/>
      </a:accent3>
      <a:accent4>
        <a:srgbClr val="000000"/>
      </a:accent4>
      <a:accent5>
        <a:srgbClr val="F6D3AA"/>
      </a:accent5>
      <a:accent6>
        <a:srgbClr val="56A4B9"/>
      </a:accent6>
      <a:hlink>
        <a:srgbClr val="168BBA"/>
      </a:hlink>
      <a:folHlink>
        <a:srgbClr val="680000"/>
      </a:folHlink>
    </a:clrScheme>
    <a:fontScheme name="templat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00000"/>
        </a:dk1>
        <a:lt1>
          <a:srgbClr val="FFFFFF"/>
        </a:lt1>
        <a:dk2>
          <a:srgbClr val="5A6378"/>
        </a:dk2>
        <a:lt2>
          <a:srgbClr val="D4D4D6"/>
        </a:lt2>
        <a:accent1>
          <a:srgbClr val="F0AD00"/>
        </a:accent1>
        <a:accent2>
          <a:srgbClr val="60B5CC"/>
        </a:accent2>
        <a:accent3>
          <a:srgbClr val="FFFFFF"/>
        </a:accent3>
        <a:accent4>
          <a:srgbClr val="000000"/>
        </a:accent4>
        <a:accent5>
          <a:srgbClr val="F6D3AA"/>
        </a:accent5>
        <a:accent6>
          <a:srgbClr val="56A4B9"/>
        </a:accent6>
        <a:hlink>
          <a:srgbClr val="168BBA"/>
        </a:hlink>
        <a:folHlink>
          <a:srgbClr val="68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template">
  <a:themeElements>
    <a:clrScheme name="template 1">
      <a:dk1>
        <a:srgbClr val="000000"/>
      </a:dk1>
      <a:lt1>
        <a:srgbClr val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FFFFFF"/>
      </a:accent3>
      <a:accent4>
        <a:srgbClr val="000000"/>
      </a:accent4>
      <a:accent5>
        <a:srgbClr val="F6D3AA"/>
      </a:accent5>
      <a:accent6>
        <a:srgbClr val="56A4B9"/>
      </a:accent6>
      <a:hlink>
        <a:srgbClr val="168BBA"/>
      </a:hlink>
      <a:folHlink>
        <a:srgbClr val="680000"/>
      </a:folHlink>
    </a:clrScheme>
    <a:fontScheme name="template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mplate 1">
        <a:dk1>
          <a:srgbClr val="000000"/>
        </a:dk1>
        <a:lt1>
          <a:srgbClr val="FFFFFF"/>
        </a:lt1>
        <a:dk2>
          <a:srgbClr val="5A6378"/>
        </a:dk2>
        <a:lt2>
          <a:srgbClr val="D4D4D6"/>
        </a:lt2>
        <a:accent1>
          <a:srgbClr val="F0AD00"/>
        </a:accent1>
        <a:accent2>
          <a:srgbClr val="60B5CC"/>
        </a:accent2>
        <a:accent3>
          <a:srgbClr val="FFFFFF"/>
        </a:accent3>
        <a:accent4>
          <a:srgbClr val="000000"/>
        </a:accent4>
        <a:accent5>
          <a:srgbClr val="F6D3AA"/>
        </a:accent5>
        <a:accent6>
          <a:srgbClr val="56A4B9"/>
        </a:accent6>
        <a:hlink>
          <a:srgbClr val="168BBA"/>
        </a:hlink>
        <a:folHlink>
          <a:srgbClr val="68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34</Words>
  <Application>Microsoft Office PowerPoint</Application>
  <PresentationFormat>On-screen Show (4:3)</PresentationFormat>
  <Paragraphs>12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Office Theme</vt:lpstr>
      <vt:lpstr>template</vt:lpstr>
      <vt:lpstr>1_template</vt:lpstr>
      <vt:lpstr>2_template</vt:lpstr>
      <vt:lpstr>Vol 1 CDR Status information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grudiev</dc:creator>
  <cp:lastModifiedBy>schmickl</cp:lastModifiedBy>
  <cp:revision>55</cp:revision>
  <cp:lastPrinted>2011-06-26T11:41:50Z</cp:lastPrinted>
  <dcterms:created xsi:type="dcterms:W3CDTF">2011-05-17T11:53:57Z</dcterms:created>
  <dcterms:modified xsi:type="dcterms:W3CDTF">2012-08-30T16:01:09Z</dcterms:modified>
</cp:coreProperties>
</file>