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502" r:id="rId2"/>
    <p:sldId id="555" r:id="rId3"/>
    <p:sldId id="556" r:id="rId4"/>
    <p:sldId id="558" r:id="rId5"/>
    <p:sldId id="559" r:id="rId6"/>
    <p:sldId id="505" r:id="rId7"/>
    <p:sldId id="548" r:id="rId8"/>
    <p:sldId id="446" r:id="rId9"/>
    <p:sldId id="554" r:id="rId10"/>
    <p:sldId id="549" r:id="rId11"/>
    <p:sldId id="547" r:id="rId12"/>
    <p:sldId id="543" r:id="rId13"/>
    <p:sldId id="560" r:id="rId14"/>
    <p:sldId id="56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5F8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857" autoAdjust="0"/>
  </p:normalViewPr>
  <p:slideViewPr>
    <p:cSldViewPr snapToGrid="0" snapToObjects="1">
      <p:cViewPr>
        <p:scale>
          <a:sx n="100" d="100"/>
          <a:sy n="100" d="100"/>
        </p:scale>
        <p:origin x="-114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1" d="100"/>
          <a:sy n="101" d="100"/>
        </p:scale>
        <p:origin x="-4376" y="-10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87EF-D88D-5B48-A6F8-FF196B181D66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19F10-DD4F-5B45-9DD8-EA20D2076D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973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03D5-0E6A-4742-9ABF-101796CE0C4B}" type="datetimeFigureOut">
              <a:rPr lang="en-US" smtClean="0"/>
              <a:pPr/>
              <a:t>8/30/12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7C2D-F447-1C4C-A715-C1923AE57A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7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24B83-6DBD-014C-844E-8BD18F37FD4E}" type="slidenum">
              <a:rPr lang="en-US" smtClean="0">
                <a:solidFill>
                  <a:prstClr val="black"/>
                </a:solidFill>
                <a:latin typeface="Calibri"/>
              </a:rPr>
              <a:pPr/>
              <a:t>6</a:t>
            </a:fld>
            <a:endParaRPr lang="en-US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1599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 smtClean="0">
                <a:latin typeface="+mn-lt"/>
                <a:cs typeface="Calibri"/>
              </a:rPr>
              <a:t>For each value of CM energy: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177 days/year of beam time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188 days/year of scheduled and fault stops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 First year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59 days of injector and one-by-one sector commissioning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59 days of main </a:t>
            </a:r>
            <a:r>
              <a:rPr lang="en-US" sz="1200" dirty="0" err="1" smtClean="0">
                <a:latin typeface="+mn-lt"/>
                <a:cs typeface="Calibri"/>
              </a:rPr>
              <a:t>linac</a:t>
            </a:r>
            <a:r>
              <a:rPr lang="en-US" sz="1200" dirty="0" smtClean="0">
                <a:latin typeface="+mn-lt"/>
                <a:cs typeface="Calibri"/>
              </a:rPr>
              <a:t> commissioning, one </a:t>
            </a:r>
            <a:r>
              <a:rPr lang="en-US" sz="1200" dirty="0" err="1" smtClean="0">
                <a:latin typeface="+mn-lt"/>
                <a:cs typeface="Calibri"/>
              </a:rPr>
              <a:t>linac</a:t>
            </a:r>
            <a:r>
              <a:rPr lang="en-US" sz="1200" dirty="0" smtClean="0">
                <a:latin typeface="+mn-lt"/>
                <a:cs typeface="Calibri"/>
              </a:rPr>
              <a:t> at a time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59 days of luminosity operation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Quoted power : average over the three periods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All along : 50% of downtime 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Second year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88 days with one </a:t>
            </a:r>
            <a:r>
              <a:rPr lang="en-US" sz="1200" dirty="0" err="1" smtClean="0">
                <a:latin typeface="+mn-lt"/>
                <a:cs typeface="Calibri"/>
              </a:rPr>
              <a:t>linac</a:t>
            </a:r>
            <a:r>
              <a:rPr lang="en-US" sz="1200" dirty="0" smtClean="0">
                <a:latin typeface="+mn-lt"/>
                <a:cs typeface="Calibri"/>
              </a:rPr>
              <a:t> at a time and 30 % of downtime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88 days without downtime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Quoted power : average over the two periods</a:t>
            </a: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Third year 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Still only one e+ target at 0.5 </a:t>
            </a:r>
            <a:r>
              <a:rPr lang="en-US" sz="1200" dirty="0" err="1" smtClean="0">
                <a:latin typeface="+mn-lt"/>
                <a:cs typeface="Calibri"/>
              </a:rPr>
              <a:t>TeV</a:t>
            </a:r>
            <a:r>
              <a:rPr lang="en-US" sz="1200" dirty="0" smtClean="0">
                <a:latin typeface="+mn-lt"/>
                <a:cs typeface="Calibri"/>
              </a:rPr>
              <a:t>, like for years 1 &amp; 2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Nominal at 1.5 and 3 </a:t>
            </a:r>
            <a:r>
              <a:rPr lang="en-US" sz="1200" dirty="0" err="1" smtClean="0">
                <a:latin typeface="+mn-lt"/>
                <a:cs typeface="Calibri"/>
              </a:rPr>
              <a:t>TeV</a:t>
            </a:r>
            <a:endParaRPr lang="en-US" sz="1200" dirty="0" smtClean="0">
              <a:latin typeface="+mn-lt"/>
              <a:cs typeface="Calibri"/>
            </a:endParaRPr>
          </a:p>
          <a:p>
            <a:pPr marL="285750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Power during stops (scheduled, fault, downtime) :</a:t>
            </a:r>
          </a:p>
          <a:p>
            <a:pPr marL="742950" lvl="1" indent="-285750">
              <a:buFontTx/>
              <a:buChar char="-"/>
            </a:pPr>
            <a:r>
              <a:rPr lang="en-US" sz="1200" dirty="0" smtClean="0">
                <a:latin typeface="+mn-lt"/>
                <a:cs typeface="Calibri"/>
              </a:rPr>
              <a:t>(40 MW, 45 MW, 60 MW) at (0.5, 1.5, 3) </a:t>
            </a:r>
            <a:r>
              <a:rPr lang="en-US" sz="1200" dirty="0" err="1" smtClean="0">
                <a:latin typeface="+mn-lt"/>
                <a:cs typeface="Calibri"/>
              </a:rPr>
              <a:t>TeV</a:t>
            </a:r>
            <a:r>
              <a:rPr lang="en-US" sz="1200" dirty="0" smtClean="0">
                <a:latin typeface="+mn-lt"/>
                <a:cs typeface="Calibri"/>
              </a:rPr>
              <a:t>, respectively</a:t>
            </a:r>
          </a:p>
          <a:p>
            <a:endParaRPr lang="en-US" dirty="0" smtClean="0"/>
          </a:p>
          <a:p>
            <a:r>
              <a:rPr lang="fr-CH" sz="1200" dirty="0" smtClean="0">
                <a:solidFill>
                  <a:srgbClr val="3366FF"/>
                </a:solidFill>
                <a:latin typeface="+mn-lt"/>
                <a:cs typeface="Calibri"/>
              </a:rPr>
              <a:t>The possible « economy » (see blue curves):</a:t>
            </a:r>
          </a:p>
          <a:p>
            <a:r>
              <a:rPr lang="fr-CH" sz="1200" dirty="0" smtClean="0">
                <a:solidFill>
                  <a:srgbClr val="3366FF"/>
                </a:solidFill>
                <a:latin typeface="+mn-lt"/>
                <a:cs typeface="Calibri"/>
              </a:rPr>
              <a:t>Sobriety</a:t>
            </a:r>
          </a:p>
          <a:p>
            <a:pPr lvl="1"/>
            <a:r>
              <a:rPr lang="fr-CH" sz="1200" dirty="0" smtClean="0">
                <a:solidFill>
                  <a:srgbClr val="3366FF"/>
                </a:solidFill>
                <a:latin typeface="+mn-lt"/>
                <a:cs typeface="Calibri"/>
              </a:rPr>
              <a:t>Reduced current density in normal-conducting magnets</a:t>
            </a:r>
          </a:p>
          <a:p>
            <a:pPr lvl="1"/>
            <a:r>
              <a:rPr lang="fr-CH" sz="1200" dirty="0" smtClean="0">
                <a:solidFill>
                  <a:srgbClr val="3366FF"/>
                </a:solidFill>
                <a:latin typeface="+mn-lt"/>
                <a:cs typeface="Calibri"/>
              </a:rPr>
              <a:t>Reduction of heat loads to HVAC</a:t>
            </a:r>
          </a:p>
          <a:p>
            <a:pPr lvl="1"/>
            <a:r>
              <a:rPr lang="fr-CH" sz="1200" dirty="0" smtClean="0">
                <a:solidFill>
                  <a:srgbClr val="3366FF"/>
                </a:solidFill>
                <a:latin typeface="+mn-lt"/>
                <a:cs typeface="Calibri"/>
              </a:rPr>
              <a:t>Re-optimization of accelerating gradient with different objective function</a:t>
            </a:r>
          </a:p>
          <a:p>
            <a:r>
              <a:rPr lang="fr-CH" sz="1200" dirty="0" smtClean="0">
                <a:solidFill>
                  <a:srgbClr val="3366FF"/>
                </a:solidFill>
                <a:latin typeface="+mn-lt"/>
                <a:cs typeface="Calibri"/>
              </a:rPr>
              <a:t>Efficiency</a:t>
            </a:r>
          </a:p>
          <a:p>
            <a:pPr lvl="1"/>
            <a:r>
              <a:rPr lang="fr-CH" sz="1200" dirty="0" smtClean="0">
                <a:solidFill>
                  <a:srgbClr val="3366FF"/>
                </a:solidFill>
                <a:latin typeface="+mn-lt"/>
                <a:cs typeface="Calibri"/>
              </a:rPr>
              <a:t>Grid-to-RF power conversion</a:t>
            </a:r>
          </a:p>
          <a:p>
            <a:pPr lvl="1"/>
            <a:r>
              <a:rPr lang="fr-CH" sz="1200" dirty="0" smtClean="0">
                <a:solidFill>
                  <a:srgbClr val="3366FF"/>
                </a:solidFill>
                <a:latin typeface="+mn-lt"/>
                <a:cs typeface="Calibri"/>
              </a:rPr>
              <a:t>Permanent or super-ferric superconducting magnets</a:t>
            </a:r>
          </a:p>
          <a:p>
            <a:r>
              <a:rPr lang="fr-CH" sz="1200" dirty="0" smtClean="0">
                <a:solidFill>
                  <a:srgbClr val="3366FF"/>
                </a:solidFill>
                <a:latin typeface="+mn-lt"/>
                <a:cs typeface="Calibri"/>
              </a:rPr>
              <a:t>Energy management</a:t>
            </a:r>
          </a:p>
          <a:p>
            <a:pPr lvl="1"/>
            <a:r>
              <a:rPr lang="fr-CH" sz="1200" dirty="0" smtClean="0">
                <a:solidFill>
                  <a:srgbClr val="3366FF"/>
                </a:solidFill>
                <a:latin typeface="+mn-lt"/>
                <a:cs typeface="Calibri"/>
              </a:rPr>
              <a:t>Low-power configurations in case of beam interruption</a:t>
            </a:r>
          </a:p>
          <a:p>
            <a:pPr lvl="1"/>
            <a:r>
              <a:rPr lang="fr-CH" sz="1200" dirty="0" smtClean="0">
                <a:solidFill>
                  <a:srgbClr val="3366FF"/>
                </a:solidFill>
                <a:latin typeface="+mn-lt"/>
                <a:cs typeface="Calibri"/>
              </a:rPr>
              <a:t>Modulation of scheduled operation to match electricity demand: Seasonal and Daily</a:t>
            </a:r>
          </a:p>
          <a:p>
            <a:pPr lvl="1"/>
            <a:r>
              <a:rPr lang="fr-CH" sz="1200" dirty="0" smtClean="0">
                <a:solidFill>
                  <a:srgbClr val="3366FF"/>
                </a:solidFill>
                <a:latin typeface="+mn-lt"/>
                <a:cs typeface="Calibri"/>
              </a:rPr>
              <a:t>Power quality specifications </a:t>
            </a:r>
          </a:p>
          <a:p>
            <a:r>
              <a:rPr lang="fr-CH" sz="1200" dirty="0" smtClean="0">
                <a:solidFill>
                  <a:srgbClr val="3366FF"/>
                </a:solidFill>
                <a:latin typeface="+mn-lt"/>
                <a:cs typeface="Calibri"/>
              </a:rPr>
              <a:t>Waste heat recovery</a:t>
            </a:r>
          </a:p>
          <a:p>
            <a:pPr lvl="1"/>
            <a:r>
              <a:rPr lang="fr-CH" sz="1200" dirty="0" smtClean="0">
                <a:solidFill>
                  <a:srgbClr val="3366FF"/>
                </a:solidFill>
                <a:latin typeface="+mn-lt"/>
                <a:cs typeface="Calibri"/>
              </a:rPr>
              <a:t>Possibilities of heat rejection at higher temperature</a:t>
            </a:r>
          </a:p>
          <a:p>
            <a:pPr lvl="1"/>
            <a:r>
              <a:rPr lang="fr-CH" sz="1200" dirty="0" smtClean="0">
                <a:solidFill>
                  <a:srgbClr val="3366FF"/>
                </a:solidFill>
                <a:latin typeface="+mn-lt"/>
                <a:cs typeface="Calibri"/>
              </a:rPr>
              <a:t>Waste heat valorization by concomitant needs, e.g. residential heating, absorption cooling</a:t>
            </a:r>
            <a:endParaRPr lang="en-US" sz="1200" dirty="0" smtClean="0">
              <a:solidFill>
                <a:srgbClr val="3366FF"/>
              </a:solidFill>
              <a:latin typeface="+mn-lt"/>
              <a:cs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C7C2D-F447-1C4C-A715-C1923AE57AA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19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1C7C2D-F447-1C4C-A715-C1923AE57AA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199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Pladsholder til diasbille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Pladsholder til no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-109" charset="-128"/>
            </a:endParaRPr>
          </a:p>
        </p:txBody>
      </p:sp>
      <p:sp>
        <p:nvSpPr>
          <p:cNvPr id="17412" name="Pladsholder til dias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FFA387D-AD49-4285-A405-275C686173B3}" type="slidenum">
              <a:rPr lang="da-DK" smtClean="0"/>
              <a:pPr/>
              <a:t>11</a:t>
            </a:fld>
            <a:endParaRPr lang="da-DK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machine status, SPC March 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6AF9-1F0E-2547-B7C2-EBD1501318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4945" y="1635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434618" y="1635"/>
            <a:ext cx="504363" cy="5043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lcagenda.linearcollider.org/conferenceOtherViews.py?view=standard&amp;confId=5468" TargetMode="External"/><Relationship Id="rId3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hyperlink" Target="https://indico.cern.ch/getFile.py/access?contribId=0&amp;resId=0&amp;materialId=1&amp;confId=200468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oject-clic-cdr.web.cern.ch/project-CLIC-CDR/CDR_Volume1.pdf" TargetMode="Externa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235960/" TargetMode="External"/><Relationship Id="rId4" Type="http://schemas.openxmlformats.org/officeDocument/2006/relationships/hyperlink" Target="https://indico.cern.ch/conferenceDisplay.py?confId=203399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abstractDisplay.py/getAttachedFile?abstractId=99&amp;resId=0&amp;confId=175067" TargetMode="External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internalPage.py?pageId=3&amp;confId=175067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tif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580506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CLIC </a:t>
            </a:r>
            <a:r>
              <a:rPr lang="en-US" dirty="0" smtClean="0"/>
              <a:t>Project Meeting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 smtClean="0"/>
              <a:t>Sept</a:t>
            </a:r>
            <a:r>
              <a:rPr lang="en-US" sz="2000" dirty="0" smtClean="0"/>
              <a:t> </a:t>
            </a:r>
            <a:r>
              <a:rPr lang="en-US" sz="2000" dirty="0" smtClean="0"/>
              <a:t>2012 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2600" y="2336800"/>
            <a:ext cx="5791200" cy="26162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Various news</a:t>
            </a:r>
            <a:r>
              <a:rPr lang="en-US" sz="2000" dirty="0" smtClean="0">
                <a:solidFill>
                  <a:schemeClr val="tx1"/>
                </a:solidFill>
              </a:rPr>
              <a:t>:</a:t>
            </a:r>
          </a:p>
          <a:p>
            <a:pPr marL="342900" indent="-342900" algn="l">
              <a:buFontTx/>
              <a:buChar char="-"/>
            </a:pPr>
            <a:r>
              <a:rPr lang="en-US" sz="2000" dirty="0" smtClean="0">
                <a:solidFill>
                  <a:schemeClr val="tx1"/>
                </a:solidFill>
              </a:rPr>
              <a:t>CDR documents </a:t>
            </a:r>
          </a:p>
          <a:p>
            <a:pPr marL="342900" indent="-342900" algn="l">
              <a:buFontTx/>
              <a:buChar char="-"/>
            </a:pPr>
            <a:r>
              <a:rPr lang="en-US" sz="2000" dirty="0" smtClean="0">
                <a:solidFill>
                  <a:schemeClr val="tx1"/>
                </a:solidFill>
              </a:rPr>
              <a:t>Strategy Documents</a:t>
            </a:r>
          </a:p>
          <a:p>
            <a:pPr marL="342900" indent="-342900" algn="l">
              <a:buFontTx/>
              <a:buChar char="-"/>
            </a:pPr>
            <a:r>
              <a:rPr lang="en-US" sz="2000" dirty="0" smtClean="0">
                <a:solidFill>
                  <a:schemeClr val="tx1"/>
                </a:solidFill>
              </a:rPr>
              <a:t>LCWS2012 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l"/>
            <a:endParaRPr lang="en-US" sz="2000" dirty="0">
              <a:solidFill>
                <a:schemeClr val="tx1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134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736600"/>
            <a:ext cx="9144000" cy="4734922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44500" y="5011993"/>
            <a:ext cx="8229600" cy="1379281"/>
          </a:xfrm>
          <a:solidFill>
            <a:schemeClr val="bg2"/>
          </a:solidFill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dirty="0" smtClean="0"/>
              <a:t>First to second stage: 4 MCHF/</a:t>
            </a:r>
            <a:r>
              <a:rPr lang="en-US" dirty="0" err="1" smtClean="0"/>
              <a:t>GeV</a:t>
            </a:r>
            <a:r>
              <a:rPr lang="en-US" dirty="0" smtClean="0"/>
              <a:t> (i.e. initial costs are very significant)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Caveats: </a:t>
            </a:r>
          </a:p>
          <a:p>
            <a:pPr marL="400050" lvl="1" indent="0">
              <a:buNone/>
            </a:pPr>
            <a:r>
              <a:rPr lang="en-US" dirty="0" smtClean="0"/>
              <a:t>Uncertainties 20-25%</a:t>
            </a:r>
          </a:p>
          <a:p>
            <a:pPr marL="400050" lvl="1" indent="0">
              <a:buNone/>
            </a:pPr>
            <a:r>
              <a:rPr lang="en-US" dirty="0" smtClean="0"/>
              <a:t>Possible savings around 10% </a:t>
            </a:r>
          </a:p>
          <a:p>
            <a:pPr marL="400050" lvl="1" indent="0">
              <a:buNone/>
            </a:pPr>
            <a:r>
              <a:rPr lang="en-US" dirty="0" smtClean="0"/>
              <a:t>However – first stage not </a:t>
            </a:r>
            <a:r>
              <a:rPr lang="en-US" dirty="0" err="1" smtClean="0"/>
              <a:t>optimised</a:t>
            </a:r>
            <a:r>
              <a:rPr lang="en-US" dirty="0" smtClean="0"/>
              <a:t> (work for next phase), parameters largely defined for 3 </a:t>
            </a:r>
            <a:r>
              <a:rPr lang="en-US" dirty="0" err="1" smtClean="0"/>
              <a:t>TeV</a:t>
            </a:r>
            <a:r>
              <a:rPr lang="en-US" dirty="0" smtClean="0"/>
              <a:t> final stage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731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Title 412"/>
          <p:cNvSpPr>
            <a:spLocks noGrp="1"/>
          </p:cNvSpPr>
          <p:nvPr>
            <p:ph type="title"/>
          </p:nvPr>
        </p:nvSpPr>
        <p:spPr>
          <a:xfrm>
            <a:off x="931582" y="142879"/>
            <a:ext cx="5913718" cy="785813"/>
          </a:xfrm>
        </p:spPr>
        <p:txBody>
          <a:bodyPr>
            <a:normAutofit/>
          </a:bodyPr>
          <a:lstStyle/>
          <a:p>
            <a:r>
              <a:rPr lang="en-US" dirty="0" smtClean="0"/>
              <a:t>CLIC project time-line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14" y="1049845"/>
            <a:ext cx="9144000" cy="5808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115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LC </a:t>
            </a:r>
            <a:r>
              <a:rPr lang="en-US" dirty="0" err="1" smtClean="0"/>
              <a:t>organisation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300" y="1143000"/>
            <a:ext cx="6362700" cy="3810000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1130300" y="5461000"/>
            <a:ext cx="7556500" cy="895350"/>
          </a:xfrm>
        </p:spPr>
        <p:txBody>
          <a:bodyPr>
            <a:noAutofit/>
          </a:bodyPr>
          <a:lstStyle/>
          <a:p>
            <a:r>
              <a:rPr lang="en-US" sz="1400" dirty="0" smtClean="0"/>
              <a:t>Lyn Evans appointed </a:t>
            </a:r>
            <a:r>
              <a:rPr lang="en-US" sz="1400" dirty="0"/>
              <a:t>d</a:t>
            </a:r>
            <a:r>
              <a:rPr lang="en-US" sz="1400" dirty="0" smtClean="0"/>
              <a:t>irector for the LC efforts (starting in 2013) – ICFA announced in June </a:t>
            </a:r>
          </a:p>
          <a:p>
            <a:pPr lvl="1"/>
            <a:r>
              <a:rPr lang="en-US" sz="1200" dirty="0" smtClean="0"/>
              <a:t>He will participate in the CSC Tuesday </a:t>
            </a:r>
          </a:p>
          <a:p>
            <a:r>
              <a:rPr lang="en-US" sz="1400" dirty="0" smtClean="0"/>
              <a:t>Also recent discussions of the European Members of the LCB and advisory group  </a:t>
            </a:r>
          </a:p>
        </p:txBody>
      </p:sp>
    </p:spTree>
    <p:extLst>
      <p:ext uri="{BB962C8B-B14F-4D97-AF65-F5344CB8AC3E}">
        <p14:creationId xmlns:p14="http://schemas.microsoft.com/office/powerpoint/2010/main" val="107193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LCWS 2012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011494"/>
            <a:ext cx="2183329" cy="511467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Today is the deadline for “cheap” registration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 smtClean="0"/>
              <a:t>Draft agenda at</a:t>
            </a:r>
            <a:r>
              <a:rPr lang="en-US" sz="2000" dirty="0"/>
              <a:t>: </a:t>
            </a:r>
            <a:r>
              <a:rPr lang="en-US" sz="2000" dirty="0">
                <a:hlinkClick r:id="rId2"/>
              </a:rPr>
              <a:t>http://</a:t>
            </a:r>
            <a:r>
              <a:rPr lang="en-US" sz="2000" dirty="0" err="1">
                <a:hlinkClick r:id="rId2"/>
              </a:rPr>
              <a:t>ilcagenda.linearcollider.org</a:t>
            </a:r>
            <a:r>
              <a:rPr lang="en-US" sz="2000" dirty="0">
                <a:hlinkClick r:id="rId2"/>
              </a:rPr>
              <a:t>/</a:t>
            </a:r>
            <a:r>
              <a:rPr lang="en-US" sz="2000" dirty="0" err="1">
                <a:hlinkClick r:id="rId2"/>
              </a:rPr>
              <a:t>conferenceOtherViews.py?view</a:t>
            </a:r>
            <a:r>
              <a:rPr lang="en-US" sz="2000" dirty="0">
                <a:hlinkClick r:id="rId2"/>
              </a:rPr>
              <a:t>=</a:t>
            </a:r>
            <a:r>
              <a:rPr lang="en-US" sz="2000" dirty="0" err="1">
                <a:hlinkClick r:id="rId2"/>
              </a:rPr>
              <a:t>standard&amp;confId</a:t>
            </a:r>
            <a:r>
              <a:rPr lang="en-US" sz="2000" dirty="0">
                <a:hlinkClick r:id="rId2"/>
              </a:rPr>
              <a:t>=5468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0529" y="803275"/>
            <a:ext cx="6503471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451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Special IEEE event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4107" y="2136919"/>
            <a:ext cx="5849893" cy="4584556"/>
          </a:xfrm>
          <a:prstGeom prst="rect">
            <a:avLst/>
          </a:prstGeom>
        </p:spPr>
      </p:pic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57200" y="1011494"/>
            <a:ext cx="8229600" cy="5114670"/>
          </a:xfrm>
        </p:spPr>
        <p:txBody>
          <a:bodyPr>
            <a:normAutofit/>
          </a:bodyPr>
          <a:lstStyle/>
          <a:p>
            <a:r>
              <a:rPr lang="en-US" sz="1800" dirty="0" err="1" smtClean="0"/>
              <a:t>Programme</a:t>
            </a:r>
            <a:r>
              <a:rPr lang="en-US" sz="1800" dirty="0" smtClean="0"/>
              <a:t>: </a:t>
            </a:r>
            <a:r>
              <a:rPr lang="en-US" sz="1800" dirty="0" smtClean="0">
                <a:hlinkClick r:id="rId3"/>
              </a:rPr>
              <a:t>https</a:t>
            </a:r>
            <a:r>
              <a:rPr lang="en-US" sz="1800" dirty="0">
                <a:hlinkClick r:id="rId3"/>
              </a:rPr>
              <a:t>://</a:t>
            </a:r>
            <a:r>
              <a:rPr lang="en-US" sz="1800" dirty="0" err="1">
                <a:hlinkClick r:id="rId3"/>
              </a:rPr>
              <a:t>indico.cern.ch</a:t>
            </a:r>
            <a:r>
              <a:rPr lang="en-US" sz="1800" dirty="0">
                <a:hlinkClick r:id="rId3"/>
              </a:rPr>
              <a:t>/</a:t>
            </a:r>
            <a:r>
              <a:rPr lang="en-US" sz="1800" dirty="0" err="1">
                <a:hlinkClick r:id="rId3"/>
              </a:rPr>
              <a:t>getFile.py</a:t>
            </a:r>
            <a:r>
              <a:rPr lang="en-US" sz="1800" dirty="0">
                <a:hlinkClick r:id="rId3"/>
              </a:rPr>
              <a:t>/</a:t>
            </a:r>
            <a:r>
              <a:rPr lang="en-US" sz="1800" dirty="0" err="1">
                <a:hlinkClick r:id="rId3"/>
              </a:rPr>
              <a:t>access?contribId</a:t>
            </a:r>
            <a:r>
              <a:rPr lang="en-US" sz="1800" dirty="0">
                <a:hlinkClick r:id="rId3"/>
              </a:rPr>
              <a:t>=0&amp;resId=0&amp;materialId=1&amp;confId=200468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812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020" y="762000"/>
            <a:ext cx="3532179" cy="5321300"/>
          </a:xfrm>
        </p:spPr>
        <p:txBody>
          <a:bodyPr anchor="t">
            <a:normAutofit/>
          </a:bodyPr>
          <a:lstStyle/>
          <a:p>
            <a:pPr algn="l"/>
            <a:r>
              <a:rPr lang="en-US" sz="1600" dirty="0" smtClean="0"/>
              <a:t>Volume 1: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Submitted </a:t>
            </a:r>
            <a:r>
              <a:rPr lang="en-US" sz="1600" dirty="0" smtClean="0"/>
              <a:t>to Yellow Report team, </a:t>
            </a:r>
            <a:r>
              <a:rPr lang="en-US" sz="1600" dirty="0" smtClean="0"/>
              <a:t>answer </a:t>
            </a:r>
            <a:r>
              <a:rPr lang="en-US" sz="1600" dirty="0" smtClean="0"/>
              <a:t>received (mainly related to figures), placement of logo, </a:t>
            </a:r>
            <a:r>
              <a:rPr lang="en-US" sz="1600" dirty="0" err="1" smtClean="0"/>
              <a:t>etc</a:t>
            </a:r>
            <a:r>
              <a:rPr lang="en-US" sz="1600" dirty="0" smtClean="0"/>
              <a:t> </a:t>
            </a:r>
            <a:r>
              <a:rPr lang="en-US" sz="1600" dirty="0" smtClean="0"/>
              <a:t>- </a:t>
            </a:r>
            <a:r>
              <a:rPr lang="en-US" sz="1600" dirty="0" err="1" smtClean="0"/>
              <a:t>etc</a:t>
            </a:r>
            <a:r>
              <a:rPr lang="en-US" sz="1600" dirty="0" smtClean="0"/>
              <a:t> </a:t>
            </a:r>
            <a:r>
              <a:rPr lang="en-US" sz="1600" dirty="0" smtClean="0"/>
              <a:t>… </a:t>
            </a:r>
            <a:r>
              <a:rPr lang="en-US" sz="1600" dirty="0" smtClean="0"/>
              <a:t>iterations in progress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CERN </a:t>
            </a:r>
            <a:r>
              <a:rPr lang="en-US" sz="1600" dirty="0" smtClean="0"/>
              <a:t>ref number not there yet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Link</a:t>
            </a:r>
            <a:r>
              <a:rPr lang="en-US" sz="1600" dirty="0" smtClean="0"/>
              <a:t>: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hlinkClick r:id="rId2"/>
              </a:rPr>
              <a:t>http://project-clic-cdr.web.cern.ch/project-CLIC-CDR/CDR_Volume1.</a:t>
            </a:r>
            <a:r>
              <a:rPr lang="en-US" sz="1600" dirty="0" smtClean="0">
                <a:hlinkClick r:id="rId2"/>
              </a:rPr>
              <a:t>pdf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2785" y="0"/>
            <a:ext cx="487121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10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734" y="0"/>
            <a:ext cx="4876266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04820" y="723900"/>
            <a:ext cx="3532179" cy="5321300"/>
          </a:xfrm>
        </p:spPr>
        <p:txBody>
          <a:bodyPr anchor="t">
            <a:normAutofit/>
          </a:bodyPr>
          <a:lstStyle/>
          <a:p>
            <a:pPr algn="l"/>
            <a:r>
              <a:rPr lang="en-US" sz="1600" dirty="0" smtClean="0"/>
              <a:t>Volume </a:t>
            </a:r>
            <a:r>
              <a:rPr lang="en-US" sz="1600" dirty="0"/>
              <a:t>3</a:t>
            </a:r>
            <a:r>
              <a:rPr lang="en-US" sz="1600" dirty="0" smtClean="0"/>
              <a:t>: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Submitted </a:t>
            </a:r>
            <a:r>
              <a:rPr lang="en-US" sz="1600" dirty="0" smtClean="0"/>
              <a:t>to Yellow Report </a:t>
            </a:r>
            <a:r>
              <a:rPr lang="en-US" sz="1600" dirty="0" smtClean="0"/>
              <a:t>team</a:t>
            </a:r>
            <a:r>
              <a:rPr lang="en-US" sz="1600" dirty="0"/>
              <a:t> </a:t>
            </a:r>
            <a:r>
              <a:rPr lang="en-US" sz="1600" dirty="0" smtClean="0"/>
              <a:t>and accepted</a:t>
            </a:r>
            <a:r>
              <a:rPr lang="en-US" sz="1600" dirty="0" smtClean="0"/>
              <a:t>, (being) launched for test-print.</a:t>
            </a:r>
            <a:br>
              <a:rPr lang="en-US" sz="1600" dirty="0" smtClean="0"/>
            </a:br>
            <a:r>
              <a:rPr lang="en-US" sz="1600" dirty="0" smtClean="0"/>
              <a:t>CERN </a:t>
            </a:r>
            <a:r>
              <a:rPr lang="en-US" sz="1600" dirty="0" smtClean="0"/>
              <a:t>ref number </a:t>
            </a:r>
            <a:r>
              <a:rPr lang="en-US" sz="1600" dirty="0" smtClean="0"/>
              <a:t>given.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Links: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hlinkClick r:id="rId3"/>
              </a:rPr>
              <a:t>https://edms.cern.ch/document/1235960/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To get printed document: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hlinkClick r:id="rId4"/>
              </a:rPr>
              <a:t>https://indico.cern.ch/conferenceDisplay.py?confId=203399</a:t>
            </a:r>
            <a:br>
              <a:rPr lang="en-US" sz="1600" dirty="0">
                <a:hlinkClick r:id="rId4"/>
              </a:rPr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40558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04820" y="723900"/>
            <a:ext cx="3532179" cy="5321300"/>
          </a:xfrm>
        </p:spPr>
        <p:txBody>
          <a:bodyPr anchor="t">
            <a:normAutofit/>
          </a:bodyPr>
          <a:lstStyle/>
          <a:p>
            <a:pPr algn="l"/>
            <a:r>
              <a:rPr lang="en-US" sz="1600" dirty="0" smtClean="0"/>
              <a:t>Input to the European Strategy, 15 pages with summary of summaries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Links to all submissions: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hlinkClick r:id="rId2"/>
              </a:rPr>
              <a:t>http://</a:t>
            </a:r>
            <a:r>
              <a:rPr lang="en-US" sz="1600" dirty="0" err="1">
                <a:hlinkClick r:id="rId2"/>
              </a:rPr>
              <a:t>indico.cern.ch</a:t>
            </a:r>
            <a:r>
              <a:rPr lang="en-US" sz="1600" dirty="0">
                <a:hlinkClick r:id="rId2"/>
              </a:rPr>
              <a:t>/</a:t>
            </a:r>
            <a:r>
              <a:rPr lang="en-US" sz="1600" dirty="0" err="1">
                <a:hlinkClick r:id="rId2"/>
              </a:rPr>
              <a:t>internalPage.py?pageId</a:t>
            </a:r>
            <a:r>
              <a:rPr lang="en-US" sz="1600" dirty="0">
                <a:hlinkClick r:id="rId2"/>
              </a:rPr>
              <a:t>=3&amp;confId=</a:t>
            </a:r>
            <a:r>
              <a:rPr lang="en-US" sz="1600" dirty="0" smtClean="0">
                <a:hlinkClick r:id="rId2"/>
              </a:rPr>
              <a:t>175067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Our input: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>
                <a:hlinkClick r:id="rId3"/>
              </a:rPr>
              <a:t>https://</a:t>
            </a:r>
            <a:r>
              <a:rPr lang="en-US" sz="1600" dirty="0" err="1">
                <a:hlinkClick r:id="rId3"/>
              </a:rPr>
              <a:t>indico.cern.ch</a:t>
            </a:r>
            <a:r>
              <a:rPr lang="en-US" sz="1600" dirty="0">
                <a:hlinkClick r:id="rId3"/>
              </a:rPr>
              <a:t>/</a:t>
            </a:r>
            <a:r>
              <a:rPr lang="en-US" sz="1600" dirty="0" err="1">
                <a:hlinkClick r:id="rId3"/>
              </a:rPr>
              <a:t>abstractDisplay.py</a:t>
            </a:r>
            <a:r>
              <a:rPr lang="en-US" sz="1600" dirty="0">
                <a:hlinkClick r:id="rId3"/>
              </a:rPr>
              <a:t>/</a:t>
            </a:r>
            <a:r>
              <a:rPr lang="en-US" sz="1600" dirty="0" err="1">
                <a:hlinkClick r:id="rId3"/>
              </a:rPr>
              <a:t>getAttachedFile?abstractId</a:t>
            </a:r>
            <a:r>
              <a:rPr lang="en-US" sz="1600" dirty="0">
                <a:hlinkClick r:id="rId3"/>
              </a:rPr>
              <a:t>=99&amp;resId=0&amp;confId=175067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1072" y="0"/>
            <a:ext cx="4864256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64901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221" y="1612900"/>
            <a:ext cx="2732080" cy="2298700"/>
          </a:xfrm>
        </p:spPr>
        <p:txBody>
          <a:bodyPr>
            <a:normAutofit/>
          </a:bodyPr>
          <a:lstStyle/>
          <a:p>
            <a:r>
              <a:rPr lang="en-US" dirty="0" smtClean="0"/>
              <a:t>Possible CLIC stages studied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-44971" r="-44971"/>
          <a:stretch>
            <a:fillRect/>
          </a:stretch>
        </p:blipFill>
        <p:spPr>
          <a:xfrm>
            <a:off x="580669" y="0"/>
            <a:ext cx="11034651" cy="6858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221" y="4155140"/>
            <a:ext cx="2908301" cy="102645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471440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82600"/>
            <a:ext cx="9144000" cy="6493213"/>
          </a:xfrm>
          <a:prstGeom prst="rect">
            <a:avLst/>
          </a:prstGeom>
        </p:spPr>
      </p:pic>
      <p:pic>
        <p:nvPicPr>
          <p:cNvPr id="3" name="Picture 2" descr="clic-profil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517" y="2400300"/>
            <a:ext cx="2501901" cy="16764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1087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7FAA5BBC-A80E-B143-9FDB-149ED2838ED2}" type="slidenum">
              <a:rPr lang="en-GB" smtClean="0">
                <a:solidFill>
                  <a:srgbClr val="000000"/>
                </a:solidFill>
                <a:latin typeface="Times New Roman" pitchFamily="18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98559" y="4076700"/>
            <a:ext cx="3010160" cy="70788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  <a:latin typeface="Times New Roman" pitchFamily="18" charset="0"/>
              </a:rPr>
              <a:t>Tunnel implementations (laser straight)</a:t>
            </a:r>
            <a:endParaRPr lang="en-US" sz="2000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78500" y="6384809"/>
            <a:ext cx="3692956" cy="400110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00"/>
                </a:solidFill>
                <a:latin typeface="Arial Narrow"/>
              </a:rPr>
              <a:t>Central MDI &amp; Interaction Region</a:t>
            </a:r>
            <a:endParaRPr lang="en-US" sz="2000" b="1" dirty="0">
              <a:solidFill>
                <a:srgbClr val="000000"/>
              </a:solidFill>
              <a:latin typeface="Arial Narrow"/>
            </a:endParaRPr>
          </a:p>
        </p:txBody>
      </p:sp>
      <p:pic>
        <p:nvPicPr>
          <p:cNvPr id="8" name="Image 3" descr="Figure9-3.tif"/>
          <p:cNvPicPr>
            <a:picLocks noGrp="1"/>
          </p:cNvPicPr>
          <p:nvPr>
            <p:ph idx="1"/>
          </p:nvPr>
        </p:nvPicPr>
        <p:blipFill>
          <a:blip r:embed="rId6" cstate="print"/>
          <a:stretch>
            <a:fillRect/>
          </a:stretch>
        </p:blipFill>
        <p:spPr>
          <a:xfrm>
            <a:off x="6718300" y="4784586"/>
            <a:ext cx="2477718" cy="1571764"/>
          </a:xfrm>
          <a:prstGeom prst="rect">
            <a:avLst/>
          </a:prstGeom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56459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Schedule first two stages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4574" r="4574"/>
          <a:stretch>
            <a:fillRect/>
          </a:stretch>
        </p:blipFill>
        <p:spPr>
          <a:xfrm>
            <a:off x="647700" y="616022"/>
            <a:ext cx="8229600" cy="511467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288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142879"/>
            <a:ext cx="7239000" cy="785813"/>
          </a:xfrm>
        </p:spPr>
        <p:txBody>
          <a:bodyPr>
            <a:normAutofit/>
          </a:bodyPr>
          <a:lstStyle/>
          <a:p>
            <a:r>
              <a:rPr lang="en-US" dirty="0"/>
              <a:t>P</a:t>
            </a:r>
            <a:r>
              <a:rPr lang="en-US" dirty="0" smtClean="0"/>
              <a:t>ossible luminosity examples 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2804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564305"/>
            <a:ext cx="7061200" cy="30396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" y="833453"/>
            <a:ext cx="7175500" cy="3062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97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142879"/>
            <a:ext cx="7239000" cy="78581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 possible energy/luminosity example  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8280400" y="6508750"/>
            <a:ext cx="558800" cy="365125"/>
          </a:xfrm>
          <a:prstGeom prst="rect">
            <a:avLst/>
          </a:prstGeom>
        </p:spPr>
        <p:txBody>
          <a:bodyPr/>
          <a:lstStyle/>
          <a:p>
            <a:fld id="{7586C337-8AE5-014D-AE28-6ACA93FDD6F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100" y="2235266"/>
            <a:ext cx="7099300" cy="317810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368300" y="1144592"/>
            <a:ext cx="8331200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With a model for energies and luminosities, and assumptions about running </a:t>
            </a:r>
            <a:r>
              <a:rPr lang="en-US" sz="1200" dirty="0" smtClean="0">
                <a:latin typeface="Calibri"/>
                <a:cs typeface="Calibri"/>
              </a:rPr>
              <a:t>scenarios, </a:t>
            </a:r>
            <a:r>
              <a:rPr lang="en-US" sz="1200" dirty="0" smtClean="0">
                <a:latin typeface="Calibri"/>
                <a:cs typeface="Calibri"/>
              </a:rPr>
              <a:t>one can extract power and energy estimates as function of </a:t>
            </a:r>
            <a:r>
              <a:rPr lang="en-US" sz="1200" dirty="0" smtClean="0">
                <a:latin typeface="Calibri"/>
                <a:cs typeface="Calibri"/>
              </a:rPr>
              <a:t>time</a:t>
            </a:r>
            <a:r>
              <a:rPr lang="en-US" sz="1200" dirty="0">
                <a:latin typeface="Calibri"/>
                <a:cs typeface="Calibri"/>
              </a:rPr>
              <a:t> </a:t>
            </a:r>
            <a:r>
              <a:rPr lang="en-US" sz="1200" dirty="0" smtClean="0">
                <a:latin typeface="Calibri"/>
                <a:cs typeface="Calibri"/>
              </a:rPr>
              <a:t>(details in CDR text) </a:t>
            </a:r>
            <a:endParaRPr lang="en-US" sz="1200" dirty="0" smtClean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569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v="urn:schemas-microsoft-com:mac:vml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119458</TotalTime>
  <Words>418</Words>
  <Application>Microsoft Macintosh PowerPoint</Application>
  <PresentationFormat>On-screen Show (4:3)</PresentationFormat>
  <Paragraphs>86</Paragraphs>
  <Slides>14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CLIC Project Meeting Sept 2012 </vt:lpstr>
      <vt:lpstr>Volume 1:  Submitted to Yellow Report team, answer received (mainly related to figures), placement of logo, etc - etc … iterations in progress  CERN ref number not there yet  Link:  http://project-clic-cdr.web.cern.ch/project-CLIC-CDR/CDR_Volume1.pdf   </vt:lpstr>
      <vt:lpstr>Volume 3:  Submitted to Yellow Report team and accepted, (being) launched for test-print. CERN ref number given.  Links:  https://edms.cern.ch/document/1235960/  To get printed document:  https://indico.cern.ch/conferenceDisplay.py?confId=203399  </vt:lpstr>
      <vt:lpstr>Input to the European Strategy, 15 pages with summary of summaries  Links to all submissions:  http://indico.cern.ch/internalPage.py?pageId=3&amp;confId=175067  Our input:  https://indico.cern.ch/abstractDisplay.py/getAttachedFile?abstractId=99&amp;resId=0&amp;confId=175067 </vt:lpstr>
      <vt:lpstr>Possible CLIC stages studied</vt:lpstr>
      <vt:lpstr>PowerPoint Presentation</vt:lpstr>
      <vt:lpstr>Schedule first two stages</vt:lpstr>
      <vt:lpstr>Possible luminosity examples  </vt:lpstr>
      <vt:lpstr>A possible energy/luminosity example  </vt:lpstr>
      <vt:lpstr>Costs</vt:lpstr>
      <vt:lpstr>CLIC project time-line </vt:lpstr>
      <vt:lpstr>LC organisation </vt:lpstr>
      <vt:lpstr>LCWS 2012</vt:lpstr>
      <vt:lpstr>Special IEEE event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Steinar Stapnes</cp:lastModifiedBy>
  <cp:revision>461</cp:revision>
  <cp:lastPrinted>2012-03-08T15:31:26Z</cp:lastPrinted>
  <dcterms:created xsi:type="dcterms:W3CDTF">2012-03-13T09:18:50Z</dcterms:created>
  <dcterms:modified xsi:type="dcterms:W3CDTF">2012-08-30T15:39:41Z</dcterms:modified>
</cp:coreProperties>
</file>