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75" r:id="rId3"/>
    <p:sldId id="265" r:id="rId4"/>
    <p:sldId id="267" r:id="rId5"/>
    <p:sldId id="276" r:id="rId6"/>
  </p:sldIdLst>
  <p:sldSz cx="9144000" cy="6858000" type="screen4x3"/>
  <p:notesSz cx="6858000" cy="9144000"/>
  <p:defaultTextStyle>
    <a:defPPr>
      <a:defRPr lang="en-GB"/>
    </a:defPPr>
    <a:lvl1pPr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+mn-ea"/>
        <a:cs typeface="+mn-cs"/>
      </a:defRPr>
    </a:lvl1pPr>
    <a:lvl2pPr marL="742950" indent="-28575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+mn-ea"/>
        <a:cs typeface="+mn-cs"/>
      </a:defRPr>
    </a:lvl2pPr>
    <a:lvl3pPr marL="11430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+mn-ea"/>
        <a:cs typeface="+mn-cs"/>
      </a:defRPr>
    </a:lvl3pPr>
    <a:lvl4pPr marL="16002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+mn-ea"/>
        <a:cs typeface="+mn-cs"/>
      </a:defRPr>
    </a:lvl4pPr>
    <a:lvl5pPr marL="20574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0066"/>
    <a:srgbClr val="99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6876" autoAdjust="0"/>
    <p:restoredTop sz="94659" autoAdjust="0"/>
  </p:normalViewPr>
  <p:slideViewPr>
    <p:cSldViewPr>
      <p:cViewPr>
        <p:scale>
          <a:sx n="90" d="100"/>
          <a:sy n="90" d="100"/>
        </p:scale>
        <p:origin x="-1110" y="4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1782" y="-120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DejaVu Sans" charset="0"/>
                <a:cs typeface="DejaVu Sans" charset="0"/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DejaVu Sans" charset="0"/>
                <a:cs typeface="DejaVu Sans" charset="0"/>
              </a:defRPr>
            </a:lvl1pPr>
          </a:lstStyle>
          <a:p>
            <a:fld id="{CE4A5CFF-A51D-4D07-BEA6-2A24950B0F19}" type="datetimeFigureOut">
              <a:rPr lang="en-US"/>
              <a:pPr/>
              <a:t>7/23/2012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DejaVu Sans" charset="0"/>
                <a:cs typeface="DejaVu Sans" charset="0"/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DejaVu Sans" charset="0"/>
                <a:cs typeface="DejaVu Sans" charset="0"/>
              </a:defRPr>
            </a:lvl1pPr>
          </a:lstStyle>
          <a:p>
            <a:fld id="{2F053B56-7131-40D6-BB92-0C734C517FC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>
              <a:ea typeface="DejaVu Sans" charset="0"/>
              <a:cs typeface="DejaVu Sans" charset="0"/>
            </a:endParaRPr>
          </a:p>
        </p:txBody>
      </p:sp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>
              <a:ea typeface="DejaVu Sans" charset="0"/>
              <a:cs typeface="DejaVu Sans" charset="0"/>
            </a:endParaRP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>
              <a:ea typeface="DejaVu Sans" charset="0"/>
              <a:cs typeface="DejaVu Sans" charset="0"/>
            </a:endParaRPr>
          </a:p>
        </p:txBody>
      </p:sp>
      <p:sp>
        <p:nvSpPr>
          <p:cNvPr id="25605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4588" y="685800"/>
            <a:ext cx="4568825" cy="3427413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0" y="8683625"/>
            <a:ext cx="2971800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>
              <a:ea typeface="DejaVu Sans" charset="0"/>
              <a:cs typeface="DejaVu Sans" charset="0"/>
            </a:endParaRP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ea typeface="DejaVu Sans" charset="0"/>
                <a:cs typeface="DejaVu Sans" charset="0"/>
              </a:defRPr>
            </a:lvl1pPr>
          </a:lstStyle>
          <a:p>
            <a:fld id="{B7607697-268A-4978-946A-2EBEAA36C72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1A6B520-A304-4385-93FB-B839597F1DAC}" type="slidenum">
              <a:rPr lang="en-US"/>
              <a:pPr/>
              <a:t>1</a:t>
            </a:fld>
            <a:endParaRPr lang="en-US"/>
          </a:p>
        </p:txBody>
      </p:sp>
      <p:sp>
        <p:nvSpPr>
          <p:cNvPr id="26627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/>
          <a:lstStyle/>
          <a:p>
            <a: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73DE6DEB-B94F-44AD-A0FA-D9BBD550FBF5}" type="slidenum">
              <a:rPr lang="en-US" sz="1200">
                <a:solidFill>
                  <a:srgbClr val="000000"/>
                </a:solidFill>
                <a:ea typeface="DejaVu Sans" charset="0"/>
                <a:cs typeface="DejaVu Sans" charset="0"/>
              </a:rPr>
              <a:pPr algn="r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1</a:t>
            </a:fld>
            <a:endParaRPr lang="en-US" sz="1200">
              <a:solidFill>
                <a:srgbClr val="000000"/>
              </a:solidFill>
              <a:ea typeface="DejaVu Sans" charset="0"/>
              <a:cs typeface="DejaVu Sans" charset="0"/>
            </a:endParaRPr>
          </a:p>
        </p:txBody>
      </p:sp>
      <p:sp>
        <p:nvSpPr>
          <p:cNvPr id="26628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ea typeface="DejaVu Sans" charset="0"/>
              <a:cs typeface="DejaVu Sans" charset="0"/>
            </a:endParaRPr>
          </a:p>
        </p:txBody>
      </p:sp>
      <p:sp>
        <p:nvSpPr>
          <p:cNvPr id="26629" name="Rectangle 3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6400" cy="4208463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D2E901E5-C28B-41AA-9417-449F4E8098FD}" type="slidenum">
              <a:rPr lang="en-US"/>
              <a:pPr/>
              <a:t>3</a:t>
            </a:fld>
            <a:endParaRPr lang="en-US"/>
          </a:p>
        </p:txBody>
      </p:sp>
      <p:sp>
        <p:nvSpPr>
          <p:cNvPr id="3072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3072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208463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E2D989FA-A235-4664-8D19-DB7A99F4F982}" type="slidenum">
              <a:rPr lang="en-US"/>
              <a:pPr/>
              <a:t>4</a:t>
            </a:fld>
            <a:endParaRPr lang="en-US"/>
          </a:p>
        </p:txBody>
      </p:sp>
      <p:sp>
        <p:nvSpPr>
          <p:cNvPr id="3277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3277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208463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8013" cy="7905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228013" cy="4905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pic>
        <p:nvPicPr>
          <p:cNvPr id="1029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6324600"/>
            <a:ext cx="1219200" cy="425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3" name="Line 5"/>
          <p:cNvSpPr>
            <a:spLocks noChangeShapeType="1"/>
          </p:cNvSpPr>
          <p:nvPr/>
        </p:nvSpPr>
        <p:spPr bwMode="auto">
          <a:xfrm>
            <a:off x="0" y="1143000"/>
            <a:ext cx="8574088" cy="1588"/>
          </a:xfrm>
          <a:prstGeom prst="line">
            <a:avLst/>
          </a:prstGeom>
          <a:noFill/>
          <a:ln w="38160">
            <a:solidFill>
              <a:srgbClr val="B40000"/>
            </a:solidFill>
            <a:miter lim="800000"/>
            <a:headEnd/>
            <a:tailEnd type="triangle" w="med" len="med"/>
          </a:ln>
          <a:effectLst/>
        </p:spPr>
        <p:txBody>
          <a:bodyPr/>
          <a:lstStyle/>
          <a:p>
            <a:pPr>
              <a:buFont typeface="Times New Roman" pitchFamily="16" charset="0"/>
              <a:buNone/>
              <a:defRPr/>
            </a:pPr>
            <a:endParaRPr lang="en-US"/>
          </a:p>
        </p:txBody>
      </p:sp>
      <p:pic>
        <p:nvPicPr>
          <p:cNvPr id="1033" name="Picture 9" descr="http://dauskardt.stanford.edu/eric_guyer/eric_guyer_files/stanford_emblem.png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305800" y="6019800"/>
            <a:ext cx="704851" cy="704851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Comic Sans MS" charset="0"/>
          <a:ea typeface="DejaVu Sans" charset="0"/>
          <a:cs typeface="DejaVu Sans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Comic Sans MS" charset="0"/>
          <a:ea typeface="DejaVu Sans" charset="0"/>
          <a:cs typeface="DejaVu Sans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Comic Sans MS" charset="0"/>
          <a:ea typeface="DejaVu Sans" charset="0"/>
          <a:cs typeface="DejaVu Sans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Comic Sans MS" charset="0"/>
          <a:ea typeface="DejaVu Sans" charset="0"/>
          <a:cs typeface="DejaVu Sans" charset="0"/>
        </a:defRPr>
      </a:lvl5pPr>
      <a:lvl6pPr marL="25146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Comic Sans MS" charset="0"/>
          <a:ea typeface="DejaVu Sans" charset="0"/>
          <a:cs typeface="DejaVu Sans" charset="0"/>
        </a:defRPr>
      </a:lvl6pPr>
      <a:lvl7pPr marL="29718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Comic Sans MS" charset="0"/>
          <a:ea typeface="DejaVu Sans" charset="0"/>
          <a:cs typeface="DejaVu Sans" charset="0"/>
        </a:defRPr>
      </a:lvl7pPr>
      <a:lvl8pPr marL="3429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Comic Sans MS" charset="0"/>
          <a:ea typeface="DejaVu Sans" charset="0"/>
          <a:cs typeface="DejaVu Sans" charset="0"/>
        </a:defRPr>
      </a:lvl8pPr>
      <a:lvl9pPr marL="3886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Comic Sans MS" charset="0"/>
          <a:ea typeface="DejaVu Sans" charset="0"/>
          <a:cs typeface="DejaVu Sans" charset="0"/>
        </a:defRPr>
      </a:lvl9pPr>
    </p:titleStyle>
    <p:bodyStyle>
      <a:lvl1pPr marL="342900" indent="-3429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Text Box 3"/>
          <p:cNvSpPr txBox="1">
            <a:spLocks noChangeArrowheads="1"/>
          </p:cNvSpPr>
          <p:nvPr/>
        </p:nvSpPr>
        <p:spPr bwMode="auto">
          <a:xfrm>
            <a:off x="228600" y="228600"/>
            <a:ext cx="8382000" cy="838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1" dirty="0">
              <a:solidFill>
                <a:srgbClr val="000000"/>
              </a:solidFill>
              <a:latin typeface="Comic Sans MS" pitchFamily="66" charset="0"/>
            </a:endParaRPr>
          </a:p>
        </p:txBody>
      </p:sp>
      <p:pic>
        <p:nvPicPr>
          <p:cNvPr id="512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447800"/>
            <a:ext cx="1752600" cy="1352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5127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3200400"/>
            <a:ext cx="1752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5128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86600" y="4800600"/>
            <a:ext cx="18288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2667000" y="5181600"/>
            <a:ext cx="3586238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buFont typeface="Times New Roman" pitchFamily="16" charset="0"/>
              <a:buNone/>
              <a:defRPr/>
            </a:pPr>
            <a:r>
              <a:rPr lang="en-US" sz="2000" b="1" dirty="0" smtClean="0">
                <a:solidFill>
                  <a:schemeClr val="accent4"/>
                </a:solidFill>
                <a:latin typeface="+mj-lt"/>
              </a:rPr>
              <a:t>JoAnne Hewett, Tom Rizzo</a:t>
            </a:r>
          </a:p>
          <a:p>
            <a:pPr algn="ctr">
              <a:buFont typeface="Times New Roman" pitchFamily="16" charset="0"/>
              <a:buNone/>
              <a:defRPr/>
            </a:pPr>
            <a:r>
              <a:rPr lang="en-US" sz="2000" b="1" dirty="0" smtClean="0">
                <a:solidFill>
                  <a:schemeClr val="accent4"/>
                </a:solidFill>
                <a:latin typeface="+mj-lt"/>
              </a:rPr>
              <a:t>Stefan Funk, Su Dong</a:t>
            </a:r>
            <a:endParaRPr lang="en-US" sz="2000" b="1" dirty="0">
              <a:solidFill>
                <a:schemeClr val="accent4"/>
              </a:solidFill>
              <a:latin typeface="+mj-lt"/>
            </a:endParaRPr>
          </a:p>
        </p:txBody>
      </p:sp>
      <p:pic>
        <p:nvPicPr>
          <p:cNvPr id="5132" name="Picture 1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86600" y="1295400"/>
            <a:ext cx="1837801" cy="121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b="1" dirty="0" smtClean="0">
                <a:solidFill>
                  <a:srgbClr val="C00000"/>
                </a:solidFill>
                <a:latin typeface="+mj-lt"/>
              </a:rPr>
              <a:t>Welcome to the 40</a:t>
            </a:r>
            <a:r>
              <a:rPr lang="en-US" b="1" baseline="30000" dirty="0" smtClean="0">
                <a:solidFill>
                  <a:srgbClr val="C00000"/>
                </a:solidFill>
                <a:latin typeface="+mj-lt"/>
              </a:rPr>
              <a:t>th</a:t>
            </a:r>
            <a:r>
              <a:rPr lang="en-US" b="1" dirty="0" smtClean="0">
                <a:solidFill>
                  <a:srgbClr val="C00000"/>
                </a:solidFill>
                <a:latin typeface="+mj-lt"/>
              </a:rPr>
              <a:t> SLAC Summer Institute</a:t>
            </a:r>
            <a:endParaRPr lang="en-US" dirty="0"/>
          </a:p>
        </p:txBody>
      </p:sp>
      <p:pic>
        <p:nvPicPr>
          <p:cNvPr id="5135" name="Picture 15" descr="SSI 2012 - History of the Universe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33600" y="1981200"/>
            <a:ext cx="4762500" cy="2152650"/>
          </a:xfrm>
          <a:prstGeom prst="rect">
            <a:avLst/>
          </a:prstGeom>
          <a:noFill/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162800" y="2743200"/>
            <a:ext cx="1671638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9" name="Picture 19" descr="http://www.interactions.org/imagebank/images/SL0044M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52400" y="4648200"/>
            <a:ext cx="1752600" cy="1274618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8013" cy="790575"/>
          </a:xfrm>
        </p:spPr>
        <p:txBody>
          <a:bodyPr/>
          <a:lstStyle/>
          <a:p>
            <a:r>
              <a:rPr lang="en-US" b="1" dirty="0" smtClean="0"/>
              <a:t>A Special Year</a:t>
            </a:r>
          </a:p>
        </p:txBody>
      </p:sp>
      <p:sp>
        <p:nvSpPr>
          <p:cNvPr id="6147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7315200" y="6324600"/>
            <a:ext cx="912813" cy="457200"/>
          </a:xfrm>
          <a:prstGeom prst="rect">
            <a:avLst/>
          </a:prstGeom>
          <a:noFill/>
        </p:spPr>
        <p:txBody>
          <a:bodyPr/>
          <a:lstStyle/>
          <a:p>
            <a:r>
              <a:rPr lang="en-US"/>
              <a:t>Page </a:t>
            </a:r>
            <a:fld id="{A9EB6B34-E66E-4A87-89B9-A2F10161FB88}" type="slidenum">
              <a:rPr lang="en-US"/>
              <a:pPr/>
              <a:t>2</a:t>
            </a:fld>
            <a:endParaRPr lang="en-US"/>
          </a:p>
        </p:txBody>
      </p:sp>
      <p:sp>
        <p:nvSpPr>
          <p:cNvPr id="6148" name="Rectangle 3"/>
          <p:cNvSpPr>
            <a:spLocks noChangeArrowheads="1"/>
          </p:cNvSpPr>
          <p:nvPr/>
        </p:nvSpPr>
        <p:spPr bwMode="auto">
          <a:xfrm>
            <a:off x="304800" y="1371600"/>
            <a:ext cx="6248400" cy="4124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1313" indent="-341313">
              <a:spcBef>
                <a:spcPts val="600"/>
              </a:spcBef>
              <a:buClr>
                <a:srgbClr val="CC0000"/>
              </a:buCl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1600" b="1" dirty="0">
              <a:solidFill>
                <a:srgbClr val="333399"/>
              </a:solidFill>
              <a:latin typeface="Comic Sans MS" pitchFamily="66" charset="0"/>
            </a:endParaRPr>
          </a:p>
          <a:p>
            <a:pPr marL="341313" indent="-341313">
              <a:spcBef>
                <a:spcPts val="600"/>
              </a:spcBef>
              <a:buClr>
                <a:srgbClr val="CC0000"/>
              </a:buClr>
              <a:buFont typeface="Comic Sans MS" pitchFamily="66" charset="0"/>
              <a:buChar char="*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400" b="1" dirty="0" smtClean="0">
                <a:solidFill>
                  <a:schemeClr val="tx1"/>
                </a:solidFill>
                <a:latin typeface="Comic Sans MS" pitchFamily="66" charset="0"/>
              </a:rPr>
              <a:t>Higgs Discovery ?</a:t>
            </a:r>
          </a:p>
          <a:p>
            <a:pPr marL="341313" indent="-341313">
              <a:spcBef>
                <a:spcPts val="600"/>
              </a:spcBef>
              <a:buClr>
                <a:srgbClr val="CC0000"/>
              </a:buCl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400" b="1" dirty="0" smtClean="0">
                <a:solidFill>
                  <a:srgbClr val="333399"/>
                </a:solidFill>
                <a:latin typeface="Comic Sans MS" pitchFamily="66" charset="0"/>
              </a:rPr>
              <a:t> </a:t>
            </a:r>
          </a:p>
          <a:p>
            <a:pPr marL="341313" indent="-341313">
              <a:spcBef>
                <a:spcPts val="600"/>
              </a:spcBef>
              <a:buClr>
                <a:srgbClr val="CC0000"/>
              </a:buClr>
              <a:buFont typeface="Comic Sans MS" pitchFamily="66" charset="0"/>
              <a:buChar char="*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2400" b="1" dirty="0" smtClean="0">
              <a:solidFill>
                <a:srgbClr val="333399"/>
              </a:solidFill>
              <a:latin typeface="Comic Sans MS" pitchFamily="66" charset="0"/>
            </a:endParaRPr>
          </a:p>
          <a:p>
            <a:pPr marL="341313" indent="-341313">
              <a:spcBef>
                <a:spcPts val="600"/>
              </a:spcBef>
              <a:buClr>
                <a:srgbClr val="CC0000"/>
              </a:buClr>
              <a:buFont typeface="Comic Sans MS" pitchFamily="66" charset="0"/>
              <a:buChar char="*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2400" b="1" dirty="0">
              <a:solidFill>
                <a:srgbClr val="333399"/>
              </a:solidFill>
              <a:latin typeface="Comic Sans MS" pitchFamily="66" charset="0"/>
            </a:endParaRPr>
          </a:p>
          <a:p>
            <a:pPr marL="341313" indent="-341313">
              <a:spcBef>
                <a:spcPts val="600"/>
              </a:spcBef>
              <a:buClr>
                <a:srgbClr val="CC0000"/>
              </a:buClr>
              <a:buFont typeface="Comic Sans MS" pitchFamily="66" charset="0"/>
              <a:buChar char="*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400" b="1" dirty="0" smtClean="0">
                <a:solidFill>
                  <a:srgbClr val="333399"/>
                </a:solidFill>
                <a:latin typeface="Comic Sans MS" pitchFamily="66" charset="0"/>
              </a:rPr>
              <a:t>50</a:t>
            </a:r>
            <a:r>
              <a:rPr lang="en-US" sz="2400" b="1" baseline="30000" dirty="0" smtClean="0">
                <a:solidFill>
                  <a:srgbClr val="333399"/>
                </a:solidFill>
                <a:latin typeface="Comic Sans MS" pitchFamily="66" charset="0"/>
              </a:rPr>
              <a:t>th</a:t>
            </a:r>
            <a:r>
              <a:rPr lang="en-US" sz="2400" b="1" dirty="0" smtClean="0">
                <a:solidFill>
                  <a:srgbClr val="333399"/>
                </a:solidFill>
                <a:latin typeface="Comic Sans MS" pitchFamily="66" charset="0"/>
              </a:rPr>
              <a:t> Anniversary of SLAC </a:t>
            </a:r>
            <a:endParaRPr lang="en-US" sz="900" b="1" dirty="0">
              <a:solidFill>
                <a:srgbClr val="333399"/>
              </a:solidFill>
              <a:latin typeface="Comic Sans MS" pitchFamily="66" charset="0"/>
            </a:endParaRPr>
          </a:p>
          <a:p>
            <a:pPr marL="341313" indent="-341313">
              <a:spcBef>
                <a:spcPts val="600"/>
              </a:spcBef>
              <a:buClr>
                <a:srgbClr val="CC0000"/>
              </a:buCl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900" b="1" dirty="0">
              <a:solidFill>
                <a:srgbClr val="C00000"/>
              </a:solidFill>
              <a:latin typeface="Comic Sans MS" pitchFamily="66" charset="0"/>
            </a:endParaRPr>
          </a:p>
          <a:p>
            <a:pPr marL="341313" indent="-341313">
              <a:spcBef>
                <a:spcPts val="600"/>
              </a:spcBef>
              <a:buClr>
                <a:srgbClr val="CC0000"/>
              </a:buClr>
              <a:buFont typeface="Comic Sans MS" pitchFamily="66" charset="0"/>
              <a:buChar char="*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2400" b="1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pPr marL="341313" indent="-341313">
              <a:spcBef>
                <a:spcPts val="600"/>
              </a:spcBef>
              <a:buClr>
                <a:srgbClr val="CC0000"/>
              </a:buClr>
              <a:buFont typeface="Comic Sans MS" pitchFamily="66" charset="0"/>
              <a:buChar char="*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2400" b="1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pPr marL="341313" indent="-341313">
              <a:spcBef>
                <a:spcPts val="600"/>
              </a:spcBef>
              <a:buClr>
                <a:srgbClr val="CC0000"/>
              </a:buClr>
              <a:buFont typeface="Comic Sans MS" pitchFamily="66" charset="0"/>
              <a:buChar char="*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400" b="1" dirty="0" smtClean="0">
                <a:solidFill>
                  <a:srgbClr val="C00000"/>
                </a:solidFill>
                <a:latin typeface="Comic Sans MS" pitchFamily="66" charset="0"/>
              </a:rPr>
              <a:t>40</a:t>
            </a:r>
            <a:r>
              <a:rPr lang="en-US" sz="2400" b="1" baseline="30000" dirty="0" smtClean="0">
                <a:solidFill>
                  <a:srgbClr val="C00000"/>
                </a:solidFill>
                <a:latin typeface="Comic Sans MS" pitchFamily="66" charset="0"/>
              </a:rPr>
              <a:t>th</a:t>
            </a:r>
            <a:r>
              <a:rPr lang="en-US" sz="2400" b="1" dirty="0" smtClean="0">
                <a:solidFill>
                  <a:srgbClr val="C00000"/>
                </a:solidFill>
                <a:latin typeface="Comic Sans MS" pitchFamily="66" charset="0"/>
              </a:rPr>
              <a:t> Anniversary of the SSI  </a:t>
            </a:r>
            <a:endParaRPr lang="en-US" sz="24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1295400"/>
            <a:ext cx="16510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CMS-gamgam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00" y="1295400"/>
            <a:ext cx="2130886" cy="1223705"/>
          </a:xfrm>
          <a:prstGeom prst="rect">
            <a:avLst/>
          </a:prstGeom>
        </p:spPr>
      </p:pic>
      <p:pic>
        <p:nvPicPr>
          <p:cNvPr id="12" name="Picture 11" descr="SLAC-50th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43600" y="2895600"/>
            <a:ext cx="1686793" cy="1376209"/>
          </a:xfrm>
          <a:prstGeom prst="rect">
            <a:avLst/>
          </a:prstGeom>
        </p:spPr>
      </p:pic>
      <p:pic>
        <p:nvPicPr>
          <p:cNvPr id="13" name="Picture 15" descr="SSI 2012 - History of the Univers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57800" y="4495800"/>
            <a:ext cx="3276600" cy="14810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 Box 2"/>
          <p:cNvSpPr txBox="1">
            <a:spLocks noChangeArrowheads="1"/>
          </p:cNvSpPr>
          <p:nvPr/>
        </p:nvSpPr>
        <p:spPr bwMode="auto">
          <a:xfrm>
            <a:off x="457200" y="274638"/>
            <a:ext cx="8229600" cy="792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800" b="1" dirty="0" smtClean="0">
                <a:solidFill>
                  <a:srgbClr val="000000"/>
                </a:solidFill>
                <a:latin typeface="Comic Sans MS" pitchFamily="66" charset="0"/>
              </a:rPr>
              <a:t>Event Signup</a:t>
            </a:r>
            <a:endParaRPr lang="en-US" sz="2800" b="1" dirty="0">
              <a:solidFill>
                <a:srgbClr val="000000"/>
              </a:solidFill>
              <a:latin typeface="Comic Sans MS" pitchFamily="66" charset="0"/>
            </a:endParaRPr>
          </a:p>
        </p:txBody>
      </p:sp>
      <p:pic>
        <p:nvPicPr>
          <p:cNvPr id="153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0" y="2971800"/>
            <a:ext cx="1981200" cy="1594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1" name="TextBox 11"/>
          <p:cNvSpPr txBox="1">
            <a:spLocks noChangeArrowheads="1"/>
          </p:cNvSpPr>
          <p:nvPr/>
        </p:nvSpPr>
        <p:spPr bwMode="auto">
          <a:xfrm>
            <a:off x="228600" y="1447800"/>
            <a:ext cx="5867400" cy="4780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22228B"/>
                </a:solidFill>
                <a:latin typeface="Comic Sans MS" pitchFamily="66" charset="0"/>
              </a:rPr>
              <a:t>Dinner:</a:t>
            </a:r>
          </a:p>
          <a:p>
            <a:r>
              <a:rPr lang="en-US" b="1" dirty="0">
                <a:solidFill>
                  <a:srgbClr val="22228B"/>
                </a:solidFill>
                <a:latin typeface="Comic Sans MS" pitchFamily="66" charset="0"/>
              </a:rPr>
              <a:t> </a:t>
            </a:r>
            <a:r>
              <a:rPr lang="en-US" b="1" dirty="0" smtClean="0">
                <a:solidFill>
                  <a:srgbClr val="22228B"/>
                </a:solidFill>
                <a:latin typeface="Comic Sans MS" pitchFamily="66" charset="0"/>
              </a:rPr>
              <a:t> Tuesday Jul/24 – </a:t>
            </a:r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</a:rPr>
              <a:t>Only limited tickets left</a:t>
            </a:r>
          </a:p>
          <a:p>
            <a:r>
              <a:rPr lang="en-US" b="1" dirty="0">
                <a:solidFill>
                  <a:srgbClr val="22228B"/>
                </a:solidFill>
                <a:latin typeface="Comic Sans MS" pitchFamily="66" charset="0"/>
              </a:rPr>
              <a:t> </a:t>
            </a:r>
            <a:r>
              <a:rPr lang="en-US" b="1" dirty="0" smtClean="0">
                <a:solidFill>
                  <a:srgbClr val="22228B"/>
                </a:solidFill>
                <a:latin typeface="Comic Sans MS" pitchFamily="66" charset="0"/>
              </a:rPr>
              <a:t> Monday Jul/30  – </a:t>
            </a:r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</a:rPr>
              <a:t>Sign up by noon Wed. </a:t>
            </a:r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</a:rPr>
              <a:t>Jul/25 </a:t>
            </a:r>
            <a:endParaRPr lang="en-US" b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r>
              <a:rPr lang="en-US" b="1" dirty="0">
                <a:solidFill>
                  <a:srgbClr val="22228B"/>
                </a:solidFill>
                <a:latin typeface="Comic Sans MS" pitchFamily="66" charset="0"/>
              </a:rPr>
              <a:t> </a:t>
            </a:r>
            <a:r>
              <a:rPr lang="en-US" b="1" dirty="0" smtClean="0">
                <a:solidFill>
                  <a:srgbClr val="22228B"/>
                </a:solidFill>
                <a:latin typeface="Comic Sans MS" pitchFamily="66" charset="0"/>
              </a:rPr>
              <a:t> Thursday Aug/2 – </a:t>
            </a:r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</a:rPr>
              <a:t>Sign up by noon Wed. </a:t>
            </a:r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</a:rPr>
              <a:t>Jul/25 </a:t>
            </a:r>
            <a:endParaRPr lang="en-US" b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endParaRPr lang="en-US" b="1" dirty="0">
              <a:solidFill>
                <a:srgbClr val="22228B"/>
              </a:solidFill>
              <a:latin typeface="Comic Sans MS" pitchFamily="66" charset="0"/>
            </a:endParaRPr>
          </a:p>
          <a:p>
            <a:pPr>
              <a:spcBef>
                <a:spcPts val="400"/>
              </a:spcBef>
              <a:buClrTx/>
              <a:buSzTx/>
              <a:buFontTx/>
              <a:buNone/>
            </a:pPr>
            <a:r>
              <a:rPr lang="en-US" b="1" dirty="0" smtClean="0">
                <a:solidFill>
                  <a:srgbClr val="262699"/>
                </a:solidFill>
                <a:latin typeface="Comic Sans MS" pitchFamily="66" charset="0"/>
              </a:rPr>
              <a:t>Tour of LINAC Klystron Gallery:</a:t>
            </a:r>
          </a:p>
          <a:p>
            <a:pPr>
              <a:spcBef>
                <a:spcPts val="400"/>
              </a:spcBef>
              <a:buClrTx/>
              <a:buSzTx/>
              <a:buFontTx/>
              <a:buNone/>
            </a:pPr>
            <a:r>
              <a:rPr lang="en-US" b="1" dirty="0">
                <a:solidFill>
                  <a:srgbClr val="262699"/>
                </a:solidFill>
                <a:latin typeface="Comic Sans MS" pitchFamily="66" charset="0"/>
              </a:rPr>
              <a:t> </a:t>
            </a:r>
            <a:r>
              <a:rPr lang="en-US" b="1" dirty="0" smtClean="0">
                <a:solidFill>
                  <a:srgbClr val="262699"/>
                </a:solidFill>
                <a:latin typeface="Comic Sans MS" pitchFamily="66" charset="0"/>
              </a:rPr>
              <a:t>  Thursday Jul/26, Tuesday Jul/31</a:t>
            </a:r>
            <a:endParaRPr lang="en-US" b="1" dirty="0">
              <a:solidFill>
                <a:srgbClr val="262699"/>
              </a:solidFill>
              <a:latin typeface="Comic Sans MS" pitchFamily="66" charset="0"/>
            </a:endParaRPr>
          </a:p>
          <a:p>
            <a:pPr>
              <a:spcBef>
                <a:spcPts val="400"/>
              </a:spcBef>
              <a:buClrTx/>
              <a:buSzTx/>
              <a:buFontTx/>
              <a:buNone/>
            </a:pPr>
            <a:r>
              <a:rPr lang="en-US" b="1" dirty="0" smtClean="0">
                <a:solidFill>
                  <a:srgbClr val="262699"/>
                </a:solidFill>
                <a:latin typeface="Comic Sans MS" pitchFamily="66" charset="0"/>
              </a:rPr>
              <a:t>Tour of </a:t>
            </a:r>
            <a:r>
              <a:rPr lang="en-US" b="1" dirty="0" err="1" smtClean="0">
                <a:solidFill>
                  <a:srgbClr val="262699"/>
                </a:solidFill>
                <a:latin typeface="Comic Sans MS" pitchFamily="66" charset="0"/>
              </a:rPr>
              <a:t>Kavli</a:t>
            </a:r>
            <a:r>
              <a:rPr lang="en-US" b="1" dirty="0" smtClean="0">
                <a:solidFill>
                  <a:srgbClr val="262699"/>
                </a:solidFill>
                <a:latin typeface="Comic Sans MS" pitchFamily="66" charset="0"/>
              </a:rPr>
              <a:t> Visualization Lab    </a:t>
            </a:r>
          </a:p>
          <a:p>
            <a:pPr>
              <a:spcBef>
                <a:spcPts val="400"/>
              </a:spcBef>
              <a:buClrTx/>
              <a:buSzTx/>
              <a:buFontTx/>
              <a:buNone/>
            </a:pPr>
            <a:r>
              <a:rPr lang="en-US" b="1" dirty="0">
                <a:solidFill>
                  <a:srgbClr val="262699"/>
                </a:solidFill>
                <a:latin typeface="Comic Sans MS" pitchFamily="66" charset="0"/>
              </a:rPr>
              <a:t> </a:t>
            </a:r>
            <a:r>
              <a:rPr lang="en-US" b="1" dirty="0" smtClean="0">
                <a:solidFill>
                  <a:srgbClr val="262699"/>
                </a:solidFill>
                <a:latin typeface="Comic Sans MS" pitchFamily="66" charset="0"/>
              </a:rPr>
              <a:t>  Thursday Aug/2</a:t>
            </a:r>
          </a:p>
          <a:p>
            <a:pPr>
              <a:spcBef>
                <a:spcPts val="400"/>
              </a:spcBef>
              <a:buClrTx/>
              <a:buSzTx/>
              <a:buFontTx/>
              <a:buNone/>
            </a:pPr>
            <a:r>
              <a:rPr lang="en-US" b="1" dirty="0" smtClean="0">
                <a:solidFill>
                  <a:srgbClr val="262699"/>
                </a:solidFill>
                <a:latin typeface="Comic Sans MS" pitchFamily="66" charset="0"/>
              </a:rPr>
              <a:t> =&gt; </a:t>
            </a:r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</a:rPr>
              <a:t>Signup board outside </a:t>
            </a:r>
            <a:r>
              <a:rPr lang="en-US" b="1" dirty="0" err="1">
                <a:solidFill>
                  <a:srgbClr val="FF0000"/>
                </a:solidFill>
                <a:latin typeface="Comic Sans MS" pitchFamily="66" charset="0"/>
              </a:rPr>
              <a:t>K</a:t>
            </a:r>
            <a:r>
              <a:rPr lang="en-US" b="1" dirty="0" err="1" smtClean="0">
                <a:solidFill>
                  <a:srgbClr val="FF0000"/>
                </a:solidFill>
                <a:latin typeface="Comic Sans MS" pitchFamily="66" charset="0"/>
              </a:rPr>
              <a:t>avli</a:t>
            </a:r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</a:rPr>
              <a:t> auditorium</a:t>
            </a:r>
            <a:endParaRPr lang="en-US" b="1" dirty="0">
              <a:solidFill>
                <a:srgbClr val="FF0000"/>
              </a:solidFill>
              <a:latin typeface="Comic Sans MS" pitchFamily="66" charset="0"/>
            </a:endParaRPr>
          </a:p>
          <a:p>
            <a:endParaRPr lang="en-US" b="1" dirty="0">
              <a:solidFill>
                <a:srgbClr val="22228B"/>
              </a:solidFill>
              <a:latin typeface="Comic Sans MS" pitchFamily="66" charset="0"/>
            </a:endParaRPr>
          </a:p>
          <a:p>
            <a:endParaRPr lang="en-US" b="1" dirty="0">
              <a:solidFill>
                <a:srgbClr val="22228B"/>
              </a:solidFill>
              <a:latin typeface="Comic Sans MS" pitchFamily="66" charset="0"/>
            </a:endParaRPr>
          </a:p>
          <a:p>
            <a:r>
              <a:rPr lang="en-US" b="1" dirty="0" smtClean="0">
                <a:solidFill>
                  <a:srgbClr val="22228B"/>
                </a:solidFill>
                <a:latin typeface="Comic Sans MS" pitchFamily="66" charset="0"/>
              </a:rPr>
              <a:t>SSI </a:t>
            </a:r>
            <a:r>
              <a:rPr lang="en-US" b="1" dirty="0" err="1" smtClean="0">
                <a:solidFill>
                  <a:srgbClr val="22228B"/>
                </a:solidFill>
                <a:latin typeface="Comic Sans MS" pitchFamily="66" charset="0"/>
              </a:rPr>
              <a:t>vs</a:t>
            </a:r>
            <a:r>
              <a:rPr lang="en-US" b="1" dirty="0" smtClean="0">
                <a:solidFill>
                  <a:srgbClr val="22228B"/>
                </a:solidFill>
                <a:latin typeface="Comic Sans MS" pitchFamily="66" charset="0"/>
              </a:rPr>
              <a:t> SLAC soccer game</a:t>
            </a:r>
          </a:p>
          <a:p>
            <a:r>
              <a:rPr lang="en-US" b="1" dirty="0">
                <a:solidFill>
                  <a:srgbClr val="22228B"/>
                </a:solidFill>
                <a:latin typeface="Comic Sans MS" pitchFamily="66" charset="0"/>
              </a:rPr>
              <a:t> </a:t>
            </a:r>
            <a:r>
              <a:rPr lang="en-US" b="1" dirty="0" smtClean="0">
                <a:solidFill>
                  <a:srgbClr val="22228B"/>
                </a:solidFill>
                <a:latin typeface="Comic Sans MS" pitchFamily="66" charset="0"/>
              </a:rPr>
              <a:t>  Wednesday Aug/2</a:t>
            </a:r>
          </a:p>
          <a:p>
            <a:r>
              <a:rPr lang="en-US" b="1" dirty="0" smtClean="0">
                <a:solidFill>
                  <a:srgbClr val="262699"/>
                </a:solidFill>
                <a:latin typeface="Comic Sans MS" pitchFamily="66" charset="0"/>
              </a:rPr>
              <a:t>=&gt; </a:t>
            </a:r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</a:rPr>
              <a:t>Signup board outside </a:t>
            </a:r>
            <a:r>
              <a:rPr lang="en-US" b="1" dirty="0" err="1" smtClean="0">
                <a:solidFill>
                  <a:srgbClr val="FF0000"/>
                </a:solidFill>
                <a:latin typeface="Comic Sans MS" pitchFamily="66" charset="0"/>
              </a:rPr>
              <a:t>Kavli</a:t>
            </a:r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</a:rPr>
              <a:t> auditorium</a:t>
            </a:r>
            <a:endParaRPr lang="en-US" b="1" dirty="0">
              <a:solidFill>
                <a:srgbClr val="22228B"/>
              </a:solidFill>
              <a:latin typeface="Comic Sans MS" pitchFamily="66" charset="0"/>
            </a:endParaRPr>
          </a:p>
          <a:p>
            <a:endParaRPr lang="en-US" b="1" dirty="0" smtClean="0">
              <a:solidFill>
                <a:srgbClr val="22228B"/>
              </a:solidFill>
              <a:latin typeface="Comic Sans MS" pitchFamily="66" charset="0"/>
            </a:endParaRPr>
          </a:p>
        </p:txBody>
      </p:sp>
      <p:pic>
        <p:nvPicPr>
          <p:cNvPr id="15371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72200" y="1371600"/>
            <a:ext cx="2095775" cy="139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 descr="ssi-2010-2-215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72200" y="4724400"/>
            <a:ext cx="2047875" cy="1609725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Text Box 2"/>
          <p:cNvSpPr txBox="1">
            <a:spLocks noChangeArrowheads="1"/>
          </p:cNvSpPr>
          <p:nvPr/>
        </p:nvSpPr>
        <p:spPr bwMode="auto">
          <a:xfrm>
            <a:off x="457200" y="274638"/>
            <a:ext cx="8229600" cy="792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800" b="1" dirty="0" smtClean="0">
                <a:solidFill>
                  <a:srgbClr val="000000"/>
                </a:solidFill>
                <a:latin typeface="Comic Sans MS" pitchFamily="66" charset="0"/>
              </a:rPr>
              <a:t>Daily Operations</a:t>
            </a:r>
            <a:endParaRPr lang="en-US" sz="2800" b="1" dirty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17412" name="Text Box 3"/>
          <p:cNvSpPr txBox="1">
            <a:spLocks noChangeArrowheads="1"/>
          </p:cNvSpPr>
          <p:nvPr/>
        </p:nvSpPr>
        <p:spPr bwMode="auto">
          <a:xfrm>
            <a:off x="457200" y="1219200"/>
            <a:ext cx="8229600" cy="4906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marL="341313" indent="-341313">
              <a:spcBef>
                <a:spcPts val="600"/>
              </a:spcBef>
              <a:buClr>
                <a:srgbClr val="CC0000"/>
              </a:buClr>
              <a:buFont typeface="Comic Sans MS" pitchFamily="66" charset="0"/>
              <a:buChar char="*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400" b="1" dirty="0" smtClean="0">
                <a:solidFill>
                  <a:srgbClr val="333399"/>
                </a:solidFill>
                <a:latin typeface="Comic Sans MS" pitchFamily="66" charset="0"/>
              </a:rPr>
              <a:t>Lunch is on yourself at cafeteria</a:t>
            </a:r>
            <a:endParaRPr lang="en-US" sz="2400" b="1" dirty="0">
              <a:solidFill>
                <a:srgbClr val="333399"/>
              </a:solidFill>
              <a:latin typeface="Comic Sans MS" pitchFamily="66" charset="0"/>
            </a:endParaRPr>
          </a:p>
          <a:p>
            <a:pPr marL="741363" lvl="1" indent="-284163">
              <a:spcBef>
                <a:spcPts val="500"/>
              </a:spcBef>
              <a:buClr>
                <a:srgbClr val="333399"/>
              </a:buCl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2000" b="1" dirty="0">
              <a:solidFill>
                <a:srgbClr val="C00000"/>
              </a:solidFill>
              <a:latin typeface="Comic Sans MS" pitchFamily="66" charset="0"/>
            </a:endParaRPr>
          </a:p>
          <a:p>
            <a:pPr marL="341313" indent="-341313">
              <a:spcBef>
                <a:spcPts val="600"/>
              </a:spcBef>
              <a:buClr>
                <a:srgbClr val="CC0000"/>
              </a:buClr>
              <a:buFont typeface="Comic Sans MS" pitchFamily="66" charset="0"/>
              <a:buChar char="*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400" b="1" dirty="0" smtClean="0">
                <a:solidFill>
                  <a:srgbClr val="333399"/>
                </a:solidFill>
                <a:latin typeface="Comic Sans MS" pitchFamily="66" charset="0"/>
              </a:rPr>
              <a:t>Check program page for evening social events, poster sessions.  </a:t>
            </a:r>
            <a:endParaRPr lang="en-US" sz="2400" b="1" dirty="0">
              <a:solidFill>
                <a:srgbClr val="333399"/>
              </a:solidFill>
              <a:latin typeface="Comic Sans MS" pitchFamily="66" charset="0"/>
            </a:endParaRPr>
          </a:p>
          <a:p>
            <a:pPr marL="741363" lvl="1" indent="-284163">
              <a:spcBef>
                <a:spcPts val="500"/>
              </a:spcBef>
              <a:buClr>
                <a:srgbClr val="333399"/>
              </a:buCl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2000" b="1" dirty="0">
              <a:solidFill>
                <a:srgbClr val="C00000"/>
              </a:solidFill>
              <a:latin typeface="Comic Sans MS" pitchFamily="66" charset="0"/>
            </a:endParaRPr>
          </a:p>
          <a:p>
            <a:pPr marL="341313" indent="-341313">
              <a:spcBef>
                <a:spcPts val="600"/>
              </a:spcBef>
              <a:buClr>
                <a:srgbClr val="CC0000"/>
              </a:buClr>
              <a:buFont typeface="Comic Sans MS" pitchFamily="66" charset="0"/>
              <a:buChar char="*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400" b="1" dirty="0" smtClean="0">
                <a:solidFill>
                  <a:srgbClr val="333399"/>
                </a:solidFill>
                <a:latin typeface="Comic Sans MS" pitchFamily="66" charset="0"/>
              </a:rPr>
              <a:t>Practical Information</a:t>
            </a:r>
            <a:endParaRPr lang="en-US" sz="2000" b="1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pPr marL="1084263" lvl="1" indent="-341313">
              <a:spcBef>
                <a:spcPts val="600"/>
              </a:spcBef>
              <a:buClr>
                <a:srgbClr val="CC0000"/>
              </a:buClr>
              <a:buFont typeface="Arial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000" b="1" dirty="0" smtClean="0">
                <a:solidFill>
                  <a:srgbClr val="C00000"/>
                </a:solidFill>
                <a:latin typeface="Comic Sans MS" pitchFamily="66" charset="0"/>
              </a:rPr>
              <a:t>Check for updates on the “SLAC Campus” page on the SSI web page for updates.</a:t>
            </a:r>
            <a:endParaRPr lang="en-US" sz="2000" b="1" dirty="0">
              <a:solidFill>
                <a:srgbClr val="C00000"/>
              </a:solidFill>
              <a:latin typeface="Comic Sans MS" pitchFamily="66" charset="0"/>
            </a:endParaRPr>
          </a:p>
          <a:p>
            <a:pPr marL="1484313" lvl="2" indent="-341313">
              <a:spcBef>
                <a:spcPts val="600"/>
              </a:spcBef>
              <a:buClr>
                <a:srgbClr val="CC0000"/>
              </a:buClr>
              <a:buFont typeface="Arial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000" b="1" dirty="0" smtClean="0">
                <a:solidFill>
                  <a:srgbClr val="C00000"/>
                </a:solidFill>
                <a:latin typeface="Comic Sans MS" pitchFamily="66" charset="0"/>
              </a:rPr>
              <a:t>Printing, ATM machine, late night food access etc.      </a:t>
            </a:r>
            <a:r>
              <a:rPr lang="en-US" sz="2400" b="1" dirty="0" smtClean="0">
                <a:solidFill>
                  <a:srgbClr val="C00000"/>
                </a:solidFill>
                <a:latin typeface="Comic Sans MS" pitchFamily="66" charset="0"/>
              </a:rPr>
              <a:t>  </a:t>
            </a:r>
            <a:endParaRPr lang="en-US" sz="2400" b="1" dirty="0">
              <a:solidFill>
                <a:srgbClr val="C00000"/>
              </a:solidFill>
              <a:latin typeface="Comic Sans MS" pitchFamily="66" charset="0"/>
            </a:endParaRPr>
          </a:p>
          <a:p>
            <a:pPr marL="341313" indent="-341313">
              <a:spcBef>
                <a:spcPts val="600"/>
              </a:spcBef>
              <a:buClr>
                <a:srgbClr val="CC0000"/>
              </a:buCl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2400" b="1" dirty="0">
              <a:solidFill>
                <a:srgbClr val="333399"/>
              </a:solidFill>
              <a:latin typeface="Comic Sans MS" pitchFamily="66" charset="0"/>
            </a:endParaRPr>
          </a:p>
          <a:p>
            <a:pPr marL="341313" indent="-341313">
              <a:spcBef>
                <a:spcPts val="600"/>
              </a:spcBef>
              <a:buClr>
                <a:srgbClr val="CC0000"/>
              </a:buCl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400" b="1" dirty="0">
                <a:solidFill>
                  <a:srgbClr val="333399"/>
                </a:solidFill>
                <a:latin typeface="Comic Sans MS" pitchFamily="66" charset="0"/>
              </a:rPr>
              <a:t>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8013" cy="790575"/>
          </a:xfrm>
        </p:spPr>
        <p:txBody>
          <a:bodyPr/>
          <a:lstStyle/>
          <a:p>
            <a:r>
              <a:rPr lang="en-US" b="1" dirty="0" smtClean="0"/>
              <a:t>Lectures</a:t>
            </a:r>
            <a:endParaRPr lang="en-US" b="1" dirty="0"/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457200" y="1219200"/>
            <a:ext cx="8229600" cy="4906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marL="341313" indent="-341313">
              <a:spcBef>
                <a:spcPts val="600"/>
              </a:spcBef>
              <a:buClr>
                <a:srgbClr val="CC0000"/>
              </a:buClr>
              <a:buFont typeface="Comic Sans MS" pitchFamily="66" charset="0"/>
              <a:buChar char="*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400" b="1" dirty="0" smtClean="0">
                <a:solidFill>
                  <a:srgbClr val="333399"/>
                </a:solidFill>
                <a:latin typeface="Comic Sans MS" pitchFamily="66" charset="0"/>
              </a:rPr>
              <a:t>Lecture and topical conference slides can be found at both the </a:t>
            </a:r>
            <a:r>
              <a:rPr lang="en-US" sz="2400" b="1" dirty="0" err="1" smtClean="0">
                <a:solidFill>
                  <a:srgbClr val="333399"/>
                </a:solidFill>
                <a:latin typeface="Comic Sans MS" pitchFamily="66" charset="0"/>
              </a:rPr>
              <a:t>Indico</a:t>
            </a:r>
            <a:r>
              <a:rPr lang="en-US" sz="2400" b="1" dirty="0" smtClean="0">
                <a:solidFill>
                  <a:srgbClr val="333399"/>
                </a:solidFill>
                <a:latin typeface="Comic Sans MS" pitchFamily="66" charset="0"/>
              </a:rPr>
              <a:t> upload site and the program page. </a:t>
            </a:r>
          </a:p>
          <a:p>
            <a:pPr marL="341313" indent="-341313">
              <a:spcBef>
                <a:spcPts val="600"/>
              </a:spcBef>
              <a:buClr>
                <a:srgbClr val="CC0000"/>
              </a:buCl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1100" b="1" dirty="0" smtClean="0">
              <a:solidFill>
                <a:srgbClr val="333399"/>
              </a:solidFill>
              <a:latin typeface="Comic Sans MS" pitchFamily="66" charset="0"/>
            </a:endParaRPr>
          </a:p>
          <a:p>
            <a:pPr marL="341313" indent="-341313">
              <a:spcBef>
                <a:spcPts val="600"/>
              </a:spcBef>
              <a:buClr>
                <a:srgbClr val="CC0000"/>
              </a:buClr>
              <a:buFont typeface="Comic Sans MS" pitchFamily="66" charset="0"/>
              <a:buChar char="*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400" b="1" dirty="0" err="1" smtClean="0">
                <a:solidFill>
                  <a:srgbClr val="333399"/>
                </a:solidFill>
                <a:latin typeface="Comic Sans MS" pitchFamily="66" charset="0"/>
              </a:rPr>
              <a:t>Qestions</a:t>
            </a:r>
            <a:r>
              <a:rPr lang="en-US" sz="2400" b="1" dirty="0" smtClean="0">
                <a:solidFill>
                  <a:srgbClr val="333399"/>
                </a:solidFill>
                <a:latin typeface="Comic Sans MS" pitchFamily="66" charset="0"/>
              </a:rPr>
              <a:t> on lectures should be submitted through online form on top of the Program/</a:t>
            </a:r>
            <a:r>
              <a:rPr lang="en-US" sz="2400" b="1" dirty="0" err="1" smtClean="0">
                <a:solidFill>
                  <a:srgbClr val="333399"/>
                </a:solidFill>
                <a:latin typeface="Comic Sans MS" pitchFamily="66" charset="0"/>
              </a:rPr>
              <a:t>Indico</a:t>
            </a:r>
            <a:r>
              <a:rPr lang="en-US" sz="2400" b="1" dirty="0" smtClean="0">
                <a:solidFill>
                  <a:srgbClr val="333399"/>
                </a:solidFill>
                <a:latin typeface="Comic Sans MS" pitchFamily="66" charset="0"/>
              </a:rPr>
              <a:t> page to discuss at the Tuesday/Thursday Q&amp;A sessions. </a:t>
            </a:r>
          </a:p>
          <a:p>
            <a:pPr marL="341313" indent="-341313">
              <a:spcBef>
                <a:spcPts val="600"/>
              </a:spcBef>
              <a:buClr>
                <a:srgbClr val="CC0000"/>
              </a:buCl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1100" b="1" dirty="0" smtClean="0">
                <a:solidFill>
                  <a:srgbClr val="333399"/>
                </a:solidFill>
                <a:latin typeface="Comic Sans MS" pitchFamily="66" charset="0"/>
              </a:rPr>
              <a:t> </a:t>
            </a:r>
            <a:endParaRPr lang="en-US" sz="1050" b="1" dirty="0">
              <a:solidFill>
                <a:srgbClr val="C00000"/>
              </a:solidFill>
              <a:latin typeface="Comic Sans MS" pitchFamily="66" charset="0"/>
            </a:endParaRPr>
          </a:p>
          <a:p>
            <a:pPr marL="341313" indent="-341313">
              <a:spcBef>
                <a:spcPts val="600"/>
              </a:spcBef>
              <a:buClr>
                <a:srgbClr val="CC0000"/>
              </a:buClr>
              <a:buFont typeface="Comic Sans MS" pitchFamily="66" charset="0"/>
              <a:buChar char="*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400" b="1" dirty="0" smtClean="0">
                <a:solidFill>
                  <a:srgbClr val="333399"/>
                </a:solidFill>
                <a:latin typeface="Comic Sans MS" pitchFamily="66" charset="0"/>
              </a:rPr>
              <a:t>Contest question for this year’s SSI:</a:t>
            </a:r>
          </a:p>
          <a:p>
            <a:pPr marL="341313" indent="-341313">
              <a:spcBef>
                <a:spcPts val="600"/>
              </a:spcBef>
              <a:buClr>
                <a:srgbClr val="CC0000"/>
              </a:buCl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400" b="1" dirty="0">
                <a:solidFill>
                  <a:srgbClr val="333399"/>
                </a:solidFill>
                <a:latin typeface="Comic Sans MS" pitchFamily="66" charset="0"/>
              </a:rPr>
              <a:t> </a:t>
            </a:r>
            <a:r>
              <a:rPr lang="en-US" sz="2400" b="1" dirty="0" smtClean="0">
                <a:solidFill>
                  <a:srgbClr val="333399"/>
                </a:solidFill>
                <a:latin typeface="Comic Sans MS" pitchFamily="66" charset="0"/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  <a:latin typeface="+mj-lt"/>
              </a:rPr>
              <a:t>“</a:t>
            </a:r>
            <a:r>
              <a:rPr lang="en-US" sz="2400" dirty="0" smtClean="0">
                <a:solidFill>
                  <a:srgbClr val="FF0000"/>
                </a:solidFill>
                <a:latin typeface="+mj-lt"/>
              </a:rPr>
              <a:t>What’s </a:t>
            </a:r>
            <a:r>
              <a:rPr lang="en-US" sz="2400" dirty="0">
                <a:solidFill>
                  <a:srgbClr val="FF0000"/>
                </a:solidFill>
                <a:latin typeface="+mj-lt"/>
              </a:rPr>
              <a:t>the meaning of the discovery of the Higgs </a:t>
            </a:r>
            <a:r>
              <a:rPr lang="en-US" sz="2400" dirty="0" smtClean="0">
                <a:solidFill>
                  <a:srgbClr val="FF0000"/>
                </a:solidFill>
                <a:latin typeface="+mj-lt"/>
              </a:rPr>
              <a:t>boson ? If it is the ‘Higgs’, how would </a:t>
            </a:r>
            <a:r>
              <a:rPr lang="en-US" sz="2400" smtClean="0">
                <a:solidFill>
                  <a:srgbClr val="FF0000"/>
                </a:solidFill>
                <a:latin typeface="+mj-lt"/>
              </a:rPr>
              <a:t>you name it ?” </a:t>
            </a:r>
            <a:endParaRPr lang="en-US" sz="2400" dirty="0" smtClean="0">
              <a:solidFill>
                <a:srgbClr val="FF0000"/>
              </a:solidFill>
              <a:latin typeface="+mj-lt"/>
            </a:endParaRPr>
          </a:p>
          <a:p>
            <a:pPr marL="341313" indent="-341313">
              <a:spcBef>
                <a:spcPts val="600"/>
              </a:spcBef>
              <a:buClr>
                <a:srgbClr val="CC0000"/>
              </a:buCl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400" b="1" dirty="0">
                <a:solidFill>
                  <a:srgbClr val="333399"/>
                </a:solidFill>
                <a:latin typeface="Comic Sans MS" pitchFamily="66" charset="0"/>
              </a:rPr>
              <a:t> </a:t>
            </a:r>
            <a:r>
              <a:rPr lang="en-US" sz="2400" b="1" dirty="0" smtClean="0">
                <a:solidFill>
                  <a:srgbClr val="333399"/>
                </a:solidFill>
                <a:latin typeface="Comic Sans MS" pitchFamily="66" charset="0"/>
              </a:rPr>
              <a:t>  Submit answers in paper box “Contest question” by Wednesday Aug/1. Award announcement Aug/2.</a:t>
            </a:r>
            <a:endParaRPr lang="en-US" sz="2400" b="1" dirty="0">
              <a:solidFill>
                <a:srgbClr val="333399"/>
              </a:solidFill>
              <a:latin typeface="Comic Sans MS" pitchFamily="66" charset="0"/>
            </a:endParaRPr>
          </a:p>
          <a:p>
            <a:pPr marL="741363" lvl="1" indent="-284163">
              <a:spcBef>
                <a:spcPts val="500"/>
              </a:spcBef>
              <a:buClr>
                <a:srgbClr val="333399"/>
              </a:buCl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2000" b="1" dirty="0">
              <a:solidFill>
                <a:srgbClr val="C00000"/>
              </a:solidFill>
              <a:latin typeface="Comic Sans MS" pitchFamily="66" charset="0"/>
            </a:endParaRPr>
          </a:p>
          <a:p>
            <a:pPr marL="341313" indent="-341313">
              <a:spcBef>
                <a:spcPts val="600"/>
              </a:spcBef>
              <a:buClr>
                <a:srgbClr val="CC0000"/>
              </a:buCl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2400" b="1" dirty="0">
              <a:solidFill>
                <a:srgbClr val="333399"/>
              </a:solidFill>
              <a:latin typeface="Comic Sans MS" pitchFamily="66" charset="0"/>
            </a:endParaRPr>
          </a:p>
          <a:p>
            <a:pPr marL="341313" indent="-341313">
              <a:spcBef>
                <a:spcPts val="600"/>
              </a:spcBef>
              <a:buClr>
                <a:srgbClr val="CC0000"/>
              </a:buCl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sz="2400" b="1" dirty="0">
                <a:solidFill>
                  <a:srgbClr val="333399"/>
                </a:solidFill>
                <a:latin typeface="Comic Sans MS" pitchFamily="66" charset="0"/>
              </a:rPr>
              <a:t>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3333CC"/>
      </a:hlink>
      <a:folHlink>
        <a:srgbClr val="B2B2B2"/>
      </a:folHlink>
    </a:clrScheme>
    <a:fontScheme name="Office Theme">
      <a:majorFont>
        <a:latin typeface="Comic Sans MS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18645</TotalTime>
  <Words>261</Words>
  <Application>Microsoft Office PowerPoint</Application>
  <PresentationFormat>On-screen Show (4:3)</PresentationFormat>
  <Paragraphs>56</Paragraphs>
  <Slides>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Welcome to the 40th SLAC Summer Institute</vt:lpstr>
      <vt:lpstr>A Special Year</vt:lpstr>
      <vt:lpstr>Slide 3</vt:lpstr>
      <vt:lpstr>Slide 4</vt:lpstr>
      <vt:lpstr>Lectures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ncrow</dc:creator>
  <cp:lastModifiedBy>sudong</cp:lastModifiedBy>
  <cp:revision>303</cp:revision>
  <cp:lastPrinted>2007-12-07T15:34:11Z</cp:lastPrinted>
  <dcterms:created xsi:type="dcterms:W3CDTF">2007-08-02T18:48:25Z</dcterms:created>
  <dcterms:modified xsi:type="dcterms:W3CDTF">2012-07-23T19:02:01Z</dcterms:modified>
</cp:coreProperties>
</file>