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92" r:id="rId2"/>
    <p:sldMasterId id="2147483704" r:id="rId3"/>
    <p:sldMasterId id="2147483716" r:id="rId4"/>
  </p:sldMasterIdLst>
  <p:notesMasterIdLst>
    <p:notesMasterId r:id="rId66"/>
  </p:notesMasterIdLst>
  <p:handoutMasterIdLst>
    <p:handoutMasterId r:id="rId67"/>
  </p:handoutMasterIdLst>
  <p:sldIdLst>
    <p:sldId id="376" r:id="rId5"/>
    <p:sldId id="344" r:id="rId6"/>
    <p:sldId id="556" r:id="rId7"/>
    <p:sldId id="648" r:id="rId8"/>
    <p:sldId id="558" r:id="rId9"/>
    <p:sldId id="557" r:id="rId10"/>
    <p:sldId id="559" r:id="rId11"/>
    <p:sldId id="568" r:id="rId12"/>
    <p:sldId id="571" r:id="rId13"/>
    <p:sldId id="635" r:id="rId14"/>
    <p:sldId id="560" r:id="rId15"/>
    <p:sldId id="561" r:id="rId16"/>
    <p:sldId id="563" r:id="rId17"/>
    <p:sldId id="456" r:id="rId18"/>
    <p:sldId id="457" r:id="rId19"/>
    <p:sldId id="564" r:id="rId20"/>
    <p:sldId id="565" r:id="rId21"/>
    <p:sldId id="458" r:id="rId22"/>
    <p:sldId id="566" r:id="rId23"/>
    <p:sldId id="567" r:id="rId24"/>
    <p:sldId id="573" r:id="rId25"/>
    <p:sldId id="455" r:id="rId26"/>
    <p:sldId id="636" r:id="rId27"/>
    <p:sldId id="574" r:id="rId28"/>
    <p:sldId id="575" r:id="rId29"/>
    <p:sldId id="578" r:id="rId30"/>
    <p:sldId id="643" r:id="rId31"/>
    <p:sldId id="644" r:id="rId32"/>
    <p:sldId id="645" r:id="rId33"/>
    <p:sldId id="646" r:id="rId34"/>
    <p:sldId id="577" r:id="rId35"/>
    <p:sldId id="580" r:id="rId36"/>
    <p:sldId id="595" r:id="rId37"/>
    <p:sldId id="597" r:id="rId38"/>
    <p:sldId id="598" r:id="rId39"/>
    <p:sldId id="638" r:id="rId40"/>
    <p:sldId id="599" r:id="rId41"/>
    <p:sldId id="600" r:id="rId42"/>
    <p:sldId id="601" r:id="rId43"/>
    <p:sldId id="602" r:id="rId44"/>
    <p:sldId id="637" r:id="rId45"/>
    <p:sldId id="581" r:id="rId46"/>
    <p:sldId id="582" r:id="rId47"/>
    <p:sldId id="583" r:id="rId48"/>
    <p:sldId id="584" r:id="rId49"/>
    <p:sldId id="585" r:id="rId50"/>
    <p:sldId id="639" r:id="rId51"/>
    <p:sldId id="586" r:id="rId52"/>
    <p:sldId id="640" r:id="rId53"/>
    <p:sldId id="587" r:id="rId54"/>
    <p:sldId id="651" r:id="rId55"/>
    <p:sldId id="588" r:id="rId56"/>
    <p:sldId id="590" r:id="rId57"/>
    <p:sldId id="589" r:id="rId58"/>
    <p:sldId id="591" r:id="rId59"/>
    <p:sldId id="592" r:id="rId60"/>
    <p:sldId id="593" r:id="rId61"/>
    <p:sldId id="594" r:id="rId62"/>
    <p:sldId id="641" r:id="rId63"/>
    <p:sldId id="649" r:id="rId64"/>
    <p:sldId id="650" r:id="rId65"/>
  </p:sldIdLst>
  <p:sldSz cx="9144000" cy="6858000" type="screen4x3"/>
  <p:notesSz cx="9144000" cy="6858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C48CC262-8FCF-6947-ACA4-667F5A0E2B56}">
          <p14:sldIdLst>
            <p14:sldId id="376"/>
            <p14:sldId id="344"/>
            <p14:sldId id="556"/>
            <p14:sldId id="648"/>
            <p14:sldId id="558"/>
            <p14:sldId id="557"/>
            <p14:sldId id="559"/>
            <p14:sldId id="568"/>
            <p14:sldId id="571"/>
            <p14:sldId id="635"/>
          </p14:sldIdLst>
        </p14:section>
        <p14:section name="Untitled Section" id="{D9D7A9D3-CBFF-6B49-A4F3-48E431FE52A3}">
          <p14:sldIdLst>
            <p14:sldId id="560"/>
            <p14:sldId id="561"/>
            <p14:sldId id="563"/>
            <p14:sldId id="456"/>
            <p14:sldId id="457"/>
            <p14:sldId id="564"/>
            <p14:sldId id="565"/>
            <p14:sldId id="458"/>
            <p14:sldId id="566"/>
            <p14:sldId id="567"/>
            <p14:sldId id="573"/>
            <p14:sldId id="455"/>
            <p14:sldId id="636"/>
            <p14:sldId id="574"/>
            <p14:sldId id="575"/>
            <p14:sldId id="578"/>
            <p14:sldId id="643"/>
            <p14:sldId id="644"/>
            <p14:sldId id="645"/>
            <p14:sldId id="646"/>
            <p14:sldId id="577"/>
            <p14:sldId id="580"/>
            <p14:sldId id="595"/>
            <p14:sldId id="597"/>
            <p14:sldId id="598"/>
            <p14:sldId id="638"/>
            <p14:sldId id="599"/>
            <p14:sldId id="600"/>
            <p14:sldId id="601"/>
            <p14:sldId id="602"/>
            <p14:sldId id="637"/>
            <p14:sldId id="581"/>
            <p14:sldId id="582"/>
            <p14:sldId id="583"/>
            <p14:sldId id="584"/>
            <p14:sldId id="585"/>
            <p14:sldId id="639"/>
            <p14:sldId id="586"/>
            <p14:sldId id="640"/>
            <p14:sldId id="587"/>
            <p14:sldId id="651"/>
            <p14:sldId id="588"/>
            <p14:sldId id="590"/>
            <p14:sldId id="589"/>
            <p14:sldId id="591"/>
            <p14:sldId id="592"/>
            <p14:sldId id="593"/>
            <p14:sldId id="594"/>
            <p14:sldId id="641"/>
            <p14:sldId id="649"/>
            <p14:sldId id="65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scaleToFitPaper="1"/>
  <p:clrMru>
    <a:srgbClr val="29FF1B"/>
    <a:srgbClr val="FF1CED"/>
    <a:srgbClr val="21FFEA"/>
    <a:srgbClr val="675110"/>
    <a:srgbClr val="6BFF13"/>
    <a:srgbClr val="E9001D"/>
    <a:srgbClr val="A300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56" autoAdjust="0"/>
  </p:normalViewPr>
  <p:slideViewPr>
    <p:cSldViewPr snapToGrid="0" snapToObjects="1">
      <p:cViewPr>
        <p:scale>
          <a:sx n="100" d="100"/>
          <a:sy n="100" d="100"/>
        </p:scale>
        <p:origin x="-680" y="-96"/>
      </p:cViewPr>
      <p:guideLst>
        <p:guide orient="horz" pos="201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68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slide" Target="slides/slide59.xml"/><Relationship Id="rId64" Type="http://schemas.openxmlformats.org/officeDocument/2006/relationships/slide" Target="slides/slide60.xml"/><Relationship Id="rId65" Type="http://schemas.openxmlformats.org/officeDocument/2006/relationships/slide" Target="slides/slide61.xml"/><Relationship Id="rId66" Type="http://schemas.openxmlformats.org/officeDocument/2006/relationships/notesMaster" Target="notesMasters/notesMaster1.xml"/><Relationship Id="rId67" Type="http://schemas.openxmlformats.org/officeDocument/2006/relationships/handoutMaster" Target="handoutMasters/handoutMaster1.xml"/><Relationship Id="rId68" Type="http://schemas.openxmlformats.org/officeDocument/2006/relationships/printerSettings" Target="printerSettings/printerSettings1.bin"/><Relationship Id="rId69" Type="http://schemas.openxmlformats.org/officeDocument/2006/relationships/presProps" Target="presProps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70" Type="http://schemas.openxmlformats.org/officeDocument/2006/relationships/viewProps" Target="viewProps.xml"/><Relationship Id="rId71" Type="http://schemas.openxmlformats.org/officeDocument/2006/relationships/theme" Target="theme/theme1.xml"/><Relationship Id="rId72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slide" Target="slides/slide58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Relationship Id="rId2" Type="http://schemas.openxmlformats.org/officeDocument/2006/relationships/image" Target="../media/image4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3565A9-E040-9545-AC54-3C0B22EF8F15}" type="datetimeFigureOut">
              <a:rPr lang="en-US" smtClean="0"/>
              <a:t> Jul/26/12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5EAC3-34A6-E646-97B7-79AC47C955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4100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C04919-6023-3749-B010-93555C6F6520}" type="datetimeFigureOut">
              <a:rPr lang="en-US" smtClean="0"/>
              <a:pPr/>
              <a:t> Jul/26/12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B498E-59C2-A945-A4BB-2D1EB81F252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06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gif"/><Relationship Id="rId3" Type="http://schemas.openxmlformats.org/officeDocument/2006/relationships/image" Target="../media/image4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 w="63500"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324600"/>
            <a:ext cx="6400800" cy="533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FB5591-65E8-4B43-9533-36789CDB31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652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78E95F-28CC-F24B-82FE-BE6BE2B88E9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2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76200"/>
            <a:ext cx="22479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76200"/>
            <a:ext cx="65913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742079-3E54-6247-8C84-4E5BC8B26C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62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ln w="63500"/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6324600"/>
            <a:ext cx="6400800" cy="5334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FB5591-65E8-4B43-9533-36789CDB31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652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CF16A3-6AAE-7B43-94E0-7C9F429EF0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8054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D4B2A6-F13F-194A-8887-C03390732C4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13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762000"/>
            <a:ext cx="42672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2672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8B96FB-4AD6-B240-AB4D-190653394D1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13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C06A48-5EC9-0541-8137-94418E7F68B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34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1DCC7A-D6E7-144F-8C26-30B87408EDC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2551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3E954F-CD5F-6C42-8A03-D06824E31A8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121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1949DD-72CA-1C41-98FC-9E4BB40DA1E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979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CF16A3-6AAE-7B43-94E0-7C9F429EF0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8054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43622-2D5A-BB40-8406-07EC8C2B864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26728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78E95F-28CC-F24B-82FE-BE6BE2B88E9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4261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76200"/>
            <a:ext cx="2247900" cy="6553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" y="76200"/>
            <a:ext cx="6591300" cy="655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742079-3E54-6247-8C84-4E5BC8B26C7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0629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E9C351E-C2C8-8941-85F9-7BC92BCFA9AA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1538"/>
          </a:xfrm>
          <a:solidFill>
            <a:schemeClr val="bg2">
              <a:lumMod val="90000"/>
            </a:schemeClr>
          </a:solidFill>
        </p:spPr>
        <p:txBody>
          <a:bodyPr/>
          <a:lstStyle>
            <a:lvl1pPr>
              <a:defRPr b="1" i="1"/>
            </a:lvl1pPr>
          </a:lstStyle>
          <a:p>
            <a:r>
              <a:rPr kumimoji="0" lang="es-ES_tradnl" dirty="0" err="1" smtClean="0"/>
              <a:t>Click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to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edit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Master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title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351E-C2C8-8941-85F9-7BC92BCFA9AA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>
                <a:solidFill>
                  <a:srgbClr val="DDE9EC"/>
                </a:solidFill>
                <a:latin typeface="Gill Sans MT"/>
              </a:rPr>
              <a:t>7/25/12</a:t>
            </a:r>
            <a:endParaRPr lang="en-US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>
                <a:solidFill>
                  <a:srgbClr val="DDE9EC"/>
                </a:solidFill>
                <a:latin typeface="Gill Sans MT"/>
              </a:rPr>
              <a:t>Sau Lan Wu</a:t>
            </a:r>
            <a:endParaRPr lang="en-US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E9C351E-C2C8-8941-85F9-7BC92BCFA9AA}" type="slidenum">
              <a:rPr lang="en-US" smtClean="0">
                <a:solidFill>
                  <a:srgbClr val="DDE9EC"/>
                </a:solidFill>
                <a:latin typeface="Gill Sans MT"/>
              </a:rPr>
              <a:pPr/>
              <a:t>‹#›</a:t>
            </a:fld>
            <a:endParaRPr lang="en-US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351E-C2C8-8941-85F9-7BC92BCFA9AA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351E-C2C8-8941-85F9-7BC92BCFA9AA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351E-C2C8-8941-85F9-7BC92BCFA9AA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351E-C2C8-8941-85F9-7BC92BCFA9AA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D4B2A6-F13F-194A-8887-C03390732C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3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2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351E-C2C8-8941-85F9-7BC92BCFA9AA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DDE9EC"/>
                </a:solidFill>
                <a:latin typeface="Gill Sans MT"/>
              </a:rPr>
              <a:t>7/25/12</a:t>
            </a:r>
            <a:endParaRPr lang="en-US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DDE9EC"/>
                </a:solidFill>
                <a:latin typeface="Gill Sans MT"/>
              </a:rPr>
              <a:t>Sau Lan Wu</a:t>
            </a:r>
            <a:endParaRPr lang="en-US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351E-C2C8-8941-85F9-7BC92BCFA9AA}" type="slidenum">
              <a:rPr lang="en-US" smtClean="0">
                <a:solidFill>
                  <a:srgbClr val="DDE9EC"/>
                </a:solidFill>
                <a:latin typeface="Gill Sans MT"/>
              </a:rPr>
              <a:pPr/>
              <a:t>‹#›</a:t>
            </a:fld>
            <a:endParaRPr lang="en-US">
              <a:solidFill>
                <a:srgbClr val="DDE9EC"/>
              </a:solidFill>
              <a:latin typeface="Gill Sans MT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351E-C2C8-8941-85F9-7BC92BCFA9AA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C351E-C2C8-8941-85F9-7BC92BCFA9AA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‹#›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1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5400" cap="none" spc="-8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Times New Roman"/>
                <a:cs typeface="Times New Roman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6DC15FE-ABCE-354F-B6A9-D9BF2BE41C20}" type="datetime1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 Jul/26/12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86BB73A-582F-4420-9A14-CB10A2B2E5E8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1" name="Picture 10" descr="CMS-Color-Label.gi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23633" cy="15236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6028" y="0"/>
            <a:ext cx="2895096" cy="1934119"/>
          </a:xfrm>
          <a:prstGeom prst="rect">
            <a:avLst/>
          </a:prstGeom>
          <a:effectLst/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F752BA44-7851-FD4E-A95F-890CAD9A0AF8}" type="datetime1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 Jul/26/12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9371D3E-5A18-49EB-AD2A-429AF165759F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5400" b="0" cap="none" spc="-8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none" spc="120" baseline="0">
                <a:solidFill>
                  <a:schemeClr val="tx2"/>
                </a:solidFill>
                <a:latin typeface="Times New Roman"/>
                <a:cs typeface="Times New Roman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41A96B0-5192-E042-AC44-74C0B101E95B}" type="datetime1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 Jul/26/12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6E2D2B3B-882E-40F3-A32F-6DD516915044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F1C73F59-B291-844E-85F0-84C7BFF25558}" type="datetime1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 Jul/26/12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9371D3E-5A18-49EB-AD2A-429AF165759F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none" spc="100" baseline="0">
                <a:solidFill>
                  <a:schemeClr val="tx1"/>
                </a:solidFill>
                <a:latin typeface="Times New Roman"/>
                <a:cs typeface="Times New Roman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none" spc="100" baseline="0" dirty="0" smtClean="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75FA9B4-D1A0-7842-B115-159BEE862210}" type="datetime1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 Jul/26/12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9371D3E-5A18-49EB-AD2A-429AF165759F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Times New Roman"/>
                <a:cs typeface="Times New Roman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3BD08F38-4604-454D-BBB2-081758B88B40}" type="datetime1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 Jul/26/12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9371D3E-5A18-49EB-AD2A-429AF165759F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762000"/>
            <a:ext cx="42672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267200" cy="586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8B96FB-4AD6-B240-AB4D-190653394D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3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61785EC-8B0D-0443-BFCC-9A15BC068D47}" type="datetime1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 Jul/26/12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9371D3E-5A18-49EB-AD2A-429AF165759F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C5510D75-81AC-BF42-9BE6-51C7D0FF4529}" type="datetime1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 Jul/26/12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9371D3E-5A18-49EB-AD2A-429AF165759F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9254CB29-A7B1-6A4B-8B14-D4580E5862F1}" type="datetime1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 Jul/26/12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9371D3E-5A18-49EB-AD2A-429AF165759F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FFFFFF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50A4C55-97B3-FF43-A9A0-C7F73935B589}" type="datetime1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 Jul/26/12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9371D3E-5A18-49EB-AD2A-429AF165759F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7AE92F90-2821-9A48-B20E-C81F96C5A691}" type="datetime1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 Jul/26/12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9371D3E-5A18-49EB-AD2A-429AF165759F}" type="slidenum">
              <a:rPr lang="en-US" sz="180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7814"/>
            <a:ext cx="9144000" cy="1125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sz="180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-2232" y="1125141"/>
            <a:ext cx="9146232" cy="110505"/>
            <a:chOff x="284163" y="1577847"/>
            <a:chExt cx="8576373" cy="112230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3786834" cy="1088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068904" y="1577847"/>
              <a:ext cx="559966" cy="11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573396" y="1577847"/>
              <a:ext cx="4287140" cy="10882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005" y="1285875"/>
            <a:ext cx="9018984" cy="5089922"/>
          </a:xfrm>
          <a:prstGeom prst="rect">
            <a:avLst/>
          </a:prstGeom>
        </p:spPr>
        <p:txBody>
          <a:bodyPr/>
          <a:lstStyle>
            <a:lvl1pPr marL="192874" indent="257166">
              <a:spcBef>
                <a:spcPts val="703"/>
              </a:spcBef>
              <a:buClr>
                <a:schemeClr val="accent5"/>
              </a:buClr>
              <a:buFont typeface="Wingdings" charset="2"/>
              <a:buChar char="§"/>
              <a:defRPr sz="2500"/>
            </a:lvl1pPr>
            <a:lvl2pPr marL="914353" indent="-192874">
              <a:buClr>
                <a:schemeClr val="accent2"/>
              </a:buClr>
              <a:buFont typeface="Wingdings" charset="2"/>
              <a:buChar char="§"/>
              <a:defRPr sz="2200"/>
            </a:lvl2pPr>
            <a:lvl3pPr marL="1260411" indent="-192874">
              <a:buClr>
                <a:schemeClr val="accent4"/>
              </a:buClr>
              <a:buFont typeface="Wingdings" charset="2"/>
              <a:buChar char="§"/>
              <a:defRPr sz="2200"/>
            </a:lvl3pPr>
            <a:lvl4pPr marL="1478704" indent="-192874">
              <a:buClr>
                <a:schemeClr val="accent2"/>
              </a:buClr>
              <a:buFont typeface="Wingdings" charset="2"/>
              <a:buChar char="§"/>
              <a:defRPr sz="2100"/>
            </a:lvl4pPr>
            <a:lvl5pPr marL="1939825" indent="-192874">
              <a:buClr>
                <a:schemeClr val="accent4"/>
              </a:buClr>
              <a:buFont typeface="Wingdings" charset="2"/>
              <a:buChar char="§"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>
          <a:xfrm>
            <a:off x="915293" y="171499"/>
            <a:ext cx="8228707" cy="685751"/>
          </a:xfrm>
          <a:prstGeom prst="rect">
            <a:avLst/>
          </a:prstGeom>
        </p:spPr>
        <p:txBody>
          <a:bodyPr vert="horz"/>
          <a:lstStyle>
            <a:lvl1pPr>
              <a:defRPr sz="4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21"/>
          <p:cNvSpPr>
            <a:spLocks noGrp="1"/>
          </p:cNvSpPr>
          <p:nvPr>
            <p:ph type="ftr" sz="quarter" idx="10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solidFill>
                  <a:srgbClr val="FFFFFF">
                    <a:lumMod val="65000"/>
                  </a:srgbClr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>
              <a:solidFill>
                <a:srgbClr val="FFFFFF">
                  <a:lumMod val="6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" name="Slide Number Placeholder 22"/>
          <p:cNvSpPr>
            <a:spLocks noGrp="1"/>
          </p:cNvSpPr>
          <p:nvPr>
            <p:ph type="sldNum" sz="quarter" idx="11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BF29D9B1-9FBC-3443-85EF-F8B07319EC83}" type="slidenum">
              <a:rPr lang="en-US">
                <a:solidFill>
                  <a:srgbClr val="FFFFFF">
                    <a:lumMod val="65000"/>
                  </a:srgbClr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Date Placeholder 20"/>
          <p:cNvSpPr>
            <a:spLocks noGrp="1"/>
          </p:cNvSpPr>
          <p:nvPr>
            <p:ph type="dt" sz="half" idx="1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19F5177D-CCFD-B942-81A2-861FE854D3A8}" type="datetime1">
              <a:rPr lang="en-US" smtClean="0">
                <a:solidFill>
                  <a:srgbClr val="FFFFFF">
                    <a:lumMod val="65000"/>
                  </a:srgbClr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 Jul/26/12</a:t>
            </a:fld>
            <a:endParaRPr lang="en-US">
              <a:solidFill>
                <a:srgbClr val="FFFFFF">
                  <a:lumMod val="65000"/>
                </a:srgbClr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4496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7814"/>
            <a:ext cx="9144000" cy="11251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sz="1800">
              <a:solidFill>
                <a:srgbClr val="FFFFFF"/>
              </a:solidFill>
              <a:latin typeface="Arial"/>
            </a:endParaRPr>
          </a:p>
        </p:txBody>
      </p:sp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-2232" y="1125141"/>
            <a:ext cx="9146232" cy="110505"/>
            <a:chOff x="284163" y="1577847"/>
            <a:chExt cx="8576373" cy="112230"/>
          </a:xfrm>
        </p:grpSpPr>
        <p:sp>
          <p:nvSpPr>
            <p:cNvPr id="7" name="Rectangle 6"/>
            <p:cNvSpPr/>
            <p:nvPr/>
          </p:nvSpPr>
          <p:spPr>
            <a:xfrm>
              <a:off x="284163" y="1577847"/>
              <a:ext cx="3786834" cy="1088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068904" y="1577847"/>
              <a:ext cx="559966" cy="11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573396" y="1577847"/>
              <a:ext cx="4287140" cy="10882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sz="180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17" name="Title 15"/>
          <p:cNvSpPr>
            <a:spLocks noGrp="1"/>
          </p:cNvSpPr>
          <p:nvPr>
            <p:ph type="title"/>
          </p:nvPr>
        </p:nvSpPr>
        <p:spPr>
          <a:xfrm>
            <a:off x="915293" y="171499"/>
            <a:ext cx="8228707" cy="685751"/>
          </a:xfrm>
          <a:prstGeom prst="rect">
            <a:avLst/>
          </a:prstGeom>
        </p:spPr>
        <p:txBody>
          <a:bodyPr vert="horz"/>
          <a:lstStyle>
            <a:lvl1pPr>
              <a:defRPr sz="42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71437" y="1285875"/>
            <a:ext cx="4125516" cy="5089922"/>
          </a:xfrm>
          <a:prstGeom prst="rect">
            <a:avLst/>
          </a:prstGeom>
        </p:spPr>
        <p:txBody>
          <a:bodyPr/>
          <a:lstStyle>
            <a:lvl1pPr marL="192874" indent="257166">
              <a:spcBef>
                <a:spcPts val="703"/>
              </a:spcBef>
              <a:buClr>
                <a:schemeClr val="accent5"/>
              </a:buClr>
              <a:buFont typeface="Wingdings" charset="2"/>
              <a:buChar char="§"/>
              <a:defRPr sz="2500"/>
            </a:lvl1pPr>
            <a:lvl2pPr marL="914353" indent="-192874">
              <a:buClr>
                <a:schemeClr val="accent2"/>
              </a:buClr>
              <a:buFont typeface="Wingdings" charset="2"/>
              <a:buChar char="§"/>
              <a:defRPr sz="2200"/>
            </a:lvl2pPr>
            <a:lvl3pPr marL="1260411" indent="-192874">
              <a:buClr>
                <a:schemeClr val="accent4"/>
              </a:buClr>
              <a:buFont typeface="Wingdings" charset="2"/>
              <a:buChar char="§"/>
              <a:defRPr sz="2200"/>
            </a:lvl3pPr>
            <a:lvl4pPr marL="1478704" indent="-192874">
              <a:buClr>
                <a:schemeClr val="accent2"/>
              </a:buClr>
              <a:buFont typeface="Wingdings" charset="2"/>
              <a:buChar char="§"/>
              <a:defRPr sz="2100"/>
            </a:lvl4pPr>
            <a:lvl5pPr marL="1939825" indent="-192874">
              <a:buClr>
                <a:schemeClr val="accent4"/>
              </a:buClr>
              <a:buFont typeface="Wingdings" charset="2"/>
              <a:buChar char="§"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20" name="Content Placeholder 2"/>
          <p:cNvSpPr>
            <a:spLocks noGrp="1"/>
          </p:cNvSpPr>
          <p:nvPr>
            <p:ph idx="13"/>
          </p:nvPr>
        </p:nvSpPr>
        <p:spPr>
          <a:xfrm>
            <a:off x="4304109" y="1285875"/>
            <a:ext cx="4815880" cy="5089922"/>
          </a:xfrm>
          <a:prstGeom prst="rect">
            <a:avLst/>
          </a:prstGeom>
        </p:spPr>
        <p:txBody>
          <a:bodyPr/>
          <a:lstStyle>
            <a:lvl1pPr marL="192874" indent="257166">
              <a:spcBef>
                <a:spcPts val="703"/>
              </a:spcBef>
              <a:buClr>
                <a:schemeClr val="accent5"/>
              </a:buClr>
              <a:buFont typeface="Wingdings" charset="2"/>
              <a:buChar char="§"/>
              <a:defRPr sz="2500"/>
            </a:lvl1pPr>
            <a:lvl2pPr marL="914353" indent="-192874">
              <a:buClr>
                <a:schemeClr val="accent2"/>
              </a:buClr>
              <a:buFont typeface="Wingdings" charset="2"/>
              <a:buChar char="§"/>
              <a:defRPr sz="2200"/>
            </a:lvl2pPr>
            <a:lvl3pPr marL="1260411" indent="-192874">
              <a:buClr>
                <a:schemeClr val="accent4"/>
              </a:buClr>
              <a:buFont typeface="Wingdings" charset="2"/>
              <a:buChar char="§"/>
              <a:defRPr sz="2200"/>
            </a:lvl3pPr>
            <a:lvl4pPr marL="1478704" indent="-192874">
              <a:buClr>
                <a:schemeClr val="accent2"/>
              </a:buClr>
              <a:buFont typeface="Wingdings" charset="2"/>
              <a:buChar char="§"/>
              <a:defRPr sz="2100"/>
            </a:lvl4pPr>
            <a:lvl5pPr marL="1939825" indent="-192874">
              <a:buClr>
                <a:schemeClr val="accent4"/>
              </a:buClr>
              <a:buFont typeface="Wingdings" charset="2"/>
              <a:buChar char="§"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10" name="Footer Placeholder 21"/>
          <p:cNvSpPr>
            <a:spLocks noGrp="1"/>
          </p:cNvSpPr>
          <p:nvPr>
            <p:ph type="ftr" sz="quarter" idx="14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mtClean="0">
                <a:solidFill>
                  <a:srgbClr val="FFFFFF">
                    <a:lumMod val="65000"/>
                  </a:srgbClr>
                </a:solidFill>
                <a:latin typeface="Arial"/>
                <a:ea typeface="+mn-ea"/>
                <a:cs typeface="+mn-cs"/>
              </a:rPr>
              <a:t>Joshua Swanson University of Wisconsin - Madison</a:t>
            </a:r>
            <a:endParaRPr lang="en-US">
              <a:solidFill>
                <a:srgbClr val="FFFFFF">
                  <a:lumMod val="6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1" name="Slide Number Placeholder 22"/>
          <p:cNvSpPr>
            <a:spLocks noGrp="1"/>
          </p:cNvSpPr>
          <p:nvPr>
            <p:ph type="sldNum" sz="quarter" idx="15"/>
          </p:nvPr>
        </p:nvSpPr>
        <p:spPr>
          <a:xfrm>
            <a:off x="4565588" y="6406348"/>
            <a:ext cx="679010" cy="365125"/>
          </a:xfrm>
          <a:prstGeom prst="rect">
            <a:avLst/>
          </a:prstGeom>
        </p:spPr>
        <p:txBody>
          <a:bodyPr/>
          <a:lstStyle>
            <a:lvl1pPr>
              <a:defRPr sz="1100" b="0" i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9B82A6A8-EA36-F34B-8F71-C81A978EE663}" type="slidenum">
              <a:rPr lang="en-US">
                <a:solidFill>
                  <a:srgbClr val="FFFFFF">
                    <a:lumMod val="65000"/>
                  </a:srgbClr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2" name="Date Placeholder 20"/>
          <p:cNvSpPr>
            <a:spLocks noGrp="1"/>
          </p:cNvSpPr>
          <p:nvPr>
            <p:ph type="dt" sz="half" idx="16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/>
          <a:lstStyle>
            <a:lvl1pPr>
              <a:defRPr sz="1300" b="0" i="0">
                <a:solidFill>
                  <a:schemeClr val="bg1">
                    <a:lumMod val="65000"/>
                  </a:schemeClr>
                </a:solidFill>
                <a:latin typeface="+mn-lt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0C5218FB-130D-0242-BA71-9A7C182C3706}" type="datetime1">
              <a:rPr lang="en-US" smtClean="0">
                <a:solidFill>
                  <a:srgbClr val="FFFFFF">
                    <a:lumMod val="65000"/>
                  </a:srgbClr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 Jul/26/12</a:t>
            </a:fld>
            <a:endParaRPr lang="en-US">
              <a:solidFill>
                <a:srgbClr val="FFFFFF">
                  <a:lumMod val="65000"/>
                </a:srgbClr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9615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481" y="-151216"/>
            <a:ext cx="8226720" cy="11434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4801" y="6607414"/>
            <a:ext cx="2128320" cy="470930"/>
          </a:xfrm>
          <a:prstGeom prst="rect">
            <a:avLst/>
          </a:prstGeom>
        </p:spPr>
        <p:txBody>
          <a:bodyPr lIns="86895" tIns="43448" rIns="86895" bIns="43448"/>
          <a:lstStyle>
            <a:lvl1pPr>
              <a:defRPr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7680" y="6639097"/>
            <a:ext cx="2897280" cy="470930"/>
          </a:xfrm>
          <a:prstGeom prst="rect">
            <a:avLst/>
          </a:prstGeom>
        </p:spPr>
        <p:txBody>
          <a:bodyPr lIns="86895" tIns="43448" rIns="86895" bIns="43448"/>
          <a:lstStyle>
            <a:lvl1pPr>
              <a:defRPr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948001" y="6672222"/>
            <a:ext cx="2128320" cy="470929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FA6525DD-D63E-2B47-9935-B4EFE8D13BFF}" type="slidenum">
              <a:rPr lang="en-US" sz="1800">
                <a:solidFill>
                  <a:srgbClr val="000000"/>
                </a:solidFill>
                <a:latin typeface="Arial"/>
                <a:ea typeface="+mn-ea"/>
                <a:cs typeface="+mn-cs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sz="180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043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C06A48-5EC9-0541-8137-94418E7F68B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34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1DCC7A-D6E7-144F-8C26-30B87408ED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55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3E954F-CD5F-6C42-8A03-D06824E31A8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12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1949DD-72CA-1C41-98FC-9E4BB40DA1E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979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343622-2D5A-BB40-8406-07EC8C2B864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7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47.xml"/><Relationship Id="rId15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563" y="13094"/>
            <a:ext cx="9096344" cy="685800"/>
          </a:xfrm>
          <a:prstGeom prst="rect">
            <a:avLst/>
          </a:prstGeom>
          <a:solidFill>
            <a:srgbClr val="000080"/>
          </a:solidFill>
          <a:ln w="63500">
            <a:solidFill>
              <a:srgbClr val="FF99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AD66A7-F4B1-6C4B-86E3-6811D9F26F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66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200" b="1">
          <a:solidFill>
            <a:srgbClr val="67511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200">
          <a:solidFill>
            <a:srgbClr val="00990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" y="0"/>
            <a:ext cx="8991600" cy="685800"/>
          </a:xfrm>
          <a:prstGeom prst="rect">
            <a:avLst/>
          </a:prstGeom>
          <a:solidFill>
            <a:srgbClr val="000080"/>
          </a:solidFill>
          <a:ln w="63500">
            <a:solidFill>
              <a:srgbClr val="FF99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86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AD66A7-F4B1-6C4B-86E3-6811D9F26F8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FFFF00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000066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FF33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rgbClr val="009900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8747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anchor="b" anchorCtr="0">
            <a:normAutofit/>
          </a:bodyPr>
          <a:lstStyle/>
          <a:p>
            <a:r>
              <a:rPr kumimoji="0" lang="es-ES_tradnl" dirty="0" err="1" smtClean="0"/>
              <a:t>Click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to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edit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Master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title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840242"/>
            <a:ext cx="8229600" cy="528928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dirty="0" err="1" smtClean="0"/>
              <a:t>Click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to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edit</a:t>
            </a:r>
            <a:r>
              <a:rPr kumimoji="0" lang="es-ES_tradnl" dirty="0" smtClean="0"/>
              <a:t> Master </a:t>
            </a:r>
            <a:r>
              <a:rPr kumimoji="0" lang="es-ES_tradnl" dirty="0" err="1" smtClean="0"/>
              <a:t>text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styles</a:t>
            </a:r>
            <a:endParaRPr kumimoji="0" lang="es-ES_tradnl" dirty="0" smtClean="0"/>
          </a:p>
          <a:p>
            <a:pPr lvl="1" eaLnBrk="1" latinLnBrk="0" hangingPunct="1"/>
            <a:r>
              <a:rPr kumimoji="0" lang="es-ES_tradnl" dirty="0" err="1" smtClean="0"/>
              <a:t>Second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level</a:t>
            </a:r>
            <a:endParaRPr kumimoji="0" lang="es-ES_tradnl" dirty="0" smtClean="0"/>
          </a:p>
          <a:p>
            <a:pPr lvl="2" eaLnBrk="1" latinLnBrk="0" hangingPunct="1"/>
            <a:r>
              <a:rPr kumimoji="0" lang="es-ES_tradnl" dirty="0" err="1" smtClean="0"/>
              <a:t>Third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level</a:t>
            </a:r>
            <a:endParaRPr kumimoji="0" lang="es-ES_tradnl" dirty="0" smtClean="0"/>
          </a:p>
          <a:p>
            <a:pPr lvl="3" eaLnBrk="1" latinLnBrk="0" hangingPunct="1"/>
            <a:r>
              <a:rPr kumimoji="0" lang="es-ES_tradnl" dirty="0" err="1" smtClean="0"/>
              <a:t>Fourth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level</a:t>
            </a:r>
            <a:endParaRPr kumimoji="0" lang="es-ES_tradnl" dirty="0" smtClean="0"/>
          </a:p>
          <a:p>
            <a:pPr lvl="4" eaLnBrk="1" latinLnBrk="0" hangingPunct="1"/>
            <a:r>
              <a:rPr kumimoji="0" lang="es-ES_tradnl" dirty="0" err="1" smtClean="0"/>
              <a:t>Fifth</a:t>
            </a:r>
            <a:r>
              <a:rPr kumimoji="0" lang="es-ES_tradnl" dirty="0" smtClean="0"/>
              <a:t> </a:t>
            </a:r>
            <a:r>
              <a:rPr kumimoji="0" lang="es-ES_tradnl" dirty="0" err="1" smtClean="0"/>
              <a:t>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556858"/>
            <a:ext cx="2289048" cy="270108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464653"/>
                </a:solidFill>
                <a:latin typeface="Gill Sans MT"/>
                <a:ea typeface="+mn-ea"/>
                <a:cs typeface="+mn-cs"/>
              </a:rPr>
              <a:t>7/25/12</a:t>
            </a:r>
            <a:endParaRPr lang="en-US">
              <a:solidFill>
                <a:srgbClr val="464653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556858"/>
            <a:ext cx="3505200" cy="270108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464653"/>
                </a:solidFill>
                <a:latin typeface="Gill Sans MT"/>
                <a:ea typeface="+mn-ea"/>
                <a:cs typeface="+mn-cs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6551" y="6607360"/>
            <a:ext cx="1981200" cy="238874"/>
          </a:xfrm>
          <a:prstGeom prst="rect">
            <a:avLst/>
          </a:prstGeom>
        </p:spPr>
        <p:txBody>
          <a:bodyPr vert="horz" tIns="0" bIns="0" anchor="t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8E9C351E-C2C8-8941-85F9-7BC92BCFA9AA}" type="slidenum">
              <a:rPr lang="en-US" smtClean="0">
                <a:solidFill>
                  <a:srgbClr val="464653"/>
                </a:solidFill>
                <a:latin typeface="Gill Sans MT"/>
                <a:ea typeface="+mn-ea"/>
                <a:cs typeface="+mn-c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464653"/>
              </a:solidFill>
              <a:latin typeface="Gill Sans MT"/>
              <a:ea typeface="+mn-ea"/>
              <a:cs typeface="+mn-cs"/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553683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black"/>
              </a:solidFill>
              <a:latin typeface="Gill Sans M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0975" indent="-180975" algn="l" rtl="0" eaLnBrk="1" latinLnBrk="0" hangingPunct="1">
        <a:spcBef>
          <a:spcPts val="600"/>
        </a:spcBef>
        <a:buClrTx/>
        <a:buSzPct val="76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449263" indent="-176213" algn="l" rtl="0" eaLnBrk="1" latinLnBrk="0" hangingPunct="1">
        <a:spcBef>
          <a:spcPts val="500"/>
        </a:spcBef>
        <a:buClrTx/>
        <a:buSzPct val="76000"/>
        <a:buFont typeface="Lucida Grande"/>
        <a:buChar char="-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03275" indent="-173038" algn="l" rtl="0" eaLnBrk="1" latinLnBrk="0" hangingPunct="1">
        <a:spcBef>
          <a:spcPts val="500"/>
        </a:spcBef>
        <a:buClrTx/>
        <a:buSzPct val="76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79500" indent="-211138" algn="l" rtl="0" eaLnBrk="1" latinLnBrk="0" hangingPunct="1">
        <a:spcBef>
          <a:spcPts val="400"/>
        </a:spcBef>
        <a:buClrTx/>
        <a:buSzPct val="70000"/>
        <a:buFont typeface="Wingdings" charset="2"/>
        <a:buChar char="§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7403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600" kern="1200" cap="none" spc="-60" baseline="0">
          <a:solidFill>
            <a:schemeClr val="tx2"/>
          </a:solidFill>
          <a:latin typeface="Times New Roman"/>
          <a:ea typeface="+mj-ea"/>
          <a:cs typeface="Times New Roman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6.emf"/><Relationship Id="rId5" Type="http://schemas.openxmlformats.org/officeDocument/2006/relationships/image" Target="../media/image17.jpeg"/><Relationship Id="rId6" Type="http://schemas.microsoft.com/office/2007/relationships/hdphoto" Target="../media/hdphoto1.wdp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microsoft.com/office/2007/relationships/hdphoto" Target="../media/hdphoto3.wdp"/><Relationship Id="rId5" Type="http://schemas.openxmlformats.org/officeDocument/2006/relationships/oleObject" Target="../embeddings/oleObject2.bin"/><Relationship Id="rId6" Type="http://schemas.openxmlformats.org/officeDocument/2006/relationships/image" Target="../media/image2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39.wmf"/><Relationship Id="rId7" Type="http://schemas.openxmlformats.org/officeDocument/2006/relationships/oleObject" Target="../embeddings/oleObject4.bin"/><Relationship Id="rId8" Type="http://schemas.openxmlformats.org/officeDocument/2006/relationships/image" Target="../media/image40.w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jpeg"/><Relationship Id="rId3" Type="http://schemas.microsoft.com/office/2007/relationships/hdphoto" Target="../media/hdphoto4.wdp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jp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emf"/><Relationship Id="rId3" Type="http://schemas.openxmlformats.org/officeDocument/2006/relationships/image" Target="../media/image64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6.emf"/><Relationship Id="rId3" Type="http://schemas.openxmlformats.org/officeDocument/2006/relationships/image" Target="../media/image67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jpeg"/><Relationship Id="rId3" Type="http://schemas.microsoft.com/office/2007/relationships/hdphoto" Target="../media/hdphoto5.wdp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Relationship Id="rId3" Type="http://schemas.openxmlformats.org/officeDocument/2006/relationships/image" Target="../media/image75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emf"/><Relationship Id="rId6" Type="http://schemas.openxmlformats.org/officeDocument/2006/relationships/image" Target="../media/image84.png"/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8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8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9.png"/><Relationship Id="rId3" Type="http://schemas.openxmlformats.org/officeDocument/2006/relationships/image" Target="../media/image90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1.jpeg"/><Relationship Id="rId3" Type="http://schemas.microsoft.com/office/2007/relationships/hdphoto" Target="../media/hdphoto6.wdp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2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3.png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5.jpeg"/><Relationship Id="rId3" Type="http://schemas.microsoft.com/office/2007/relationships/hdphoto" Target="../media/hdphoto7.wd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5" name="Picture 3" descr="0503019-A4-at-144-dp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" r="3134"/>
          <a:stretch>
            <a:fillRect/>
          </a:stretch>
        </p:blipFill>
        <p:spPr bwMode="auto">
          <a:xfrm>
            <a:off x="1" y="0"/>
            <a:ext cx="918913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531275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</a:rPr>
              <a:t>The Hunt For The Higgs Boson</a:t>
            </a:r>
            <a:endParaRPr lang="en-US" sz="540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6290" y="2170366"/>
            <a:ext cx="75214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Vivek Sharma </a:t>
            </a:r>
          </a:p>
          <a:p>
            <a:pPr algn="ctr"/>
            <a:r>
              <a:rPr lang="en-US" sz="400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University </a:t>
            </a:r>
            <a:r>
              <a:rPr lang="en-US" sz="4000" dirty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</a:t>
            </a:r>
            <a:r>
              <a:rPr lang="en-US" sz="4000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f California, San Diego</a:t>
            </a:r>
            <a:endParaRPr lang="en-US" sz="4000" dirty="0">
              <a:ln w="1905"/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2741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Blind Analyses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To avoid unintended experimenter’s bias in search for the Higgs boson</a:t>
            </a:r>
            <a:endParaRPr lang="en-US" sz="3000" dirty="0" smtClean="0"/>
          </a:p>
          <a:p>
            <a:r>
              <a:rPr lang="en-US" sz="3200" dirty="0" smtClean="0"/>
              <a:t>The analysis strategy, event selection &amp; </a:t>
            </a:r>
            <a:r>
              <a:rPr lang="en-US" sz="3200" smtClean="0"/>
              <a:t>(re)optimization </a:t>
            </a:r>
            <a:r>
              <a:rPr lang="en-US" sz="3200" dirty="0" smtClean="0"/>
              <a:t>criteria for each Higgs search channel were </a:t>
            </a:r>
            <a:r>
              <a:rPr lang="en-US" sz="3200" b="1" dirty="0" smtClean="0">
                <a:solidFill>
                  <a:srgbClr val="FF0000"/>
                </a:solidFill>
              </a:rPr>
              <a:t>fixed</a:t>
            </a:r>
            <a:r>
              <a:rPr lang="en-US" sz="3200" dirty="0" smtClean="0"/>
              <a:t> by looking at data control samples </a:t>
            </a:r>
            <a:r>
              <a:rPr lang="en-US" sz="3200" dirty="0" smtClean="0">
                <a:solidFill>
                  <a:srgbClr val="FF0000"/>
                </a:solidFill>
              </a:rPr>
              <a:t>before looking at the signal sensitive region</a:t>
            </a:r>
            <a:r>
              <a:rPr lang="en-US" sz="3200" dirty="0" smtClean="0"/>
              <a:t> </a:t>
            </a:r>
          </a:p>
          <a:p>
            <a:pPr lvl="1"/>
            <a:r>
              <a:rPr lang="en-US" sz="3000" dirty="0" smtClean="0"/>
              <a:t>Logistically quite painful</a:t>
            </a:r>
          </a:p>
          <a:p>
            <a:pPr lvl="1"/>
            <a:r>
              <a:rPr lang="en-US" sz="3000" dirty="0" smtClean="0"/>
              <a:t>But the right thing to do !</a:t>
            </a: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477000" y="3493280"/>
            <a:ext cx="2616200" cy="3288520"/>
            <a:chOff x="6477000" y="3493280"/>
            <a:chExt cx="2616200" cy="328852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r="4278"/>
            <a:stretch/>
          </p:blipFill>
          <p:spPr>
            <a:xfrm>
              <a:off x="6477000" y="3493280"/>
              <a:ext cx="2616200" cy="328852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493000" y="5448300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cuts</a:t>
              </a:r>
              <a:endParaRPr lang="en-US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6256464" y="4356100"/>
            <a:ext cx="982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Analyst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4042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Description Of Search Results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Too many modes, too little time !</a:t>
            </a:r>
          </a:p>
          <a:p>
            <a:pPr lvl="1"/>
            <a:r>
              <a:rPr lang="en-US" sz="3000" dirty="0" smtClean="0"/>
              <a:t>To digest &amp; to report here coherently</a:t>
            </a:r>
          </a:p>
          <a:p>
            <a:r>
              <a:rPr lang="en-US" sz="3200" dirty="0" smtClean="0"/>
              <a:t>Will focus on the important SM Higgs channels only</a:t>
            </a:r>
          </a:p>
          <a:p>
            <a:r>
              <a:rPr lang="en-US" sz="3200" dirty="0" smtClean="0"/>
              <a:t>ATLAS &amp; CMS search strategies are mostly similar but differ in several details</a:t>
            </a:r>
          </a:p>
          <a:p>
            <a:pPr lvl="1"/>
            <a:r>
              <a:rPr lang="en-US" sz="3000" dirty="0" smtClean="0"/>
              <a:t>Will try to provide a generic and pictorial description</a:t>
            </a:r>
          </a:p>
          <a:p>
            <a:pPr lvl="1"/>
            <a:r>
              <a:rPr lang="en-US" sz="3000" dirty="0" smtClean="0"/>
              <a:t>Use CMS searches as an example</a:t>
            </a:r>
          </a:p>
          <a:p>
            <a:pPr lvl="2"/>
            <a:r>
              <a:rPr lang="en-US" sz="2800" dirty="0" smtClean="0"/>
              <a:t>Most comprehensive &amp; updated set of searches</a:t>
            </a:r>
          </a:p>
          <a:p>
            <a:pPr lvl="2"/>
            <a:r>
              <a:rPr lang="en-US" sz="2800" dirty="0" smtClean="0"/>
              <a:t>It</a:t>
            </a:r>
            <a:r>
              <a:rPr lang="fr-FR" sz="2800" dirty="0" smtClean="0"/>
              <a:t>’</a:t>
            </a:r>
            <a:r>
              <a:rPr lang="en-US" sz="2800" dirty="0" smtClean="0"/>
              <a:t>s the experiment I know best </a:t>
            </a:r>
          </a:p>
          <a:p>
            <a:pPr lvl="3"/>
            <a:r>
              <a:rPr lang="en-US" sz="2800" dirty="0" smtClean="0"/>
              <a:t>My apologies for the bias !</a:t>
            </a:r>
          </a:p>
          <a:p>
            <a:r>
              <a:rPr lang="en-US" sz="3000" dirty="0" smtClean="0"/>
              <a:t>In any case you have already seen ATLAS results (Wu)</a:t>
            </a:r>
            <a:endParaRPr lang="en-US" sz="3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614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WW</a:t>
            </a:r>
            <a:r>
              <a:rPr lang="en-US" baseline="30000" dirty="0" smtClean="0">
                <a:sym typeface="Wingdings"/>
              </a:rPr>
              <a:t>(*)</a:t>
            </a:r>
            <a:r>
              <a:rPr lang="en-US" dirty="0" smtClean="0">
                <a:sym typeface="Wingdings"/>
              </a:rPr>
              <a:t>  (l </a:t>
            </a:r>
            <a:r>
              <a:rPr lang="en-US" dirty="0" err="1" smtClean="0">
                <a:sym typeface="Wingdings"/>
              </a:rPr>
              <a:t>ν</a:t>
            </a:r>
            <a:r>
              <a:rPr lang="en-US" dirty="0" smtClean="0">
                <a:sym typeface="Wingdings"/>
              </a:rPr>
              <a:t>)</a:t>
            </a:r>
            <a:r>
              <a:rPr lang="en-US" dirty="0">
                <a:sym typeface="Wingdings"/>
              </a:rPr>
              <a:t> (l </a:t>
            </a:r>
            <a:r>
              <a:rPr lang="en-US" dirty="0" err="1">
                <a:sym typeface="Wingdings"/>
              </a:rPr>
              <a:t>ν</a:t>
            </a:r>
            <a:r>
              <a:rPr lang="en-US" dirty="0" smtClean="0">
                <a:sym typeface="Wingdings"/>
              </a:rPr>
              <a:t>) : The Workhorse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0" y="3027356"/>
            <a:ext cx="3797300" cy="2525857"/>
          </a:xfrm>
          <a:prstGeom prst="rect">
            <a:avLst/>
          </a:prstGeom>
        </p:spPr>
      </p:pic>
      <p:sp>
        <p:nvSpPr>
          <p:cNvPr id="13" name="TextBox 4"/>
          <p:cNvSpPr txBox="1">
            <a:spLocks noChangeArrowheads="1"/>
          </p:cNvSpPr>
          <p:nvPr/>
        </p:nvSpPr>
        <p:spPr bwMode="auto">
          <a:xfrm>
            <a:off x="4964538" y="2213459"/>
            <a:ext cx="39695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 smtClean="0"/>
              <a:t>Higgs boson has spin = 0</a:t>
            </a:r>
            <a:endParaRPr lang="en-US" dirty="0"/>
          </a:p>
          <a:p>
            <a:pPr algn="ctr" eaLnBrk="1" hangingPunct="1"/>
            <a:r>
              <a:rPr lang="en-US" dirty="0" smtClean="0">
                <a:sym typeface="Wingdings"/>
              </a:rPr>
              <a:t> </a:t>
            </a:r>
            <a:r>
              <a:rPr lang="en-US" dirty="0" smtClean="0"/>
              <a:t>Leptons spatially </a:t>
            </a:r>
            <a:r>
              <a:rPr lang="en-US" dirty="0"/>
              <a:t>aligned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8500" y="6032500"/>
            <a:ext cx="763863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Poor Higgs mass resolution (20%) due to escaping neutrinos</a:t>
            </a:r>
          </a:p>
          <a:p>
            <a:r>
              <a:rPr lang="en-US" dirty="0" smtClean="0">
                <a:sym typeface="Wingdings"/>
              </a:rPr>
              <a:t> Counting experiment, look for excess over backgrounds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-152399" y="914400"/>
            <a:ext cx="5191118" cy="5048179"/>
            <a:chOff x="-101599" y="1257300"/>
            <a:chExt cx="5191118" cy="5048179"/>
          </a:xfrm>
        </p:grpSpPr>
        <p:grpSp>
          <p:nvGrpSpPr>
            <p:cNvPr id="6" name="Group 5"/>
            <p:cNvGrpSpPr/>
            <p:nvPr/>
          </p:nvGrpSpPr>
          <p:grpSpPr>
            <a:xfrm>
              <a:off x="-101599" y="1257300"/>
              <a:ext cx="5191118" cy="5048179"/>
              <a:chOff x="443604" y="1103632"/>
              <a:chExt cx="3481981" cy="3432762"/>
            </a:xfrm>
          </p:grpSpPr>
          <p:pic>
            <p:nvPicPr>
              <p:cNvPr id="7" name="Picture 6" descr="0016-rho-phi-HWW2l2n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043" b="4632"/>
              <a:stretch/>
            </p:blipFill>
            <p:spPr>
              <a:xfrm>
                <a:off x="443604" y="1103632"/>
                <a:ext cx="3481981" cy="3432762"/>
              </a:xfrm>
              <a:prstGeom prst="rect">
                <a:avLst/>
              </a:prstGeom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156000" y="1983560"/>
                <a:ext cx="449573" cy="743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4800" dirty="0" smtClean="0"/>
                  <a:t>μ</a:t>
                </a:r>
                <a:endParaRPr lang="en-US" sz="4800" baseline="-25000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584691" y="1520140"/>
                <a:ext cx="357809" cy="6337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4000" dirty="0" smtClean="0"/>
                  <a:t>e</a:t>
                </a:r>
                <a:endParaRPr lang="en-US" sz="3200" baseline="-250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498494" y="3084740"/>
                <a:ext cx="769002" cy="5650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/>
                  <a:t>ME</a:t>
                </a:r>
                <a:r>
                  <a:rPr lang="en-US" baseline="-25000" dirty="0" smtClean="0"/>
                  <a:t>T</a:t>
                </a:r>
              </a:p>
              <a:p>
                <a:pPr algn="ctr"/>
                <a:r>
                  <a:rPr lang="en-US" dirty="0" smtClean="0"/>
                  <a:t>47 GeV</a:t>
                </a:r>
                <a:endParaRPr lang="en-US" dirty="0"/>
              </a:p>
            </p:txBody>
          </p:sp>
        </p:grpSp>
        <p:sp>
          <p:nvSpPr>
            <p:cNvPr id="15" name="Rectangle 4"/>
            <p:cNvSpPr>
              <a:spLocks/>
            </p:cNvSpPr>
            <p:nvPr/>
          </p:nvSpPr>
          <p:spPr bwMode="auto">
            <a:xfrm>
              <a:off x="106982" y="3313964"/>
              <a:ext cx="1513235" cy="446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38100" tIns="38100" rIns="38100" bIns="38100">
              <a:spAutoFit/>
            </a:bodyPr>
            <a:lstStyle/>
            <a:p>
              <a:r>
                <a:rPr lang="en-US" sz="2400" dirty="0" smtClean="0">
                  <a:solidFill>
                    <a:schemeClr val="tx1"/>
                  </a:solidFill>
                  <a:ea typeface="ＭＳ Ｐゴシック" charset="0"/>
                  <a:cs typeface="Lucida Grande" charset="0"/>
                </a:rPr>
                <a:t>P</a:t>
              </a:r>
              <a:r>
                <a:rPr lang="en-US" sz="2400" baseline="-20000" dirty="0" smtClean="0">
                  <a:solidFill>
                    <a:schemeClr val="tx1"/>
                  </a:solidFill>
                  <a:ea typeface="ＭＳ Ｐゴシック" charset="0"/>
                  <a:cs typeface="Gill Sans" charset="0"/>
                </a:rPr>
                <a:t>T</a:t>
              </a:r>
              <a:r>
                <a:rPr lang="en-US" dirty="0" smtClean="0">
                  <a:cs typeface="Gill Sans" charset="0"/>
                </a:rPr>
                <a:t>=</a:t>
              </a:r>
              <a:r>
                <a:rPr lang="en-US" sz="2400" dirty="0" smtClean="0">
                  <a:solidFill>
                    <a:schemeClr val="tx1"/>
                  </a:solidFill>
                  <a:ea typeface="ＭＳ Ｐゴシック" charset="0"/>
                  <a:cs typeface="Gill Sans" charset="0"/>
                </a:rPr>
                <a:t>32 </a:t>
              </a:r>
              <a:r>
                <a:rPr lang="en-US" sz="2400" dirty="0">
                  <a:solidFill>
                    <a:schemeClr val="tx1"/>
                  </a:solidFill>
                  <a:ea typeface="ＭＳ Ｐゴシック" charset="0"/>
                  <a:cs typeface="Gill Sans" charset="0"/>
                </a:rPr>
                <a:t>GeV</a:t>
              </a: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993900" y="2010202"/>
              <a:ext cx="1879600" cy="6771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cs typeface="Gill Sans" charset="0"/>
                </a:rPr>
                <a:t>P</a:t>
              </a:r>
              <a:r>
                <a:rPr lang="en-US" baseline="-19000" dirty="0" smtClean="0">
                  <a:cs typeface="Gill Sans" charset="0"/>
                </a:rPr>
                <a:t>T</a:t>
              </a:r>
              <a:r>
                <a:rPr lang="en-US" sz="3800" dirty="0" smtClean="0">
                  <a:cs typeface="Gill Sans" charset="0"/>
                </a:rPr>
                <a:t>= </a:t>
              </a:r>
              <a:r>
                <a:rPr lang="en-US" dirty="0" smtClean="0">
                  <a:cs typeface="Gill Sans" charset="0"/>
                </a:rPr>
                <a:t>34 GeV</a:t>
              </a:r>
              <a:endParaRPr lang="en-US" dirty="0">
                <a:cs typeface="Gill Sans" charset="0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4813300" y="75873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</a:rPr>
              <a:t>Events </a:t>
            </a:r>
            <a:r>
              <a:rPr lang="en-US" sz="2800" dirty="0">
                <a:solidFill>
                  <a:srgbClr val="000090"/>
                </a:solidFill>
              </a:rPr>
              <a:t>with two energetic &amp; isolated leptons and missing energy (due to neutrinos</a:t>
            </a:r>
            <a:r>
              <a:rPr lang="en-US" sz="2800" dirty="0" smtClean="0">
                <a:solidFill>
                  <a:srgbClr val="000090"/>
                </a:solidFill>
              </a:rPr>
              <a:t>)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34479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Backgrounds In </a:t>
            </a:r>
            <a:r>
              <a:rPr lang="en-US" dirty="0"/>
              <a:t>H </a:t>
            </a:r>
            <a:r>
              <a:rPr lang="en-US" dirty="0">
                <a:sym typeface="Wingdings"/>
              </a:rPr>
              <a:t> WW  (l </a:t>
            </a:r>
            <a:r>
              <a:rPr lang="en-US" dirty="0" err="1">
                <a:sym typeface="Wingdings"/>
              </a:rPr>
              <a:t>ν</a:t>
            </a:r>
            <a:r>
              <a:rPr lang="en-US" dirty="0">
                <a:sym typeface="Wingdings"/>
              </a:rPr>
              <a:t>) (l </a:t>
            </a:r>
            <a:r>
              <a:rPr lang="en-US" dirty="0" err="1">
                <a:sym typeface="Wingdings"/>
              </a:rPr>
              <a:t>ν</a:t>
            </a:r>
            <a:r>
              <a:rPr lang="en-US" dirty="0" smtClean="0">
                <a:sym typeface="Wingdings"/>
              </a:rPr>
              <a:t>) 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76200" y="762000"/>
            <a:ext cx="9144000" cy="6096000"/>
          </a:xfrm>
        </p:spPr>
        <p:txBody>
          <a:bodyPr/>
          <a:lstStyle/>
          <a:p>
            <a:r>
              <a:rPr lang="en-US" sz="2800" dirty="0" smtClean="0"/>
              <a:t>Reducible backgrounds:</a:t>
            </a:r>
          </a:p>
          <a:p>
            <a:pPr lvl="1"/>
            <a:r>
              <a:rPr lang="en-US" sz="2400" dirty="0" smtClean="0"/>
              <a:t>(DY) Z </a:t>
            </a:r>
            <a:r>
              <a:rPr lang="en-US" sz="2400" dirty="0" smtClean="0">
                <a:sym typeface="Wingdings"/>
              </a:rPr>
              <a:t> </a:t>
            </a:r>
            <a:r>
              <a:rPr lang="en-US" sz="2400" dirty="0" err="1" smtClean="0">
                <a:sym typeface="Wingdings"/>
              </a:rPr>
              <a:t>ll</a:t>
            </a:r>
            <a:r>
              <a:rPr lang="en-US" sz="2400" dirty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+ (jets faking MET)</a:t>
            </a:r>
          </a:p>
          <a:p>
            <a:pPr lvl="1"/>
            <a:r>
              <a:rPr lang="en-US" sz="2400" dirty="0" smtClean="0">
                <a:sym typeface="Wingdings"/>
              </a:rPr>
              <a:t>W l </a:t>
            </a:r>
            <a:r>
              <a:rPr lang="en-US" sz="2400" dirty="0" err="1" smtClean="0">
                <a:sym typeface="Wingdings"/>
              </a:rPr>
              <a:t>ν</a:t>
            </a:r>
            <a:r>
              <a:rPr lang="en-US" sz="2400" dirty="0" smtClean="0">
                <a:sym typeface="Wingdings"/>
              </a:rPr>
              <a:t> + (jets </a:t>
            </a:r>
            <a:r>
              <a:rPr lang="en-US" sz="2400" dirty="0" err="1" smtClean="0">
                <a:sym typeface="Wingdings"/>
              </a:rPr>
              <a:t>faling</a:t>
            </a:r>
            <a:r>
              <a:rPr lang="en-US" sz="2400" dirty="0" smtClean="0">
                <a:sym typeface="Wingdings"/>
              </a:rPr>
              <a:t> lepton)</a:t>
            </a:r>
          </a:p>
          <a:p>
            <a:pPr lvl="1"/>
            <a:r>
              <a:rPr lang="en-US" sz="2400" dirty="0" err="1" smtClean="0">
                <a:sym typeface="Wingdings"/>
              </a:rPr>
              <a:t>tW</a:t>
            </a:r>
            <a:r>
              <a:rPr lang="en-US" sz="2400" dirty="0" smtClean="0">
                <a:sym typeface="Wingdings"/>
              </a:rPr>
              <a:t> and ttbar production</a:t>
            </a:r>
          </a:p>
          <a:p>
            <a:pPr lvl="1"/>
            <a:r>
              <a:rPr lang="en-US" sz="2400" dirty="0" smtClean="0">
                <a:sym typeface="Wingdings"/>
              </a:rPr>
              <a:t>W+ </a:t>
            </a:r>
            <a:r>
              <a:rPr lang="en-US" sz="2400" dirty="0" err="1" smtClean="0">
                <a:sym typeface="Wingdings"/>
              </a:rPr>
              <a:t>γ</a:t>
            </a:r>
            <a:r>
              <a:rPr lang="en-US" sz="2400" baseline="30000" dirty="0" smtClean="0">
                <a:sym typeface="Wingdings"/>
              </a:rPr>
              <a:t>(*)</a:t>
            </a:r>
            <a:endParaRPr lang="en-US" sz="2400" dirty="0" smtClean="0">
              <a:sym typeface="Wingdings"/>
            </a:endParaRPr>
          </a:p>
          <a:p>
            <a:pPr lvl="1"/>
            <a:r>
              <a:rPr lang="en-US" sz="2400" dirty="0" smtClean="0">
                <a:sym typeface="Wingdings"/>
              </a:rPr>
              <a:t>WZ 3l + MET</a:t>
            </a:r>
          </a:p>
          <a:p>
            <a:r>
              <a:rPr lang="en-US" sz="2800" dirty="0" smtClean="0">
                <a:sym typeface="Wingdings"/>
              </a:rPr>
              <a:t>Irreducible background:</a:t>
            </a:r>
          </a:p>
          <a:p>
            <a:pPr lvl="1"/>
            <a:r>
              <a:rPr lang="en-US" sz="2400" dirty="0" err="1">
                <a:sym typeface="Wingdings"/>
              </a:rPr>
              <a:t>p</a:t>
            </a:r>
            <a:r>
              <a:rPr lang="en-US" sz="2400" dirty="0" err="1" smtClean="0">
                <a:sym typeface="Wingdings"/>
              </a:rPr>
              <a:t>p</a:t>
            </a:r>
            <a:r>
              <a:rPr lang="en-US" sz="2400" dirty="0" smtClean="0">
                <a:sym typeface="Wingdings"/>
              </a:rPr>
              <a:t>  WW  </a:t>
            </a:r>
            <a:r>
              <a:rPr lang="en-US" sz="2400" dirty="0">
                <a:sym typeface="Wingdings"/>
              </a:rPr>
              <a:t>(l </a:t>
            </a:r>
            <a:r>
              <a:rPr lang="en-US" sz="2400" dirty="0" err="1">
                <a:sym typeface="Wingdings"/>
              </a:rPr>
              <a:t>ν</a:t>
            </a:r>
            <a:r>
              <a:rPr lang="en-US" sz="2400" dirty="0">
                <a:sym typeface="Wingdings"/>
              </a:rPr>
              <a:t>) (l </a:t>
            </a:r>
            <a:r>
              <a:rPr lang="en-US" sz="2400" dirty="0" err="1">
                <a:sym typeface="Wingdings"/>
              </a:rPr>
              <a:t>ν</a:t>
            </a:r>
            <a:r>
              <a:rPr lang="en-US" sz="2400" dirty="0" smtClean="0">
                <a:sym typeface="Wingdings"/>
              </a:rPr>
              <a:t>)</a:t>
            </a:r>
          </a:p>
          <a:p>
            <a:pPr lvl="2"/>
            <a:r>
              <a:rPr lang="en-US" sz="2400" dirty="0" smtClean="0">
                <a:solidFill>
                  <a:srgbClr val="A3001D"/>
                </a:solidFill>
                <a:sym typeface="Wingdings"/>
              </a:rPr>
              <a:t>Non-resonant production</a:t>
            </a:r>
          </a:p>
          <a:p>
            <a:pPr marL="0" indent="0">
              <a:buNone/>
            </a:pPr>
            <a:endParaRPr lang="en-US" sz="2600" dirty="0" smtClean="0">
              <a:sym typeface="Wingdings"/>
            </a:endParaRPr>
          </a:p>
          <a:p>
            <a:r>
              <a:rPr lang="en-US" sz="2600" dirty="0" smtClean="0">
                <a:sym typeface="Wingdings"/>
              </a:rPr>
              <a:t>Challenge is to kill off as much background &amp; measure residual contributions using data-driven techniques and control samples</a:t>
            </a:r>
          </a:p>
          <a:p>
            <a:pPr marL="0" indent="0">
              <a:buNone/>
            </a:pPr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613" y="800100"/>
            <a:ext cx="4202087" cy="3797300"/>
          </a:xfrm>
          <a:prstGeom prst="rect">
            <a:avLst/>
          </a:prstGeom>
          <a:noFill/>
          <a:ln w="12700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7356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5798301"/>
              </p:ext>
            </p:extLst>
          </p:nvPr>
        </p:nvGraphicFramePr>
        <p:xfrm>
          <a:off x="184926" y="697655"/>
          <a:ext cx="8903678" cy="62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019" name="Equation" r:id="rId3" imgW="2794000" imgH="228600" progId="Equation.DSMT4">
                  <p:embed/>
                </p:oleObj>
              </mc:Choice>
              <mc:Fallback>
                <p:oleObj name="Equation" r:id="rId3" imgW="27940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4926" y="697655"/>
                        <a:ext cx="8903678" cy="627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Backgrounds Faking Signature Of Higgs Boson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7213420" y="63246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hangingPunct="1"/>
            <a:fld id="{FCE57786-8CAA-5D46-B248-73D9FC0FAFF9}" type="slidenum">
              <a:rPr lang="en-US" smtClean="0"/>
              <a:pPr eaLnBrk="1" hangingPunct="1"/>
              <a:t>14</a:t>
            </a:fld>
            <a:endParaRPr lang="en-US"/>
          </a:p>
        </p:txBody>
      </p:sp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285571" y="1202419"/>
            <a:ext cx="8540750" cy="5684837"/>
            <a:chOff x="4684969" y="3736835"/>
            <a:chExt cx="4419600" cy="3109912"/>
          </a:xfrm>
        </p:grpSpPr>
        <p:pic>
          <p:nvPicPr>
            <p:cNvPr id="7" name="Picture 4" descr="ttbar_rz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056"/>
            <a:stretch>
              <a:fillRect/>
            </a:stretch>
          </p:blipFill>
          <p:spPr bwMode="auto">
            <a:xfrm>
              <a:off x="4684969" y="3736835"/>
              <a:ext cx="4419600" cy="3109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6222792" y="5570997"/>
              <a:ext cx="670333" cy="55562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5400" b="1" baseline="30000" dirty="0" smtClean="0"/>
                <a:t>μ+                    </a:t>
              </a:r>
              <a:endParaRPr lang="en-US" sz="5400" b="1" baseline="30000" dirty="0"/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b="1" dirty="0"/>
                <a:t>39 GeV</a:t>
              </a:r>
            </a:p>
          </p:txBody>
        </p:sp>
        <p:sp>
          <p:nvSpPr>
            <p:cNvPr id="9" name="Text Box 14"/>
            <p:cNvSpPr txBox="1">
              <a:spLocks noChangeArrowheads="1"/>
            </p:cNvSpPr>
            <p:nvPr/>
          </p:nvSpPr>
          <p:spPr bwMode="auto">
            <a:xfrm>
              <a:off x="6893126" y="5654368"/>
              <a:ext cx="591470" cy="38725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2000" b="1" dirty="0"/>
                <a:t>ME</a:t>
              </a:r>
              <a:r>
                <a:rPr lang="en-US" sz="2000" b="1" baseline="-25000" dirty="0"/>
                <a:t>T  </a:t>
              </a:r>
              <a:r>
                <a:rPr lang="en-US" sz="2000" b="1" baseline="30000" dirty="0"/>
                <a:t>                  </a:t>
              </a:r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2000" b="1" dirty="0"/>
                <a:t> 88 GeV</a:t>
              </a:r>
            </a:p>
          </p:txBody>
        </p:sp>
        <p:sp>
          <p:nvSpPr>
            <p:cNvPr id="10" name="Text Box 15"/>
            <p:cNvSpPr txBox="1">
              <a:spLocks noChangeArrowheads="1"/>
            </p:cNvSpPr>
            <p:nvPr/>
          </p:nvSpPr>
          <p:spPr bwMode="auto">
            <a:xfrm>
              <a:off x="6853694" y="4278760"/>
              <a:ext cx="819561" cy="319902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600" b="1" dirty="0" smtClean="0"/>
                <a:t>b-Jet</a:t>
              </a:r>
              <a:r>
                <a:rPr lang="en-US" sz="1600" b="1" baseline="30000" dirty="0" smtClean="0"/>
                <a:t>                    </a:t>
              </a:r>
              <a:endParaRPr lang="en-US" sz="1600" b="1" baseline="30000" dirty="0"/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1600" b="1" dirty="0"/>
                <a:t> 56 GeV</a:t>
              </a:r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6044784" y="4695613"/>
              <a:ext cx="887773" cy="353576"/>
            </a:xfrm>
            <a:prstGeom prst="rect">
              <a:avLst/>
            </a:prstGeom>
            <a:noFill/>
            <a:ln w="9525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1" dirty="0" smtClean="0"/>
                <a:t>b-Jet</a:t>
              </a:r>
              <a:r>
                <a:rPr lang="en-US" sz="1800" b="1" baseline="30000" dirty="0" smtClean="0"/>
                <a:t>                    </a:t>
              </a:r>
              <a:endParaRPr lang="en-US" sz="1800" b="1" baseline="30000" dirty="0"/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1800" b="1" dirty="0"/>
                <a:t> 42 GeV</a:t>
              </a:r>
            </a:p>
          </p:txBody>
        </p:sp>
        <p:sp>
          <p:nvSpPr>
            <p:cNvPr id="12" name="Text Box 17"/>
            <p:cNvSpPr txBox="1">
              <a:spLocks noChangeArrowheads="1"/>
            </p:cNvSpPr>
            <p:nvPr/>
          </p:nvSpPr>
          <p:spPr bwMode="auto">
            <a:xfrm>
              <a:off x="5552459" y="4153690"/>
              <a:ext cx="637871" cy="499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4400" b="1" baseline="30000" dirty="0" smtClean="0"/>
                <a:t>μ-                    </a:t>
              </a:r>
              <a:endParaRPr lang="en-US" sz="4400" b="1" baseline="30000" dirty="0"/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b="1" dirty="0"/>
                <a:t>35 GeV</a:t>
              </a:r>
            </a:p>
          </p:txBody>
        </p:sp>
        <p:sp>
          <p:nvSpPr>
            <p:cNvPr id="13" name="TextBox 3"/>
            <p:cNvSpPr txBox="1">
              <a:spLocks noChangeArrowheads="1"/>
            </p:cNvSpPr>
            <p:nvPr/>
          </p:nvSpPr>
          <p:spPr bwMode="auto">
            <a:xfrm>
              <a:off x="4803263" y="4820669"/>
              <a:ext cx="867491" cy="252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b="1" dirty="0">
                  <a:solidFill>
                    <a:srgbClr val="DE00EA"/>
                  </a:solidFill>
                  <a:latin typeface="Times New Roman" charset="0"/>
                </a:rPr>
                <a:t>Simulation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8165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 Faking Signature Of Higgs Boson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6" name="Group 6"/>
          <p:cNvGrpSpPr>
            <a:grpSpLocks/>
          </p:cNvGrpSpPr>
          <p:nvPr/>
        </p:nvGrpSpPr>
        <p:grpSpPr bwMode="auto">
          <a:xfrm>
            <a:off x="1014030" y="1223963"/>
            <a:ext cx="7467600" cy="5557837"/>
            <a:chOff x="1295400" y="1131888"/>
            <a:chExt cx="7467600" cy="5557342"/>
          </a:xfrm>
        </p:grpSpPr>
        <p:pic>
          <p:nvPicPr>
            <p:cNvPr id="7" name="Picture 8" descr="Screen shot 2011-04-18 at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83" r="569"/>
            <a:stretch>
              <a:fillRect/>
            </a:stretch>
          </p:blipFill>
          <p:spPr bwMode="auto">
            <a:xfrm>
              <a:off x="1295400" y="1131888"/>
              <a:ext cx="7467600" cy="5557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3526876" y="4452647"/>
              <a:ext cx="1335374" cy="81040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4000" b="1" baseline="30000" dirty="0" smtClean="0"/>
                <a:t>μ+                    </a:t>
              </a:r>
              <a:endParaRPr lang="en-US" sz="4000" b="1" baseline="30000" dirty="0"/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2000" b="1" dirty="0"/>
                <a:t>22.7 GeV</a:t>
              </a: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2936267" y="2611231"/>
              <a:ext cx="1487774" cy="9386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2800" b="1" dirty="0" smtClean="0"/>
                <a:t>μ-</a:t>
              </a:r>
            </a:p>
            <a:p>
              <a:pPr algn="ctr" eaLnBrk="1" hangingPunct="1">
                <a:spcBef>
                  <a:spcPct val="50000"/>
                </a:spcBef>
              </a:pPr>
              <a:r>
                <a:rPr lang="en-US" sz="1800" b="1" dirty="0" smtClean="0"/>
                <a:t>21.1 </a:t>
              </a:r>
              <a:r>
                <a:rPr lang="en-US" sz="1800" b="1" dirty="0"/>
                <a:t>GeV</a:t>
              </a: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4800600" y="4267200"/>
              <a:ext cx="1600200" cy="95402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2800" b="1" dirty="0">
                  <a:solidFill>
                    <a:srgbClr val="0000FF"/>
                  </a:solidFill>
                </a:rPr>
                <a:t>ME</a:t>
              </a:r>
              <a:r>
                <a:rPr lang="en-US" sz="2800" b="1" baseline="-25000" dirty="0">
                  <a:solidFill>
                    <a:srgbClr val="0000FF"/>
                  </a:solidFill>
                </a:rPr>
                <a:t>T</a:t>
              </a:r>
              <a:r>
                <a:rPr lang="en-US" sz="2800" b="1" baseline="30000" dirty="0">
                  <a:solidFill>
                    <a:srgbClr val="0000FF"/>
                  </a:solidFill>
                </a:rPr>
                <a:t>                    </a:t>
              </a:r>
            </a:p>
            <a:p>
              <a:pPr algn="ctr" eaLnBrk="1" hangingPunct="1">
                <a:lnSpc>
                  <a:spcPct val="40000"/>
                </a:lnSpc>
                <a:spcBef>
                  <a:spcPct val="50000"/>
                </a:spcBef>
              </a:pPr>
              <a:r>
                <a:rPr lang="en-US" sz="2800" b="1" dirty="0">
                  <a:solidFill>
                    <a:srgbClr val="0000FF"/>
                  </a:solidFill>
                </a:rPr>
                <a:t> 6.9 GeV</a:t>
              </a:r>
            </a:p>
          </p:txBody>
        </p:sp>
      </p:grpSp>
      <p:sp>
        <p:nvSpPr>
          <p:cNvPr id="11" name="TextBox 7"/>
          <p:cNvSpPr txBox="1">
            <a:spLocks noChangeArrowheads="1"/>
          </p:cNvSpPr>
          <p:nvPr/>
        </p:nvSpPr>
        <p:spPr bwMode="auto">
          <a:xfrm>
            <a:off x="8880" y="762000"/>
            <a:ext cx="9122027" cy="523220"/>
          </a:xfrm>
          <a:prstGeom prst="rect">
            <a:avLst/>
          </a:prstGeom>
          <a:solidFill>
            <a:srgbClr val="FFFF00">
              <a:alpha val="7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dirty="0" smtClean="0">
                <a:latin typeface="Times" charset="0"/>
                <a:cs typeface="Times" charset="0"/>
              </a:rPr>
              <a:t>DY (</a:t>
            </a:r>
            <a:r>
              <a:rPr lang="en-US" sz="2800" dirty="0" smtClean="0">
                <a:latin typeface="Times" charset="0"/>
                <a:cs typeface="Times" charset="0"/>
                <a:sym typeface="Wingdings"/>
              </a:rPr>
              <a:t>Z + jets) "</a:t>
            </a:r>
            <a:r>
              <a:rPr lang="en-US" sz="2800" dirty="0" smtClean="0">
                <a:latin typeface="Times" charset="0"/>
                <a:cs typeface="Times" charset="0"/>
              </a:rPr>
              <a:t>killed” by </a:t>
            </a:r>
            <a:r>
              <a:rPr lang="en-US" sz="2800" dirty="0">
                <a:latin typeface="Times" charset="0"/>
                <a:cs typeface="Times" charset="0"/>
              </a:rPr>
              <a:t>requiring m</a:t>
            </a:r>
            <a:r>
              <a:rPr lang="en-US" sz="2800" dirty="0" smtClean="0">
                <a:latin typeface="Times" charset="0"/>
                <a:cs typeface="Times" charset="0"/>
              </a:rPr>
              <a:t>issing energy in </a:t>
            </a:r>
            <a:r>
              <a:rPr lang="en-US" sz="2800" dirty="0">
                <a:latin typeface="Times" charset="0"/>
                <a:cs typeface="Times" charset="0"/>
              </a:rPr>
              <a:t>event </a:t>
            </a: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228600" y="3352800"/>
            <a:ext cx="1676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>
                <a:solidFill>
                  <a:srgbClr val="DE00EA"/>
                </a:solidFill>
                <a:latin typeface="Times New Roman" charset="0"/>
              </a:rPr>
              <a:t>Simulation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4263" y="6001603"/>
            <a:ext cx="8563337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Pile up worsens MET resolution substantially, making it hard to eliminate this background</a:t>
            </a:r>
            <a:r>
              <a:rPr lang="en-US" dirty="0" smtClean="0">
                <a:sym typeface="Wingdings"/>
              </a:rPr>
              <a:t> Reduced sensitivity for </a:t>
            </a:r>
            <a:r>
              <a:rPr lang="en-US" dirty="0" err="1" smtClean="0">
                <a:sym typeface="Wingdings"/>
              </a:rPr>
              <a:t>ee,μμ</a:t>
            </a:r>
            <a:r>
              <a:rPr lang="en-US" dirty="0" smtClean="0"/>
              <a:t> channels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414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 + Jets Background Faking H</a:t>
            </a:r>
            <a:r>
              <a:rPr lang="en-US" dirty="0" smtClean="0">
                <a:sym typeface="Wingdings"/>
              </a:rPr>
              <a:t> WW Signature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" name="Picture 9" descr="wjets2-1_153406276_383822_RhoPhi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55" t="4977" r="17038" b="7269"/>
          <a:stretch/>
        </p:blipFill>
        <p:spPr>
          <a:xfrm>
            <a:off x="1473200" y="1066799"/>
            <a:ext cx="6286500" cy="562186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5865" y="2178947"/>
            <a:ext cx="3153835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Missing E</a:t>
            </a:r>
            <a:r>
              <a:rPr lang="en-US" sz="2400" baseline="-25000" dirty="0"/>
              <a:t>T</a:t>
            </a:r>
            <a:r>
              <a:rPr lang="en-US" sz="2400" dirty="0" smtClean="0"/>
              <a:t> = 39 GeV </a:t>
            </a:r>
            <a:endParaRPr lang="en-US" sz="24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999065" y="4666733"/>
            <a:ext cx="2246489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Jet E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 = 41GeV </a:t>
            </a:r>
            <a:endParaRPr lang="en-US" sz="2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1473200" y="5569086"/>
            <a:ext cx="2961921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Electron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= 18 </a:t>
            </a:r>
            <a:r>
              <a:rPr lang="en-US" sz="2400" dirty="0" err="1" smtClean="0"/>
              <a:t>GeV</a:t>
            </a:r>
            <a:r>
              <a:rPr lang="en-US" sz="2400" dirty="0" smtClean="0"/>
              <a:t> </a:t>
            </a:r>
            <a:endParaRPr lang="en-US" sz="24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5048954" y="6227001"/>
            <a:ext cx="2710746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Muon</a:t>
            </a:r>
            <a:r>
              <a:rPr lang="en-US" sz="2400" dirty="0" smtClean="0"/>
              <a:t>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= 56 </a:t>
            </a:r>
            <a:r>
              <a:rPr lang="en-US" sz="2400" dirty="0" err="1" smtClean="0"/>
              <a:t>GeV</a:t>
            </a:r>
            <a:r>
              <a:rPr lang="en-US" sz="2400" dirty="0" smtClean="0"/>
              <a:t> </a:t>
            </a:r>
            <a:endParaRPr lang="en-US" sz="24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6317316" y="859538"/>
            <a:ext cx="2813591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Removed by tight</a:t>
            </a:r>
          </a:p>
          <a:p>
            <a:pPr algn="ctr"/>
            <a:r>
              <a:rPr lang="en-US" dirty="0"/>
              <a:t>l</a:t>
            </a:r>
            <a:r>
              <a:rPr lang="en-US" dirty="0" smtClean="0"/>
              <a:t>epton ID and </a:t>
            </a:r>
          </a:p>
          <a:p>
            <a:pPr algn="ctr"/>
            <a:r>
              <a:rPr lang="en-US" dirty="0"/>
              <a:t>i</a:t>
            </a:r>
            <a:r>
              <a:rPr lang="en-US" dirty="0" smtClean="0"/>
              <a:t>solation requirement</a:t>
            </a:r>
            <a:endParaRPr lang="en-US" dirty="0"/>
          </a:p>
        </p:txBody>
      </p:sp>
      <p:sp>
        <p:nvSpPr>
          <p:cNvPr id="16" name="TextBox 3"/>
          <p:cNvSpPr txBox="1">
            <a:spLocks noChangeArrowheads="1"/>
          </p:cNvSpPr>
          <p:nvPr/>
        </p:nvSpPr>
        <p:spPr bwMode="auto">
          <a:xfrm>
            <a:off x="272871" y="859538"/>
            <a:ext cx="1676401" cy="46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="1" dirty="0">
                <a:solidFill>
                  <a:srgbClr val="DE00EA"/>
                </a:solidFill>
                <a:latin typeface="Times New Roman" charset="0"/>
              </a:rPr>
              <a:t>Simulation</a:t>
            </a:r>
          </a:p>
        </p:txBody>
      </p:sp>
    </p:spTree>
    <p:extLst>
      <p:ext uri="{BB962C8B-B14F-4D97-AF65-F5344CB8AC3E}">
        <p14:creationId xmlns:p14="http://schemas.microsoft.com/office/powerpoint/2010/main" val="3353352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W+γ</a:t>
            </a:r>
            <a:r>
              <a:rPr lang="en-US" baseline="30000" dirty="0" smtClean="0"/>
              <a:t>*</a:t>
            </a:r>
            <a:r>
              <a:rPr lang="en-US" dirty="0" smtClean="0"/>
              <a:t>; </a:t>
            </a:r>
            <a:r>
              <a:rPr lang="en-US" dirty="0" err="1"/>
              <a:t>γ</a:t>
            </a:r>
            <a:r>
              <a:rPr lang="en-US" baseline="30000" dirty="0" smtClean="0"/>
              <a:t>*</a:t>
            </a:r>
            <a:r>
              <a:rPr lang="en-US" dirty="0" smtClean="0">
                <a:sym typeface="Wingdings"/>
              </a:rPr>
              <a:t>μ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dirty="0" smtClean="0">
                <a:sym typeface="Wingdings"/>
              </a:rPr>
              <a:t> μ</a:t>
            </a:r>
            <a:r>
              <a:rPr lang="en-US" baseline="30000" dirty="0" smtClean="0">
                <a:sym typeface="Wingdings"/>
              </a:rPr>
              <a:t>-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" name="Picture 9" descr="wgsmmm-1_79933_267_RhoPh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4306"/>
            <a:ext cx="9144000" cy="573159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15000" y="4328069"/>
            <a:ext cx="287020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Missing E</a:t>
            </a:r>
            <a:r>
              <a:rPr lang="en-US" sz="2400" baseline="-25000" dirty="0"/>
              <a:t>T</a:t>
            </a:r>
            <a:r>
              <a:rPr lang="en-US" sz="2400" dirty="0" smtClean="0"/>
              <a:t> = 49 GeV </a:t>
            </a:r>
            <a:endParaRPr lang="en-US" sz="24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4741333" y="1265198"/>
            <a:ext cx="290971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Muon</a:t>
            </a:r>
            <a:r>
              <a:rPr lang="en-US" sz="2400" dirty="0" smtClean="0"/>
              <a:t>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= 50 </a:t>
            </a:r>
            <a:r>
              <a:rPr lang="en-US" sz="2400" dirty="0" err="1" smtClean="0"/>
              <a:t>GeV</a:t>
            </a:r>
            <a:r>
              <a:rPr lang="en-US" sz="2400" dirty="0" smtClean="0"/>
              <a:t> </a:t>
            </a:r>
            <a:endParaRPr lang="en-US" sz="2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544686" y="4924967"/>
            <a:ext cx="297321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Muon</a:t>
            </a:r>
            <a:r>
              <a:rPr lang="en-US" sz="2400" dirty="0" smtClean="0"/>
              <a:t>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= 20 </a:t>
            </a:r>
            <a:r>
              <a:rPr lang="en-US" sz="2400" dirty="0" err="1" smtClean="0"/>
              <a:t>GeV</a:t>
            </a:r>
            <a:r>
              <a:rPr lang="en-US" sz="2400" dirty="0" smtClean="0"/>
              <a:t> </a:t>
            </a:r>
            <a:endParaRPr lang="en-US" sz="24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5003798" y="5716601"/>
            <a:ext cx="2870202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Muon</a:t>
            </a:r>
            <a:r>
              <a:rPr lang="en-US" sz="2400" dirty="0" smtClean="0"/>
              <a:t>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= 5.8 </a:t>
            </a:r>
            <a:r>
              <a:rPr lang="en-US" sz="2400" dirty="0" err="1" smtClean="0"/>
              <a:t>GeV</a:t>
            </a:r>
            <a:r>
              <a:rPr lang="en-US" sz="2400" dirty="0" smtClean="0"/>
              <a:t> </a:t>
            </a:r>
            <a:endParaRPr lang="en-US" sz="2400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2908300" y="6345535"/>
            <a:ext cx="2391833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/>
              <a:t>M</a:t>
            </a:r>
            <a:r>
              <a:rPr lang="en-US" sz="2400" baseline="-25000" dirty="0" err="1" smtClean="0"/>
              <a:t>μμ</a:t>
            </a:r>
            <a:r>
              <a:rPr lang="en-US" sz="2400" dirty="0" smtClean="0"/>
              <a:t> = 0.1 GeV </a:t>
            </a:r>
            <a:endParaRPr lang="en-US" sz="24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1265198"/>
            <a:ext cx="20056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Rate estimated </a:t>
            </a:r>
          </a:p>
          <a:p>
            <a:r>
              <a:rPr lang="en-US" dirty="0"/>
              <a:t>f</a:t>
            </a:r>
            <a:r>
              <a:rPr lang="en-US" dirty="0" smtClean="0"/>
              <a:t>rom data</a:t>
            </a:r>
          </a:p>
        </p:txBody>
      </p:sp>
    </p:spTree>
    <p:extLst>
      <p:ext uri="{BB962C8B-B14F-4D97-AF65-F5344CB8AC3E}">
        <p14:creationId xmlns:p14="http://schemas.microsoft.com/office/powerpoint/2010/main" val="3117334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 Faking Signature Of Higgs Boson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010" y="823645"/>
            <a:ext cx="6605588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4106910" y="2411516"/>
            <a:ext cx="24925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dirty="0"/>
              <a:t>too large </a:t>
            </a:r>
            <a:r>
              <a:rPr lang="en-US" sz="3200" dirty="0" err="1"/>
              <a:t>ΔΦ</a:t>
            </a:r>
            <a:r>
              <a:rPr lang="en-US" sz="3200" i="1" baseline="-25000" dirty="0" err="1"/>
              <a:t>ll</a:t>
            </a:r>
            <a:endParaRPr lang="en-US" sz="3200" i="1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7546518"/>
              </p:ext>
            </p:extLst>
          </p:nvPr>
        </p:nvGraphicFramePr>
        <p:xfrm>
          <a:off x="34563" y="1790101"/>
          <a:ext cx="2866204" cy="781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035" name="Equation" r:id="rId5" imgW="698500" imgH="190500" progId="Equation.DSMT4">
                  <p:embed/>
                </p:oleObj>
              </mc:Choice>
              <mc:Fallback>
                <p:oleObj name="Equation" r:id="rId5" imgW="698500" imgH="190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563" y="1790101"/>
                        <a:ext cx="2866204" cy="7816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7176" y="2872654"/>
            <a:ext cx="22684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An irreducible </a:t>
            </a:r>
          </a:p>
          <a:p>
            <a:pPr algn="ctr"/>
            <a:r>
              <a:rPr lang="en-US" sz="2800" dirty="0" smtClean="0"/>
              <a:t>background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19327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Alleviation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8100" y="889000"/>
            <a:ext cx="9144000" cy="5760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5778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Landscape of The Hunt Circa 2010</a:t>
            </a:r>
            <a:endParaRPr lang="en-US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5" name="Group 17"/>
          <p:cNvGrpSpPr>
            <a:grpSpLocks/>
          </p:cNvGrpSpPr>
          <p:nvPr/>
        </p:nvGrpSpPr>
        <p:grpSpPr bwMode="auto">
          <a:xfrm>
            <a:off x="411163" y="3200400"/>
            <a:ext cx="8320087" cy="457200"/>
            <a:chOff x="0" y="2016"/>
            <a:chExt cx="5760" cy="288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2160"/>
              <a:ext cx="57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0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>
              <a:off x="576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1152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728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2304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880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456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>
              <a:off x="4032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4"/>
            <p:cNvSpPr>
              <a:spLocks noChangeShapeType="1"/>
            </p:cNvSpPr>
            <p:nvPr/>
          </p:nvSpPr>
          <p:spPr bwMode="auto">
            <a:xfrm>
              <a:off x="4608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5184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5760" y="2016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842115" y="3751263"/>
            <a:ext cx="498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 dirty="0">
                <a:latin typeface="Arial Narrow" charset="0"/>
              </a:rPr>
              <a:t>100</a:t>
            </a: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1798638" y="3751263"/>
            <a:ext cx="498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latin typeface="Arial Narrow" charset="0"/>
              </a:rPr>
              <a:t>200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2630488" y="3751263"/>
            <a:ext cx="498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latin typeface="Arial Narrow" charset="0"/>
              </a:rPr>
              <a:t>300</a:t>
            </a:r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3436938" y="3751263"/>
            <a:ext cx="498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latin typeface="Arial Narrow" charset="0"/>
              </a:rPr>
              <a:t>400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4281488" y="3751263"/>
            <a:ext cx="498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latin typeface="Arial Narrow" charset="0"/>
              </a:rPr>
              <a:t>500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5127625" y="3751263"/>
            <a:ext cx="498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latin typeface="Arial Narrow" charset="0"/>
              </a:rPr>
              <a:t>600</a:t>
            </a: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5961063" y="3773488"/>
            <a:ext cx="498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latin typeface="Arial Narrow" charset="0"/>
              </a:rPr>
              <a:t>700</a:t>
            </a:r>
          </a:p>
        </p:txBody>
      </p:sp>
      <p:sp>
        <p:nvSpPr>
          <p:cNvPr id="25" name="Text Box 26"/>
          <p:cNvSpPr txBox="1">
            <a:spLocks noChangeArrowheads="1"/>
          </p:cNvSpPr>
          <p:nvPr/>
        </p:nvSpPr>
        <p:spPr bwMode="auto">
          <a:xfrm>
            <a:off x="6767513" y="3773488"/>
            <a:ext cx="498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latin typeface="Arial Narrow" charset="0"/>
              </a:rPr>
              <a:t>800</a:t>
            </a:r>
          </a:p>
        </p:txBody>
      </p:sp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7623175" y="3773488"/>
            <a:ext cx="4984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latin typeface="Arial Narrow" charset="0"/>
              </a:rPr>
              <a:t>900</a:t>
            </a:r>
          </a:p>
        </p:txBody>
      </p:sp>
      <p:sp>
        <p:nvSpPr>
          <p:cNvPr id="27" name="Text Box 28"/>
          <p:cNvSpPr txBox="1">
            <a:spLocks noChangeArrowheads="1"/>
          </p:cNvSpPr>
          <p:nvPr/>
        </p:nvSpPr>
        <p:spPr bwMode="auto">
          <a:xfrm>
            <a:off x="8429625" y="3773488"/>
            <a:ext cx="603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latin typeface="Arial Narrow" charset="0"/>
              </a:rPr>
              <a:t>1000</a:t>
            </a:r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261938" y="3751263"/>
            <a:ext cx="2889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i="1">
                <a:latin typeface="Arial Narrow" charset="0"/>
              </a:rPr>
              <a:t>0</a:t>
            </a:r>
          </a:p>
        </p:txBody>
      </p:sp>
      <p:sp>
        <p:nvSpPr>
          <p:cNvPr id="29" name="Line 31"/>
          <p:cNvSpPr>
            <a:spLocks noChangeShapeType="1"/>
          </p:cNvSpPr>
          <p:nvPr/>
        </p:nvSpPr>
        <p:spPr bwMode="auto">
          <a:xfrm>
            <a:off x="1465263" y="3200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" name="Line 32"/>
          <p:cNvSpPr>
            <a:spLocks noChangeShapeType="1"/>
          </p:cNvSpPr>
          <p:nvPr/>
        </p:nvSpPr>
        <p:spPr bwMode="auto">
          <a:xfrm>
            <a:off x="1358530" y="3200400"/>
            <a:ext cx="0" cy="9683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" name="Text Box 33"/>
          <p:cNvSpPr txBox="1">
            <a:spLocks noChangeArrowheads="1"/>
          </p:cNvSpPr>
          <p:nvPr/>
        </p:nvSpPr>
        <p:spPr bwMode="auto">
          <a:xfrm>
            <a:off x="1116013" y="4203700"/>
            <a:ext cx="498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  <a:latin typeface="Arial Narrow" charset="0"/>
              </a:rPr>
              <a:t>114</a:t>
            </a:r>
          </a:p>
        </p:txBody>
      </p:sp>
      <p:sp>
        <p:nvSpPr>
          <p:cNvPr id="32" name="Line 34"/>
          <p:cNvSpPr>
            <a:spLocks noChangeShapeType="1"/>
          </p:cNvSpPr>
          <p:nvPr/>
        </p:nvSpPr>
        <p:spPr bwMode="auto">
          <a:xfrm>
            <a:off x="1633538" y="2622550"/>
            <a:ext cx="14287" cy="1092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35"/>
          <p:cNvSpPr>
            <a:spLocks noChangeShapeType="1"/>
          </p:cNvSpPr>
          <p:nvPr/>
        </p:nvSpPr>
        <p:spPr bwMode="auto">
          <a:xfrm>
            <a:off x="1855788" y="2622550"/>
            <a:ext cx="14287" cy="1092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Rectangle 37"/>
          <p:cNvSpPr>
            <a:spLocks noChangeArrowheads="1"/>
          </p:cNvSpPr>
          <p:nvPr/>
        </p:nvSpPr>
        <p:spPr bwMode="auto">
          <a:xfrm>
            <a:off x="411163" y="3238500"/>
            <a:ext cx="935037" cy="3444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38"/>
          <p:cNvSpPr>
            <a:spLocks noChangeArrowheads="1"/>
          </p:cNvSpPr>
          <p:nvPr/>
        </p:nvSpPr>
        <p:spPr bwMode="auto">
          <a:xfrm>
            <a:off x="1647825" y="3238500"/>
            <a:ext cx="222250" cy="344488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Text Box 40"/>
          <p:cNvSpPr txBox="1">
            <a:spLocks noChangeArrowheads="1"/>
          </p:cNvSpPr>
          <p:nvPr/>
        </p:nvSpPr>
        <p:spPr bwMode="auto">
          <a:xfrm>
            <a:off x="1092725" y="2352675"/>
            <a:ext cx="6057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Narrow" charset="0"/>
              </a:rPr>
              <a:t>158</a:t>
            </a:r>
            <a:endParaRPr lang="en-US" b="1" dirty="0">
              <a:solidFill>
                <a:srgbClr val="FF0000"/>
              </a:solidFill>
              <a:latin typeface="Arial Narrow" charset="0"/>
            </a:endParaRPr>
          </a:p>
        </p:txBody>
      </p:sp>
      <p:sp>
        <p:nvSpPr>
          <p:cNvPr id="37" name="Text Box 41"/>
          <p:cNvSpPr txBox="1">
            <a:spLocks noChangeArrowheads="1"/>
          </p:cNvSpPr>
          <p:nvPr/>
        </p:nvSpPr>
        <p:spPr bwMode="auto">
          <a:xfrm>
            <a:off x="1768475" y="2352675"/>
            <a:ext cx="60575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 Narrow" charset="0"/>
              </a:rPr>
              <a:t>175</a:t>
            </a:r>
            <a:endParaRPr lang="en-US" b="1" dirty="0">
              <a:solidFill>
                <a:srgbClr val="FF0000"/>
              </a:solidFill>
              <a:latin typeface="Arial Narrow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4553" y="2774022"/>
            <a:ext cx="8130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LEP</a:t>
            </a:r>
            <a:endParaRPr lang="en-US" sz="2800" dirty="0"/>
          </a:p>
        </p:txBody>
      </p:sp>
      <p:sp>
        <p:nvSpPr>
          <p:cNvPr id="41" name="TextBox 40"/>
          <p:cNvSpPr txBox="1"/>
          <p:nvPr/>
        </p:nvSpPr>
        <p:spPr>
          <a:xfrm>
            <a:off x="1028334" y="1984967"/>
            <a:ext cx="14556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Tevatron</a:t>
            </a:r>
            <a:endParaRPr lang="en-US" sz="2800" dirty="0"/>
          </a:p>
        </p:txBody>
      </p:sp>
      <p:sp>
        <p:nvSpPr>
          <p:cNvPr id="42" name="TextBox 41"/>
          <p:cNvSpPr txBox="1"/>
          <p:nvPr/>
        </p:nvSpPr>
        <p:spPr>
          <a:xfrm>
            <a:off x="4068506" y="4203700"/>
            <a:ext cx="49813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Hypothetical Higgs mass ( </a:t>
            </a:r>
            <a:r>
              <a:rPr lang="en-US" sz="2800" dirty="0" err="1" smtClean="0">
                <a:solidFill>
                  <a:srgbClr val="0000FF"/>
                </a:solidFill>
              </a:rPr>
              <a:t>GeV</a:t>
            </a:r>
            <a:r>
              <a:rPr lang="en-US" sz="2800" dirty="0" smtClean="0">
                <a:solidFill>
                  <a:srgbClr val="0000FF"/>
                </a:solidFill>
              </a:rPr>
              <a:t>)</a:t>
            </a:r>
            <a:endParaRPr lang="en-US" sz="2800" dirty="0">
              <a:solidFill>
                <a:srgbClr val="0000FF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535743" y="1167963"/>
            <a:ext cx="6961246" cy="523220"/>
            <a:chOff x="1535743" y="1167963"/>
            <a:chExt cx="6961246" cy="523220"/>
          </a:xfrm>
        </p:grpSpPr>
        <p:sp>
          <p:nvSpPr>
            <p:cNvPr id="45" name="TextBox 44"/>
            <p:cNvSpPr txBox="1"/>
            <p:nvPr/>
          </p:nvSpPr>
          <p:spPr>
            <a:xfrm>
              <a:off x="1535743" y="1167963"/>
              <a:ext cx="64260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Excluded mass range from </a:t>
              </a:r>
              <a:r>
                <a:rPr lang="en-US" sz="2800" dirty="0"/>
                <a:t>d</a:t>
              </a:r>
              <a:r>
                <a:rPr lang="en-US" sz="2800" dirty="0" smtClean="0"/>
                <a:t>irect searches :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46" name="Rectangle 45"/>
            <p:cNvSpPr/>
            <p:nvPr/>
          </p:nvSpPr>
          <p:spPr bwMode="auto">
            <a:xfrm>
              <a:off x="8054603" y="1275587"/>
              <a:ext cx="442386" cy="363033"/>
            </a:xfrm>
            <a:prstGeom prst="rect">
              <a:avLst/>
            </a:prstGeom>
            <a:solidFill>
              <a:srgbClr val="FF0000"/>
            </a:solidFill>
            <a:ln w="635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48" name="TextBox 47"/>
          <p:cNvSpPr txBox="1"/>
          <p:nvPr/>
        </p:nvSpPr>
        <p:spPr>
          <a:xfrm>
            <a:off x="-66295" y="5745309"/>
            <a:ext cx="94808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LHC designed to search for Higgs with mass &gt;100 GeV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31303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 </a:t>
            </a:r>
            <a:r>
              <a:rPr lang="en-US" dirty="0" err="1" smtClean="0"/>
              <a:t>Catagorization</a:t>
            </a:r>
            <a:r>
              <a:rPr lang="en-US" dirty="0" smtClean="0"/>
              <a:t> By Accompanying Jets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5740400" cy="6096000"/>
          </a:xfrm>
        </p:spPr>
        <p:txBody>
          <a:bodyPr/>
          <a:lstStyle/>
          <a:p>
            <a:r>
              <a:rPr lang="en-US" dirty="0" err="1" smtClean="0"/>
              <a:t>Catagorize</a:t>
            </a:r>
            <a:r>
              <a:rPr lang="en-US" dirty="0" smtClean="0">
                <a:sym typeface="Wingdings"/>
              </a:rPr>
              <a:t> events by jet multiplicity</a:t>
            </a:r>
          </a:p>
          <a:p>
            <a:pPr lvl="1"/>
            <a:r>
              <a:rPr lang="en-US" dirty="0" smtClean="0">
                <a:sym typeface="Wingdings"/>
              </a:rPr>
              <a:t> P</a:t>
            </a:r>
            <a:r>
              <a:rPr lang="en-US" baseline="-25000" dirty="0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&gt; 30 GeV, |</a:t>
            </a:r>
            <a:r>
              <a:rPr lang="en-US" dirty="0" err="1" smtClean="0">
                <a:sym typeface="Wingdings"/>
              </a:rPr>
              <a:t>η</a:t>
            </a:r>
            <a:r>
              <a:rPr lang="en-US" dirty="0" smtClean="0">
                <a:sym typeface="Wingdings"/>
              </a:rPr>
              <a:t>| &lt; 4.7</a:t>
            </a:r>
          </a:p>
          <a:p>
            <a:r>
              <a:rPr lang="en-US" dirty="0">
                <a:solidFill>
                  <a:srgbClr val="005A7C"/>
                </a:solidFill>
                <a:latin typeface="Times New Roman Bold" charset="0"/>
                <a:cs typeface="Times New Roman Bold" charset="0"/>
                <a:sym typeface="Times New Roman Bold" charset="0"/>
              </a:rPr>
              <a:t>0-jet</a:t>
            </a:r>
            <a:r>
              <a:rPr lang="en-US" dirty="0">
                <a:latin typeface="Times New Roman" charset="0"/>
                <a:cs typeface="Times New Roman" charset="0"/>
                <a:sym typeface="Times New Roman" charset="0"/>
              </a:rPr>
              <a:t>: </a:t>
            </a:r>
            <a:r>
              <a:rPr lang="en-US" dirty="0" smtClean="0">
                <a:solidFill>
                  <a:srgbClr val="D90B00"/>
                </a:solidFill>
                <a:latin typeface="Times New Roman Bold" charset="0"/>
                <a:cs typeface="Times New Roman Bold" charset="0"/>
                <a:sym typeface="Times New Roman Bold" charset="0"/>
              </a:rPr>
              <a:t>Most </a:t>
            </a:r>
            <a:r>
              <a:rPr lang="en-US" dirty="0">
                <a:solidFill>
                  <a:srgbClr val="D90B00"/>
                </a:solidFill>
                <a:latin typeface="Times New Roman Bold" charset="0"/>
                <a:cs typeface="Times New Roman Bold" charset="0"/>
                <a:sym typeface="Times New Roman Bold" charset="0"/>
              </a:rPr>
              <a:t>sensitive </a:t>
            </a:r>
            <a:r>
              <a:rPr lang="en-US" dirty="0" smtClean="0">
                <a:solidFill>
                  <a:srgbClr val="D90B00"/>
                </a:solidFill>
                <a:latin typeface="Times New Roman Bold" charset="0"/>
                <a:cs typeface="Times New Roman Bold" charset="0"/>
                <a:sym typeface="Times New Roman Bold" charset="0"/>
              </a:rPr>
              <a:t>category</a:t>
            </a:r>
          </a:p>
          <a:p>
            <a:pPr lvl="1"/>
            <a:r>
              <a:rPr lang="en-US" sz="2400" dirty="0" smtClean="0">
                <a:latin typeface="Times New Roman" charset="0"/>
                <a:cs typeface="Times New Roman" charset="0"/>
                <a:sym typeface="Times New Roman" charset="0"/>
              </a:rPr>
              <a:t>For </a:t>
            </a:r>
            <a:r>
              <a:rPr lang="en-US" sz="2400" dirty="0" err="1" smtClean="0">
                <a:latin typeface="Times New Roman" charset="0"/>
                <a:cs typeface="Times New Roman" charset="0"/>
                <a:sym typeface="Times New Roman" charset="0"/>
              </a:rPr>
              <a:t>m</a:t>
            </a:r>
            <a:r>
              <a:rPr lang="en-US" sz="2400" baseline="-6000" dirty="0" err="1" smtClean="0">
                <a:latin typeface="Times New Roman" charset="0"/>
                <a:cs typeface="Times New Roman" charset="0"/>
                <a:sym typeface="Times New Roman" charset="0"/>
              </a:rPr>
              <a:t>H</a:t>
            </a:r>
            <a:r>
              <a:rPr lang="en-US" sz="2400" baseline="-6000" dirty="0" smtClean="0">
                <a:latin typeface="Times New Roman" charset="0"/>
                <a:cs typeface="Times New Roman" charset="0"/>
                <a:sym typeface="Times New Roman" charset="0"/>
              </a:rPr>
              <a:t> </a:t>
            </a:r>
            <a:r>
              <a:rPr lang="en-US" sz="2400" dirty="0" smtClean="0">
                <a:latin typeface="Times New Roman" charset="0"/>
                <a:cs typeface="Times New Roman" charset="0"/>
                <a:sym typeface="Times New Roman" charset="0"/>
              </a:rPr>
              <a:t>&lt;</a:t>
            </a:r>
            <a:r>
              <a:rPr lang="en-US" sz="2400" dirty="0">
                <a:latin typeface="Times New Roman" charset="0"/>
                <a:cs typeface="Times New Roman" charset="0"/>
                <a:sym typeface="Times New Roman" charset="0"/>
              </a:rPr>
              <a:t>130 GeV: </a:t>
            </a:r>
            <a:endParaRPr lang="en-US" sz="2400" dirty="0" smtClean="0">
              <a:latin typeface="Times New Roman" charset="0"/>
              <a:cs typeface="Times New Roman" charset="0"/>
              <a:sym typeface="Times New Roman" charset="0"/>
            </a:endParaRPr>
          </a:p>
          <a:p>
            <a:pPr lvl="2"/>
            <a:r>
              <a:rPr lang="en-US" sz="2000" dirty="0" err="1" smtClean="0">
                <a:latin typeface="Times New Roman" charset="0"/>
                <a:cs typeface="Times New Roman" charset="0"/>
                <a:sym typeface="Times New Roman" charset="0"/>
              </a:rPr>
              <a:t>W</a:t>
            </a:r>
            <a:r>
              <a:rPr lang="en-US" sz="2000" dirty="0" err="1">
                <a:latin typeface="Times New Roman" charset="0"/>
                <a:cs typeface="Times New Roman" charset="0"/>
                <a:sym typeface="Times New Roman" charset="0"/>
              </a:rPr>
              <a:t>+jets</a:t>
            </a:r>
            <a:r>
              <a:rPr lang="en-US" sz="2000" dirty="0">
                <a:latin typeface="Times New Roman" charset="0"/>
                <a:cs typeface="Times New Roman" charset="0"/>
                <a:sym typeface="Times New Roman" charset="0"/>
              </a:rPr>
              <a:t>, </a:t>
            </a:r>
            <a:r>
              <a:rPr lang="en-US" sz="2000" dirty="0" smtClean="0">
                <a:latin typeface="Times New Roman" charset="0"/>
                <a:cs typeface="Times New Roman" charset="0"/>
                <a:sym typeface="Times New Roman" charset="0"/>
              </a:rPr>
              <a:t>DY backgrounds                     dominant</a:t>
            </a:r>
            <a:endParaRPr lang="en-US" sz="3400" dirty="0" smtClean="0">
              <a:latin typeface="Times New Roman" charset="0"/>
              <a:cs typeface="Times New Roman" charset="0"/>
              <a:sym typeface="Times New Roman" charset="0"/>
            </a:endParaRPr>
          </a:p>
          <a:p>
            <a:pPr lvl="1"/>
            <a:r>
              <a:rPr lang="en-US" sz="2400" dirty="0" err="1">
                <a:solidFill>
                  <a:srgbClr val="D90B00"/>
                </a:solidFill>
                <a:latin typeface="Times New Roman Bold" charset="0"/>
                <a:cs typeface="Times New Roman Bold" charset="0"/>
                <a:sym typeface="Times New Roman Bold" charset="0"/>
              </a:rPr>
              <a:t>eμ</a:t>
            </a:r>
            <a:r>
              <a:rPr lang="en-US" sz="2400" dirty="0">
                <a:solidFill>
                  <a:srgbClr val="D90B00"/>
                </a:solidFill>
                <a:latin typeface="Times New Roman" charset="0"/>
                <a:cs typeface="Times New Roman" charset="0"/>
                <a:sym typeface="Times New Roman" charset="0"/>
              </a:rPr>
              <a:t> final state </a:t>
            </a:r>
            <a:r>
              <a:rPr lang="en-US" sz="2400" dirty="0" smtClean="0">
                <a:solidFill>
                  <a:srgbClr val="D90B00"/>
                </a:solidFill>
                <a:latin typeface="Times New Roman" charset="0"/>
                <a:cs typeface="Times New Roman" charset="0"/>
                <a:sym typeface="Times New Roman" charset="0"/>
              </a:rPr>
              <a:t>quite pure</a:t>
            </a:r>
          </a:p>
          <a:p>
            <a:r>
              <a:rPr lang="en-US" sz="2600" dirty="0">
                <a:solidFill>
                  <a:srgbClr val="3F691E"/>
                </a:solidFill>
                <a:latin typeface="Times New Roman Bold" charset="0"/>
                <a:cs typeface="Times New Roman Bold" charset="0"/>
                <a:sym typeface="Times New Roman Bold" charset="0"/>
              </a:rPr>
              <a:t>1-jet</a:t>
            </a:r>
            <a:r>
              <a:rPr lang="en-US" sz="2600" dirty="0">
                <a:latin typeface="Times New Roman" charset="0"/>
                <a:cs typeface="Times New Roman" charset="0"/>
                <a:sym typeface="Times New Roman" charset="0"/>
              </a:rPr>
              <a:t>: dominated by </a:t>
            </a:r>
            <a:r>
              <a:rPr lang="en-US" sz="2600" dirty="0" err="1">
                <a:latin typeface="Times New Roman" charset="0"/>
                <a:cs typeface="Times New Roman" charset="0"/>
                <a:sym typeface="Times New Roman" charset="0"/>
              </a:rPr>
              <a:t>tt+</a:t>
            </a:r>
            <a:r>
              <a:rPr lang="en-US" sz="2600" dirty="0" err="1" smtClean="0">
                <a:latin typeface="Times New Roman" charset="0"/>
                <a:cs typeface="Times New Roman" charset="0"/>
                <a:sym typeface="Times New Roman" charset="0"/>
              </a:rPr>
              <a:t>tW</a:t>
            </a:r>
            <a:endParaRPr lang="en-US" sz="2600" dirty="0" smtClean="0">
              <a:latin typeface="Times New Roman" charset="0"/>
              <a:cs typeface="Times New Roman" charset="0"/>
              <a:sym typeface="Times New Roman" charset="0"/>
            </a:endParaRPr>
          </a:p>
          <a:p>
            <a:r>
              <a:rPr lang="en-US" sz="2600" dirty="0">
                <a:solidFill>
                  <a:srgbClr val="663900"/>
                </a:solidFill>
                <a:latin typeface="Times New Roman Bold" charset="0"/>
                <a:cs typeface="Times New Roman Bold" charset="0"/>
                <a:sym typeface="Times New Roman Bold" charset="0"/>
              </a:rPr>
              <a:t>2-jets</a:t>
            </a:r>
            <a:r>
              <a:rPr lang="en-US" sz="2600" dirty="0">
                <a:solidFill>
                  <a:srgbClr val="663900"/>
                </a:solidFill>
                <a:latin typeface="Times New Roman" charset="0"/>
                <a:cs typeface="Times New Roman" charset="0"/>
                <a:sym typeface="Times New Roman" charset="0"/>
              </a:rPr>
              <a:t>: specific selections to </a:t>
            </a:r>
            <a:r>
              <a:rPr lang="en-US" sz="2600" dirty="0" smtClean="0">
                <a:solidFill>
                  <a:srgbClr val="663900"/>
                </a:solidFill>
                <a:latin typeface="Times New Roman" charset="0"/>
                <a:cs typeface="Times New Roman" charset="0"/>
                <a:sym typeface="Times New Roman" charset="0"/>
              </a:rPr>
              <a:t>                  isolate </a:t>
            </a:r>
            <a:r>
              <a:rPr lang="en-US" sz="2600" dirty="0">
                <a:solidFill>
                  <a:srgbClr val="663900"/>
                </a:solidFill>
                <a:latin typeface="Times New Roman" charset="0"/>
                <a:cs typeface="Times New Roman" charset="0"/>
                <a:sym typeface="Times New Roman" charset="0"/>
              </a:rPr>
              <a:t>VBF </a:t>
            </a:r>
            <a:r>
              <a:rPr lang="en-US" sz="2600" dirty="0" smtClean="0">
                <a:solidFill>
                  <a:srgbClr val="663900"/>
                </a:solidFill>
                <a:latin typeface="Times New Roman" charset="0"/>
                <a:cs typeface="Times New Roman" charset="0"/>
                <a:sym typeface="Times New Roman" charset="0"/>
              </a:rPr>
              <a:t>production</a:t>
            </a:r>
          </a:p>
          <a:p>
            <a:pPr lvl="1"/>
            <a:r>
              <a:rPr lang="en-US" sz="2400" dirty="0" err="1">
                <a:latin typeface="Times New Roman" charset="0"/>
                <a:cs typeface="Times New Roman" charset="0"/>
                <a:sym typeface="Times New Roman" charset="0"/>
              </a:rPr>
              <a:t>Δη</a:t>
            </a:r>
            <a:r>
              <a:rPr lang="en-US" sz="2400" dirty="0">
                <a:latin typeface="Times New Roman" charset="0"/>
                <a:cs typeface="Times New Roman" charset="0"/>
                <a:sym typeface="Times New Roman" charset="0"/>
              </a:rPr>
              <a:t>(j</a:t>
            </a:r>
            <a:r>
              <a:rPr lang="en-US" sz="2400" baseline="-6000" dirty="0">
                <a:latin typeface="Times New Roman" charset="0"/>
                <a:cs typeface="Times New Roman" charset="0"/>
                <a:sym typeface="Times New Roman" charset="0"/>
              </a:rPr>
              <a:t>1</a:t>
            </a:r>
            <a:r>
              <a:rPr lang="en-US" sz="2400" dirty="0">
                <a:latin typeface="Times New Roman" charset="0"/>
                <a:cs typeface="Times New Roman" charset="0"/>
                <a:sym typeface="Times New Roman" charset="0"/>
              </a:rPr>
              <a:t>-j</a:t>
            </a:r>
            <a:r>
              <a:rPr lang="en-US" sz="2400" baseline="-6000" dirty="0">
                <a:latin typeface="Times New Roman" charset="0"/>
                <a:cs typeface="Times New Roman" charset="0"/>
                <a:sym typeface="Times New Roman" charset="0"/>
              </a:rPr>
              <a:t>2</a:t>
            </a:r>
            <a:r>
              <a:rPr lang="en-US" sz="2400" dirty="0">
                <a:latin typeface="Times New Roman" charset="0"/>
                <a:cs typeface="Times New Roman" charset="0"/>
                <a:sym typeface="Times New Roman" charset="0"/>
              </a:rPr>
              <a:t>)&gt;3.5, m</a:t>
            </a:r>
            <a:r>
              <a:rPr lang="en-US" sz="2400" baseline="-6000" dirty="0">
                <a:latin typeface="Times New Roman" charset="0"/>
                <a:cs typeface="Times New Roman" charset="0"/>
                <a:sym typeface="Times New Roman" charset="0"/>
              </a:rPr>
              <a:t>j1,j2</a:t>
            </a:r>
            <a:r>
              <a:rPr lang="en-US" sz="2400" dirty="0">
                <a:latin typeface="Times New Roman" charset="0"/>
                <a:cs typeface="Times New Roman" charset="0"/>
                <a:sym typeface="Times New Roman" charset="0"/>
              </a:rPr>
              <a:t>&gt;450 </a:t>
            </a:r>
            <a:r>
              <a:rPr lang="en-US" sz="2400" dirty="0" smtClean="0">
                <a:latin typeface="Times New Roman" charset="0"/>
                <a:cs typeface="Times New Roman" charset="0"/>
                <a:sym typeface="Times New Roman" charset="0"/>
              </a:rPr>
              <a:t>GeV</a:t>
            </a:r>
          </a:p>
          <a:p>
            <a:pPr lvl="1"/>
            <a:r>
              <a:rPr lang="en-US" sz="2400" dirty="0" smtClean="0">
                <a:latin typeface="Times New Roman" charset="0"/>
                <a:cs typeface="Times New Roman" charset="0"/>
                <a:sym typeface="Times New Roman" charset="0"/>
              </a:rPr>
              <a:t>No central jets</a:t>
            </a:r>
          </a:p>
          <a:p>
            <a:pPr lvl="1"/>
            <a:r>
              <a:rPr lang="en-US" sz="2400" dirty="0" smtClean="0">
                <a:solidFill>
                  <a:srgbClr val="663900"/>
                </a:solidFill>
                <a:latin typeface="Times New Roman" charset="0"/>
                <a:ea typeface="ヒラギノ明朝 ProN W3" charset="0"/>
                <a:cs typeface="Times New Roman" charset="0"/>
                <a:sym typeface="Times New Roman" charset="0"/>
              </a:rPr>
              <a:t>Dominated by ttbar background</a:t>
            </a:r>
            <a:endParaRPr lang="en-US" sz="2400" b="0" dirty="0">
              <a:solidFill>
                <a:srgbClr val="663900"/>
              </a:solidFill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  <a:p>
            <a:pPr marL="0" indent="0">
              <a:buNone/>
            </a:pPr>
            <a:endParaRPr lang="en-US" sz="2600" dirty="0">
              <a:solidFill>
                <a:srgbClr val="D90B00"/>
              </a:solidFill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  <a:p>
            <a:pPr marL="457200" lvl="1" indent="0">
              <a:buNone/>
            </a:pPr>
            <a:endParaRPr lang="en-US" sz="2400" dirty="0" smtClean="0">
              <a:latin typeface="Times New Roman" charset="0"/>
              <a:cs typeface="Times New Roman" charset="0"/>
              <a:sym typeface="Times New Roman" charset="0"/>
            </a:endParaRPr>
          </a:p>
          <a:p>
            <a:pPr lvl="1"/>
            <a:endParaRPr lang="en-US" sz="2400" dirty="0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  <a:p>
            <a:pPr marL="457200" lvl="1" indent="0">
              <a:buNone/>
            </a:pPr>
            <a:endParaRPr lang="en-US" dirty="0"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572000" y="1674813"/>
            <a:ext cx="4584700" cy="4220219"/>
            <a:chOff x="4559300" y="1738313"/>
            <a:chExt cx="4584700" cy="4220219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9300" y="1738313"/>
              <a:ext cx="4584700" cy="4078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8284033" y="5496867"/>
              <a:ext cx="72753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N</a:t>
              </a:r>
              <a:r>
                <a:rPr lang="en-US" baseline="-25000" dirty="0" err="1" smtClean="0"/>
                <a:t>Jets</a:t>
              </a:r>
              <a:endParaRPr lang="en-US" dirty="0"/>
            </a:p>
          </p:txBody>
        </p:sp>
      </p:grpSp>
      <p:sp>
        <p:nvSpPr>
          <p:cNvPr id="8" name="Down Arrow 7"/>
          <p:cNvSpPr/>
          <p:nvPr/>
        </p:nvSpPr>
        <p:spPr bwMode="auto">
          <a:xfrm>
            <a:off x="5372100" y="2986732"/>
            <a:ext cx="484632" cy="1217476"/>
          </a:xfrm>
          <a:prstGeom prst="downArrow">
            <a:avLst/>
          </a:prstGeom>
          <a:solidFill>
            <a:srgbClr val="FF0000"/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248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Kinematic Observables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 of leading and sub-leading leptons</a:t>
            </a:r>
          </a:p>
          <a:p>
            <a:r>
              <a:rPr lang="en-US" dirty="0"/>
              <a:t>Azimuthal angle difference (</a:t>
            </a:r>
            <a:r>
              <a:rPr lang="en-US" dirty="0" err="1"/>
              <a:t>ΔΦ</a:t>
            </a:r>
            <a:r>
              <a:rPr lang="en-US" baseline="-25000" dirty="0" err="1"/>
              <a:t>ll</a:t>
            </a:r>
            <a:r>
              <a:rPr lang="en-US" dirty="0"/>
              <a:t>)</a:t>
            </a:r>
          </a:p>
          <a:p>
            <a:r>
              <a:rPr lang="en-US" dirty="0"/>
              <a:t>P</a:t>
            </a:r>
            <a:r>
              <a:rPr lang="en-US" baseline="-25000" dirty="0"/>
              <a:t>T</a:t>
            </a:r>
            <a:r>
              <a:rPr lang="en-US" dirty="0"/>
              <a:t>(</a:t>
            </a:r>
            <a:r>
              <a:rPr lang="en-US" dirty="0" err="1"/>
              <a:t>ll</a:t>
            </a:r>
            <a:r>
              <a:rPr lang="en-US" dirty="0"/>
              <a:t>)</a:t>
            </a:r>
          </a:p>
          <a:p>
            <a:r>
              <a:rPr lang="en-US" dirty="0" smtClean="0"/>
              <a:t>Dilepton invariant mass (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ll</a:t>
            </a:r>
            <a:r>
              <a:rPr lang="en-US" dirty="0" smtClean="0"/>
              <a:t>)</a:t>
            </a:r>
          </a:p>
          <a:p>
            <a:r>
              <a:rPr lang="en-US" dirty="0" smtClean="0"/>
              <a:t>M</a:t>
            </a:r>
            <a:r>
              <a:rPr lang="en-US" baseline="-25000" dirty="0" smtClean="0"/>
              <a:t>T</a:t>
            </a:r>
            <a:r>
              <a:rPr lang="en-US" dirty="0" smtClean="0"/>
              <a:t>=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5870"/>
          <a:stretch/>
        </p:blipFill>
        <p:spPr>
          <a:xfrm>
            <a:off x="1092200" y="2496219"/>
            <a:ext cx="3727884" cy="551782"/>
          </a:xfrm>
          <a:prstGeom prst="rect">
            <a:avLst/>
          </a:prstGeom>
        </p:spPr>
      </p:pic>
      <p:pic>
        <p:nvPicPr>
          <p:cNvPr id="9" name="Picture 8" descr="dPhi_N-2_mh125_nj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4700" y="3048394"/>
            <a:ext cx="4013200" cy="3850407"/>
          </a:xfrm>
          <a:prstGeom prst="rect">
            <a:avLst/>
          </a:prstGeom>
        </p:spPr>
      </p:pic>
      <p:pic>
        <p:nvPicPr>
          <p:cNvPr id="10" name="Picture 9" descr="mll_ALL_CommonCuts_WWsel_Lin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5" t="2277" r="6958" b="-2070"/>
          <a:stretch/>
        </p:blipFill>
        <p:spPr>
          <a:xfrm rot="5400000">
            <a:off x="331196" y="2881903"/>
            <a:ext cx="3657601" cy="431999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303579" y="914261"/>
            <a:ext cx="1862521" cy="2121039"/>
            <a:chOff x="443604" y="871365"/>
            <a:chExt cx="3481981" cy="3843001"/>
          </a:xfrm>
        </p:grpSpPr>
        <p:pic>
          <p:nvPicPr>
            <p:cNvPr id="12" name="Picture 11" descr="0016-rho-phi-HWW2l2n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604" y="871365"/>
              <a:ext cx="3481981" cy="384300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137951" y="2183020"/>
              <a:ext cx="495313" cy="5713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μ</a:t>
              </a:r>
              <a:endParaRPr lang="en-US" sz="1800" baseline="-25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853736" y="1576438"/>
              <a:ext cx="475012" cy="6189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/>
                <a:t>e</a:t>
              </a:r>
              <a:endParaRPr lang="en-US" sz="1600" baseline="-25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22192" y="2936121"/>
              <a:ext cx="921605" cy="5237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ME</a:t>
              </a:r>
              <a:r>
                <a:rPr lang="en-US" sz="1600" baseline="-25000" dirty="0" smtClean="0"/>
                <a:t>T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47431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0" y="2009626"/>
            <a:ext cx="5757107" cy="4728170"/>
            <a:chOff x="1287958" y="980574"/>
            <a:chExt cx="6289817" cy="5548960"/>
          </a:xfrm>
        </p:grpSpPr>
        <p:pic>
          <p:nvPicPr>
            <p:cNvPr id="39" name="Picture 38" descr="hww130_cutevolution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82" t="7007" b="6082"/>
            <a:stretch/>
          </p:blipFill>
          <p:spPr>
            <a:xfrm>
              <a:off x="1287958" y="980574"/>
              <a:ext cx="6289817" cy="5548960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2720892" y="1049544"/>
              <a:ext cx="4451463" cy="495300"/>
            </a:xfrm>
            <a:prstGeom prst="rect">
              <a:avLst/>
            </a:prstGeom>
            <a:solidFill>
              <a:srgbClr val="FF4EF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FF00"/>
                  </a:solidFill>
                </a:rPr>
                <a:t>Predicted </a:t>
              </a:r>
              <a:r>
                <a:rPr lang="en-US" sz="2000" dirty="0" err="1" smtClean="0">
                  <a:solidFill>
                    <a:srgbClr val="FFFF00"/>
                  </a:solidFill>
                </a:rPr>
                <a:t>Vs</a:t>
              </a:r>
              <a:r>
                <a:rPr lang="en-US" sz="2000" dirty="0" smtClean="0">
                  <a:solidFill>
                    <a:srgbClr val="FFFF00"/>
                  </a:solidFill>
                </a:rPr>
                <a:t> Observed Yield </a:t>
              </a:r>
              <a:r>
                <a:rPr lang="en-US" sz="2000" dirty="0" err="1" smtClean="0">
                  <a:solidFill>
                    <a:srgbClr val="FFFF00"/>
                  </a:solidFill>
                </a:rPr>
                <a:t>Vs</a:t>
              </a:r>
              <a:r>
                <a:rPr lang="en-US" sz="2000" dirty="0" smtClean="0">
                  <a:solidFill>
                    <a:srgbClr val="FFFF00"/>
                  </a:solidFill>
                </a:rPr>
                <a:t> Cut</a:t>
              </a:r>
              <a:endParaRPr lang="en-US" sz="20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5989187" y="1092061"/>
            <a:ext cx="2875854" cy="2865544"/>
            <a:chOff x="330699" y="871365"/>
            <a:chExt cx="3594886" cy="3843001"/>
          </a:xfrm>
        </p:grpSpPr>
        <p:pic>
          <p:nvPicPr>
            <p:cNvPr id="7" name="Picture 6" descr="0016-rho-phi-HWW2l2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604" y="871365"/>
              <a:ext cx="3481981" cy="3843001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330699" y="1239590"/>
              <a:ext cx="495312" cy="5713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800" dirty="0" smtClean="0"/>
                <a:t>μ</a:t>
              </a:r>
              <a:endParaRPr lang="en-US" sz="1800" baseline="-25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53736" y="1576438"/>
              <a:ext cx="475012" cy="6189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smtClean="0"/>
                <a:t>e</a:t>
              </a:r>
              <a:endParaRPr lang="en-US" sz="1600" baseline="-25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22192" y="2936121"/>
              <a:ext cx="921605" cy="5237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ME</a:t>
              </a:r>
              <a:r>
                <a:rPr lang="en-US" sz="1600" baseline="-25000" dirty="0" smtClean="0"/>
                <a:t>T</a:t>
              </a:r>
              <a:endParaRPr lang="en-US" sz="16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Digging Out Tiny Signals Over Large Backgrounds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406932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 smtClean="0"/>
              <a:t>        H </a:t>
            </a:r>
            <a:r>
              <a:rPr lang="en-US" sz="3200" dirty="0" smtClean="0">
                <a:sym typeface="Wingdings"/>
              </a:rPr>
              <a:t> WW  (e </a:t>
            </a:r>
            <a:r>
              <a:rPr lang="en-US" sz="3200" dirty="0" err="1" smtClean="0">
                <a:sym typeface="Wingdings"/>
              </a:rPr>
              <a:t>υ</a:t>
            </a:r>
            <a:r>
              <a:rPr lang="en-US" sz="3200" dirty="0" smtClean="0">
                <a:sym typeface="Wingdings"/>
              </a:rPr>
              <a:t>) (</a:t>
            </a:r>
            <a:r>
              <a:rPr lang="en-US" sz="3200" dirty="0" err="1" smtClean="0">
                <a:sym typeface="Wingdings"/>
              </a:rPr>
              <a:t>μυ</a:t>
            </a:r>
            <a:r>
              <a:rPr lang="en-US" sz="3200" dirty="0" smtClean="0">
                <a:sym typeface="Wingdings"/>
              </a:rPr>
              <a:t>) : 7 TeV (5 fb</a:t>
            </a:r>
            <a:r>
              <a:rPr lang="en-US" sz="3200" baseline="30000" dirty="0" smtClean="0">
                <a:sym typeface="Wingdings"/>
              </a:rPr>
              <a:t>-1</a:t>
            </a:r>
            <a:r>
              <a:rPr lang="en-US" sz="3200" dirty="0" smtClean="0">
                <a:sym typeface="Wingdings"/>
              </a:rPr>
              <a:t>)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22</a:t>
            </a:fld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5631174" y="5481619"/>
            <a:ext cx="3401856" cy="461665"/>
            <a:chOff x="7493902" y="5002389"/>
            <a:chExt cx="3849135" cy="571500"/>
          </a:xfrm>
        </p:grpSpPr>
        <p:sp>
          <p:nvSpPr>
            <p:cNvPr id="44" name="Down Arrow 43"/>
            <p:cNvSpPr/>
            <p:nvPr/>
          </p:nvSpPr>
          <p:spPr bwMode="auto">
            <a:xfrm rot="5400000">
              <a:off x="7589208" y="5210159"/>
              <a:ext cx="63230" cy="253842"/>
            </a:xfrm>
            <a:prstGeom prst="downArrow">
              <a:avLst/>
            </a:prstGeom>
            <a:solidFill>
              <a:srgbClr val="000080"/>
            </a:solidFill>
            <a:ln w="635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7715593" y="5002389"/>
              <a:ext cx="3627444" cy="5715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~200 background events</a:t>
              </a:r>
              <a:endParaRPr lang="en-US" dirty="0"/>
            </a:p>
          </p:txBody>
        </p:sp>
      </p:grpSp>
      <p:sp>
        <p:nvSpPr>
          <p:cNvPr id="46" name="Down Arrow 45"/>
          <p:cNvSpPr/>
          <p:nvPr/>
        </p:nvSpPr>
        <p:spPr bwMode="auto">
          <a:xfrm rot="5400000">
            <a:off x="5682576" y="6053774"/>
            <a:ext cx="51078" cy="298603"/>
          </a:xfrm>
          <a:prstGeom prst="downArrow">
            <a:avLst/>
          </a:prstGeom>
          <a:solidFill>
            <a:srgbClr val="000080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867160" y="5941181"/>
            <a:ext cx="32183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expect~40 Higgs events</a:t>
            </a:r>
          </a:p>
          <a:p>
            <a:r>
              <a:rPr lang="en-US" dirty="0"/>
              <a:t> </a:t>
            </a:r>
            <a:r>
              <a:rPr lang="en-US" dirty="0" smtClean="0"/>
              <a:t>     for M</a:t>
            </a:r>
            <a:r>
              <a:rPr lang="en-US" baseline="-25000" dirty="0" smtClean="0"/>
              <a:t>H</a:t>
            </a:r>
            <a:r>
              <a:rPr lang="en-US" dirty="0" smtClean="0"/>
              <a:t>=130 GeV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497724" y="5257995"/>
            <a:ext cx="22364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kern="1200" dirty="0" smtClean="0"/>
              <a:t>Higgs signal</a:t>
            </a:r>
            <a:endParaRPr lang="en-US" b="1" kern="12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5240116" y="4100061"/>
            <a:ext cx="1363352" cy="1557954"/>
            <a:chOff x="5203126" y="4161706"/>
            <a:chExt cx="1363352" cy="1557954"/>
          </a:xfrm>
        </p:grpSpPr>
        <p:sp>
          <p:nvSpPr>
            <p:cNvPr id="3" name="TextBox 2"/>
            <p:cNvSpPr txBox="1"/>
            <p:nvPr/>
          </p:nvSpPr>
          <p:spPr>
            <a:xfrm>
              <a:off x="5791907" y="4161706"/>
              <a:ext cx="7745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</a:t>
              </a:r>
              <a:r>
                <a:rPr lang="en-US" dirty="0" smtClean="0"/>
                <a:t>ata</a:t>
              </a:r>
              <a:endParaRPr lang="en-US" dirty="0"/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 flipH="1">
              <a:off x="5203126" y="4586384"/>
              <a:ext cx="855860" cy="1133276"/>
            </a:xfrm>
            <a:prstGeom prst="straightConnector1">
              <a:avLst/>
            </a:prstGeom>
            <a:solidFill>
              <a:srgbClr val="000080"/>
            </a:solidFill>
            <a:ln w="635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358385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Estimates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635000"/>
            <a:ext cx="6184901" cy="6096000"/>
          </a:xfrm>
        </p:spPr>
        <p:txBody>
          <a:bodyPr/>
          <a:lstStyle/>
          <a:p>
            <a:r>
              <a:rPr lang="en-US" dirty="0" smtClean="0"/>
              <a:t>Most background estimates are obtained from </a:t>
            </a:r>
            <a:r>
              <a:rPr lang="en-US" dirty="0" smtClean="0">
                <a:solidFill>
                  <a:srgbClr val="FF0000"/>
                </a:solidFill>
              </a:rPr>
              <a:t>control samples </a:t>
            </a:r>
            <a:r>
              <a:rPr lang="en-US" dirty="0" smtClean="0"/>
              <a:t>established in data</a:t>
            </a:r>
          </a:p>
          <a:p>
            <a:pPr lvl="1"/>
            <a:r>
              <a:rPr lang="en-US" dirty="0" err="1" smtClean="0"/>
              <a:t>W+jet</a:t>
            </a:r>
            <a:r>
              <a:rPr lang="en-US" dirty="0" smtClean="0"/>
              <a:t> background estimated from dilepton control samples enriched in misidentified leptons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tbar background from samples enriched with identified b-jets</a:t>
            </a:r>
          </a:p>
          <a:p>
            <a:pPr lvl="1"/>
            <a:r>
              <a:rPr lang="en-US" dirty="0" err="1" smtClean="0"/>
              <a:t>Z+jets</a:t>
            </a:r>
            <a:r>
              <a:rPr lang="en-US" dirty="0" smtClean="0"/>
              <a:t> background  by extrapolating from a narrow Z mass window</a:t>
            </a:r>
          </a:p>
          <a:p>
            <a:pPr lvl="1"/>
            <a:r>
              <a:rPr lang="en-US" dirty="0" smtClean="0"/>
              <a:t>WW background </a:t>
            </a:r>
          </a:p>
          <a:p>
            <a:pPr lvl="2"/>
            <a:r>
              <a:rPr lang="en-US" dirty="0" smtClean="0"/>
              <a:t> </a:t>
            </a:r>
            <a:r>
              <a:rPr lang="en-US" sz="2000" dirty="0" smtClean="0">
                <a:latin typeface="Times New Roman" charset="0"/>
                <a:cs typeface="Times New Roman" charset="0"/>
                <a:sym typeface="Times New Roman" charset="0"/>
              </a:rPr>
              <a:t>from </a:t>
            </a:r>
            <a:r>
              <a:rPr lang="en-US" sz="2000" dirty="0">
                <a:latin typeface="Times New Roman" charset="0"/>
                <a:cs typeface="Times New Roman" charset="0"/>
                <a:sym typeface="Times New Roman" charset="0"/>
              </a:rPr>
              <a:t>signal free </a:t>
            </a:r>
            <a:r>
              <a:rPr lang="en-US" sz="2000" dirty="0" smtClean="0">
                <a:latin typeface="Times New Roman" charset="0"/>
                <a:cs typeface="Times New Roman" charset="0"/>
                <a:sym typeface="Times New Roman" charset="0"/>
              </a:rPr>
              <a:t>region </a:t>
            </a:r>
            <a:r>
              <a:rPr lang="en-US" sz="2000" dirty="0">
                <a:latin typeface="Times New Roman" charset="0"/>
                <a:cs typeface="Times New Roman" charset="0"/>
                <a:sym typeface="Times New Roman" charset="0"/>
              </a:rPr>
              <a:t>(</a:t>
            </a:r>
            <a:r>
              <a:rPr lang="en-US" sz="2000" dirty="0" err="1">
                <a:latin typeface="Times New Roman" charset="0"/>
                <a:cs typeface="Times New Roman" charset="0"/>
                <a:sym typeface="Times New Roman" charset="0"/>
              </a:rPr>
              <a:t>m</a:t>
            </a:r>
            <a:r>
              <a:rPr lang="en-US" sz="2000" baseline="-6000" dirty="0" err="1">
                <a:latin typeface="Times New Roman" charset="0"/>
                <a:cs typeface="Times New Roman" charset="0"/>
                <a:sym typeface="Times New Roman" charset="0"/>
              </a:rPr>
              <a:t>ll</a:t>
            </a:r>
            <a:r>
              <a:rPr lang="en-US" sz="2000" dirty="0">
                <a:latin typeface="Times New Roman" charset="0"/>
                <a:cs typeface="Times New Roman" charset="0"/>
                <a:sym typeface="Times New Roman" charset="0"/>
              </a:rPr>
              <a:t>&gt;100 GeV for </a:t>
            </a:r>
            <a:r>
              <a:rPr lang="en-US" sz="2000" dirty="0" err="1" smtClean="0">
                <a:latin typeface="Times New Roman" charset="0"/>
                <a:cs typeface="Times New Roman" charset="0"/>
                <a:sym typeface="Times New Roman" charset="0"/>
              </a:rPr>
              <a:t>m</a:t>
            </a:r>
            <a:r>
              <a:rPr lang="en-US" sz="2000" baseline="-6000" dirty="0" err="1" smtClean="0">
                <a:latin typeface="Times New Roman" charset="0"/>
                <a:cs typeface="Times New Roman" charset="0"/>
                <a:sym typeface="Times New Roman" charset="0"/>
              </a:rPr>
              <a:t>H</a:t>
            </a:r>
            <a:r>
              <a:rPr lang="en-US" sz="2000" baseline="-6000" dirty="0" smtClean="0">
                <a:latin typeface="Times New Roman" charset="0"/>
                <a:cs typeface="Times New Roman" charset="0"/>
                <a:sym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cs typeface="Times New Roman" charset="0"/>
                <a:sym typeface="Times New Roman" charset="0"/>
              </a:rPr>
              <a:t>&lt; 200 GeV)</a:t>
            </a:r>
          </a:p>
          <a:p>
            <a:pPr lvl="2"/>
            <a:r>
              <a:rPr lang="en-US" sz="2000" dirty="0" smtClean="0">
                <a:latin typeface="Times New Roman" charset="0"/>
                <a:cs typeface="Times New Roman" charset="0"/>
                <a:sym typeface="Times New Roman" charset="0"/>
              </a:rPr>
              <a:t>For </a:t>
            </a:r>
            <a:r>
              <a:rPr lang="en-US" sz="2000" dirty="0">
                <a:latin typeface="Times New Roman" charset="0"/>
                <a:cs typeface="Times New Roman" charset="0"/>
                <a:sym typeface="Times New Roman" charset="0"/>
              </a:rPr>
              <a:t>high mass H, no signal-free </a:t>
            </a:r>
            <a:r>
              <a:rPr lang="en-US" sz="2000" dirty="0" smtClean="0">
                <a:latin typeface="Times New Roman" charset="0"/>
                <a:cs typeface="Times New Roman" charset="0"/>
                <a:sym typeface="Times New Roman" charset="0"/>
              </a:rPr>
              <a:t>region</a:t>
            </a:r>
            <a:r>
              <a:rPr lang="en-US" sz="2000" dirty="0">
                <a:latin typeface="Times New Roman" charset="0"/>
                <a:cs typeface="Times New Roman" charset="0"/>
                <a:sym typeface="Times New Roman" charset="0"/>
              </a:rPr>
              <a:t> </a:t>
            </a:r>
            <a:r>
              <a:rPr lang="en-US" sz="2000" dirty="0" smtClean="0">
                <a:latin typeface="Times New Roman" charset="0"/>
                <a:cs typeface="Times New Roman" charset="0"/>
                <a:sym typeface="Wingdings"/>
              </a:rPr>
              <a:t></a:t>
            </a:r>
            <a:r>
              <a:rPr lang="en-US" sz="2000" dirty="0" smtClean="0">
                <a:latin typeface="Times New Roman" charset="0"/>
                <a:cs typeface="Times New Roman" charset="0"/>
                <a:sym typeface="Times New Roman" charset="0"/>
              </a:rPr>
              <a:t> taken </a:t>
            </a:r>
            <a:r>
              <a:rPr lang="en-US" sz="2000" dirty="0">
                <a:latin typeface="Times New Roman" charset="0"/>
                <a:cs typeface="Times New Roman" charset="0"/>
                <a:sym typeface="Times New Roman" charset="0"/>
              </a:rPr>
              <a:t>from simulation</a:t>
            </a:r>
            <a:r>
              <a:rPr lang="en-US" sz="2000" dirty="0" smtClean="0">
                <a:latin typeface="Times New Roman" charset="0"/>
                <a:cs typeface="Times New Roman" charset="0"/>
                <a:sym typeface="Times New Roman" charset="0"/>
              </a:rPr>
              <a:t>)</a:t>
            </a:r>
          </a:p>
          <a:p>
            <a:r>
              <a:rPr lang="en-US" dirty="0" smtClean="0"/>
              <a:t>Systematic uncertainties on these estimates vary from 20-60 % 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3123" y="838200"/>
            <a:ext cx="1846678" cy="16386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897" y="2730338"/>
            <a:ext cx="1659004" cy="12574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0597" y="4140200"/>
            <a:ext cx="2136316" cy="254120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5816600" y="1841500"/>
            <a:ext cx="896523" cy="25400"/>
          </a:xfrm>
          <a:prstGeom prst="straightConnector1">
            <a:avLst/>
          </a:prstGeom>
          <a:solidFill>
            <a:srgbClr val="000080"/>
          </a:solidFill>
          <a:ln w="6350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5816600" y="3048000"/>
            <a:ext cx="896523" cy="25400"/>
          </a:xfrm>
          <a:prstGeom prst="straightConnector1">
            <a:avLst/>
          </a:prstGeom>
          <a:solidFill>
            <a:srgbClr val="000080"/>
          </a:solidFill>
          <a:ln w="6350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5597874" y="3784600"/>
            <a:ext cx="1323626" cy="457200"/>
          </a:xfrm>
          <a:prstGeom prst="straightConnector1">
            <a:avLst/>
          </a:prstGeom>
          <a:solidFill>
            <a:srgbClr val="000080"/>
          </a:solidFill>
          <a:ln w="6350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121620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Compare </a:t>
            </a:r>
            <a:r>
              <a:rPr lang="en-US" dirty="0" smtClean="0"/>
              <a:t>Background Prediction </a:t>
            </a:r>
            <a:r>
              <a:rPr lang="en-US" dirty="0"/>
              <a:t>and Data Yields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5400" y="1790700"/>
            <a:ext cx="9144000" cy="29896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30300" y="1001067"/>
            <a:ext cx="71352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 2012 : 5.1 fb</a:t>
            </a:r>
            <a:r>
              <a:rPr lang="en-US" baseline="30000" dirty="0" smtClean="0"/>
              <a:t>-1 </a:t>
            </a:r>
            <a:r>
              <a:rPr lang="en-US" dirty="0" smtClean="0"/>
              <a:t>, Cut-based Analysis, 0-Jet </a:t>
            </a:r>
            <a:r>
              <a:rPr lang="en-US" dirty="0" err="1" smtClean="0"/>
              <a:t>catagory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 bwMode="auto">
          <a:xfrm>
            <a:off x="38100" y="1790699"/>
            <a:ext cx="609600" cy="2989677"/>
          </a:xfrm>
          <a:prstGeom prst="rect">
            <a:avLst/>
          </a:prstGeom>
          <a:solidFill>
            <a:srgbClr val="FFFF00">
              <a:alpha val="30000"/>
            </a:srgbClr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327900" y="1790700"/>
            <a:ext cx="1790700" cy="2989677"/>
          </a:xfrm>
          <a:prstGeom prst="rect">
            <a:avLst/>
          </a:prstGeom>
          <a:solidFill>
            <a:srgbClr val="FFFF00">
              <a:alpha val="30000"/>
            </a:srgbClr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47700" y="1790700"/>
            <a:ext cx="1028700" cy="2989676"/>
          </a:xfrm>
          <a:prstGeom prst="rect">
            <a:avLst/>
          </a:prstGeom>
          <a:solidFill>
            <a:srgbClr val="FF0000">
              <a:alpha val="35000"/>
            </a:srgbClr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31900" y="5308600"/>
            <a:ext cx="6894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Mild excess over background is  observed at low mass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2762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WW</a:t>
            </a:r>
            <a:r>
              <a:rPr lang="en-US" baseline="30000" dirty="0">
                <a:sym typeface="Wingdings"/>
              </a:rPr>
              <a:t>(*)</a:t>
            </a:r>
            <a:r>
              <a:rPr lang="en-US" dirty="0">
                <a:sym typeface="Wingdings"/>
              </a:rPr>
              <a:t>  (l </a:t>
            </a:r>
            <a:r>
              <a:rPr lang="en-US" dirty="0" err="1">
                <a:sym typeface="Wingdings"/>
              </a:rPr>
              <a:t>ν</a:t>
            </a:r>
            <a:r>
              <a:rPr lang="en-US" dirty="0">
                <a:sym typeface="Wingdings"/>
              </a:rPr>
              <a:t>) (l </a:t>
            </a:r>
            <a:r>
              <a:rPr lang="en-US" dirty="0" err="1">
                <a:sym typeface="Wingdings"/>
              </a:rPr>
              <a:t>ν</a:t>
            </a:r>
            <a:r>
              <a:rPr lang="en-US" dirty="0" smtClean="0">
                <a:sym typeface="Wingdings"/>
              </a:rPr>
              <a:t>) Results (CMS)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>
                <a:solidFill>
                  <a:srgbClr val="000000"/>
                </a:solidFill>
              </a:rPr>
              <a:pPr/>
              <a:t>25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 descr="limits_nj_shape7TeV_cut8TeV-CLs-asymptotic_logx_logy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7" t="1446"/>
          <a:stretch/>
        </p:blipFill>
        <p:spPr>
          <a:xfrm rot="5400000">
            <a:off x="2266950" y="-186569"/>
            <a:ext cx="4709281" cy="67588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5300" y="5562600"/>
            <a:ext cx="6173485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Expected Exclusion@ 95% CL: 122-450 GeV</a:t>
            </a:r>
          </a:p>
          <a:p>
            <a:r>
              <a:rPr lang="en-US" dirty="0" smtClean="0"/>
              <a:t>Observed Exclusion@95% CL:  129-520 GeV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Small excess makes limits weaker than expected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014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a 125 GeV Higgs Signal Look Like 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6096000"/>
          </a:xfrm>
        </p:spPr>
        <p:txBody>
          <a:bodyPr/>
          <a:lstStyle/>
          <a:p>
            <a:r>
              <a:rPr lang="en-US" dirty="0" smtClean="0"/>
              <a:t>Perform toy-experiments </a:t>
            </a:r>
          </a:p>
          <a:p>
            <a:pPr lvl="1"/>
            <a:r>
              <a:rPr lang="en-US" dirty="0" smtClean="0"/>
              <a:t>Inject SM-like signal at M</a:t>
            </a:r>
            <a:r>
              <a:rPr lang="en-US" baseline="-25000" dirty="0" smtClean="0"/>
              <a:t>H</a:t>
            </a:r>
            <a:r>
              <a:rPr lang="en-US" dirty="0" smtClean="0"/>
              <a:t>=125 GeV, what excess over background-only expectation would appear 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>
                <a:solidFill>
                  <a:srgbClr val="000000"/>
                </a:solidFill>
              </a:rPr>
              <a:pPr/>
              <a:t>26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5" name="Picture 4" descr="limit_cut_inj125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3" r="8289"/>
          <a:stretch/>
        </p:blipFill>
        <p:spPr>
          <a:xfrm>
            <a:off x="70493" y="2204764"/>
            <a:ext cx="4018907" cy="2728219"/>
          </a:xfrm>
          <a:prstGeom prst="rect">
            <a:avLst/>
          </a:prstGeom>
        </p:spPr>
      </p:pic>
      <p:pic>
        <p:nvPicPr>
          <p:cNvPr id="7" name="Picture 6" descr="limit_cut_data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8819"/>
          <a:stretch/>
        </p:blipFill>
        <p:spPr>
          <a:xfrm>
            <a:off x="4483820" y="2219037"/>
            <a:ext cx="3733080" cy="2541671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79400" y="4836908"/>
            <a:ext cx="7950200" cy="2025543"/>
            <a:chOff x="279400" y="4773408"/>
            <a:chExt cx="7950200" cy="202554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76700" y="4773408"/>
              <a:ext cx="4152900" cy="202554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79400" y="5372099"/>
              <a:ext cx="3416300" cy="1200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Characterizing observed excess in units of </a:t>
              </a:r>
              <a:r>
                <a:rPr lang="en-US" dirty="0" err="1" smtClean="0"/>
                <a:t>σ</a:t>
              </a:r>
              <a:r>
                <a:rPr lang="en-US" baseline="-25000" dirty="0" err="1" smtClean="0"/>
                <a:t>SM</a:t>
              </a:r>
              <a:endParaRPr lang="en-US" baseline="-25000" dirty="0" smtClean="0"/>
            </a:p>
            <a:p>
              <a:r>
                <a:rPr lang="en-US" dirty="0" smtClean="0">
                  <a:solidFill>
                    <a:srgbClr val="0000FF"/>
                  </a:solidFill>
                </a:rPr>
                <a:t>Nothing terribly exciting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0" name="Right Arrow 9"/>
            <p:cNvSpPr/>
            <p:nvPr/>
          </p:nvSpPr>
          <p:spPr bwMode="auto">
            <a:xfrm>
              <a:off x="3467100" y="5638800"/>
              <a:ext cx="444500" cy="381000"/>
            </a:xfrm>
            <a:prstGeom prst="rightArrow">
              <a:avLst/>
            </a:prstGeom>
            <a:solidFill>
              <a:srgbClr val="000080"/>
            </a:solidFill>
            <a:ln w="63500" cap="flat" cmpd="sng" algn="ctr">
              <a:solidFill>
                <a:srgbClr val="FFCC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6008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-49924" y="939801"/>
            <a:ext cx="5285434" cy="6051550"/>
          </a:xfrm>
        </p:spPr>
        <p:txBody>
          <a:bodyPr>
            <a:noAutofit/>
          </a:bodyPr>
          <a:lstStyle/>
          <a:p>
            <a:pPr marL="174625" indent="-174625">
              <a:buFont typeface="Arial" pitchFamily="34" charset="0"/>
              <a:buChar char="•"/>
            </a:pP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Search in range </a:t>
            </a:r>
            <a:r>
              <a:rPr lang="en-US" sz="21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110 &lt; </a:t>
            </a:r>
            <a:r>
              <a:rPr lang="en-US" sz="21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2100" b="1" i="1" baseline="-25000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H</a:t>
            </a:r>
            <a:r>
              <a:rPr lang="en-US" sz="21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&lt; 190 GeV</a:t>
            </a: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 with 2012 data.</a:t>
            </a:r>
          </a:p>
          <a:p>
            <a:pPr marL="174625" indent="-174625">
              <a:buFont typeface="Arial" pitchFamily="34" charset="0"/>
              <a:buChar char="•"/>
            </a:pPr>
            <a:endParaRPr lang="en-US" sz="500" b="1" i="1" dirty="0" smtClean="0">
              <a:latin typeface="Arial" pitchFamily="34" charset="0"/>
              <a:cs typeface="Arial" pitchFamily="34" charset="0"/>
            </a:endParaRPr>
          </a:p>
          <a:p>
            <a:pPr marL="174625" indent="-174625">
              <a:buFont typeface="Arial" pitchFamily="34" charset="0"/>
              <a:buChar char="•"/>
            </a:pPr>
            <a:endParaRPr lang="en-US" sz="2100" b="1" i="1" dirty="0" smtClean="0">
              <a:latin typeface="Arial" pitchFamily="34" charset="0"/>
              <a:cs typeface="Arial" pitchFamily="34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Analysis in 3 jet bins: 0-jet, 1-jet, at least 2 jets</a:t>
            </a:r>
          </a:p>
          <a:p>
            <a:pPr marL="174625" indent="-174625">
              <a:buFont typeface="Arial" pitchFamily="34" charset="0"/>
              <a:buChar char="•"/>
            </a:pPr>
            <a:endParaRPr lang="en-US" sz="500" b="1" i="1" dirty="0">
              <a:latin typeface="Arial" pitchFamily="34" charset="0"/>
              <a:cs typeface="Arial" pitchFamily="34" charset="0"/>
            </a:endParaRPr>
          </a:p>
          <a:p>
            <a:pPr marL="174625" indent="-174625">
              <a:buFont typeface="Arial" pitchFamily="34" charset="0"/>
              <a:buChar char="•"/>
            </a:pPr>
            <a:endParaRPr lang="en-US" sz="21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n-US" sz="2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Large pile-up in 2012 results in larger fake MET compared to 2011 data</a:t>
            </a:r>
          </a:p>
          <a:p>
            <a:pPr marL="442913" lvl="1" indent="-174625">
              <a:buFont typeface="Arial" pitchFamily="34" charset="0"/>
              <a:buChar char="•"/>
            </a:pPr>
            <a:r>
              <a:rPr lang="en-US" sz="1700" b="1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800" b="1" i="1" dirty="0" err="1" smtClean="0">
                <a:latin typeface="Arial" pitchFamily="34" charset="0"/>
                <a:cs typeface="Arial" pitchFamily="34" charset="0"/>
              </a:rPr>
              <a:t>Drell</a:t>
            </a: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>-Yan background much worse in </a:t>
            </a:r>
            <a:r>
              <a:rPr lang="en-US" sz="1800" b="1" i="1" dirty="0" err="1" smtClean="0">
                <a:latin typeface="Arial" pitchFamily="34" charset="0"/>
                <a:cs typeface="Arial" pitchFamily="34" charset="0"/>
              </a:rPr>
              <a:t>ee</a:t>
            </a: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1800" b="1" i="1" dirty="0" err="1" smtClean="0">
                <a:latin typeface="Arial" pitchFamily="34" charset="0"/>
                <a:cs typeface="Arial" pitchFamily="34" charset="0"/>
              </a:rPr>
              <a:t>μμ</a:t>
            </a: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> final states</a:t>
            </a:r>
            <a:endParaRPr lang="en-US" sz="500" b="1" i="1" dirty="0">
              <a:latin typeface="Arial" pitchFamily="34" charset="0"/>
              <a:cs typeface="Arial" pitchFamily="34" charset="0"/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n-US" sz="21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So only opposite-flavor final states used in 2012 analysis (µe, eµ)</a:t>
            </a: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17651" y="12700"/>
            <a:ext cx="9144000" cy="666000"/>
          </a:xfrm>
          <a:solidFill>
            <a:srgbClr val="000090"/>
          </a:solidFill>
        </p:spPr>
        <p:txBody>
          <a:bodyPr anchor="ctr">
            <a:normAutofit/>
          </a:bodyPr>
          <a:lstStyle/>
          <a:p>
            <a:pPr marL="360363"/>
            <a:r>
              <a:rPr lang="en-US" sz="3600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ATLAS H</a:t>
            </a:r>
            <a:r>
              <a:rPr lang="en-US" sz="3600" b="0" i="0" dirty="0" smtClean="0">
                <a:solidFill>
                  <a:srgbClr val="FFFF00"/>
                </a:solidFill>
                <a:latin typeface="Times New Roman"/>
                <a:cs typeface="Times New Roman"/>
                <a:sym typeface="Wingdings" pitchFamily="2" charset="2"/>
              </a:rPr>
              <a:t></a:t>
            </a:r>
            <a:r>
              <a:rPr lang="en-US" sz="3600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WW*  Analysis strategy</a:t>
            </a:r>
            <a:endParaRPr lang="en-US" sz="3600" b="0" i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5510" y="762000"/>
            <a:ext cx="3800475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5"/>
          <p:cNvGrpSpPr/>
          <p:nvPr/>
        </p:nvGrpSpPr>
        <p:grpSpPr>
          <a:xfrm>
            <a:off x="5155645" y="3657600"/>
            <a:ext cx="3895725" cy="2781300"/>
            <a:chOff x="4876800" y="3695700"/>
            <a:chExt cx="3895725" cy="278130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76800" y="3695700"/>
              <a:ext cx="3895725" cy="2781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5791200" y="4495800"/>
              <a:ext cx="0" cy="152400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791200" y="5562600"/>
              <a:ext cx="228600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66C-E639-43BD-A252-E9BFD223C249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27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 dirty="0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19039" y="1905391"/>
            <a:ext cx="616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N</a:t>
            </a:r>
            <a:r>
              <a:rPr lang="en-US" sz="1800" b="1" baseline="-25000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jets</a:t>
            </a:r>
            <a:endParaRPr lang="en-US" sz="1800" b="1" baseline="-25000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40229" y="4457700"/>
            <a:ext cx="1497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E</a:t>
            </a:r>
            <a:r>
              <a:rPr lang="en-US" sz="1800" b="1" baseline="-25000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T</a:t>
            </a:r>
            <a:r>
              <a:rPr lang="en-US" sz="18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miss, rel.</a:t>
            </a:r>
            <a:endParaRPr lang="en-US" sz="1800" b="1" baseline="-25000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5386" y="3609331"/>
            <a:ext cx="3812512" cy="2806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271307" y="5423156"/>
            <a:ext cx="5332749" cy="1052227"/>
          </a:xfrm>
          <a:prstGeom prst="rect">
            <a:avLst/>
          </a:prstGeom>
          <a:solidFill>
            <a:srgbClr val="00FF00">
              <a:alpha val="1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0" y="800814"/>
            <a:ext cx="5255287" cy="5290462"/>
          </a:xfrm>
        </p:spPr>
        <p:txBody>
          <a:bodyPr>
            <a:noAutofit/>
          </a:bodyPr>
          <a:lstStyle/>
          <a:p>
            <a:pPr marL="184150" indent="-184150">
              <a:spcBef>
                <a:spcPts val="1200"/>
              </a:spcBef>
            </a:pP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>Major backgrounds determined and/or validated using data control regions (CRs)</a:t>
            </a:r>
          </a:p>
          <a:p>
            <a:pPr marL="184150" indent="-184150">
              <a:spcBef>
                <a:spcPts val="1200"/>
              </a:spcBef>
            </a:pPr>
            <a:r>
              <a:rPr lang="en-US" sz="18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W+jets</a:t>
            </a: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   fully data-driven; CR defined using loosely identified leptons</a:t>
            </a:r>
          </a:p>
          <a:p>
            <a:pPr marL="184150" indent="-184150">
              <a:spcBef>
                <a:spcPts val="1200"/>
              </a:spcBef>
            </a:pPr>
            <a:r>
              <a:rPr lang="en-US" sz="1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WW</a:t>
            </a: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   data CR defined using </a:t>
            </a:r>
            <a:r>
              <a:rPr lang="en-US" sz="1800" b="1" i="1" dirty="0" err="1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US" sz="1800" b="1" i="1" baseline="-25000" dirty="0" err="1" smtClean="0">
                <a:solidFill>
                  <a:srgbClr val="006600"/>
                </a:solidFill>
                <a:latin typeface="Brush Script MT" pitchFamily="66" charset="0"/>
                <a:cs typeface="Arial" pitchFamily="34" charset="0"/>
              </a:rPr>
              <a:t>ll</a:t>
            </a:r>
            <a:r>
              <a:rPr lang="en-US" sz="1800" b="1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i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&gt; 80 GeV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, extrapolated to signal region using MC-derived scale factor</a:t>
            </a:r>
          </a:p>
          <a:p>
            <a:pPr marL="184150" indent="-184150">
              <a:spcBef>
                <a:spcPts val="1200"/>
              </a:spcBef>
            </a:pPr>
            <a:r>
              <a:rPr lang="en-US" sz="1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Top</a:t>
            </a: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>: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   data CR defined by requiring b-tagged jet, extrapolated to signal region using MC-derived scale factor</a:t>
            </a:r>
            <a:endParaRPr lang="en-US" sz="1800" i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marL="184150" indent="-184150">
              <a:spcBef>
                <a:spcPts val="1200"/>
              </a:spcBef>
            </a:pPr>
            <a:r>
              <a:rPr lang="en-US" sz="1800" b="1" i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Z+jets</a:t>
            </a:r>
            <a:r>
              <a:rPr lang="en-US" sz="1800" b="1" i="1" dirty="0" smtClean="0">
                <a:latin typeface="Arial" pitchFamily="34" charset="0"/>
                <a:cs typeface="Arial" pitchFamily="34" charset="0"/>
              </a:rPr>
              <a:t>:   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estimated from MC prediction</a:t>
            </a:r>
          </a:p>
          <a:p>
            <a:pPr marL="184150" indent="-184150">
              <a:spcBef>
                <a:spcPts val="1200"/>
              </a:spcBef>
            </a:pPr>
            <a:r>
              <a:rPr lang="en-US" sz="18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Dibosons</a:t>
            </a:r>
            <a:r>
              <a:rPr lang="en-US" sz="1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other than </a:t>
            </a:r>
            <a:r>
              <a:rPr lang="en-US" sz="1800" b="1" i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WW</a:t>
            </a:r>
            <a:r>
              <a:rPr lang="en-US" sz="1800" b="1" dirty="0" smtClean="0">
                <a:latin typeface="Arial" pitchFamily="34" charset="0"/>
                <a:cs typeface="Arial" pitchFamily="34" charset="0"/>
              </a:rPr>
              <a:t>:   </a:t>
            </a:r>
            <a:r>
              <a:rPr lang="en-US" sz="1800" i="1" dirty="0" smtClean="0">
                <a:latin typeface="Arial" pitchFamily="34" charset="0"/>
                <a:cs typeface="Arial" pitchFamily="34" charset="0"/>
              </a:rPr>
              <a:t>estimated from MC prediction (validated using same-sign CR in data)</a:t>
            </a:r>
            <a:endParaRPr lang="en-US" sz="1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66000"/>
          </a:xfrm>
          <a:solidFill>
            <a:srgbClr val="000090"/>
          </a:solidFill>
        </p:spPr>
        <p:txBody>
          <a:bodyPr anchor="ctr">
            <a:normAutofit/>
          </a:bodyPr>
          <a:lstStyle/>
          <a:p>
            <a:pPr marL="360363" algn="ctr"/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  <a:sym typeface="Wingdings" pitchFamily="2" charset="2"/>
              </a:rPr>
              <a:t>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WW* 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  <a:sym typeface="Wingdings" pitchFamily="2" charset="2"/>
              </a:rPr>
              <a:t> </a:t>
            </a:r>
            <a:r>
              <a:rPr lang="en-US" b="0" i="0" dirty="0" err="1" smtClean="0">
                <a:solidFill>
                  <a:srgbClr val="FFFF00"/>
                </a:solidFill>
                <a:latin typeface="Times New Roman"/>
                <a:cs typeface="Times New Roman"/>
                <a:sym typeface="Wingdings" pitchFamily="2" charset="2"/>
              </a:rPr>
              <a:t>e</a:t>
            </a:r>
            <a:r>
              <a:rPr lang="en-US" b="0" i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µvv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Backgrounds</a:t>
            </a:r>
            <a:endParaRPr lang="en-US" b="0" i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46847" y="800817"/>
            <a:ext cx="3760115" cy="2710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391400" y="1676401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0-jet </a:t>
            </a:r>
            <a:r>
              <a:rPr lang="en-US" sz="1800" i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WW</a:t>
            </a:r>
            <a:r>
              <a:rPr lang="en-US" sz="18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 CR</a:t>
            </a:r>
            <a:endParaRPr lang="en-US" sz="1800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0" y="4495801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1-jet top CR</a:t>
            </a:r>
            <a:endParaRPr lang="en-US" sz="1800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66C-E639-43BD-A252-E9BFD223C249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28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1307" y="5563023"/>
            <a:ext cx="5430416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defTabSz="457200" eaLnBrk="1" fontAlgn="auto" hangingPunct="1">
              <a:spcBef>
                <a:spcPts val="1000"/>
              </a:spcBef>
              <a:spcAft>
                <a:spcPts val="0"/>
              </a:spcAft>
            </a:pPr>
            <a:r>
              <a:rPr lang="en-GB" sz="1800" i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The transverse mass:</a:t>
            </a:r>
          </a:p>
          <a:p>
            <a:pPr marL="0" lvl="1" defTabSz="457200" eaLnBrk="1" fontAlgn="auto" hangingPunct="1">
              <a:spcBef>
                <a:spcPts val="1000"/>
              </a:spcBef>
              <a:spcAft>
                <a:spcPts val="0"/>
              </a:spcAft>
            </a:pPr>
            <a:r>
              <a:rPr lang="en-GB" sz="1800" i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with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916836" y="3221337"/>
            <a:ext cx="11636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1800" b="1" baseline="-25000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T</a:t>
            </a:r>
            <a:r>
              <a:rPr lang="en-US" sz="18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[</a:t>
            </a:r>
            <a:r>
              <a:rPr lang="en-US" sz="18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GeV</a:t>
            </a:r>
            <a:r>
              <a:rPr lang="en-US" sz="18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]</a:t>
            </a:r>
            <a:endParaRPr lang="en-US" sz="1800" b="1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37754" y="6081945"/>
            <a:ext cx="116367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1800" b="1" baseline="-25000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T</a:t>
            </a:r>
            <a:r>
              <a:rPr lang="en-US" sz="18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[</a:t>
            </a:r>
            <a:r>
              <a:rPr lang="en-US" sz="18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GeV</a:t>
            </a:r>
            <a:r>
              <a:rPr lang="en-US" sz="18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]</a:t>
            </a:r>
            <a:endParaRPr lang="en-US" sz="1800" b="1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7030139"/>
              </p:ext>
            </p:extLst>
          </p:nvPr>
        </p:nvGraphicFramePr>
        <p:xfrm>
          <a:off x="2548728" y="5424916"/>
          <a:ext cx="3093426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" name="Equation" r:id="rId5" imgW="2095200" imgH="355320" progId="Equation.3">
                  <p:embed/>
                </p:oleObj>
              </mc:Choice>
              <mc:Fallback>
                <p:oleObj name="Equation" r:id="rId5" imgW="209520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8728" y="5424916"/>
                        <a:ext cx="3093426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/>
        </p:nvGraphicFramePr>
        <p:xfrm>
          <a:off x="871043" y="5856494"/>
          <a:ext cx="1630973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1" name="Equation" r:id="rId7" imgW="1104840" imgH="355320" progId="Equation.3">
                  <p:embed/>
                </p:oleObj>
              </mc:Choice>
              <mc:Fallback>
                <p:oleObj name="Equation" r:id="rId7" imgW="1104840" imgH="3553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1043" y="5856494"/>
                        <a:ext cx="1630973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2" y="1074908"/>
            <a:ext cx="391477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2923186" y="3568208"/>
            <a:ext cx="105489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1600" b="1" baseline="-25000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T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[</a:t>
            </a: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GeV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]</a:t>
            </a:r>
            <a:endParaRPr lang="en-US" sz="1600" b="1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2" y="1074904"/>
            <a:ext cx="38195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7569793" y="3587664"/>
            <a:ext cx="105489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1600" b="1" baseline="-25000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T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[</a:t>
            </a: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GeV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]</a:t>
            </a:r>
            <a:endParaRPr lang="en-US" sz="1600" b="1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27000" y="638512"/>
            <a:ext cx="8788400" cy="381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400" dirty="0" err="1" smtClean="0">
                <a:latin typeface="Times New Roman"/>
                <a:cs typeface="Times New Roman"/>
              </a:rPr>
              <a:t>m</a:t>
            </a:r>
            <a:r>
              <a:rPr lang="en-US" sz="2400" baseline="-25000" dirty="0" err="1" smtClean="0">
                <a:latin typeface="Times New Roman"/>
                <a:cs typeface="Times New Roman"/>
              </a:rPr>
              <a:t>T</a:t>
            </a:r>
            <a:r>
              <a:rPr lang="en-US" sz="2400" dirty="0" smtClean="0">
                <a:latin typeface="Times New Roman"/>
                <a:cs typeface="Times New Roman"/>
              </a:rPr>
              <a:t> shape (after cuts on other variables)  is fitted to search for signal</a:t>
            </a:r>
          </a:p>
          <a:p>
            <a:pPr marL="0" indent="0" algn="ctr">
              <a:buNone/>
            </a:pPr>
            <a:endParaRPr lang="en-US" sz="500" b="1" i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66000"/>
          </a:xfrm>
          <a:solidFill>
            <a:srgbClr val="000090"/>
          </a:solidFill>
        </p:spPr>
        <p:txBody>
          <a:bodyPr anchor="ctr">
            <a:normAutofit/>
          </a:bodyPr>
          <a:lstStyle/>
          <a:p>
            <a:pPr marL="360363"/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  <a:sym typeface="Wingdings" pitchFamily="2" charset="2"/>
              </a:rPr>
              <a:t>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WW*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  <a:sym typeface="Wingdings" pitchFamily="2" charset="2"/>
              </a:rPr>
              <a:t></a:t>
            </a:r>
            <a:r>
              <a:rPr lang="en-US" b="0" i="0" dirty="0" err="1" smtClean="0">
                <a:solidFill>
                  <a:srgbClr val="FFFF00"/>
                </a:solidFill>
                <a:latin typeface="Times New Roman"/>
                <a:cs typeface="Times New Roman"/>
                <a:sym typeface="Wingdings" pitchFamily="2" charset="2"/>
              </a:rPr>
              <a:t>e</a:t>
            </a:r>
            <a:r>
              <a:rPr lang="en-US" b="0" i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µvv</a:t>
            </a:r>
            <a:r>
              <a:rPr lang="en-US" b="0" i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: M</a:t>
            </a:r>
            <a:r>
              <a:rPr lang="en-US" b="0" i="0" baseline="-25000" dirty="0" smtClean="0">
                <a:solidFill>
                  <a:srgbClr val="FFFF00"/>
                </a:solidFill>
                <a:latin typeface="Times New Roman"/>
                <a:cs typeface="Times New Roman"/>
              </a:rPr>
              <a:t>T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 distributions in signal region</a:t>
            </a:r>
            <a:endParaRPr lang="en-US" b="0" i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1981204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i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e</a:t>
            </a:r>
            <a:r>
              <a:rPr lang="el-GR" sz="1600" i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μ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, 0-jet 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signal is stacked</a:t>
            </a:r>
            <a:endParaRPr lang="en-US" sz="1600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9030" y="1981204"/>
            <a:ext cx="1786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l-GR" sz="1600" i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μ</a:t>
            </a:r>
            <a:r>
              <a:rPr lang="en-US" sz="1600" i="1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e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, 0-jet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signal is stacked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2" y="3879341"/>
            <a:ext cx="3733799" cy="2641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2133600" y="4639274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Bkg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-subtracted data, 2012 only. 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0/1 jets</a:t>
            </a:r>
            <a:endParaRPr lang="en-US" sz="1600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2" y="3879948"/>
            <a:ext cx="381952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705601" y="4639272"/>
            <a:ext cx="17621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Bkg</a:t>
            </a: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-subtracted data, 2011 + 2012</a:t>
            </a:r>
          </a:p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srgbClr val="0000FF"/>
                </a:solidFill>
                <a:latin typeface="Arial" pitchFamily="34" charset="0"/>
                <a:ea typeface="+mn-ea"/>
                <a:cs typeface="Arial" pitchFamily="34" charset="0"/>
              </a:rPr>
              <a:t>0/1 jets</a:t>
            </a:r>
            <a:endParaRPr lang="en-US" sz="1600" dirty="0">
              <a:solidFill>
                <a:srgbClr val="0000FF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66C-E639-43BD-A252-E9BFD223C249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29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05603" y="6218728"/>
            <a:ext cx="105489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1600" b="1" baseline="-25000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T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[</a:t>
            </a: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GeV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]</a:t>
            </a:r>
            <a:endParaRPr lang="en-US" sz="1600" b="1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33050" y="6247912"/>
            <a:ext cx="105679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1600" b="1" baseline="-25000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T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[</a:t>
            </a:r>
            <a:r>
              <a:rPr lang="en-US" sz="1600" b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GeV</a:t>
            </a:r>
            <a:r>
              <a:rPr lang="en-US" sz="16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]</a:t>
            </a:r>
            <a:endParaRPr lang="en-US" sz="1600" b="1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Decay Rate </a:t>
            </a:r>
            <a:r>
              <a:rPr lang="en-US" dirty="0" err="1" smtClean="0"/>
              <a:t>Vs</a:t>
            </a:r>
            <a:r>
              <a:rPr lang="en-US" dirty="0" smtClean="0"/>
              <a:t> M</a:t>
            </a:r>
            <a:r>
              <a:rPr lang="en-US" sz="2400" baseline="-25000" dirty="0"/>
              <a:t>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 descr="YRHXS2_BR_Fig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1" y="836609"/>
            <a:ext cx="8016976" cy="5754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420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66000"/>
          </a:xfrm>
          <a:solidFill>
            <a:srgbClr val="000090"/>
          </a:solidFill>
        </p:spPr>
        <p:txBody>
          <a:bodyPr anchor="ctr">
            <a:normAutofit/>
          </a:bodyPr>
          <a:lstStyle/>
          <a:p>
            <a:pPr marL="360363" algn="ctr"/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H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  <a:sym typeface="Wingdings" pitchFamily="2" charset="2"/>
              </a:rPr>
              <a:t>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WW*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  <a:sym typeface="Wingdings" pitchFamily="2" charset="2"/>
              </a:rPr>
              <a:t></a:t>
            </a:r>
            <a:r>
              <a:rPr lang="en-US" b="0" i="0" dirty="0" err="1" smtClean="0">
                <a:solidFill>
                  <a:srgbClr val="FFFF00"/>
                </a:solidFill>
                <a:latin typeface="Times New Roman"/>
                <a:cs typeface="Times New Roman"/>
                <a:sym typeface="Wingdings" pitchFamily="2" charset="2"/>
              </a:rPr>
              <a:t>e</a:t>
            </a:r>
            <a:r>
              <a:rPr lang="en-US" b="0" i="0" dirty="0" err="1" smtClean="0">
                <a:solidFill>
                  <a:srgbClr val="FFFF00"/>
                </a:solidFill>
                <a:latin typeface="Times New Roman"/>
                <a:cs typeface="Times New Roman"/>
              </a:rPr>
              <a:t>µvv</a:t>
            </a:r>
            <a:r>
              <a:rPr lang="en-US" b="0" i="0" dirty="0">
                <a:solidFill>
                  <a:srgbClr val="FFFF00"/>
                </a:solidFill>
                <a:latin typeface="Times New Roman"/>
                <a:cs typeface="Times New Roman"/>
              </a:rPr>
              <a:t> </a:t>
            </a:r>
            <a:r>
              <a:rPr lang="en-US" b="0" i="0" dirty="0" smtClean="0">
                <a:solidFill>
                  <a:srgbClr val="FFFF00"/>
                </a:solidFill>
                <a:latin typeface="Times New Roman"/>
                <a:cs typeface="Times New Roman"/>
              </a:rPr>
              <a:t>: Results with 2012 data</a:t>
            </a:r>
            <a:endParaRPr lang="en-US" b="0" i="0" dirty="0"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5506" y="723088"/>
            <a:ext cx="4209757" cy="3280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1134" y="762000"/>
            <a:ext cx="3998742" cy="3280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E966C-E639-43BD-A252-E9BFD223C249}" type="slidenum">
              <a:rPr lang="en-US" smtClean="0">
                <a:solidFill>
                  <a:srgbClr val="464653"/>
                </a:solidFill>
                <a:latin typeface="Gill Sans MT"/>
              </a:rPr>
              <a:pPr/>
              <a:t>30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7/25/12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464653"/>
                </a:solidFill>
                <a:latin typeface="Gill Sans MT"/>
              </a:rPr>
              <a:t>Sau Lan Wu</a:t>
            </a:r>
            <a:endParaRPr lang="en-US">
              <a:solidFill>
                <a:srgbClr val="464653"/>
              </a:solidFill>
              <a:latin typeface="Gill Sans MT"/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45906"/>
              </p:ext>
            </p:extLst>
          </p:nvPr>
        </p:nvGraphicFramePr>
        <p:xfrm>
          <a:off x="457201" y="4474430"/>
          <a:ext cx="4211796" cy="1151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195"/>
                <a:gridCol w="1519007"/>
                <a:gridCol w="1645594"/>
              </a:tblGrid>
              <a:tr h="65370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  <a:r>
                        <a:rPr lang="en-US" sz="1800" b="1" baseline="-2500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en-US" sz="1800" b="1" baseline="-25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Observed significance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Expected significan</a:t>
                      </a:r>
                      <a:r>
                        <a:rPr lang="en-US" sz="1800" b="1" baseline="0" dirty="0" smtClean="0">
                          <a:latin typeface="Arial" pitchFamily="34" charset="0"/>
                          <a:cs typeface="Arial" pitchFamily="34" charset="0"/>
                        </a:rPr>
                        <a:t>ce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</a:tr>
              <a:tr h="497940">
                <a:tc>
                  <a:txBody>
                    <a:bodyPr/>
                    <a:lstStyle/>
                    <a:p>
                      <a:pPr algn="ctr"/>
                      <a:r>
                        <a:rPr lang="en-US" sz="1800" b="1" smtClean="0">
                          <a:latin typeface="Arial" pitchFamily="34" charset="0"/>
                          <a:cs typeface="Arial" pitchFamily="34" charset="0"/>
                        </a:rPr>
                        <a:t>8×10</a:t>
                      </a:r>
                      <a:r>
                        <a:rPr lang="en-US" sz="1800" b="1" baseline="30000" smtClean="0">
                          <a:latin typeface="Arial" pitchFamily="34" charset="0"/>
                          <a:cs typeface="Arial" pitchFamily="34" charset="0"/>
                        </a:rPr>
                        <a:t>-4</a:t>
                      </a:r>
                      <a:endParaRPr lang="en-US" sz="1800" b="1" baseline="30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3.1 </a:t>
                      </a:r>
                      <a:r>
                        <a:rPr lang="el-GR" sz="1800" b="1" dirty="0" smtClean="0"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Arial" pitchFamily="34" charset="0"/>
                          <a:cs typeface="Arial" pitchFamily="34" charset="0"/>
                        </a:rPr>
                        <a:t>1.6 </a:t>
                      </a:r>
                      <a:r>
                        <a:rPr lang="el-GR" sz="1800" b="1" dirty="0" smtClean="0">
                          <a:latin typeface="Arial" pitchFamily="34" charset="0"/>
                          <a:cs typeface="Arial" pitchFamily="34" charset="0"/>
                        </a:rPr>
                        <a:t>σ</a:t>
                      </a:r>
                      <a:endParaRPr lang="en-US" sz="18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84406" marR="84406"/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444523" y="4003498"/>
            <a:ext cx="1739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i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lang="en-US" sz="1800" b="1" i="1" baseline="-25000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H</a:t>
            </a:r>
            <a:r>
              <a:rPr lang="en-US" sz="1800" b="1" i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 = 125 </a:t>
            </a:r>
            <a:r>
              <a:rPr lang="en-US" sz="1800" b="1" i="1" dirty="0" err="1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GeV</a:t>
            </a:r>
            <a:endParaRPr lang="en-US" sz="1800" i="1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5507" y="5926723"/>
            <a:ext cx="8474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i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2011, 2012 signal strengths compatible within 1.5σ</a:t>
            </a:r>
            <a:endParaRPr lang="en-US" b="1" i="1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11565" y="1919335"/>
            <a:ext cx="1262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black"/>
                </a:solidFill>
                <a:latin typeface="Arial" pitchFamily="34" charset="0"/>
                <a:ea typeface="+mn-ea"/>
                <a:cs typeface="Arial" pitchFamily="34" charset="0"/>
              </a:rPr>
              <a:t>2012 Data</a:t>
            </a:r>
            <a:endParaRPr lang="en-US" sz="1800" b="1" dirty="0">
              <a:solidFill>
                <a:prstClr val="black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1135" y="3997830"/>
            <a:ext cx="2824965" cy="18441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WW</a:t>
            </a:r>
            <a:r>
              <a:rPr lang="en-US" baseline="30000" dirty="0">
                <a:sym typeface="Wingdings"/>
              </a:rPr>
              <a:t>(*)</a:t>
            </a:r>
            <a:r>
              <a:rPr lang="en-US" dirty="0">
                <a:sym typeface="Wingdings"/>
              </a:rPr>
              <a:t>  (l </a:t>
            </a:r>
            <a:r>
              <a:rPr lang="en-US" dirty="0" err="1">
                <a:sym typeface="Wingdings"/>
              </a:rPr>
              <a:t>ν</a:t>
            </a:r>
            <a:r>
              <a:rPr lang="en-US" dirty="0">
                <a:sym typeface="Wingdings"/>
              </a:rPr>
              <a:t>) </a:t>
            </a:r>
            <a:r>
              <a:rPr lang="en-US" dirty="0" smtClean="0">
                <a:sym typeface="Wingdings"/>
              </a:rPr>
              <a:t>(</a:t>
            </a:r>
            <a:r>
              <a:rPr lang="en-US" dirty="0" err="1" smtClean="0">
                <a:sym typeface="Wingdings"/>
              </a:rPr>
              <a:t>jj</a:t>
            </a:r>
            <a:r>
              <a:rPr lang="en-US" dirty="0" smtClean="0">
                <a:sym typeface="Wingdings"/>
              </a:rPr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28600" y="4978400"/>
            <a:ext cx="902041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Due to large W+ jets background, this search mode  is most sensitive </a:t>
            </a:r>
          </a:p>
          <a:p>
            <a:r>
              <a:rPr lang="en-US" dirty="0"/>
              <a:t>w</a:t>
            </a:r>
            <a:r>
              <a:rPr lang="en-US" dirty="0" smtClean="0"/>
              <a:t>hen both W bosons are on-mass-shell ; e.g. </a:t>
            </a:r>
            <a:r>
              <a:rPr lang="en-US" dirty="0" smtClean="0">
                <a:solidFill>
                  <a:srgbClr val="FF0000"/>
                </a:solidFill>
              </a:rPr>
              <a:t>M</a:t>
            </a:r>
            <a:r>
              <a:rPr lang="en-US" baseline="-25000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 ≈ 400-500 GeV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Kinematic fit allows reconstruction of </a:t>
            </a:r>
            <a:r>
              <a:rPr lang="en-US" dirty="0">
                <a:sym typeface="Wingdings"/>
              </a:rPr>
              <a:t> (l </a:t>
            </a:r>
            <a:r>
              <a:rPr lang="en-US" dirty="0" err="1">
                <a:sym typeface="Wingdings"/>
              </a:rPr>
              <a:t>ν</a:t>
            </a:r>
            <a:r>
              <a:rPr lang="en-US" dirty="0">
                <a:sym typeface="Wingdings"/>
              </a:rPr>
              <a:t>) (</a:t>
            </a:r>
            <a:r>
              <a:rPr lang="en-US" dirty="0" err="1">
                <a:sym typeface="Wingdings"/>
              </a:rPr>
              <a:t>jj</a:t>
            </a:r>
            <a:r>
              <a:rPr lang="en-US" dirty="0" smtClean="0">
                <a:sym typeface="Wingdings"/>
              </a:rPr>
              <a:t>) </a:t>
            </a:r>
            <a:r>
              <a:rPr lang="en-US" dirty="0" smtClean="0"/>
              <a:t> mass </a:t>
            </a:r>
          </a:p>
          <a:p>
            <a:pPr marL="342900" indent="-342900">
              <a:buFont typeface="Arial"/>
              <a:buChar char="•"/>
            </a:pPr>
            <a:r>
              <a:rPr lang="en-US" dirty="0" err="1" smtClean="0"/>
              <a:t>W+jets</a:t>
            </a:r>
            <a:r>
              <a:rPr lang="en-US" dirty="0" smtClean="0"/>
              <a:t> suppressed using angular info in H </a:t>
            </a:r>
            <a:r>
              <a:rPr lang="en-US" dirty="0" smtClean="0">
                <a:sym typeface="Wingdings"/>
              </a:rPr>
              <a:t> WW decay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ym typeface="Wingdings"/>
              </a:rPr>
              <a:t>Search for mass peak over </a:t>
            </a:r>
            <a:r>
              <a:rPr lang="en-US" dirty="0" err="1" smtClean="0">
                <a:sym typeface="Wingdings"/>
              </a:rPr>
              <a:t>W+jets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continnum</a:t>
            </a:r>
            <a:r>
              <a:rPr lang="en-US" dirty="0" smtClean="0">
                <a:sym typeface="Wingdings"/>
              </a:rPr>
              <a:t> background (hard !)</a:t>
            </a:r>
            <a:endParaRPr lang="en-US" dirty="0" smtClean="0"/>
          </a:p>
          <a:p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876300" y="775992"/>
            <a:ext cx="5892800" cy="4316708"/>
            <a:chOff x="876300" y="775992"/>
            <a:chExt cx="5892800" cy="4316708"/>
          </a:xfrm>
        </p:grpSpPr>
        <p:grpSp>
          <p:nvGrpSpPr>
            <p:cNvPr id="11" name="Group 10"/>
            <p:cNvGrpSpPr/>
            <p:nvPr/>
          </p:nvGrpSpPr>
          <p:grpSpPr>
            <a:xfrm>
              <a:off x="2032000" y="775992"/>
              <a:ext cx="4737100" cy="4316708"/>
              <a:chOff x="2032000" y="826792"/>
              <a:chExt cx="5207000" cy="4862808"/>
            </a:xfrm>
          </p:grpSpPr>
          <p:pic>
            <p:nvPicPr>
              <p:cNvPr id="6" name="Picture 1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0686" b="10810"/>
              <a:stretch/>
            </p:blipFill>
            <p:spPr bwMode="auto">
              <a:xfrm>
                <a:off x="2032000" y="826792"/>
                <a:ext cx="5207000" cy="4862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3569072" y="1498937"/>
                <a:ext cx="1697901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600" dirty="0" smtClean="0"/>
                  <a:t>μ</a:t>
                </a:r>
              </a:p>
              <a:p>
                <a:pPr algn="ctr"/>
                <a:r>
                  <a:rPr lang="en-US" dirty="0" smtClean="0"/>
                  <a:t>P</a:t>
                </a:r>
                <a:r>
                  <a:rPr lang="en-US" baseline="-25000" dirty="0" smtClean="0"/>
                  <a:t>T</a:t>
                </a:r>
                <a:r>
                  <a:rPr lang="en-US" dirty="0" smtClean="0"/>
                  <a:t>= 60 GeV</a:t>
                </a:r>
                <a:endParaRPr lang="en-US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085668" y="2514600"/>
                <a:ext cx="1838965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600" dirty="0" smtClean="0"/>
                  <a:t>Jet1</a:t>
                </a:r>
              </a:p>
              <a:p>
                <a:pPr algn="ctr"/>
                <a:r>
                  <a:rPr lang="en-US" dirty="0" smtClean="0"/>
                  <a:t>P</a:t>
                </a:r>
                <a:r>
                  <a:rPr lang="en-US" baseline="-25000" dirty="0" smtClean="0"/>
                  <a:t>T</a:t>
                </a:r>
                <a:r>
                  <a:rPr lang="en-US" dirty="0" smtClean="0"/>
                  <a:t>= 112 GeV</a:t>
                </a:r>
                <a:endParaRPr lang="en-US" dirty="0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492128" y="3670300"/>
                <a:ext cx="1774845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600" dirty="0" smtClean="0"/>
                  <a:t>Jet 2</a:t>
                </a:r>
              </a:p>
              <a:p>
                <a:pPr algn="ctr"/>
                <a:r>
                  <a:rPr lang="en-US" dirty="0" smtClean="0"/>
                  <a:t>P</a:t>
                </a:r>
                <a:r>
                  <a:rPr lang="en-US" baseline="-25000" dirty="0" smtClean="0"/>
                  <a:t>T</a:t>
                </a:r>
                <a:r>
                  <a:rPr lang="en-US" dirty="0" smtClean="0"/>
                  <a:t>=  54 GeV</a:t>
                </a:r>
                <a:endParaRPr lang="en-US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536316" y="2629237"/>
                <a:ext cx="1146468" cy="10156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600" dirty="0" smtClean="0"/>
                  <a:t>ME</a:t>
                </a:r>
                <a:r>
                  <a:rPr lang="en-US" sz="3600" baseline="-25000" dirty="0" smtClean="0"/>
                  <a:t>T</a:t>
                </a:r>
              </a:p>
              <a:p>
                <a:pPr algn="ctr"/>
                <a:r>
                  <a:rPr lang="en-US" dirty="0" smtClean="0"/>
                  <a:t>87 GeV</a:t>
                </a:r>
                <a:endParaRPr lang="en-US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876300" y="1219200"/>
              <a:ext cx="153554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Simulation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119842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WW</a:t>
            </a:r>
            <a:r>
              <a:rPr lang="en-US" baseline="30000" dirty="0">
                <a:sym typeface="Wingdings"/>
              </a:rPr>
              <a:t>(*)</a:t>
            </a:r>
            <a:r>
              <a:rPr lang="en-US" dirty="0">
                <a:sym typeface="Wingdings"/>
              </a:rPr>
              <a:t>  (l </a:t>
            </a:r>
            <a:r>
              <a:rPr lang="en-US" dirty="0" err="1">
                <a:sym typeface="Wingdings"/>
              </a:rPr>
              <a:t>ν</a:t>
            </a:r>
            <a:r>
              <a:rPr lang="en-US" dirty="0">
                <a:sym typeface="Wingdings"/>
              </a:rPr>
              <a:t>) (</a:t>
            </a:r>
            <a:r>
              <a:rPr lang="en-US" dirty="0" err="1">
                <a:sym typeface="Wingdings"/>
              </a:rPr>
              <a:t>jj</a:t>
            </a:r>
            <a:r>
              <a:rPr lang="en-US" dirty="0" smtClean="0">
                <a:sym typeface="Wingdings"/>
              </a:rPr>
              <a:t>) Search 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80954" y="1104900"/>
            <a:ext cx="4900858" cy="3517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73200" y="5372100"/>
            <a:ext cx="6540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CMS: With ≈  10 fb</a:t>
            </a:r>
            <a:r>
              <a:rPr lang="en-US" baseline="30000" dirty="0" smtClean="0"/>
              <a:t>-1</a:t>
            </a:r>
            <a:r>
              <a:rPr lang="en-US" dirty="0" smtClean="0"/>
              <a:t> data , exclude at 95 % CL</a:t>
            </a:r>
          </a:p>
          <a:p>
            <a:pPr algn="ctr"/>
            <a:r>
              <a:rPr lang="en-US" dirty="0" smtClean="0"/>
              <a:t>M</a:t>
            </a:r>
            <a:r>
              <a:rPr lang="en-US" baseline="-25000" dirty="0" smtClean="0"/>
              <a:t>H</a:t>
            </a:r>
            <a:r>
              <a:rPr lang="en-US" baseline="30000" dirty="0" smtClean="0"/>
              <a:t> </a:t>
            </a:r>
            <a:r>
              <a:rPr lang="en-US" dirty="0" smtClean="0"/>
              <a:t> in the  range [240-450] GeV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9963" y="921205"/>
            <a:ext cx="4165600" cy="4095295"/>
            <a:chOff x="59963" y="921205"/>
            <a:chExt cx="4165600" cy="409529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29999" t="2948" r="4168" b="5462"/>
            <a:stretch/>
          </p:blipFill>
          <p:spPr>
            <a:xfrm>
              <a:off x="59963" y="921205"/>
              <a:ext cx="4165600" cy="4095295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 bwMode="auto">
            <a:xfrm flipH="1">
              <a:off x="1968500" y="2540000"/>
              <a:ext cx="1422400" cy="1739900"/>
            </a:xfrm>
            <a:prstGeom prst="straightConnector1">
              <a:avLst/>
            </a:prstGeom>
            <a:solidFill>
              <a:srgbClr val="000080"/>
            </a:solidFill>
            <a:ln w="635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941738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zz2l2nu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04"/>
          <a:stretch/>
        </p:blipFill>
        <p:spPr>
          <a:xfrm>
            <a:off x="774700" y="698894"/>
            <a:ext cx="6826424" cy="57143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Mass </a:t>
            </a:r>
            <a:r>
              <a:rPr lang="en-US" dirty="0" smtClean="0"/>
              <a:t>Higgs Search Specialist: </a:t>
            </a:r>
            <a:r>
              <a:rPr lang="en-US" dirty="0"/>
              <a:t>H </a:t>
            </a:r>
            <a:r>
              <a:rPr lang="en-US" dirty="0">
                <a:sym typeface="Wingdings"/>
              </a:rPr>
              <a:t> ZZ  2l 2ν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95300" y="6247320"/>
            <a:ext cx="80899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2υ in final state </a:t>
            </a:r>
            <a:r>
              <a:rPr lang="en-US" sz="2800" dirty="0">
                <a:sym typeface="Wingdings"/>
              </a:rPr>
              <a:t> </a:t>
            </a:r>
            <a:r>
              <a:rPr lang="en-US" sz="2800" dirty="0" smtClean="0">
                <a:sym typeface="Wingdings"/>
              </a:rPr>
              <a:t>Higgs </a:t>
            </a:r>
            <a:r>
              <a:rPr lang="en-US" sz="2800" dirty="0">
                <a:sym typeface="Wingdings"/>
              </a:rPr>
              <a:t>mass  </a:t>
            </a:r>
            <a:r>
              <a:rPr lang="en-US" sz="2800" dirty="0" smtClean="0">
                <a:sym typeface="Wingdings"/>
              </a:rPr>
              <a:t>not </a:t>
            </a:r>
            <a:r>
              <a:rPr lang="en-US" sz="2800" dirty="0">
                <a:sym typeface="Wingdings"/>
              </a:rPr>
              <a:t>precisely measured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40900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ZZ  2l 2ν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281" y="1917700"/>
            <a:ext cx="6603211" cy="556897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562" y="698894"/>
            <a:ext cx="9096345" cy="6159106"/>
          </a:xfrm>
        </p:spPr>
        <p:txBody>
          <a:bodyPr/>
          <a:lstStyle/>
          <a:p>
            <a:r>
              <a:rPr lang="en-US" sz="3200" dirty="0" smtClean="0"/>
              <a:t>Identify On-shell Z</a:t>
            </a:r>
            <a:r>
              <a:rPr lang="en-US" sz="3200" dirty="0" smtClean="0">
                <a:sym typeface="Wingdings"/>
              </a:rPr>
              <a:t> </a:t>
            </a:r>
            <a:r>
              <a:rPr lang="en-US" sz="3200" dirty="0" err="1" smtClean="0">
                <a:sym typeface="Wingdings"/>
              </a:rPr>
              <a:t>ll</a:t>
            </a:r>
            <a:r>
              <a:rPr lang="en-US" sz="3200" dirty="0" smtClean="0">
                <a:sym typeface="Wingdings"/>
              </a:rPr>
              <a:t> with MET &gt;≈ 60 GeV</a:t>
            </a:r>
          </a:p>
          <a:p>
            <a:r>
              <a:rPr lang="en-US" sz="3200" dirty="0" smtClean="0">
                <a:sym typeface="Wingdings"/>
              </a:rPr>
              <a:t>Compute Transverse mass M</a:t>
            </a:r>
            <a:r>
              <a:rPr lang="en-US" sz="3200" baseline="-25000" dirty="0" smtClean="0">
                <a:sym typeface="Wingdings"/>
              </a:rPr>
              <a:t>T</a:t>
            </a:r>
            <a:r>
              <a:rPr lang="en-US" sz="3200" dirty="0" smtClean="0">
                <a:sym typeface="Wingdings"/>
              </a:rPr>
              <a:t>:</a:t>
            </a:r>
          </a:p>
          <a:p>
            <a:pPr marL="0" indent="0">
              <a:buNone/>
            </a:pPr>
            <a:endParaRPr lang="en-US" sz="3200" dirty="0" smtClean="0">
              <a:sym typeface="Wingdings"/>
            </a:endParaRPr>
          </a:p>
          <a:p>
            <a:r>
              <a:rPr lang="en-US" sz="3200" dirty="0" smtClean="0">
                <a:sym typeface="Wingdings"/>
              </a:rPr>
              <a:t>Build </a:t>
            </a:r>
            <a:r>
              <a:rPr lang="en-US" sz="3200" dirty="0">
                <a:sym typeface="Wingdings"/>
              </a:rPr>
              <a:t>t</a:t>
            </a:r>
            <a:r>
              <a:rPr lang="en-US" sz="3200" dirty="0" smtClean="0">
                <a:sym typeface="Wingdings"/>
              </a:rPr>
              <a:t>wo exclusive </a:t>
            </a:r>
            <a:r>
              <a:rPr lang="en-US" sz="3200" dirty="0" err="1" smtClean="0">
                <a:sym typeface="Wingdings"/>
              </a:rPr>
              <a:t>catagories</a:t>
            </a:r>
            <a:r>
              <a:rPr lang="en-US" sz="3200" dirty="0" smtClean="0">
                <a:sym typeface="Wingdings"/>
              </a:rPr>
              <a:t>: </a:t>
            </a:r>
            <a:endParaRPr lang="en-US" sz="2000" dirty="0">
              <a:sym typeface="Wingdings"/>
            </a:endParaRPr>
          </a:p>
          <a:p>
            <a:pPr lvl="1"/>
            <a:r>
              <a:rPr lang="en-US" sz="3000" dirty="0" smtClean="0">
                <a:sym typeface="Wingdings"/>
              </a:rPr>
              <a:t>VBF: </a:t>
            </a:r>
          </a:p>
          <a:p>
            <a:pPr lvl="2"/>
            <a:r>
              <a:rPr lang="en-US" sz="3000" dirty="0" smtClean="0">
                <a:sym typeface="Wingdings"/>
              </a:rPr>
              <a:t>search for 2 jets with </a:t>
            </a:r>
            <a:r>
              <a:rPr lang="en-US" sz="3000" dirty="0" err="1" smtClean="0">
                <a:sym typeface="Wingdings"/>
              </a:rPr>
              <a:t>Δη</a:t>
            </a:r>
            <a:r>
              <a:rPr lang="en-US" sz="3000" dirty="0" smtClean="0">
                <a:sym typeface="Wingdings"/>
              </a:rPr>
              <a:t> &gt; 4 and </a:t>
            </a:r>
            <a:r>
              <a:rPr lang="en-US" sz="3000" dirty="0" err="1" smtClean="0">
                <a:sym typeface="Wingdings"/>
              </a:rPr>
              <a:t>M</a:t>
            </a:r>
            <a:r>
              <a:rPr lang="en-US" sz="3000" baseline="-25000" dirty="0" err="1" smtClean="0">
                <a:sym typeface="Wingdings"/>
              </a:rPr>
              <a:t>jj</a:t>
            </a:r>
            <a:r>
              <a:rPr lang="en-US" sz="3000" dirty="0" smtClean="0">
                <a:sym typeface="Wingdings"/>
              </a:rPr>
              <a:t>&gt;</a:t>
            </a:r>
            <a:r>
              <a:rPr lang="en-US" sz="3000" dirty="0">
                <a:sym typeface="Wingdings"/>
              </a:rPr>
              <a:t>5</a:t>
            </a:r>
            <a:r>
              <a:rPr lang="en-US" sz="3000" dirty="0" smtClean="0">
                <a:sym typeface="Wingdings"/>
              </a:rPr>
              <a:t>00 GeV</a:t>
            </a:r>
          </a:p>
          <a:p>
            <a:pPr lvl="2"/>
            <a:r>
              <a:rPr lang="en-US" sz="3000" dirty="0" smtClean="0">
                <a:sym typeface="Wingdings"/>
              </a:rPr>
              <a:t>No central jets in between</a:t>
            </a:r>
          </a:p>
          <a:p>
            <a:pPr lvl="1"/>
            <a:r>
              <a:rPr lang="en-US" sz="3000" dirty="0" smtClean="0">
                <a:sym typeface="Wingdings"/>
              </a:rPr>
              <a:t>Everything else, </a:t>
            </a:r>
            <a:r>
              <a:rPr lang="en-US" sz="3000" dirty="0" err="1" smtClean="0">
                <a:sym typeface="Wingdings"/>
              </a:rPr>
              <a:t>subclassified</a:t>
            </a:r>
            <a:r>
              <a:rPr lang="en-US" sz="3000" dirty="0" smtClean="0">
                <a:sym typeface="Wingdings"/>
              </a:rPr>
              <a:t> by jet multiplicity</a:t>
            </a:r>
          </a:p>
          <a:p>
            <a:r>
              <a:rPr lang="en-US" sz="3200" dirty="0" smtClean="0">
                <a:sym typeface="Wingdings"/>
              </a:rPr>
              <a:t>Selection optimized for different Higgs masses </a:t>
            </a:r>
          </a:p>
          <a:p>
            <a:pPr lvl="1"/>
            <a:r>
              <a:rPr lang="en-US" sz="3000" dirty="0" smtClean="0">
                <a:sym typeface="Wingdings"/>
              </a:rPr>
              <a:t>M</a:t>
            </a:r>
            <a:r>
              <a:rPr lang="en-US" sz="3000" baseline="-25000" dirty="0" smtClean="0">
                <a:sym typeface="Wingdings"/>
              </a:rPr>
              <a:t>H</a:t>
            </a:r>
            <a:r>
              <a:rPr lang="en-US" sz="3000" dirty="0" smtClean="0">
                <a:sym typeface="Wingdings"/>
              </a:rPr>
              <a:t> &gt; 250 GeV</a:t>
            </a:r>
          </a:p>
          <a:p>
            <a:pPr lvl="1"/>
            <a:endParaRPr lang="en-US" sz="3000" dirty="0" smtClean="0">
              <a:solidFill>
                <a:srgbClr val="675110"/>
              </a:solidFill>
              <a:sym typeface="Wingdings"/>
            </a:endParaRPr>
          </a:p>
          <a:p>
            <a:pPr lvl="1"/>
            <a:endParaRPr lang="en-US" sz="3000" dirty="0">
              <a:solidFill>
                <a:srgbClr val="675110"/>
              </a:solidFill>
              <a:sym typeface="Wingdings"/>
            </a:endParaRPr>
          </a:p>
          <a:p>
            <a:pPr lvl="1"/>
            <a:endParaRPr lang="en-US" sz="4400" dirty="0" smtClean="0">
              <a:solidFill>
                <a:srgbClr val="675110"/>
              </a:solidFill>
              <a:sym typeface="Wingdings"/>
            </a:endParaRPr>
          </a:p>
          <a:p>
            <a:pPr lvl="1"/>
            <a:endParaRPr lang="en-US" sz="3000" dirty="0" smtClean="0">
              <a:solidFill>
                <a:srgbClr val="675110"/>
              </a:solidFill>
              <a:sym typeface="Wingdings"/>
            </a:endParaRPr>
          </a:p>
          <a:p>
            <a:pPr lvl="1"/>
            <a:endParaRPr lang="en-US" sz="3000" dirty="0" smtClean="0">
              <a:solidFill>
                <a:srgbClr val="675110"/>
              </a:solidFill>
              <a:sym typeface="Wingdings"/>
            </a:endParaRPr>
          </a:p>
          <a:p>
            <a:pPr lvl="1"/>
            <a:endParaRPr lang="en-US" sz="1400" dirty="0" smtClean="0">
              <a:solidFill>
                <a:srgbClr val="675110"/>
              </a:solidFill>
              <a:sym typeface="Wingdings"/>
            </a:endParaRPr>
          </a:p>
          <a:p>
            <a:pPr lvl="1"/>
            <a:endParaRPr lang="en-US" sz="2600" dirty="0" smtClean="0">
              <a:solidFill>
                <a:srgbClr val="67511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278045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20741"/>
          <a:stretch/>
        </p:blipFill>
        <p:spPr>
          <a:xfrm>
            <a:off x="5293274" y="2374900"/>
            <a:ext cx="3850726" cy="2959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ZZ  2l 2ν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655" y="713711"/>
            <a:ext cx="5832445" cy="5964766"/>
          </a:xfrm>
        </p:spPr>
        <p:txBody>
          <a:bodyPr/>
          <a:lstStyle/>
          <a:p>
            <a:r>
              <a:rPr lang="en-US" sz="3200" dirty="0" smtClean="0">
                <a:sym typeface="Wingdings"/>
              </a:rPr>
              <a:t>Major backgrounds: </a:t>
            </a:r>
            <a:r>
              <a:rPr lang="en-US" sz="3200" dirty="0" err="1" smtClean="0">
                <a:sym typeface="Wingdings"/>
              </a:rPr>
              <a:t>Z+Jets</a:t>
            </a:r>
            <a:r>
              <a:rPr lang="en-US" sz="3200" dirty="0" smtClean="0">
                <a:sym typeface="Wingdings"/>
              </a:rPr>
              <a:t>, ttbar, WW &amp; WZ  </a:t>
            </a:r>
          </a:p>
          <a:p>
            <a:pPr lvl="1"/>
            <a:r>
              <a:rPr lang="en-US" sz="2800" dirty="0" smtClean="0">
                <a:sym typeface="Wingdings"/>
              </a:rPr>
              <a:t>Large ME</a:t>
            </a:r>
            <a:r>
              <a:rPr lang="en-US" sz="2800" baseline="-25000" dirty="0" smtClean="0">
                <a:sym typeface="Wingdings"/>
              </a:rPr>
              <a:t>T</a:t>
            </a:r>
            <a:r>
              <a:rPr lang="en-US" sz="2800" dirty="0" smtClean="0">
                <a:sym typeface="Wingdings"/>
              </a:rPr>
              <a:t> </a:t>
            </a:r>
            <a:r>
              <a:rPr lang="en-US" sz="2800" dirty="0">
                <a:sym typeface="Wingdings"/>
              </a:rPr>
              <a:t>requirement to suppress Z + jets by </a:t>
            </a:r>
            <a:r>
              <a:rPr lang="en-US" sz="2800" dirty="0" smtClean="0">
                <a:sym typeface="Wingdings"/>
              </a:rPr>
              <a:t>x10</a:t>
            </a:r>
            <a:r>
              <a:rPr lang="en-US" sz="2800" baseline="30000" dirty="0" smtClean="0">
                <a:sym typeface="Wingdings"/>
              </a:rPr>
              <a:t>5</a:t>
            </a:r>
          </a:p>
          <a:p>
            <a:pPr lvl="1"/>
            <a:r>
              <a:rPr lang="en-US" sz="2800" dirty="0" smtClean="0">
                <a:solidFill>
                  <a:srgbClr val="000090"/>
                </a:solidFill>
                <a:sym typeface="Wingdings"/>
              </a:rPr>
              <a:t>Anti b-tag to suppress ttbar</a:t>
            </a:r>
          </a:p>
          <a:p>
            <a:r>
              <a:rPr lang="en-US" sz="3200" dirty="0">
                <a:sym typeface="Wingdings"/>
              </a:rPr>
              <a:t>B</a:t>
            </a:r>
            <a:r>
              <a:rPr lang="en-US" sz="3200" dirty="0" smtClean="0">
                <a:sym typeface="Wingdings"/>
              </a:rPr>
              <a:t>ackgrounds </a:t>
            </a:r>
            <a:r>
              <a:rPr lang="en-US" sz="3200" dirty="0">
                <a:sym typeface="Wingdings"/>
              </a:rPr>
              <a:t>estimated from </a:t>
            </a:r>
            <a:r>
              <a:rPr lang="en-US" sz="3200" dirty="0" smtClean="0">
                <a:sym typeface="Wingdings"/>
              </a:rPr>
              <a:t> data control samples</a:t>
            </a:r>
            <a:endParaRPr lang="en-US" sz="3200" dirty="0">
              <a:sym typeface="Wingdings"/>
            </a:endParaRPr>
          </a:p>
          <a:p>
            <a:pPr lvl="1"/>
            <a:r>
              <a:rPr lang="el-GR" sz="2800" dirty="0">
                <a:sym typeface="Wingdings"/>
              </a:rPr>
              <a:t>γ</a:t>
            </a:r>
            <a:r>
              <a:rPr lang="en-US" sz="2800" dirty="0">
                <a:sym typeface="Wingdings"/>
              </a:rPr>
              <a:t> + jets (for </a:t>
            </a:r>
            <a:r>
              <a:rPr lang="en-US" sz="2800" dirty="0" err="1">
                <a:sym typeface="Wingdings"/>
              </a:rPr>
              <a:t>Z+</a:t>
            </a:r>
            <a:r>
              <a:rPr lang="en-US" sz="2800" dirty="0" err="1" smtClean="0">
                <a:sym typeface="Wingdings"/>
              </a:rPr>
              <a:t>Jetsfake</a:t>
            </a:r>
            <a:r>
              <a:rPr lang="en-US" sz="2800" dirty="0" smtClean="0">
                <a:sym typeface="Wingdings"/>
              </a:rPr>
              <a:t> MET) </a:t>
            </a:r>
          </a:p>
          <a:p>
            <a:pPr lvl="1"/>
            <a:r>
              <a:rPr lang="en-US" sz="2800" dirty="0" err="1" smtClean="0">
                <a:sym typeface="Wingdings"/>
              </a:rPr>
              <a:t>eμ</a:t>
            </a:r>
            <a:r>
              <a:rPr lang="en-US" sz="2800" dirty="0" smtClean="0">
                <a:sym typeface="Wingdings"/>
              </a:rPr>
              <a:t> sample (</a:t>
            </a:r>
            <a:r>
              <a:rPr lang="en-US" sz="2800" dirty="0">
                <a:sym typeface="Wingdings"/>
              </a:rPr>
              <a:t>for ttbar +WW) </a:t>
            </a:r>
          </a:p>
          <a:p>
            <a:r>
              <a:rPr lang="en-US" sz="3200" dirty="0" smtClean="0">
                <a:sym typeface="Wingdings"/>
              </a:rPr>
              <a:t>Residual ZZ, WZ background estimate from MC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3956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</a:t>
            </a:r>
            <a:r>
              <a:rPr lang="en-US" dirty="0" smtClean="0"/>
              <a:t>+ Jets Control Sample To Estimate MET from </a:t>
            </a:r>
            <a:r>
              <a:rPr lang="en-US" dirty="0" err="1" smtClean="0"/>
              <a:t>Z+jets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4" descr="gammajet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035" y="1117600"/>
            <a:ext cx="7463365" cy="55975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20335" y="3062932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γ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213100" y="3776365"/>
            <a:ext cx="530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Jet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92200" y="825500"/>
            <a:ext cx="7266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Reweight </a:t>
            </a:r>
            <a:r>
              <a:rPr lang="el-GR" dirty="0"/>
              <a:t>γ</a:t>
            </a:r>
            <a:r>
              <a:rPr lang="en-US" dirty="0"/>
              <a:t>+ </a:t>
            </a:r>
            <a:r>
              <a:rPr lang="en-US" dirty="0" smtClean="0"/>
              <a:t>Jets spectrum to simulate Z + Jets  spectrum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57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From </a:t>
            </a:r>
            <a:r>
              <a:rPr lang="en-US" dirty="0"/>
              <a:t>H </a:t>
            </a:r>
            <a:r>
              <a:rPr lang="en-US" dirty="0">
                <a:sym typeface="Wingdings"/>
              </a:rPr>
              <a:t> ZZ  2l </a:t>
            </a:r>
            <a:r>
              <a:rPr lang="en-US" dirty="0" smtClean="0">
                <a:sym typeface="Wingdings"/>
              </a:rPr>
              <a:t>2ν Search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63" y="1206500"/>
            <a:ext cx="4441932" cy="43945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6128" y="977900"/>
            <a:ext cx="4775879" cy="46774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14356" y="5848172"/>
            <a:ext cx="59215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Observed Exclusion :   278 &lt; M</a:t>
            </a:r>
            <a:r>
              <a:rPr lang="en-US" b="1" baseline="-25000" dirty="0" smtClean="0">
                <a:solidFill>
                  <a:srgbClr val="FF0000"/>
                </a:solidFill>
              </a:rPr>
              <a:t>H</a:t>
            </a:r>
            <a:r>
              <a:rPr lang="en-US" b="1" dirty="0" smtClean="0">
                <a:solidFill>
                  <a:srgbClr val="FF0000"/>
                </a:solidFill>
              </a:rPr>
              <a:t> &lt; 600 GeV</a:t>
            </a:r>
          </a:p>
          <a:p>
            <a:r>
              <a:rPr lang="en-US" dirty="0" smtClean="0"/>
              <a:t>Expected </a:t>
            </a:r>
            <a:r>
              <a:rPr lang="en-US" dirty="0"/>
              <a:t>Exclusion :   </a:t>
            </a:r>
            <a:r>
              <a:rPr lang="en-US" dirty="0" smtClean="0"/>
              <a:t>291 </a:t>
            </a:r>
            <a:r>
              <a:rPr lang="en-US" dirty="0"/>
              <a:t>&lt; M</a:t>
            </a:r>
            <a:r>
              <a:rPr lang="en-US" baseline="-25000" dirty="0"/>
              <a:t>H</a:t>
            </a:r>
            <a:r>
              <a:rPr lang="en-US" dirty="0"/>
              <a:t> &lt; </a:t>
            </a:r>
            <a:r>
              <a:rPr lang="en-US" dirty="0" smtClean="0"/>
              <a:t>534 GeV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8100" y="711200"/>
            <a:ext cx="3685624" cy="461665"/>
          </a:xfrm>
          <a:prstGeom prst="rect">
            <a:avLst/>
          </a:prstGeom>
          <a:solidFill>
            <a:srgbClr val="21FFEA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Selection for M</a:t>
            </a:r>
            <a:r>
              <a:rPr lang="en-US" baseline="-25000" dirty="0" smtClean="0"/>
              <a:t>H </a:t>
            </a:r>
            <a:r>
              <a:rPr lang="en-US" dirty="0" smtClean="0"/>
              <a:t>= 400 GeV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9265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Mass Higgs: H </a:t>
            </a:r>
            <a:r>
              <a:rPr lang="en-US" dirty="0">
                <a:sym typeface="Wingdings"/>
              </a:rPr>
              <a:t> ZZ  </a:t>
            </a:r>
            <a:r>
              <a:rPr lang="en-US" dirty="0" smtClean="0">
                <a:sym typeface="Wingdings"/>
              </a:rPr>
              <a:t>2l 2q ( or 2b)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8226" y="3904838"/>
            <a:ext cx="5189555" cy="3238734"/>
          </a:xfrm>
        </p:spPr>
        <p:txBody>
          <a:bodyPr/>
          <a:lstStyle/>
          <a:p>
            <a:r>
              <a:rPr lang="en-US" sz="1800" dirty="0" smtClean="0">
                <a:solidFill>
                  <a:srgbClr val="0000FF"/>
                </a:solidFill>
              </a:rPr>
              <a:t>Highest rate amongst all H 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 ZZ final states</a:t>
            </a:r>
          </a:p>
          <a:p>
            <a:r>
              <a:rPr lang="en-US" sz="1800" dirty="0" smtClean="0">
                <a:sym typeface="Wingdings"/>
              </a:rPr>
              <a:t>Search for a peak (σ~10 GeV) in </a:t>
            </a:r>
            <a:r>
              <a:rPr lang="en-US" sz="1800" dirty="0" smtClean="0"/>
              <a:t>M</a:t>
            </a:r>
            <a:r>
              <a:rPr lang="en-US" sz="1800" baseline="-25000" dirty="0" smtClean="0"/>
              <a:t>2l2j</a:t>
            </a:r>
            <a:r>
              <a:rPr lang="en-US" sz="1800" dirty="0" smtClean="0"/>
              <a:t> distribution</a:t>
            </a:r>
          </a:p>
          <a:p>
            <a:r>
              <a:rPr lang="en-US" sz="1800" dirty="0" smtClean="0"/>
              <a:t>Events categorized by presence of 0, 1, 2 b-jets </a:t>
            </a:r>
          </a:p>
          <a:p>
            <a:r>
              <a:rPr lang="en-US" sz="1800" dirty="0" smtClean="0"/>
              <a:t>Require 75&lt; </a:t>
            </a:r>
            <a:r>
              <a:rPr lang="en-US" sz="1800" dirty="0" err="1" smtClean="0"/>
              <a:t>M</a:t>
            </a:r>
            <a:r>
              <a:rPr lang="en-US" sz="1800" baseline="-25000" dirty="0" err="1" smtClean="0"/>
              <a:t>jj</a:t>
            </a:r>
            <a:r>
              <a:rPr lang="en-US" sz="1800" dirty="0" smtClean="0"/>
              <a:t>&lt;105 &amp; 70 &lt;</a:t>
            </a:r>
            <a:r>
              <a:rPr lang="en-US" sz="1800" dirty="0" err="1" smtClean="0"/>
              <a:t>M</a:t>
            </a:r>
            <a:r>
              <a:rPr lang="en-US" sz="1800" baseline="-25000" dirty="0" err="1" smtClean="0"/>
              <a:t>ll</a:t>
            </a:r>
            <a:r>
              <a:rPr lang="en-US" sz="1800" dirty="0" smtClean="0"/>
              <a:t>&lt;110 GeV</a:t>
            </a:r>
          </a:p>
          <a:p>
            <a:r>
              <a:rPr lang="en-US" sz="1800" dirty="0">
                <a:solidFill>
                  <a:srgbClr val="FF0000"/>
                </a:solidFill>
                <a:sym typeface="Wingdings"/>
              </a:rPr>
              <a:t>Major background: </a:t>
            </a:r>
            <a:r>
              <a:rPr lang="en-US" sz="1800" dirty="0" err="1">
                <a:solidFill>
                  <a:srgbClr val="FF0000"/>
                </a:solidFill>
                <a:sym typeface="Wingdings"/>
              </a:rPr>
              <a:t>Z+jets</a:t>
            </a:r>
            <a:r>
              <a:rPr lang="en-US" sz="1800" dirty="0">
                <a:solidFill>
                  <a:srgbClr val="FF0000"/>
                </a:solidFill>
                <a:sym typeface="Wingdings"/>
              </a:rPr>
              <a:t> ; ttbar suppressed by ME</a:t>
            </a:r>
            <a:r>
              <a:rPr lang="en-US" sz="1800" baseline="-25000" dirty="0">
                <a:solidFill>
                  <a:srgbClr val="FF0000"/>
                </a:solidFill>
                <a:sym typeface="Wingdings"/>
              </a:rPr>
              <a:t>T </a:t>
            </a:r>
            <a:r>
              <a:rPr lang="en-US" sz="1800" dirty="0">
                <a:solidFill>
                  <a:srgbClr val="FF0000"/>
                </a:solidFill>
                <a:sym typeface="Wingdings"/>
              </a:rPr>
              <a:t>requirement</a:t>
            </a:r>
          </a:p>
          <a:p>
            <a:r>
              <a:rPr lang="en-US" sz="1800" dirty="0" smtClean="0"/>
              <a:t>Use 5 angles of scalar </a:t>
            </a:r>
            <a:r>
              <a:rPr lang="en-US" sz="1800" dirty="0"/>
              <a:t>H </a:t>
            </a:r>
            <a:r>
              <a:rPr lang="en-US" sz="1800" dirty="0">
                <a:sym typeface="Wingdings"/>
              </a:rPr>
              <a:t> ZZ  2l </a:t>
            </a:r>
            <a:r>
              <a:rPr lang="en-US" sz="1800" dirty="0" smtClean="0">
                <a:sym typeface="Wingdings"/>
              </a:rPr>
              <a:t>2q in a likelihood discriminant</a:t>
            </a:r>
            <a:endParaRPr lang="en-US" sz="1800" dirty="0" smtClean="0">
              <a:solidFill>
                <a:srgbClr val="FF0000"/>
              </a:solidFill>
              <a:sym typeface="Wingdings"/>
            </a:endParaRPr>
          </a:p>
          <a:p>
            <a:r>
              <a:rPr lang="en-US" sz="1800" dirty="0" smtClean="0">
                <a:sym typeface="Wingdings"/>
              </a:rPr>
              <a:t>Background shape, normalization  data sideband</a:t>
            </a:r>
          </a:p>
          <a:p>
            <a:pPr marL="0" indent="0">
              <a:buNone/>
            </a:pPr>
            <a:endParaRPr lang="en-US" sz="1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CB5A14-EA83-C84A-BA44-C33D01C30414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960123" y="911399"/>
            <a:ext cx="3111300" cy="2983573"/>
            <a:chOff x="54688" y="723041"/>
            <a:chExt cx="3111300" cy="2983573"/>
          </a:xfrm>
        </p:grpSpPr>
        <p:pic>
          <p:nvPicPr>
            <p:cNvPr id="4" name="Picture 3" descr="ele_3d.jp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76" t="16266" r="7793"/>
            <a:stretch/>
          </p:blipFill>
          <p:spPr>
            <a:xfrm>
              <a:off x="54688" y="923616"/>
              <a:ext cx="3111300" cy="275261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206385" y="2770839"/>
              <a:ext cx="100906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e: 177 GeV</a:t>
              </a:r>
              <a:endParaRPr lang="en-US" sz="1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47378" y="723041"/>
              <a:ext cx="11336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Jet: 207 GeV</a:t>
              </a:r>
              <a:endParaRPr lang="en-US" sz="14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48298" y="2768364"/>
              <a:ext cx="10054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e</a:t>
              </a:r>
              <a:r>
                <a:rPr lang="en-US" sz="1400" dirty="0" smtClean="0"/>
                <a:t>: 114 GeV</a:t>
              </a:r>
              <a:endParaRPr lang="en-US" sz="14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15445" y="3368060"/>
              <a:ext cx="1523908" cy="338554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</a:t>
              </a:r>
              <a:r>
                <a:rPr lang="en-US" sz="1600" baseline="-25000" dirty="0" smtClean="0"/>
                <a:t>2l2j </a:t>
              </a:r>
              <a:r>
                <a:rPr lang="en-US" sz="1600" dirty="0" smtClean="0"/>
                <a:t>= 580 GeV</a:t>
              </a:r>
              <a:endParaRPr lang="en-US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81022" y="876963"/>
              <a:ext cx="1214391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Jet: 114 GeV</a:t>
              </a:r>
              <a:endParaRPr lang="en-US" sz="1400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1022" y="3963293"/>
            <a:ext cx="2978128" cy="2867571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5414415" y="765646"/>
            <a:ext cx="3287502" cy="3197647"/>
            <a:chOff x="5414415" y="765644"/>
            <a:chExt cx="3287502" cy="319764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t="2410"/>
            <a:stretch/>
          </p:blipFill>
          <p:spPr>
            <a:xfrm>
              <a:off x="5414415" y="765644"/>
              <a:ext cx="3287502" cy="3197647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7442204" y="2374419"/>
              <a:ext cx="115338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CMS </a:t>
              </a:r>
            </a:p>
            <a:p>
              <a:pPr algn="ctr"/>
              <a:r>
                <a:rPr lang="en-US" sz="1600" dirty="0" smtClean="0"/>
                <a:t>Preliminary</a:t>
              </a:r>
              <a:endParaRPr lang="en-US" sz="16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169854" y="4091222"/>
            <a:ext cx="145546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CMS Prelim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50929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Mass Higgs: H </a:t>
            </a:r>
            <a:r>
              <a:rPr lang="en-US" dirty="0">
                <a:sym typeface="Wingdings"/>
              </a:rPr>
              <a:t> ZZ  2l </a:t>
            </a:r>
            <a:r>
              <a:rPr lang="en-US" dirty="0" smtClean="0">
                <a:sym typeface="Wingdings"/>
              </a:rPr>
              <a:t>2τ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5" name="Picture 4" descr="11119024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" t="10570" r="13890" b="11632"/>
          <a:stretch/>
        </p:blipFill>
        <p:spPr>
          <a:xfrm>
            <a:off x="152400" y="813195"/>
            <a:ext cx="8597900" cy="5935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1411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[Production Cross section × Decay Rate]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sz="2400" baseline="-25000" dirty="0"/>
              <a:t>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4" descr="XSBR_8TeV_SM_HM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31" b="3086"/>
          <a:stretch/>
        </p:blipFill>
        <p:spPr>
          <a:xfrm>
            <a:off x="1976767" y="795750"/>
            <a:ext cx="5262234" cy="47660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563" y="5561838"/>
            <a:ext cx="89361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Significance of a search depends on ability to trigger on event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&amp; restrict background processes that mimic Higgs signature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29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n-US" dirty="0">
                <a:sym typeface="Wingdings"/>
              </a:rPr>
              <a:t> ZZ  2l </a:t>
            </a:r>
            <a:r>
              <a:rPr lang="en-US" dirty="0" smtClean="0">
                <a:sym typeface="Wingdings"/>
              </a:rPr>
              <a:t>2τ : Another Drop In The Bucket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5" name="Picture 4" descr="fig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84406" y="854574"/>
            <a:ext cx="4264781" cy="4536831"/>
          </a:xfrm>
          <a:prstGeom prst="rect">
            <a:avLst/>
          </a:prstGeom>
        </p:spPr>
      </p:pic>
      <p:pic>
        <p:nvPicPr>
          <p:cNvPr id="6" name="Picture 5" descr="fig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64890" y="909197"/>
            <a:ext cx="4144915" cy="44093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71600" y="5776267"/>
            <a:ext cx="6168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Quite </a:t>
            </a:r>
            <a:r>
              <a:rPr lang="en-US" dirty="0"/>
              <a:t>f</a:t>
            </a:r>
            <a:r>
              <a:rPr lang="en-US" dirty="0" smtClean="0"/>
              <a:t>araway </a:t>
            </a:r>
            <a:r>
              <a:rPr lang="en-US" dirty="0"/>
              <a:t>f</a:t>
            </a:r>
            <a:r>
              <a:rPr lang="en-US" dirty="0" smtClean="0"/>
              <a:t>rom sensitivity to SM-like Higgs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490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Bottomline</a:t>
            </a:r>
            <a:r>
              <a:rPr lang="en-US" dirty="0" smtClean="0"/>
              <a:t> On High Mass  Higgs Searches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00" y="940194"/>
            <a:ext cx="5105400" cy="48983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564" y="5994400"/>
            <a:ext cx="8966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 SM-like Higgs boson excluded at 95% CL  for 127 &lt; M</a:t>
            </a:r>
            <a:r>
              <a:rPr lang="en-US" baseline="-25000" dirty="0" smtClean="0"/>
              <a:t>H</a:t>
            </a:r>
            <a:r>
              <a:rPr lang="en-US" dirty="0" smtClean="0"/>
              <a:t> &lt; 600 GeV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Focus next on low-mass Higgs searches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222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 bb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762000"/>
            <a:ext cx="9130908" cy="6096000"/>
          </a:xfrm>
        </p:spPr>
        <p:txBody>
          <a:bodyPr/>
          <a:lstStyle/>
          <a:p>
            <a:r>
              <a:rPr lang="en-US" dirty="0" smtClean="0"/>
              <a:t>Important mode for measuring Higgs coupling to fermions </a:t>
            </a:r>
          </a:p>
          <a:p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bb production via gluon fusion and VBF are quite large but are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buried</a:t>
            </a:r>
            <a:r>
              <a:rPr lang="en-US" dirty="0" smtClean="0">
                <a:sym typeface="Wingdings"/>
              </a:rPr>
              <a:t> (10</a:t>
            </a:r>
            <a:r>
              <a:rPr lang="en-US" baseline="30000" dirty="0" smtClean="0">
                <a:sym typeface="Wingdings"/>
              </a:rPr>
              <a:t>7</a:t>
            </a:r>
            <a:r>
              <a:rPr lang="en-US" dirty="0" smtClean="0">
                <a:sym typeface="Wingdings"/>
              </a:rPr>
              <a:t>) under  QCD production of b </a:t>
            </a:r>
            <a:r>
              <a:rPr lang="en-US" dirty="0" err="1" smtClean="0">
                <a:sym typeface="Wingdings"/>
              </a:rPr>
              <a:t>bbar</a:t>
            </a:r>
            <a:r>
              <a:rPr lang="en-US" dirty="0" smtClean="0">
                <a:sym typeface="Wingdings"/>
              </a:rPr>
              <a:t> pairs</a:t>
            </a:r>
          </a:p>
          <a:p>
            <a:r>
              <a:rPr lang="en-US" dirty="0" smtClean="0">
                <a:sym typeface="Wingdings"/>
              </a:rPr>
              <a:t>Most promising channel is H  bb production associated with a Vector (V=W or Z) boson</a:t>
            </a:r>
          </a:p>
          <a:p>
            <a:endParaRPr lang="en-US" dirty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V reconstruction: W  l </a:t>
            </a:r>
            <a:r>
              <a:rPr lang="en-US" dirty="0" err="1" smtClean="0">
                <a:sym typeface="Wingdings"/>
              </a:rPr>
              <a:t>ν</a:t>
            </a:r>
            <a:r>
              <a:rPr lang="en-US" dirty="0" smtClean="0">
                <a:sym typeface="Wingdings"/>
              </a:rPr>
              <a:t>, Z </a:t>
            </a:r>
            <a:r>
              <a:rPr lang="en-US" dirty="0" err="1" smtClean="0">
                <a:sym typeface="Wingdings"/>
              </a:rPr>
              <a:t>νν</a:t>
            </a:r>
            <a:r>
              <a:rPr lang="en-US" dirty="0" smtClean="0">
                <a:sym typeface="Wingdings"/>
              </a:rPr>
              <a:t>, Z  </a:t>
            </a:r>
            <a:r>
              <a:rPr lang="en-US" dirty="0" err="1" smtClean="0">
                <a:sym typeface="Wingdings"/>
              </a:rPr>
              <a:t>ll</a:t>
            </a:r>
            <a:r>
              <a:rPr lang="en-US" dirty="0" smtClean="0">
                <a:sym typeface="Wingdings"/>
              </a:rPr>
              <a:t>  </a:t>
            </a:r>
          </a:p>
          <a:p>
            <a:r>
              <a:rPr lang="en-US" dirty="0" smtClean="0">
                <a:solidFill>
                  <a:srgbClr val="FF0000"/>
                </a:solidFill>
                <a:sym typeface="Wingdings"/>
              </a:rPr>
              <a:t>H bb reconstructed as two b-tagged jets recoiling against a  high P</a:t>
            </a:r>
            <a:r>
              <a:rPr lang="en-US" baseline="-25000" dirty="0" smtClean="0">
                <a:solidFill>
                  <a:srgbClr val="FF0000"/>
                </a:solidFill>
                <a:sym typeface="Wingdings"/>
              </a:rPr>
              <a:t>T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W/Z boson</a:t>
            </a:r>
          </a:p>
          <a:p>
            <a:pPr lvl="1"/>
            <a:r>
              <a:rPr lang="en-US" dirty="0" smtClean="0">
                <a:sym typeface="Wingdings"/>
              </a:rPr>
              <a:t>Large W/Z P</a:t>
            </a:r>
            <a:r>
              <a:rPr lang="en-US" baseline="-25000" dirty="0" smtClean="0">
                <a:sym typeface="Wingdings"/>
              </a:rPr>
              <a:t>T</a:t>
            </a:r>
            <a:r>
              <a:rPr lang="en-US" dirty="0" smtClean="0">
                <a:sym typeface="Wingdings"/>
              </a:rPr>
              <a:t>  smaller background &amp; better di-jet mass resolution</a:t>
            </a:r>
          </a:p>
          <a:p>
            <a:r>
              <a:rPr lang="en-US" dirty="0" smtClean="0"/>
              <a:t>VH analysis targets Higgs mass range 110 &lt; M</a:t>
            </a:r>
            <a:r>
              <a:rPr lang="en-US" baseline="-25000" dirty="0" smtClean="0"/>
              <a:t>H</a:t>
            </a:r>
            <a:r>
              <a:rPr lang="en-US" dirty="0" smtClean="0"/>
              <a:t> &lt; 135 GeV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9892" r="25729" b="16179"/>
          <a:stretch/>
        </p:blipFill>
        <p:spPr>
          <a:xfrm>
            <a:off x="1828800" y="2841341"/>
            <a:ext cx="2019300" cy="1775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VptNormZll (1)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295" y="2411750"/>
            <a:ext cx="2827412" cy="2712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03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162742" y="38100"/>
            <a:ext cx="6243684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58900" y="2324100"/>
            <a:ext cx="17748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</a:t>
            </a:r>
            <a:r>
              <a:rPr lang="en-US" dirty="0" smtClean="0"/>
              <a:t>-jet</a:t>
            </a:r>
          </a:p>
          <a:p>
            <a:pPr algn="ctr"/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=210 </a:t>
            </a:r>
            <a:r>
              <a:rPr lang="en-US" dirty="0"/>
              <a:t>G</a:t>
            </a:r>
            <a:r>
              <a:rPr lang="en-US" dirty="0" smtClean="0"/>
              <a:t>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49700" y="2908300"/>
            <a:ext cx="1620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b-</a:t>
            </a:r>
            <a:r>
              <a:rPr lang="en-US" dirty="0" smtClean="0"/>
              <a:t>jet</a:t>
            </a:r>
          </a:p>
          <a:p>
            <a:pPr algn="ctr"/>
            <a:r>
              <a:rPr lang="en-US" dirty="0" smtClean="0"/>
              <a:t>P</a:t>
            </a:r>
            <a:r>
              <a:rPr lang="en-US" baseline="-25000" dirty="0" smtClean="0"/>
              <a:t>T</a:t>
            </a:r>
            <a:r>
              <a:rPr lang="en-US" dirty="0" smtClean="0"/>
              <a:t>=46 </a:t>
            </a:r>
            <a:r>
              <a:rPr lang="en-US" dirty="0"/>
              <a:t>G</a:t>
            </a:r>
            <a:r>
              <a:rPr lang="en-US" dirty="0" smtClean="0"/>
              <a:t>eV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959100" y="5089436"/>
            <a:ext cx="1300356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MET</a:t>
            </a:r>
          </a:p>
          <a:p>
            <a:pPr algn="ctr"/>
            <a:r>
              <a:rPr lang="en-US" dirty="0" smtClean="0"/>
              <a:t>243 </a:t>
            </a:r>
            <a:r>
              <a:rPr lang="en-US" dirty="0"/>
              <a:t>G</a:t>
            </a:r>
            <a:r>
              <a:rPr lang="en-US" dirty="0" smtClean="0"/>
              <a:t>eV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07100" y="2215803"/>
            <a:ext cx="304522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Two clean b-jets</a:t>
            </a:r>
          </a:p>
          <a:p>
            <a:r>
              <a:rPr lang="en-US" sz="3200" dirty="0" err="1" smtClean="0"/>
              <a:t>M</a:t>
            </a:r>
            <a:r>
              <a:rPr lang="en-US" sz="3200" baseline="-25000" dirty="0" err="1" smtClean="0"/>
              <a:t>bb</a:t>
            </a:r>
            <a:r>
              <a:rPr lang="en-US" sz="3200" baseline="-25000" dirty="0" smtClean="0"/>
              <a:t>  </a:t>
            </a:r>
            <a:r>
              <a:rPr lang="en-US" sz="3200" dirty="0" smtClean="0"/>
              <a:t>= 120 GeV</a:t>
            </a:r>
          </a:p>
          <a:p>
            <a:r>
              <a:rPr lang="en-US" sz="3200" dirty="0" err="1" smtClean="0"/>
              <a:t>P</a:t>
            </a:r>
            <a:r>
              <a:rPr lang="en-US" sz="3200" baseline="-25000" dirty="0" err="1" smtClean="0"/>
              <a:t>T,bb</a:t>
            </a:r>
            <a:r>
              <a:rPr lang="en-US" sz="3200" dirty="0" smtClean="0"/>
              <a:t> = 248 GeV</a:t>
            </a:r>
          </a:p>
          <a:p>
            <a:endParaRPr lang="en-US" sz="3200" dirty="0" smtClean="0"/>
          </a:p>
          <a:p>
            <a:r>
              <a:rPr lang="en-US" sz="3200" dirty="0" smtClean="0"/>
              <a:t>Recoiling against</a:t>
            </a:r>
          </a:p>
          <a:p>
            <a:r>
              <a:rPr lang="en-US" sz="3200" dirty="0" smtClean="0"/>
              <a:t>        </a:t>
            </a:r>
            <a:r>
              <a:rPr lang="en-US" sz="3200" dirty="0" err="1" smtClean="0"/>
              <a:t>Z</a:t>
            </a:r>
            <a:r>
              <a:rPr lang="en-US" sz="3200" dirty="0" err="1" smtClean="0">
                <a:sym typeface="Wingdings"/>
              </a:rPr>
              <a:t>νν</a:t>
            </a:r>
            <a:r>
              <a:rPr lang="en-US" sz="3200" dirty="0" smtClean="0">
                <a:sym typeface="Wingdings"/>
              </a:rPr>
              <a:t> </a:t>
            </a:r>
            <a:endParaRPr lang="en-US" sz="3200" dirty="0"/>
          </a:p>
        </p:txBody>
      </p:sp>
      <p:sp>
        <p:nvSpPr>
          <p:cNvPr id="12" name="Rectangle 11"/>
          <p:cNvSpPr/>
          <p:nvPr/>
        </p:nvSpPr>
        <p:spPr>
          <a:xfrm>
            <a:off x="1758146" y="5087204"/>
            <a:ext cx="954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Z</a:t>
            </a:r>
            <a:r>
              <a:rPr lang="en-US" dirty="0" err="1">
                <a:sym typeface="Wingdings"/>
              </a:rPr>
              <a:t>νν</a:t>
            </a:r>
            <a:r>
              <a:rPr lang="en-US" dirty="0">
                <a:sym typeface="Wingdings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62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Estimate From Control Regions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Main backgrounds are the usual suspects:</a:t>
            </a:r>
          </a:p>
          <a:p>
            <a:pPr lvl="1"/>
            <a:r>
              <a:rPr lang="en-US" dirty="0" smtClean="0"/>
              <a:t>Reducible: W/Z + jets  (light and heavy flavor jets)  &amp; ttbar</a:t>
            </a:r>
          </a:p>
          <a:p>
            <a:pPr lvl="1"/>
            <a:r>
              <a:rPr lang="en-US" dirty="0" smtClean="0"/>
              <a:t>Irreducible : WZ, ZZ and single top (taken from simulation)</a:t>
            </a:r>
          </a:p>
          <a:p>
            <a:r>
              <a:rPr lang="en-US" dirty="0" smtClean="0"/>
              <a:t>Background yields/shapes determined from signal-depleted control data samples using kinematic selection close to signal region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7207" y="2907225"/>
            <a:ext cx="5448693" cy="381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196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Separating Signal From Backgrounds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multivariate algorithm trained at each Higgs mass hypothesis</a:t>
            </a:r>
          </a:p>
          <a:p>
            <a:r>
              <a:rPr lang="en-US" dirty="0" smtClean="0"/>
              <a:t>Variables used: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8800"/>
            <a:ext cx="9144000" cy="4176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43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Searching For Low Mass Higgs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Higgs signal in the mass range [110-135] GeV is searched for as an excess in MVA classifier using predicted shapes for signal &amp; </a:t>
            </a:r>
            <a:r>
              <a:rPr lang="en-US" dirty="0" err="1" smtClean="0"/>
              <a:t>bkgnd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62100"/>
            <a:ext cx="4347080" cy="40513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0700" y="1562100"/>
            <a:ext cx="4499480" cy="41620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8600" y="5774035"/>
            <a:ext cx="8882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 significant excess seen over predicted background yields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211998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Systematic Uncertainties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5900" y="732636"/>
            <a:ext cx="9880600" cy="59729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393700" y="4787900"/>
            <a:ext cx="8864600" cy="457200"/>
          </a:xfrm>
          <a:prstGeom prst="rect">
            <a:avLst/>
          </a:prstGeom>
          <a:solidFill>
            <a:srgbClr val="FF0000">
              <a:alpha val="28000"/>
            </a:srgbClr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571500" y="5562600"/>
            <a:ext cx="8343900" cy="457200"/>
          </a:xfrm>
          <a:prstGeom prst="rect">
            <a:avLst/>
          </a:prstGeom>
          <a:solidFill>
            <a:srgbClr val="FF0000">
              <a:alpha val="28000"/>
            </a:srgbClr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77800" y="5969000"/>
            <a:ext cx="8864600" cy="457200"/>
          </a:xfrm>
          <a:prstGeom prst="rect">
            <a:avLst/>
          </a:prstGeom>
          <a:solidFill>
            <a:srgbClr val="FFFF00">
              <a:alpha val="28000"/>
            </a:srgbClr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FF00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490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From VH, H </a:t>
            </a:r>
            <a:r>
              <a:rPr lang="en-US" dirty="0" smtClean="0">
                <a:sym typeface="Wingdings"/>
              </a:rPr>
              <a:t> bb Searches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664611"/>
            <a:ext cx="5994401" cy="42153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38300" y="5981700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03300" y="6273800"/>
            <a:ext cx="69851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Approaching SM Higgs Sensitivity but no Cigar (yet) !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4817728"/>
            <a:ext cx="6337300" cy="144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113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Tevatron VH, H </a:t>
            </a:r>
            <a:r>
              <a:rPr lang="en-US" dirty="0" smtClean="0">
                <a:sym typeface="Wingdings"/>
              </a:rPr>
              <a:t>bb Searches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100" y="762394"/>
            <a:ext cx="7632700" cy="54693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95290" y="5986790"/>
            <a:ext cx="66406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Corresponds to a global significance of  2.9σ</a:t>
            </a:r>
          </a:p>
          <a:p>
            <a:pPr algn="ctr"/>
            <a:r>
              <a:rPr lang="en-US" sz="2800" dirty="0" smtClean="0"/>
              <a:t>       See Kyle’s talk on Tevatron results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73830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Higgs Search Sensitivity: By Mass &amp; By Mode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a given M</a:t>
            </a:r>
            <a:r>
              <a:rPr lang="en-US" baseline="-25000" dirty="0" smtClean="0"/>
              <a:t>H</a:t>
            </a:r>
            <a:r>
              <a:rPr lang="en-US" dirty="0" smtClean="0"/>
              <a:t>, sensitivity of search depends on </a:t>
            </a:r>
          </a:p>
          <a:p>
            <a:pPr lvl="1"/>
            <a:r>
              <a:rPr lang="en-US" dirty="0" smtClean="0"/>
              <a:t>Production cross section </a:t>
            </a:r>
          </a:p>
          <a:p>
            <a:pPr lvl="1"/>
            <a:r>
              <a:rPr lang="en-US" dirty="0" smtClean="0"/>
              <a:t>Its decay branching fraction into a chosen final state</a:t>
            </a:r>
          </a:p>
          <a:p>
            <a:pPr lvl="1"/>
            <a:r>
              <a:rPr lang="en-US" dirty="0" smtClean="0"/>
              <a:t>Signal selection efficiency (including trigger)</a:t>
            </a:r>
          </a:p>
          <a:p>
            <a:pPr lvl="1"/>
            <a:r>
              <a:rPr lang="en-US" dirty="0" smtClean="0"/>
              <a:t>Mass resolution (intrinsic and instrumental)</a:t>
            </a:r>
          </a:p>
          <a:p>
            <a:pPr lvl="1"/>
            <a:r>
              <a:rPr lang="en-US" dirty="0" smtClean="0"/>
              <a:t>Level of SM background in same or similar final states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 low mass range</a:t>
            </a:r>
            <a:r>
              <a:rPr lang="en-US" dirty="0"/>
              <a:t>: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H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γγ</a:t>
            </a:r>
            <a:r>
              <a:rPr lang="en-US" dirty="0" smtClean="0">
                <a:sym typeface="Wingdings"/>
              </a:rPr>
              <a:t> and H ZZ  4l play a special role due to excellent mass resolution for the di-photon and 4-lepton final state</a:t>
            </a:r>
          </a:p>
          <a:p>
            <a:pPr lvl="1"/>
            <a:r>
              <a:rPr lang="en-US" dirty="0" smtClean="0">
                <a:sym typeface="Wingdings"/>
              </a:rPr>
              <a:t>H WW (</a:t>
            </a:r>
            <a:r>
              <a:rPr lang="en-US" dirty="0" err="1" smtClean="0">
                <a:sym typeface="Wingdings"/>
              </a:rPr>
              <a:t>lν</a:t>
            </a:r>
            <a:r>
              <a:rPr lang="en-US" dirty="0" smtClean="0">
                <a:sym typeface="Wingdings"/>
              </a:rPr>
              <a:t>)(</a:t>
            </a:r>
            <a:r>
              <a:rPr lang="en-US" dirty="0" err="1" smtClean="0">
                <a:sym typeface="Wingdings"/>
              </a:rPr>
              <a:t>lν</a:t>
            </a:r>
            <a:r>
              <a:rPr lang="en-US" dirty="0" smtClean="0">
                <a:sym typeface="Wingdings"/>
              </a:rPr>
              <a:t>) provides high sensitivity but has poor mass resolution due to presence of neutrinos in the final state</a:t>
            </a:r>
          </a:p>
          <a:p>
            <a:pPr lvl="1"/>
            <a:r>
              <a:rPr lang="en-US" dirty="0" smtClean="0">
                <a:sym typeface="Wingdings"/>
              </a:rPr>
              <a:t>Sensitivity in H </a:t>
            </a:r>
            <a:r>
              <a:rPr lang="en-US" dirty="0" err="1" smtClean="0">
                <a:sym typeface="Wingdings"/>
              </a:rPr>
              <a:t>bbbar</a:t>
            </a:r>
            <a:r>
              <a:rPr lang="en-US" dirty="0" smtClean="0">
                <a:sym typeface="Wingdings"/>
              </a:rPr>
              <a:t> and H  </a:t>
            </a:r>
            <a:r>
              <a:rPr lang="en-US" dirty="0" err="1" smtClean="0">
                <a:sym typeface="Wingdings"/>
              </a:rPr>
              <a:t>ττ</a:t>
            </a:r>
            <a:r>
              <a:rPr lang="en-US" dirty="0" smtClean="0">
                <a:sym typeface="Wingdings"/>
              </a:rPr>
              <a:t> channels is reduced due to large backgrounds and poor mass resolution (jets or neutrinos)</a:t>
            </a:r>
          </a:p>
          <a:p>
            <a:r>
              <a:rPr lang="en-US" b="1" dirty="0" smtClean="0">
                <a:solidFill>
                  <a:srgbClr val="FF0000"/>
                </a:solidFill>
                <a:sym typeface="Wingdings"/>
              </a:rPr>
              <a:t>In High mass range</a:t>
            </a:r>
            <a:r>
              <a:rPr lang="en-US" dirty="0" smtClean="0">
                <a:sym typeface="Wingdings"/>
              </a:rPr>
              <a:t>: </a:t>
            </a:r>
          </a:p>
          <a:p>
            <a:pPr lvl="1"/>
            <a:r>
              <a:rPr lang="en-US" dirty="0" smtClean="0">
                <a:sym typeface="Wingdings"/>
              </a:rPr>
              <a:t>search sensitivity dominated by H  WW, ZZ in various final states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82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ττ</a:t>
            </a:r>
            <a:r>
              <a:rPr lang="en-US" dirty="0" smtClean="0">
                <a:sym typeface="Wingdings"/>
              </a:rPr>
              <a:t> : Another Low Mass Specialist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promising mode for measuring Higgs coupling to leptons</a:t>
            </a:r>
          </a:p>
          <a:p>
            <a:r>
              <a:rPr lang="en-US" dirty="0" smtClean="0"/>
              <a:t>Searched for in three Higgs production modes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And subsequent decay of </a:t>
            </a:r>
            <a:r>
              <a:rPr lang="en-US" dirty="0" err="1" smtClean="0"/>
              <a:t>τ</a:t>
            </a:r>
            <a:r>
              <a:rPr lang="en-US" dirty="0" smtClean="0"/>
              <a:t> lepton </a:t>
            </a:r>
          </a:p>
          <a:p>
            <a:pPr lvl="1"/>
            <a:r>
              <a:rPr lang="el-GR" dirty="0" smtClean="0">
                <a:sym typeface="Wingdings"/>
              </a:rPr>
              <a:t>τ</a:t>
            </a:r>
            <a:r>
              <a:rPr lang="en-US" dirty="0" smtClean="0">
                <a:sym typeface="Wingdings"/>
              </a:rPr>
              <a:t> </a:t>
            </a:r>
            <a:r>
              <a:rPr lang="el-GR" dirty="0" smtClean="0">
                <a:sym typeface="Wingdings"/>
              </a:rPr>
              <a:t></a:t>
            </a:r>
            <a:r>
              <a:rPr lang="en-US" dirty="0" err="1" smtClean="0">
                <a:sym typeface="Wingdings"/>
              </a:rPr>
              <a:t>eνν</a:t>
            </a:r>
            <a:r>
              <a:rPr lang="en-US" dirty="0" smtClean="0">
                <a:sym typeface="Wingdings"/>
              </a:rPr>
              <a:t> , </a:t>
            </a:r>
            <a:r>
              <a:rPr lang="el-GR" dirty="0">
                <a:sym typeface="Wingdings"/>
              </a:rPr>
              <a:t>τ</a:t>
            </a:r>
            <a:r>
              <a:rPr lang="en-US" dirty="0">
                <a:sym typeface="Wingdings"/>
              </a:rPr>
              <a:t> </a:t>
            </a:r>
            <a:r>
              <a:rPr lang="el-GR" dirty="0" smtClean="0">
                <a:sym typeface="Wingdings"/>
              </a:rPr>
              <a:t>μ</a:t>
            </a:r>
            <a:r>
              <a:rPr lang="en-US" dirty="0" err="1" smtClean="0">
                <a:sym typeface="Wingdings"/>
              </a:rPr>
              <a:t>νν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τ</a:t>
            </a:r>
            <a:r>
              <a:rPr lang="en-US" dirty="0" smtClean="0">
                <a:sym typeface="Wingdings"/>
              </a:rPr>
              <a:t> hadrons</a:t>
            </a:r>
          </a:p>
          <a:p>
            <a:r>
              <a:rPr lang="en-US" dirty="0" smtClean="0">
                <a:sym typeface="Wingdings"/>
              </a:rPr>
              <a:t>Four signatures considered : </a:t>
            </a:r>
            <a:r>
              <a:rPr lang="en-US" dirty="0" err="1" smtClean="0">
                <a:sym typeface="Wingdings"/>
              </a:rPr>
              <a:t>eμ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μμ</a:t>
            </a:r>
            <a:r>
              <a:rPr lang="en-US" dirty="0" smtClean="0">
                <a:sym typeface="Wingdings"/>
              </a:rPr>
              <a:t>, </a:t>
            </a:r>
            <a:r>
              <a:rPr lang="en-US" dirty="0" err="1">
                <a:sym typeface="Wingdings"/>
              </a:rPr>
              <a:t>e</a:t>
            </a:r>
            <a:r>
              <a:rPr lang="en-US" dirty="0" err="1" smtClean="0">
                <a:sym typeface="Wingdings"/>
              </a:rPr>
              <a:t>τ</a:t>
            </a:r>
            <a:r>
              <a:rPr lang="en-US" baseline="-25000" dirty="0" err="1" smtClean="0">
                <a:sym typeface="Wingdings"/>
              </a:rPr>
              <a:t>h</a:t>
            </a:r>
            <a:r>
              <a:rPr lang="en-US" baseline="-25000" dirty="0" smtClean="0">
                <a:sym typeface="Wingdings"/>
              </a:rPr>
              <a:t>, </a:t>
            </a:r>
            <a:r>
              <a:rPr lang="en-US" dirty="0" err="1" smtClean="0">
                <a:sym typeface="Wingdings"/>
              </a:rPr>
              <a:t>μτ</a:t>
            </a:r>
            <a:r>
              <a:rPr lang="en-US" baseline="-25000" dirty="0" err="1" smtClean="0">
                <a:sym typeface="Wingdings"/>
              </a:rPr>
              <a:t>h</a:t>
            </a:r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Due to missing neutrinos, Higgs signal appears as a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broad excess</a:t>
            </a:r>
            <a:r>
              <a:rPr lang="en-US" dirty="0" smtClean="0">
                <a:sym typeface="Wingdings"/>
              </a:rPr>
              <a:t>  in reconstructed </a:t>
            </a:r>
            <a:r>
              <a:rPr lang="en-US" dirty="0" err="1" smtClean="0">
                <a:sym typeface="Wingdings"/>
              </a:rPr>
              <a:t>τ</a:t>
            </a:r>
            <a:r>
              <a:rPr lang="en-US" dirty="0" smtClean="0">
                <a:sym typeface="Wingdings"/>
              </a:rPr>
              <a:t>-pair mass ( Mass resolution ≈ 20%)</a:t>
            </a:r>
          </a:p>
          <a:p>
            <a:r>
              <a:rPr lang="en-US" dirty="0" smtClean="0">
                <a:sym typeface="Wingdings"/>
              </a:rPr>
              <a:t>Major backgrounds arise from </a:t>
            </a:r>
          </a:p>
          <a:p>
            <a:pPr lvl="1"/>
            <a:r>
              <a:rPr lang="en-US" dirty="0" smtClean="0">
                <a:sym typeface="Wingdings"/>
              </a:rPr>
              <a:t>ttbar</a:t>
            </a:r>
          </a:p>
          <a:p>
            <a:pPr lvl="1"/>
            <a:r>
              <a:rPr lang="en-US" dirty="0" smtClean="0">
                <a:sym typeface="Wingdings"/>
              </a:rPr>
              <a:t>W &amp; Z (+jets), </a:t>
            </a:r>
            <a:r>
              <a:rPr lang="en-US" dirty="0" err="1" smtClean="0">
                <a:sym typeface="Wingdings"/>
              </a:rPr>
              <a:t>dibosons</a:t>
            </a:r>
            <a:r>
              <a:rPr lang="en-US" dirty="0" smtClean="0">
                <a:sym typeface="Wingdings"/>
              </a:rPr>
              <a:t> </a:t>
            </a:r>
          </a:p>
          <a:p>
            <a:pPr lvl="1"/>
            <a:endParaRPr lang="en-US" dirty="0" smtClean="0">
              <a:sym typeface="Wingdings"/>
            </a:endParaRPr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5" name="Picture 4" descr="V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257" y="1843062"/>
            <a:ext cx="2435903" cy="1522439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</p:pic>
      <p:pic>
        <p:nvPicPr>
          <p:cNvPr id="6" name="Picture 5" descr="ggF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29" y="1843062"/>
            <a:ext cx="2485349" cy="152243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</p:pic>
      <p:pic>
        <p:nvPicPr>
          <p:cNvPr id="7" name="Picture 6" descr="VBF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886" y="1843062"/>
            <a:ext cx="2347346" cy="1522439"/>
          </a:xfrm>
          <a:prstGeom prst="rect">
            <a:avLst/>
          </a:prstGeom>
          <a:ln>
            <a:solidFill>
              <a:srgbClr val="000000"/>
            </a:solidFill>
          </a:ln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954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540" y="4535691"/>
            <a:ext cx="2047788" cy="1977174"/>
          </a:xfrm>
          <a:prstGeom prst="rect">
            <a:avLst/>
          </a:prstGeom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3474" y="4541615"/>
            <a:ext cx="2047787" cy="1965326"/>
          </a:xfrm>
          <a:prstGeom prst="rect">
            <a:avLst/>
          </a:prstGeom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10" y="4535691"/>
            <a:ext cx="2022763" cy="1941310"/>
          </a:xfrm>
          <a:prstGeom prst="rect">
            <a:avLst/>
          </a:prstGeom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40379"/>
          </a:xfrm>
          <a:solidFill>
            <a:srgbClr val="000090"/>
          </a:solidFill>
        </p:spPr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Anatomy of the H</a:t>
            </a:r>
            <a:r>
              <a:rPr lang="en-US" dirty="0" smtClean="0">
                <a:solidFill>
                  <a:srgbClr val="FFFF0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FFFF00"/>
                </a:solidFill>
                <a:sym typeface="Wingdings"/>
              </a:rPr>
              <a:t>ττ</a:t>
            </a:r>
            <a:r>
              <a:rPr lang="en-US" dirty="0" smtClean="0">
                <a:solidFill>
                  <a:srgbClr val="FFFF00"/>
                </a:solidFill>
                <a:sym typeface="Wingdings"/>
              </a:rPr>
              <a:t>   </a:t>
            </a:r>
            <a:r>
              <a:rPr lang="en-US" dirty="0" smtClean="0">
                <a:solidFill>
                  <a:srgbClr val="FFFF00"/>
                </a:solidFill>
              </a:rPr>
              <a:t>Analysis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65588" y="6477001"/>
            <a:ext cx="679010" cy="365125"/>
          </a:xfrm>
        </p:spPr>
        <p:txBody>
          <a:bodyPr/>
          <a:lstStyle/>
          <a:p>
            <a:fld id="{19371D3E-5A18-49EB-AD2A-429AF165759F}" type="slidenum">
              <a:rPr lang="en-US" smtClean="0">
                <a:solidFill>
                  <a:srgbClr val="000000"/>
                </a:solidFill>
                <a:latin typeface="Arial"/>
              </a:rPr>
              <a:pPr/>
              <a:t>51</a:t>
            </a:fld>
            <a:endParaRPr lang="en-US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08002" y="661367"/>
            <a:ext cx="3737597" cy="3895621"/>
          </a:xfrm>
          <a:prstGeom prst="rect">
            <a:avLst/>
          </a:prstGeom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</p:pic>
      <p:cxnSp>
        <p:nvCxnSpPr>
          <p:cNvPr id="12" name="Straight Arrow Connector 11"/>
          <p:cNvCxnSpPr/>
          <p:nvPr/>
        </p:nvCxnSpPr>
        <p:spPr>
          <a:xfrm>
            <a:off x="2160274" y="1858211"/>
            <a:ext cx="1657920" cy="895684"/>
          </a:xfrm>
          <a:prstGeom prst="straightConnector1">
            <a:avLst/>
          </a:prstGeom>
          <a:ln>
            <a:solidFill>
              <a:srgbClr val="F1C03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7511" y="1194773"/>
            <a:ext cx="2118482" cy="923330"/>
          </a:xfrm>
          <a:prstGeom prst="rect">
            <a:avLst/>
          </a:prstGeom>
          <a:noFill/>
          <a:ln w="38100" cmpd="sng">
            <a:solidFill>
              <a:srgbClr val="F1C035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DY</a:t>
            </a:r>
            <a:r>
              <a:rPr lang="en-US" sz="1800" dirty="0" err="1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  <a:t>ττ</a:t>
            </a:r>
            <a:r>
              <a:rPr lang="en-US" sz="18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  <a:t> – Efficiency measured using </a:t>
            </a:r>
            <a:r>
              <a:rPr lang="en-US" sz="1800" dirty="0" err="1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  <a:t>τ</a:t>
            </a:r>
            <a:r>
              <a:rPr lang="en-US" sz="18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  <a:t> embedded µµ events</a:t>
            </a:r>
            <a:endParaRPr lang="en-US" sz="18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160274" y="3729789"/>
            <a:ext cx="1494049" cy="120316"/>
          </a:xfrm>
          <a:prstGeom prst="straightConnector1">
            <a:avLst/>
          </a:prstGeom>
          <a:ln>
            <a:solidFill>
              <a:srgbClr val="FFD2F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37511" y="3311176"/>
            <a:ext cx="2118482" cy="646331"/>
          </a:xfrm>
          <a:prstGeom prst="rect">
            <a:avLst/>
          </a:prstGeom>
          <a:noFill/>
          <a:ln w="38100" cmpd="sng">
            <a:solidFill>
              <a:srgbClr val="FFD2FD"/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Right"/>
            <a:lightRig rig="threePt" dir="t"/>
          </a:scene3d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QCD – Estimated from SS data</a:t>
            </a:r>
            <a:endParaRPr lang="en-US" sz="18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4144211" y="1663290"/>
            <a:ext cx="2123854" cy="1547454"/>
          </a:xfrm>
          <a:prstGeom prst="straightConnector1">
            <a:avLst/>
          </a:prstGeom>
          <a:ln>
            <a:solidFill>
              <a:srgbClr val="2851C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24611" y="1190666"/>
            <a:ext cx="2566737" cy="923330"/>
          </a:xfrm>
          <a:prstGeom prst="rect">
            <a:avLst/>
          </a:prstGeom>
          <a:noFill/>
          <a:ln w="38100" cmpd="sng">
            <a:solidFill>
              <a:srgbClr val="2851CD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Left"/>
            <a:lightRig rig="threePt" dir="t"/>
          </a:scene3d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DY</a:t>
            </a:r>
            <a:r>
              <a:rPr lang="en-US" sz="1800" dirty="0" err="1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  <a:t>ll</a:t>
            </a:r>
            <a:r>
              <a:rPr lang="en-US" sz="18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  <a:t> – Taken from MC corrected for measured </a:t>
            </a:r>
            <a:r>
              <a:rPr lang="en-US" sz="1800" dirty="0" err="1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  <a:t>lτ</a:t>
            </a:r>
            <a:r>
              <a:rPr lang="en-US" sz="18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  <a:sym typeface="Wingdings"/>
              </a:rPr>
              <a:t> fake rates</a:t>
            </a:r>
            <a:endParaRPr lang="en-US" sz="18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4227286" y="3378837"/>
            <a:ext cx="2040779" cy="286020"/>
          </a:xfrm>
          <a:prstGeom prst="straightConnector1">
            <a:avLst/>
          </a:prstGeom>
          <a:ln>
            <a:solidFill>
              <a:srgbClr val="9F191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124611" y="2864054"/>
            <a:ext cx="2566737" cy="923330"/>
          </a:xfrm>
          <a:prstGeom prst="rect">
            <a:avLst/>
          </a:prstGeom>
          <a:noFill/>
          <a:ln w="38100" cmpd="sng">
            <a:solidFill>
              <a:srgbClr val="9F191F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Left"/>
            <a:lightRig rig="threePt" dir="t"/>
          </a:scene3d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EWK – Mostly </a:t>
            </a:r>
            <a:r>
              <a:rPr lang="en-US" sz="1800" dirty="0" err="1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W+Jets</a:t>
            </a:r>
            <a:r>
              <a:rPr lang="en-US" sz="18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, measured from high M</a:t>
            </a:r>
            <a:r>
              <a:rPr lang="en-US" sz="1800" baseline="-250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T</a:t>
            </a:r>
            <a:r>
              <a:rPr lang="en-US" sz="18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 sideband</a:t>
            </a:r>
            <a:endParaRPr lang="en-US" sz="18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29" name="Picture 2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12428" y="3862715"/>
            <a:ext cx="2015290" cy="194244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4" name="Straight Connector 33"/>
          <p:cNvCxnSpPr/>
          <p:nvPr/>
        </p:nvCxnSpPr>
        <p:spPr>
          <a:xfrm flipV="1">
            <a:off x="7964424" y="4027942"/>
            <a:ext cx="0" cy="15087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005296" y="4799632"/>
            <a:ext cx="922422" cy="37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Sdbd</a:t>
            </a:r>
            <a:endParaRPr lang="en-US" sz="18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66213" y="4799632"/>
            <a:ext cx="553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Sig</a:t>
            </a:r>
            <a:endParaRPr lang="en-US" sz="18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14455" y="2978727"/>
            <a:ext cx="1016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e-</a:t>
            </a:r>
            <a:r>
              <a:rPr lang="en-US" sz="2000" dirty="0" err="1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τ</a:t>
            </a:r>
            <a:endParaRPr lang="en-US" sz="20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60630" y="5208255"/>
            <a:ext cx="79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µ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-</a:t>
            </a:r>
            <a:r>
              <a:rPr lang="en-US" sz="2000" dirty="0" err="1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τ</a:t>
            </a:r>
            <a:endParaRPr lang="en-US" sz="20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08418" y="5208255"/>
            <a:ext cx="79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e-µ</a:t>
            </a:r>
            <a:endParaRPr lang="en-US" sz="20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85900" y="5208255"/>
            <a:ext cx="7953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µ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+mn-ea"/>
                <a:cs typeface="Times New Roman"/>
              </a:rPr>
              <a:t>-µ</a:t>
            </a:r>
            <a:endParaRPr lang="en-US" sz="2000" dirty="0">
              <a:solidFill>
                <a:srgbClr val="000000"/>
              </a:solidFill>
              <a:latin typeface="Times New Roman"/>
              <a:ea typeface="+mn-ea"/>
              <a:cs typeface="Times New Roman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7699539" y="4027942"/>
            <a:ext cx="0" cy="150876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861628" y="6171169"/>
            <a:ext cx="1778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Arial"/>
                <a:ea typeface="+mn-ea"/>
                <a:cs typeface="+mn-cs"/>
              </a:rPr>
              <a:t>Plots are pre-fit</a:t>
            </a:r>
            <a:endParaRPr lang="en-US" sz="180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8065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</a:t>
            </a:r>
            <a:r>
              <a:rPr lang="en-US" dirty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ττ</a:t>
            </a:r>
            <a:r>
              <a:rPr lang="en-US" dirty="0" smtClean="0">
                <a:sym typeface="Wingdings"/>
              </a:rPr>
              <a:t> Search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quarter" idx="1"/>
          </p:nvPr>
        </p:nvSpPr>
        <p:spPr>
          <a:xfrm>
            <a:off x="50406" y="749846"/>
            <a:ext cx="8915401" cy="888454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/>
              <a:t>Analysis divided into 5 categories </a:t>
            </a:r>
            <a:r>
              <a:rPr lang="en-US" dirty="0" smtClean="0"/>
              <a:t>based on</a:t>
            </a:r>
            <a:r>
              <a:rPr lang="en-US" sz="2400" dirty="0" smtClean="0"/>
              <a:t> mass resolution</a:t>
            </a:r>
            <a:r>
              <a:rPr lang="en-US" dirty="0"/>
              <a:t> </a:t>
            </a:r>
            <a:r>
              <a:rPr lang="en-US" dirty="0" smtClean="0"/>
              <a:t>&amp; </a:t>
            </a:r>
            <a:r>
              <a:rPr lang="en-US" sz="2400" dirty="0" smtClean="0"/>
              <a:t>S/B</a:t>
            </a:r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All categories are fit simultaneously</a:t>
            </a:r>
            <a:endParaRPr lang="en-US" sz="2400" dirty="0"/>
          </a:p>
        </p:txBody>
      </p:sp>
      <p:sp>
        <p:nvSpPr>
          <p:cNvPr id="30" name="Rounded Rectangle 29"/>
          <p:cNvSpPr/>
          <p:nvPr/>
        </p:nvSpPr>
        <p:spPr>
          <a:xfrm>
            <a:off x="596900" y="2304716"/>
            <a:ext cx="2526632" cy="1590842"/>
          </a:xfrm>
          <a:prstGeom prst="roundRect">
            <a:avLst/>
          </a:prstGeom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0 Jet, Low </a:t>
            </a:r>
            <a:r>
              <a:rPr lang="en-US" u="sng" dirty="0" err="1" smtClean="0"/>
              <a:t>p</a:t>
            </a:r>
            <a:r>
              <a:rPr lang="en-US" u="sng" baseline="-25000" dirty="0" err="1" smtClean="0"/>
              <a:t>T</a:t>
            </a:r>
            <a:endParaRPr lang="en-US" u="sng" dirty="0" smtClean="0"/>
          </a:p>
          <a:p>
            <a:pPr algn="ctr"/>
            <a:r>
              <a:rPr lang="en-US" dirty="0" smtClean="0"/>
              <a:t>High Background Constrains fit</a:t>
            </a:r>
            <a:endParaRPr lang="en-US" dirty="0"/>
          </a:p>
        </p:txBody>
      </p:sp>
      <p:sp>
        <p:nvSpPr>
          <p:cNvPr id="31" name="Rounded Rectangle 30"/>
          <p:cNvSpPr/>
          <p:nvPr/>
        </p:nvSpPr>
        <p:spPr>
          <a:xfrm>
            <a:off x="3543299" y="2304716"/>
            <a:ext cx="2526632" cy="1590842"/>
          </a:xfrm>
          <a:prstGeom prst="roundRect">
            <a:avLst/>
          </a:prstGeom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u="sng" dirty="0"/>
              <a:t>1</a:t>
            </a:r>
            <a:r>
              <a:rPr lang="en-US" u="sng" dirty="0" smtClean="0"/>
              <a:t> Jet, Low </a:t>
            </a:r>
            <a:r>
              <a:rPr lang="en-US" u="sng" dirty="0" err="1" smtClean="0"/>
              <a:t>p</a:t>
            </a:r>
            <a:r>
              <a:rPr lang="en-US" u="sng" baseline="-25000" dirty="0" err="1" smtClean="0"/>
              <a:t>T</a:t>
            </a:r>
            <a:endParaRPr lang="en-US" u="sng" dirty="0" smtClean="0"/>
          </a:p>
          <a:p>
            <a:pPr algn="ctr"/>
            <a:r>
              <a:rPr lang="en-US" dirty="0" smtClean="0"/>
              <a:t>Enhancement from Jet Requirement</a:t>
            </a:r>
            <a:endParaRPr lang="en-US" dirty="0"/>
          </a:p>
        </p:txBody>
      </p:sp>
      <p:sp>
        <p:nvSpPr>
          <p:cNvPr id="32" name="Rounded Rectangle 31"/>
          <p:cNvSpPr/>
          <p:nvPr/>
        </p:nvSpPr>
        <p:spPr>
          <a:xfrm>
            <a:off x="596900" y="4168274"/>
            <a:ext cx="2526632" cy="1590842"/>
          </a:xfrm>
          <a:prstGeom prst="roundRect">
            <a:avLst/>
          </a:prstGeom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0 Jet, High </a:t>
            </a:r>
            <a:r>
              <a:rPr lang="en-US" u="sng" dirty="0" err="1" smtClean="0"/>
              <a:t>pT</a:t>
            </a:r>
            <a:endParaRPr lang="en-US" u="sng" dirty="0" smtClean="0"/>
          </a:p>
          <a:p>
            <a:pPr algn="ctr"/>
            <a:r>
              <a:rPr lang="en-US" dirty="0" smtClean="0"/>
              <a:t>Lepton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spectrum harder from H</a:t>
            </a:r>
            <a:endParaRPr lang="en-US" dirty="0"/>
          </a:p>
        </p:txBody>
      </p:sp>
      <p:sp>
        <p:nvSpPr>
          <p:cNvPr id="33" name="Rounded Rectangle 32"/>
          <p:cNvSpPr/>
          <p:nvPr/>
        </p:nvSpPr>
        <p:spPr>
          <a:xfrm>
            <a:off x="3543299" y="4157580"/>
            <a:ext cx="2526632" cy="1590842"/>
          </a:xfrm>
          <a:prstGeom prst="roundRect">
            <a:avLst/>
          </a:prstGeom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u="sng" dirty="0"/>
              <a:t>1</a:t>
            </a:r>
            <a:r>
              <a:rPr lang="en-US" u="sng" dirty="0" smtClean="0"/>
              <a:t> Jet, High </a:t>
            </a:r>
            <a:r>
              <a:rPr lang="en-US" u="sng" dirty="0" err="1" smtClean="0"/>
              <a:t>p</a:t>
            </a:r>
            <a:r>
              <a:rPr lang="en-US" u="sng" baseline="-25000" dirty="0" err="1" smtClean="0"/>
              <a:t>T</a:t>
            </a:r>
            <a:endParaRPr lang="en-US" u="sng" dirty="0" smtClean="0"/>
          </a:p>
          <a:p>
            <a:pPr algn="ctr"/>
            <a:r>
              <a:rPr lang="en-US" dirty="0" smtClean="0"/>
              <a:t>Enhancement from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and Jet requirement</a:t>
            </a:r>
            <a:endParaRPr lang="en-US" dirty="0"/>
          </a:p>
        </p:txBody>
      </p:sp>
      <p:sp>
        <p:nvSpPr>
          <p:cNvPr id="34" name="Rounded Rectangle 33"/>
          <p:cNvSpPr/>
          <p:nvPr/>
        </p:nvSpPr>
        <p:spPr>
          <a:xfrm>
            <a:off x="6331284" y="2304716"/>
            <a:ext cx="2526632" cy="3454400"/>
          </a:xfrm>
          <a:prstGeom prst="roundRect">
            <a:avLst/>
          </a:prstGeom>
          <a:effectLst>
            <a:outerShdw blurRad="292100" dist="139700" dir="2700000" algn="tl" rotWithShape="0">
              <a:srgbClr val="000000">
                <a:alpha val="65000"/>
              </a:srgbClr>
            </a:outerShd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u="sng" dirty="0" smtClean="0"/>
              <a:t>VBF</a:t>
            </a:r>
          </a:p>
          <a:p>
            <a:pPr algn="ctr"/>
            <a:r>
              <a:rPr lang="en-US" dirty="0" smtClean="0"/>
              <a:t>2 Jets, Rapidity Gap Veto, MVA Selection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</p:txBody>
      </p:sp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472" y="3322281"/>
            <a:ext cx="2329582" cy="2242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6" name="Straight Connector 35"/>
          <p:cNvCxnSpPr/>
          <p:nvPr/>
        </p:nvCxnSpPr>
        <p:spPr>
          <a:xfrm flipV="1">
            <a:off x="596900" y="4015875"/>
            <a:ext cx="5652168" cy="0"/>
          </a:xfrm>
          <a:prstGeom prst="line">
            <a:avLst/>
          </a:prstGeom>
          <a:ln w="76200" cmpd="sng"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334753" y="2304716"/>
            <a:ext cx="0" cy="3443706"/>
          </a:xfrm>
          <a:prstGeom prst="line">
            <a:avLst/>
          </a:prstGeom>
          <a:ln w="7620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96636" y="2185737"/>
            <a:ext cx="3649579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471236" y="2198437"/>
            <a:ext cx="0" cy="237423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754647" y="1721853"/>
            <a:ext cx="3141579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Jets </a:t>
            </a:r>
            <a:r>
              <a:rPr lang="en-US" dirty="0" err="1" smtClean="0">
                <a:latin typeface="Times New Roman"/>
                <a:cs typeface="Times New Roman"/>
              </a:rPr>
              <a:t>p</a:t>
            </a:r>
            <a:r>
              <a:rPr lang="en-US" baseline="-25000" dirty="0" err="1" smtClean="0">
                <a:latin typeface="Times New Roman"/>
                <a:cs typeface="Times New Roman"/>
              </a:rPr>
              <a:t>T</a:t>
            </a:r>
            <a:r>
              <a:rPr lang="en-US" dirty="0" smtClean="0">
                <a:latin typeface="Times New Roman"/>
                <a:cs typeface="Times New Roman"/>
              </a:rPr>
              <a:t> &gt; 30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0" y="2304716"/>
            <a:ext cx="549419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l-GR" dirty="0" smtClean="0"/>
              <a:t>τ</a:t>
            </a:r>
            <a:r>
              <a:rPr lang="en-US" baseline="-25000" dirty="0" smtClean="0"/>
              <a:t>h</a:t>
            </a:r>
            <a:endParaRPr lang="en-US" dirty="0"/>
          </a:p>
          <a:p>
            <a:r>
              <a:rPr lang="en-US" dirty="0" smtClean="0"/>
              <a:t>or </a:t>
            </a:r>
          </a:p>
          <a:p>
            <a:r>
              <a:rPr lang="en-US" dirty="0" smtClean="0"/>
              <a:t>μ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626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Tau-Pair Mass Distributions </a:t>
            </a:r>
            <a:r>
              <a:rPr lang="en-US" smtClean="0"/>
              <a:t>In 0 &amp;1 </a:t>
            </a:r>
            <a:r>
              <a:rPr lang="en-US" dirty="0" smtClean="0"/>
              <a:t>Jet </a:t>
            </a:r>
            <a:r>
              <a:rPr lang="en-US" dirty="0" err="1" smtClean="0"/>
              <a:t>Catagories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53</a:t>
            </a:fld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-31030" y="889394"/>
            <a:ext cx="9185167" cy="4597006"/>
            <a:chOff x="-31030" y="889394"/>
            <a:chExt cx="9185167" cy="4597006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1030" y="889394"/>
              <a:ext cx="4789889" cy="4597006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55658" y="971494"/>
              <a:ext cx="4598479" cy="4413306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628900" y="3149600"/>
              <a:ext cx="748923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μ+τ</a:t>
              </a:r>
              <a:r>
                <a:rPr lang="en-US" baseline="-25000" dirty="0" err="1" smtClean="0">
                  <a:solidFill>
                    <a:srgbClr val="FF0000"/>
                  </a:solidFill>
                </a:rPr>
                <a:t>h</a:t>
              </a:r>
              <a:endParaRPr lang="en-US" dirty="0" smtClean="0">
                <a:solidFill>
                  <a:srgbClr val="FF0000"/>
                </a:solidFill>
              </a:endParaRPr>
            </a:p>
            <a:p>
              <a:r>
                <a:rPr lang="en-US" dirty="0" smtClean="0">
                  <a:solidFill>
                    <a:srgbClr val="FF0000"/>
                  </a:solidFill>
                </a:rPr>
                <a:t>0-jet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94600" y="2840335"/>
              <a:ext cx="74952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0000"/>
                  </a:solidFill>
                </a:rPr>
                <a:t>μ+τ</a:t>
              </a:r>
              <a:r>
                <a:rPr lang="en-US" baseline="-25000" dirty="0" err="1">
                  <a:solidFill>
                    <a:srgbClr val="FF0000"/>
                  </a:solidFill>
                </a:rPr>
                <a:t>h</a:t>
              </a:r>
              <a:endParaRPr lang="en-US" dirty="0">
                <a:solidFill>
                  <a:srgbClr val="FF0000"/>
                </a:solidFill>
              </a:endParaRPr>
            </a:p>
            <a:p>
              <a:r>
                <a:rPr lang="en-US" dirty="0" smtClean="0">
                  <a:solidFill>
                    <a:srgbClr val="FF0000"/>
                  </a:solidFill>
                </a:rPr>
                <a:t>1-jet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09600" y="5634334"/>
            <a:ext cx="7796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Possible Signal </a:t>
            </a:r>
          </a:p>
          <a:p>
            <a:pPr algn="ctr"/>
            <a:r>
              <a:rPr lang="en-US" sz="3600" dirty="0" smtClean="0"/>
              <a:t>overwhelmed by backgrounds !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416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VBF (2jets)  Category Has Best S/N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54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778000" y="939800"/>
            <a:ext cx="6019381" cy="5918199"/>
            <a:chOff x="-72986" y="916970"/>
            <a:chExt cx="4224327" cy="4138613"/>
          </a:xfrm>
        </p:grpSpPr>
        <p:grpSp>
          <p:nvGrpSpPr>
            <p:cNvPr id="6" name="Group 1"/>
            <p:cNvGrpSpPr>
              <a:grpSpLocks/>
            </p:cNvGrpSpPr>
            <p:nvPr/>
          </p:nvGrpSpPr>
          <p:grpSpPr bwMode="auto">
            <a:xfrm>
              <a:off x="-7372" y="916970"/>
              <a:ext cx="4069880" cy="4138613"/>
              <a:chOff x="0" y="43"/>
              <a:chExt cx="3455" cy="3650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" y="43"/>
                <a:ext cx="3419" cy="35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3"/>
              <p:cNvSpPr txBox="1">
                <a:spLocks noChangeArrowheads="1"/>
              </p:cNvSpPr>
              <p:nvPr/>
            </p:nvSpPr>
            <p:spPr bwMode="auto">
              <a:xfrm>
                <a:off x="444" y="2176"/>
                <a:ext cx="1328" cy="62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1pPr>
                <a:lvl2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2pPr>
                <a:lvl3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3pPr>
                <a:lvl4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4pPr>
                <a:lvl5pPr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9pPr>
              </a:lstStyle>
              <a:p>
                <a:pPr>
                  <a:lnSpc>
                    <a:spcPct val="146000"/>
                  </a:lnSpc>
                </a:pPr>
                <a:r>
                  <a:rPr lang="en-US" sz="1600" b="1" dirty="0">
                    <a:solidFill>
                      <a:srgbClr val="FF0000"/>
                    </a:solidFill>
                    <a:latin typeface="Shado" charset="0"/>
                  </a:rPr>
                  <a:t>μ P</a:t>
                </a:r>
                <a:r>
                  <a:rPr lang="en-US" sz="1600" b="1" baseline="-33000" dirty="0">
                    <a:solidFill>
                      <a:srgbClr val="FF0000"/>
                    </a:solidFill>
                    <a:latin typeface="Shado" charset="0"/>
                  </a:rPr>
                  <a:t>T</a:t>
                </a:r>
                <a:r>
                  <a:rPr lang="en-US" sz="1600" b="1" dirty="0">
                    <a:solidFill>
                      <a:srgbClr val="FF0000"/>
                    </a:solidFill>
                    <a:latin typeface="Shado" charset="0"/>
                  </a:rPr>
                  <a:t> =20 GeV</a:t>
                </a:r>
              </a:p>
            </p:txBody>
          </p:sp>
          <p:sp>
            <p:nvSpPr>
              <p:cNvPr id="13" name="Text Box 6"/>
              <p:cNvSpPr txBox="1">
                <a:spLocks noChangeArrowheads="1"/>
              </p:cNvSpPr>
              <p:nvPr/>
            </p:nvSpPr>
            <p:spPr bwMode="auto">
              <a:xfrm>
                <a:off x="1772" y="55"/>
                <a:ext cx="1160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9pPr>
              </a:lstStyle>
              <a:p>
                <a:pPr>
                  <a:lnSpc>
                    <a:spcPct val="146000"/>
                  </a:lnSpc>
                </a:pPr>
                <a:r>
                  <a:rPr lang="en-US" sz="1200" b="1" dirty="0">
                    <a:solidFill>
                      <a:srgbClr val="008000"/>
                    </a:solidFill>
                    <a:latin typeface="Shado" charset="0"/>
                  </a:rPr>
                  <a:t>Jet</a:t>
                </a:r>
                <a:r>
                  <a:rPr lang="en-US" sz="1200" b="1" baseline="-25000" dirty="0">
                    <a:solidFill>
                      <a:srgbClr val="008000"/>
                    </a:solidFill>
                    <a:latin typeface="Shado" charset="0"/>
                  </a:rPr>
                  <a:t>2</a:t>
                </a:r>
                <a:r>
                  <a:rPr lang="en-US" sz="1200" b="1" dirty="0">
                    <a:solidFill>
                      <a:srgbClr val="008000"/>
                    </a:solidFill>
                    <a:latin typeface="Shado" charset="0"/>
                  </a:rPr>
                  <a:t> E</a:t>
                </a:r>
                <a:r>
                  <a:rPr lang="en-US" sz="1200" b="1" baseline="-33000" dirty="0">
                    <a:solidFill>
                      <a:srgbClr val="008000"/>
                    </a:solidFill>
                    <a:latin typeface="Shado" charset="0"/>
                  </a:rPr>
                  <a:t>T</a:t>
                </a:r>
                <a:r>
                  <a:rPr lang="en-US" sz="1200" b="1" dirty="0">
                    <a:solidFill>
                      <a:srgbClr val="008000"/>
                    </a:solidFill>
                    <a:latin typeface="Shado" charset="0"/>
                  </a:rPr>
                  <a:t> =46 GeV</a:t>
                </a:r>
                <a:r>
                  <a:rPr lang="en-US" sz="1200" b="1" dirty="0">
                    <a:solidFill>
                      <a:srgbClr val="000080"/>
                    </a:solidFill>
                    <a:latin typeface="Shado" charset="0"/>
                  </a:rPr>
                  <a:t> </a:t>
                </a:r>
              </a:p>
            </p:txBody>
          </p:sp>
          <p:sp>
            <p:nvSpPr>
              <p:cNvPr id="14" name="Text Box 8"/>
              <p:cNvSpPr txBox="1">
                <a:spLocks noChangeArrowheads="1"/>
              </p:cNvSpPr>
              <p:nvPr/>
            </p:nvSpPr>
            <p:spPr bwMode="auto">
              <a:xfrm>
                <a:off x="1724" y="2796"/>
                <a:ext cx="1589" cy="8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lIns="90000" tIns="45000" rIns="90000" bIns="45000"/>
              <a:lstStyle>
                <a:lvl1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1pPr>
                <a:lvl2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2pPr>
                <a:lvl3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3pPr>
                <a:lvl4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4pPr>
                <a:lvl5pPr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5pPr>
                <a:lvl6pPr marL="25146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6pPr>
                <a:lvl7pPr marL="29718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7pPr>
                <a:lvl8pPr marL="34290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8pPr>
                <a:lvl9pPr marL="3886200" indent="-228600" fontAlgn="base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charset="0"/>
                  <a:tabLst>
                    <a:tab pos="723900" algn="l"/>
                    <a:tab pos="1447800" algn="l"/>
                    <a:tab pos="2171700" algn="l"/>
                  </a:tabLst>
                  <a:defRPr>
                    <a:solidFill>
                      <a:srgbClr val="000000"/>
                    </a:solidFill>
                    <a:latin typeface="Arial" charset="0"/>
                    <a:ea typeface="ＭＳ Ｐゴシック" charset="0"/>
                    <a:cs typeface="AR PL UMing HK" charset="0"/>
                  </a:defRPr>
                </a:lvl9pPr>
              </a:lstStyle>
              <a:p>
                <a:pPr>
                  <a:lnSpc>
                    <a:spcPct val="146000"/>
                  </a:lnSpc>
                </a:pPr>
                <a:r>
                  <a:rPr lang="en-US" sz="1800" b="1" baseline="-25000" dirty="0" smtClean="0">
                    <a:latin typeface="Shado" charset="0"/>
                  </a:rPr>
                  <a:t>Visible Mass(</a:t>
                </a:r>
                <a:r>
                  <a:rPr lang="en-US" sz="1800" b="1" baseline="-25000" dirty="0" err="1" smtClean="0">
                    <a:latin typeface="Symbol" charset="2"/>
                    <a:cs typeface="Symbol" charset="2"/>
                  </a:rPr>
                  <a:t>ττ</a:t>
                </a:r>
                <a:r>
                  <a:rPr lang="en-US" sz="1800" b="1" baseline="-25000" dirty="0" smtClean="0">
                    <a:latin typeface="Shado" charset="0"/>
                  </a:rPr>
                  <a:t>) </a:t>
                </a:r>
                <a:r>
                  <a:rPr lang="en-US" sz="1800" b="1" baseline="-25000" dirty="0">
                    <a:latin typeface="Shado" charset="0"/>
                  </a:rPr>
                  <a:t>= 75 GeV</a:t>
                </a:r>
              </a:p>
              <a:p>
                <a:pPr>
                  <a:lnSpc>
                    <a:spcPct val="146000"/>
                  </a:lnSpc>
                </a:pPr>
                <a:r>
                  <a:rPr lang="en-US" sz="1800" b="1" baseline="-25000" dirty="0" smtClean="0">
                    <a:latin typeface="Shado" charset="0"/>
                  </a:rPr>
                  <a:t>Mass ( </a:t>
                </a:r>
                <a:r>
                  <a:rPr lang="en-US" sz="1800" b="1" i="1" baseline="-25000" dirty="0" err="1" smtClean="0">
                    <a:latin typeface="Times New Roman"/>
                    <a:cs typeface="Times New Roman"/>
                  </a:rPr>
                  <a:t>jj</a:t>
                </a:r>
                <a:r>
                  <a:rPr lang="en-US" sz="1800" b="1" baseline="-25000" dirty="0" smtClean="0">
                    <a:latin typeface="Times New Roman"/>
                    <a:cs typeface="Times New Roman"/>
                  </a:rPr>
                  <a:t> </a:t>
                </a:r>
                <a:r>
                  <a:rPr lang="en-US" sz="1800" b="1" baseline="-25000" dirty="0" smtClean="0">
                    <a:latin typeface="Shado" charset="0"/>
                  </a:rPr>
                  <a:t>) </a:t>
                </a:r>
                <a:r>
                  <a:rPr lang="en-US" sz="1800" b="1" baseline="-25000" dirty="0">
                    <a:latin typeface="Shado" charset="0"/>
                  </a:rPr>
                  <a:t>= 580 </a:t>
                </a:r>
                <a:r>
                  <a:rPr lang="en-US" sz="1800" b="1" baseline="-25000" dirty="0" smtClean="0">
                    <a:latin typeface="Shado" charset="0"/>
                  </a:rPr>
                  <a:t>GeV</a:t>
                </a:r>
              </a:p>
              <a:p>
                <a:pPr>
                  <a:lnSpc>
                    <a:spcPct val="146000"/>
                  </a:lnSpc>
                </a:pPr>
                <a:r>
                  <a:rPr lang="en-US" sz="1800" b="1" baseline="-25000" dirty="0" err="1" smtClean="0">
                    <a:latin typeface="Shado" charset="0"/>
                  </a:rPr>
                  <a:t>Δη</a:t>
                </a:r>
                <a:r>
                  <a:rPr lang="en-US" sz="1800" b="1" baseline="-25000" dirty="0" smtClean="0">
                    <a:latin typeface="Shado" charset="0"/>
                  </a:rPr>
                  <a:t> (</a:t>
                </a:r>
                <a:r>
                  <a:rPr lang="en-US" sz="1800" b="1" i="1" baseline="-25000" dirty="0" err="1">
                    <a:latin typeface="Times New Roman"/>
                    <a:cs typeface="Times New Roman"/>
                  </a:rPr>
                  <a:t>jj</a:t>
                </a:r>
                <a:r>
                  <a:rPr lang="en-US" sz="1800" b="1" baseline="-25000" dirty="0">
                    <a:latin typeface="Shado" charset="0"/>
                  </a:rPr>
                  <a:t>) = </a:t>
                </a:r>
                <a:r>
                  <a:rPr lang="en-US" sz="1800" b="1" baseline="-25000" dirty="0" smtClean="0">
                    <a:latin typeface="Shado" charset="0"/>
                  </a:rPr>
                  <a:t>3.5</a:t>
                </a:r>
                <a:endParaRPr lang="en-US" sz="1800" b="1" baseline="-25000" dirty="0">
                  <a:latin typeface="Shado" charset="0"/>
                </a:endParaRPr>
              </a:p>
            </p:txBody>
          </p:sp>
          <p:sp>
            <p:nvSpPr>
              <p:cNvPr id="15" name="Rectangle 9"/>
              <p:cNvSpPr>
                <a:spLocks noChangeArrowheads="1"/>
              </p:cNvSpPr>
              <p:nvPr/>
            </p:nvSpPr>
            <p:spPr bwMode="auto">
              <a:xfrm>
                <a:off x="0" y="3636"/>
                <a:ext cx="3455" cy="5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2127455" y="3607555"/>
              <a:ext cx="1725208" cy="3265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46000"/>
                </a:lnSpc>
              </a:pPr>
              <a:r>
                <a:rPr lang="en-US" sz="1100" b="1" dirty="0" smtClean="0">
                  <a:solidFill>
                    <a:srgbClr val="000080"/>
                  </a:solidFill>
                  <a:latin typeface="Shado" charset="0"/>
                </a:rPr>
                <a:t>Missing E</a:t>
              </a:r>
              <a:r>
                <a:rPr lang="en-US" sz="1100" b="1" baseline="-25000" dirty="0" smtClean="0">
                  <a:solidFill>
                    <a:srgbClr val="000080"/>
                  </a:solidFill>
                  <a:latin typeface="Shado" charset="0"/>
                </a:rPr>
                <a:t>T</a:t>
              </a:r>
              <a:r>
                <a:rPr lang="en-US" sz="1100" b="1" dirty="0" smtClean="0">
                  <a:solidFill>
                    <a:srgbClr val="000080"/>
                  </a:solidFill>
                  <a:latin typeface="Shado" charset="0"/>
                </a:rPr>
                <a:t> </a:t>
              </a:r>
              <a:r>
                <a:rPr lang="en-US" sz="1100" b="1" dirty="0">
                  <a:solidFill>
                    <a:srgbClr val="000080"/>
                  </a:solidFill>
                  <a:latin typeface="Shado" charset="0"/>
                </a:rPr>
                <a:t>= 97 GeV</a:t>
              </a:r>
              <a:endParaRPr lang="en-US" sz="1100" b="1" dirty="0">
                <a:latin typeface="Shado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-72986" y="1478535"/>
              <a:ext cx="1349158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008000"/>
                  </a:solidFill>
                  <a:latin typeface="Shado" charset="0"/>
                </a:rPr>
                <a:t>Jet</a:t>
              </a:r>
              <a:r>
                <a:rPr lang="en-US" sz="1100" b="1" baseline="-25000" dirty="0">
                  <a:solidFill>
                    <a:srgbClr val="008000"/>
                  </a:solidFill>
                  <a:latin typeface="Shado" charset="0"/>
                </a:rPr>
                <a:t>1</a:t>
              </a:r>
              <a:r>
                <a:rPr lang="en-US" sz="1100" b="1" dirty="0">
                  <a:solidFill>
                    <a:srgbClr val="008000"/>
                  </a:solidFill>
                  <a:latin typeface="Shado" charset="0"/>
                </a:rPr>
                <a:t> E</a:t>
              </a:r>
              <a:r>
                <a:rPr lang="en-US" sz="1100" b="1" baseline="-33000" dirty="0">
                  <a:solidFill>
                    <a:srgbClr val="008000"/>
                  </a:solidFill>
                  <a:latin typeface="Shado" charset="0"/>
                </a:rPr>
                <a:t>T</a:t>
              </a:r>
              <a:r>
                <a:rPr lang="en-US" sz="1100" b="1" dirty="0">
                  <a:solidFill>
                    <a:srgbClr val="008000"/>
                  </a:solidFill>
                  <a:latin typeface="Shado" charset="0"/>
                </a:rPr>
                <a:t> = 177 GeV</a:t>
              </a:r>
              <a:endParaRPr lang="en-US" sz="11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697097" y="2553340"/>
              <a:ext cx="1454244" cy="5180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342900" indent="-342900">
                <a:lnSpc>
                  <a:spcPct val="146000"/>
                </a:lnSpc>
                <a:buFont typeface="Symbol" charset="0"/>
                <a:buChar char="τ"/>
              </a:pPr>
              <a:r>
                <a:rPr lang="en-US" sz="2000" b="1" dirty="0" smtClean="0">
                  <a:solidFill>
                    <a:srgbClr val="0000FF"/>
                  </a:solidFill>
                  <a:latin typeface="Shado" charset="0"/>
                </a:rPr>
                <a:t>→ </a:t>
              </a:r>
              <a:r>
                <a:rPr lang="en-US" sz="2000" b="1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π</a:t>
              </a:r>
              <a:r>
                <a:rPr lang="en-US" sz="2000" b="1" baseline="330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+</a:t>
              </a:r>
              <a:r>
                <a:rPr lang="en-US" sz="2000" b="1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π</a:t>
              </a:r>
              <a:r>
                <a:rPr lang="en-US" sz="2000" b="1" baseline="33000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0 </a:t>
              </a:r>
              <a:r>
                <a:rPr lang="en-US" sz="2000" b="1" dirty="0" err="1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ν</a:t>
              </a:r>
              <a:endParaRPr lang="en-US" sz="2000" b="1" dirty="0" smtClean="0">
                <a:solidFill>
                  <a:srgbClr val="0000FF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565080" y="3140326"/>
              <a:ext cx="930573" cy="27298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46000"/>
                </a:lnSpc>
              </a:pPr>
              <a:r>
                <a:rPr lang="en-US" sz="1400" b="1" dirty="0" err="1">
                  <a:solidFill>
                    <a:srgbClr val="0000FF"/>
                  </a:solidFill>
                  <a:latin typeface="Symbol" charset="2"/>
                  <a:cs typeface="Symbol" charset="2"/>
                </a:rPr>
                <a:t>τ</a:t>
              </a:r>
              <a:r>
                <a:rPr lang="en-US" sz="1400" b="1" dirty="0">
                  <a:solidFill>
                    <a:srgbClr val="0000FF"/>
                  </a:solidFill>
                  <a:latin typeface="Shado" charset="0"/>
                </a:rPr>
                <a:t> </a:t>
              </a:r>
              <a:r>
                <a:rPr lang="en-US" sz="1400" b="1" dirty="0" smtClean="0">
                  <a:solidFill>
                    <a:srgbClr val="0000FF"/>
                  </a:solidFill>
                  <a:latin typeface="Shado" charset="0"/>
                </a:rPr>
                <a:t>P</a:t>
              </a:r>
              <a:r>
                <a:rPr lang="en-US" sz="1400" b="1" baseline="-33000" dirty="0" smtClean="0">
                  <a:solidFill>
                    <a:srgbClr val="0000FF"/>
                  </a:solidFill>
                  <a:latin typeface="Shado" charset="0"/>
                </a:rPr>
                <a:t>T</a:t>
              </a:r>
              <a:r>
                <a:rPr lang="en-US" sz="1400" b="1" dirty="0" smtClean="0">
                  <a:solidFill>
                    <a:srgbClr val="0000FF"/>
                  </a:solidFill>
                  <a:latin typeface="Shado" charset="0"/>
                </a:rPr>
                <a:t> </a:t>
              </a:r>
              <a:r>
                <a:rPr lang="en-US" sz="1400" b="1" dirty="0">
                  <a:solidFill>
                    <a:srgbClr val="0000FF"/>
                  </a:solidFill>
                  <a:latin typeface="Shado" charset="0"/>
                </a:rPr>
                <a:t>= 70 GeV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65281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Yields &amp; Expectations in VBF </a:t>
            </a:r>
            <a:r>
              <a:rPr lang="en-US" dirty="0" err="1" smtClean="0"/>
              <a:t>Catagory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DCC7A-D6E7-144F-8C26-30B87408EDC3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99" y="1702194"/>
            <a:ext cx="4482629" cy="43021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799" y="1740294"/>
            <a:ext cx="4406135" cy="4228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514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&amp; Expected Signal </a:t>
            </a:r>
            <a:r>
              <a:rPr lang="en-US" dirty="0"/>
              <a:t>in VBF </a:t>
            </a:r>
            <a:r>
              <a:rPr lang="en-US" dirty="0" err="1"/>
              <a:t>Catagory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DCC7A-D6E7-144F-8C26-30B87408EDC3}" type="slidenum">
              <a:rPr lang="en-US" smtClean="0"/>
              <a:pPr/>
              <a:t>56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0" y="1054100"/>
            <a:ext cx="9144000" cy="3879273"/>
            <a:chOff x="0" y="1879600"/>
            <a:chExt cx="9144000" cy="387927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0" y="1879600"/>
              <a:ext cx="9144000" cy="3879273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 bwMode="auto">
            <a:xfrm>
              <a:off x="165100" y="4597400"/>
              <a:ext cx="8965807" cy="1097973"/>
            </a:xfrm>
            <a:prstGeom prst="rect">
              <a:avLst/>
            </a:prstGeom>
            <a:solidFill>
              <a:srgbClr val="FFFF00">
                <a:alpha val="24000"/>
              </a:srgbClr>
            </a:solidFill>
            <a:ln w="635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520700" y="5384800"/>
            <a:ext cx="84020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 significant excess over expected  backgrounds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18906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Limits From H </a:t>
            </a:r>
            <a:r>
              <a:rPr lang="en-US" dirty="0">
                <a:sym typeface="Wingdings"/>
              </a:rPr>
              <a:t> </a:t>
            </a:r>
            <a:r>
              <a:rPr lang="en-US" dirty="0" err="1" smtClean="0">
                <a:sym typeface="Wingdings"/>
              </a:rPr>
              <a:t>ττ</a:t>
            </a:r>
            <a:r>
              <a:rPr lang="en-US" dirty="0" smtClean="0">
                <a:sym typeface="Wingdings"/>
              </a:rPr>
              <a:t> Search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DCC7A-D6E7-144F-8C26-30B87408EDC3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8917" y="762394"/>
            <a:ext cx="5700883" cy="523756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30400" y="5994400"/>
            <a:ext cx="53979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Expected exclusion @ M</a:t>
            </a:r>
            <a:r>
              <a:rPr lang="en-US" baseline="-25000" dirty="0" smtClean="0">
                <a:solidFill>
                  <a:srgbClr val="FF0000"/>
                </a:solidFill>
              </a:rPr>
              <a:t>H</a:t>
            </a:r>
            <a:r>
              <a:rPr lang="en-US" dirty="0" smtClean="0">
                <a:solidFill>
                  <a:srgbClr val="FF0000"/>
                </a:solidFill>
              </a:rPr>
              <a:t> = 125 : 1.3 </a:t>
            </a:r>
            <a:r>
              <a:rPr lang="en-US" dirty="0" err="1" smtClean="0">
                <a:solidFill>
                  <a:srgbClr val="FF0000"/>
                </a:solidFill>
              </a:rPr>
              <a:t>σ</a:t>
            </a:r>
            <a:r>
              <a:rPr lang="en-US" baseline="-25000" dirty="0" err="1" smtClean="0">
                <a:solidFill>
                  <a:srgbClr val="FF0000"/>
                </a:solidFill>
              </a:rPr>
              <a:t>SM</a:t>
            </a:r>
            <a:endParaRPr lang="en-US" baseline="-250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Observed </a:t>
            </a:r>
            <a:r>
              <a:rPr lang="en-US" dirty="0"/>
              <a:t>exclusion @ M</a:t>
            </a:r>
            <a:r>
              <a:rPr lang="en-US" baseline="-25000" dirty="0"/>
              <a:t>H</a:t>
            </a:r>
            <a:r>
              <a:rPr lang="en-US" dirty="0"/>
              <a:t> = 125 : </a:t>
            </a:r>
            <a:r>
              <a:rPr lang="en-US" dirty="0" smtClean="0"/>
              <a:t>1.1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456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Improvement In H </a:t>
            </a:r>
            <a:r>
              <a:rPr lang="en-US" dirty="0">
                <a:sym typeface="Wingdings"/>
              </a:rPr>
              <a:t> </a:t>
            </a:r>
            <a:r>
              <a:rPr lang="en-US" dirty="0" err="1">
                <a:sym typeface="Wingdings"/>
              </a:rPr>
              <a:t>ττ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Sensitivity</a:t>
            </a:r>
            <a:r>
              <a:rPr lang="en-US" dirty="0" smtClean="0"/>
              <a:t> In Just 1 Year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DCC7A-D6E7-144F-8C26-30B87408EDC3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100" y="673494"/>
            <a:ext cx="5715000" cy="54848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45598" y="5929760"/>
            <a:ext cx="536947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ATLAS &amp; CMS sensitivities similar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Look forward to more data this year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149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Tomorrow:</a:t>
            </a:r>
            <a:br>
              <a:rPr lang="en-US" sz="4000" dirty="0" smtClean="0"/>
            </a:br>
            <a:r>
              <a:rPr lang="en-US" sz="4000" dirty="0" smtClean="0"/>
              <a:t>High Mass Resolution Modes</a:t>
            </a:r>
            <a:endParaRPr lang="en-US" sz="4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1DCC7A-D6E7-144F-8C26-30B87408EDC3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06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CMS  Searches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365278" y="-1473550"/>
            <a:ext cx="4444999" cy="89922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177800" y="5626100"/>
            <a:ext cx="94343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Most analyses updated with 8 TeV data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References:https</a:t>
            </a:r>
            <a:r>
              <a:rPr lang="en-US" dirty="0">
                <a:solidFill>
                  <a:srgbClr val="FF0000"/>
                </a:solidFill>
              </a:rPr>
              <a:t>://</a:t>
            </a:r>
            <a:r>
              <a:rPr lang="en-US" dirty="0" err="1">
                <a:solidFill>
                  <a:srgbClr val="FF0000"/>
                </a:solidFill>
              </a:rPr>
              <a:t>twiki.cern.ch</a:t>
            </a:r>
            <a:r>
              <a:rPr lang="en-US" dirty="0">
                <a:solidFill>
                  <a:srgbClr val="FF0000"/>
                </a:solidFill>
              </a:rPr>
              <a:t>/twiki/bin/view/</a:t>
            </a:r>
            <a:r>
              <a:rPr lang="en-US" dirty="0" err="1">
                <a:solidFill>
                  <a:srgbClr val="FF0000"/>
                </a:solidFill>
              </a:rPr>
              <a:t>CMSPublic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PhysicsResults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366000" y="901700"/>
            <a:ext cx="723900" cy="4254500"/>
          </a:xfrm>
          <a:prstGeom prst="rect">
            <a:avLst/>
          </a:prstGeom>
          <a:solidFill>
            <a:srgbClr val="FF0000">
              <a:alpha val="33000"/>
            </a:srgbClr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772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4000" dirty="0" smtClean="0"/>
              <a:t>Quantifying Excesses &amp; Deficits: Cartoon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>
                <a:solidFill>
                  <a:srgbClr val="000000"/>
                </a:solidFill>
              </a:rPr>
              <a:pPr/>
              <a:t>60</a:t>
            </a:fld>
            <a:endParaRPr lang="en-US">
              <a:solidFill>
                <a:srgbClr val="0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838664"/>
            <a:ext cx="9144000" cy="5467805"/>
            <a:chOff x="0" y="838664"/>
            <a:chExt cx="9144000" cy="546780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b="8198"/>
            <a:stretch/>
          </p:blipFill>
          <p:spPr>
            <a:xfrm>
              <a:off x="0" y="838664"/>
              <a:ext cx="9144000" cy="546780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236049" y="2944446"/>
              <a:ext cx="1964958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            </a:t>
              </a:r>
              <a:endParaRPr lang="en-US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53547" y="4315146"/>
            <a:ext cx="20100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Tahoma"/>
                <a:cs typeface="Tahoma"/>
              </a:rPr>
              <a:t>without Higgs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840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t="4847" b="4799"/>
          <a:stretch/>
        </p:blipFill>
        <p:spPr>
          <a:xfrm>
            <a:off x="998705" y="749083"/>
            <a:ext cx="7209164" cy="6104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54" y="0"/>
            <a:ext cx="9125046" cy="685800"/>
          </a:xfrm>
        </p:spPr>
        <p:txBody>
          <a:bodyPr/>
          <a:lstStyle/>
          <a:p>
            <a:r>
              <a:rPr lang="en-US" dirty="0" smtClean="0"/>
              <a:t>Quantifying Higgs Search Result: An Illustration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>
                <a:solidFill>
                  <a:srgbClr val="000000"/>
                </a:solidFill>
              </a:rPr>
              <a:pPr/>
              <a:t>61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333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Searches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8894"/>
            <a:ext cx="9144000" cy="48126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8863" y="5532735"/>
            <a:ext cx="884088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July 17th,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H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 WW (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lν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)(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lν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) mode updated with  5.8 fb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-1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baseline="30000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8 TeV data</a:t>
            </a:r>
          </a:p>
          <a:p>
            <a:endParaRPr lang="en-US" dirty="0" smtClean="0">
              <a:sym typeface="Wingdings"/>
            </a:endParaRPr>
          </a:p>
          <a:p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     References</a:t>
            </a:r>
            <a:r>
              <a:rPr lang="en-US" dirty="0">
                <a:sym typeface="Wingdings"/>
              </a:rPr>
              <a:t>: https://</a:t>
            </a:r>
            <a:r>
              <a:rPr lang="en-US" dirty="0" err="1">
                <a:sym typeface="Wingdings"/>
              </a:rPr>
              <a:t>twiki.cern.ch</a:t>
            </a:r>
            <a:r>
              <a:rPr lang="en-US" dirty="0">
                <a:sym typeface="Wingdings"/>
              </a:rPr>
              <a:t>/twiki/bin/view/</a:t>
            </a:r>
            <a:r>
              <a:rPr lang="en-US" dirty="0" err="1">
                <a:sym typeface="Wingdings"/>
              </a:rPr>
              <a:t>AtlasPublic</a:t>
            </a:r>
            <a:r>
              <a:rPr lang="en-US" dirty="0">
                <a:sym typeface="Wingdings"/>
              </a:rPr>
              <a:t> </a:t>
            </a:r>
            <a:endParaRPr lang="en-US" dirty="0"/>
          </a:p>
          <a:p>
            <a:endParaRPr lang="en-US" dirty="0" smtClean="0">
              <a:solidFill>
                <a:srgbClr val="FF0000"/>
              </a:solidFill>
              <a:sym typeface="Wingdings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4563" y="4559300"/>
            <a:ext cx="9096344" cy="838200"/>
          </a:xfrm>
          <a:prstGeom prst="rect">
            <a:avLst/>
          </a:prstGeom>
          <a:solidFill>
            <a:srgbClr val="FF0000">
              <a:alpha val="16000"/>
            </a:srgbClr>
          </a:solidFill>
          <a:ln w="635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1340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Exclusion Expectations with </a:t>
            </a:r>
            <a:r>
              <a:rPr lang="en-US" sz="4000" dirty="0" smtClean="0">
                <a:latin typeface="ＭＳ ゴシック"/>
                <a:ea typeface="ＭＳ ゴシック"/>
                <a:cs typeface="ＭＳ ゴシック"/>
              </a:rPr>
              <a:t>≈</a:t>
            </a:r>
            <a:r>
              <a:rPr lang="en-US" sz="4000" dirty="0" smtClean="0">
                <a:latin typeface="Times New Roman"/>
                <a:ea typeface="ＭＳ ゴシック"/>
                <a:cs typeface="Times New Roman"/>
              </a:rPr>
              <a:t>10 fb</a:t>
            </a:r>
            <a:r>
              <a:rPr lang="en-US" sz="4000" baseline="30000" dirty="0" smtClean="0">
                <a:latin typeface="Times New Roman"/>
                <a:ea typeface="ＭＳ ゴシック"/>
                <a:cs typeface="Times New Roman"/>
              </a:rPr>
              <a:t>-1</a:t>
            </a:r>
            <a:r>
              <a:rPr lang="en-US" sz="4000" dirty="0" smtClean="0">
                <a:latin typeface="Times New Roman"/>
                <a:ea typeface="ＭＳ ゴシック"/>
                <a:cs typeface="Times New Roman"/>
              </a:rPr>
              <a:t> Data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000" y="1493067"/>
            <a:ext cx="5499100" cy="52760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3000" y="800100"/>
            <a:ext cx="6710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The median expected 95% CL upper limits on the </a:t>
            </a:r>
            <a:endParaRPr lang="en-US" b="1" dirty="0" smtClean="0"/>
          </a:p>
          <a:p>
            <a:pPr algn="ctr"/>
            <a:r>
              <a:rPr lang="en-US" b="1" dirty="0" smtClean="0"/>
              <a:t>cross </a:t>
            </a:r>
            <a:r>
              <a:rPr lang="en-US" b="1" dirty="0"/>
              <a:t>section ratio </a:t>
            </a:r>
            <a:r>
              <a:rPr lang="en-US" b="1" dirty="0" err="1"/>
              <a:t>σ</a:t>
            </a:r>
            <a:r>
              <a:rPr lang="en-US" b="1" dirty="0"/>
              <a:t>/</a:t>
            </a:r>
            <a:r>
              <a:rPr lang="en-US" b="1" dirty="0" err="1" smtClean="0"/>
              <a:t>σ</a:t>
            </a:r>
            <a:r>
              <a:rPr lang="en-US" b="1" baseline="-25000" dirty="0" err="1" smtClean="0"/>
              <a:t>SM</a:t>
            </a:r>
            <a:r>
              <a:rPr lang="en-US" b="1" dirty="0" smtClean="0"/>
              <a:t> </a:t>
            </a:r>
            <a:r>
              <a:rPr lang="en-US" b="1" dirty="0" err="1" smtClean="0"/>
              <a:t>Vs</a:t>
            </a:r>
            <a:r>
              <a:rPr lang="en-US" b="1" dirty="0" smtClean="0"/>
              <a:t> M</a:t>
            </a:r>
            <a:r>
              <a:rPr lang="en-US" b="1" baseline="-25000" dirty="0" smtClean="0"/>
              <a:t>H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91400" y="3302000"/>
            <a:ext cx="15610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imilarly </a:t>
            </a:r>
          </a:p>
          <a:p>
            <a:r>
              <a:rPr lang="en-US" dirty="0"/>
              <a:t>f</a:t>
            </a:r>
            <a:r>
              <a:rPr lang="en-US" dirty="0" smtClean="0"/>
              <a:t>or ATLAS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5559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Discovery Expectation with </a:t>
            </a:r>
            <a:r>
              <a:rPr lang="en-US" sz="3600" dirty="0" smtClean="0">
                <a:latin typeface="ＭＳ ゴシック"/>
                <a:ea typeface="ＭＳ ゴシック"/>
                <a:cs typeface="ＭＳ ゴシック"/>
              </a:rPr>
              <a:t>≈</a:t>
            </a:r>
            <a:r>
              <a:rPr lang="en-US" sz="3600" dirty="0" smtClean="0">
                <a:ea typeface="ＭＳ ゴシック"/>
                <a:cs typeface="Times New Roman"/>
              </a:rPr>
              <a:t>10 </a:t>
            </a:r>
            <a:r>
              <a:rPr lang="en-US" sz="3600" dirty="0">
                <a:ea typeface="ＭＳ ゴシック"/>
                <a:cs typeface="Times New Roman"/>
              </a:rPr>
              <a:t>fb</a:t>
            </a:r>
            <a:r>
              <a:rPr lang="en-US" sz="3600" baseline="30000" dirty="0">
                <a:ea typeface="ＭＳ ゴシック"/>
                <a:cs typeface="Times New Roman"/>
              </a:rPr>
              <a:t>-1</a:t>
            </a:r>
            <a:r>
              <a:rPr lang="en-US" sz="3600" dirty="0">
                <a:ea typeface="ＭＳ ゴシック"/>
                <a:cs typeface="Times New Roman"/>
              </a:rPr>
              <a:t> </a:t>
            </a:r>
            <a:r>
              <a:rPr lang="en-US" sz="3600" dirty="0" smtClean="0">
                <a:ea typeface="ＭＳ ゴシック"/>
                <a:cs typeface="Times New Roman"/>
              </a:rPr>
              <a:t>Data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CF16A3-6AAE-7B43-94E0-7C9F429EF0A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1544" y="1397000"/>
            <a:ext cx="5507456" cy="52840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4563" y="736994"/>
            <a:ext cx="8830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Median </a:t>
            </a:r>
            <a:r>
              <a:rPr lang="en-US" b="1" dirty="0"/>
              <a:t>expected </a:t>
            </a:r>
            <a:r>
              <a:rPr lang="en-US" b="1" i="1" dirty="0"/>
              <a:t>p</a:t>
            </a:r>
            <a:r>
              <a:rPr lang="en-US" b="1" dirty="0"/>
              <a:t>-value for observing an excess</a:t>
            </a:r>
            <a:r>
              <a:rPr lang="en-US" dirty="0"/>
              <a:t> </a:t>
            </a:r>
            <a:r>
              <a:rPr lang="en-US" dirty="0" smtClean="0"/>
              <a:t>at </a:t>
            </a:r>
          </a:p>
          <a:p>
            <a:pPr algn="ctr"/>
            <a:r>
              <a:rPr lang="en-US" dirty="0" smtClean="0"/>
              <a:t>mass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in assumption that the SM Higgs boson with </a:t>
            </a:r>
            <a:r>
              <a:rPr lang="en-US" dirty="0" smtClean="0"/>
              <a:t>that </a:t>
            </a:r>
            <a:r>
              <a:rPr lang="en-US" dirty="0"/>
              <a:t>mass </a:t>
            </a:r>
            <a:r>
              <a:rPr lang="en-US" dirty="0" smtClean="0"/>
              <a:t>exists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5537200" y="4114800"/>
            <a:ext cx="12700" cy="1879600"/>
          </a:xfrm>
          <a:prstGeom prst="straightConnector1">
            <a:avLst/>
          </a:prstGeom>
          <a:solidFill>
            <a:srgbClr val="000080"/>
          </a:solidFill>
          <a:ln w="63500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61613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Default Them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FF0000"/>
        </a:solidFill>
        <a:ln w="635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solidFill>
          <a:srgbClr val="000080"/>
        </a:solidFill>
        <a:ln w="63500" cap="flat" cmpd="sng" algn="ctr">
          <a:solidFill>
            <a:srgbClr val="3366FF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Them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0080"/>
        </a:solidFill>
        <a:ln w="63500" cap="flat" cmpd="sng" algn="ctr">
          <a:solidFill>
            <a:srgbClr val="FFCC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16592</TotalTime>
  <Words>2971</Words>
  <Application>Microsoft Macintosh PowerPoint</Application>
  <PresentationFormat>On-screen Show (4:3)</PresentationFormat>
  <Paragraphs>517</Paragraphs>
  <Slides>61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6" baseType="lpstr">
      <vt:lpstr>Default Theme</vt:lpstr>
      <vt:lpstr>1_Default Theme</vt:lpstr>
      <vt:lpstr>Origin</vt:lpstr>
      <vt:lpstr>Essential</vt:lpstr>
      <vt:lpstr>Equation</vt:lpstr>
      <vt:lpstr>PowerPoint Presentation</vt:lpstr>
      <vt:lpstr>Landscape of The Hunt Circa 2010</vt:lpstr>
      <vt:lpstr>Higgs Decay Rate Vs MH</vt:lpstr>
      <vt:lpstr>[Production Cross section × Decay Rate] Vs MH </vt:lpstr>
      <vt:lpstr>Higgs Search Sensitivity: By Mass &amp; By Mode</vt:lpstr>
      <vt:lpstr>CMS  Searches </vt:lpstr>
      <vt:lpstr>ATLAS Searches</vt:lpstr>
      <vt:lpstr>Exclusion Expectations with ≈10 fb-1 Data</vt:lpstr>
      <vt:lpstr>Discovery Expectation with ≈10 fb-1 Data</vt:lpstr>
      <vt:lpstr>Blind Analyses</vt:lpstr>
      <vt:lpstr>Description Of Search Results</vt:lpstr>
      <vt:lpstr>H  WW(*)  (l ν) (l ν) : The Workhorse </vt:lpstr>
      <vt:lpstr>Backgrounds In H  WW  (l ν) (l ν) Search</vt:lpstr>
      <vt:lpstr>Backgrounds Faking Signature Of Higgs Boson</vt:lpstr>
      <vt:lpstr>Backgrounds Faking Signature Of Higgs Boson</vt:lpstr>
      <vt:lpstr>W + Jets Background Faking H WW Signature</vt:lpstr>
      <vt:lpstr>W+γ*; γ*μ+ μ-</vt:lpstr>
      <vt:lpstr>Backgrounds Faking Signature Of Higgs Boson</vt:lpstr>
      <vt:lpstr>Background Alleviation Strategy</vt:lpstr>
      <vt:lpstr>Event Catagorization By Accompanying Jets</vt:lpstr>
      <vt:lpstr>Key Kinematic Observables </vt:lpstr>
      <vt:lpstr>Digging Out Tiny Signals Over Large Backgrounds </vt:lpstr>
      <vt:lpstr>Background Estimates</vt:lpstr>
      <vt:lpstr>Compare Background Prediction and Data Yields</vt:lpstr>
      <vt:lpstr>H  WW(*)  (l ν) (l ν) Results (CMS) </vt:lpstr>
      <vt:lpstr>What Would a 125 GeV Higgs Signal Look Like ?</vt:lpstr>
      <vt:lpstr>ATLAS HWW*  Analysis strategy</vt:lpstr>
      <vt:lpstr>HWW*  eµvv Backgrounds</vt:lpstr>
      <vt:lpstr>HWW*eµvv : MT distributions in signal region</vt:lpstr>
      <vt:lpstr>HWW*eµvv : Results with 2012 data</vt:lpstr>
      <vt:lpstr>H  WW(*)  (l ν) (jj)</vt:lpstr>
      <vt:lpstr>H  WW(*)  (l ν) (jj) Search Results</vt:lpstr>
      <vt:lpstr>High Mass Higgs Search Specialist: H  ZZ  2l 2ν</vt:lpstr>
      <vt:lpstr>H  ZZ  2l 2ν</vt:lpstr>
      <vt:lpstr>H  ZZ  2l 2ν</vt:lpstr>
      <vt:lpstr>γ+ Jets Control Sample To Estimate MET from Z+jets </vt:lpstr>
      <vt:lpstr>Limits From H  ZZ  2l 2ν Search</vt:lpstr>
      <vt:lpstr>High Mass Higgs: H  ZZ  2l 2q ( or 2b)</vt:lpstr>
      <vt:lpstr>High Mass Higgs: H  ZZ  2l 2τ</vt:lpstr>
      <vt:lpstr>H  ZZ  2l 2τ : Another Drop In The Bucket</vt:lpstr>
      <vt:lpstr>Bottomline On High Mass  Higgs Searches</vt:lpstr>
      <vt:lpstr>H bb</vt:lpstr>
      <vt:lpstr>PowerPoint Presentation</vt:lpstr>
      <vt:lpstr>Background Estimate From Control Regions </vt:lpstr>
      <vt:lpstr>Separating Signal From Backgrounds</vt:lpstr>
      <vt:lpstr>Searching For Low Mass Higgs</vt:lpstr>
      <vt:lpstr>Systematic Uncertainties</vt:lpstr>
      <vt:lpstr>Limits From VH, H  bb Searches </vt:lpstr>
      <vt:lpstr>Tevatron VH, H bb Searches </vt:lpstr>
      <vt:lpstr>H  ττ : Another Low Mass Specialist</vt:lpstr>
      <vt:lpstr>Anatomy of the H ττ   Analysis</vt:lpstr>
      <vt:lpstr>H  ττ Search Strategy</vt:lpstr>
      <vt:lpstr>Tau-Pair Mass Distributions In 0 &amp;1 Jet Catagories</vt:lpstr>
      <vt:lpstr>VBF (2jets)  Category Has Best S/N </vt:lpstr>
      <vt:lpstr>Yields &amp; Expectations in VBF Catagory</vt:lpstr>
      <vt:lpstr>Background &amp; Expected Signal in VBF Catagory</vt:lpstr>
      <vt:lpstr>Limits From H  ττ Search </vt:lpstr>
      <vt:lpstr>Improvement In H  ττ Sensitivity In Just 1 Year </vt:lpstr>
      <vt:lpstr>Tomorrow: High Mass Resolution Modes</vt:lpstr>
      <vt:lpstr>Quantifying Excesses &amp; Deficits: Cartoon</vt:lpstr>
      <vt:lpstr>Quantifying Higgs Search Result: An Illustration </vt:lpstr>
    </vt:vector>
  </TitlesOfParts>
  <Manager/>
  <Company>UCSD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2</dc:title>
  <dc:subject/>
  <dc:creator>Vivek Sharma, UCSD</dc:creator>
  <cp:keywords/>
  <dc:description/>
  <cp:lastModifiedBy>Vivek Sharma, UCSD</cp:lastModifiedBy>
  <cp:revision>1412</cp:revision>
  <cp:lastPrinted>2012-04-26T16:12:59Z</cp:lastPrinted>
  <dcterms:created xsi:type="dcterms:W3CDTF">2012-02-29T13:59:31Z</dcterms:created>
  <dcterms:modified xsi:type="dcterms:W3CDTF">2012-07-26T18:28:00Z</dcterms:modified>
  <cp:category/>
</cp:coreProperties>
</file>