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Default Extension="bin" ContentType="application/vnd.openxmlformats-officedocument.oleObject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layout6.xml" ContentType="application/vnd.openxmlformats-officedocument.drawingml.diagramLayout+xml"/>
  <Override PartName="/ppt/notesSlides/notesSlide53.xml" ContentType="application/vnd.openxmlformats-officedocument.presentationml.notesSlide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diagrams/layout7.xml" ContentType="application/vnd.openxmlformats-officedocument.drawingml.diagramLayout+xml"/>
  <Override PartName="/ppt/notesSlides/notesSlide43.xml" ContentType="application/vnd.openxmlformats-officedocument.presentationml.notesSlide+xml"/>
  <Override PartName="/ppt/diagrams/data8.xml" ContentType="application/vnd.openxmlformats-officedocument.drawingml.diagramData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50.xml" ContentType="application/vnd.openxmlformats-officedocument.presentationml.notesSlide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diagrams/colors10.xml" ContentType="application/vnd.openxmlformats-officedocument.drawingml.diagramColors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diagrams/layout8.xml" ContentType="application/vnd.openxmlformats-officedocument.drawingml.diagramLayout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diagrams/data9.xml" ContentType="application/vnd.openxmlformats-officedocument.drawingml.diagramData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40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913" r:id="rId1"/>
  </p:sldMasterIdLst>
  <p:notesMasterIdLst>
    <p:notesMasterId r:id="rId72"/>
  </p:notesMasterIdLst>
  <p:handoutMasterIdLst>
    <p:handoutMasterId r:id="rId73"/>
  </p:handoutMasterIdLst>
  <p:sldIdLst>
    <p:sldId id="359" r:id="rId2"/>
    <p:sldId id="749" r:id="rId3"/>
    <p:sldId id="669" r:id="rId4"/>
    <p:sldId id="670" r:id="rId5"/>
    <p:sldId id="660" r:id="rId6"/>
    <p:sldId id="667" r:id="rId7"/>
    <p:sldId id="668" r:id="rId8"/>
    <p:sldId id="732" r:id="rId9"/>
    <p:sldId id="733" r:id="rId10"/>
    <p:sldId id="734" r:id="rId11"/>
    <p:sldId id="755" r:id="rId12"/>
    <p:sldId id="662" r:id="rId13"/>
    <p:sldId id="633" r:id="rId14"/>
    <p:sldId id="655" r:id="rId15"/>
    <p:sldId id="656" r:id="rId16"/>
    <p:sldId id="664" r:id="rId17"/>
    <p:sldId id="744" r:id="rId18"/>
    <p:sldId id="743" r:id="rId19"/>
    <p:sldId id="674" r:id="rId20"/>
    <p:sldId id="750" r:id="rId21"/>
    <p:sldId id="672" r:id="rId22"/>
    <p:sldId id="676" r:id="rId23"/>
    <p:sldId id="751" r:id="rId24"/>
    <p:sldId id="679" r:id="rId25"/>
    <p:sldId id="703" r:id="rId26"/>
    <p:sldId id="680" r:id="rId27"/>
    <p:sldId id="752" r:id="rId28"/>
    <p:sldId id="708" r:id="rId29"/>
    <p:sldId id="673" r:id="rId30"/>
    <p:sldId id="690" r:id="rId31"/>
    <p:sldId id="706" r:id="rId32"/>
    <p:sldId id="748" r:id="rId33"/>
    <p:sldId id="741" r:id="rId34"/>
    <p:sldId id="707" r:id="rId35"/>
    <p:sldId id="735" r:id="rId36"/>
    <p:sldId id="705" r:id="rId37"/>
    <p:sldId id="715" r:id="rId38"/>
    <p:sldId id="716" r:id="rId39"/>
    <p:sldId id="717" r:id="rId40"/>
    <p:sldId id="709" r:id="rId41"/>
    <p:sldId id="692" r:id="rId42"/>
    <p:sldId id="713" r:id="rId43"/>
    <p:sldId id="701" r:id="rId44"/>
    <p:sldId id="758" r:id="rId45"/>
    <p:sldId id="700" r:id="rId46"/>
    <p:sldId id="718" r:id="rId47"/>
    <p:sldId id="753" r:id="rId48"/>
    <p:sldId id="721" r:id="rId49"/>
    <p:sldId id="686" r:id="rId50"/>
    <p:sldId id="719" r:id="rId51"/>
    <p:sldId id="754" r:id="rId52"/>
    <p:sldId id="720" r:id="rId53"/>
    <p:sldId id="697" r:id="rId54"/>
    <p:sldId id="725" r:id="rId55"/>
    <p:sldId id="723" r:id="rId56"/>
    <p:sldId id="687" r:id="rId57"/>
    <p:sldId id="711" r:id="rId58"/>
    <p:sldId id="745" r:id="rId59"/>
    <p:sldId id="688" r:id="rId60"/>
    <p:sldId id="756" r:id="rId61"/>
    <p:sldId id="728" r:id="rId62"/>
    <p:sldId id="729" r:id="rId63"/>
    <p:sldId id="730" r:id="rId64"/>
    <p:sldId id="746" r:id="rId65"/>
    <p:sldId id="731" r:id="rId66"/>
    <p:sldId id="757" r:id="rId67"/>
    <p:sldId id="738" r:id="rId68"/>
    <p:sldId id="739" r:id="rId69"/>
    <p:sldId id="714" r:id="rId70"/>
    <p:sldId id="726" r:id="rId71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99"/>
    <a:srgbClr val="FFFF99"/>
    <a:srgbClr val="FFFFCC"/>
    <a:srgbClr val="66FF33"/>
    <a:srgbClr val="CCFFCC"/>
    <a:srgbClr val="CCFFFF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9" autoAdjust="0"/>
    <p:restoredTop sz="94603" autoAdjust="0"/>
  </p:normalViewPr>
  <p:slideViewPr>
    <p:cSldViewPr>
      <p:cViewPr varScale="1">
        <p:scale>
          <a:sx n="68" d="100"/>
          <a:sy n="68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896" y="-114"/>
      </p:cViewPr>
      <p:guideLst>
        <p:guide orient="horz" pos="3120"/>
        <p:guide pos="213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rPr>
            <a:t>γ</a:t>
          </a:r>
          <a:endParaRPr lang="en-US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φ</a:t>
          </a:r>
          <a:r>
            <a:rPr lang="en-US" sz="4000" b="1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</a:t>
          </a:r>
          <a:endParaRPr lang="en-US" sz="4000" b="1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charm</a:t>
          </a:r>
          <a:endParaRPr 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B</a:t>
          </a:r>
          <a:r>
            <a:rPr lang="en-US" sz="2000" b="1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</a:t>
          </a:r>
          <a:endParaRPr lang="en-US" sz="2000" b="1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 Rare</a:t>
          </a:r>
          <a:endParaRPr 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r>
            <a:rPr lang="en-US" sz="3200" b="1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FB</a:t>
          </a:r>
          <a:endParaRPr lang="en-US" sz="3200" b="1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17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Radiative</a:t>
          </a:r>
          <a:r>
            <a:rPr 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decays</a:t>
          </a:r>
          <a:endParaRPr lang="en-US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EDCA3A85-14BD-44C5-85C9-D09529F0FA8B}" type="presOf" srcId="{D23F7489-4740-429F-B1BF-883A98A8F511}" destId="{EFB94169-866E-45F3-BF0C-4AEEB445E481}" srcOrd="0" destOrd="0" presId="urn:microsoft.com/office/officeart/2005/8/layout/radial6"/>
    <dgm:cxn modelId="{F913C103-B5CD-4BEA-A760-92FA93E2E36D}" type="presOf" srcId="{E85AFCC7-1F74-4C75-849D-ACCCB4C6A0B8}" destId="{1063B56C-86DD-4C07-9146-268558C9B906}" srcOrd="0" destOrd="0" presId="urn:microsoft.com/office/officeart/2005/8/layout/radial6"/>
    <dgm:cxn modelId="{162DA6D5-1CB1-4769-B4C3-006C894631BC}" type="presOf" srcId="{7C5C6A46-3DA2-44E2-B6F2-F18B21928718}" destId="{975CFB7B-4E20-4812-B0D0-16FE209F146B}" srcOrd="0" destOrd="0" presId="urn:microsoft.com/office/officeart/2005/8/layout/radial6"/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44F87651-B840-4229-95F0-BF2B6AAA48A3}" type="presOf" srcId="{88BCF0AB-543E-4411-9BEC-24FD12FAF626}" destId="{98E2FC31-FD45-411B-9ABC-63E515FB2E1D}" srcOrd="0" destOrd="0" presId="urn:microsoft.com/office/officeart/2005/8/layout/radial6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4687BD48-51CE-408F-B923-759B790CB730}" type="presOf" srcId="{E0279ADA-D5EF-40F0-B91E-491E0BA24EBE}" destId="{E7238481-BFF7-432D-A74C-D7FDBF92E020}" srcOrd="0" destOrd="0" presId="urn:microsoft.com/office/officeart/2005/8/layout/radial6"/>
    <dgm:cxn modelId="{309024F5-4714-4570-90C7-DA4EC39E84D0}" type="presOf" srcId="{004F9712-7FBA-4AA4-8BA4-81AE3D549307}" destId="{CEB2ED05-0AB5-4ACB-8FFA-5D7A608DA76A}" srcOrd="0" destOrd="0" presId="urn:microsoft.com/office/officeart/2005/8/layout/radial6"/>
    <dgm:cxn modelId="{EA8EBD20-7415-40DE-841F-E99A0E3E5E40}" type="presOf" srcId="{697F775C-C718-4FED-888A-8A63D1D0905B}" destId="{8E327304-92C1-4F70-9D46-BA7B4C88F098}" srcOrd="0" destOrd="0" presId="urn:microsoft.com/office/officeart/2005/8/layout/radial6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31EFC39E-4735-4894-B0AF-3AD5972AF873}" type="presOf" srcId="{F87383E0-705B-4DF4-A760-DBE5ED2E9FA1}" destId="{13854F45-8C8C-4751-947D-A56BF28D3991}" srcOrd="0" destOrd="0" presId="urn:microsoft.com/office/officeart/2005/8/layout/radial6"/>
    <dgm:cxn modelId="{FB988F8C-C654-4547-9F97-6A3BD3F8EA19}" type="presOf" srcId="{A79F608F-40DA-4282-8375-9AD3D878766B}" destId="{C72FC3AE-5661-4FB3-A761-08208A98B790}" srcOrd="0" destOrd="0" presId="urn:microsoft.com/office/officeart/2005/8/layout/radial6"/>
    <dgm:cxn modelId="{F3A2CEB8-17ED-4E73-A91D-E2559410E9B8}" type="presOf" srcId="{789F9C35-CFDC-47E8-8317-8EF363DD7BD8}" destId="{C6B0DD9E-1B0D-422B-BAFE-4C5D72B11A6D}" srcOrd="0" destOrd="0" presId="urn:microsoft.com/office/officeart/2005/8/layout/radial6"/>
    <dgm:cxn modelId="{702E8A4F-E059-492B-BDD0-524A462A248C}" type="presOf" srcId="{BB6B140A-5A84-4AF3-B8BF-1F2776460D89}" destId="{30A89DDC-56EB-49A1-B7C9-5F99489ADD76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4F0F4AB0-0AD5-4C48-BD21-13838A2B1B25}" type="presOf" srcId="{5A6EDB18-2C2A-41B1-AF36-8F9D73DCFF49}" destId="{20BE49D7-D37C-4654-A110-ADDCB3EFB87C}" srcOrd="0" destOrd="0" presId="urn:microsoft.com/office/officeart/2005/8/layout/radial6"/>
    <dgm:cxn modelId="{1E14C4A6-BF39-4C8F-A637-764309D2412C}" type="presOf" srcId="{2CBE438B-0DFB-46AF-A3CC-BBC6B3D04908}" destId="{B818B44D-4FA1-4AEB-AF6A-5728123500CE}" srcOrd="0" destOrd="0" presId="urn:microsoft.com/office/officeart/2005/8/layout/radial6"/>
    <dgm:cxn modelId="{FDA2FE7F-9DE1-4FD8-9BF1-4787A4AA79FB}" type="presOf" srcId="{7B68677D-31ED-4D35-8703-77405542DF96}" destId="{10BD8F6A-0F95-4604-A9C3-5BA2655DC154}" srcOrd="0" destOrd="0" presId="urn:microsoft.com/office/officeart/2005/8/layout/radial6"/>
    <dgm:cxn modelId="{E42568C3-65D3-4458-AF9B-34B5518A0078}" type="presOf" srcId="{67692EE7-698C-480F-8055-86D9BC296CEB}" destId="{BA56DD0F-4F93-479A-A0CB-91C1EEF06724}" srcOrd="0" destOrd="0" presId="urn:microsoft.com/office/officeart/2005/8/layout/radial6"/>
    <dgm:cxn modelId="{25E517C9-9EE0-4162-BCF0-88DF44A3F088}" type="presOf" srcId="{089A31D6-D0FC-4750-87C4-511432D7ECE5}" destId="{7D42C23B-94D4-47AF-B3BD-06B6F601B3AE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57801E22-15B6-4B43-A395-4F12E940F981}" type="presParOf" srcId="{C72FC3AE-5661-4FB3-A761-08208A98B790}" destId="{EFB94169-866E-45F3-BF0C-4AEEB445E481}" srcOrd="0" destOrd="0" presId="urn:microsoft.com/office/officeart/2005/8/layout/radial6"/>
    <dgm:cxn modelId="{6B621F71-6456-4662-9714-BEFE461122C2}" type="presParOf" srcId="{C72FC3AE-5661-4FB3-A761-08208A98B790}" destId="{30A89DDC-56EB-49A1-B7C9-5F99489ADD76}" srcOrd="1" destOrd="0" presId="urn:microsoft.com/office/officeart/2005/8/layout/radial6"/>
    <dgm:cxn modelId="{94A6E5E1-6D32-4791-9D42-C891287E3837}" type="presParOf" srcId="{C72FC3AE-5661-4FB3-A761-08208A98B790}" destId="{5DC446C2-5635-47DB-A341-173E01570ED1}" srcOrd="2" destOrd="0" presId="urn:microsoft.com/office/officeart/2005/8/layout/radial6"/>
    <dgm:cxn modelId="{418B55D9-1CF8-469B-8038-1702A1A8228E}" type="presParOf" srcId="{C72FC3AE-5661-4FB3-A761-08208A98B790}" destId="{8E327304-92C1-4F70-9D46-BA7B4C88F098}" srcOrd="3" destOrd="0" presId="urn:microsoft.com/office/officeart/2005/8/layout/radial6"/>
    <dgm:cxn modelId="{E39B5286-303C-412D-9530-3049C0B39EBF}" type="presParOf" srcId="{C72FC3AE-5661-4FB3-A761-08208A98B790}" destId="{B818B44D-4FA1-4AEB-AF6A-5728123500CE}" srcOrd="4" destOrd="0" presId="urn:microsoft.com/office/officeart/2005/8/layout/radial6"/>
    <dgm:cxn modelId="{6131F28E-5556-439B-85AE-25BD91495337}" type="presParOf" srcId="{C72FC3AE-5661-4FB3-A761-08208A98B790}" destId="{E5BC9A2A-CCBC-4E32-9C46-05740A9D21B6}" srcOrd="5" destOrd="0" presId="urn:microsoft.com/office/officeart/2005/8/layout/radial6"/>
    <dgm:cxn modelId="{7420C133-F370-47CE-9D8F-4028B40158E4}" type="presParOf" srcId="{C72FC3AE-5661-4FB3-A761-08208A98B790}" destId="{10BD8F6A-0F95-4604-A9C3-5BA2655DC154}" srcOrd="6" destOrd="0" presId="urn:microsoft.com/office/officeart/2005/8/layout/radial6"/>
    <dgm:cxn modelId="{B2A26FC1-94A0-4079-957D-F4BFF5C62ACB}" type="presParOf" srcId="{C72FC3AE-5661-4FB3-A761-08208A98B790}" destId="{975CFB7B-4E20-4812-B0D0-16FE209F146B}" srcOrd="7" destOrd="0" presId="urn:microsoft.com/office/officeart/2005/8/layout/radial6"/>
    <dgm:cxn modelId="{50A5514C-45A5-4B67-B0E3-F4F197D9FBD5}" type="presParOf" srcId="{C72FC3AE-5661-4FB3-A761-08208A98B790}" destId="{E0B94089-A09E-4CC2-BC37-9B20D9E51C1E}" srcOrd="8" destOrd="0" presId="urn:microsoft.com/office/officeart/2005/8/layout/radial6"/>
    <dgm:cxn modelId="{1A1EA757-9DBA-4FC2-B02D-699EF0F4E603}" type="presParOf" srcId="{C72FC3AE-5661-4FB3-A761-08208A98B790}" destId="{BA56DD0F-4F93-479A-A0CB-91C1EEF06724}" srcOrd="9" destOrd="0" presId="urn:microsoft.com/office/officeart/2005/8/layout/radial6"/>
    <dgm:cxn modelId="{E0426257-D0DD-4114-8CF6-7B9BE411E723}" type="presParOf" srcId="{C72FC3AE-5661-4FB3-A761-08208A98B790}" destId="{98E2FC31-FD45-411B-9ABC-63E515FB2E1D}" srcOrd="10" destOrd="0" presId="urn:microsoft.com/office/officeart/2005/8/layout/radial6"/>
    <dgm:cxn modelId="{FF200492-AFB4-4ECC-B5DD-5F46A1B6AD96}" type="presParOf" srcId="{C72FC3AE-5661-4FB3-A761-08208A98B790}" destId="{AE3EF5AF-0F5E-46F5-934E-60AAF9E63BA3}" srcOrd="11" destOrd="0" presId="urn:microsoft.com/office/officeart/2005/8/layout/radial6"/>
    <dgm:cxn modelId="{A21EF2F7-C8C6-48E3-B2C1-C72FF2D5725E}" type="presParOf" srcId="{C72FC3AE-5661-4FB3-A761-08208A98B790}" destId="{20BE49D7-D37C-4654-A110-ADDCB3EFB87C}" srcOrd="12" destOrd="0" presId="urn:microsoft.com/office/officeart/2005/8/layout/radial6"/>
    <dgm:cxn modelId="{9F4FA2AD-743C-418F-AB74-16F676CF9BAA}" type="presParOf" srcId="{C72FC3AE-5661-4FB3-A761-08208A98B790}" destId="{E7238481-BFF7-432D-A74C-D7FDBF92E020}" srcOrd="13" destOrd="0" presId="urn:microsoft.com/office/officeart/2005/8/layout/radial6"/>
    <dgm:cxn modelId="{006A9E6C-76A7-4ACA-B561-22CBD716E0E7}" type="presParOf" srcId="{C72FC3AE-5661-4FB3-A761-08208A98B790}" destId="{5947F472-1916-40FF-A35A-F2E8354B1A65}" srcOrd="14" destOrd="0" presId="urn:microsoft.com/office/officeart/2005/8/layout/radial6"/>
    <dgm:cxn modelId="{14FEB30A-8C0B-490F-93BB-1D18682796D8}" type="presParOf" srcId="{C72FC3AE-5661-4FB3-A761-08208A98B790}" destId="{C6B0DD9E-1B0D-422B-BAFE-4C5D72B11A6D}" srcOrd="15" destOrd="0" presId="urn:microsoft.com/office/officeart/2005/8/layout/radial6"/>
    <dgm:cxn modelId="{A32953EF-8C27-4C28-9653-5669B845E931}" type="presParOf" srcId="{C72FC3AE-5661-4FB3-A761-08208A98B790}" destId="{13854F45-8C8C-4751-947D-A56BF28D3991}" srcOrd="16" destOrd="0" presId="urn:microsoft.com/office/officeart/2005/8/layout/radial6"/>
    <dgm:cxn modelId="{A5D57F24-737E-4E35-85A6-3893E8F5C6FE}" type="presParOf" srcId="{C72FC3AE-5661-4FB3-A761-08208A98B790}" destId="{080516C5-965C-4BFE-AD8F-DE90BBBD32B7}" srcOrd="17" destOrd="0" presId="urn:microsoft.com/office/officeart/2005/8/layout/radial6"/>
    <dgm:cxn modelId="{F790C891-8FAC-4033-A54A-9DC9F5B456A7}" type="presParOf" srcId="{C72FC3AE-5661-4FB3-A761-08208A98B790}" destId="{CEB2ED05-0AB5-4ACB-8FFA-5D7A608DA76A}" srcOrd="18" destOrd="0" presId="urn:microsoft.com/office/officeart/2005/8/layout/radial6"/>
    <dgm:cxn modelId="{ADACF329-51BA-453F-9AAD-C3ABCC596B52}" type="presParOf" srcId="{C72FC3AE-5661-4FB3-A761-08208A98B790}" destId="{7D42C23B-94D4-47AF-B3BD-06B6F601B3AE}" srcOrd="19" destOrd="0" presId="urn:microsoft.com/office/officeart/2005/8/layout/radial6"/>
    <dgm:cxn modelId="{E3686898-D5EC-45F1-AC3C-08C0D7E92ABD}" type="presParOf" srcId="{C72FC3AE-5661-4FB3-A761-08208A98B790}" destId="{958E0A7F-6FC1-42A2-883C-52862F2FA0E3}" srcOrd="20" destOrd="0" presId="urn:microsoft.com/office/officeart/2005/8/layout/radial6"/>
    <dgm:cxn modelId="{2CB46134-07B4-420E-B5AF-0D3FE7921136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/>
              <a:cs typeface="Times New Roman"/>
            </a:rPr>
            <a:t>γ</a:t>
          </a:r>
          <a:endParaRPr lang="en-US" sz="1800" b="0" dirty="0">
            <a:effectLst/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/>
      <dgm:spPr>
        <a:solidFill>
          <a:srgbClr val="FFFF99"/>
        </a:solidFill>
      </dgm:spPr>
      <dgm:t>
        <a:bodyPr/>
        <a:lstStyle/>
        <a:p>
          <a:r>
            <a:rPr lang="el-GR" dirty="0" smtClean="0"/>
            <a:t>φ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/>
      <dgm:spPr>
        <a:solidFill>
          <a:srgbClr val="FFFF99"/>
        </a:solidFill>
      </dgm:spPr>
      <dgm:t>
        <a:bodyPr/>
        <a:lstStyle/>
        <a:p>
          <a:r>
            <a:rPr lang="en-U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dirty="0" smtClean="0"/>
            <a:t>charm</a:t>
          </a:r>
          <a:endParaRPr lang="en-US" dirty="0"/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/>
      <dgm:spPr>
        <a:solidFill>
          <a:srgbClr val="FFFF99"/>
        </a:solidFill>
      </dgm:spPr>
      <dgm:t>
        <a:bodyPr/>
        <a:lstStyle/>
        <a:p>
          <a:r>
            <a:rPr lang="en-US" dirty="0" smtClean="0"/>
            <a:t>Direct CPV in B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 Rare</a:t>
          </a:r>
          <a:endParaRPr lang="en-US" sz="2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A</a:t>
          </a:r>
          <a:r>
            <a:rPr lang="en-US" baseline="-25000" dirty="0" smtClean="0"/>
            <a:t>FB</a:t>
          </a:r>
          <a:endParaRPr lang="en-US" baseline="-25000" dirty="0"/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err="1" smtClean="0"/>
            <a:t>Radiative</a:t>
          </a:r>
          <a:r>
            <a:rPr lang="en-US" dirty="0" smtClean="0"/>
            <a:t> decays</a:t>
          </a:r>
          <a:endParaRPr lang="en-US" dirty="0"/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100435D0-E73D-485E-AD1A-B6CF298EE01E}" type="presOf" srcId="{67692EE7-698C-480F-8055-86D9BC296CEB}" destId="{BA56DD0F-4F93-479A-A0CB-91C1EEF06724}" srcOrd="0" destOrd="0" presId="urn:microsoft.com/office/officeart/2005/8/layout/radial6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90A898A6-F91B-41CB-92AB-995D8F6F5138}" type="presOf" srcId="{7B68677D-31ED-4D35-8703-77405542DF96}" destId="{10BD8F6A-0F95-4604-A9C3-5BA2655DC154}" srcOrd="0" destOrd="0" presId="urn:microsoft.com/office/officeart/2005/8/layout/radial6"/>
    <dgm:cxn modelId="{5A4C9988-9CCC-41D7-992A-FA0B3CA7B09E}" type="presOf" srcId="{004F9712-7FBA-4AA4-8BA4-81AE3D549307}" destId="{CEB2ED05-0AB5-4ACB-8FFA-5D7A608DA76A}" srcOrd="0" destOrd="0" presId="urn:microsoft.com/office/officeart/2005/8/layout/radial6"/>
    <dgm:cxn modelId="{797E9467-AFD4-4CEB-91CF-3C2279918C9C}" type="presOf" srcId="{7C5C6A46-3DA2-44E2-B6F2-F18B21928718}" destId="{975CFB7B-4E20-4812-B0D0-16FE209F146B}" srcOrd="0" destOrd="0" presId="urn:microsoft.com/office/officeart/2005/8/layout/radial6"/>
    <dgm:cxn modelId="{0DF4E8E2-3B7F-4B9E-ABDE-B46A75F2396A}" type="presOf" srcId="{D23F7489-4740-429F-B1BF-883A98A8F511}" destId="{EFB94169-866E-45F3-BF0C-4AEEB445E481}" srcOrd="0" destOrd="0" presId="urn:microsoft.com/office/officeart/2005/8/layout/radial6"/>
    <dgm:cxn modelId="{1D4752C6-9348-423D-847F-5FF578319DC1}" type="presOf" srcId="{E0279ADA-D5EF-40F0-B91E-491E0BA24EBE}" destId="{E7238481-BFF7-432D-A74C-D7FDBF92E020}" srcOrd="0" destOrd="0" presId="urn:microsoft.com/office/officeart/2005/8/layout/radial6"/>
    <dgm:cxn modelId="{13B55451-48EB-4987-BCED-339A82018916}" type="presOf" srcId="{BB6B140A-5A84-4AF3-B8BF-1F2776460D89}" destId="{30A89DDC-56EB-49A1-B7C9-5F99489ADD76}" srcOrd="0" destOrd="0" presId="urn:microsoft.com/office/officeart/2005/8/layout/radial6"/>
    <dgm:cxn modelId="{37E64AC8-4F3B-48AD-9D53-52FF400B7DD5}" type="presOf" srcId="{5A6EDB18-2C2A-41B1-AF36-8F9D73DCFF49}" destId="{20BE49D7-D37C-4654-A110-ADDCB3EFB87C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4BDB6F27-BFDC-4B0F-B2CC-A3459528A419}" type="presOf" srcId="{789F9C35-CFDC-47E8-8317-8EF363DD7BD8}" destId="{C6B0DD9E-1B0D-422B-BAFE-4C5D72B11A6D}" srcOrd="0" destOrd="0" presId="urn:microsoft.com/office/officeart/2005/8/layout/radial6"/>
    <dgm:cxn modelId="{C5F2CAA6-2455-49E7-8A27-DB385FA7B801}" type="presOf" srcId="{E85AFCC7-1F74-4C75-849D-ACCCB4C6A0B8}" destId="{1063B56C-86DD-4C07-9146-268558C9B906}" srcOrd="0" destOrd="0" presId="urn:microsoft.com/office/officeart/2005/8/layout/radial6"/>
    <dgm:cxn modelId="{CC8913D1-0240-4A61-B9EF-3F75847F4452}" type="presOf" srcId="{F87383E0-705B-4DF4-A760-DBE5ED2E9FA1}" destId="{13854F45-8C8C-4751-947D-A56BF28D3991}" srcOrd="0" destOrd="0" presId="urn:microsoft.com/office/officeart/2005/8/layout/radial6"/>
    <dgm:cxn modelId="{EB9424FA-15D0-4AB2-809C-5765BD9AF9F6}" type="presOf" srcId="{697F775C-C718-4FED-888A-8A63D1D0905B}" destId="{8E327304-92C1-4F70-9D46-BA7B4C88F098}" srcOrd="0" destOrd="0" presId="urn:microsoft.com/office/officeart/2005/8/layout/radial6"/>
    <dgm:cxn modelId="{D97F72B2-58A0-45B6-B70F-7BB657FC0B0C}" type="presOf" srcId="{2CBE438B-0DFB-46AF-A3CC-BBC6B3D04908}" destId="{B818B44D-4FA1-4AEB-AF6A-5728123500CE}" srcOrd="0" destOrd="0" presId="urn:microsoft.com/office/officeart/2005/8/layout/radial6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413DBC9A-72E6-4E6D-8821-11DF4032DA77}" type="presOf" srcId="{88BCF0AB-543E-4411-9BEC-24FD12FAF626}" destId="{98E2FC31-FD45-411B-9ABC-63E515FB2E1D}" srcOrd="0" destOrd="0" presId="urn:microsoft.com/office/officeart/2005/8/layout/radial6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8B636EB2-3C52-424C-BFD8-0B9C4A2812F7}" type="presOf" srcId="{089A31D6-D0FC-4750-87C4-511432D7ECE5}" destId="{7D42C23B-94D4-47AF-B3BD-06B6F601B3AE}" srcOrd="0" destOrd="0" presId="urn:microsoft.com/office/officeart/2005/8/layout/radial6"/>
    <dgm:cxn modelId="{E49F1790-F847-4999-8D15-9818B00970C6}" type="presOf" srcId="{A79F608F-40DA-4282-8375-9AD3D878766B}" destId="{C72FC3AE-5661-4FB3-A761-08208A98B790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CF8D573A-3046-4104-B596-63F9FDC9A5B1}" type="presParOf" srcId="{C72FC3AE-5661-4FB3-A761-08208A98B790}" destId="{EFB94169-866E-45F3-BF0C-4AEEB445E481}" srcOrd="0" destOrd="0" presId="urn:microsoft.com/office/officeart/2005/8/layout/radial6"/>
    <dgm:cxn modelId="{90518D8C-C4ED-4267-98D7-B2AF493B2570}" type="presParOf" srcId="{C72FC3AE-5661-4FB3-A761-08208A98B790}" destId="{30A89DDC-56EB-49A1-B7C9-5F99489ADD76}" srcOrd="1" destOrd="0" presId="urn:microsoft.com/office/officeart/2005/8/layout/radial6"/>
    <dgm:cxn modelId="{5B70885C-F8B9-4EDF-AA0F-3484AEE6611F}" type="presParOf" srcId="{C72FC3AE-5661-4FB3-A761-08208A98B790}" destId="{5DC446C2-5635-47DB-A341-173E01570ED1}" srcOrd="2" destOrd="0" presId="urn:microsoft.com/office/officeart/2005/8/layout/radial6"/>
    <dgm:cxn modelId="{48112D3E-4EB0-4AB9-BCF5-14D9E503BA0D}" type="presParOf" srcId="{C72FC3AE-5661-4FB3-A761-08208A98B790}" destId="{8E327304-92C1-4F70-9D46-BA7B4C88F098}" srcOrd="3" destOrd="0" presId="urn:microsoft.com/office/officeart/2005/8/layout/radial6"/>
    <dgm:cxn modelId="{8CC9B8E6-74B8-44B8-B072-8659783C2A83}" type="presParOf" srcId="{C72FC3AE-5661-4FB3-A761-08208A98B790}" destId="{B818B44D-4FA1-4AEB-AF6A-5728123500CE}" srcOrd="4" destOrd="0" presId="urn:microsoft.com/office/officeart/2005/8/layout/radial6"/>
    <dgm:cxn modelId="{F4E7F221-237B-4951-A0A5-8BA4A21869EC}" type="presParOf" srcId="{C72FC3AE-5661-4FB3-A761-08208A98B790}" destId="{E5BC9A2A-CCBC-4E32-9C46-05740A9D21B6}" srcOrd="5" destOrd="0" presId="urn:microsoft.com/office/officeart/2005/8/layout/radial6"/>
    <dgm:cxn modelId="{8F358717-842F-40F5-B2AF-851A16C96C8B}" type="presParOf" srcId="{C72FC3AE-5661-4FB3-A761-08208A98B790}" destId="{10BD8F6A-0F95-4604-A9C3-5BA2655DC154}" srcOrd="6" destOrd="0" presId="urn:microsoft.com/office/officeart/2005/8/layout/radial6"/>
    <dgm:cxn modelId="{ACEF249E-13BF-4E91-8184-80B6CD2F4AB3}" type="presParOf" srcId="{C72FC3AE-5661-4FB3-A761-08208A98B790}" destId="{975CFB7B-4E20-4812-B0D0-16FE209F146B}" srcOrd="7" destOrd="0" presId="urn:microsoft.com/office/officeart/2005/8/layout/radial6"/>
    <dgm:cxn modelId="{F4918AA8-8191-474B-BC16-3CC39F89BF6C}" type="presParOf" srcId="{C72FC3AE-5661-4FB3-A761-08208A98B790}" destId="{E0B94089-A09E-4CC2-BC37-9B20D9E51C1E}" srcOrd="8" destOrd="0" presId="urn:microsoft.com/office/officeart/2005/8/layout/radial6"/>
    <dgm:cxn modelId="{6EAB893F-B774-4B0C-86CC-CFD66E88FEEA}" type="presParOf" srcId="{C72FC3AE-5661-4FB3-A761-08208A98B790}" destId="{BA56DD0F-4F93-479A-A0CB-91C1EEF06724}" srcOrd="9" destOrd="0" presId="urn:microsoft.com/office/officeart/2005/8/layout/radial6"/>
    <dgm:cxn modelId="{98FC9048-4124-4A82-887D-BC9E0EEAC9AC}" type="presParOf" srcId="{C72FC3AE-5661-4FB3-A761-08208A98B790}" destId="{98E2FC31-FD45-411B-9ABC-63E515FB2E1D}" srcOrd="10" destOrd="0" presId="urn:microsoft.com/office/officeart/2005/8/layout/radial6"/>
    <dgm:cxn modelId="{5C8C1AE0-CF40-4061-B9A3-1C6915CAC9DB}" type="presParOf" srcId="{C72FC3AE-5661-4FB3-A761-08208A98B790}" destId="{AE3EF5AF-0F5E-46F5-934E-60AAF9E63BA3}" srcOrd="11" destOrd="0" presId="urn:microsoft.com/office/officeart/2005/8/layout/radial6"/>
    <dgm:cxn modelId="{8033BD7A-1520-4D80-8152-B4A46F575D6F}" type="presParOf" srcId="{C72FC3AE-5661-4FB3-A761-08208A98B790}" destId="{20BE49D7-D37C-4654-A110-ADDCB3EFB87C}" srcOrd="12" destOrd="0" presId="urn:microsoft.com/office/officeart/2005/8/layout/radial6"/>
    <dgm:cxn modelId="{00850794-AE11-4747-BB8C-DE2343DF208B}" type="presParOf" srcId="{C72FC3AE-5661-4FB3-A761-08208A98B790}" destId="{E7238481-BFF7-432D-A74C-D7FDBF92E020}" srcOrd="13" destOrd="0" presId="urn:microsoft.com/office/officeart/2005/8/layout/radial6"/>
    <dgm:cxn modelId="{884C431F-ACB6-4DCB-A6A7-05E7871FAA94}" type="presParOf" srcId="{C72FC3AE-5661-4FB3-A761-08208A98B790}" destId="{5947F472-1916-40FF-A35A-F2E8354B1A65}" srcOrd="14" destOrd="0" presId="urn:microsoft.com/office/officeart/2005/8/layout/radial6"/>
    <dgm:cxn modelId="{ED625947-8093-42BD-8EC3-D9BFC4F505A7}" type="presParOf" srcId="{C72FC3AE-5661-4FB3-A761-08208A98B790}" destId="{C6B0DD9E-1B0D-422B-BAFE-4C5D72B11A6D}" srcOrd="15" destOrd="0" presId="urn:microsoft.com/office/officeart/2005/8/layout/radial6"/>
    <dgm:cxn modelId="{1EAEACB7-2442-4A00-A6B6-9E1C18EF4A5E}" type="presParOf" srcId="{C72FC3AE-5661-4FB3-A761-08208A98B790}" destId="{13854F45-8C8C-4751-947D-A56BF28D3991}" srcOrd="16" destOrd="0" presId="urn:microsoft.com/office/officeart/2005/8/layout/radial6"/>
    <dgm:cxn modelId="{67F1202C-A5FB-4583-894E-73D224436B0B}" type="presParOf" srcId="{C72FC3AE-5661-4FB3-A761-08208A98B790}" destId="{080516C5-965C-4BFE-AD8F-DE90BBBD32B7}" srcOrd="17" destOrd="0" presId="urn:microsoft.com/office/officeart/2005/8/layout/radial6"/>
    <dgm:cxn modelId="{28819229-EEE5-4A92-B811-BA3FCB9F672B}" type="presParOf" srcId="{C72FC3AE-5661-4FB3-A761-08208A98B790}" destId="{CEB2ED05-0AB5-4ACB-8FFA-5D7A608DA76A}" srcOrd="18" destOrd="0" presId="urn:microsoft.com/office/officeart/2005/8/layout/radial6"/>
    <dgm:cxn modelId="{F3A08328-607E-4242-81EC-0E6A51BB56A5}" type="presParOf" srcId="{C72FC3AE-5661-4FB3-A761-08208A98B790}" destId="{7D42C23B-94D4-47AF-B3BD-06B6F601B3AE}" srcOrd="19" destOrd="0" presId="urn:microsoft.com/office/officeart/2005/8/layout/radial6"/>
    <dgm:cxn modelId="{89556D16-53D5-4BC9-B75E-C2A6255BE153}" type="presParOf" srcId="{C72FC3AE-5661-4FB3-A761-08208A98B790}" destId="{958E0A7F-6FC1-42A2-883C-52862F2FA0E3}" srcOrd="20" destOrd="0" presId="urn:microsoft.com/office/officeart/2005/8/layout/radial6"/>
    <dgm:cxn modelId="{4C9F8666-0AB2-424C-A1DE-486297B52B98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/>
              <a:cs typeface="Times New Roman"/>
            </a:rPr>
            <a:t>γ</a:t>
          </a:r>
          <a:endParaRPr lang="en-US" sz="1800" b="0" dirty="0">
            <a:effectLst/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 pitchFamily="18" charset="0"/>
              <a:cs typeface="Times New Roman" pitchFamily="18" charset="0"/>
            </a:rPr>
            <a:t>φ</a:t>
          </a:r>
          <a:r>
            <a:rPr lang="en-US" sz="1800" b="0" baseline="-25000" dirty="0" smtClean="0">
              <a:effectLst/>
              <a:latin typeface="Times New Roman" pitchFamily="18" charset="0"/>
              <a:cs typeface="Times New Roman" pitchFamily="18" charset="0"/>
            </a:rPr>
            <a:t>s</a:t>
          </a:r>
          <a:endParaRPr lang="en-US" sz="1800" b="0" baseline="-250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/>
      <dgm:spPr>
        <a:solidFill>
          <a:srgbClr val="FFFF99"/>
        </a:solidFill>
      </dgm:spPr>
      <dgm:t>
        <a:bodyPr/>
        <a:lstStyle/>
        <a:p>
          <a:r>
            <a:rPr lang="en-U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dirty="0" smtClean="0"/>
            <a:t>charm</a:t>
          </a:r>
          <a:endParaRPr lang="en-US" dirty="0"/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/>
      <dgm:spPr>
        <a:solidFill>
          <a:srgbClr val="FFFF99"/>
        </a:solidFill>
      </dgm:spPr>
      <dgm:t>
        <a:bodyPr/>
        <a:lstStyle/>
        <a:p>
          <a:r>
            <a:rPr lang="en-US" dirty="0" smtClean="0"/>
            <a:t>CPV in B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Super Rare</a:t>
          </a:r>
          <a:endParaRPr lang="en-US" dirty="0"/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A</a:t>
          </a:r>
          <a:r>
            <a:rPr lang="en-US" baseline="-25000" dirty="0" smtClean="0"/>
            <a:t>FB</a:t>
          </a:r>
          <a:endParaRPr lang="en-US" baseline="-25000" dirty="0"/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err="1" smtClean="0"/>
            <a:t>Radiative</a:t>
          </a:r>
          <a:r>
            <a:rPr lang="en-US" dirty="0" smtClean="0"/>
            <a:t> decays</a:t>
          </a:r>
          <a:endParaRPr lang="en-US" dirty="0"/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47665EA1-1B98-4996-B515-B1282609271F}" type="presOf" srcId="{E85AFCC7-1F74-4C75-849D-ACCCB4C6A0B8}" destId="{1063B56C-86DD-4C07-9146-268558C9B906}" srcOrd="0" destOrd="0" presId="urn:microsoft.com/office/officeart/2005/8/layout/radial6"/>
    <dgm:cxn modelId="{70318432-EF41-490C-819A-5DC56A449692}" type="presOf" srcId="{004F9712-7FBA-4AA4-8BA4-81AE3D549307}" destId="{CEB2ED05-0AB5-4ACB-8FFA-5D7A608DA76A}" srcOrd="0" destOrd="0" presId="urn:microsoft.com/office/officeart/2005/8/layout/radial6"/>
    <dgm:cxn modelId="{E8ECF475-83C4-41AF-A802-2E98D42D5F4B}" type="presOf" srcId="{BB6B140A-5A84-4AF3-B8BF-1F2776460D89}" destId="{30A89DDC-56EB-49A1-B7C9-5F99489ADD76}" srcOrd="0" destOrd="0" presId="urn:microsoft.com/office/officeart/2005/8/layout/radial6"/>
    <dgm:cxn modelId="{5DE630D3-E374-4EFD-A6F4-08148432AA26}" type="presOf" srcId="{F87383E0-705B-4DF4-A760-DBE5ED2E9FA1}" destId="{13854F45-8C8C-4751-947D-A56BF28D3991}" srcOrd="0" destOrd="0" presId="urn:microsoft.com/office/officeart/2005/8/layout/radial6"/>
    <dgm:cxn modelId="{DEBAEA4D-1ECD-4DF5-BA90-30BEAF0E927D}" type="presOf" srcId="{5A6EDB18-2C2A-41B1-AF36-8F9D73DCFF49}" destId="{20BE49D7-D37C-4654-A110-ADDCB3EFB87C}" srcOrd="0" destOrd="0" presId="urn:microsoft.com/office/officeart/2005/8/layout/radial6"/>
    <dgm:cxn modelId="{6B112A8E-73B1-4027-9D20-B1CB90FB9786}" type="presOf" srcId="{88BCF0AB-543E-4411-9BEC-24FD12FAF626}" destId="{98E2FC31-FD45-411B-9ABC-63E515FB2E1D}" srcOrd="0" destOrd="0" presId="urn:microsoft.com/office/officeart/2005/8/layout/radial6"/>
    <dgm:cxn modelId="{BECADC24-4B92-490F-A395-9760CAAA743D}" type="presOf" srcId="{A79F608F-40DA-4282-8375-9AD3D878766B}" destId="{C72FC3AE-5661-4FB3-A761-08208A98B790}" srcOrd="0" destOrd="0" presId="urn:microsoft.com/office/officeart/2005/8/layout/radial6"/>
    <dgm:cxn modelId="{3F72AE44-0328-45CA-83BD-C814D484260E}" type="presOf" srcId="{7C5C6A46-3DA2-44E2-B6F2-F18B21928718}" destId="{975CFB7B-4E20-4812-B0D0-16FE209F146B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FFB910D7-010A-4EBB-91AD-88702500C375}" type="presOf" srcId="{697F775C-C718-4FED-888A-8A63D1D0905B}" destId="{8E327304-92C1-4F70-9D46-BA7B4C88F098}" srcOrd="0" destOrd="0" presId="urn:microsoft.com/office/officeart/2005/8/layout/radial6"/>
    <dgm:cxn modelId="{94CB41CD-706C-4047-9FAC-A890045DD714}" type="presOf" srcId="{67692EE7-698C-480F-8055-86D9BC296CEB}" destId="{BA56DD0F-4F93-479A-A0CB-91C1EEF06724}" srcOrd="0" destOrd="0" presId="urn:microsoft.com/office/officeart/2005/8/layout/radial6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4B552D5D-59DF-482B-8FF9-153D7B856D85}" type="presOf" srcId="{E0279ADA-D5EF-40F0-B91E-491E0BA24EBE}" destId="{E7238481-BFF7-432D-A74C-D7FDBF92E020}" srcOrd="0" destOrd="0" presId="urn:microsoft.com/office/officeart/2005/8/layout/radial6"/>
    <dgm:cxn modelId="{C7A26F9D-C0C7-47D2-B302-1277AC3B04D5}" type="presOf" srcId="{7B68677D-31ED-4D35-8703-77405542DF96}" destId="{10BD8F6A-0F95-4604-A9C3-5BA2655DC154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1A022C73-14E2-48EF-8C0C-163A53547AC8}" type="presOf" srcId="{789F9C35-CFDC-47E8-8317-8EF363DD7BD8}" destId="{C6B0DD9E-1B0D-422B-BAFE-4C5D72B11A6D}" srcOrd="0" destOrd="0" presId="urn:microsoft.com/office/officeart/2005/8/layout/radial6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8375E812-5B45-41FA-96C7-4717425A5C70}" type="presOf" srcId="{089A31D6-D0FC-4750-87C4-511432D7ECE5}" destId="{7D42C23B-94D4-47AF-B3BD-06B6F601B3AE}" srcOrd="0" destOrd="0" presId="urn:microsoft.com/office/officeart/2005/8/layout/radial6"/>
    <dgm:cxn modelId="{418C8506-FF0D-40BB-8619-A124152B0B8D}" type="presOf" srcId="{2CBE438B-0DFB-46AF-A3CC-BBC6B3D04908}" destId="{B818B44D-4FA1-4AEB-AF6A-5728123500CE}" srcOrd="0" destOrd="0" presId="urn:microsoft.com/office/officeart/2005/8/layout/radial6"/>
    <dgm:cxn modelId="{C472808E-3384-4580-BAD2-DEDF49615D97}" type="presOf" srcId="{D23F7489-4740-429F-B1BF-883A98A8F511}" destId="{EFB94169-866E-45F3-BF0C-4AEEB445E481}" srcOrd="0" destOrd="0" presId="urn:microsoft.com/office/officeart/2005/8/layout/radial6"/>
    <dgm:cxn modelId="{C58A2D7C-05F0-4C1D-AFA4-19C86C04B606}" type="presParOf" srcId="{C72FC3AE-5661-4FB3-A761-08208A98B790}" destId="{EFB94169-866E-45F3-BF0C-4AEEB445E481}" srcOrd="0" destOrd="0" presId="urn:microsoft.com/office/officeart/2005/8/layout/radial6"/>
    <dgm:cxn modelId="{E3A5A2C1-3A5F-4AEF-AF53-AAF308B28FBA}" type="presParOf" srcId="{C72FC3AE-5661-4FB3-A761-08208A98B790}" destId="{30A89DDC-56EB-49A1-B7C9-5F99489ADD76}" srcOrd="1" destOrd="0" presId="urn:microsoft.com/office/officeart/2005/8/layout/radial6"/>
    <dgm:cxn modelId="{0F99E1E4-A87D-44E9-AC87-9F4BBDF41787}" type="presParOf" srcId="{C72FC3AE-5661-4FB3-A761-08208A98B790}" destId="{5DC446C2-5635-47DB-A341-173E01570ED1}" srcOrd="2" destOrd="0" presId="urn:microsoft.com/office/officeart/2005/8/layout/radial6"/>
    <dgm:cxn modelId="{595BFB67-212C-4AA2-8BAD-A6CBD4019487}" type="presParOf" srcId="{C72FC3AE-5661-4FB3-A761-08208A98B790}" destId="{8E327304-92C1-4F70-9D46-BA7B4C88F098}" srcOrd="3" destOrd="0" presId="urn:microsoft.com/office/officeart/2005/8/layout/radial6"/>
    <dgm:cxn modelId="{24CEAE1C-E3BA-41C1-9BC0-0C492D172FDA}" type="presParOf" srcId="{C72FC3AE-5661-4FB3-A761-08208A98B790}" destId="{B818B44D-4FA1-4AEB-AF6A-5728123500CE}" srcOrd="4" destOrd="0" presId="urn:microsoft.com/office/officeart/2005/8/layout/radial6"/>
    <dgm:cxn modelId="{E5DDAC1E-F95E-4166-ACE6-E54C4ADC66EA}" type="presParOf" srcId="{C72FC3AE-5661-4FB3-A761-08208A98B790}" destId="{E5BC9A2A-CCBC-4E32-9C46-05740A9D21B6}" srcOrd="5" destOrd="0" presId="urn:microsoft.com/office/officeart/2005/8/layout/radial6"/>
    <dgm:cxn modelId="{2C7B6E36-40E7-43F2-AEE2-D79C7AFE3F35}" type="presParOf" srcId="{C72FC3AE-5661-4FB3-A761-08208A98B790}" destId="{10BD8F6A-0F95-4604-A9C3-5BA2655DC154}" srcOrd="6" destOrd="0" presId="urn:microsoft.com/office/officeart/2005/8/layout/radial6"/>
    <dgm:cxn modelId="{085C4940-A3F0-4525-9C90-598034A2599F}" type="presParOf" srcId="{C72FC3AE-5661-4FB3-A761-08208A98B790}" destId="{975CFB7B-4E20-4812-B0D0-16FE209F146B}" srcOrd="7" destOrd="0" presId="urn:microsoft.com/office/officeart/2005/8/layout/radial6"/>
    <dgm:cxn modelId="{3D2ED433-2F1F-4F66-8CB6-1267629B34DC}" type="presParOf" srcId="{C72FC3AE-5661-4FB3-A761-08208A98B790}" destId="{E0B94089-A09E-4CC2-BC37-9B20D9E51C1E}" srcOrd="8" destOrd="0" presId="urn:microsoft.com/office/officeart/2005/8/layout/radial6"/>
    <dgm:cxn modelId="{1312A59D-9573-4B56-8D92-52945C503D2B}" type="presParOf" srcId="{C72FC3AE-5661-4FB3-A761-08208A98B790}" destId="{BA56DD0F-4F93-479A-A0CB-91C1EEF06724}" srcOrd="9" destOrd="0" presId="urn:microsoft.com/office/officeart/2005/8/layout/radial6"/>
    <dgm:cxn modelId="{34C0301B-B9FE-4B07-8387-D922ECDF2CE0}" type="presParOf" srcId="{C72FC3AE-5661-4FB3-A761-08208A98B790}" destId="{98E2FC31-FD45-411B-9ABC-63E515FB2E1D}" srcOrd="10" destOrd="0" presId="urn:microsoft.com/office/officeart/2005/8/layout/radial6"/>
    <dgm:cxn modelId="{55A055B4-BE27-493A-82AC-B0D56FDDF082}" type="presParOf" srcId="{C72FC3AE-5661-4FB3-A761-08208A98B790}" destId="{AE3EF5AF-0F5E-46F5-934E-60AAF9E63BA3}" srcOrd="11" destOrd="0" presId="urn:microsoft.com/office/officeart/2005/8/layout/radial6"/>
    <dgm:cxn modelId="{73704010-9CA4-436A-A2C5-06C12CF425D2}" type="presParOf" srcId="{C72FC3AE-5661-4FB3-A761-08208A98B790}" destId="{20BE49D7-D37C-4654-A110-ADDCB3EFB87C}" srcOrd="12" destOrd="0" presId="urn:microsoft.com/office/officeart/2005/8/layout/radial6"/>
    <dgm:cxn modelId="{14CB9FB2-C9BE-4A1B-8059-0187A1360B3E}" type="presParOf" srcId="{C72FC3AE-5661-4FB3-A761-08208A98B790}" destId="{E7238481-BFF7-432D-A74C-D7FDBF92E020}" srcOrd="13" destOrd="0" presId="urn:microsoft.com/office/officeart/2005/8/layout/radial6"/>
    <dgm:cxn modelId="{D4B9F9BF-B589-47FC-8CF0-ECCE23312D75}" type="presParOf" srcId="{C72FC3AE-5661-4FB3-A761-08208A98B790}" destId="{5947F472-1916-40FF-A35A-F2E8354B1A65}" srcOrd="14" destOrd="0" presId="urn:microsoft.com/office/officeart/2005/8/layout/radial6"/>
    <dgm:cxn modelId="{D1F63A1D-6205-46B1-925E-BBCE7FBDBE10}" type="presParOf" srcId="{C72FC3AE-5661-4FB3-A761-08208A98B790}" destId="{C6B0DD9E-1B0D-422B-BAFE-4C5D72B11A6D}" srcOrd="15" destOrd="0" presId="urn:microsoft.com/office/officeart/2005/8/layout/radial6"/>
    <dgm:cxn modelId="{DA1ED79D-5C67-4B23-AFCE-B9EAA33583C8}" type="presParOf" srcId="{C72FC3AE-5661-4FB3-A761-08208A98B790}" destId="{13854F45-8C8C-4751-947D-A56BF28D3991}" srcOrd="16" destOrd="0" presId="urn:microsoft.com/office/officeart/2005/8/layout/radial6"/>
    <dgm:cxn modelId="{B5621B1D-4503-4DB0-A979-03014023610E}" type="presParOf" srcId="{C72FC3AE-5661-4FB3-A761-08208A98B790}" destId="{080516C5-965C-4BFE-AD8F-DE90BBBD32B7}" srcOrd="17" destOrd="0" presId="urn:microsoft.com/office/officeart/2005/8/layout/radial6"/>
    <dgm:cxn modelId="{B4272F67-69B9-4F5A-8A4C-AA583796150B}" type="presParOf" srcId="{C72FC3AE-5661-4FB3-A761-08208A98B790}" destId="{CEB2ED05-0AB5-4ACB-8FFA-5D7A608DA76A}" srcOrd="18" destOrd="0" presId="urn:microsoft.com/office/officeart/2005/8/layout/radial6"/>
    <dgm:cxn modelId="{4933187A-94DE-46BC-BBB1-D719703C6740}" type="presParOf" srcId="{C72FC3AE-5661-4FB3-A761-08208A98B790}" destId="{7D42C23B-94D4-47AF-B3BD-06B6F601B3AE}" srcOrd="19" destOrd="0" presId="urn:microsoft.com/office/officeart/2005/8/layout/radial6"/>
    <dgm:cxn modelId="{A433F6FB-2FE5-4687-8AB2-3E964B63037D}" type="presParOf" srcId="{C72FC3AE-5661-4FB3-A761-08208A98B790}" destId="{958E0A7F-6FC1-42A2-883C-52862F2FA0E3}" srcOrd="20" destOrd="0" presId="urn:microsoft.com/office/officeart/2005/8/layout/radial6"/>
    <dgm:cxn modelId="{9AF7E9A3-2E43-4649-AE60-A19D1B48D65B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rPr>
            <a:t>γ</a:t>
          </a:r>
          <a:endParaRPr 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φ</a:t>
          </a:r>
          <a:r>
            <a:rPr lang="en-US" sz="1800" b="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</a:t>
          </a:r>
          <a:endParaRPr lang="en-US" sz="1800" b="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charm</a:t>
          </a:r>
          <a:endParaRPr lang="en-US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B</a:t>
          </a:r>
          <a:r>
            <a:rPr lang="en-US" sz="1800" b="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</a:t>
          </a:r>
          <a:endParaRPr lang="en-US" sz="1800" b="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 Rare</a:t>
          </a:r>
          <a:endParaRPr lang="en-US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r>
            <a:rPr lang="en-US" sz="1800" b="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FB</a:t>
          </a:r>
          <a:endParaRPr lang="en-US" sz="1800" b="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17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Radiative</a:t>
          </a:r>
          <a:r>
            <a:rPr lang="en-US" sz="17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decays</a:t>
          </a:r>
          <a:endParaRPr lang="en-US" sz="17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8DE37352-9FC5-4AE9-89C5-05855085967B}" type="presOf" srcId="{697F775C-C718-4FED-888A-8A63D1D0905B}" destId="{8E327304-92C1-4F70-9D46-BA7B4C88F098}" srcOrd="0" destOrd="0" presId="urn:microsoft.com/office/officeart/2005/8/layout/radial6"/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958EEC75-4A13-4489-911C-B69F883D22E4}" type="presOf" srcId="{004F9712-7FBA-4AA4-8BA4-81AE3D549307}" destId="{CEB2ED05-0AB5-4ACB-8FFA-5D7A608DA76A}" srcOrd="0" destOrd="0" presId="urn:microsoft.com/office/officeart/2005/8/layout/radial6"/>
    <dgm:cxn modelId="{3E15F65C-12AD-4D98-9C61-3972E32A1985}" type="presOf" srcId="{789F9C35-CFDC-47E8-8317-8EF363DD7BD8}" destId="{C6B0DD9E-1B0D-422B-BAFE-4C5D72B11A6D}" srcOrd="0" destOrd="0" presId="urn:microsoft.com/office/officeart/2005/8/layout/radial6"/>
    <dgm:cxn modelId="{F28F2733-95B9-47A3-9974-F73F2AD13C7C}" type="presOf" srcId="{67692EE7-698C-480F-8055-86D9BC296CEB}" destId="{BA56DD0F-4F93-479A-A0CB-91C1EEF06724}" srcOrd="0" destOrd="0" presId="urn:microsoft.com/office/officeart/2005/8/layout/radial6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174B3192-CA22-47BB-A7A2-BA14B5904058}" type="presOf" srcId="{E85AFCC7-1F74-4C75-849D-ACCCB4C6A0B8}" destId="{1063B56C-86DD-4C07-9146-268558C9B906}" srcOrd="0" destOrd="0" presId="urn:microsoft.com/office/officeart/2005/8/layout/radial6"/>
    <dgm:cxn modelId="{BB31FCDF-D251-4AEC-8D7C-24D4FBC7C70E}" type="presOf" srcId="{2CBE438B-0DFB-46AF-A3CC-BBC6B3D04908}" destId="{B818B44D-4FA1-4AEB-AF6A-5728123500CE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3A541945-65F4-4392-BAAA-906DBBA4A7C7}" type="presOf" srcId="{089A31D6-D0FC-4750-87C4-511432D7ECE5}" destId="{7D42C23B-94D4-47AF-B3BD-06B6F601B3AE}" srcOrd="0" destOrd="0" presId="urn:microsoft.com/office/officeart/2005/8/layout/radial6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B021BBB5-3758-4527-B07B-8E715347992A}" type="presOf" srcId="{E0279ADA-D5EF-40F0-B91E-491E0BA24EBE}" destId="{E7238481-BFF7-432D-A74C-D7FDBF92E020}" srcOrd="0" destOrd="0" presId="urn:microsoft.com/office/officeart/2005/8/layout/radial6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A33DD8F4-B9F9-45FA-BF16-DCB7771BAC0B}" type="presOf" srcId="{88BCF0AB-543E-4411-9BEC-24FD12FAF626}" destId="{98E2FC31-FD45-411B-9ABC-63E515FB2E1D}" srcOrd="0" destOrd="0" presId="urn:microsoft.com/office/officeart/2005/8/layout/radial6"/>
    <dgm:cxn modelId="{8FE46FC8-1B8E-4028-8E1C-0200893872D0}" type="presOf" srcId="{7C5C6A46-3DA2-44E2-B6F2-F18B21928718}" destId="{975CFB7B-4E20-4812-B0D0-16FE209F146B}" srcOrd="0" destOrd="0" presId="urn:microsoft.com/office/officeart/2005/8/layout/radial6"/>
    <dgm:cxn modelId="{D044CDDF-987B-45F5-973E-2E63932A967B}" type="presOf" srcId="{5A6EDB18-2C2A-41B1-AF36-8F9D73DCFF49}" destId="{20BE49D7-D37C-4654-A110-ADDCB3EFB87C}" srcOrd="0" destOrd="0" presId="urn:microsoft.com/office/officeart/2005/8/layout/radial6"/>
    <dgm:cxn modelId="{0B866C41-AE4D-42F6-8149-53147D244149}" type="presOf" srcId="{7B68677D-31ED-4D35-8703-77405542DF96}" destId="{10BD8F6A-0F95-4604-A9C3-5BA2655DC154}" srcOrd="0" destOrd="0" presId="urn:microsoft.com/office/officeart/2005/8/layout/radial6"/>
    <dgm:cxn modelId="{6EE1CDD6-5F53-4BB4-8245-252A46DBED05}" type="presOf" srcId="{D23F7489-4740-429F-B1BF-883A98A8F511}" destId="{EFB94169-866E-45F3-BF0C-4AEEB445E481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ADA730E1-5733-435A-92BE-39C16B79348E}" type="presOf" srcId="{F87383E0-705B-4DF4-A760-DBE5ED2E9FA1}" destId="{13854F45-8C8C-4751-947D-A56BF28D3991}" srcOrd="0" destOrd="0" presId="urn:microsoft.com/office/officeart/2005/8/layout/radial6"/>
    <dgm:cxn modelId="{93F7674A-AFEC-4A9E-8225-0C4E48DDA12E}" type="presOf" srcId="{BB6B140A-5A84-4AF3-B8BF-1F2776460D89}" destId="{30A89DDC-56EB-49A1-B7C9-5F99489ADD76}" srcOrd="0" destOrd="0" presId="urn:microsoft.com/office/officeart/2005/8/layout/radial6"/>
    <dgm:cxn modelId="{C7B68E6F-E311-476E-B0AA-6320A06AB1CA}" type="presOf" srcId="{A79F608F-40DA-4282-8375-9AD3D878766B}" destId="{C72FC3AE-5661-4FB3-A761-08208A98B790}" srcOrd="0" destOrd="0" presId="urn:microsoft.com/office/officeart/2005/8/layout/radial6"/>
    <dgm:cxn modelId="{3045981C-AFFC-494D-B065-AE482821EFAE}" type="presParOf" srcId="{C72FC3AE-5661-4FB3-A761-08208A98B790}" destId="{EFB94169-866E-45F3-BF0C-4AEEB445E481}" srcOrd="0" destOrd="0" presId="urn:microsoft.com/office/officeart/2005/8/layout/radial6"/>
    <dgm:cxn modelId="{D4020463-61CB-4662-B248-036BA2706913}" type="presParOf" srcId="{C72FC3AE-5661-4FB3-A761-08208A98B790}" destId="{30A89DDC-56EB-49A1-B7C9-5F99489ADD76}" srcOrd="1" destOrd="0" presId="urn:microsoft.com/office/officeart/2005/8/layout/radial6"/>
    <dgm:cxn modelId="{555796B6-8573-4F8E-BC78-A104EC06EEB2}" type="presParOf" srcId="{C72FC3AE-5661-4FB3-A761-08208A98B790}" destId="{5DC446C2-5635-47DB-A341-173E01570ED1}" srcOrd="2" destOrd="0" presId="urn:microsoft.com/office/officeart/2005/8/layout/radial6"/>
    <dgm:cxn modelId="{3B511554-9CA3-4CAC-9907-43D5421749E3}" type="presParOf" srcId="{C72FC3AE-5661-4FB3-A761-08208A98B790}" destId="{8E327304-92C1-4F70-9D46-BA7B4C88F098}" srcOrd="3" destOrd="0" presId="urn:microsoft.com/office/officeart/2005/8/layout/radial6"/>
    <dgm:cxn modelId="{F1DB7C0B-288C-44E5-9A56-78E3375FFBD0}" type="presParOf" srcId="{C72FC3AE-5661-4FB3-A761-08208A98B790}" destId="{B818B44D-4FA1-4AEB-AF6A-5728123500CE}" srcOrd="4" destOrd="0" presId="urn:microsoft.com/office/officeart/2005/8/layout/radial6"/>
    <dgm:cxn modelId="{E7AB6893-BAFF-4606-A506-BDFBC999595C}" type="presParOf" srcId="{C72FC3AE-5661-4FB3-A761-08208A98B790}" destId="{E5BC9A2A-CCBC-4E32-9C46-05740A9D21B6}" srcOrd="5" destOrd="0" presId="urn:microsoft.com/office/officeart/2005/8/layout/radial6"/>
    <dgm:cxn modelId="{391868DA-BE16-4BC2-856C-BB8A8F14F164}" type="presParOf" srcId="{C72FC3AE-5661-4FB3-A761-08208A98B790}" destId="{10BD8F6A-0F95-4604-A9C3-5BA2655DC154}" srcOrd="6" destOrd="0" presId="urn:microsoft.com/office/officeart/2005/8/layout/radial6"/>
    <dgm:cxn modelId="{73017EA0-9F9F-4B52-8A88-433AECDDB321}" type="presParOf" srcId="{C72FC3AE-5661-4FB3-A761-08208A98B790}" destId="{975CFB7B-4E20-4812-B0D0-16FE209F146B}" srcOrd="7" destOrd="0" presId="urn:microsoft.com/office/officeart/2005/8/layout/radial6"/>
    <dgm:cxn modelId="{505DDE4B-A134-4C8F-BBA0-7AA4ABCB2C5F}" type="presParOf" srcId="{C72FC3AE-5661-4FB3-A761-08208A98B790}" destId="{E0B94089-A09E-4CC2-BC37-9B20D9E51C1E}" srcOrd="8" destOrd="0" presId="urn:microsoft.com/office/officeart/2005/8/layout/radial6"/>
    <dgm:cxn modelId="{7BC8D3B7-C36E-496F-B4F7-70F317889BB4}" type="presParOf" srcId="{C72FC3AE-5661-4FB3-A761-08208A98B790}" destId="{BA56DD0F-4F93-479A-A0CB-91C1EEF06724}" srcOrd="9" destOrd="0" presId="urn:microsoft.com/office/officeart/2005/8/layout/radial6"/>
    <dgm:cxn modelId="{25D8E1DD-0344-4351-97CC-92CAF700AEF5}" type="presParOf" srcId="{C72FC3AE-5661-4FB3-A761-08208A98B790}" destId="{98E2FC31-FD45-411B-9ABC-63E515FB2E1D}" srcOrd="10" destOrd="0" presId="urn:microsoft.com/office/officeart/2005/8/layout/radial6"/>
    <dgm:cxn modelId="{D6AB33FD-6B96-47EB-97BD-50D6ED000BC4}" type="presParOf" srcId="{C72FC3AE-5661-4FB3-A761-08208A98B790}" destId="{AE3EF5AF-0F5E-46F5-934E-60AAF9E63BA3}" srcOrd="11" destOrd="0" presId="urn:microsoft.com/office/officeart/2005/8/layout/radial6"/>
    <dgm:cxn modelId="{73EC0388-4600-4E6B-9081-C169B2883487}" type="presParOf" srcId="{C72FC3AE-5661-4FB3-A761-08208A98B790}" destId="{20BE49D7-D37C-4654-A110-ADDCB3EFB87C}" srcOrd="12" destOrd="0" presId="urn:microsoft.com/office/officeart/2005/8/layout/radial6"/>
    <dgm:cxn modelId="{5BEB640B-1158-403C-A230-FB2B644817CC}" type="presParOf" srcId="{C72FC3AE-5661-4FB3-A761-08208A98B790}" destId="{E7238481-BFF7-432D-A74C-D7FDBF92E020}" srcOrd="13" destOrd="0" presId="urn:microsoft.com/office/officeart/2005/8/layout/radial6"/>
    <dgm:cxn modelId="{72DA1ED4-6B90-4125-B129-C4A7FE7CACF2}" type="presParOf" srcId="{C72FC3AE-5661-4FB3-A761-08208A98B790}" destId="{5947F472-1916-40FF-A35A-F2E8354B1A65}" srcOrd="14" destOrd="0" presId="urn:microsoft.com/office/officeart/2005/8/layout/radial6"/>
    <dgm:cxn modelId="{99FF5E1C-15E6-4174-A948-01D2230AA3D4}" type="presParOf" srcId="{C72FC3AE-5661-4FB3-A761-08208A98B790}" destId="{C6B0DD9E-1B0D-422B-BAFE-4C5D72B11A6D}" srcOrd="15" destOrd="0" presId="urn:microsoft.com/office/officeart/2005/8/layout/radial6"/>
    <dgm:cxn modelId="{41D0339A-DEC2-4B9B-A30F-867BFA46B964}" type="presParOf" srcId="{C72FC3AE-5661-4FB3-A761-08208A98B790}" destId="{13854F45-8C8C-4751-947D-A56BF28D3991}" srcOrd="16" destOrd="0" presId="urn:microsoft.com/office/officeart/2005/8/layout/radial6"/>
    <dgm:cxn modelId="{4E336A5D-23EF-4CD2-8C4B-1ADA39DDCAB2}" type="presParOf" srcId="{C72FC3AE-5661-4FB3-A761-08208A98B790}" destId="{080516C5-965C-4BFE-AD8F-DE90BBBD32B7}" srcOrd="17" destOrd="0" presId="urn:microsoft.com/office/officeart/2005/8/layout/radial6"/>
    <dgm:cxn modelId="{27A11488-603D-421C-AD11-72CBD0F98640}" type="presParOf" srcId="{C72FC3AE-5661-4FB3-A761-08208A98B790}" destId="{CEB2ED05-0AB5-4ACB-8FFA-5D7A608DA76A}" srcOrd="18" destOrd="0" presId="urn:microsoft.com/office/officeart/2005/8/layout/radial6"/>
    <dgm:cxn modelId="{EF0241EB-3CF2-42D7-9CFC-13E8B11D5B19}" type="presParOf" srcId="{C72FC3AE-5661-4FB3-A761-08208A98B790}" destId="{7D42C23B-94D4-47AF-B3BD-06B6F601B3AE}" srcOrd="19" destOrd="0" presId="urn:microsoft.com/office/officeart/2005/8/layout/radial6"/>
    <dgm:cxn modelId="{3D8433F6-35D3-4189-B52E-0F5E2AB5CF2A}" type="presParOf" srcId="{C72FC3AE-5661-4FB3-A761-08208A98B790}" destId="{958E0A7F-6FC1-42A2-883C-52862F2FA0E3}" srcOrd="20" destOrd="0" presId="urn:microsoft.com/office/officeart/2005/8/layout/radial6"/>
    <dgm:cxn modelId="{F94896A1-A156-4442-A134-AACBE1E2855A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rPr>
            <a:t>γ</a:t>
          </a:r>
          <a:endParaRPr lang="en-US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/>
      <dgm:spPr>
        <a:solidFill>
          <a:srgbClr val="FFFF99"/>
        </a:solidFill>
      </dgm:spPr>
      <dgm:t>
        <a:bodyPr/>
        <a:lstStyle/>
        <a:p>
          <a:r>
            <a:rPr lang="el-GR" dirty="0" smtClean="0"/>
            <a:t>φ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/>
      <dgm:spPr>
        <a:solidFill>
          <a:srgbClr val="FFFF99"/>
        </a:solidFill>
      </dgm:spPr>
      <dgm:t>
        <a:bodyPr/>
        <a:lstStyle/>
        <a:p>
          <a:r>
            <a:rPr lang="en-U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dirty="0" smtClean="0"/>
            <a:t>charm</a:t>
          </a:r>
          <a:endParaRPr lang="en-US" dirty="0"/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/>
      <dgm:spPr>
        <a:solidFill>
          <a:srgbClr val="FFFF99"/>
        </a:solidFill>
      </dgm:spPr>
      <dgm:t>
        <a:bodyPr/>
        <a:lstStyle/>
        <a:p>
          <a:r>
            <a:rPr lang="en-US" dirty="0" smtClean="0"/>
            <a:t>CPV in B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Super Rare</a:t>
          </a:r>
          <a:endParaRPr lang="en-US" dirty="0"/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A</a:t>
          </a:r>
          <a:r>
            <a:rPr lang="en-US" baseline="-25000" dirty="0" smtClean="0"/>
            <a:t>FB</a:t>
          </a:r>
          <a:endParaRPr lang="en-US" baseline="-25000" dirty="0"/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err="1" smtClean="0"/>
            <a:t>Radiative</a:t>
          </a:r>
          <a:r>
            <a:rPr lang="en-US" dirty="0" smtClean="0"/>
            <a:t> decays</a:t>
          </a:r>
          <a:endParaRPr lang="en-US" dirty="0"/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4CC392C9-4005-40FC-8E1A-9B2068249EC1}" type="presOf" srcId="{88BCF0AB-543E-4411-9BEC-24FD12FAF626}" destId="{98E2FC31-FD45-411B-9ABC-63E515FB2E1D}" srcOrd="0" destOrd="0" presId="urn:microsoft.com/office/officeart/2005/8/layout/radial6"/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B6E7CFAA-5370-47FF-8B29-B78CDCEC342A}" type="presOf" srcId="{F87383E0-705B-4DF4-A760-DBE5ED2E9FA1}" destId="{13854F45-8C8C-4751-947D-A56BF28D3991}" srcOrd="0" destOrd="0" presId="urn:microsoft.com/office/officeart/2005/8/layout/radial6"/>
    <dgm:cxn modelId="{4E8A71E9-C591-4789-996F-0DD302F85D86}" type="presOf" srcId="{E0279ADA-D5EF-40F0-B91E-491E0BA24EBE}" destId="{E7238481-BFF7-432D-A74C-D7FDBF92E020}" srcOrd="0" destOrd="0" presId="urn:microsoft.com/office/officeart/2005/8/layout/radial6"/>
    <dgm:cxn modelId="{E9CE5F40-9D01-41B4-AB68-71382CC9F0DB}" type="presOf" srcId="{789F9C35-CFDC-47E8-8317-8EF363DD7BD8}" destId="{C6B0DD9E-1B0D-422B-BAFE-4C5D72B11A6D}" srcOrd="0" destOrd="0" presId="urn:microsoft.com/office/officeart/2005/8/layout/radial6"/>
    <dgm:cxn modelId="{9812754C-FEBC-4BF3-86A5-AC654DB72482}" type="presOf" srcId="{7C5C6A46-3DA2-44E2-B6F2-F18B21928718}" destId="{975CFB7B-4E20-4812-B0D0-16FE209F146B}" srcOrd="0" destOrd="0" presId="urn:microsoft.com/office/officeart/2005/8/layout/radial6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4B93FAC6-EF6E-4672-BDD7-39083FB126F8}" type="presOf" srcId="{5A6EDB18-2C2A-41B1-AF36-8F9D73DCFF49}" destId="{20BE49D7-D37C-4654-A110-ADDCB3EFB87C}" srcOrd="0" destOrd="0" presId="urn:microsoft.com/office/officeart/2005/8/layout/radial6"/>
    <dgm:cxn modelId="{70BD1E50-B968-4502-816B-2680D86D468D}" type="presOf" srcId="{7B68677D-31ED-4D35-8703-77405542DF96}" destId="{10BD8F6A-0F95-4604-A9C3-5BA2655DC154}" srcOrd="0" destOrd="0" presId="urn:microsoft.com/office/officeart/2005/8/layout/radial6"/>
    <dgm:cxn modelId="{9A6E558E-42C5-4807-84B9-7ACFA30E1651}" type="presOf" srcId="{67692EE7-698C-480F-8055-86D9BC296CEB}" destId="{BA56DD0F-4F93-479A-A0CB-91C1EEF06724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F37461F8-49D9-4576-A1C8-2096BDDC2FBC}" type="presOf" srcId="{A79F608F-40DA-4282-8375-9AD3D878766B}" destId="{C72FC3AE-5661-4FB3-A761-08208A98B790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F7F838EA-1B03-4E4C-9453-3979A63D6361}" type="presOf" srcId="{2CBE438B-0DFB-46AF-A3CC-BBC6B3D04908}" destId="{B818B44D-4FA1-4AEB-AF6A-5728123500CE}" srcOrd="0" destOrd="0" presId="urn:microsoft.com/office/officeart/2005/8/layout/radial6"/>
    <dgm:cxn modelId="{BF493016-B384-4820-BED9-9A4206210548}" type="presOf" srcId="{BB6B140A-5A84-4AF3-B8BF-1F2776460D89}" destId="{30A89DDC-56EB-49A1-B7C9-5F99489ADD76}" srcOrd="0" destOrd="0" presId="urn:microsoft.com/office/officeart/2005/8/layout/radial6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258E2779-6591-43A0-8F3F-69BC30483B0B}" type="presOf" srcId="{089A31D6-D0FC-4750-87C4-511432D7ECE5}" destId="{7D42C23B-94D4-47AF-B3BD-06B6F601B3AE}" srcOrd="0" destOrd="0" presId="urn:microsoft.com/office/officeart/2005/8/layout/radial6"/>
    <dgm:cxn modelId="{86C22264-D4F7-4D6D-9ED6-253BDBEA9BC3}" type="presOf" srcId="{004F9712-7FBA-4AA4-8BA4-81AE3D549307}" destId="{CEB2ED05-0AB5-4ACB-8FFA-5D7A608DA76A}" srcOrd="0" destOrd="0" presId="urn:microsoft.com/office/officeart/2005/8/layout/radial6"/>
    <dgm:cxn modelId="{43363B07-2B8C-4629-BFFA-76BBB865E62F}" type="presOf" srcId="{E85AFCC7-1F74-4C75-849D-ACCCB4C6A0B8}" destId="{1063B56C-86DD-4C07-9146-268558C9B906}" srcOrd="0" destOrd="0" presId="urn:microsoft.com/office/officeart/2005/8/layout/radial6"/>
    <dgm:cxn modelId="{3D620016-E8F7-4795-A4E0-FB05FE30B46D}" type="presOf" srcId="{D23F7489-4740-429F-B1BF-883A98A8F511}" destId="{EFB94169-866E-45F3-BF0C-4AEEB445E481}" srcOrd="0" destOrd="0" presId="urn:microsoft.com/office/officeart/2005/8/layout/radial6"/>
    <dgm:cxn modelId="{CE1531E0-3B89-4434-8DB9-131D2504B135}" type="presOf" srcId="{697F775C-C718-4FED-888A-8A63D1D0905B}" destId="{8E327304-92C1-4F70-9D46-BA7B4C88F098}" srcOrd="0" destOrd="0" presId="urn:microsoft.com/office/officeart/2005/8/layout/radial6"/>
    <dgm:cxn modelId="{8EA0908C-8884-4B03-B5F1-794F70EBD73C}" type="presParOf" srcId="{C72FC3AE-5661-4FB3-A761-08208A98B790}" destId="{EFB94169-866E-45F3-BF0C-4AEEB445E481}" srcOrd="0" destOrd="0" presId="urn:microsoft.com/office/officeart/2005/8/layout/radial6"/>
    <dgm:cxn modelId="{37DF7736-5E05-4695-A8CC-02EA5BCF5146}" type="presParOf" srcId="{C72FC3AE-5661-4FB3-A761-08208A98B790}" destId="{30A89DDC-56EB-49A1-B7C9-5F99489ADD76}" srcOrd="1" destOrd="0" presId="urn:microsoft.com/office/officeart/2005/8/layout/radial6"/>
    <dgm:cxn modelId="{59F856D7-09E4-4AAE-94CD-F0E201587140}" type="presParOf" srcId="{C72FC3AE-5661-4FB3-A761-08208A98B790}" destId="{5DC446C2-5635-47DB-A341-173E01570ED1}" srcOrd="2" destOrd="0" presId="urn:microsoft.com/office/officeart/2005/8/layout/radial6"/>
    <dgm:cxn modelId="{47259657-FF9D-40E5-BA75-86AD13182705}" type="presParOf" srcId="{C72FC3AE-5661-4FB3-A761-08208A98B790}" destId="{8E327304-92C1-4F70-9D46-BA7B4C88F098}" srcOrd="3" destOrd="0" presId="urn:microsoft.com/office/officeart/2005/8/layout/radial6"/>
    <dgm:cxn modelId="{F324B4E6-B7B5-445C-82B7-F97773692476}" type="presParOf" srcId="{C72FC3AE-5661-4FB3-A761-08208A98B790}" destId="{B818B44D-4FA1-4AEB-AF6A-5728123500CE}" srcOrd="4" destOrd="0" presId="urn:microsoft.com/office/officeart/2005/8/layout/radial6"/>
    <dgm:cxn modelId="{D4CC1D08-14AF-4488-B081-9CC759779138}" type="presParOf" srcId="{C72FC3AE-5661-4FB3-A761-08208A98B790}" destId="{E5BC9A2A-CCBC-4E32-9C46-05740A9D21B6}" srcOrd="5" destOrd="0" presId="urn:microsoft.com/office/officeart/2005/8/layout/radial6"/>
    <dgm:cxn modelId="{22856142-7BC1-459C-95D7-007436F63524}" type="presParOf" srcId="{C72FC3AE-5661-4FB3-A761-08208A98B790}" destId="{10BD8F6A-0F95-4604-A9C3-5BA2655DC154}" srcOrd="6" destOrd="0" presId="urn:microsoft.com/office/officeart/2005/8/layout/radial6"/>
    <dgm:cxn modelId="{9344644E-4DA2-4922-869B-C85CAEA948A0}" type="presParOf" srcId="{C72FC3AE-5661-4FB3-A761-08208A98B790}" destId="{975CFB7B-4E20-4812-B0D0-16FE209F146B}" srcOrd="7" destOrd="0" presId="urn:microsoft.com/office/officeart/2005/8/layout/radial6"/>
    <dgm:cxn modelId="{5DD49EF5-E431-4846-B4FD-F08F0D164680}" type="presParOf" srcId="{C72FC3AE-5661-4FB3-A761-08208A98B790}" destId="{E0B94089-A09E-4CC2-BC37-9B20D9E51C1E}" srcOrd="8" destOrd="0" presId="urn:microsoft.com/office/officeart/2005/8/layout/radial6"/>
    <dgm:cxn modelId="{BC255BD3-4168-4B8A-BAD6-7C9DBDF22A3F}" type="presParOf" srcId="{C72FC3AE-5661-4FB3-A761-08208A98B790}" destId="{BA56DD0F-4F93-479A-A0CB-91C1EEF06724}" srcOrd="9" destOrd="0" presId="urn:microsoft.com/office/officeart/2005/8/layout/radial6"/>
    <dgm:cxn modelId="{3C1521E3-782A-4387-924D-516CB8C5C1B2}" type="presParOf" srcId="{C72FC3AE-5661-4FB3-A761-08208A98B790}" destId="{98E2FC31-FD45-411B-9ABC-63E515FB2E1D}" srcOrd="10" destOrd="0" presId="urn:microsoft.com/office/officeart/2005/8/layout/radial6"/>
    <dgm:cxn modelId="{E7330935-2C47-46F7-B9F0-A72F8BFDBCBC}" type="presParOf" srcId="{C72FC3AE-5661-4FB3-A761-08208A98B790}" destId="{AE3EF5AF-0F5E-46F5-934E-60AAF9E63BA3}" srcOrd="11" destOrd="0" presId="urn:microsoft.com/office/officeart/2005/8/layout/radial6"/>
    <dgm:cxn modelId="{A032E552-BD01-42A3-B11A-8A139FB91D2D}" type="presParOf" srcId="{C72FC3AE-5661-4FB3-A761-08208A98B790}" destId="{20BE49D7-D37C-4654-A110-ADDCB3EFB87C}" srcOrd="12" destOrd="0" presId="urn:microsoft.com/office/officeart/2005/8/layout/radial6"/>
    <dgm:cxn modelId="{7510E9A8-46B4-4834-820D-E353CC2713C4}" type="presParOf" srcId="{C72FC3AE-5661-4FB3-A761-08208A98B790}" destId="{E7238481-BFF7-432D-A74C-D7FDBF92E020}" srcOrd="13" destOrd="0" presId="urn:microsoft.com/office/officeart/2005/8/layout/radial6"/>
    <dgm:cxn modelId="{1F21C0BA-0A51-4AA4-B660-9888E9A4E2E0}" type="presParOf" srcId="{C72FC3AE-5661-4FB3-A761-08208A98B790}" destId="{5947F472-1916-40FF-A35A-F2E8354B1A65}" srcOrd="14" destOrd="0" presId="urn:microsoft.com/office/officeart/2005/8/layout/radial6"/>
    <dgm:cxn modelId="{661F9C3C-74A9-4265-BB19-F33202905CE3}" type="presParOf" srcId="{C72FC3AE-5661-4FB3-A761-08208A98B790}" destId="{C6B0DD9E-1B0D-422B-BAFE-4C5D72B11A6D}" srcOrd="15" destOrd="0" presId="urn:microsoft.com/office/officeart/2005/8/layout/radial6"/>
    <dgm:cxn modelId="{52AB4828-EE77-4749-8658-88C99375C7C5}" type="presParOf" srcId="{C72FC3AE-5661-4FB3-A761-08208A98B790}" destId="{13854F45-8C8C-4751-947D-A56BF28D3991}" srcOrd="16" destOrd="0" presId="urn:microsoft.com/office/officeart/2005/8/layout/radial6"/>
    <dgm:cxn modelId="{E2E43625-305B-4EE1-900C-8F4678C0C04B}" type="presParOf" srcId="{C72FC3AE-5661-4FB3-A761-08208A98B790}" destId="{080516C5-965C-4BFE-AD8F-DE90BBBD32B7}" srcOrd="17" destOrd="0" presId="urn:microsoft.com/office/officeart/2005/8/layout/radial6"/>
    <dgm:cxn modelId="{966CDE5E-C976-4A27-8A51-6B47B3CEDC55}" type="presParOf" srcId="{C72FC3AE-5661-4FB3-A761-08208A98B790}" destId="{CEB2ED05-0AB5-4ACB-8FFA-5D7A608DA76A}" srcOrd="18" destOrd="0" presId="urn:microsoft.com/office/officeart/2005/8/layout/radial6"/>
    <dgm:cxn modelId="{01F704FF-1F90-490B-A45C-B2FFBC594BC1}" type="presParOf" srcId="{C72FC3AE-5661-4FB3-A761-08208A98B790}" destId="{7D42C23B-94D4-47AF-B3BD-06B6F601B3AE}" srcOrd="19" destOrd="0" presId="urn:microsoft.com/office/officeart/2005/8/layout/radial6"/>
    <dgm:cxn modelId="{C0A41427-899C-479F-9070-EDE737CC5BE8}" type="presParOf" srcId="{C72FC3AE-5661-4FB3-A761-08208A98B790}" destId="{958E0A7F-6FC1-42A2-883C-52862F2FA0E3}" srcOrd="20" destOrd="0" presId="urn:microsoft.com/office/officeart/2005/8/layout/radial6"/>
    <dgm:cxn modelId="{5B3C1AF0-05B9-4F29-969A-4E68AFD85132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/>
              <a:cs typeface="Times New Roman"/>
            </a:rPr>
            <a:t>γ</a:t>
          </a:r>
          <a:endParaRPr lang="en-US" sz="1800" b="0" dirty="0">
            <a:effectLst/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φ</a:t>
          </a:r>
          <a:r>
            <a:rPr lang="en-US" sz="4800" b="1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</a:t>
          </a:r>
          <a:endParaRPr lang="en-US" sz="4800" b="1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/>
      <dgm:spPr>
        <a:solidFill>
          <a:srgbClr val="FFFF99"/>
        </a:solidFill>
      </dgm:spPr>
      <dgm:t>
        <a:bodyPr/>
        <a:lstStyle/>
        <a:p>
          <a:r>
            <a:rPr lang="en-U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dirty="0" smtClean="0"/>
            <a:t>charm</a:t>
          </a:r>
          <a:endParaRPr lang="en-US" dirty="0"/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/>
      <dgm:spPr>
        <a:solidFill>
          <a:srgbClr val="FFFF99"/>
        </a:solidFill>
      </dgm:spPr>
      <dgm:t>
        <a:bodyPr/>
        <a:lstStyle/>
        <a:p>
          <a:r>
            <a:rPr lang="en-US" dirty="0" smtClean="0"/>
            <a:t>CPV in B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Super Rare</a:t>
          </a:r>
          <a:endParaRPr lang="en-US" dirty="0"/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A</a:t>
          </a:r>
          <a:r>
            <a:rPr lang="en-US" baseline="-25000" dirty="0" smtClean="0"/>
            <a:t>FB</a:t>
          </a:r>
          <a:endParaRPr lang="en-US" baseline="-25000" dirty="0"/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err="1" smtClean="0"/>
            <a:t>Radiative</a:t>
          </a:r>
          <a:r>
            <a:rPr lang="en-US" dirty="0" smtClean="0"/>
            <a:t> decays</a:t>
          </a:r>
          <a:endParaRPr lang="en-US" dirty="0"/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E39B1340-6F49-49DD-AA32-F70E261F6E8F}" type="presOf" srcId="{BB6B140A-5A84-4AF3-B8BF-1F2776460D89}" destId="{30A89DDC-56EB-49A1-B7C9-5F99489ADD76}" srcOrd="0" destOrd="0" presId="urn:microsoft.com/office/officeart/2005/8/layout/radial6"/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ED3E2DAF-E050-4E4A-9E28-82A7381619A2}" type="presOf" srcId="{697F775C-C718-4FED-888A-8A63D1D0905B}" destId="{8E327304-92C1-4F70-9D46-BA7B4C88F098}" srcOrd="0" destOrd="0" presId="urn:microsoft.com/office/officeart/2005/8/layout/radial6"/>
    <dgm:cxn modelId="{9FEFB159-EB7A-4146-BCF5-AB60095B7BE0}" type="presOf" srcId="{7C5C6A46-3DA2-44E2-B6F2-F18B21928718}" destId="{975CFB7B-4E20-4812-B0D0-16FE209F146B}" srcOrd="0" destOrd="0" presId="urn:microsoft.com/office/officeart/2005/8/layout/radial6"/>
    <dgm:cxn modelId="{52BB5275-0E6F-4A89-8E34-BF640494E296}" type="presOf" srcId="{E0279ADA-D5EF-40F0-B91E-491E0BA24EBE}" destId="{E7238481-BFF7-432D-A74C-D7FDBF92E020}" srcOrd="0" destOrd="0" presId="urn:microsoft.com/office/officeart/2005/8/layout/radial6"/>
    <dgm:cxn modelId="{456F4764-B03A-4A34-8D4C-AAF07BE1CDC2}" type="presOf" srcId="{F87383E0-705B-4DF4-A760-DBE5ED2E9FA1}" destId="{13854F45-8C8C-4751-947D-A56BF28D3991}" srcOrd="0" destOrd="0" presId="urn:microsoft.com/office/officeart/2005/8/layout/radial6"/>
    <dgm:cxn modelId="{925E2692-285F-4426-8A25-6967DD8D321E}" type="presOf" srcId="{E85AFCC7-1F74-4C75-849D-ACCCB4C6A0B8}" destId="{1063B56C-86DD-4C07-9146-268558C9B906}" srcOrd="0" destOrd="0" presId="urn:microsoft.com/office/officeart/2005/8/layout/radial6"/>
    <dgm:cxn modelId="{C514E9E6-1B21-463D-8E5E-5C786AFAA75D}" type="presOf" srcId="{789F9C35-CFDC-47E8-8317-8EF363DD7BD8}" destId="{C6B0DD9E-1B0D-422B-BAFE-4C5D72B11A6D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590ED560-F5EF-410D-BD56-2F8207A6BF37}" type="presOf" srcId="{88BCF0AB-543E-4411-9BEC-24FD12FAF626}" destId="{98E2FC31-FD45-411B-9ABC-63E515FB2E1D}" srcOrd="0" destOrd="0" presId="urn:microsoft.com/office/officeart/2005/8/layout/radial6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9F44EED4-CB75-481D-B075-596561227DBC}" type="presOf" srcId="{A79F608F-40DA-4282-8375-9AD3D878766B}" destId="{C72FC3AE-5661-4FB3-A761-08208A98B790}" srcOrd="0" destOrd="0" presId="urn:microsoft.com/office/officeart/2005/8/layout/radial6"/>
    <dgm:cxn modelId="{D173AEB3-F569-48A5-B2B7-5379E1A170F9}" type="presOf" srcId="{5A6EDB18-2C2A-41B1-AF36-8F9D73DCFF49}" destId="{20BE49D7-D37C-4654-A110-ADDCB3EFB87C}" srcOrd="0" destOrd="0" presId="urn:microsoft.com/office/officeart/2005/8/layout/radial6"/>
    <dgm:cxn modelId="{4FC0ED2E-7EE4-4AD1-B714-5BD126894FB4}" type="presOf" srcId="{7B68677D-31ED-4D35-8703-77405542DF96}" destId="{10BD8F6A-0F95-4604-A9C3-5BA2655DC154}" srcOrd="0" destOrd="0" presId="urn:microsoft.com/office/officeart/2005/8/layout/radial6"/>
    <dgm:cxn modelId="{04BA83E7-5DAD-4840-B15A-A22862563566}" type="presOf" srcId="{089A31D6-D0FC-4750-87C4-511432D7ECE5}" destId="{7D42C23B-94D4-47AF-B3BD-06B6F601B3AE}" srcOrd="0" destOrd="0" presId="urn:microsoft.com/office/officeart/2005/8/layout/radial6"/>
    <dgm:cxn modelId="{1FCE8102-FCC5-4641-B451-2132DC528E53}" type="presOf" srcId="{2CBE438B-0DFB-46AF-A3CC-BBC6B3D04908}" destId="{B818B44D-4FA1-4AEB-AF6A-5728123500CE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60F57A5E-4CB8-4D3E-86D7-5F22A22B633A}" type="presOf" srcId="{D23F7489-4740-429F-B1BF-883A98A8F511}" destId="{EFB94169-866E-45F3-BF0C-4AEEB445E481}" srcOrd="0" destOrd="0" presId="urn:microsoft.com/office/officeart/2005/8/layout/radial6"/>
    <dgm:cxn modelId="{EAAE0530-FD53-431D-A426-518F950132F7}" type="presOf" srcId="{67692EE7-698C-480F-8055-86D9BC296CEB}" destId="{BA56DD0F-4F93-479A-A0CB-91C1EEF06724}" srcOrd="0" destOrd="0" presId="urn:microsoft.com/office/officeart/2005/8/layout/radial6"/>
    <dgm:cxn modelId="{EB84EDFF-8310-41DE-BB45-E99A02EB25EE}" type="presOf" srcId="{004F9712-7FBA-4AA4-8BA4-81AE3D549307}" destId="{CEB2ED05-0AB5-4ACB-8FFA-5D7A608DA76A}" srcOrd="0" destOrd="0" presId="urn:microsoft.com/office/officeart/2005/8/layout/radial6"/>
    <dgm:cxn modelId="{8C6E1C92-4DB2-44E2-A28C-1C33CEED9597}" type="presParOf" srcId="{C72FC3AE-5661-4FB3-A761-08208A98B790}" destId="{EFB94169-866E-45F3-BF0C-4AEEB445E481}" srcOrd="0" destOrd="0" presId="urn:microsoft.com/office/officeart/2005/8/layout/radial6"/>
    <dgm:cxn modelId="{86C07243-4D10-4587-9F30-E7980A6E8F19}" type="presParOf" srcId="{C72FC3AE-5661-4FB3-A761-08208A98B790}" destId="{30A89DDC-56EB-49A1-B7C9-5F99489ADD76}" srcOrd="1" destOrd="0" presId="urn:microsoft.com/office/officeart/2005/8/layout/radial6"/>
    <dgm:cxn modelId="{10DB4B0A-6200-4A5B-A42C-30EBFC54DA15}" type="presParOf" srcId="{C72FC3AE-5661-4FB3-A761-08208A98B790}" destId="{5DC446C2-5635-47DB-A341-173E01570ED1}" srcOrd="2" destOrd="0" presId="urn:microsoft.com/office/officeart/2005/8/layout/radial6"/>
    <dgm:cxn modelId="{CC1D8C46-3803-49EE-A662-DF35EFE0CDA9}" type="presParOf" srcId="{C72FC3AE-5661-4FB3-A761-08208A98B790}" destId="{8E327304-92C1-4F70-9D46-BA7B4C88F098}" srcOrd="3" destOrd="0" presId="urn:microsoft.com/office/officeart/2005/8/layout/radial6"/>
    <dgm:cxn modelId="{19C82D6A-0CF5-4B77-996D-46FF2DE63345}" type="presParOf" srcId="{C72FC3AE-5661-4FB3-A761-08208A98B790}" destId="{B818B44D-4FA1-4AEB-AF6A-5728123500CE}" srcOrd="4" destOrd="0" presId="urn:microsoft.com/office/officeart/2005/8/layout/radial6"/>
    <dgm:cxn modelId="{130DA68A-87E6-42CF-89D2-EAD0B4D35A8A}" type="presParOf" srcId="{C72FC3AE-5661-4FB3-A761-08208A98B790}" destId="{E5BC9A2A-CCBC-4E32-9C46-05740A9D21B6}" srcOrd="5" destOrd="0" presId="urn:microsoft.com/office/officeart/2005/8/layout/radial6"/>
    <dgm:cxn modelId="{23143EB2-C61C-42F9-8731-FF7E9E670DB0}" type="presParOf" srcId="{C72FC3AE-5661-4FB3-A761-08208A98B790}" destId="{10BD8F6A-0F95-4604-A9C3-5BA2655DC154}" srcOrd="6" destOrd="0" presId="urn:microsoft.com/office/officeart/2005/8/layout/radial6"/>
    <dgm:cxn modelId="{8AD3DA81-D6F7-49F6-AB1D-5A52C6D52471}" type="presParOf" srcId="{C72FC3AE-5661-4FB3-A761-08208A98B790}" destId="{975CFB7B-4E20-4812-B0D0-16FE209F146B}" srcOrd="7" destOrd="0" presId="urn:microsoft.com/office/officeart/2005/8/layout/radial6"/>
    <dgm:cxn modelId="{364B1DA3-3FF6-4468-9B78-AAF430E68B5E}" type="presParOf" srcId="{C72FC3AE-5661-4FB3-A761-08208A98B790}" destId="{E0B94089-A09E-4CC2-BC37-9B20D9E51C1E}" srcOrd="8" destOrd="0" presId="urn:microsoft.com/office/officeart/2005/8/layout/radial6"/>
    <dgm:cxn modelId="{EEB5F4D4-7402-4482-B59A-8D41D5F64183}" type="presParOf" srcId="{C72FC3AE-5661-4FB3-A761-08208A98B790}" destId="{BA56DD0F-4F93-479A-A0CB-91C1EEF06724}" srcOrd="9" destOrd="0" presId="urn:microsoft.com/office/officeart/2005/8/layout/radial6"/>
    <dgm:cxn modelId="{A2914F78-12B3-48CB-B9FD-E29ECB2D3488}" type="presParOf" srcId="{C72FC3AE-5661-4FB3-A761-08208A98B790}" destId="{98E2FC31-FD45-411B-9ABC-63E515FB2E1D}" srcOrd="10" destOrd="0" presId="urn:microsoft.com/office/officeart/2005/8/layout/radial6"/>
    <dgm:cxn modelId="{5215BA19-68D0-47D3-8ACB-4D487177A32B}" type="presParOf" srcId="{C72FC3AE-5661-4FB3-A761-08208A98B790}" destId="{AE3EF5AF-0F5E-46F5-934E-60AAF9E63BA3}" srcOrd="11" destOrd="0" presId="urn:microsoft.com/office/officeart/2005/8/layout/radial6"/>
    <dgm:cxn modelId="{603AC0EF-8839-4B95-8791-A4960ED8AA73}" type="presParOf" srcId="{C72FC3AE-5661-4FB3-A761-08208A98B790}" destId="{20BE49D7-D37C-4654-A110-ADDCB3EFB87C}" srcOrd="12" destOrd="0" presId="urn:microsoft.com/office/officeart/2005/8/layout/radial6"/>
    <dgm:cxn modelId="{0E31F4D1-AAFB-42B6-9516-A6B151C4AE8E}" type="presParOf" srcId="{C72FC3AE-5661-4FB3-A761-08208A98B790}" destId="{E7238481-BFF7-432D-A74C-D7FDBF92E020}" srcOrd="13" destOrd="0" presId="urn:microsoft.com/office/officeart/2005/8/layout/radial6"/>
    <dgm:cxn modelId="{15E304F4-29DA-45EB-9000-ED9D19DDFF13}" type="presParOf" srcId="{C72FC3AE-5661-4FB3-A761-08208A98B790}" destId="{5947F472-1916-40FF-A35A-F2E8354B1A65}" srcOrd="14" destOrd="0" presId="urn:microsoft.com/office/officeart/2005/8/layout/radial6"/>
    <dgm:cxn modelId="{4EFFBAE8-2813-4F2F-80AB-5F92FA5C17B0}" type="presParOf" srcId="{C72FC3AE-5661-4FB3-A761-08208A98B790}" destId="{C6B0DD9E-1B0D-422B-BAFE-4C5D72B11A6D}" srcOrd="15" destOrd="0" presId="urn:microsoft.com/office/officeart/2005/8/layout/radial6"/>
    <dgm:cxn modelId="{9A398252-6668-4140-923D-8694ADD789C5}" type="presParOf" srcId="{C72FC3AE-5661-4FB3-A761-08208A98B790}" destId="{13854F45-8C8C-4751-947D-A56BF28D3991}" srcOrd="16" destOrd="0" presId="urn:microsoft.com/office/officeart/2005/8/layout/radial6"/>
    <dgm:cxn modelId="{579BE4F5-948F-4AB0-988E-BF5CDE442EAE}" type="presParOf" srcId="{C72FC3AE-5661-4FB3-A761-08208A98B790}" destId="{080516C5-965C-4BFE-AD8F-DE90BBBD32B7}" srcOrd="17" destOrd="0" presId="urn:microsoft.com/office/officeart/2005/8/layout/radial6"/>
    <dgm:cxn modelId="{7CE73B51-4A3E-4E70-B509-CE7F31BB9DA7}" type="presParOf" srcId="{C72FC3AE-5661-4FB3-A761-08208A98B790}" destId="{CEB2ED05-0AB5-4ACB-8FFA-5D7A608DA76A}" srcOrd="18" destOrd="0" presId="urn:microsoft.com/office/officeart/2005/8/layout/radial6"/>
    <dgm:cxn modelId="{E21F6E87-65EA-4CB2-87AE-BECBF0CFD333}" type="presParOf" srcId="{C72FC3AE-5661-4FB3-A761-08208A98B790}" destId="{7D42C23B-94D4-47AF-B3BD-06B6F601B3AE}" srcOrd="19" destOrd="0" presId="urn:microsoft.com/office/officeart/2005/8/layout/radial6"/>
    <dgm:cxn modelId="{0F844335-1519-4D14-9142-E511A738F543}" type="presParOf" srcId="{C72FC3AE-5661-4FB3-A761-08208A98B790}" destId="{958E0A7F-6FC1-42A2-883C-52862F2FA0E3}" srcOrd="20" destOrd="0" presId="urn:microsoft.com/office/officeart/2005/8/layout/radial6"/>
    <dgm:cxn modelId="{51424A82-0220-4FC0-84B5-B2F861733239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/>
              <a:cs typeface="Times New Roman"/>
            </a:rPr>
            <a:t>γ</a:t>
          </a:r>
          <a:endParaRPr lang="en-US" sz="1800" b="0" dirty="0">
            <a:effectLst/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/>
      <dgm:spPr>
        <a:solidFill>
          <a:srgbClr val="FFFF99"/>
        </a:solidFill>
      </dgm:spPr>
      <dgm:t>
        <a:bodyPr/>
        <a:lstStyle/>
        <a:p>
          <a:r>
            <a:rPr lang="el-GR" dirty="0" smtClean="0"/>
            <a:t>φ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2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charm</a:t>
          </a:r>
          <a:endParaRPr lang="en-US" sz="2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/>
      <dgm:spPr>
        <a:solidFill>
          <a:srgbClr val="FFFF99"/>
        </a:solidFill>
      </dgm:spPr>
      <dgm:t>
        <a:bodyPr/>
        <a:lstStyle/>
        <a:p>
          <a:r>
            <a:rPr lang="en-US" dirty="0" smtClean="0"/>
            <a:t>CPV in B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Super Rare</a:t>
          </a:r>
          <a:endParaRPr lang="en-US" dirty="0"/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A</a:t>
          </a:r>
          <a:r>
            <a:rPr lang="en-US" baseline="-25000" dirty="0" smtClean="0"/>
            <a:t>FB</a:t>
          </a:r>
          <a:endParaRPr lang="en-US" baseline="-25000" dirty="0"/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err="1" smtClean="0"/>
            <a:t>Radiative</a:t>
          </a:r>
          <a:r>
            <a:rPr lang="en-US" dirty="0" smtClean="0"/>
            <a:t> decays</a:t>
          </a:r>
          <a:endParaRPr lang="en-US" dirty="0"/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9ED41DFC-D646-49BE-9863-A0661D67B422}" type="presOf" srcId="{A79F608F-40DA-4282-8375-9AD3D878766B}" destId="{C72FC3AE-5661-4FB3-A761-08208A98B790}" srcOrd="0" destOrd="0" presId="urn:microsoft.com/office/officeart/2005/8/layout/radial6"/>
    <dgm:cxn modelId="{3E3AF6A3-6D22-4951-A126-5167D510A856}" type="presOf" srcId="{7C5C6A46-3DA2-44E2-B6F2-F18B21928718}" destId="{975CFB7B-4E20-4812-B0D0-16FE209F146B}" srcOrd="0" destOrd="0" presId="urn:microsoft.com/office/officeart/2005/8/layout/radial6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714F420C-9ECE-41D6-AFDD-2F8E0ED2D750}" type="presOf" srcId="{E0279ADA-D5EF-40F0-B91E-491E0BA24EBE}" destId="{E7238481-BFF7-432D-A74C-D7FDBF92E020}" srcOrd="0" destOrd="0" presId="urn:microsoft.com/office/officeart/2005/8/layout/radial6"/>
    <dgm:cxn modelId="{DF0A8241-A4ED-4CB2-802A-AB0C91FA86AF}" type="presOf" srcId="{D23F7489-4740-429F-B1BF-883A98A8F511}" destId="{EFB94169-866E-45F3-BF0C-4AEEB445E481}" srcOrd="0" destOrd="0" presId="urn:microsoft.com/office/officeart/2005/8/layout/radial6"/>
    <dgm:cxn modelId="{41EB14E1-0F69-4CD1-BAC6-D78DE0F0BAEA}" type="presOf" srcId="{7B68677D-31ED-4D35-8703-77405542DF96}" destId="{10BD8F6A-0F95-4604-A9C3-5BA2655DC154}" srcOrd="0" destOrd="0" presId="urn:microsoft.com/office/officeart/2005/8/layout/radial6"/>
    <dgm:cxn modelId="{63F111B5-05A2-4D8B-8207-F85DA79C78BE}" type="presOf" srcId="{5A6EDB18-2C2A-41B1-AF36-8F9D73DCFF49}" destId="{20BE49D7-D37C-4654-A110-ADDCB3EFB87C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5FEC5CB3-B94D-44F5-8B81-FAD5C0D18DE1}" type="presOf" srcId="{E85AFCC7-1F74-4C75-849D-ACCCB4C6A0B8}" destId="{1063B56C-86DD-4C07-9146-268558C9B906}" srcOrd="0" destOrd="0" presId="urn:microsoft.com/office/officeart/2005/8/layout/radial6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D53F760A-13B0-45BF-A0C7-ADB0D1070A72}" type="presOf" srcId="{089A31D6-D0FC-4750-87C4-511432D7ECE5}" destId="{7D42C23B-94D4-47AF-B3BD-06B6F601B3AE}" srcOrd="0" destOrd="0" presId="urn:microsoft.com/office/officeart/2005/8/layout/radial6"/>
    <dgm:cxn modelId="{36704C25-81FB-4A86-8B41-2344BF53BCCD}" type="presOf" srcId="{88BCF0AB-543E-4411-9BEC-24FD12FAF626}" destId="{98E2FC31-FD45-411B-9ABC-63E515FB2E1D}" srcOrd="0" destOrd="0" presId="urn:microsoft.com/office/officeart/2005/8/layout/radial6"/>
    <dgm:cxn modelId="{57FF40D6-CDD9-4119-8307-DA1BD06C7181}" type="presOf" srcId="{2CBE438B-0DFB-46AF-A3CC-BBC6B3D04908}" destId="{B818B44D-4FA1-4AEB-AF6A-5728123500CE}" srcOrd="0" destOrd="0" presId="urn:microsoft.com/office/officeart/2005/8/layout/radial6"/>
    <dgm:cxn modelId="{F66C9BB6-29E5-4E1D-9156-A594AE735232}" type="presOf" srcId="{004F9712-7FBA-4AA4-8BA4-81AE3D549307}" destId="{CEB2ED05-0AB5-4ACB-8FFA-5D7A608DA76A}" srcOrd="0" destOrd="0" presId="urn:microsoft.com/office/officeart/2005/8/layout/radial6"/>
    <dgm:cxn modelId="{E459F2B8-4D4F-45FB-A26B-466085A9FEAB}" type="presOf" srcId="{789F9C35-CFDC-47E8-8317-8EF363DD7BD8}" destId="{C6B0DD9E-1B0D-422B-BAFE-4C5D72B11A6D}" srcOrd="0" destOrd="0" presId="urn:microsoft.com/office/officeart/2005/8/layout/radial6"/>
    <dgm:cxn modelId="{661F964B-2876-4A94-971B-4552086E8917}" type="presOf" srcId="{67692EE7-698C-480F-8055-86D9BC296CEB}" destId="{BA56DD0F-4F93-479A-A0CB-91C1EEF06724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853D30F8-51BD-404A-90B4-889C87B737C1}" type="presOf" srcId="{F87383E0-705B-4DF4-A760-DBE5ED2E9FA1}" destId="{13854F45-8C8C-4751-947D-A56BF28D3991}" srcOrd="0" destOrd="0" presId="urn:microsoft.com/office/officeart/2005/8/layout/radial6"/>
    <dgm:cxn modelId="{DB6EEB5F-76D8-400C-B833-99A6EC34D680}" type="presOf" srcId="{697F775C-C718-4FED-888A-8A63D1D0905B}" destId="{8E327304-92C1-4F70-9D46-BA7B4C88F098}" srcOrd="0" destOrd="0" presId="urn:microsoft.com/office/officeart/2005/8/layout/radial6"/>
    <dgm:cxn modelId="{979FFAD9-5191-4B2B-9422-F798EF59F5A5}" type="presOf" srcId="{BB6B140A-5A84-4AF3-B8BF-1F2776460D89}" destId="{30A89DDC-56EB-49A1-B7C9-5F99489ADD76}" srcOrd="0" destOrd="0" presId="urn:microsoft.com/office/officeart/2005/8/layout/radial6"/>
    <dgm:cxn modelId="{02BC771C-2D2F-49F2-BC80-E4E4865D01ED}" type="presParOf" srcId="{C72FC3AE-5661-4FB3-A761-08208A98B790}" destId="{EFB94169-866E-45F3-BF0C-4AEEB445E481}" srcOrd="0" destOrd="0" presId="urn:microsoft.com/office/officeart/2005/8/layout/radial6"/>
    <dgm:cxn modelId="{7D9AF879-BA6E-4709-BE54-38A395869FA5}" type="presParOf" srcId="{C72FC3AE-5661-4FB3-A761-08208A98B790}" destId="{30A89DDC-56EB-49A1-B7C9-5F99489ADD76}" srcOrd="1" destOrd="0" presId="urn:microsoft.com/office/officeart/2005/8/layout/radial6"/>
    <dgm:cxn modelId="{56D784E8-6273-4DF9-A5A8-AA1CF19A05D2}" type="presParOf" srcId="{C72FC3AE-5661-4FB3-A761-08208A98B790}" destId="{5DC446C2-5635-47DB-A341-173E01570ED1}" srcOrd="2" destOrd="0" presId="urn:microsoft.com/office/officeart/2005/8/layout/radial6"/>
    <dgm:cxn modelId="{FDF00F95-0992-453A-A5BA-E6B1B38E31B9}" type="presParOf" srcId="{C72FC3AE-5661-4FB3-A761-08208A98B790}" destId="{8E327304-92C1-4F70-9D46-BA7B4C88F098}" srcOrd="3" destOrd="0" presId="urn:microsoft.com/office/officeart/2005/8/layout/radial6"/>
    <dgm:cxn modelId="{A6067B7F-D04E-4AB9-A4C0-0AFB035FBE27}" type="presParOf" srcId="{C72FC3AE-5661-4FB3-A761-08208A98B790}" destId="{B818B44D-4FA1-4AEB-AF6A-5728123500CE}" srcOrd="4" destOrd="0" presId="urn:microsoft.com/office/officeart/2005/8/layout/radial6"/>
    <dgm:cxn modelId="{4EB96F34-DA42-47E2-B5A4-172C1EF81C4A}" type="presParOf" srcId="{C72FC3AE-5661-4FB3-A761-08208A98B790}" destId="{E5BC9A2A-CCBC-4E32-9C46-05740A9D21B6}" srcOrd="5" destOrd="0" presId="urn:microsoft.com/office/officeart/2005/8/layout/radial6"/>
    <dgm:cxn modelId="{50DD77EB-1099-427F-9E2B-E4C171D76DD5}" type="presParOf" srcId="{C72FC3AE-5661-4FB3-A761-08208A98B790}" destId="{10BD8F6A-0F95-4604-A9C3-5BA2655DC154}" srcOrd="6" destOrd="0" presId="urn:microsoft.com/office/officeart/2005/8/layout/radial6"/>
    <dgm:cxn modelId="{508A3F08-D55B-402A-9818-69F2409B759F}" type="presParOf" srcId="{C72FC3AE-5661-4FB3-A761-08208A98B790}" destId="{975CFB7B-4E20-4812-B0D0-16FE209F146B}" srcOrd="7" destOrd="0" presId="urn:microsoft.com/office/officeart/2005/8/layout/radial6"/>
    <dgm:cxn modelId="{4C25DF1D-C086-4B44-9B49-995AE7013366}" type="presParOf" srcId="{C72FC3AE-5661-4FB3-A761-08208A98B790}" destId="{E0B94089-A09E-4CC2-BC37-9B20D9E51C1E}" srcOrd="8" destOrd="0" presId="urn:microsoft.com/office/officeart/2005/8/layout/radial6"/>
    <dgm:cxn modelId="{DCBFABFA-C92C-4434-837D-5C6A23DE43BE}" type="presParOf" srcId="{C72FC3AE-5661-4FB3-A761-08208A98B790}" destId="{BA56DD0F-4F93-479A-A0CB-91C1EEF06724}" srcOrd="9" destOrd="0" presId="urn:microsoft.com/office/officeart/2005/8/layout/radial6"/>
    <dgm:cxn modelId="{E521341A-7145-437B-B11F-FD2E9A603620}" type="presParOf" srcId="{C72FC3AE-5661-4FB3-A761-08208A98B790}" destId="{98E2FC31-FD45-411B-9ABC-63E515FB2E1D}" srcOrd="10" destOrd="0" presId="urn:microsoft.com/office/officeart/2005/8/layout/radial6"/>
    <dgm:cxn modelId="{0D05E5BB-F845-4E53-BC0A-6F91C983DF96}" type="presParOf" srcId="{C72FC3AE-5661-4FB3-A761-08208A98B790}" destId="{AE3EF5AF-0F5E-46F5-934E-60AAF9E63BA3}" srcOrd="11" destOrd="0" presId="urn:microsoft.com/office/officeart/2005/8/layout/radial6"/>
    <dgm:cxn modelId="{4C332DED-76EA-4F44-8CAB-00EFC5D752EB}" type="presParOf" srcId="{C72FC3AE-5661-4FB3-A761-08208A98B790}" destId="{20BE49D7-D37C-4654-A110-ADDCB3EFB87C}" srcOrd="12" destOrd="0" presId="urn:microsoft.com/office/officeart/2005/8/layout/radial6"/>
    <dgm:cxn modelId="{33F9B533-01C0-4963-A4A5-FD1ED8C4D63D}" type="presParOf" srcId="{C72FC3AE-5661-4FB3-A761-08208A98B790}" destId="{E7238481-BFF7-432D-A74C-D7FDBF92E020}" srcOrd="13" destOrd="0" presId="urn:microsoft.com/office/officeart/2005/8/layout/radial6"/>
    <dgm:cxn modelId="{E7B89812-3E3C-481B-98D4-72762EB7405A}" type="presParOf" srcId="{C72FC3AE-5661-4FB3-A761-08208A98B790}" destId="{5947F472-1916-40FF-A35A-F2E8354B1A65}" srcOrd="14" destOrd="0" presId="urn:microsoft.com/office/officeart/2005/8/layout/radial6"/>
    <dgm:cxn modelId="{6C3B7830-9BE7-43D5-9F4B-5769701E3C43}" type="presParOf" srcId="{C72FC3AE-5661-4FB3-A761-08208A98B790}" destId="{C6B0DD9E-1B0D-422B-BAFE-4C5D72B11A6D}" srcOrd="15" destOrd="0" presId="urn:microsoft.com/office/officeart/2005/8/layout/radial6"/>
    <dgm:cxn modelId="{61713EFD-032C-4B57-B37C-015E2834CA4D}" type="presParOf" srcId="{C72FC3AE-5661-4FB3-A761-08208A98B790}" destId="{13854F45-8C8C-4751-947D-A56BF28D3991}" srcOrd="16" destOrd="0" presId="urn:microsoft.com/office/officeart/2005/8/layout/radial6"/>
    <dgm:cxn modelId="{9FF8D385-191F-4A55-9678-83BCCA7AC444}" type="presParOf" srcId="{C72FC3AE-5661-4FB3-A761-08208A98B790}" destId="{080516C5-965C-4BFE-AD8F-DE90BBBD32B7}" srcOrd="17" destOrd="0" presId="urn:microsoft.com/office/officeart/2005/8/layout/radial6"/>
    <dgm:cxn modelId="{9BF4E0BC-153F-4B13-9B28-E6E6F78E82E7}" type="presParOf" srcId="{C72FC3AE-5661-4FB3-A761-08208A98B790}" destId="{CEB2ED05-0AB5-4ACB-8FFA-5D7A608DA76A}" srcOrd="18" destOrd="0" presId="urn:microsoft.com/office/officeart/2005/8/layout/radial6"/>
    <dgm:cxn modelId="{5DEC8E17-0A25-4A22-9B02-1054F0550C81}" type="presParOf" srcId="{C72FC3AE-5661-4FB3-A761-08208A98B790}" destId="{7D42C23B-94D4-47AF-B3BD-06B6F601B3AE}" srcOrd="19" destOrd="0" presId="urn:microsoft.com/office/officeart/2005/8/layout/radial6"/>
    <dgm:cxn modelId="{9E49BB60-085F-4C09-9408-76E9AD4ED227}" type="presParOf" srcId="{C72FC3AE-5661-4FB3-A761-08208A98B790}" destId="{958E0A7F-6FC1-42A2-883C-52862F2FA0E3}" srcOrd="20" destOrd="0" presId="urn:microsoft.com/office/officeart/2005/8/layout/radial6"/>
    <dgm:cxn modelId="{978E6DA4-B58F-48CB-8531-60A1FC4C134F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/>
              <a:cs typeface="Times New Roman"/>
            </a:rPr>
            <a:t>γ</a:t>
          </a:r>
          <a:endParaRPr lang="en-US" sz="1800" b="0" dirty="0">
            <a:effectLst/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/>
      <dgm:spPr>
        <a:solidFill>
          <a:srgbClr val="FFFF99"/>
        </a:solidFill>
      </dgm:spPr>
      <dgm:t>
        <a:bodyPr/>
        <a:lstStyle/>
        <a:p>
          <a:r>
            <a:rPr lang="el-GR" dirty="0" smtClean="0"/>
            <a:t>φ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/>
      <dgm:spPr>
        <a:solidFill>
          <a:srgbClr val="FFFF99"/>
        </a:solidFill>
      </dgm:spPr>
      <dgm:t>
        <a:bodyPr/>
        <a:lstStyle/>
        <a:p>
          <a:r>
            <a:rPr lang="en-U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dirty="0" smtClean="0"/>
            <a:t>charm</a:t>
          </a:r>
          <a:endParaRPr lang="en-US" dirty="0"/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 in B</a:t>
          </a:r>
          <a:r>
            <a:rPr lang="en-US" sz="3200" b="1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</a:t>
          </a:r>
          <a:endParaRPr lang="en-US" sz="3200" b="1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Super Rare</a:t>
          </a:r>
          <a:endParaRPr lang="en-US" dirty="0"/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A</a:t>
          </a:r>
          <a:r>
            <a:rPr lang="en-US" baseline="-25000" dirty="0" smtClean="0"/>
            <a:t>FB</a:t>
          </a:r>
          <a:endParaRPr lang="en-US" baseline="-25000" dirty="0"/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err="1" smtClean="0"/>
            <a:t>Radiative</a:t>
          </a:r>
          <a:r>
            <a:rPr lang="en-US" dirty="0" smtClean="0"/>
            <a:t> decays</a:t>
          </a:r>
          <a:endParaRPr lang="en-US" dirty="0"/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DBF7E55C-0F9E-4E3A-BA84-C5EE09A09050}" type="presOf" srcId="{E85AFCC7-1F74-4C75-849D-ACCCB4C6A0B8}" destId="{1063B56C-86DD-4C07-9146-268558C9B906}" srcOrd="0" destOrd="0" presId="urn:microsoft.com/office/officeart/2005/8/layout/radial6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320C775D-91AB-41D0-9B58-58D85B626FD8}" type="presOf" srcId="{F87383E0-705B-4DF4-A760-DBE5ED2E9FA1}" destId="{13854F45-8C8C-4751-947D-A56BF28D3991}" srcOrd="0" destOrd="0" presId="urn:microsoft.com/office/officeart/2005/8/layout/radial6"/>
    <dgm:cxn modelId="{7C59CD96-3880-4059-B727-308BAEC8C740}" type="presOf" srcId="{D23F7489-4740-429F-B1BF-883A98A8F511}" destId="{EFB94169-866E-45F3-BF0C-4AEEB445E481}" srcOrd="0" destOrd="0" presId="urn:microsoft.com/office/officeart/2005/8/layout/radial6"/>
    <dgm:cxn modelId="{8C494758-2D33-40F1-9E2E-2189F6FC3F62}" type="presOf" srcId="{67692EE7-698C-480F-8055-86D9BC296CEB}" destId="{BA56DD0F-4F93-479A-A0CB-91C1EEF06724}" srcOrd="0" destOrd="0" presId="urn:microsoft.com/office/officeart/2005/8/layout/radial6"/>
    <dgm:cxn modelId="{6BA8FAEB-69E1-4763-A251-FC4302010BEC}" type="presOf" srcId="{2CBE438B-0DFB-46AF-A3CC-BBC6B3D04908}" destId="{B818B44D-4FA1-4AEB-AF6A-5728123500CE}" srcOrd="0" destOrd="0" presId="urn:microsoft.com/office/officeart/2005/8/layout/radial6"/>
    <dgm:cxn modelId="{19B183F1-09EA-4BCE-94FF-6FB054D079A6}" type="presOf" srcId="{089A31D6-D0FC-4750-87C4-511432D7ECE5}" destId="{7D42C23B-94D4-47AF-B3BD-06B6F601B3AE}" srcOrd="0" destOrd="0" presId="urn:microsoft.com/office/officeart/2005/8/layout/radial6"/>
    <dgm:cxn modelId="{41035A6D-A944-423A-B878-503B740307C1}" type="presOf" srcId="{7B68677D-31ED-4D35-8703-77405542DF96}" destId="{10BD8F6A-0F95-4604-A9C3-5BA2655DC154}" srcOrd="0" destOrd="0" presId="urn:microsoft.com/office/officeart/2005/8/layout/radial6"/>
    <dgm:cxn modelId="{08CAA4BC-B13A-4757-834A-9458A2CD4604}" type="presOf" srcId="{697F775C-C718-4FED-888A-8A63D1D0905B}" destId="{8E327304-92C1-4F70-9D46-BA7B4C88F098}" srcOrd="0" destOrd="0" presId="urn:microsoft.com/office/officeart/2005/8/layout/radial6"/>
    <dgm:cxn modelId="{8A5F299E-39CA-49EC-8524-B497C276C4DB}" type="presOf" srcId="{BB6B140A-5A84-4AF3-B8BF-1F2776460D89}" destId="{30A89DDC-56EB-49A1-B7C9-5F99489ADD76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3923366E-0DEF-4193-A6D7-B65DBDF6CB26}" type="presOf" srcId="{A79F608F-40DA-4282-8375-9AD3D878766B}" destId="{C72FC3AE-5661-4FB3-A761-08208A98B790}" srcOrd="0" destOrd="0" presId="urn:microsoft.com/office/officeart/2005/8/layout/radial6"/>
    <dgm:cxn modelId="{F838E9DB-9D7E-4288-BB91-26891746924A}" type="presOf" srcId="{E0279ADA-D5EF-40F0-B91E-491E0BA24EBE}" destId="{E7238481-BFF7-432D-A74C-D7FDBF92E020}" srcOrd="0" destOrd="0" presId="urn:microsoft.com/office/officeart/2005/8/layout/radial6"/>
    <dgm:cxn modelId="{B615BAF4-10B2-4F6B-9094-C5AEC96CA5E6}" type="presOf" srcId="{004F9712-7FBA-4AA4-8BA4-81AE3D549307}" destId="{CEB2ED05-0AB5-4ACB-8FFA-5D7A608DA76A}" srcOrd="0" destOrd="0" presId="urn:microsoft.com/office/officeart/2005/8/layout/radial6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D62E1DA1-4D28-4D27-8BB1-CD90B084EF45}" type="presOf" srcId="{789F9C35-CFDC-47E8-8317-8EF363DD7BD8}" destId="{C6B0DD9E-1B0D-422B-BAFE-4C5D72B11A6D}" srcOrd="0" destOrd="0" presId="urn:microsoft.com/office/officeart/2005/8/layout/radial6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B8E64E7C-FB74-4B52-9929-730A5653D140}" type="presOf" srcId="{5A6EDB18-2C2A-41B1-AF36-8F9D73DCFF49}" destId="{20BE49D7-D37C-4654-A110-ADDCB3EFB87C}" srcOrd="0" destOrd="0" presId="urn:microsoft.com/office/officeart/2005/8/layout/radial6"/>
    <dgm:cxn modelId="{4DA7DA5F-7E9C-4D1C-98E6-24DD58107637}" type="presOf" srcId="{88BCF0AB-543E-4411-9BEC-24FD12FAF626}" destId="{98E2FC31-FD45-411B-9ABC-63E515FB2E1D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05D5E707-E357-4EAE-BD0E-46C2906B77B0}" type="presOf" srcId="{7C5C6A46-3DA2-44E2-B6F2-F18B21928718}" destId="{975CFB7B-4E20-4812-B0D0-16FE209F146B}" srcOrd="0" destOrd="0" presId="urn:microsoft.com/office/officeart/2005/8/layout/radial6"/>
    <dgm:cxn modelId="{688B0025-7D80-40EE-8578-EC1C9392F0D4}" type="presParOf" srcId="{C72FC3AE-5661-4FB3-A761-08208A98B790}" destId="{EFB94169-866E-45F3-BF0C-4AEEB445E481}" srcOrd="0" destOrd="0" presId="urn:microsoft.com/office/officeart/2005/8/layout/radial6"/>
    <dgm:cxn modelId="{107C6616-74A1-48A2-A761-DC66818B49C4}" type="presParOf" srcId="{C72FC3AE-5661-4FB3-A761-08208A98B790}" destId="{30A89DDC-56EB-49A1-B7C9-5F99489ADD76}" srcOrd="1" destOrd="0" presId="urn:microsoft.com/office/officeart/2005/8/layout/radial6"/>
    <dgm:cxn modelId="{9B635FD8-580B-408A-A2B1-B70EA11223CC}" type="presParOf" srcId="{C72FC3AE-5661-4FB3-A761-08208A98B790}" destId="{5DC446C2-5635-47DB-A341-173E01570ED1}" srcOrd="2" destOrd="0" presId="urn:microsoft.com/office/officeart/2005/8/layout/radial6"/>
    <dgm:cxn modelId="{93781D2D-C2E2-477C-A7D5-1497CD593D4D}" type="presParOf" srcId="{C72FC3AE-5661-4FB3-A761-08208A98B790}" destId="{8E327304-92C1-4F70-9D46-BA7B4C88F098}" srcOrd="3" destOrd="0" presId="urn:microsoft.com/office/officeart/2005/8/layout/radial6"/>
    <dgm:cxn modelId="{E6645B12-E186-4F3F-A4BA-5B7FA9F500C9}" type="presParOf" srcId="{C72FC3AE-5661-4FB3-A761-08208A98B790}" destId="{B818B44D-4FA1-4AEB-AF6A-5728123500CE}" srcOrd="4" destOrd="0" presId="urn:microsoft.com/office/officeart/2005/8/layout/radial6"/>
    <dgm:cxn modelId="{E48412CB-F0BB-4A04-BD60-2A6D89129036}" type="presParOf" srcId="{C72FC3AE-5661-4FB3-A761-08208A98B790}" destId="{E5BC9A2A-CCBC-4E32-9C46-05740A9D21B6}" srcOrd="5" destOrd="0" presId="urn:microsoft.com/office/officeart/2005/8/layout/radial6"/>
    <dgm:cxn modelId="{3F4278D4-EFF4-4AB5-9076-3482BDC1C451}" type="presParOf" srcId="{C72FC3AE-5661-4FB3-A761-08208A98B790}" destId="{10BD8F6A-0F95-4604-A9C3-5BA2655DC154}" srcOrd="6" destOrd="0" presId="urn:microsoft.com/office/officeart/2005/8/layout/radial6"/>
    <dgm:cxn modelId="{10042121-2454-4C48-B2E8-5B76B75990EF}" type="presParOf" srcId="{C72FC3AE-5661-4FB3-A761-08208A98B790}" destId="{975CFB7B-4E20-4812-B0D0-16FE209F146B}" srcOrd="7" destOrd="0" presId="urn:microsoft.com/office/officeart/2005/8/layout/radial6"/>
    <dgm:cxn modelId="{2C91A471-4020-4C95-9C6B-04B7FB214EB0}" type="presParOf" srcId="{C72FC3AE-5661-4FB3-A761-08208A98B790}" destId="{E0B94089-A09E-4CC2-BC37-9B20D9E51C1E}" srcOrd="8" destOrd="0" presId="urn:microsoft.com/office/officeart/2005/8/layout/radial6"/>
    <dgm:cxn modelId="{A0C6091F-FAC0-46B0-9757-2E18B39654D8}" type="presParOf" srcId="{C72FC3AE-5661-4FB3-A761-08208A98B790}" destId="{BA56DD0F-4F93-479A-A0CB-91C1EEF06724}" srcOrd="9" destOrd="0" presId="urn:microsoft.com/office/officeart/2005/8/layout/radial6"/>
    <dgm:cxn modelId="{17251013-9760-4176-9F04-E57B5E5D43E3}" type="presParOf" srcId="{C72FC3AE-5661-4FB3-A761-08208A98B790}" destId="{98E2FC31-FD45-411B-9ABC-63E515FB2E1D}" srcOrd="10" destOrd="0" presId="urn:microsoft.com/office/officeart/2005/8/layout/radial6"/>
    <dgm:cxn modelId="{0C7C4641-36AF-4010-8A7C-487BA676C830}" type="presParOf" srcId="{C72FC3AE-5661-4FB3-A761-08208A98B790}" destId="{AE3EF5AF-0F5E-46F5-934E-60AAF9E63BA3}" srcOrd="11" destOrd="0" presId="urn:microsoft.com/office/officeart/2005/8/layout/radial6"/>
    <dgm:cxn modelId="{0B88A9A4-AE79-48C1-90BD-DA21E1F10EB0}" type="presParOf" srcId="{C72FC3AE-5661-4FB3-A761-08208A98B790}" destId="{20BE49D7-D37C-4654-A110-ADDCB3EFB87C}" srcOrd="12" destOrd="0" presId="urn:microsoft.com/office/officeart/2005/8/layout/radial6"/>
    <dgm:cxn modelId="{EC955102-D9B9-409C-826F-9D653BD56CAA}" type="presParOf" srcId="{C72FC3AE-5661-4FB3-A761-08208A98B790}" destId="{E7238481-BFF7-432D-A74C-D7FDBF92E020}" srcOrd="13" destOrd="0" presId="urn:microsoft.com/office/officeart/2005/8/layout/radial6"/>
    <dgm:cxn modelId="{45748E37-5F9B-4ACB-B803-E56B792505F2}" type="presParOf" srcId="{C72FC3AE-5661-4FB3-A761-08208A98B790}" destId="{5947F472-1916-40FF-A35A-F2E8354B1A65}" srcOrd="14" destOrd="0" presId="urn:microsoft.com/office/officeart/2005/8/layout/radial6"/>
    <dgm:cxn modelId="{7AB0B541-0675-4F7B-8FF1-D88CAABACF63}" type="presParOf" srcId="{C72FC3AE-5661-4FB3-A761-08208A98B790}" destId="{C6B0DD9E-1B0D-422B-BAFE-4C5D72B11A6D}" srcOrd="15" destOrd="0" presId="urn:microsoft.com/office/officeart/2005/8/layout/radial6"/>
    <dgm:cxn modelId="{1A3E1E0E-5E5A-4FA8-B2EE-145B5A695613}" type="presParOf" srcId="{C72FC3AE-5661-4FB3-A761-08208A98B790}" destId="{13854F45-8C8C-4751-947D-A56BF28D3991}" srcOrd="16" destOrd="0" presId="urn:microsoft.com/office/officeart/2005/8/layout/radial6"/>
    <dgm:cxn modelId="{260D66DB-AF0E-47D4-96D3-716A8D4B849B}" type="presParOf" srcId="{C72FC3AE-5661-4FB3-A761-08208A98B790}" destId="{080516C5-965C-4BFE-AD8F-DE90BBBD32B7}" srcOrd="17" destOrd="0" presId="urn:microsoft.com/office/officeart/2005/8/layout/radial6"/>
    <dgm:cxn modelId="{C271A1C5-5A62-4AEC-982D-0BB0F99D8388}" type="presParOf" srcId="{C72FC3AE-5661-4FB3-A761-08208A98B790}" destId="{CEB2ED05-0AB5-4ACB-8FFA-5D7A608DA76A}" srcOrd="18" destOrd="0" presId="urn:microsoft.com/office/officeart/2005/8/layout/radial6"/>
    <dgm:cxn modelId="{504A60B3-16BE-43D9-9CAD-F9F9BC0A06A2}" type="presParOf" srcId="{C72FC3AE-5661-4FB3-A761-08208A98B790}" destId="{7D42C23B-94D4-47AF-B3BD-06B6F601B3AE}" srcOrd="19" destOrd="0" presId="urn:microsoft.com/office/officeart/2005/8/layout/radial6"/>
    <dgm:cxn modelId="{0A9BEDC6-2DDB-4BEB-91D9-4DD78A24B416}" type="presParOf" srcId="{C72FC3AE-5661-4FB3-A761-08208A98B790}" destId="{958E0A7F-6FC1-42A2-883C-52862F2FA0E3}" srcOrd="20" destOrd="0" presId="urn:microsoft.com/office/officeart/2005/8/layout/radial6"/>
    <dgm:cxn modelId="{BFA86554-CF9F-464D-9CA5-C96528843C9A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/>
              <a:cs typeface="Times New Roman"/>
            </a:rPr>
            <a:t>γ</a:t>
          </a:r>
          <a:endParaRPr lang="en-US" sz="1800" b="0" dirty="0">
            <a:effectLst/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 pitchFamily="18" charset="0"/>
              <a:cs typeface="Times New Roman" pitchFamily="18" charset="0"/>
            </a:rPr>
            <a:t>φ</a:t>
          </a:r>
          <a:r>
            <a:rPr lang="en-US" sz="1800" b="0" baseline="-25000" dirty="0" smtClean="0">
              <a:effectLst/>
              <a:latin typeface="Times New Roman" pitchFamily="18" charset="0"/>
              <a:cs typeface="Times New Roman" pitchFamily="18" charset="0"/>
            </a:rPr>
            <a:t>s</a:t>
          </a:r>
          <a:endParaRPr lang="en-US" sz="1800" b="0" baseline="-250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1800" b="0" dirty="0" smtClean="0">
              <a:effectLst/>
            </a:rPr>
            <a:t>charm</a:t>
          </a:r>
          <a:endParaRPr lang="en-US" sz="1800" b="0" dirty="0">
            <a:effectLst/>
          </a:endParaRPr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1800" b="0" dirty="0" smtClean="0">
              <a:effectLst/>
            </a:rPr>
            <a:t>CPV in B</a:t>
          </a:r>
          <a:r>
            <a:rPr lang="en-US" sz="1800" b="0" baseline="-25000" dirty="0" smtClean="0">
              <a:effectLst/>
            </a:rPr>
            <a:t>s</a:t>
          </a:r>
          <a:endParaRPr lang="en-US" sz="1800" b="0" baseline="-25000" dirty="0">
            <a:effectLst/>
          </a:endParaRPr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 Rare</a:t>
          </a:r>
          <a:endParaRPr 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r>
            <a:rPr lang="en-US" sz="3200" b="1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FB</a:t>
          </a:r>
          <a:endParaRPr lang="en-US" sz="3200" b="1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17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Radiative</a:t>
          </a:r>
          <a:r>
            <a:rPr 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decays</a:t>
          </a:r>
          <a:endParaRPr lang="en-US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CEFC671E-89AC-41BA-9920-3A5C0283D103}" type="presOf" srcId="{7C5C6A46-3DA2-44E2-B6F2-F18B21928718}" destId="{975CFB7B-4E20-4812-B0D0-16FE209F146B}" srcOrd="0" destOrd="0" presId="urn:microsoft.com/office/officeart/2005/8/layout/radial6"/>
    <dgm:cxn modelId="{0EEB8C08-CCF6-4692-B336-5E2A6956829D}" type="presOf" srcId="{697F775C-C718-4FED-888A-8A63D1D0905B}" destId="{8E327304-92C1-4F70-9D46-BA7B4C88F098}" srcOrd="0" destOrd="0" presId="urn:microsoft.com/office/officeart/2005/8/layout/radial6"/>
    <dgm:cxn modelId="{59EA56A3-578A-4F0F-8F67-CE7026720091}" type="presOf" srcId="{D23F7489-4740-429F-B1BF-883A98A8F511}" destId="{EFB94169-866E-45F3-BF0C-4AEEB445E481}" srcOrd="0" destOrd="0" presId="urn:microsoft.com/office/officeart/2005/8/layout/radial6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991C28B7-F207-46C6-9009-AE9A4A356563}" type="presOf" srcId="{789F9C35-CFDC-47E8-8317-8EF363DD7BD8}" destId="{C6B0DD9E-1B0D-422B-BAFE-4C5D72B11A6D}" srcOrd="0" destOrd="0" presId="urn:microsoft.com/office/officeart/2005/8/layout/radial6"/>
    <dgm:cxn modelId="{9B4B3098-B1AE-4471-976E-5F9B95AF67A9}" type="presOf" srcId="{67692EE7-698C-480F-8055-86D9BC296CEB}" destId="{BA56DD0F-4F93-479A-A0CB-91C1EEF06724}" srcOrd="0" destOrd="0" presId="urn:microsoft.com/office/officeart/2005/8/layout/radial6"/>
    <dgm:cxn modelId="{022C2549-3945-472B-A1DF-3A5B898B7853}" type="presOf" srcId="{88BCF0AB-543E-4411-9BEC-24FD12FAF626}" destId="{98E2FC31-FD45-411B-9ABC-63E515FB2E1D}" srcOrd="0" destOrd="0" presId="urn:microsoft.com/office/officeart/2005/8/layout/radial6"/>
    <dgm:cxn modelId="{2256D0D4-6F7E-41B8-841C-E390BD971339}" type="presOf" srcId="{2CBE438B-0DFB-46AF-A3CC-BBC6B3D04908}" destId="{B818B44D-4FA1-4AEB-AF6A-5728123500CE}" srcOrd="0" destOrd="0" presId="urn:microsoft.com/office/officeart/2005/8/layout/radial6"/>
    <dgm:cxn modelId="{10FA0D9F-F2D3-4B00-A3BA-42BB1E0BF144}" type="presOf" srcId="{7B68677D-31ED-4D35-8703-77405542DF96}" destId="{10BD8F6A-0F95-4604-A9C3-5BA2655DC154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F2DCA00B-DD26-4B75-8E82-CC0F2F688AD5}" type="presOf" srcId="{E85AFCC7-1F74-4C75-849D-ACCCB4C6A0B8}" destId="{1063B56C-86DD-4C07-9146-268558C9B906}" srcOrd="0" destOrd="0" presId="urn:microsoft.com/office/officeart/2005/8/layout/radial6"/>
    <dgm:cxn modelId="{1D3343E3-6DF3-46E8-A811-24F7C1C9B24A}" type="presOf" srcId="{5A6EDB18-2C2A-41B1-AF36-8F9D73DCFF49}" destId="{20BE49D7-D37C-4654-A110-ADDCB3EFB87C}" srcOrd="0" destOrd="0" presId="urn:microsoft.com/office/officeart/2005/8/layout/radial6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E5F6BB23-29F5-4DE7-948C-573F30A4602A}" type="presOf" srcId="{BB6B140A-5A84-4AF3-B8BF-1F2776460D89}" destId="{30A89DDC-56EB-49A1-B7C9-5F99489ADD76}" srcOrd="0" destOrd="0" presId="urn:microsoft.com/office/officeart/2005/8/layout/radial6"/>
    <dgm:cxn modelId="{BF75734B-F647-41C1-AFD7-7EBF90E422FB}" type="presOf" srcId="{E0279ADA-D5EF-40F0-B91E-491E0BA24EBE}" destId="{E7238481-BFF7-432D-A74C-D7FDBF92E020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A4890E00-36D9-4D8A-8667-8602031107B6}" type="presOf" srcId="{A79F608F-40DA-4282-8375-9AD3D878766B}" destId="{C72FC3AE-5661-4FB3-A761-08208A98B790}" srcOrd="0" destOrd="0" presId="urn:microsoft.com/office/officeart/2005/8/layout/radial6"/>
    <dgm:cxn modelId="{8DB246A0-FD93-4DE7-A223-6410DD377A7F}" type="presOf" srcId="{F87383E0-705B-4DF4-A760-DBE5ED2E9FA1}" destId="{13854F45-8C8C-4751-947D-A56BF28D3991}" srcOrd="0" destOrd="0" presId="urn:microsoft.com/office/officeart/2005/8/layout/radial6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16802383-3568-48A3-BB68-7BB7C39453A1}" type="presOf" srcId="{004F9712-7FBA-4AA4-8BA4-81AE3D549307}" destId="{CEB2ED05-0AB5-4ACB-8FFA-5D7A608DA76A}" srcOrd="0" destOrd="0" presId="urn:microsoft.com/office/officeart/2005/8/layout/radial6"/>
    <dgm:cxn modelId="{6FB6BB6D-2A09-4F91-8D33-EA33FB5690CD}" type="presOf" srcId="{089A31D6-D0FC-4750-87C4-511432D7ECE5}" destId="{7D42C23B-94D4-47AF-B3BD-06B6F601B3AE}" srcOrd="0" destOrd="0" presId="urn:microsoft.com/office/officeart/2005/8/layout/radial6"/>
    <dgm:cxn modelId="{AACB2DB3-3853-4DCA-9A7C-ADD8F28947F0}" type="presParOf" srcId="{C72FC3AE-5661-4FB3-A761-08208A98B790}" destId="{EFB94169-866E-45F3-BF0C-4AEEB445E481}" srcOrd="0" destOrd="0" presId="urn:microsoft.com/office/officeart/2005/8/layout/radial6"/>
    <dgm:cxn modelId="{841C0659-4E5A-418A-909B-3C38B7B60C74}" type="presParOf" srcId="{C72FC3AE-5661-4FB3-A761-08208A98B790}" destId="{30A89DDC-56EB-49A1-B7C9-5F99489ADD76}" srcOrd="1" destOrd="0" presId="urn:microsoft.com/office/officeart/2005/8/layout/radial6"/>
    <dgm:cxn modelId="{DCF7E382-C514-47A7-8160-1C5DCCB2C6FE}" type="presParOf" srcId="{C72FC3AE-5661-4FB3-A761-08208A98B790}" destId="{5DC446C2-5635-47DB-A341-173E01570ED1}" srcOrd="2" destOrd="0" presId="urn:microsoft.com/office/officeart/2005/8/layout/radial6"/>
    <dgm:cxn modelId="{DF440EB7-96C2-4355-BCA4-23212E9B7DCF}" type="presParOf" srcId="{C72FC3AE-5661-4FB3-A761-08208A98B790}" destId="{8E327304-92C1-4F70-9D46-BA7B4C88F098}" srcOrd="3" destOrd="0" presId="urn:microsoft.com/office/officeart/2005/8/layout/radial6"/>
    <dgm:cxn modelId="{EA70AE46-53DA-404A-9E63-35396390579F}" type="presParOf" srcId="{C72FC3AE-5661-4FB3-A761-08208A98B790}" destId="{B818B44D-4FA1-4AEB-AF6A-5728123500CE}" srcOrd="4" destOrd="0" presId="urn:microsoft.com/office/officeart/2005/8/layout/radial6"/>
    <dgm:cxn modelId="{73FB3B6B-9A74-4892-871D-8ACBFA9163E1}" type="presParOf" srcId="{C72FC3AE-5661-4FB3-A761-08208A98B790}" destId="{E5BC9A2A-CCBC-4E32-9C46-05740A9D21B6}" srcOrd="5" destOrd="0" presId="urn:microsoft.com/office/officeart/2005/8/layout/radial6"/>
    <dgm:cxn modelId="{E15724F6-F7F1-4561-85FE-2F0DD378078B}" type="presParOf" srcId="{C72FC3AE-5661-4FB3-A761-08208A98B790}" destId="{10BD8F6A-0F95-4604-A9C3-5BA2655DC154}" srcOrd="6" destOrd="0" presId="urn:microsoft.com/office/officeart/2005/8/layout/radial6"/>
    <dgm:cxn modelId="{5C93C930-28E7-4C38-998D-8E492D2131B3}" type="presParOf" srcId="{C72FC3AE-5661-4FB3-A761-08208A98B790}" destId="{975CFB7B-4E20-4812-B0D0-16FE209F146B}" srcOrd="7" destOrd="0" presId="urn:microsoft.com/office/officeart/2005/8/layout/radial6"/>
    <dgm:cxn modelId="{7718BC0F-25DF-4604-B0CD-8D06D1AA0B60}" type="presParOf" srcId="{C72FC3AE-5661-4FB3-A761-08208A98B790}" destId="{E0B94089-A09E-4CC2-BC37-9B20D9E51C1E}" srcOrd="8" destOrd="0" presId="urn:microsoft.com/office/officeart/2005/8/layout/radial6"/>
    <dgm:cxn modelId="{AA52D393-DC16-4B13-81FA-6F38795D17F3}" type="presParOf" srcId="{C72FC3AE-5661-4FB3-A761-08208A98B790}" destId="{BA56DD0F-4F93-479A-A0CB-91C1EEF06724}" srcOrd="9" destOrd="0" presId="urn:microsoft.com/office/officeart/2005/8/layout/radial6"/>
    <dgm:cxn modelId="{20DF81EA-439F-4D5A-8A33-57F6125036F2}" type="presParOf" srcId="{C72FC3AE-5661-4FB3-A761-08208A98B790}" destId="{98E2FC31-FD45-411B-9ABC-63E515FB2E1D}" srcOrd="10" destOrd="0" presId="urn:microsoft.com/office/officeart/2005/8/layout/radial6"/>
    <dgm:cxn modelId="{3B49EF41-DFD4-4379-BE35-47774361BDD9}" type="presParOf" srcId="{C72FC3AE-5661-4FB3-A761-08208A98B790}" destId="{AE3EF5AF-0F5E-46F5-934E-60AAF9E63BA3}" srcOrd="11" destOrd="0" presId="urn:microsoft.com/office/officeart/2005/8/layout/radial6"/>
    <dgm:cxn modelId="{85252457-6297-4BFD-9246-FE1CEF1B8EFA}" type="presParOf" srcId="{C72FC3AE-5661-4FB3-A761-08208A98B790}" destId="{20BE49D7-D37C-4654-A110-ADDCB3EFB87C}" srcOrd="12" destOrd="0" presId="urn:microsoft.com/office/officeart/2005/8/layout/radial6"/>
    <dgm:cxn modelId="{0B50B399-AFDB-4B2B-8C3E-16777102FA0A}" type="presParOf" srcId="{C72FC3AE-5661-4FB3-A761-08208A98B790}" destId="{E7238481-BFF7-432D-A74C-D7FDBF92E020}" srcOrd="13" destOrd="0" presId="urn:microsoft.com/office/officeart/2005/8/layout/radial6"/>
    <dgm:cxn modelId="{A99F36C3-50A0-46CE-9B03-3C55CAF81BE9}" type="presParOf" srcId="{C72FC3AE-5661-4FB3-A761-08208A98B790}" destId="{5947F472-1916-40FF-A35A-F2E8354B1A65}" srcOrd="14" destOrd="0" presId="urn:microsoft.com/office/officeart/2005/8/layout/radial6"/>
    <dgm:cxn modelId="{4EE1D135-58E3-4389-B546-D8BD644C75B1}" type="presParOf" srcId="{C72FC3AE-5661-4FB3-A761-08208A98B790}" destId="{C6B0DD9E-1B0D-422B-BAFE-4C5D72B11A6D}" srcOrd="15" destOrd="0" presId="urn:microsoft.com/office/officeart/2005/8/layout/radial6"/>
    <dgm:cxn modelId="{8161BD3F-D872-495C-B5EE-9F62A40B8D32}" type="presParOf" srcId="{C72FC3AE-5661-4FB3-A761-08208A98B790}" destId="{13854F45-8C8C-4751-947D-A56BF28D3991}" srcOrd="16" destOrd="0" presId="urn:microsoft.com/office/officeart/2005/8/layout/radial6"/>
    <dgm:cxn modelId="{825335BF-9029-4C40-80E1-CBF21936A8D7}" type="presParOf" srcId="{C72FC3AE-5661-4FB3-A761-08208A98B790}" destId="{080516C5-965C-4BFE-AD8F-DE90BBBD32B7}" srcOrd="17" destOrd="0" presId="urn:microsoft.com/office/officeart/2005/8/layout/radial6"/>
    <dgm:cxn modelId="{A612FECE-24A6-4155-B50B-9D4423371A4D}" type="presParOf" srcId="{C72FC3AE-5661-4FB3-A761-08208A98B790}" destId="{CEB2ED05-0AB5-4ACB-8FFA-5D7A608DA76A}" srcOrd="18" destOrd="0" presId="urn:microsoft.com/office/officeart/2005/8/layout/radial6"/>
    <dgm:cxn modelId="{E7D5A5BC-424F-4D15-88DB-0239181BDBC1}" type="presParOf" srcId="{C72FC3AE-5661-4FB3-A761-08208A98B790}" destId="{7D42C23B-94D4-47AF-B3BD-06B6F601B3AE}" srcOrd="19" destOrd="0" presId="urn:microsoft.com/office/officeart/2005/8/layout/radial6"/>
    <dgm:cxn modelId="{9A99C072-F65B-453C-A933-45D1E2BAA750}" type="presParOf" srcId="{C72FC3AE-5661-4FB3-A761-08208A98B790}" destId="{958E0A7F-6FC1-42A2-883C-52862F2FA0E3}" srcOrd="20" destOrd="0" presId="urn:microsoft.com/office/officeart/2005/8/layout/radial6"/>
    <dgm:cxn modelId="{4F5D6F01-3CE9-4B88-B642-4E5AD975CDCC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/>
              <a:cs typeface="Times New Roman"/>
            </a:rPr>
            <a:t>γ</a:t>
          </a:r>
          <a:endParaRPr lang="en-US" sz="1800" b="0" dirty="0">
            <a:effectLst/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/>
      <dgm:spPr>
        <a:solidFill>
          <a:srgbClr val="FFFF99"/>
        </a:solidFill>
      </dgm:spPr>
      <dgm:t>
        <a:bodyPr/>
        <a:lstStyle/>
        <a:p>
          <a:r>
            <a:rPr lang="el-GR" dirty="0" smtClean="0"/>
            <a:t>φ</a:t>
          </a:r>
          <a:r>
            <a:rPr lang="en-US" baseline="-25000" dirty="0" smtClean="0"/>
            <a:t>s</a:t>
          </a:r>
          <a:endParaRPr lang="en-US" baseline="-25000" dirty="0"/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/>
      <dgm:spPr>
        <a:solidFill>
          <a:srgbClr val="FFFF99"/>
        </a:solidFill>
      </dgm:spPr>
      <dgm:t>
        <a:bodyPr/>
        <a:lstStyle/>
        <a:p>
          <a:r>
            <a:rPr lang="en-U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dirty="0" smtClean="0"/>
            <a:t>charm</a:t>
          </a:r>
          <a:endParaRPr lang="en-US" dirty="0"/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1800" b="0" dirty="0" smtClean="0">
              <a:effectLst/>
            </a:rPr>
            <a:t>CPV in B</a:t>
          </a:r>
          <a:r>
            <a:rPr lang="en-US" sz="1800" b="0" baseline="-25000" dirty="0" smtClean="0">
              <a:effectLst/>
            </a:rPr>
            <a:t>s</a:t>
          </a:r>
          <a:endParaRPr lang="en-US" sz="1800" b="0" baseline="-25000" dirty="0">
            <a:effectLst/>
          </a:endParaRPr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smtClean="0"/>
            <a:t>Super Rare</a:t>
          </a:r>
          <a:endParaRPr lang="en-US" dirty="0"/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r>
            <a:rPr lang="en-US" sz="4000" b="1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FB</a:t>
          </a:r>
          <a:endParaRPr lang="en-US" sz="4000" b="1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/>
      <dgm:spPr>
        <a:solidFill>
          <a:srgbClr val="FFFFCC"/>
        </a:solidFill>
      </dgm:spPr>
      <dgm:t>
        <a:bodyPr/>
        <a:lstStyle/>
        <a:p>
          <a:r>
            <a:rPr lang="en-US" dirty="0" err="1" smtClean="0"/>
            <a:t>Radiative</a:t>
          </a:r>
          <a:r>
            <a:rPr lang="en-US" dirty="0" smtClean="0"/>
            <a:t> decays</a:t>
          </a:r>
          <a:endParaRPr lang="en-US" dirty="0"/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8E499D33-4DC4-49BD-B56E-2137C55AD38B}" type="presOf" srcId="{2CBE438B-0DFB-46AF-A3CC-BBC6B3D04908}" destId="{B818B44D-4FA1-4AEB-AF6A-5728123500CE}" srcOrd="0" destOrd="0" presId="urn:microsoft.com/office/officeart/2005/8/layout/radial6"/>
    <dgm:cxn modelId="{C09ECFAF-FCAF-4D21-A70D-D6675FE72AE5}" type="presOf" srcId="{A79F608F-40DA-4282-8375-9AD3D878766B}" destId="{C72FC3AE-5661-4FB3-A761-08208A98B790}" srcOrd="0" destOrd="0" presId="urn:microsoft.com/office/officeart/2005/8/layout/radial6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DE250436-099F-4E42-A56C-0669B61D16C0}" type="presOf" srcId="{BB6B140A-5A84-4AF3-B8BF-1F2776460D89}" destId="{30A89DDC-56EB-49A1-B7C9-5F99489ADD76}" srcOrd="0" destOrd="0" presId="urn:microsoft.com/office/officeart/2005/8/layout/radial6"/>
    <dgm:cxn modelId="{49407A24-2E90-477F-962C-7F2F9529BA78}" type="presOf" srcId="{5A6EDB18-2C2A-41B1-AF36-8F9D73DCFF49}" destId="{20BE49D7-D37C-4654-A110-ADDCB3EFB87C}" srcOrd="0" destOrd="0" presId="urn:microsoft.com/office/officeart/2005/8/layout/radial6"/>
    <dgm:cxn modelId="{EA8A071B-8B52-4182-B2A6-2DF1E310AA3B}" type="presOf" srcId="{7C5C6A46-3DA2-44E2-B6F2-F18B21928718}" destId="{975CFB7B-4E20-4812-B0D0-16FE209F146B}" srcOrd="0" destOrd="0" presId="urn:microsoft.com/office/officeart/2005/8/layout/radial6"/>
    <dgm:cxn modelId="{529F9A28-E3B8-4E55-A5B8-DEC19EF9CBAC}" type="presOf" srcId="{697F775C-C718-4FED-888A-8A63D1D0905B}" destId="{8E327304-92C1-4F70-9D46-BA7B4C88F098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B723F5F4-84E0-46BB-BFCF-FDA6AE111CD6}" type="presOf" srcId="{E0279ADA-D5EF-40F0-B91E-491E0BA24EBE}" destId="{E7238481-BFF7-432D-A74C-D7FDBF92E020}" srcOrd="0" destOrd="0" presId="urn:microsoft.com/office/officeart/2005/8/layout/radial6"/>
    <dgm:cxn modelId="{7B25CC16-8CD8-49CC-B4E6-A6281A61082D}" type="presOf" srcId="{F87383E0-705B-4DF4-A760-DBE5ED2E9FA1}" destId="{13854F45-8C8C-4751-947D-A56BF28D3991}" srcOrd="0" destOrd="0" presId="urn:microsoft.com/office/officeart/2005/8/layout/radial6"/>
    <dgm:cxn modelId="{BC8C2597-761F-4559-940A-D638D61A32F1}" type="presOf" srcId="{E85AFCC7-1F74-4C75-849D-ACCCB4C6A0B8}" destId="{1063B56C-86DD-4C07-9146-268558C9B906}" srcOrd="0" destOrd="0" presId="urn:microsoft.com/office/officeart/2005/8/layout/radial6"/>
    <dgm:cxn modelId="{E5384051-4F05-44A1-B5A1-85F6D41D5FB6}" type="presOf" srcId="{7B68677D-31ED-4D35-8703-77405542DF96}" destId="{10BD8F6A-0F95-4604-A9C3-5BA2655DC154}" srcOrd="0" destOrd="0" presId="urn:microsoft.com/office/officeart/2005/8/layout/radial6"/>
    <dgm:cxn modelId="{FED68368-E848-4D3E-9BF5-9535D3500376}" type="presOf" srcId="{004F9712-7FBA-4AA4-8BA4-81AE3D549307}" destId="{CEB2ED05-0AB5-4ACB-8FFA-5D7A608DA76A}" srcOrd="0" destOrd="0" presId="urn:microsoft.com/office/officeart/2005/8/layout/radial6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FC0A369B-3A86-43C5-90C4-E8926D106022}" type="presOf" srcId="{67692EE7-698C-480F-8055-86D9BC296CEB}" destId="{BA56DD0F-4F93-479A-A0CB-91C1EEF06724}" srcOrd="0" destOrd="0" presId="urn:microsoft.com/office/officeart/2005/8/layout/radial6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E4ACF993-3217-4C08-B98A-C6509CCA4D8F}" type="presOf" srcId="{089A31D6-D0FC-4750-87C4-511432D7ECE5}" destId="{7D42C23B-94D4-47AF-B3BD-06B6F601B3AE}" srcOrd="0" destOrd="0" presId="urn:microsoft.com/office/officeart/2005/8/layout/radial6"/>
    <dgm:cxn modelId="{BECE4FA4-BF2C-43FF-AA75-7F892C703E22}" type="presOf" srcId="{D23F7489-4740-429F-B1BF-883A98A8F511}" destId="{EFB94169-866E-45F3-BF0C-4AEEB445E481}" srcOrd="0" destOrd="0" presId="urn:microsoft.com/office/officeart/2005/8/layout/radial6"/>
    <dgm:cxn modelId="{5E0D92CB-9CD8-47FB-AFC9-9878B560AB88}" type="presOf" srcId="{789F9C35-CFDC-47E8-8317-8EF363DD7BD8}" destId="{C6B0DD9E-1B0D-422B-BAFE-4C5D72B11A6D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E6DE2829-2778-49F4-8C6C-5112643312BF}" type="presOf" srcId="{88BCF0AB-543E-4411-9BEC-24FD12FAF626}" destId="{98E2FC31-FD45-411B-9ABC-63E515FB2E1D}" srcOrd="0" destOrd="0" presId="urn:microsoft.com/office/officeart/2005/8/layout/radial6"/>
    <dgm:cxn modelId="{AB6A0A2E-0B2F-466C-9321-C20BD263F977}" type="presParOf" srcId="{C72FC3AE-5661-4FB3-A761-08208A98B790}" destId="{EFB94169-866E-45F3-BF0C-4AEEB445E481}" srcOrd="0" destOrd="0" presId="urn:microsoft.com/office/officeart/2005/8/layout/radial6"/>
    <dgm:cxn modelId="{A9E7B521-FD06-4CA7-B175-5E3AF688CB9A}" type="presParOf" srcId="{C72FC3AE-5661-4FB3-A761-08208A98B790}" destId="{30A89DDC-56EB-49A1-B7C9-5F99489ADD76}" srcOrd="1" destOrd="0" presId="urn:microsoft.com/office/officeart/2005/8/layout/radial6"/>
    <dgm:cxn modelId="{DDE1A3D2-4C6E-4962-96A5-DAC44744B3BA}" type="presParOf" srcId="{C72FC3AE-5661-4FB3-A761-08208A98B790}" destId="{5DC446C2-5635-47DB-A341-173E01570ED1}" srcOrd="2" destOrd="0" presId="urn:microsoft.com/office/officeart/2005/8/layout/radial6"/>
    <dgm:cxn modelId="{CA5C4747-BFF0-45D0-ACAE-D699DD529D0F}" type="presParOf" srcId="{C72FC3AE-5661-4FB3-A761-08208A98B790}" destId="{8E327304-92C1-4F70-9D46-BA7B4C88F098}" srcOrd="3" destOrd="0" presId="urn:microsoft.com/office/officeart/2005/8/layout/radial6"/>
    <dgm:cxn modelId="{E7014CBF-801B-49CA-B070-D77F176DF8AF}" type="presParOf" srcId="{C72FC3AE-5661-4FB3-A761-08208A98B790}" destId="{B818B44D-4FA1-4AEB-AF6A-5728123500CE}" srcOrd="4" destOrd="0" presId="urn:microsoft.com/office/officeart/2005/8/layout/radial6"/>
    <dgm:cxn modelId="{D5172D32-FDCF-4DE4-925D-537A4FE867A2}" type="presParOf" srcId="{C72FC3AE-5661-4FB3-A761-08208A98B790}" destId="{E5BC9A2A-CCBC-4E32-9C46-05740A9D21B6}" srcOrd="5" destOrd="0" presId="urn:microsoft.com/office/officeart/2005/8/layout/radial6"/>
    <dgm:cxn modelId="{969B8548-D4DE-4F14-A5B7-B2AC2AB58885}" type="presParOf" srcId="{C72FC3AE-5661-4FB3-A761-08208A98B790}" destId="{10BD8F6A-0F95-4604-A9C3-5BA2655DC154}" srcOrd="6" destOrd="0" presId="urn:microsoft.com/office/officeart/2005/8/layout/radial6"/>
    <dgm:cxn modelId="{5572F366-019D-436F-B4FA-E431FA402F30}" type="presParOf" srcId="{C72FC3AE-5661-4FB3-A761-08208A98B790}" destId="{975CFB7B-4E20-4812-B0D0-16FE209F146B}" srcOrd="7" destOrd="0" presId="urn:microsoft.com/office/officeart/2005/8/layout/radial6"/>
    <dgm:cxn modelId="{D91CBBE8-5ADF-4437-B578-D90BC4A73CB2}" type="presParOf" srcId="{C72FC3AE-5661-4FB3-A761-08208A98B790}" destId="{E0B94089-A09E-4CC2-BC37-9B20D9E51C1E}" srcOrd="8" destOrd="0" presId="urn:microsoft.com/office/officeart/2005/8/layout/radial6"/>
    <dgm:cxn modelId="{DEDD3AB1-B0C6-4255-A2B5-529D922221DB}" type="presParOf" srcId="{C72FC3AE-5661-4FB3-A761-08208A98B790}" destId="{BA56DD0F-4F93-479A-A0CB-91C1EEF06724}" srcOrd="9" destOrd="0" presId="urn:microsoft.com/office/officeart/2005/8/layout/radial6"/>
    <dgm:cxn modelId="{22768E69-F945-4FEC-9989-3E53123A5D3D}" type="presParOf" srcId="{C72FC3AE-5661-4FB3-A761-08208A98B790}" destId="{98E2FC31-FD45-411B-9ABC-63E515FB2E1D}" srcOrd="10" destOrd="0" presId="urn:microsoft.com/office/officeart/2005/8/layout/radial6"/>
    <dgm:cxn modelId="{CDAB3553-BC60-4D62-953E-437B8DC806BB}" type="presParOf" srcId="{C72FC3AE-5661-4FB3-A761-08208A98B790}" destId="{AE3EF5AF-0F5E-46F5-934E-60AAF9E63BA3}" srcOrd="11" destOrd="0" presId="urn:microsoft.com/office/officeart/2005/8/layout/radial6"/>
    <dgm:cxn modelId="{4CB0DEC8-311D-48F4-8BA4-0B541090DF1D}" type="presParOf" srcId="{C72FC3AE-5661-4FB3-A761-08208A98B790}" destId="{20BE49D7-D37C-4654-A110-ADDCB3EFB87C}" srcOrd="12" destOrd="0" presId="urn:microsoft.com/office/officeart/2005/8/layout/radial6"/>
    <dgm:cxn modelId="{38442963-F473-465F-AB26-A283E00EDBCB}" type="presParOf" srcId="{C72FC3AE-5661-4FB3-A761-08208A98B790}" destId="{E7238481-BFF7-432D-A74C-D7FDBF92E020}" srcOrd="13" destOrd="0" presId="urn:microsoft.com/office/officeart/2005/8/layout/radial6"/>
    <dgm:cxn modelId="{4FC606B6-1B28-431B-9BE5-B34581E429B3}" type="presParOf" srcId="{C72FC3AE-5661-4FB3-A761-08208A98B790}" destId="{5947F472-1916-40FF-A35A-F2E8354B1A65}" srcOrd="14" destOrd="0" presId="urn:microsoft.com/office/officeart/2005/8/layout/radial6"/>
    <dgm:cxn modelId="{E4E2FCCF-44C0-4594-8444-713C6616A725}" type="presParOf" srcId="{C72FC3AE-5661-4FB3-A761-08208A98B790}" destId="{C6B0DD9E-1B0D-422B-BAFE-4C5D72B11A6D}" srcOrd="15" destOrd="0" presId="urn:microsoft.com/office/officeart/2005/8/layout/radial6"/>
    <dgm:cxn modelId="{AFF09032-B206-43CF-8D69-467F0CD1662C}" type="presParOf" srcId="{C72FC3AE-5661-4FB3-A761-08208A98B790}" destId="{13854F45-8C8C-4751-947D-A56BF28D3991}" srcOrd="16" destOrd="0" presId="urn:microsoft.com/office/officeart/2005/8/layout/radial6"/>
    <dgm:cxn modelId="{3474C5A1-6E9F-4AAB-BA83-F2C3EEDEC8BC}" type="presParOf" srcId="{C72FC3AE-5661-4FB3-A761-08208A98B790}" destId="{080516C5-965C-4BFE-AD8F-DE90BBBD32B7}" srcOrd="17" destOrd="0" presId="urn:microsoft.com/office/officeart/2005/8/layout/radial6"/>
    <dgm:cxn modelId="{56BBF42E-1B31-4C74-875A-8E13FDC0AD7C}" type="presParOf" srcId="{C72FC3AE-5661-4FB3-A761-08208A98B790}" destId="{CEB2ED05-0AB5-4ACB-8FFA-5D7A608DA76A}" srcOrd="18" destOrd="0" presId="urn:microsoft.com/office/officeart/2005/8/layout/radial6"/>
    <dgm:cxn modelId="{FFA7B218-42BF-4910-87F5-00E02CB6EC67}" type="presParOf" srcId="{C72FC3AE-5661-4FB3-A761-08208A98B790}" destId="{7D42C23B-94D4-47AF-B3BD-06B6F601B3AE}" srcOrd="19" destOrd="0" presId="urn:microsoft.com/office/officeart/2005/8/layout/radial6"/>
    <dgm:cxn modelId="{EBEF69AB-643C-4288-A012-413AC0E52E46}" type="presParOf" srcId="{C72FC3AE-5661-4FB3-A761-08208A98B790}" destId="{958E0A7F-6FC1-42A2-883C-52862F2FA0E3}" srcOrd="20" destOrd="0" presId="urn:microsoft.com/office/officeart/2005/8/layout/radial6"/>
    <dgm:cxn modelId="{044BB639-8774-412A-8092-233388AA2BEE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79F608F-40DA-4282-8375-9AD3D878766B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23F7489-4740-429F-B1BF-883A98A8F511}">
      <dgm:prSet phldrT="[Text]"/>
      <dgm:spPr/>
      <dgm:t>
        <a:bodyPr/>
        <a:lstStyle/>
        <a:p>
          <a:r>
            <a:rPr lang="en-US" dirty="0" smtClean="0"/>
            <a:t>LHC</a:t>
          </a:r>
          <a:endParaRPr lang="en-US" dirty="0"/>
        </a:p>
      </dgm:t>
    </dgm:pt>
    <dgm:pt modelId="{EB9CD2AB-9805-4F4B-AAC8-1323C553175A}" type="parTrans" cxnId="{C1CCC41F-FD22-4E05-A72F-E61CAB3D4542}">
      <dgm:prSet/>
      <dgm:spPr/>
      <dgm:t>
        <a:bodyPr/>
        <a:lstStyle/>
        <a:p>
          <a:endParaRPr lang="en-US"/>
        </a:p>
      </dgm:t>
    </dgm:pt>
    <dgm:pt modelId="{DE9D8930-302E-45A3-AFBC-B546C0ABD88B}" type="sibTrans" cxnId="{C1CCC41F-FD22-4E05-A72F-E61CAB3D4542}">
      <dgm:prSet/>
      <dgm:spPr/>
      <dgm:t>
        <a:bodyPr/>
        <a:lstStyle/>
        <a:p>
          <a:endParaRPr lang="en-US"/>
        </a:p>
      </dgm:t>
    </dgm:pt>
    <dgm:pt modelId="{BB6B140A-5A84-4AF3-B8BF-1F2776460D89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1800" b="0" dirty="0" smtClean="0">
              <a:effectLst/>
              <a:latin typeface="Times New Roman"/>
              <a:cs typeface="Times New Roman"/>
            </a:rPr>
            <a:t>γ</a:t>
          </a:r>
          <a:endParaRPr lang="en-US" sz="1800" b="0" dirty="0">
            <a:effectLst/>
          </a:endParaRPr>
        </a:p>
      </dgm:t>
    </dgm:pt>
    <dgm:pt modelId="{EE0DE19B-A812-49F4-B38F-C173911ED84E}" type="parTrans" cxnId="{E6F6EAFF-F3FE-4869-A289-798D745F1261}">
      <dgm:prSet/>
      <dgm:spPr/>
      <dgm:t>
        <a:bodyPr/>
        <a:lstStyle/>
        <a:p>
          <a:endParaRPr lang="en-US"/>
        </a:p>
      </dgm:t>
    </dgm:pt>
    <dgm:pt modelId="{697F775C-C718-4FED-888A-8A63D1D0905B}" type="sibTrans" cxnId="{E6F6EAFF-F3FE-4869-A289-798D745F1261}">
      <dgm:prSet/>
      <dgm:spPr/>
      <dgm:t>
        <a:bodyPr/>
        <a:lstStyle/>
        <a:p>
          <a:endParaRPr lang="en-US"/>
        </a:p>
      </dgm:t>
    </dgm:pt>
    <dgm:pt modelId="{2CBE438B-0DFB-46AF-A3CC-BBC6B3D04908}">
      <dgm:prSet phldrT="[Text]" custT="1"/>
      <dgm:spPr>
        <a:solidFill>
          <a:srgbClr val="FFFF99"/>
        </a:solidFill>
      </dgm:spPr>
      <dgm:t>
        <a:bodyPr/>
        <a:lstStyle/>
        <a:p>
          <a:r>
            <a:rPr lang="el-GR" sz="2000" dirty="0" smtClean="0"/>
            <a:t>φ</a:t>
          </a:r>
          <a:r>
            <a:rPr lang="en-US" sz="2000" baseline="-25000" dirty="0" smtClean="0"/>
            <a:t>s</a:t>
          </a:r>
          <a:endParaRPr lang="en-US" sz="2000" baseline="-25000" dirty="0"/>
        </a:p>
      </dgm:t>
    </dgm:pt>
    <dgm:pt modelId="{C96E8A72-5388-426F-A28D-C93EF04BC99E}" type="parTrans" cxnId="{4EDB2CD8-A56D-461A-B664-3206AAB3BCAA}">
      <dgm:prSet/>
      <dgm:spPr/>
      <dgm:t>
        <a:bodyPr/>
        <a:lstStyle/>
        <a:p>
          <a:endParaRPr lang="en-US"/>
        </a:p>
      </dgm:t>
    </dgm:pt>
    <dgm:pt modelId="{7B68677D-31ED-4D35-8703-77405542DF96}" type="sibTrans" cxnId="{4EDB2CD8-A56D-461A-B664-3206AAB3BCAA}">
      <dgm:prSet/>
      <dgm:spPr/>
      <dgm:t>
        <a:bodyPr/>
        <a:lstStyle/>
        <a:p>
          <a:endParaRPr lang="en-US"/>
        </a:p>
      </dgm:t>
    </dgm:pt>
    <dgm:pt modelId="{7C5C6A46-3DA2-44E2-B6F2-F18B21928718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2000" dirty="0" smtClean="0"/>
            <a:t>charm</a:t>
          </a:r>
          <a:endParaRPr lang="en-US" sz="2000" dirty="0"/>
        </a:p>
      </dgm:t>
    </dgm:pt>
    <dgm:pt modelId="{3A0100F0-B30A-4AE0-9B8E-FC21EC51A705}" type="parTrans" cxnId="{C6E8F11F-4B13-4F20-AC3E-AD38D662B434}">
      <dgm:prSet/>
      <dgm:spPr/>
      <dgm:t>
        <a:bodyPr/>
        <a:lstStyle/>
        <a:p>
          <a:endParaRPr lang="en-US"/>
        </a:p>
      </dgm:t>
    </dgm:pt>
    <dgm:pt modelId="{67692EE7-698C-480F-8055-86D9BC296CEB}" type="sibTrans" cxnId="{C6E8F11F-4B13-4F20-AC3E-AD38D662B434}">
      <dgm:prSet/>
      <dgm:spPr/>
      <dgm:t>
        <a:bodyPr/>
        <a:lstStyle/>
        <a:p>
          <a:endParaRPr lang="en-US"/>
        </a:p>
      </dgm:t>
    </dgm:pt>
    <dgm:pt modelId="{88BCF0AB-543E-4411-9BEC-24FD12FAF626}">
      <dgm:prSet phldrT="[Text]" custT="1"/>
      <dgm:spPr>
        <a:solidFill>
          <a:srgbClr val="FFFF99"/>
        </a:solidFill>
      </dgm:spPr>
      <dgm:t>
        <a:bodyPr/>
        <a:lstStyle/>
        <a:p>
          <a:r>
            <a:rPr lang="en-US" sz="1800" b="0" dirty="0" smtClean="0">
              <a:effectLst/>
            </a:rPr>
            <a:t>CPV in B</a:t>
          </a:r>
          <a:r>
            <a:rPr lang="en-US" sz="1800" b="0" baseline="-25000" dirty="0" smtClean="0">
              <a:effectLst/>
            </a:rPr>
            <a:t>s</a:t>
          </a:r>
          <a:endParaRPr lang="en-US" sz="1800" b="0" baseline="-25000" dirty="0">
            <a:effectLst/>
          </a:endParaRPr>
        </a:p>
      </dgm:t>
    </dgm:pt>
    <dgm:pt modelId="{01F6607A-2B2B-418F-BFB6-6A01C2468EA3}" type="parTrans" cxnId="{B0C35E1E-0593-47F5-8CC2-F70185220AAA}">
      <dgm:prSet/>
      <dgm:spPr/>
      <dgm:t>
        <a:bodyPr/>
        <a:lstStyle/>
        <a:p>
          <a:endParaRPr lang="en-US"/>
        </a:p>
      </dgm:t>
    </dgm:pt>
    <dgm:pt modelId="{5A6EDB18-2C2A-41B1-AF36-8F9D73DCFF49}" type="sibTrans" cxnId="{B0C35E1E-0593-47F5-8CC2-F70185220AAA}">
      <dgm:prSet/>
      <dgm:spPr/>
      <dgm:t>
        <a:bodyPr/>
        <a:lstStyle/>
        <a:p>
          <a:endParaRPr lang="en-US"/>
        </a:p>
      </dgm:t>
    </dgm:pt>
    <dgm:pt modelId="{089A31D6-D0FC-4750-87C4-511432D7ECE5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2000" dirty="0" smtClean="0"/>
            <a:t>Super Rare</a:t>
          </a:r>
          <a:endParaRPr lang="en-US" sz="2000" dirty="0"/>
        </a:p>
      </dgm:t>
    </dgm:pt>
    <dgm:pt modelId="{FDAFCD7F-0393-4EBB-9E68-1559FD3570D4}" type="parTrans" cxnId="{C277FF67-23C0-41B1-9E6B-44444078A447}">
      <dgm:prSet/>
      <dgm:spPr/>
      <dgm:t>
        <a:bodyPr/>
        <a:lstStyle/>
        <a:p>
          <a:endParaRPr lang="en-US"/>
        </a:p>
      </dgm:t>
    </dgm:pt>
    <dgm:pt modelId="{E85AFCC7-1F74-4C75-849D-ACCCB4C6A0B8}" type="sibTrans" cxnId="{C277FF67-23C0-41B1-9E6B-44444078A447}">
      <dgm:prSet/>
      <dgm:spPr/>
      <dgm:t>
        <a:bodyPr/>
        <a:lstStyle/>
        <a:p>
          <a:endParaRPr lang="en-US"/>
        </a:p>
      </dgm:t>
    </dgm:pt>
    <dgm:pt modelId="{E0279ADA-D5EF-40F0-B91E-491E0BA24EBE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1800" b="0" dirty="0" smtClean="0">
              <a:effectLst/>
            </a:rPr>
            <a:t>A</a:t>
          </a:r>
          <a:r>
            <a:rPr lang="en-US" sz="1800" b="0" baseline="-25000" dirty="0" smtClean="0">
              <a:effectLst/>
            </a:rPr>
            <a:t>FB</a:t>
          </a:r>
          <a:endParaRPr lang="en-US" sz="1800" b="0" baseline="-25000" dirty="0">
            <a:effectLst/>
          </a:endParaRPr>
        </a:p>
      </dgm:t>
    </dgm:pt>
    <dgm:pt modelId="{3147EB08-7601-4F60-A0A4-B24EC96B0D4F}" type="parTrans" cxnId="{121D24D3-FAFA-454A-B778-D1E07A27A5B4}">
      <dgm:prSet/>
      <dgm:spPr/>
      <dgm:t>
        <a:bodyPr/>
        <a:lstStyle/>
        <a:p>
          <a:endParaRPr lang="en-US"/>
        </a:p>
      </dgm:t>
    </dgm:pt>
    <dgm:pt modelId="{789F9C35-CFDC-47E8-8317-8EF363DD7BD8}" type="sibTrans" cxnId="{121D24D3-FAFA-454A-B778-D1E07A27A5B4}">
      <dgm:prSet/>
      <dgm:spPr/>
      <dgm:t>
        <a:bodyPr/>
        <a:lstStyle/>
        <a:p>
          <a:endParaRPr lang="en-US"/>
        </a:p>
      </dgm:t>
    </dgm:pt>
    <dgm:pt modelId="{F87383E0-705B-4DF4-A760-DBE5ED2E9FA1}">
      <dgm:prSet phldrT="[Text]" custT="1"/>
      <dgm:spPr>
        <a:solidFill>
          <a:srgbClr val="FFFFCC"/>
        </a:solidFill>
      </dgm:spPr>
      <dgm:t>
        <a:bodyPr/>
        <a:lstStyle/>
        <a:p>
          <a:r>
            <a:rPr lang="en-US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Radiative</a:t>
          </a:r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decays</a:t>
          </a:r>
          <a:endParaRPr 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EA9212-FD15-4185-A916-B676D1EB9AA5}" type="parTrans" cxnId="{C69E2838-03CC-4DFA-A4E5-C11D5FA77F9B}">
      <dgm:prSet/>
      <dgm:spPr/>
      <dgm:t>
        <a:bodyPr/>
        <a:lstStyle/>
        <a:p>
          <a:endParaRPr lang="en-US"/>
        </a:p>
      </dgm:t>
    </dgm:pt>
    <dgm:pt modelId="{004F9712-7FBA-4AA4-8BA4-81AE3D549307}" type="sibTrans" cxnId="{C69E2838-03CC-4DFA-A4E5-C11D5FA77F9B}">
      <dgm:prSet/>
      <dgm:spPr/>
      <dgm:t>
        <a:bodyPr/>
        <a:lstStyle/>
        <a:p>
          <a:endParaRPr lang="en-US"/>
        </a:p>
      </dgm:t>
    </dgm:pt>
    <dgm:pt modelId="{C72FC3AE-5661-4FB3-A761-08208A98B790}" type="pres">
      <dgm:prSet presAssocID="{A79F608F-40DA-4282-8375-9AD3D87876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94169-866E-45F3-BF0C-4AEEB445E481}" type="pres">
      <dgm:prSet presAssocID="{D23F7489-4740-429F-B1BF-883A98A8F511}" presName="centerShape" presStyleLbl="node0" presStyleIdx="0" presStyleCnt="1"/>
      <dgm:spPr/>
      <dgm:t>
        <a:bodyPr/>
        <a:lstStyle/>
        <a:p>
          <a:endParaRPr lang="en-US"/>
        </a:p>
      </dgm:t>
    </dgm:pt>
    <dgm:pt modelId="{30A89DDC-56EB-49A1-B7C9-5F99489ADD76}" type="pres">
      <dgm:prSet presAssocID="{BB6B140A-5A84-4AF3-B8BF-1F2776460D8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446C2-5635-47DB-A341-173E01570ED1}" type="pres">
      <dgm:prSet presAssocID="{BB6B140A-5A84-4AF3-B8BF-1F2776460D89}" presName="dummy" presStyleCnt="0"/>
      <dgm:spPr/>
    </dgm:pt>
    <dgm:pt modelId="{8E327304-92C1-4F70-9D46-BA7B4C88F098}" type="pres">
      <dgm:prSet presAssocID="{697F775C-C718-4FED-888A-8A63D1D0905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B818B44D-4FA1-4AEB-AF6A-5728123500CE}" type="pres">
      <dgm:prSet presAssocID="{2CBE438B-0DFB-46AF-A3CC-BBC6B3D049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C9A2A-CCBC-4E32-9C46-05740A9D21B6}" type="pres">
      <dgm:prSet presAssocID="{2CBE438B-0DFB-46AF-A3CC-BBC6B3D04908}" presName="dummy" presStyleCnt="0"/>
      <dgm:spPr/>
    </dgm:pt>
    <dgm:pt modelId="{10BD8F6A-0F95-4604-A9C3-5BA2655DC154}" type="pres">
      <dgm:prSet presAssocID="{7B68677D-31ED-4D35-8703-77405542DF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975CFB7B-4E20-4812-B0D0-16FE209F146B}" type="pres">
      <dgm:prSet presAssocID="{7C5C6A46-3DA2-44E2-B6F2-F18B21928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94089-A09E-4CC2-BC37-9B20D9E51C1E}" type="pres">
      <dgm:prSet presAssocID="{7C5C6A46-3DA2-44E2-B6F2-F18B21928718}" presName="dummy" presStyleCnt="0"/>
      <dgm:spPr/>
    </dgm:pt>
    <dgm:pt modelId="{BA56DD0F-4F93-479A-A0CB-91C1EEF06724}" type="pres">
      <dgm:prSet presAssocID="{67692EE7-698C-480F-8055-86D9BC296CEB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8E2FC31-FD45-411B-9ABC-63E515FB2E1D}" type="pres">
      <dgm:prSet presAssocID="{88BCF0AB-543E-4411-9BEC-24FD12FAF6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F5AF-0F5E-46F5-934E-60AAF9E63BA3}" type="pres">
      <dgm:prSet presAssocID="{88BCF0AB-543E-4411-9BEC-24FD12FAF626}" presName="dummy" presStyleCnt="0"/>
      <dgm:spPr/>
    </dgm:pt>
    <dgm:pt modelId="{20BE49D7-D37C-4654-A110-ADDCB3EFB87C}" type="pres">
      <dgm:prSet presAssocID="{5A6EDB18-2C2A-41B1-AF36-8F9D73DCFF49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7238481-BFF7-432D-A74C-D7FDBF92E020}" type="pres">
      <dgm:prSet presAssocID="{E0279ADA-D5EF-40F0-B91E-491E0BA24EB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F472-1916-40FF-A35A-F2E8354B1A65}" type="pres">
      <dgm:prSet presAssocID="{E0279ADA-D5EF-40F0-B91E-491E0BA24EBE}" presName="dummy" presStyleCnt="0"/>
      <dgm:spPr/>
    </dgm:pt>
    <dgm:pt modelId="{C6B0DD9E-1B0D-422B-BAFE-4C5D72B11A6D}" type="pres">
      <dgm:prSet presAssocID="{789F9C35-CFDC-47E8-8317-8EF363DD7BD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854F45-8C8C-4751-947D-A56BF28D3991}" type="pres">
      <dgm:prSet presAssocID="{F87383E0-705B-4DF4-A760-DBE5ED2E9FA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516C5-965C-4BFE-AD8F-DE90BBBD32B7}" type="pres">
      <dgm:prSet presAssocID="{F87383E0-705B-4DF4-A760-DBE5ED2E9FA1}" presName="dummy" presStyleCnt="0"/>
      <dgm:spPr/>
    </dgm:pt>
    <dgm:pt modelId="{CEB2ED05-0AB5-4ACB-8FFA-5D7A608DA76A}" type="pres">
      <dgm:prSet presAssocID="{004F9712-7FBA-4AA4-8BA4-81AE3D54930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D42C23B-94D4-47AF-B3BD-06B6F601B3AE}" type="pres">
      <dgm:prSet presAssocID="{089A31D6-D0FC-4750-87C4-511432D7ECE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E0A7F-6FC1-42A2-883C-52862F2FA0E3}" type="pres">
      <dgm:prSet presAssocID="{089A31D6-D0FC-4750-87C4-511432D7ECE5}" presName="dummy" presStyleCnt="0"/>
      <dgm:spPr/>
    </dgm:pt>
    <dgm:pt modelId="{1063B56C-86DD-4C07-9146-268558C9B906}" type="pres">
      <dgm:prSet presAssocID="{E85AFCC7-1F74-4C75-849D-ACCCB4C6A0B8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D2A21053-958D-434D-929F-6FC9AA002EC2}" type="presOf" srcId="{089A31D6-D0FC-4750-87C4-511432D7ECE5}" destId="{7D42C23B-94D4-47AF-B3BD-06B6F601B3AE}" srcOrd="0" destOrd="0" presId="urn:microsoft.com/office/officeart/2005/8/layout/radial6"/>
    <dgm:cxn modelId="{8B48994C-2D83-4C0E-808D-D55CFF7B10F7}" type="presOf" srcId="{A79F608F-40DA-4282-8375-9AD3D878766B}" destId="{C72FC3AE-5661-4FB3-A761-08208A98B790}" srcOrd="0" destOrd="0" presId="urn:microsoft.com/office/officeart/2005/8/layout/radial6"/>
    <dgm:cxn modelId="{453DCBEF-8835-4E32-AC96-6BED6C4B3E85}" type="presOf" srcId="{F87383E0-705B-4DF4-A760-DBE5ED2E9FA1}" destId="{13854F45-8C8C-4751-947D-A56BF28D3991}" srcOrd="0" destOrd="0" presId="urn:microsoft.com/office/officeart/2005/8/layout/radial6"/>
    <dgm:cxn modelId="{E6F6EAFF-F3FE-4869-A289-798D745F1261}" srcId="{D23F7489-4740-429F-B1BF-883A98A8F511}" destId="{BB6B140A-5A84-4AF3-B8BF-1F2776460D89}" srcOrd="0" destOrd="0" parTransId="{EE0DE19B-A812-49F4-B38F-C173911ED84E}" sibTransId="{697F775C-C718-4FED-888A-8A63D1D0905B}"/>
    <dgm:cxn modelId="{748A44BE-858B-4A6C-8ED4-ECEBE4A6B549}" type="presOf" srcId="{004F9712-7FBA-4AA4-8BA4-81AE3D549307}" destId="{CEB2ED05-0AB5-4ACB-8FFA-5D7A608DA76A}" srcOrd="0" destOrd="0" presId="urn:microsoft.com/office/officeart/2005/8/layout/radial6"/>
    <dgm:cxn modelId="{23EBEDE0-F98D-43E6-BC86-3BCA9EEF33FD}" type="presOf" srcId="{7C5C6A46-3DA2-44E2-B6F2-F18B21928718}" destId="{975CFB7B-4E20-4812-B0D0-16FE209F146B}" srcOrd="0" destOrd="0" presId="urn:microsoft.com/office/officeart/2005/8/layout/radial6"/>
    <dgm:cxn modelId="{2FE82E1D-43C2-42C6-ADDA-D79E531F9AB3}" type="presOf" srcId="{697F775C-C718-4FED-888A-8A63D1D0905B}" destId="{8E327304-92C1-4F70-9D46-BA7B4C88F098}" srcOrd="0" destOrd="0" presId="urn:microsoft.com/office/officeart/2005/8/layout/radial6"/>
    <dgm:cxn modelId="{4FCD000F-AB85-4EB5-AB52-84AC536AECC8}" type="presOf" srcId="{67692EE7-698C-480F-8055-86D9BC296CEB}" destId="{BA56DD0F-4F93-479A-A0CB-91C1EEF06724}" srcOrd="0" destOrd="0" presId="urn:microsoft.com/office/officeart/2005/8/layout/radial6"/>
    <dgm:cxn modelId="{4B3C006B-587C-4851-BC76-BBD6FBC72748}" type="presOf" srcId="{2CBE438B-0DFB-46AF-A3CC-BBC6B3D04908}" destId="{B818B44D-4FA1-4AEB-AF6A-5728123500CE}" srcOrd="0" destOrd="0" presId="urn:microsoft.com/office/officeart/2005/8/layout/radial6"/>
    <dgm:cxn modelId="{C1CCC41F-FD22-4E05-A72F-E61CAB3D4542}" srcId="{A79F608F-40DA-4282-8375-9AD3D878766B}" destId="{D23F7489-4740-429F-B1BF-883A98A8F511}" srcOrd="0" destOrd="0" parTransId="{EB9CD2AB-9805-4F4B-AAC8-1323C553175A}" sibTransId="{DE9D8930-302E-45A3-AFBC-B546C0ABD88B}"/>
    <dgm:cxn modelId="{A60BD881-1478-4467-A7EE-C386F7C7230C}" type="presOf" srcId="{E85AFCC7-1F74-4C75-849D-ACCCB4C6A0B8}" destId="{1063B56C-86DD-4C07-9146-268558C9B906}" srcOrd="0" destOrd="0" presId="urn:microsoft.com/office/officeart/2005/8/layout/radial6"/>
    <dgm:cxn modelId="{D3CA17C5-7389-4EA3-A2A9-5D775B9D8D03}" type="presOf" srcId="{789F9C35-CFDC-47E8-8317-8EF363DD7BD8}" destId="{C6B0DD9E-1B0D-422B-BAFE-4C5D72B11A6D}" srcOrd="0" destOrd="0" presId="urn:microsoft.com/office/officeart/2005/8/layout/radial6"/>
    <dgm:cxn modelId="{D8B8E873-04DE-4ED6-92FD-228EA0BE57C0}" type="presOf" srcId="{5A6EDB18-2C2A-41B1-AF36-8F9D73DCFF49}" destId="{20BE49D7-D37C-4654-A110-ADDCB3EFB87C}" srcOrd="0" destOrd="0" presId="urn:microsoft.com/office/officeart/2005/8/layout/radial6"/>
    <dgm:cxn modelId="{4EDB2CD8-A56D-461A-B664-3206AAB3BCAA}" srcId="{D23F7489-4740-429F-B1BF-883A98A8F511}" destId="{2CBE438B-0DFB-46AF-A3CC-BBC6B3D04908}" srcOrd="1" destOrd="0" parTransId="{C96E8A72-5388-426F-A28D-C93EF04BC99E}" sibTransId="{7B68677D-31ED-4D35-8703-77405542DF96}"/>
    <dgm:cxn modelId="{C6E8F11F-4B13-4F20-AC3E-AD38D662B434}" srcId="{D23F7489-4740-429F-B1BF-883A98A8F511}" destId="{7C5C6A46-3DA2-44E2-B6F2-F18B21928718}" srcOrd="2" destOrd="0" parTransId="{3A0100F0-B30A-4AE0-9B8E-FC21EC51A705}" sibTransId="{67692EE7-698C-480F-8055-86D9BC296CEB}"/>
    <dgm:cxn modelId="{C277FF67-23C0-41B1-9E6B-44444078A447}" srcId="{D23F7489-4740-429F-B1BF-883A98A8F511}" destId="{089A31D6-D0FC-4750-87C4-511432D7ECE5}" srcOrd="6" destOrd="0" parTransId="{FDAFCD7F-0393-4EBB-9E68-1559FD3570D4}" sibTransId="{E85AFCC7-1F74-4C75-849D-ACCCB4C6A0B8}"/>
    <dgm:cxn modelId="{121D24D3-FAFA-454A-B778-D1E07A27A5B4}" srcId="{D23F7489-4740-429F-B1BF-883A98A8F511}" destId="{E0279ADA-D5EF-40F0-B91E-491E0BA24EBE}" srcOrd="4" destOrd="0" parTransId="{3147EB08-7601-4F60-A0A4-B24EC96B0D4F}" sibTransId="{789F9C35-CFDC-47E8-8317-8EF363DD7BD8}"/>
    <dgm:cxn modelId="{8100B0DF-6B32-4956-9FB1-9A5879D17D07}" type="presOf" srcId="{E0279ADA-D5EF-40F0-B91E-491E0BA24EBE}" destId="{E7238481-BFF7-432D-A74C-D7FDBF92E020}" srcOrd="0" destOrd="0" presId="urn:microsoft.com/office/officeart/2005/8/layout/radial6"/>
    <dgm:cxn modelId="{8DDFD19C-0B39-4278-B011-709A5B9E81A8}" type="presOf" srcId="{7B68677D-31ED-4D35-8703-77405542DF96}" destId="{10BD8F6A-0F95-4604-A9C3-5BA2655DC154}" srcOrd="0" destOrd="0" presId="urn:microsoft.com/office/officeart/2005/8/layout/radial6"/>
    <dgm:cxn modelId="{C9707A0F-7E93-4145-A179-C0658D31BCFF}" type="presOf" srcId="{BB6B140A-5A84-4AF3-B8BF-1F2776460D89}" destId="{30A89DDC-56EB-49A1-B7C9-5F99489ADD76}" srcOrd="0" destOrd="0" presId="urn:microsoft.com/office/officeart/2005/8/layout/radial6"/>
    <dgm:cxn modelId="{C69E2838-03CC-4DFA-A4E5-C11D5FA77F9B}" srcId="{D23F7489-4740-429F-B1BF-883A98A8F511}" destId="{F87383E0-705B-4DF4-A760-DBE5ED2E9FA1}" srcOrd="5" destOrd="0" parTransId="{A2EA9212-FD15-4185-A916-B676D1EB9AA5}" sibTransId="{004F9712-7FBA-4AA4-8BA4-81AE3D549307}"/>
    <dgm:cxn modelId="{EA303471-D2B2-4770-8BE6-9781B6227D41}" type="presOf" srcId="{88BCF0AB-543E-4411-9BEC-24FD12FAF626}" destId="{98E2FC31-FD45-411B-9ABC-63E515FB2E1D}" srcOrd="0" destOrd="0" presId="urn:microsoft.com/office/officeart/2005/8/layout/radial6"/>
    <dgm:cxn modelId="{B0C35E1E-0593-47F5-8CC2-F70185220AAA}" srcId="{D23F7489-4740-429F-B1BF-883A98A8F511}" destId="{88BCF0AB-543E-4411-9BEC-24FD12FAF626}" srcOrd="3" destOrd="0" parTransId="{01F6607A-2B2B-418F-BFB6-6A01C2468EA3}" sibTransId="{5A6EDB18-2C2A-41B1-AF36-8F9D73DCFF49}"/>
    <dgm:cxn modelId="{4CE907B1-9645-4DF7-9C9F-E773A392CA46}" type="presOf" srcId="{D23F7489-4740-429F-B1BF-883A98A8F511}" destId="{EFB94169-866E-45F3-BF0C-4AEEB445E481}" srcOrd="0" destOrd="0" presId="urn:microsoft.com/office/officeart/2005/8/layout/radial6"/>
    <dgm:cxn modelId="{DDD6566F-B441-461F-A7B8-A45A0AB50B60}" type="presParOf" srcId="{C72FC3AE-5661-4FB3-A761-08208A98B790}" destId="{EFB94169-866E-45F3-BF0C-4AEEB445E481}" srcOrd="0" destOrd="0" presId="urn:microsoft.com/office/officeart/2005/8/layout/radial6"/>
    <dgm:cxn modelId="{8F78C4F1-E710-43FD-8ED8-DCDA783EEAD4}" type="presParOf" srcId="{C72FC3AE-5661-4FB3-A761-08208A98B790}" destId="{30A89DDC-56EB-49A1-B7C9-5F99489ADD76}" srcOrd="1" destOrd="0" presId="urn:microsoft.com/office/officeart/2005/8/layout/radial6"/>
    <dgm:cxn modelId="{C4CA76D9-23D5-41C1-B985-AE84BC87C9BF}" type="presParOf" srcId="{C72FC3AE-5661-4FB3-A761-08208A98B790}" destId="{5DC446C2-5635-47DB-A341-173E01570ED1}" srcOrd="2" destOrd="0" presId="urn:microsoft.com/office/officeart/2005/8/layout/radial6"/>
    <dgm:cxn modelId="{80C730AD-61BE-486E-9C09-346DD85FEDCC}" type="presParOf" srcId="{C72FC3AE-5661-4FB3-A761-08208A98B790}" destId="{8E327304-92C1-4F70-9D46-BA7B4C88F098}" srcOrd="3" destOrd="0" presId="urn:microsoft.com/office/officeart/2005/8/layout/radial6"/>
    <dgm:cxn modelId="{89A56B2A-40F5-4352-B89E-49DCCEF6DCEE}" type="presParOf" srcId="{C72FC3AE-5661-4FB3-A761-08208A98B790}" destId="{B818B44D-4FA1-4AEB-AF6A-5728123500CE}" srcOrd="4" destOrd="0" presId="urn:microsoft.com/office/officeart/2005/8/layout/radial6"/>
    <dgm:cxn modelId="{C40A848B-1A7A-43C1-B31F-AA96B1A0C1C1}" type="presParOf" srcId="{C72FC3AE-5661-4FB3-A761-08208A98B790}" destId="{E5BC9A2A-CCBC-4E32-9C46-05740A9D21B6}" srcOrd="5" destOrd="0" presId="urn:microsoft.com/office/officeart/2005/8/layout/radial6"/>
    <dgm:cxn modelId="{69E6C304-5D10-41A9-803A-01445ADF2770}" type="presParOf" srcId="{C72FC3AE-5661-4FB3-A761-08208A98B790}" destId="{10BD8F6A-0F95-4604-A9C3-5BA2655DC154}" srcOrd="6" destOrd="0" presId="urn:microsoft.com/office/officeart/2005/8/layout/radial6"/>
    <dgm:cxn modelId="{F70A7E36-B55B-42B3-B5A4-6F3886F8A687}" type="presParOf" srcId="{C72FC3AE-5661-4FB3-A761-08208A98B790}" destId="{975CFB7B-4E20-4812-B0D0-16FE209F146B}" srcOrd="7" destOrd="0" presId="urn:microsoft.com/office/officeart/2005/8/layout/radial6"/>
    <dgm:cxn modelId="{6F551EDC-D414-4E43-9B5B-298CFC765ED8}" type="presParOf" srcId="{C72FC3AE-5661-4FB3-A761-08208A98B790}" destId="{E0B94089-A09E-4CC2-BC37-9B20D9E51C1E}" srcOrd="8" destOrd="0" presId="urn:microsoft.com/office/officeart/2005/8/layout/radial6"/>
    <dgm:cxn modelId="{82DBE9E2-9B9E-447E-8162-F398952CF4AB}" type="presParOf" srcId="{C72FC3AE-5661-4FB3-A761-08208A98B790}" destId="{BA56DD0F-4F93-479A-A0CB-91C1EEF06724}" srcOrd="9" destOrd="0" presId="urn:microsoft.com/office/officeart/2005/8/layout/radial6"/>
    <dgm:cxn modelId="{3C918142-B45E-4B67-92E8-BC6DBD870F51}" type="presParOf" srcId="{C72FC3AE-5661-4FB3-A761-08208A98B790}" destId="{98E2FC31-FD45-411B-9ABC-63E515FB2E1D}" srcOrd="10" destOrd="0" presId="urn:microsoft.com/office/officeart/2005/8/layout/radial6"/>
    <dgm:cxn modelId="{EB7598E9-5B66-4F0D-BB39-EE02D1DB278C}" type="presParOf" srcId="{C72FC3AE-5661-4FB3-A761-08208A98B790}" destId="{AE3EF5AF-0F5E-46F5-934E-60AAF9E63BA3}" srcOrd="11" destOrd="0" presId="urn:microsoft.com/office/officeart/2005/8/layout/radial6"/>
    <dgm:cxn modelId="{BD17BB30-02E0-4803-A62B-13BC07F517A0}" type="presParOf" srcId="{C72FC3AE-5661-4FB3-A761-08208A98B790}" destId="{20BE49D7-D37C-4654-A110-ADDCB3EFB87C}" srcOrd="12" destOrd="0" presId="urn:microsoft.com/office/officeart/2005/8/layout/radial6"/>
    <dgm:cxn modelId="{6C6A658E-C091-45C1-8503-46DD38325AF3}" type="presParOf" srcId="{C72FC3AE-5661-4FB3-A761-08208A98B790}" destId="{E7238481-BFF7-432D-A74C-D7FDBF92E020}" srcOrd="13" destOrd="0" presId="urn:microsoft.com/office/officeart/2005/8/layout/radial6"/>
    <dgm:cxn modelId="{22E7A8C8-0802-40D8-86A9-0C388975C6E7}" type="presParOf" srcId="{C72FC3AE-5661-4FB3-A761-08208A98B790}" destId="{5947F472-1916-40FF-A35A-F2E8354B1A65}" srcOrd="14" destOrd="0" presId="urn:microsoft.com/office/officeart/2005/8/layout/radial6"/>
    <dgm:cxn modelId="{C78CBF0A-E707-4A2B-8C60-0302F7B4F901}" type="presParOf" srcId="{C72FC3AE-5661-4FB3-A761-08208A98B790}" destId="{C6B0DD9E-1B0D-422B-BAFE-4C5D72B11A6D}" srcOrd="15" destOrd="0" presId="urn:microsoft.com/office/officeart/2005/8/layout/radial6"/>
    <dgm:cxn modelId="{612F850B-B37D-4F91-A348-8E6CDB565035}" type="presParOf" srcId="{C72FC3AE-5661-4FB3-A761-08208A98B790}" destId="{13854F45-8C8C-4751-947D-A56BF28D3991}" srcOrd="16" destOrd="0" presId="urn:microsoft.com/office/officeart/2005/8/layout/radial6"/>
    <dgm:cxn modelId="{11689368-9A40-480A-8B95-461302F13C88}" type="presParOf" srcId="{C72FC3AE-5661-4FB3-A761-08208A98B790}" destId="{080516C5-965C-4BFE-AD8F-DE90BBBD32B7}" srcOrd="17" destOrd="0" presId="urn:microsoft.com/office/officeart/2005/8/layout/radial6"/>
    <dgm:cxn modelId="{67F77F58-9EF5-4E83-BCAF-058729F92E65}" type="presParOf" srcId="{C72FC3AE-5661-4FB3-A761-08208A98B790}" destId="{CEB2ED05-0AB5-4ACB-8FFA-5D7A608DA76A}" srcOrd="18" destOrd="0" presId="urn:microsoft.com/office/officeart/2005/8/layout/radial6"/>
    <dgm:cxn modelId="{07A5557B-D64E-4ABC-BA95-09EB28169D0E}" type="presParOf" srcId="{C72FC3AE-5661-4FB3-A761-08208A98B790}" destId="{7D42C23B-94D4-47AF-B3BD-06B6F601B3AE}" srcOrd="19" destOrd="0" presId="urn:microsoft.com/office/officeart/2005/8/layout/radial6"/>
    <dgm:cxn modelId="{82783553-A854-48C9-B593-CBCFE83AEFF7}" type="presParOf" srcId="{C72FC3AE-5661-4FB3-A761-08208A98B790}" destId="{958E0A7F-6FC1-42A2-883C-52862F2FA0E3}" srcOrd="20" destOrd="0" presId="urn:microsoft.com/office/officeart/2005/8/layout/radial6"/>
    <dgm:cxn modelId="{B470B748-8C6F-4F0E-9F3E-76307BD7E57E}" type="presParOf" srcId="{C72FC3AE-5661-4FB3-A761-08208A98B790}" destId="{1063B56C-86DD-4C07-9146-268558C9B906}" srcOrd="21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rPr>
            <a:t>γ</a:t>
          </a:r>
          <a:endParaRPr lang="en-US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φ</a:t>
          </a:r>
          <a:r>
            <a:rPr lang="en-US" sz="4000" b="1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</a:t>
          </a:r>
          <a:endParaRPr lang="en-US" sz="4000" b="1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charm</a:t>
          </a: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B</a:t>
          </a:r>
          <a:r>
            <a:rPr lang="en-US" sz="2000" b="1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</a:t>
          </a:r>
          <a:endParaRPr lang="en-US" sz="2000" b="1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r>
            <a:rPr lang="en-US" sz="3200" b="1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FB</a:t>
          </a:r>
          <a:endParaRPr lang="en-US" sz="3200" b="1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Radiative</a:t>
          </a:r>
          <a:r>
            <a:rPr lang="en-US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decays</a:t>
          </a:r>
          <a:endParaRPr lang="en-US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 Rare</a:t>
          </a: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5804" y="878837"/>
        <a:ext cx="1286332" cy="128633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/>
              <a:cs typeface="Times New Roman"/>
            </a:rPr>
            <a:t>γ</a:t>
          </a:r>
          <a:endParaRPr lang="en-US" sz="1800" b="0" kern="1200" dirty="0">
            <a:effectLst/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φ</a:t>
          </a:r>
          <a:r>
            <a:rPr lang="en-US" sz="1800" kern="1200" baseline="-25000" dirty="0" smtClean="0"/>
            <a:t>s</a:t>
          </a:r>
          <a:endParaRPr lang="en-US" sz="1800" kern="1200" baseline="-25000" dirty="0"/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1800" kern="1200" dirty="0" smtClean="0"/>
            <a:t>charm</a:t>
          </a:r>
          <a:endParaRPr lang="en-US" sz="1800" kern="1200" dirty="0"/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Direct CPV in B</a:t>
          </a:r>
          <a:r>
            <a:rPr lang="en-US" sz="1800" kern="1200" baseline="-25000" dirty="0" smtClean="0"/>
            <a:t>s</a:t>
          </a:r>
          <a:endParaRPr lang="en-US" sz="1800" kern="1200" baseline="-25000" dirty="0"/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r>
            <a:rPr lang="en-US" sz="1800" kern="1200" baseline="-25000" dirty="0" smtClean="0"/>
            <a:t>FB</a:t>
          </a:r>
          <a:endParaRPr lang="en-US" sz="1800" kern="1200" baseline="-25000" dirty="0"/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Radiative</a:t>
          </a:r>
          <a:r>
            <a:rPr lang="en-US" sz="1800" kern="1200" dirty="0" smtClean="0"/>
            <a:t> decays</a:t>
          </a:r>
          <a:endParaRPr lang="en-US" sz="1800" kern="1200" dirty="0"/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 Rare</a:t>
          </a:r>
          <a:endParaRPr lang="en-US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5804" y="878837"/>
        <a:ext cx="1286332" cy="1286332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419990" y="237599"/>
          <a:ext cx="1903219" cy="1903219"/>
        </a:xfrm>
        <a:prstGeom prst="blockArc">
          <a:avLst>
            <a:gd name="adj1" fmla="val 13114286"/>
            <a:gd name="adj2" fmla="val 16200000"/>
            <a:gd name="adj3" fmla="val 38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419990" y="237599"/>
          <a:ext cx="1903219" cy="1903219"/>
        </a:xfrm>
        <a:prstGeom prst="blockArc">
          <a:avLst>
            <a:gd name="adj1" fmla="val 10028571"/>
            <a:gd name="adj2" fmla="val 13114286"/>
            <a:gd name="adj3" fmla="val 38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419990" y="237599"/>
          <a:ext cx="1903219" cy="1903219"/>
        </a:xfrm>
        <a:prstGeom prst="blockArc">
          <a:avLst>
            <a:gd name="adj1" fmla="val 6942857"/>
            <a:gd name="adj2" fmla="val 10028571"/>
            <a:gd name="adj3" fmla="val 38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419990" y="237599"/>
          <a:ext cx="1903219" cy="1903219"/>
        </a:xfrm>
        <a:prstGeom prst="blockArc">
          <a:avLst>
            <a:gd name="adj1" fmla="val 3857143"/>
            <a:gd name="adj2" fmla="val 6942857"/>
            <a:gd name="adj3" fmla="val 38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419990" y="237599"/>
          <a:ext cx="1903219" cy="1903219"/>
        </a:xfrm>
        <a:prstGeom prst="blockArc">
          <a:avLst>
            <a:gd name="adj1" fmla="val 771429"/>
            <a:gd name="adj2" fmla="val 3857143"/>
            <a:gd name="adj3" fmla="val 38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419990" y="237599"/>
          <a:ext cx="1903219" cy="1903219"/>
        </a:xfrm>
        <a:prstGeom prst="blockArc">
          <a:avLst>
            <a:gd name="adj1" fmla="val 19285714"/>
            <a:gd name="adj2" fmla="val 771429"/>
            <a:gd name="adj3" fmla="val 38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419990" y="237599"/>
          <a:ext cx="1903219" cy="1903219"/>
        </a:xfrm>
        <a:prstGeom prst="blockArc">
          <a:avLst>
            <a:gd name="adj1" fmla="val 16200000"/>
            <a:gd name="adj2" fmla="val 19285714"/>
            <a:gd name="adj3" fmla="val 38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1006599" y="824207"/>
          <a:ext cx="730001" cy="7300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LHC</a:t>
          </a:r>
          <a:endParaRPr lang="en-US" sz="2200" kern="1200" dirty="0"/>
        </a:p>
      </dsp:txBody>
      <dsp:txXfrm>
        <a:off x="1006599" y="824207"/>
        <a:ext cx="730001" cy="730001"/>
      </dsp:txXfrm>
    </dsp:sp>
    <dsp:sp modelId="{30A89DDC-56EB-49A1-B7C9-5F99489ADD76}">
      <dsp:nvSpPr>
        <dsp:cNvPr id="0" name=""/>
        <dsp:cNvSpPr/>
      </dsp:nvSpPr>
      <dsp:spPr>
        <a:xfrm>
          <a:off x="1116099" y="494"/>
          <a:ext cx="511001" cy="511001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/>
              <a:cs typeface="Times New Roman"/>
            </a:rPr>
            <a:t>γ</a:t>
          </a:r>
          <a:endParaRPr lang="en-US" sz="1800" b="0" kern="1200" dirty="0">
            <a:effectLst/>
          </a:endParaRPr>
        </a:p>
      </dsp:txBody>
      <dsp:txXfrm>
        <a:off x="1116099" y="494"/>
        <a:ext cx="511001" cy="511001"/>
      </dsp:txXfrm>
    </dsp:sp>
    <dsp:sp modelId="{B818B44D-4FA1-4AEB-AF6A-5728123500CE}">
      <dsp:nvSpPr>
        <dsp:cNvPr id="0" name=""/>
        <dsp:cNvSpPr/>
      </dsp:nvSpPr>
      <dsp:spPr>
        <a:xfrm>
          <a:off x="1845715" y="351858"/>
          <a:ext cx="511001" cy="511001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 pitchFamily="18" charset="0"/>
              <a:cs typeface="Times New Roman" pitchFamily="18" charset="0"/>
            </a:rPr>
            <a:t>φ</a:t>
          </a:r>
          <a:r>
            <a:rPr lang="en-US" sz="1800" b="0" kern="1200" baseline="-25000" dirty="0" smtClean="0">
              <a:effectLst/>
              <a:latin typeface="Times New Roman" pitchFamily="18" charset="0"/>
              <a:cs typeface="Times New Roman" pitchFamily="18" charset="0"/>
            </a:rPr>
            <a:t>s</a:t>
          </a:r>
          <a:endParaRPr lang="en-US" sz="1800" b="0" kern="1200" baseline="-25000" dirty="0"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845715" y="351858"/>
        <a:ext cx="511001" cy="511001"/>
      </dsp:txXfrm>
    </dsp:sp>
    <dsp:sp modelId="{975CFB7B-4E20-4812-B0D0-16FE209F146B}">
      <dsp:nvSpPr>
        <dsp:cNvPr id="0" name=""/>
        <dsp:cNvSpPr/>
      </dsp:nvSpPr>
      <dsp:spPr>
        <a:xfrm>
          <a:off x="2025915" y="1141367"/>
          <a:ext cx="511001" cy="511001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700" kern="1200" dirty="0" smtClean="0"/>
            <a:t>charm</a:t>
          </a:r>
          <a:endParaRPr lang="en-US" sz="700" kern="1200" dirty="0"/>
        </a:p>
      </dsp:txBody>
      <dsp:txXfrm>
        <a:off x="2025915" y="1141367"/>
        <a:ext cx="511001" cy="511001"/>
      </dsp:txXfrm>
    </dsp:sp>
    <dsp:sp modelId="{98E2FC31-FD45-411B-9ABC-63E515FB2E1D}">
      <dsp:nvSpPr>
        <dsp:cNvPr id="0" name=""/>
        <dsp:cNvSpPr/>
      </dsp:nvSpPr>
      <dsp:spPr>
        <a:xfrm>
          <a:off x="1521005" y="1774504"/>
          <a:ext cx="511001" cy="511001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CPV in B</a:t>
          </a:r>
          <a:r>
            <a:rPr lang="en-US" sz="700" kern="1200" baseline="-25000" dirty="0" smtClean="0"/>
            <a:t>s</a:t>
          </a:r>
          <a:endParaRPr lang="en-US" sz="700" kern="1200" baseline="-25000" dirty="0"/>
        </a:p>
      </dsp:txBody>
      <dsp:txXfrm>
        <a:off x="1521005" y="1774504"/>
        <a:ext cx="511001" cy="511001"/>
      </dsp:txXfrm>
    </dsp:sp>
    <dsp:sp modelId="{E7238481-BFF7-432D-A74C-D7FDBF92E020}">
      <dsp:nvSpPr>
        <dsp:cNvPr id="0" name=""/>
        <dsp:cNvSpPr/>
      </dsp:nvSpPr>
      <dsp:spPr>
        <a:xfrm>
          <a:off x="711193" y="1774504"/>
          <a:ext cx="511001" cy="511001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</a:t>
          </a:r>
          <a:r>
            <a:rPr lang="en-US" sz="700" kern="1200" baseline="-25000" dirty="0" smtClean="0"/>
            <a:t>FB</a:t>
          </a:r>
          <a:endParaRPr lang="en-US" sz="700" kern="1200" baseline="-25000" dirty="0"/>
        </a:p>
      </dsp:txBody>
      <dsp:txXfrm>
        <a:off x="711193" y="1774504"/>
        <a:ext cx="511001" cy="511001"/>
      </dsp:txXfrm>
    </dsp:sp>
    <dsp:sp modelId="{13854F45-8C8C-4751-947D-A56BF28D3991}">
      <dsp:nvSpPr>
        <dsp:cNvPr id="0" name=""/>
        <dsp:cNvSpPr/>
      </dsp:nvSpPr>
      <dsp:spPr>
        <a:xfrm>
          <a:off x="206283" y="1141367"/>
          <a:ext cx="511001" cy="511001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err="1" smtClean="0"/>
            <a:t>Radiative</a:t>
          </a:r>
          <a:r>
            <a:rPr lang="en-US" sz="700" kern="1200" dirty="0" smtClean="0"/>
            <a:t> decays</a:t>
          </a:r>
          <a:endParaRPr lang="en-US" sz="700" kern="1200" dirty="0"/>
        </a:p>
      </dsp:txBody>
      <dsp:txXfrm>
        <a:off x="206283" y="1141367"/>
        <a:ext cx="511001" cy="511001"/>
      </dsp:txXfrm>
    </dsp:sp>
    <dsp:sp modelId="{7D42C23B-94D4-47AF-B3BD-06B6F601B3AE}">
      <dsp:nvSpPr>
        <dsp:cNvPr id="0" name=""/>
        <dsp:cNvSpPr/>
      </dsp:nvSpPr>
      <dsp:spPr>
        <a:xfrm>
          <a:off x="386483" y="351858"/>
          <a:ext cx="511001" cy="511001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Super Rare</a:t>
          </a:r>
          <a:endParaRPr lang="en-US" sz="700" kern="1200" dirty="0"/>
        </a:p>
      </dsp:txBody>
      <dsp:txXfrm>
        <a:off x="386483" y="351858"/>
        <a:ext cx="511001" cy="5110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rPr>
            <a:t>γ</a:t>
          </a:r>
          <a:endParaRPr lang="en-US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φ</a:t>
          </a:r>
          <a:r>
            <a:rPr lang="en-US" sz="1800" b="0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</a:t>
          </a:r>
          <a:endParaRPr lang="en-US" sz="1800" b="0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charm</a:t>
          </a:r>
          <a:endParaRPr lang="en-US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B</a:t>
          </a:r>
          <a:r>
            <a:rPr lang="en-US" sz="1800" b="0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</a:t>
          </a:r>
          <a:endParaRPr lang="en-US" sz="1800" b="0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r>
            <a:rPr lang="en-US" sz="1800" b="0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FB</a:t>
          </a:r>
          <a:endParaRPr lang="en-US" sz="1800" b="0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Radiative</a:t>
          </a:r>
          <a:r>
            <a:rPr lang="en-US" sz="17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decays</a:t>
          </a:r>
          <a:endParaRPr lang="en-US" sz="17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 Rare</a:t>
          </a:r>
          <a:endParaRPr lang="en-US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5804" y="878837"/>
        <a:ext cx="1286332" cy="128633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rPr>
            <a:t>γ</a:t>
          </a:r>
          <a:endParaRPr lang="en-US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φ</a:t>
          </a:r>
          <a:r>
            <a:rPr lang="en-US" sz="1800" kern="1200" baseline="-25000" dirty="0" smtClean="0"/>
            <a:t>s</a:t>
          </a:r>
          <a:endParaRPr lang="en-US" sz="1800" kern="1200" baseline="-25000" dirty="0"/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1800" kern="1200" dirty="0" smtClean="0"/>
            <a:t>charm</a:t>
          </a:r>
          <a:endParaRPr lang="en-US" sz="1800" kern="1200" dirty="0"/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CPV in B</a:t>
          </a:r>
          <a:r>
            <a:rPr lang="en-US" sz="1800" kern="1200" baseline="-25000" dirty="0" smtClean="0"/>
            <a:t>s</a:t>
          </a:r>
          <a:endParaRPr lang="en-US" sz="1800" kern="1200" baseline="-25000" dirty="0"/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r>
            <a:rPr lang="en-US" sz="1800" kern="1200" baseline="-25000" dirty="0" smtClean="0"/>
            <a:t>FB</a:t>
          </a:r>
          <a:endParaRPr lang="en-US" sz="1800" kern="1200" baseline="-25000" dirty="0"/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Radiative</a:t>
          </a:r>
          <a:r>
            <a:rPr lang="en-US" sz="1800" kern="1200" dirty="0" smtClean="0"/>
            <a:t> decays</a:t>
          </a:r>
          <a:endParaRPr lang="en-US" sz="1800" kern="1200" dirty="0"/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Super Rare</a:t>
          </a:r>
          <a:endParaRPr lang="en-US" sz="1800" kern="1200" dirty="0"/>
        </a:p>
      </dsp:txBody>
      <dsp:txXfrm>
        <a:off x="1385804" y="878837"/>
        <a:ext cx="1286332" cy="128633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/>
              <a:cs typeface="Times New Roman"/>
            </a:rPr>
            <a:t>γ</a:t>
          </a:r>
          <a:endParaRPr lang="en-US" sz="1800" b="0" kern="1200" dirty="0">
            <a:effectLst/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4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φ</a:t>
          </a:r>
          <a:r>
            <a:rPr lang="en-US" sz="4800" b="1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</a:t>
          </a:r>
          <a:endParaRPr lang="en-US" sz="4800" b="1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1800" kern="1200" dirty="0" smtClean="0"/>
            <a:t>charm</a:t>
          </a:r>
          <a:endParaRPr lang="en-US" sz="1800" kern="1200" dirty="0"/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CPV in B</a:t>
          </a:r>
          <a:r>
            <a:rPr lang="en-US" sz="1800" kern="1200" baseline="-25000" dirty="0" smtClean="0"/>
            <a:t>s</a:t>
          </a:r>
          <a:endParaRPr lang="en-US" sz="1800" kern="1200" baseline="-25000" dirty="0"/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r>
            <a:rPr lang="en-US" sz="1800" kern="1200" baseline="-25000" dirty="0" smtClean="0"/>
            <a:t>FB</a:t>
          </a:r>
          <a:endParaRPr lang="en-US" sz="1800" kern="1200" baseline="-25000" dirty="0"/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Radiative</a:t>
          </a:r>
          <a:r>
            <a:rPr lang="en-US" sz="1800" kern="1200" dirty="0" smtClean="0"/>
            <a:t> decays</a:t>
          </a:r>
          <a:endParaRPr lang="en-US" sz="1800" kern="1200" dirty="0"/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Super Rare</a:t>
          </a:r>
          <a:endParaRPr lang="en-US" sz="1800" kern="1200" dirty="0"/>
        </a:p>
      </dsp:txBody>
      <dsp:txXfrm>
        <a:off x="1385804" y="878837"/>
        <a:ext cx="1286332" cy="128633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/>
              <a:cs typeface="Times New Roman"/>
            </a:rPr>
            <a:t>γ</a:t>
          </a:r>
          <a:endParaRPr lang="en-US" sz="1800" b="0" kern="1200" dirty="0">
            <a:effectLst/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φ</a:t>
          </a:r>
          <a:r>
            <a:rPr lang="en-US" sz="1800" kern="1200" baseline="-25000" dirty="0" smtClean="0"/>
            <a:t>s</a:t>
          </a:r>
          <a:endParaRPr lang="en-US" sz="1800" kern="1200" baseline="-25000" dirty="0"/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charm</a:t>
          </a:r>
          <a:endParaRPr lang="en-US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CPV in B</a:t>
          </a:r>
          <a:r>
            <a:rPr lang="en-US" sz="1800" kern="1200" baseline="-25000" dirty="0" smtClean="0"/>
            <a:t>s</a:t>
          </a:r>
          <a:endParaRPr lang="en-US" sz="1800" kern="1200" baseline="-25000" dirty="0"/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r>
            <a:rPr lang="en-US" sz="1800" kern="1200" baseline="-25000" dirty="0" smtClean="0"/>
            <a:t>FB</a:t>
          </a:r>
          <a:endParaRPr lang="en-US" sz="1800" kern="1200" baseline="-25000" dirty="0"/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Radiative</a:t>
          </a:r>
          <a:r>
            <a:rPr lang="en-US" sz="1800" kern="1200" dirty="0" smtClean="0"/>
            <a:t> decays</a:t>
          </a:r>
          <a:endParaRPr lang="en-US" sz="1800" kern="1200" dirty="0"/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Super Rare</a:t>
          </a:r>
          <a:endParaRPr lang="en-US" sz="1800" kern="1200" dirty="0"/>
        </a:p>
      </dsp:txBody>
      <dsp:txXfrm>
        <a:off x="1385804" y="878837"/>
        <a:ext cx="1286332" cy="128633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/>
              <a:cs typeface="Times New Roman"/>
            </a:rPr>
            <a:t>γ</a:t>
          </a:r>
          <a:endParaRPr lang="en-US" sz="1800" b="0" kern="1200" dirty="0">
            <a:effectLst/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φ</a:t>
          </a:r>
          <a:r>
            <a:rPr lang="en-US" sz="1800" kern="1200" baseline="-25000" dirty="0" smtClean="0"/>
            <a:t>s</a:t>
          </a:r>
          <a:endParaRPr lang="en-US" sz="1800" kern="1200" baseline="-25000" dirty="0"/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1800" kern="1200" dirty="0" smtClean="0"/>
            <a:t>charm</a:t>
          </a:r>
          <a:endParaRPr lang="en-US" sz="1800" kern="1200" dirty="0"/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 in B</a:t>
          </a:r>
          <a:r>
            <a:rPr lang="en-US" sz="3200" b="1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</a:t>
          </a:r>
          <a:endParaRPr lang="en-US" sz="3200" b="1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r>
            <a:rPr lang="en-US" sz="1800" kern="1200" baseline="-25000" dirty="0" smtClean="0"/>
            <a:t>FB</a:t>
          </a:r>
          <a:endParaRPr lang="en-US" sz="1800" kern="1200" baseline="-25000" dirty="0"/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Radiative</a:t>
          </a:r>
          <a:r>
            <a:rPr lang="en-US" sz="1800" kern="1200" dirty="0" smtClean="0"/>
            <a:t> decays</a:t>
          </a:r>
          <a:endParaRPr lang="en-US" sz="1800" kern="1200" dirty="0"/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Super Rare</a:t>
          </a:r>
          <a:endParaRPr lang="en-US" sz="1800" kern="1200" dirty="0"/>
        </a:p>
      </dsp:txBody>
      <dsp:txXfrm>
        <a:off x="1385804" y="878837"/>
        <a:ext cx="1286332" cy="128633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/>
              <a:cs typeface="Times New Roman"/>
            </a:rPr>
            <a:t>γ</a:t>
          </a:r>
          <a:endParaRPr lang="en-US" sz="1800" b="0" kern="1200" dirty="0">
            <a:effectLst/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 pitchFamily="18" charset="0"/>
              <a:cs typeface="Times New Roman" pitchFamily="18" charset="0"/>
            </a:rPr>
            <a:t>φ</a:t>
          </a:r>
          <a:r>
            <a:rPr lang="en-US" sz="1800" b="0" kern="1200" baseline="-25000" dirty="0" smtClean="0">
              <a:effectLst/>
              <a:latin typeface="Times New Roman" pitchFamily="18" charset="0"/>
              <a:cs typeface="Times New Roman" pitchFamily="18" charset="0"/>
            </a:rPr>
            <a:t>s</a:t>
          </a:r>
          <a:endParaRPr lang="en-US" sz="1800" b="0" kern="1200" baseline="-25000" dirty="0"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/>
            </a:rPr>
            <a:t>charm</a:t>
          </a:r>
          <a:endParaRPr lang="en-US" sz="1800" b="0" kern="1200" dirty="0">
            <a:effectLst/>
          </a:endParaRPr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/>
            </a:rPr>
            <a:t>CPV in B</a:t>
          </a:r>
          <a:r>
            <a:rPr lang="en-US" sz="1800" b="0" kern="1200" baseline="-25000" dirty="0" smtClean="0">
              <a:effectLst/>
            </a:rPr>
            <a:t>s</a:t>
          </a:r>
          <a:endParaRPr lang="en-US" sz="1800" b="0" kern="1200" baseline="-25000" dirty="0">
            <a:effectLst/>
          </a:endParaRPr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r>
            <a:rPr lang="en-US" sz="3200" b="1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FB</a:t>
          </a:r>
          <a:endParaRPr lang="en-US" sz="3200" b="1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Radiative</a:t>
          </a:r>
          <a:r>
            <a:rPr lang="en-US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decays</a:t>
          </a:r>
          <a:endParaRPr lang="en-US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 Rare</a:t>
          </a: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5804" y="878837"/>
        <a:ext cx="1286332" cy="128633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/>
              <a:cs typeface="Times New Roman"/>
            </a:rPr>
            <a:t>γ</a:t>
          </a:r>
          <a:endParaRPr lang="en-US" sz="1800" b="0" kern="1200" dirty="0">
            <a:effectLst/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φ</a:t>
          </a:r>
          <a:r>
            <a:rPr lang="en-US" sz="1800" kern="1200" baseline="-25000" dirty="0" smtClean="0"/>
            <a:t>s</a:t>
          </a:r>
          <a:endParaRPr lang="en-US" sz="1800" kern="1200" baseline="-25000" dirty="0"/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1800" kern="1200" dirty="0" smtClean="0"/>
            <a:t>charm</a:t>
          </a:r>
          <a:endParaRPr lang="en-US" sz="1800" kern="1200" dirty="0"/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/>
            </a:rPr>
            <a:t>CPV in B</a:t>
          </a:r>
          <a:r>
            <a:rPr lang="en-US" sz="1800" b="0" kern="1200" baseline="-25000" dirty="0" smtClean="0">
              <a:effectLst/>
            </a:rPr>
            <a:t>s</a:t>
          </a:r>
          <a:endParaRPr lang="en-US" sz="1800" b="0" kern="1200" baseline="-25000" dirty="0">
            <a:effectLst/>
          </a:endParaRPr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r>
            <a:rPr lang="en-US" sz="4000" b="1" kern="12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FB</a:t>
          </a:r>
          <a:endParaRPr lang="en-US" sz="4000" b="1" kern="1200" baseline="-25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Radiative</a:t>
          </a:r>
          <a:r>
            <a:rPr lang="en-US" sz="1800" kern="1200" dirty="0" smtClean="0"/>
            <a:t> decays</a:t>
          </a:r>
          <a:endParaRPr lang="en-US" sz="1800" kern="1200" dirty="0"/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Super Rare</a:t>
          </a:r>
          <a:endParaRPr lang="en-US" sz="1800" kern="1200" dirty="0"/>
        </a:p>
      </dsp:txBody>
      <dsp:txXfrm>
        <a:off x="1385804" y="878837"/>
        <a:ext cx="1286332" cy="128633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3B56C-86DD-4C07-9146-268558C9B906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3114286"/>
            <a:gd name="adj2" fmla="val 1620000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2ED05-0AB5-4ACB-8FFA-5D7A608DA76A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0028571"/>
            <a:gd name="adj2" fmla="val 13114286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0DD9E-1B0D-422B-BAFE-4C5D72B11A6D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6942857"/>
            <a:gd name="adj2" fmla="val 10028571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49D7-D37C-4654-A110-ADDCB3EFB87C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3857143"/>
            <a:gd name="adj2" fmla="val 694285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6DD0F-4F93-479A-A0CB-91C1EEF0672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771429"/>
            <a:gd name="adj2" fmla="val 3857143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8F6A-0F95-4604-A9C3-5BA2655DC154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9285714"/>
            <a:gd name="adj2" fmla="val 77142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27304-92C1-4F70-9D46-BA7B4C88F098}">
      <dsp:nvSpPr>
        <dsp:cNvPr id="0" name=""/>
        <dsp:cNvSpPr/>
      </dsp:nvSpPr>
      <dsp:spPr>
        <a:xfrm>
          <a:off x="1475038" y="599649"/>
          <a:ext cx="4746122" cy="4746122"/>
        </a:xfrm>
        <a:prstGeom prst="blockArc">
          <a:avLst>
            <a:gd name="adj1" fmla="val 16200000"/>
            <a:gd name="adj2" fmla="val 19285714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94169-866E-45F3-BF0C-4AEEB445E481}">
      <dsp:nvSpPr>
        <dsp:cNvPr id="0" name=""/>
        <dsp:cNvSpPr/>
      </dsp:nvSpPr>
      <dsp:spPr>
        <a:xfrm>
          <a:off x="2929290" y="2053901"/>
          <a:ext cx="1837618" cy="1837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LHC</a:t>
          </a:r>
          <a:endParaRPr lang="en-US" sz="5700" kern="1200" dirty="0"/>
        </a:p>
      </dsp:txBody>
      <dsp:txXfrm>
        <a:off x="2929290" y="2053901"/>
        <a:ext cx="1837618" cy="1837618"/>
      </dsp:txXfrm>
    </dsp:sp>
    <dsp:sp modelId="{30A89DDC-56EB-49A1-B7C9-5F99489ADD76}">
      <dsp:nvSpPr>
        <dsp:cNvPr id="0" name=""/>
        <dsp:cNvSpPr/>
      </dsp:nvSpPr>
      <dsp:spPr>
        <a:xfrm>
          <a:off x="3204933" y="2790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0" kern="1200" dirty="0" smtClean="0">
              <a:effectLst/>
              <a:latin typeface="Times New Roman"/>
              <a:cs typeface="Times New Roman"/>
            </a:rPr>
            <a:t>γ</a:t>
          </a:r>
          <a:endParaRPr lang="en-US" sz="1800" b="0" kern="1200" dirty="0">
            <a:effectLst/>
          </a:endParaRPr>
        </a:p>
      </dsp:txBody>
      <dsp:txXfrm>
        <a:off x="3204933" y="2790"/>
        <a:ext cx="1286332" cy="1286332"/>
      </dsp:txXfrm>
    </dsp:sp>
    <dsp:sp modelId="{B818B44D-4FA1-4AEB-AF6A-5728123500CE}">
      <dsp:nvSpPr>
        <dsp:cNvPr id="0" name=""/>
        <dsp:cNvSpPr/>
      </dsp:nvSpPr>
      <dsp:spPr>
        <a:xfrm>
          <a:off x="5024062" y="878837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/>
            <a:t>φ</a:t>
          </a:r>
          <a:r>
            <a:rPr lang="en-US" sz="2000" kern="1200" baseline="-25000" dirty="0" smtClean="0"/>
            <a:t>s</a:t>
          </a:r>
          <a:endParaRPr lang="en-US" sz="2000" kern="1200" baseline="-25000" dirty="0"/>
        </a:p>
      </dsp:txBody>
      <dsp:txXfrm>
        <a:off x="5024062" y="878837"/>
        <a:ext cx="1286332" cy="1286332"/>
      </dsp:txXfrm>
    </dsp:sp>
    <dsp:sp modelId="{975CFB7B-4E20-4812-B0D0-16FE209F146B}">
      <dsp:nvSpPr>
        <dsp:cNvPr id="0" name=""/>
        <dsp:cNvSpPr/>
      </dsp:nvSpPr>
      <dsp:spPr>
        <a:xfrm>
          <a:off x="5473350" y="2847295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CPV in </a:t>
          </a:r>
          <a:r>
            <a:rPr lang="en-US" sz="2000" kern="1200" dirty="0" smtClean="0"/>
            <a:t>charm</a:t>
          </a:r>
          <a:endParaRPr lang="en-US" sz="2000" kern="1200" dirty="0"/>
        </a:p>
      </dsp:txBody>
      <dsp:txXfrm>
        <a:off x="5473350" y="2847295"/>
        <a:ext cx="1286332" cy="1286332"/>
      </dsp:txXfrm>
    </dsp:sp>
    <dsp:sp modelId="{98E2FC31-FD45-411B-9ABC-63E515FB2E1D}">
      <dsp:nvSpPr>
        <dsp:cNvPr id="0" name=""/>
        <dsp:cNvSpPr/>
      </dsp:nvSpPr>
      <dsp:spPr>
        <a:xfrm>
          <a:off x="4214474" y="4425876"/>
          <a:ext cx="1286332" cy="1286332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/>
            </a:rPr>
            <a:t>CPV in B</a:t>
          </a:r>
          <a:r>
            <a:rPr lang="en-US" sz="1800" b="0" kern="1200" baseline="-25000" dirty="0" smtClean="0">
              <a:effectLst/>
            </a:rPr>
            <a:t>s</a:t>
          </a:r>
          <a:endParaRPr lang="en-US" sz="1800" b="0" kern="1200" baseline="-25000" dirty="0">
            <a:effectLst/>
          </a:endParaRPr>
        </a:p>
      </dsp:txBody>
      <dsp:txXfrm>
        <a:off x="4214474" y="4425876"/>
        <a:ext cx="1286332" cy="1286332"/>
      </dsp:txXfrm>
    </dsp:sp>
    <dsp:sp modelId="{E7238481-BFF7-432D-A74C-D7FDBF92E020}">
      <dsp:nvSpPr>
        <dsp:cNvPr id="0" name=""/>
        <dsp:cNvSpPr/>
      </dsp:nvSpPr>
      <dsp:spPr>
        <a:xfrm>
          <a:off x="2195393" y="4425876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effectLst/>
            </a:rPr>
            <a:t>A</a:t>
          </a:r>
          <a:r>
            <a:rPr lang="en-US" sz="1800" b="0" kern="1200" baseline="-25000" dirty="0" smtClean="0">
              <a:effectLst/>
            </a:rPr>
            <a:t>FB</a:t>
          </a:r>
          <a:endParaRPr lang="en-US" sz="1800" b="0" kern="1200" baseline="-25000" dirty="0">
            <a:effectLst/>
          </a:endParaRPr>
        </a:p>
      </dsp:txBody>
      <dsp:txXfrm>
        <a:off x="2195393" y="4425876"/>
        <a:ext cx="1286332" cy="1286332"/>
      </dsp:txXfrm>
    </dsp:sp>
    <dsp:sp modelId="{13854F45-8C8C-4751-947D-A56BF28D3991}">
      <dsp:nvSpPr>
        <dsp:cNvPr id="0" name=""/>
        <dsp:cNvSpPr/>
      </dsp:nvSpPr>
      <dsp:spPr>
        <a:xfrm>
          <a:off x="936516" y="2847295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Radiative</a:t>
          </a: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decays</a:t>
          </a:r>
          <a:endParaRPr 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36516" y="2847295"/>
        <a:ext cx="1286332" cy="1286332"/>
      </dsp:txXfrm>
    </dsp:sp>
    <dsp:sp modelId="{7D42C23B-94D4-47AF-B3BD-06B6F601B3AE}">
      <dsp:nvSpPr>
        <dsp:cNvPr id="0" name=""/>
        <dsp:cNvSpPr/>
      </dsp:nvSpPr>
      <dsp:spPr>
        <a:xfrm>
          <a:off x="1385804" y="878837"/>
          <a:ext cx="1286332" cy="1286332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Super Rare</a:t>
          </a:r>
          <a:endParaRPr lang="en-US" sz="2000" kern="1200" dirty="0"/>
        </a:p>
      </dsp:txBody>
      <dsp:txXfrm>
        <a:off x="1385804" y="878837"/>
        <a:ext cx="1286332" cy="12863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5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81AC384-C995-4C2A-BC6F-FADC812C6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847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03D1540-7FE5-4F67-8D61-0D35FEB8D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7223E2-0F6B-47EB-A516-49B4D89E29EC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09FF7A-1F04-426C-9A35-01EC05045C91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94037E-B91E-4B2E-9397-B93166E6DFF6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8B336A-0D09-4962-81F1-AF2CFA4F0E3F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205D92-F3B4-474A-A1FC-EC23E25576BD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266E1-57BC-43E9-BC92-00B3DBCFF141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64586-E529-436F-8125-C3FFB3FB563E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2DE54C-630B-41E4-8F07-E3ED13DACA58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1E641-BC7C-4EDC-BB24-A10BD23DA022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A5E1B0-4571-4910-AF72-AD7EE9E0E419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98554-4A11-4C2E-BF80-37E733DB04F4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3D1540-7FE5-4F67-8D61-0D35FEB8D28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1A4716-1276-4D7B-88CD-02792F017518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78DE0C-0A2E-4C12-A8C4-AF51EC10BC34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E9DCD0-0B48-417D-AD94-F3AD82212628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D856C8-9B2B-42C3-ACFF-65FB7BD50E47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5B4928-A274-4A6F-A4F6-ABB125739CCF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590BE9-DC1A-4452-B023-CD4C1BCA09E9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6EE57C-DD3D-4A6D-B4AA-B0C35CA62B02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104EE1-4383-4ED7-957B-67FE630FC6F4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FA9486-1FDA-4971-95FE-87CEB9245E7A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06AE7D-EF7E-4393-9624-897267536B56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527FA-A9A2-4189-84AB-0A5FAE5B26B5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A6F819-C218-4C7B-983E-D471803506B9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F38641-E29E-4A5C-9609-0514A9035BDE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E66A6D-1872-4815-9F41-E8DFA46EEEE0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5DD079-8851-4A23-8962-65E6AFCAD3DF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DFED0D-5826-4090-905D-11D87A89B58D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F94456-605D-476D-B96C-7E7E9A432212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E2E01E-B875-4EB1-943F-C5181FFF83CD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ED77BC-931E-40CC-8122-93F464C0C159}" type="slidenum">
              <a:rPr lang="en-US" smtClean="0"/>
              <a:pPr/>
              <a:t>37</a:t>
            </a:fld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704BD-3059-4FAC-BB50-1DCF6686DFCE}" type="slidenum">
              <a:rPr lang="en-US" smtClean="0"/>
              <a:pPr/>
              <a:t>38</a:t>
            </a:fld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6DBC05-0C11-4720-BA08-5487E7E814CF}" type="slidenum">
              <a:rPr lang="en-US" smtClean="0"/>
              <a:pPr/>
              <a:t>39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766516-D40F-495B-BBF7-EACE1B81DC4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2CBEE6-1E12-4B44-857D-F332D0E7E936}" type="slidenum">
              <a:rPr lang="en-US" smtClean="0"/>
              <a:pPr/>
              <a:t>40</a:t>
            </a:fld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BE67C7-2878-44EB-B02D-579988CEA573}" type="slidenum">
              <a:rPr lang="en-US" smtClean="0"/>
              <a:pPr/>
              <a:t>41</a:t>
            </a:fld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3DA1D-9BD4-4EAD-AE53-C1CD01F79A0D}" type="slidenum">
              <a:rPr lang="en-US" smtClean="0"/>
              <a:pPr/>
              <a:t>43</a:t>
            </a:fld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BB99A-9B4C-4A74-9679-FD5E011712DE}" type="slidenum">
              <a:rPr lang="en-US" smtClean="0"/>
              <a:pPr/>
              <a:t>44</a:t>
            </a:fld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35496A-3BF3-4844-8E52-0D0D9B7031EE}" type="slidenum">
              <a:rPr lang="en-US" smtClean="0"/>
              <a:pPr/>
              <a:t>45</a:t>
            </a:fld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1FB9F6-3CCA-4528-8783-209B3721F104}" type="slidenum">
              <a:rPr lang="en-US" smtClean="0"/>
              <a:pPr/>
              <a:t>46</a:t>
            </a:fld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783D61-7A98-4FA5-AC88-D7692DEC444B}" type="slidenum">
              <a:rPr lang="en-US" smtClean="0"/>
              <a:pPr/>
              <a:t>47</a:t>
            </a:fld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CE34A3-7405-443F-800E-AD0C6ABCB498}" type="slidenum">
              <a:rPr lang="en-US" smtClean="0"/>
              <a:pPr/>
              <a:t>48</a:t>
            </a:fld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E8F8E6-158B-4C14-A57B-158A40890770}" type="slidenum">
              <a:rPr lang="en-US" smtClean="0"/>
              <a:pPr/>
              <a:t>49</a:t>
            </a:fld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26831A-3053-41A5-90F2-7FB2E7CAA553}" type="slidenum">
              <a:rPr lang="en-US" smtClean="0"/>
              <a:pPr/>
              <a:t>50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DC843D-4075-4C2D-BF9C-871F1CFE7B08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9BB146-0D35-4E80-90EC-200B4A8C304E}" type="slidenum">
              <a:rPr lang="en-US" smtClean="0"/>
              <a:pPr/>
              <a:t>51</a:t>
            </a:fld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A81F37-2539-4D3B-BC44-92C0C1B7F47B}" type="slidenum">
              <a:rPr lang="en-US" smtClean="0"/>
              <a:pPr/>
              <a:t>52</a:t>
            </a:fld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641CC8-C3DF-472E-BA86-6F20E4788E93}" type="slidenum">
              <a:rPr lang="en-US" smtClean="0"/>
              <a:pPr/>
              <a:t>53</a:t>
            </a:fld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ABABC-2AD0-4CAC-8DAD-015C385DD13C}" type="slidenum">
              <a:rPr lang="en-US" smtClean="0"/>
              <a:pPr/>
              <a:t>54</a:t>
            </a:fld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7E54BA-6B1D-40CF-8F09-CB8ABC99245B}" type="slidenum">
              <a:rPr lang="en-US" smtClean="0"/>
              <a:pPr/>
              <a:t>55</a:t>
            </a:fld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D330C4-746E-4663-AE76-74D1B5A2C75E}" type="slidenum">
              <a:rPr lang="en-US" smtClean="0"/>
              <a:pPr/>
              <a:t>56</a:t>
            </a:fld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904B63-2B7E-4903-887B-9E89797548F3}" type="slidenum">
              <a:rPr lang="en-US" smtClean="0"/>
              <a:pPr/>
              <a:t>57</a:t>
            </a:fld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77544A-4E9E-4292-8DC6-579C1B329294}" type="slidenum">
              <a:rPr lang="en-US" smtClean="0"/>
              <a:pPr/>
              <a:t>58</a:t>
            </a:fld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0DEE5-21D9-47E7-AF4A-5CED5F78AF45}" type="slidenum">
              <a:rPr lang="en-US" smtClean="0"/>
              <a:pPr/>
              <a:t>59</a:t>
            </a:fld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A1CE2C-4DB9-48E8-9975-4DD52139D892}" type="slidenum">
              <a:rPr lang="en-US" smtClean="0"/>
              <a:pPr/>
              <a:t>60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5AABBE-E386-429B-A736-1783A9CD6DB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ADE3B3-4475-4DCA-82BF-D8BA80AD3D0C}" type="slidenum">
              <a:rPr lang="en-US" smtClean="0"/>
              <a:pPr/>
              <a:t>61</a:t>
            </a:fld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9AB413-60DE-4E56-B470-506727B38CB8}" type="slidenum">
              <a:rPr lang="en-US" smtClean="0"/>
              <a:pPr/>
              <a:t>62</a:t>
            </a:fld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FC72C0-F8F9-4C1D-A3EE-1DC8A032E2F3}" type="slidenum">
              <a:rPr lang="en-US" smtClean="0"/>
              <a:pPr/>
              <a:t>63</a:t>
            </a:fld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5FD6FF-CE82-4386-98B0-0DE511723D4F}" type="slidenum">
              <a:rPr lang="en-US" smtClean="0"/>
              <a:pPr/>
              <a:t>64</a:t>
            </a:fld>
            <a:endParaRPr 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A49659-8137-4F52-A682-B362A7801135}" type="slidenum">
              <a:rPr lang="en-US" smtClean="0"/>
              <a:pPr/>
              <a:t>65</a:t>
            </a:fld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A49659-8137-4F52-A682-B362A7801135}" type="slidenum">
              <a:rPr lang="en-US" smtClean="0"/>
              <a:pPr/>
              <a:t>66</a:t>
            </a:fld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7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3A6FE4-6332-45EE-A9E1-31621FD720F4}" type="slidenum">
              <a:rPr lang="en-US" smtClean="0"/>
              <a:pPr/>
              <a:t>67</a:t>
            </a:fld>
            <a:endParaRPr 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1DEB21-AE7F-4A59-9E76-7F6AE4D577D4}" type="slidenum">
              <a:rPr lang="en-US" smtClean="0"/>
              <a:pPr/>
              <a:t>68</a:t>
            </a:fld>
            <a:endParaRPr 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01BF1-4B09-40ED-9B1C-F0E70F115653}" type="slidenum">
              <a:rPr lang="en-US" smtClean="0"/>
              <a:pPr/>
              <a:t>69</a:t>
            </a:fld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67756C-37D3-4B81-96DC-DB6340FF6AAF}" type="slidenum">
              <a:rPr lang="en-US" smtClean="0"/>
              <a:pPr/>
              <a:t>70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C31CD6-5CBF-4579-B959-17E144174298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B60866-3D08-4EE7-A96C-3BA0F00C434B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583F48-40AC-4A43-B441-A77AF10585FF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62FC-404E-4CA3-BB7F-463F59629C54}" type="slidenum">
              <a:rPr lang="en-US"/>
              <a:pPr>
                <a:defRPr/>
              </a:pPr>
              <a:t>‹#›</a:t>
            </a:fld>
            <a:r>
              <a:rPr lang="en-US"/>
              <a:t>/60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231C4-B7AC-4B52-9B9F-422216E9A5B9}" type="slidenum">
              <a:rPr lang="en-US"/>
              <a:pPr>
                <a:defRPr/>
              </a:pPr>
              <a:t>‹#›</a:t>
            </a:fld>
            <a:r>
              <a:rPr lang="en-US"/>
              <a:t>/70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55955-C592-4382-ACBB-FFAAD998D116}" type="slidenum">
              <a:rPr lang="en-US"/>
              <a:pPr>
                <a:defRPr/>
              </a:pPr>
              <a:t>‹#›</a:t>
            </a:fld>
            <a:r>
              <a:rPr lang="en-US"/>
              <a:t>/70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400800" cy="762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295400"/>
            <a:ext cx="4267200" cy="4953000"/>
          </a:xfrm>
        </p:spPr>
        <p:txBody>
          <a:bodyPr/>
          <a:lstStyle>
            <a:lvl1pPr>
              <a:defRPr sz="240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1800">
                <a:solidFill>
                  <a:srgbClr val="3333FF"/>
                </a:solidFill>
              </a:defRPr>
            </a:lvl2pPr>
            <a:lvl3pPr>
              <a:defRPr sz="1600"/>
            </a:lvl3pPr>
            <a:lvl4pPr>
              <a:defRPr sz="1600">
                <a:solidFill>
                  <a:srgbClr val="FF0000"/>
                </a:solidFill>
              </a:defRPr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705600"/>
            <a:ext cx="2133600" cy="1524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0" y="6713538"/>
            <a:ext cx="4572000" cy="144462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SLAC Summer Institute 2012 - </a:t>
            </a:r>
            <a:r>
              <a:rPr lang="en-US" err="1"/>
              <a:t>Niels</a:t>
            </a:r>
            <a:r>
              <a:rPr lang="en-US"/>
              <a:t> Tuning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705600"/>
            <a:ext cx="2133600" cy="152400"/>
          </a:xfrm>
        </p:spPr>
        <p:txBody>
          <a:bodyPr/>
          <a:lstStyle>
            <a:lvl1pPr>
              <a:defRPr sz="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/67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1_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400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295400"/>
            <a:ext cx="4267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267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0" y="6673850"/>
            <a:ext cx="4572000" cy="152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SLAC Summer Institute 2012 - Niels Tuning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2BC1702A-BCB0-487A-9FF8-AE1C1133A7D4}" type="slidenum">
              <a:rPr lang="en-US"/>
              <a:pPr>
                <a:defRPr/>
              </a:pPr>
              <a:t>‹#›</a:t>
            </a:fld>
            <a:r>
              <a:rPr lang="en-US" dirty="0"/>
              <a:t>/65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A2562-23D0-4C29-A0C3-E44C63F6A135}" type="slidenum">
              <a:rPr lang="en-US"/>
              <a:pPr>
                <a:defRPr/>
              </a:pPr>
              <a:t>‹#›</a:t>
            </a:fld>
            <a:r>
              <a:rPr lang="en-US"/>
              <a:t>/70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F05C0-496A-44AB-80F3-620113A45721}" type="slidenum">
              <a:rPr lang="en-US"/>
              <a:pPr>
                <a:defRPr/>
              </a:pPr>
              <a:t>‹#›</a:t>
            </a:fld>
            <a:r>
              <a:rPr lang="en-US"/>
              <a:t>/60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AADC7-F7D4-45E2-BD2B-E6043EDEF7FC}" type="slidenum">
              <a:rPr lang="en-US"/>
              <a:pPr>
                <a:defRPr/>
              </a:pPr>
              <a:t>‹#›</a:t>
            </a:fld>
            <a:r>
              <a:rPr lang="en-US"/>
              <a:t>/60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D847-1629-408B-8D33-6C6B0059F455}" type="slidenum">
              <a:rPr lang="en-US"/>
              <a:pPr>
                <a:defRPr/>
              </a:pPr>
              <a:t>‹#›</a:t>
            </a:fld>
            <a:r>
              <a:rPr lang="en-US"/>
              <a:t>/70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E3F7D-01E9-445D-B00D-4C03AFADF332}" type="slidenum">
              <a:rPr lang="en-US"/>
              <a:pPr>
                <a:defRPr/>
              </a:pPr>
              <a:t>‹#›</a:t>
            </a:fld>
            <a:r>
              <a:rPr lang="en-US"/>
              <a:t>/70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0B8A6-578A-4A7B-BB62-DFB522120108}" type="slidenum">
              <a:rPr lang="en-US"/>
              <a:pPr>
                <a:defRPr/>
              </a:pPr>
              <a:t>‹#›</a:t>
            </a:fld>
            <a:r>
              <a:rPr lang="en-US"/>
              <a:t>/70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6A2B7-FEE5-4ADC-A4BE-266D5997D03A}" type="slidenum">
              <a:rPr lang="en-US"/>
              <a:pPr>
                <a:defRPr/>
              </a:pPr>
              <a:t>‹#›</a:t>
            </a:fld>
            <a:r>
              <a:rPr lang="en-US"/>
              <a:t>/70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SLAC Summer Institute 2012 - Niels Tuning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F31FA6C-580D-42A7-AF34-C25D9660FA51}" type="slidenum">
              <a:rPr lang="en-US"/>
              <a:pPr>
                <a:defRPr/>
              </a:pPr>
              <a:t>‹#›</a:t>
            </a:fld>
            <a:r>
              <a:rPr lang="en-US"/>
              <a:t>/65</a:t>
            </a:r>
            <a:endParaRPr lang="en-US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228600" y="6705600"/>
            <a:ext cx="8686800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98" r:id="rId1"/>
    <p:sldLayoutId id="2147486299" r:id="rId2"/>
    <p:sldLayoutId id="2147486300" r:id="rId3"/>
    <p:sldLayoutId id="2147486301" r:id="rId4"/>
    <p:sldLayoutId id="2147486302" r:id="rId5"/>
    <p:sldLayoutId id="2147486303" r:id="rId6"/>
    <p:sldLayoutId id="2147486304" r:id="rId7"/>
    <p:sldLayoutId id="2147486305" r:id="rId8"/>
    <p:sldLayoutId id="2147486306" r:id="rId9"/>
    <p:sldLayoutId id="2147486307" r:id="rId10"/>
    <p:sldLayoutId id="2147486308" r:id="rId11"/>
    <p:sldLayoutId id="2147486309" r:id="rId12"/>
    <p:sldLayoutId id="2147486310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48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hyperlink" Target="arxiv.org/abs/1205.345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11" Type="http://schemas.openxmlformats.org/officeDocument/2006/relationships/image" Target="../media/image47.png"/><Relationship Id="rId5" Type="http://schemas.openxmlformats.org/officeDocument/2006/relationships/image" Target="../media/image42.png"/><Relationship Id="rId10" Type="http://schemas.openxmlformats.org/officeDocument/2006/relationships/hyperlink" Target="http://indico.cern.ch/contributionDisplay.py?contribId=634&amp;sessionId=73&amp;confId=181298" TargetMode="External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57.png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1.bin"/><Relationship Id="rId12" Type="http://schemas.openxmlformats.org/officeDocument/2006/relationships/hyperlink" Target="http://arxiv.org/abs/arXiv:1203.3662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4.png"/><Relationship Id="rId11" Type="http://schemas.openxmlformats.org/officeDocument/2006/relationships/hyperlink" Target="http://cdsweb.cern.ch/record/1456295?ln=en" TargetMode="External"/><Relationship Id="rId5" Type="http://schemas.openxmlformats.org/officeDocument/2006/relationships/image" Target="../media/image53.png"/><Relationship Id="rId10" Type="http://schemas.openxmlformats.org/officeDocument/2006/relationships/hyperlink" Target="http://www.sciencedirect.com/science/article/pii/037026939190034N" TargetMode="External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hyperlink" Target="http://cdsweb.cern.ch/record/1456295?ln=en" TargetMode="External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55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1.png"/><Relationship Id="rId11" Type="http://schemas.openxmlformats.org/officeDocument/2006/relationships/image" Target="../media/image64.png"/><Relationship Id="rId5" Type="http://schemas.openxmlformats.org/officeDocument/2006/relationships/image" Target="../media/image60.png"/><Relationship Id="rId10" Type="http://schemas.openxmlformats.org/officeDocument/2006/relationships/image" Target="../media/image63.png"/><Relationship Id="rId4" Type="http://schemas.openxmlformats.org/officeDocument/2006/relationships/image" Target="../media/image59.png"/><Relationship Id="rId9" Type="http://schemas.openxmlformats.org/officeDocument/2006/relationships/image" Target="../media/image56.png"/><Relationship Id="rId14" Type="http://schemas.openxmlformats.org/officeDocument/2006/relationships/hyperlink" Target="http://arxiv.org/abs/arXiv:1203.3662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hyperlink" Target="http://arxiv.org/abs/arXiv:1203.3662" TargetMode="External"/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3.bin"/><Relationship Id="rId12" Type="http://schemas.openxmlformats.org/officeDocument/2006/relationships/hyperlink" Target="http://cdsweb.cern.ch/record/1456295?ln=en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4.png"/><Relationship Id="rId11" Type="http://schemas.openxmlformats.org/officeDocument/2006/relationships/hyperlink" Target="http://xxx.lanl.gov/abs/hep-ph/9612433" TargetMode="External"/><Relationship Id="rId5" Type="http://schemas.openxmlformats.org/officeDocument/2006/relationships/image" Target="../media/image53.png"/><Relationship Id="rId10" Type="http://schemas.openxmlformats.org/officeDocument/2006/relationships/image" Target="../media/image67.png"/><Relationship Id="rId4" Type="http://schemas.openxmlformats.org/officeDocument/2006/relationships/image" Target="../media/image51.png"/><Relationship Id="rId9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hyperlink" Target="http://cdsweb.cern.ch/record/1456295?ln=en" TargetMode="External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69.png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74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68.png"/><Relationship Id="rId11" Type="http://schemas.openxmlformats.org/officeDocument/2006/relationships/oleObject" Target="../embeddings/oleObject5.bin"/><Relationship Id="rId5" Type="http://schemas.openxmlformats.org/officeDocument/2006/relationships/image" Target="../media/image67.png"/><Relationship Id="rId15" Type="http://schemas.openxmlformats.org/officeDocument/2006/relationships/image" Target="../media/image73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hyperlink" Target="http://arxiv.org/abs/arXiv:1203.3662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5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arxiv.org/abs/arXiv:1204.1237" TargetMode="External"/><Relationship Id="rId5" Type="http://schemas.openxmlformats.org/officeDocument/2006/relationships/image" Target="../media/image51.png"/><Relationship Id="rId4" Type="http://schemas.openxmlformats.org/officeDocument/2006/relationships/image" Target="../media/image76.png"/><Relationship Id="rId9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arXiv:1106.4435" TargetMode="External"/><Relationship Id="rId3" Type="http://schemas.openxmlformats.org/officeDocument/2006/relationships/hyperlink" Target="http://arxiv.org/abs/arXiv:1004.3982" TargetMode="External"/><Relationship Id="rId7" Type="http://schemas.openxmlformats.org/officeDocument/2006/relationships/hyperlink" Target="http://dx.doi.org/10.1103/PhysRevD.85.032008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1.png"/><Relationship Id="rId11" Type="http://schemas.openxmlformats.org/officeDocument/2006/relationships/image" Target="../media/image83.png"/><Relationship Id="rId5" Type="http://schemas.openxmlformats.org/officeDocument/2006/relationships/image" Target="../media/image80.png"/><Relationship Id="rId10" Type="http://schemas.openxmlformats.org/officeDocument/2006/relationships/image" Target="../media/image82.png"/><Relationship Id="rId4" Type="http://schemas.openxmlformats.org/officeDocument/2006/relationships/hyperlink" Target="http://arxiv.org/abs/arXiv:1012.2784" TargetMode="External"/><Relationship Id="rId9" Type="http://schemas.openxmlformats.org/officeDocument/2006/relationships/hyperlink" Target="http://arxiv.org/abs/1111.2357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hyperlink" Target="https://cdsweb.cern.ch/record/1423592?ln=bg" TargetMode="External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arxiv.org/abs/1202.4717" TargetMode="External"/><Relationship Id="rId11" Type="http://schemas.openxmlformats.org/officeDocument/2006/relationships/hyperlink" Target="http://arxiv.org/abs/1205.1444" TargetMode="External"/><Relationship Id="rId5" Type="http://schemas.openxmlformats.org/officeDocument/2006/relationships/hyperlink" Target="http://arxiv.org/abs/1207.0878" TargetMode="External"/><Relationship Id="rId10" Type="http://schemas.openxmlformats.org/officeDocument/2006/relationships/image" Target="../media/image86.png"/><Relationship Id="rId4" Type="http://schemas.openxmlformats.org/officeDocument/2006/relationships/hyperlink" Target="http://arxiv.org/abs/1204.5675" TargetMode="External"/><Relationship Id="rId9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hyperlink" Target="http://arxiv.org/abs/1202.4979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dsweb.cern.ch/record/1423592?ln=bg" TargetMode="Externa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cdsweb.cern.ch/record/1423592?ln=bg" TargetMode="External"/><Relationship Id="rId4" Type="http://schemas.openxmlformats.org/officeDocument/2006/relationships/image" Target="../media/image9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arxiv.org/abs/1205.1444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5.png"/><Relationship Id="rId5" Type="http://schemas.openxmlformats.org/officeDocument/2006/relationships/hyperlink" Target="https://indico.cern.ch/contributionDisplay.py?contribId=193&amp;confId=181298" TargetMode="External"/><Relationship Id="rId4" Type="http://schemas.openxmlformats.org/officeDocument/2006/relationships/image" Target="../media/image9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cdsweb.cern.ch/record/1423592?ln=bg" TargetMode="External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0.png"/><Relationship Id="rId11" Type="http://schemas.openxmlformats.org/officeDocument/2006/relationships/image" Target="../media/image102.png"/><Relationship Id="rId5" Type="http://schemas.openxmlformats.org/officeDocument/2006/relationships/image" Target="../media/image99.png"/><Relationship Id="rId10" Type="http://schemas.openxmlformats.org/officeDocument/2006/relationships/hyperlink" Target="http://arxiv.org/abs/1207.0878" TargetMode="External"/><Relationship Id="rId4" Type="http://schemas.openxmlformats.org/officeDocument/2006/relationships/image" Target="../media/image98.png"/><Relationship Id="rId9" Type="http://schemas.openxmlformats.org/officeDocument/2006/relationships/hyperlink" Target="http://arxiv.org/abs/1204.5675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arxiv.org/abs/1202.4717" TargetMode="External"/><Relationship Id="rId5" Type="http://schemas.openxmlformats.org/officeDocument/2006/relationships/image" Target="../media/image104.png"/><Relationship Id="rId4" Type="http://schemas.openxmlformats.org/officeDocument/2006/relationships/hyperlink" Target="http://indico.cern.ch/contributionDisplay.py?contribId=12&amp;confId=181298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5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dsweb.cern.ch/record/1456302?ln=en" TargetMode="Externa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10.png"/><Relationship Id="rId7" Type="http://schemas.openxmlformats.org/officeDocument/2006/relationships/image" Target="../media/image11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hyperlink" Target="http://arxiv.org/abs/1112.0938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hyperlink" Target="http://arxiv.org/abs/1112.0938" TargetMode="External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1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Relationship Id="rId9" Type="http://schemas.openxmlformats.org/officeDocument/2006/relationships/image" Target="../media/image1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5.wmf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wmf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cdsweb.cern.ch/record/1426663/" TargetMode="External"/><Relationship Id="rId3" Type="http://schemas.openxmlformats.org/officeDocument/2006/relationships/hyperlink" Target="http://xxx.lanl.gov/abs/1202.6251" TargetMode="External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10" Type="http://schemas.openxmlformats.org/officeDocument/2006/relationships/image" Target="../media/image121.png"/><Relationship Id="rId4" Type="http://schemas.openxmlformats.org/officeDocument/2006/relationships/image" Target="../media/image117.png"/><Relationship Id="rId9" Type="http://schemas.openxmlformats.org/officeDocument/2006/relationships/hyperlink" Target="http://arxiv.org/abs/1206.2794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arxiv.org/abs/0811.1214" TargetMode="Externa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7" Type="http://schemas.openxmlformats.org/officeDocument/2006/relationships/hyperlink" Target="http://arxiv.org/abs/1105.0376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dsweb.cern.ch/record/1427691/" TargetMode="External"/><Relationship Id="rId5" Type="http://schemas.openxmlformats.org/officeDocument/2006/relationships/image" Target="../media/image132.png"/><Relationship Id="rId4" Type="http://schemas.openxmlformats.org/officeDocument/2006/relationships/image" Target="../media/image1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://indico.cern.ch/contributionDisplay.py?contribId=12&amp;confId=181298" TargetMode="External"/><Relationship Id="rId3" Type="http://schemas.openxmlformats.org/officeDocument/2006/relationships/image" Target="../media/image129.png"/><Relationship Id="rId7" Type="http://schemas.openxmlformats.org/officeDocument/2006/relationships/image" Target="../media/image13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dsweb.cern.ch/record/1427691/" TargetMode="External"/><Relationship Id="rId5" Type="http://schemas.openxmlformats.org/officeDocument/2006/relationships/image" Target="../media/image133.png"/><Relationship Id="rId4" Type="http://schemas.openxmlformats.org/officeDocument/2006/relationships/image" Target="../media/image130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135.png"/><Relationship Id="rId7" Type="http://schemas.openxmlformats.org/officeDocument/2006/relationships/image" Target="../media/image13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hyperlink" Target="https://cdsweb.cern.ch/record/1427691/" TargetMode="Externa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1105.0376" TargetMode="External"/><Relationship Id="rId3" Type="http://schemas.openxmlformats.org/officeDocument/2006/relationships/image" Target="../media/image135.png"/><Relationship Id="rId7" Type="http://schemas.openxmlformats.org/officeDocument/2006/relationships/image" Target="../media/image13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hyperlink" Target="https://cdsweb.cern.ch/record/1427691/" TargetMode="Externa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cdsweb.cern.ch/record/1426561/" TargetMode="External"/><Relationship Id="rId13" Type="http://schemas.openxmlformats.org/officeDocument/2006/relationships/hyperlink" Target="http://arxiv.org/abs/hep-ph/0303246" TargetMode="External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12" Type="http://schemas.openxmlformats.org/officeDocument/2006/relationships/hyperlink" Target="http://arxiv.org/abs/1205.3422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2.png"/><Relationship Id="rId11" Type="http://schemas.openxmlformats.org/officeDocument/2006/relationships/image" Target="../media/image145.png"/><Relationship Id="rId5" Type="http://schemas.openxmlformats.org/officeDocument/2006/relationships/image" Target="../media/image141.png"/><Relationship Id="rId10" Type="http://schemas.openxmlformats.org/officeDocument/2006/relationships/image" Target="../media/image144.png"/><Relationship Id="rId4" Type="http://schemas.openxmlformats.org/officeDocument/2006/relationships/image" Target="../media/image140.png"/><Relationship Id="rId9" Type="http://schemas.openxmlformats.org/officeDocument/2006/relationships/hyperlink" Target="https://cdsweb.cern.ch/record/1424351?ln=en" TargetMode="External"/><Relationship Id="rId14" Type="http://schemas.openxmlformats.org/officeDocument/2006/relationships/hyperlink" Target="http://dx.doi.org/10.1088/0253-6102/50/3/35" TargetMode="Externa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hyperlink" Target="http://arxiv.org/abs/hep-ph/0303246" TargetMode="External"/><Relationship Id="rId3" Type="http://schemas.openxmlformats.org/officeDocument/2006/relationships/image" Target="../media/image139.png"/><Relationship Id="rId7" Type="http://schemas.openxmlformats.org/officeDocument/2006/relationships/hyperlink" Target="https://cdsweb.cern.ch/record/1424351?ln=en" TargetMode="External"/><Relationship Id="rId12" Type="http://schemas.openxmlformats.org/officeDocument/2006/relationships/image" Target="../media/image14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dsweb.cern.ch/record/1426561/" TargetMode="External"/><Relationship Id="rId11" Type="http://schemas.openxmlformats.org/officeDocument/2006/relationships/image" Target="../media/image142.png"/><Relationship Id="rId5" Type="http://schemas.openxmlformats.org/officeDocument/2006/relationships/image" Target="../media/image141.png"/><Relationship Id="rId15" Type="http://schemas.openxmlformats.org/officeDocument/2006/relationships/image" Target="../media/image144.png"/><Relationship Id="rId10" Type="http://schemas.openxmlformats.org/officeDocument/2006/relationships/image" Target="../media/image146.png"/><Relationship Id="rId4" Type="http://schemas.openxmlformats.org/officeDocument/2006/relationships/image" Target="../media/image140.png"/><Relationship Id="rId9" Type="http://schemas.openxmlformats.org/officeDocument/2006/relationships/hyperlink" Target="http://arxiv.org/abs/1205.3422" TargetMode="External"/><Relationship Id="rId14" Type="http://schemas.openxmlformats.org/officeDocument/2006/relationships/hyperlink" Target="http://dx.doi.org/10.1088/0253-6102/50/3/35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hyperlink" Target="https://cdsweb.cern.ch/record/1456464/files/LHCb-PAPER-2012-019.pdf" TargetMode="External"/><Relationship Id="rId7" Type="http://schemas.openxmlformats.org/officeDocument/2006/relationships/image" Target="../media/image148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7.png"/><Relationship Id="rId11" Type="http://schemas.openxmlformats.org/officeDocument/2006/relationships/hyperlink" Target="http://arxiv.org/abs/hep-ph/0406055" TargetMode="External"/><Relationship Id="rId5" Type="http://schemas.openxmlformats.org/officeDocument/2006/relationships/image" Target="../media/image126.png"/><Relationship Id="rId10" Type="http://schemas.openxmlformats.org/officeDocument/2006/relationships/hyperlink" Target="http://arxiv.org/abs/0709.4422" TargetMode="External"/><Relationship Id="rId4" Type="http://schemas.openxmlformats.org/officeDocument/2006/relationships/image" Target="../media/image125.png"/><Relationship Id="rId9" Type="http://schemas.openxmlformats.org/officeDocument/2006/relationships/image" Target="../media/image15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record/1427774?ln=en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arxiv.org/abs/1206.5419" TargetMode="External"/><Relationship Id="rId5" Type="http://schemas.openxmlformats.org/officeDocument/2006/relationships/hyperlink" Target="http://cdsweb.cern.ch/record/1434456?ln=en" TargetMode="External"/><Relationship Id="rId4" Type="http://schemas.openxmlformats.org/officeDocument/2006/relationships/hyperlink" Target="http://cdsweb.cern.ch/record/1426268?ln=en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1.png"/><Relationship Id="rId5" Type="http://schemas.openxmlformats.org/officeDocument/2006/relationships/hyperlink" Target="http://lanl.arxiv.org/abs/1106.0998" TargetMode="External"/><Relationship Id="rId4" Type="http://schemas.openxmlformats.org/officeDocument/2006/relationships/image" Target="../media/image1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7" Type="http://schemas.openxmlformats.org/officeDocument/2006/relationships/hyperlink" Target="https://cdsweb.cern.ch/record/1423592?ln=bg" TargetMode="Externa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3.png"/><Relationship Id="rId5" Type="http://schemas.openxmlformats.org/officeDocument/2006/relationships/hyperlink" Target="http://arxiv.org/abs/arXiv:1204.1737" TargetMode="External"/><Relationship Id="rId4" Type="http://schemas.openxmlformats.org/officeDocument/2006/relationships/hyperlink" Target="http://arxiv.org/abs/arXiv:1204.1735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arxiv.org/abs/1203.4493" TargetMode="External"/><Relationship Id="rId5" Type="http://schemas.openxmlformats.org/officeDocument/2006/relationships/image" Target="../media/image157.png"/><Relationship Id="rId4" Type="http://schemas.openxmlformats.org/officeDocument/2006/relationships/image" Target="../media/image156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image" Target="../media/image155.png"/><Relationship Id="rId7" Type="http://schemas.openxmlformats.org/officeDocument/2006/relationships/image" Target="../media/image15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xxx.lanl.gov/abs/1203.4493" TargetMode="External"/><Relationship Id="rId5" Type="http://schemas.openxmlformats.org/officeDocument/2006/relationships/hyperlink" Target="http://arxiv.org/abs/1203.3976" TargetMode="External"/><Relationship Id="rId4" Type="http://schemas.openxmlformats.org/officeDocument/2006/relationships/hyperlink" Target="http://arxiv.org/abs/1204.0735" TargetMode="Externa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dsweb.cern.ch/record/1452186?ln=en" TargetMode="External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dsweb.cern.ch/record/1452186?ln=en" TargetMode="External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3" Type="http://schemas.openxmlformats.org/officeDocument/2006/relationships/image" Target="../media/image163.png"/><Relationship Id="rId7" Type="http://schemas.openxmlformats.org/officeDocument/2006/relationships/image" Target="../media/image166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4.png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5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ikhef.nl/pub/services/newbiblio/theses.php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543800" cy="1951038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Physics at the LHC</a:t>
            </a:r>
            <a:endParaRPr lang="en-US" sz="1600" u="sng" dirty="0" smtClean="0"/>
          </a:p>
        </p:txBody>
      </p:sp>
      <p:sp>
        <p:nvSpPr>
          <p:cNvPr id="18435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18436" name="Footer Placeholder 1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2133600" y="1905000"/>
            <a:ext cx="4735513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Niels Tuning (Nikhef)</a:t>
            </a:r>
          </a:p>
          <a:p>
            <a:pPr algn="ctr"/>
            <a:r>
              <a:rPr lang="en-US" sz="1800"/>
              <a:t>23 July 2012</a:t>
            </a:r>
          </a:p>
          <a:p>
            <a:pPr algn="ctr"/>
            <a:endParaRPr lang="en-US" sz="1800"/>
          </a:p>
          <a:p>
            <a:pPr algn="ctr"/>
            <a:r>
              <a:rPr lang="en-US"/>
              <a:t>On behalf of the </a:t>
            </a:r>
            <a:r>
              <a:rPr lang="en-US">
                <a:solidFill>
                  <a:srgbClr val="FF0000"/>
                </a:solidFill>
              </a:rPr>
              <a:t>LHCb</a:t>
            </a:r>
            <a:r>
              <a:rPr lang="en-US"/>
              <a:t> collaboration</a:t>
            </a:r>
          </a:p>
          <a:p>
            <a:pPr algn="ctr"/>
            <a:r>
              <a:rPr lang="en-US" sz="2000"/>
              <a:t>including results from </a:t>
            </a:r>
            <a:r>
              <a:rPr lang="en-US" sz="2000">
                <a:solidFill>
                  <a:srgbClr val="FF0000"/>
                </a:solidFill>
              </a:rPr>
              <a:t>ATLAS </a:t>
            </a:r>
            <a:r>
              <a:rPr lang="en-US" sz="2000"/>
              <a:t>and </a:t>
            </a:r>
            <a:r>
              <a:rPr lang="en-US" sz="2000">
                <a:solidFill>
                  <a:srgbClr val="FF0000"/>
                </a:solidFill>
              </a:rPr>
              <a:t>CMS</a:t>
            </a:r>
          </a:p>
        </p:txBody>
      </p:sp>
      <p:pic>
        <p:nvPicPr>
          <p:cNvPr id="18438" name="Picture 11" descr="NIKHEFlog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" y="76200"/>
            <a:ext cx="8604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ssi_2012_poster_large.jpg"/>
          <p:cNvPicPr>
            <a:picLocks noChangeAspect="1"/>
          </p:cNvPicPr>
          <p:nvPr/>
        </p:nvPicPr>
        <p:blipFill>
          <a:blip r:embed="rId4" cstate="print"/>
          <a:srcRect b="48723"/>
          <a:stretch>
            <a:fillRect/>
          </a:stretch>
        </p:blipFill>
        <p:spPr bwMode="auto">
          <a:xfrm>
            <a:off x="0" y="3798888"/>
            <a:ext cx="9144000" cy="305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1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CKM matrix: phases</a:t>
            </a:r>
            <a:endParaRPr lang="en-US" dirty="0"/>
          </a:p>
        </p:txBody>
      </p:sp>
      <p:sp>
        <p:nvSpPr>
          <p:cNvPr id="266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2662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25" y="4705350"/>
            <a:ext cx="3076575" cy="6286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26631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5421313"/>
            <a:ext cx="1781175" cy="4460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17" name="Text Placeholder 16"/>
          <p:cNvSpPr>
            <a:spLocks noGrp="1"/>
          </p:cNvSpPr>
          <p:nvPr>
            <p:ph type="body" sz="half" idx="1"/>
          </p:nvPr>
        </p:nvSpPr>
        <p:spPr>
          <a:xfrm>
            <a:off x="228600" y="1066800"/>
            <a:ext cx="6096000" cy="1600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u="sng" dirty="0" smtClean="0"/>
              <a:t>CKM matrix:</a:t>
            </a:r>
          </a:p>
          <a:p>
            <a:pPr>
              <a:defRPr/>
            </a:pPr>
            <a:r>
              <a:rPr lang="en-US" dirty="0" smtClean="0"/>
              <a:t>Coupling strength of charged current</a:t>
            </a:r>
          </a:p>
          <a:p>
            <a:pPr>
              <a:defRPr/>
            </a:pPr>
            <a:r>
              <a:rPr lang="en-US" dirty="0" smtClean="0"/>
              <a:t>Complex matrix: phases!</a:t>
            </a:r>
            <a:endParaRPr lang="en-US" dirty="0"/>
          </a:p>
        </p:txBody>
      </p:sp>
      <p:pic>
        <p:nvPicPr>
          <p:cNvPr id="26633" name="Picture 2"/>
          <p:cNvPicPr>
            <a:picLocks noChangeAspect="1" noChangeArrowheads="1"/>
          </p:cNvPicPr>
          <p:nvPr/>
        </p:nvPicPr>
        <p:blipFill>
          <a:blip r:embed="rId5" cstate="print"/>
          <a:srcRect t="2138"/>
          <a:stretch>
            <a:fillRect/>
          </a:stretch>
        </p:blipFill>
        <p:spPr bwMode="auto">
          <a:xfrm>
            <a:off x="6400800" y="685800"/>
            <a:ext cx="2362200" cy="1905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2663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2819400"/>
            <a:ext cx="6315075" cy="14478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10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LHC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5" y="0"/>
            <a:ext cx="9172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970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8600" y="457200"/>
            <a:ext cx="8588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10113" y="6291263"/>
            <a:ext cx="11652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ATLAS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48600" y="4114800"/>
            <a:ext cx="9953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LHCb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11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4" descr="lui_days_liny.png"/>
          <p:cNvPicPr>
            <a:picLocks noChangeAspect="1"/>
          </p:cNvPicPr>
          <p:nvPr/>
        </p:nvPicPr>
        <p:blipFill>
          <a:blip r:embed="rId3" cstate="print"/>
          <a:srcRect l="3334" r="6667" b="4256"/>
          <a:stretch>
            <a:fillRect/>
          </a:stretch>
        </p:blipFill>
        <p:spPr bwMode="auto">
          <a:xfrm>
            <a:off x="4800600" y="381000"/>
            <a:ext cx="4114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2867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81000" y="1143000"/>
            <a:ext cx="4267200" cy="1828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LHC and </a:t>
            </a:r>
            <a:r>
              <a:rPr lang="en-US" sz="1800" kern="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experiments </a:t>
            </a: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show excellent performance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kern="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LHCb collected </a:t>
            </a: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1 fb</a:t>
            </a:r>
            <a:r>
              <a:rPr lang="en-US" sz="1800" kern="0" baseline="3000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-1</a:t>
            </a: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 in 2011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Aim for 2.2 fb</a:t>
            </a:r>
            <a:r>
              <a:rPr lang="en-US" sz="1800" kern="0" baseline="3000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-1</a:t>
            </a: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 in 2012 </a:t>
            </a:r>
            <a:r>
              <a:rPr lang="en-US" sz="1400" kern="0" dirty="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(now 0.7 fb</a:t>
            </a:r>
            <a:r>
              <a:rPr lang="en-US" sz="1400" kern="0" baseline="30000" dirty="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-1</a:t>
            </a:r>
            <a:r>
              <a:rPr lang="en-US" sz="1400" kern="0" dirty="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)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10</a:t>
            </a:r>
            <a:r>
              <a:rPr lang="en-US" sz="1800" kern="0" baseline="3000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12</a:t>
            </a:r>
            <a:r>
              <a:rPr lang="en-US" sz="1800" dirty="0">
                <a:solidFill>
                  <a:srgbClr val="000099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</a:t>
            </a: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bb-pairs produced</a:t>
            </a:r>
            <a:r>
              <a:rPr lang="en-US" sz="20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!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rgbClr val="000099"/>
              </a:solidFill>
              <a:cs typeface="Times New Roman" pitchFamily="18" charset="0"/>
            </a:endParaRPr>
          </a:p>
        </p:txBody>
      </p:sp>
      <p:pic>
        <p:nvPicPr>
          <p:cNvPr id="2867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14750"/>
            <a:ext cx="4800600" cy="29146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029200" y="3962400"/>
            <a:ext cx="4114800" cy="1828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Optimal use of LHC beam: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7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“</a:t>
            </a:r>
            <a:r>
              <a:rPr lang="en-US" sz="1700" kern="0" dirty="0" err="1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Lumi</a:t>
            </a:r>
            <a:r>
              <a:rPr lang="en-US" sz="17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700" kern="0" dirty="0" err="1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levelling</a:t>
            </a:r>
            <a:r>
              <a:rPr lang="en-US" sz="17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” at 4 x 10</a:t>
            </a:r>
            <a:r>
              <a:rPr lang="en-US" sz="1700" kern="0" baseline="3000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32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kern="0" dirty="0">
                <a:latin typeface="Tahoma" pitchFamily="34" charset="0"/>
                <a:cs typeface="Tahoma" pitchFamily="34" charset="0"/>
              </a:rPr>
              <a:t>Design was 2 x 10</a:t>
            </a:r>
            <a:r>
              <a:rPr lang="en-US" sz="1400" kern="0" baseline="30000" dirty="0">
                <a:latin typeface="Tahoma" pitchFamily="34" charset="0"/>
                <a:cs typeface="Tahoma" pitchFamily="34" charset="0"/>
              </a:rPr>
              <a:t>32 </a:t>
            </a:r>
            <a:r>
              <a:rPr lang="en-US" sz="1400" kern="0" dirty="0">
                <a:latin typeface="Tahoma" pitchFamily="34" charset="0"/>
                <a:cs typeface="Tahoma" pitchFamily="34" charset="0"/>
              </a:rPr>
              <a:t>with half the #bunches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1700" kern="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7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Max. luminosity for </a:t>
            </a:r>
            <a:r>
              <a:rPr lang="en-US" sz="1700" u="sng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entire</a:t>
            </a:r>
            <a:r>
              <a:rPr lang="en-US" sz="17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 fill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kern="0" dirty="0">
                <a:latin typeface="Tahoma" pitchFamily="34" charset="0"/>
                <a:cs typeface="Tahoma" pitchFamily="34" charset="0"/>
              </a:rPr>
              <a:t>With maximum detector occupancy </a:t>
            </a:r>
            <a:endParaRPr lang="en-US" sz="1600" kern="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defRPr/>
            </a:pPr>
            <a:endParaRPr lang="en-US" sz="1400" kern="0" dirty="0">
              <a:latin typeface="Tahoma" pitchFamily="34" charset="0"/>
              <a:cs typeface="Tahoma" pitchFamily="34" charset="0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rgbClr val="000099"/>
              </a:solidFill>
              <a:cs typeface="Times New Roman" pitchFamily="18" charset="0"/>
            </a:endParaRPr>
          </a:p>
        </p:txBody>
      </p:sp>
      <p:cxnSp>
        <p:nvCxnSpPr>
          <p:cNvPr id="28681" name="Straight Arrow Connector 17"/>
          <p:cNvCxnSpPr>
            <a:cxnSpLocks noChangeShapeType="1"/>
          </p:cNvCxnSpPr>
          <p:nvPr/>
        </p:nvCxnSpPr>
        <p:spPr bwMode="auto">
          <a:xfrm>
            <a:off x="8686800" y="1066800"/>
            <a:ext cx="1588" cy="1922463"/>
          </a:xfrm>
          <a:prstGeom prst="straightConnector1">
            <a:avLst/>
          </a:prstGeom>
          <a:noFill/>
          <a:ln w="25400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28682" name="TextBox 18"/>
          <p:cNvSpPr txBox="1">
            <a:spLocks noChangeArrowheads="1"/>
          </p:cNvSpPr>
          <p:nvPr/>
        </p:nvSpPr>
        <p:spPr bwMode="auto">
          <a:xfrm>
            <a:off x="8137525" y="2286000"/>
            <a:ext cx="579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x 5</a:t>
            </a:r>
          </a:p>
        </p:txBody>
      </p:sp>
      <p:sp>
        <p:nvSpPr>
          <p:cNvPr id="28683" name="TextBox 11"/>
          <p:cNvSpPr txBox="1">
            <a:spLocks noChangeArrowheads="1"/>
          </p:cNvSpPr>
          <p:nvPr/>
        </p:nvSpPr>
        <p:spPr bwMode="auto">
          <a:xfrm rot="-932511">
            <a:off x="7839075" y="2779713"/>
            <a:ext cx="6619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LHCb</a:t>
            </a:r>
          </a:p>
        </p:txBody>
      </p:sp>
      <p:sp>
        <p:nvSpPr>
          <p:cNvPr id="28684" name="TextBox 12"/>
          <p:cNvSpPr txBox="1">
            <a:spLocks noChangeArrowheads="1"/>
          </p:cNvSpPr>
          <p:nvPr/>
        </p:nvSpPr>
        <p:spPr bwMode="auto">
          <a:xfrm rot="-3625462">
            <a:off x="7987506" y="1756569"/>
            <a:ext cx="752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Tahoma" pitchFamily="34" charset="0"/>
                <a:cs typeface="Tahoma" pitchFamily="34" charset="0"/>
              </a:rPr>
              <a:t>ATLAS</a:t>
            </a:r>
          </a:p>
        </p:txBody>
      </p:sp>
      <p:sp>
        <p:nvSpPr>
          <p:cNvPr id="28685" name="TextBox 13"/>
          <p:cNvSpPr txBox="1">
            <a:spLocks noChangeArrowheads="1"/>
          </p:cNvSpPr>
          <p:nvPr/>
        </p:nvSpPr>
        <p:spPr bwMode="auto">
          <a:xfrm rot="-3774217">
            <a:off x="7655719" y="1705769"/>
            <a:ext cx="5810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CMS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5105400" y="5943600"/>
            <a:ext cx="3886200" cy="685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Disclaimer: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Most results shown, from LHCb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defRPr/>
            </a:pPr>
            <a:endParaRPr lang="en-US" sz="1400" kern="0" dirty="0">
              <a:latin typeface="Tahoma" pitchFamily="34" charset="0"/>
              <a:cs typeface="Tahoma" pitchFamily="34" charset="0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rgbClr val="000099"/>
              </a:solidFill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12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0808024_14-A4-at-144-dpi.jpg"/>
          <p:cNvPicPr>
            <a:picLocks noChangeAspect="1"/>
          </p:cNvPicPr>
          <p:nvPr/>
        </p:nvPicPr>
        <p:blipFill>
          <a:blip r:embed="rId3" cstate="print"/>
          <a:srcRect l="19940" t="5128" r="19466" b="14462"/>
          <a:stretch>
            <a:fillRect/>
          </a:stretch>
        </p:blipFill>
        <p:spPr bwMode="auto">
          <a:xfrm>
            <a:off x="0" y="0"/>
            <a:ext cx="9144000" cy="80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65405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The LHCb Detector</a:t>
            </a:r>
            <a:endParaRPr lang="en-GB" sz="36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0808024_14-A4-at-144-dpi.jpg"/>
          <p:cNvPicPr>
            <a:picLocks noChangeAspect="1"/>
          </p:cNvPicPr>
          <p:nvPr/>
        </p:nvPicPr>
        <p:blipFill>
          <a:blip r:embed="rId3" cstate="print"/>
          <a:srcRect l="19940" t="5128" r="19466" b="14462"/>
          <a:stretch>
            <a:fillRect/>
          </a:stretch>
        </p:blipFill>
        <p:spPr bwMode="auto">
          <a:xfrm>
            <a:off x="0" y="0"/>
            <a:ext cx="9144000" cy="80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6788" y="1600200"/>
            <a:ext cx="8634412" cy="3870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65405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The LHCb Detector</a:t>
            </a:r>
            <a:endParaRPr lang="en-GB" sz="36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93850" y="3105150"/>
            <a:ext cx="9969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MUON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65450" y="3124200"/>
            <a:ext cx="8763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CALO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59238" y="3124200"/>
            <a:ext cx="10255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RICH2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38738" y="2667000"/>
            <a:ext cx="5397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OT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81600" y="3105150"/>
            <a:ext cx="4651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15" name="TextBox 14"/>
          <p:cNvSpPr txBox="1"/>
          <p:nvPr/>
        </p:nvSpPr>
        <p:spPr>
          <a:xfrm rot="5400000">
            <a:off x="7689056" y="2978944"/>
            <a:ext cx="10239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RICH1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59663" y="3124200"/>
            <a:ext cx="4984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TT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347294" y="3124200"/>
            <a:ext cx="8588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VELO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99200" y="1919288"/>
            <a:ext cx="12922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MAGNET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0808024_14-A4-at-144-dpi.jpg"/>
          <p:cNvPicPr>
            <a:picLocks noChangeAspect="1"/>
          </p:cNvPicPr>
          <p:nvPr/>
        </p:nvPicPr>
        <p:blipFill>
          <a:blip r:embed="rId3" cstate="print"/>
          <a:srcRect l="19940" t="5128" r="19466" b="14462"/>
          <a:stretch>
            <a:fillRect/>
          </a:stretch>
        </p:blipFill>
        <p:spPr bwMode="auto">
          <a:xfrm>
            <a:off x="0" y="0"/>
            <a:ext cx="9144000" cy="80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" descr="C:\Documents and Settings\Ulrich Uwer\My Documents\LHCb\EventDisplay\PanoramixEventDisplay_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 l="5154" t="9193" r="9409"/>
          <a:stretch>
            <a:fillRect/>
          </a:stretch>
        </p:blipFill>
        <p:spPr bwMode="auto">
          <a:xfrm>
            <a:off x="0" y="1327150"/>
            <a:ext cx="91440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12"/>
          <p:cNvSpPr txBox="1">
            <a:spLocks noChangeArrowheads="1"/>
          </p:cNvSpPr>
          <p:nvPr/>
        </p:nvSpPr>
        <p:spPr bwMode="auto">
          <a:xfrm>
            <a:off x="5867400" y="5402263"/>
            <a:ext cx="3276600" cy="4984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</a:rPr>
              <a:t>23 sep 2010                  19:49:24</a:t>
            </a:r>
          </a:p>
          <a:p>
            <a:pPr algn="r"/>
            <a:r>
              <a:rPr lang="en-US" sz="1200">
                <a:solidFill>
                  <a:schemeClr val="bg1"/>
                </a:solidFill>
              </a:rPr>
              <a:t>Run 79646        Event 143858637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65405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The LHCb Detector</a:t>
            </a:r>
            <a:endParaRPr lang="en-GB" sz="36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16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grpSp>
        <p:nvGrpSpPr>
          <p:cNvPr id="34823" name="Group 8"/>
          <p:cNvGrpSpPr>
            <a:grpSpLocks/>
          </p:cNvGrpSpPr>
          <p:nvPr/>
        </p:nvGrpSpPr>
        <p:grpSpPr bwMode="auto">
          <a:xfrm>
            <a:off x="381000" y="228600"/>
            <a:ext cx="1828800" cy="1905000"/>
            <a:chOff x="3204933" y="2790"/>
            <a:chExt cx="1286332" cy="1286332"/>
          </a:xfrm>
        </p:grpSpPr>
        <p:sp>
          <p:nvSpPr>
            <p:cNvPr id="10" name="Oval 9"/>
            <p:cNvSpPr/>
            <p:nvPr/>
          </p:nvSpPr>
          <p:spPr>
            <a:xfrm>
              <a:off x="3204933" y="2790"/>
              <a:ext cx="1286332" cy="1286332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Oval 4"/>
            <p:cNvSpPr/>
            <p:nvPr/>
          </p:nvSpPr>
          <p:spPr>
            <a:xfrm>
              <a:off x="3393640" y="191452"/>
              <a:ext cx="908919" cy="909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0800" tIns="50800" rIns="50800" bIns="50800" spcCol="1270" anchor="ctr"/>
            <a:lstStyle/>
            <a:p>
              <a:pPr algn="ctr" defTabSz="1778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Heavy </a:t>
              </a:r>
              <a:r>
                <a:rPr lang="en-US" sz="1800" b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flavour</a:t>
              </a:r>
              <a:r>
                <a:rPr 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sz="1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spectroscopy</a:t>
              </a:r>
              <a:endPara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17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0"/>
          <p:cNvPicPr>
            <a:picLocks noChangeAspect="1" noChangeArrowheads="1"/>
          </p:cNvPicPr>
          <p:nvPr/>
        </p:nvPicPr>
        <p:blipFill>
          <a:blip r:embed="rId3" cstate="print"/>
          <a:srcRect l="53220"/>
          <a:stretch>
            <a:fillRect/>
          </a:stretch>
        </p:blipFill>
        <p:spPr bwMode="auto">
          <a:xfrm>
            <a:off x="5548313" y="2395538"/>
            <a:ext cx="1752600" cy="17319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35843" name="Picture 10"/>
          <p:cNvPicPr>
            <a:picLocks noChangeAspect="1" noChangeArrowheads="1"/>
          </p:cNvPicPr>
          <p:nvPr/>
        </p:nvPicPr>
        <p:blipFill>
          <a:blip r:embed="rId3" cstate="print"/>
          <a:srcRect r="50847"/>
          <a:stretch>
            <a:fillRect/>
          </a:stretch>
        </p:blipFill>
        <p:spPr bwMode="auto">
          <a:xfrm>
            <a:off x="7226300" y="2395538"/>
            <a:ext cx="1841500" cy="17319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Spectroscopy</a:t>
            </a:r>
            <a:endParaRPr lang="en-US" dirty="0"/>
          </a:p>
        </p:txBody>
      </p:sp>
      <p:sp>
        <p:nvSpPr>
          <p:cNvPr id="3584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3584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pSp>
        <p:nvGrpSpPr>
          <p:cNvPr id="35847" name="Group 23"/>
          <p:cNvGrpSpPr>
            <a:grpSpLocks/>
          </p:cNvGrpSpPr>
          <p:nvPr/>
        </p:nvGrpSpPr>
        <p:grpSpPr bwMode="auto">
          <a:xfrm>
            <a:off x="5465763" y="727075"/>
            <a:ext cx="3581400" cy="1703388"/>
            <a:chOff x="4619904" y="838200"/>
            <a:chExt cx="4524096" cy="2388839"/>
          </a:xfrm>
        </p:grpSpPr>
        <p:pic>
          <p:nvPicPr>
            <p:cNvPr id="3587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58000" y="990600"/>
              <a:ext cx="2286000" cy="223643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3587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19904" y="838200"/>
              <a:ext cx="2238096" cy="23383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</p:grpSp>
      <p:grpSp>
        <p:nvGrpSpPr>
          <p:cNvPr id="35848" name="Group 22"/>
          <p:cNvGrpSpPr>
            <a:grpSpLocks/>
          </p:cNvGrpSpPr>
          <p:nvPr/>
        </p:nvGrpSpPr>
        <p:grpSpPr bwMode="auto">
          <a:xfrm>
            <a:off x="6619875" y="4351608"/>
            <a:ext cx="2524125" cy="2354263"/>
            <a:chOff x="6619875" y="3429000"/>
            <a:chExt cx="2524125" cy="2354031"/>
          </a:xfrm>
        </p:grpSpPr>
        <p:pic>
          <p:nvPicPr>
            <p:cNvPr id="35872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t="713"/>
            <a:stretch>
              <a:fillRect/>
            </a:stretch>
          </p:blipFill>
          <p:spPr bwMode="auto">
            <a:xfrm>
              <a:off x="6619875" y="3429000"/>
              <a:ext cx="2524125" cy="23540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11" name="TextBox 18"/>
            <p:cNvSpPr txBox="1">
              <a:spLocks noChangeArrowheads="1"/>
            </p:cNvSpPr>
            <p:nvPr/>
          </p:nvSpPr>
          <p:spPr bwMode="auto">
            <a:xfrm>
              <a:off x="7010400" y="3505192"/>
              <a:ext cx="1017588" cy="3079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B</a:t>
              </a:r>
              <a:r>
                <a:rPr lang="en-US" sz="1400" i="1" baseline="30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+</a:t>
              </a:r>
              <a:r>
                <a:rPr lang="en-US" sz="1400" i="1" baseline="-25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c</a:t>
              </a:r>
              <a:r>
                <a:rPr lang="en-US" sz="1400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→J</a:t>
              </a:r>
              <a:r>
                <a:rPr lang="en-US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/</a:t>
              </a:r>
              <a:r>
                <a:rPr lang="el-GR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ψ</a:t>
              </a:r>
              <a:r>
                <a:rPr lang="en-US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 pitchFamily="18" charset="0"/>
                  <a:sym typeface="Wingdings" pitchFamily="2" charset="2"/>
                </a:rPr>
                <a:t>π</a:t>
              </a:r>
              <a:r>
                <a:rPr lang="en-US" sz="1400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 pitchFamily="18" charset="0"/>
                  <a:sym typeface="Wingdings" pitchFamily="2" charset="2"/>
                </a:rPr>
                <a:t>+</a:t>
              </a:r>
              <a:endParaRPr lang="en-US" sz="14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5849" name="Group 19"/>
          <p:cNvGrpSpPr>
            <a:grpSpLocks/>
          </p:cNvGrpSpPr>
          <p:nvPr/>
        </p:nvGrpSpPr>
        <p:grpSpPr bwMode="auto">
          <a:xfrm>
            <a:off x="-152400" y="2490788"/>
            <a:ext cx="2828925" cy="2005012"/>
            <a:chOff x="0" y="2362200"/>
            <a:chExt cx="2828812" cy="2005220"/>
          </a:xfrm>
        </p:grpSpPr>
        <p:pic>
          <p:nvPicPr>
            <p:cNvPr id="35869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2362200"/>
              <a:ext cx="2743200" cy="20052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16" name="TextBox 18"/>
            <p:cNvSpPr txBox="1">
              <a:spLocks noChangeArrowheads="1"/>
            </p:cNvSpPr>
            <p:nvPr/>
          </p:nvSpPr>
          <p:spPr bwMode="auto">
            <a:xfrm>
              <a:off x="1600136" y="2486038"/>
              <a:ext cx="942937" cy="3080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l-GR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Λ</a:t>
              </a:r>
              <a:r>
                <a:rPr lang="en-US" sz="1400" i="1" baseline="-25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b</a:t>
              </a:r>
              <a:r>
                <a:rPr lang="en-US" sz="1400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→J</a:t>
              </a:r>
              <a:r>
                <a:rPr lang="en-US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/</a:t>
              </a:r>
              <a:r>
                <a:rPr lang="el-GR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ψ</a:t>
              </a:r>
              <a:r>
                <a:rPr lang="en-US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 pitchFamily="18" charset="0"/>
                  <a:sym typeface="Wingdings" pitchFamily="2" charset="2"/>
                </a:rPr>
                <a:t>Λ</a:t>
              </a:r>
              <a:r>
                <a:rPr lang="en-US" sz="1400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 pitchFamily="18" charset="0"/>
                  <a:sym typeface="Wingdings" pitchFamily="2" charset="2"/>
                </a:rPr>
                <a:t>0</a:t>
              </a:r>
              <a:endParaRPr lang="en-US" sz="14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871" name="Rectangle 17"/>
            <p:cNvSpPr>
              <a:spLocks noChangeArrowheads="1"/>
            </p:cNvSpPr>
            <p:nvPr/>
          </p:nvSpPr>
          <p:spPr bwMode="auto">
            <a:xfrm rot="5400000">
              <a:off x="1946520" y="3046335"/>
              <a:ext cx="15183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/>
                <a:t>ATLAS‐CONF‐2012‐055</a:t>
              </a:r>
            </a:p>
          </p:txBody>
        </p:sp>
      </p:grpSp>
      <p:pic>
        <p:nvPicPr>
          <p:cNvPr id="3585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495800"/>
            <a:ext cx="2695575" cy="19812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grpSp>
        <p:nvGrpSpPr>
          <p:cNvPr id="35851" name="Group 21"/>
          <p:cNvGrpSpPr>
            <a:grpSpLocks/>
          </p:cNvGrpSpPr>
          <p:nvPr/>
        </p:nvGrpSpPr>
        <p:grpSpPr bwMode="auto">
          <a:xfrm>
            <a:off x="3911600" y="4797696"/>
            <a:ext cx="2717800" cy="1839912"/>
            <a:chOff x="4343400" y="4648200"/>
            <a:chExt cx="2717409" cy="1839913"/>
          </a:xfrm>
        </p:grpSpPr>
        <p:pic>
          <p:nvPicPr>
            <p:cNvPr id="35866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343400" y="4648200"/>
              <a:ext cx="2717409" cy="18399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35867" name="Rectangle 12"/>
            <p:cNvSpPr>
              <a:spLocks noChangeArrowheads="1"/>
            </p:cNvSpPr>
            <p:nvPr/>
          </p:nvSpPr>
          <p:spPr bwMode="auto">
            <a:xfrm>
              <a:off x="5434824" y="6019800"/>
              <a:ext cx="15183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/>
                <a:t>ATLAS‐CONF‐2012‐028</a:t>
              </a:r>
            </a:p>
          </p:txBody>
        </p:sp>
        <p:sp>
          <p:nvSpPr>
            <p:cNvPr id="21" name="TextBox 18"/>
            <p:cNvSpPr txBox="1">
              <a:spLocks noChangeArrowheads="1"/>
            </p:cNvSpPr>
            <p:nvPr/>
          </p:nvSpPr>
          <p:spPr bwMode="auto">
            <a:xfrm>
              <a:off x="4697362" y="4953000"/>
              <a:ext cx="961887" cy="2921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00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B</a:t>
              </a:r>
              <a:r>
                <a:rPr lang="en-US" sz="1300" i="1" baseline="30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+</a:t>
              </a:r>
              <a:r>
                <a:rPr lang="en-US" sz="1300" i="1" baseline="-25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c</a:t>
              </a:r>
              <a:r>
                <a:rPr lang="en-US" sz="1300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→J</a:t>
              </a:r>
              <a:r>
                <a:rPr lang="en-US" sz="13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/</a:t>
              </a:r>
              <a:r>
                <a:rPr lang="el-GR" sz="13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ψ</a:t>
              </a:r>
              <a:r>
                <a:rPr lang="en-US" sz="13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 pitchFamily="18" charset="0"/>
                  <a:sym typeface="Wingdings" pitchFamily="2" charset="2"/>
                </a:rPr>
                <a:t>π</a:t>
              </a:r>
              <a:r>
                <a:rPr lang="en-US" sz="1300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 pitchFamily="18" charset="0"/>
                  <a:sym typeface="Wingdings" pitchFamily="2" charset="2"/>
                </a:rPr>
                <a:t>+</a:t>
              </a:r>
              <a:endParaRPr lang="en-US" sz="13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5852" name="TextBox 7"/>
          <p:cNvSpPr txBox="1">
            <a:spLocks noChangeArrowheads="1"/>
          </p:cNvSpPr>
          <p:nvPr/>
        </p:nvSpPr>
        <p:spPr bwMode="auto">
          <a:xfrm rot="5400000">
            <a:off x="8356600" y="4892946"/>
            <a:ext cx="13287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K.Ulmer, </a:t>
            </a:r>
            <a:r>
              <a:rPr lang="en-US" sz="1000">
                <a:hlinkClick r:id="rId10"/>
              </a:rPr>
              <a:t>ICHEP2012</a:t>
            </a:r>
            <a:endParaRPr lang="en-US" sz="1000"/>
          </a:p>
        </p:txBody>
      </p:sp>
      <p:grpSp>
        <p:nvGrpSpPr>
          <p:cNvPr id="35853" name="Group 31"/>
          <p:cNvGrpSpPr>
            <a:grpSpLocks/>
          </p:cNvGrpSpPr>
          <p:nvPr/>
        </p:nvGrpSpPr>
        <p:grpSpPr bwMode="auto">
          <a:xfrm>
            <a:off x="-152400" y="814388"/>
            <a:ext cx="2819400" cy="1690687"/>
            <a:chOff x="0" y="685800"/>
            <a:chExt cx="2819399" cy="1691640"/>
          </a:xfrm>
        </p:grpSpPr>
        <p:pic>
          <p:nvPicPr>
            <p:cNvPr id="35863" name="Picture 9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0" y="685800"/>
              <a:ext cx="2759874" cy="16916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26" name="TextBox 18"/>
            <p:cNvSpPr txBox="1">
              <a:spLocks noChangeArrowheads="1"/>
            </p:cNvSpPr>
            <p:nvPr/>
          </p:nvSpPr>
          <p:spPr bwMode="auto">
            <a:xfrm>
              <a:off x="1585912" y="795399"/>
              <a:ext cx="942975" cy="3081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l-GR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Λ</a:t>
              </a:r>
              <a:r>
                <a:rPr lang="en-US" sz="1400" i="1" baseline="-25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b</a:t>
              </a:r>
              <a:r>
                <a:rPr lang="en-US" sz="1400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→J</a:t>
              </a:r>
              <a:r>
                <a:rPr lang="en-US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/</a:t>
              </a:r>
              <a:r>
                <a:rPr lang="el-GR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ψ</a:t>
              </a:r>
              <a:r>
                <a:rPr lang="en-US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 pitchFamily="18" charset="0"/>
                  <a:sym typeface="Wingdings" pitchFamily="2" charset="2"/>
                </a:rPr>
                <a:t>Λ</a:t>
              </a:r>
              <a:r>
                <a:rPr lang="en-US" sz="1400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 pitchFamily="18" charset="0"/>
                  <a:sym typeface="Wingdings" pitchFamily="2" charset="2"/>
                </a:rPr>
                <a:t>0</a:t>
              </a:r>
              <a:endParaRPr lang="en-US" sz="14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865" name="Rectangle 26"/>
            <p:cNvSpPr>
              <a:spLocks noChangeArrowheads="1"/>
            </p:cNvSpPr>
            <p:nvPr/>
          </p:nvSpPr>
          <p:spPr bwMode="auto">
            <a:xfrm rot="5400000">
              <a:off x="2005234" y="1277764"/>
              <a:ext cx="13821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/>
                <a:t>LHCb </a:t>
              </a:r>
              <a:r>
                <a:rPr lang="en-US" sz="1000">
                  <a:hlinkClick r:id="rId12" action="ppaction://hlinkfile"/>
                </a:rPr>
                <a:t>arxiv:1205.3452</a:t>
              </a:r>
              <a:endParaRPr lang="en-US" sz="1000"/>
            </a:p>
          </p:txBody>
        </p:sp>
      </p:grpSp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8134350" y="2814638"/>
            <a:ext cx="750526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Ξ</a:t>
            </a:r>
            <a:r>
              <a:rPr lang="en-US" sz="1000" i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sz="10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</a:t>
            </a:r>
            <a:r>
              <a:rPr lang="en-US" sz="1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</a:t>
            </a:r>
            <a:r>
              <a:rPr lang="en-US" sz="1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J/</a:t>
            </a:r>
            <a:r>
              <a:rPr lang="el-GR" sz="1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ψ</a:t>
            </a:r>
            <a:r>
              <a:rPr lang="en-US" sz="1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  <a:sym typeface="Wingdings" pitchFamily="2" charset="2"/>
              </a:rPr>
              <a:t>Ξ</a:t>
            </a:r>
            <a:r>
              <a:rPr lang="en-US" sz="10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  <a:sym typeface="Wingdings" pitchFamily="2" charset="2"/>
              </a:rPr>
              <a:t>-</a:t>
            </a:r>
            <a:endParaRPr lang="en-US" sz="10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18"/>
          <p:cNvSpPr txBox="1">
            <a:spLocks noChangeArrowheads="1"/>
          </p:cNvSpPr>
          <p:nvPr/>
        </p:nvSpPr>
        <p:spPr bwMode="auto">
          <a:xfrm>
            <a:off x="6372225" y="2471738"/>
            <a:ext cx="744114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Ω</a:t>
            </a:r>
            <a:r>
              <a:rPr lang="en-US" sz="1000" i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sz="10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</a:t>
            </a:r>
            <a:r>
              <a:rPr lang="en-US" sz="1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</a:t>
            </a:r>
            <a:r>
              <a:rPr lang="en-US" sz="1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J/</a:t>
            </a:r>
            <a:r>
              <a:rPr lang="el-GR" sz="1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ψ</a:t>
            </a:r>
            <a:r>
              <a:rPr lang="en-US" sz="1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  <a:sym typeface="Wingdings" pitchFamily="2" charset="2"/>
              </a:rPr>
              <a:t>Ω</a:t>
            </a:r>
            <a:endParaRPr lang="en-US" sz="10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8169275" y="1920875"/>
            <a:ext cx="750526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Ξ</a:t>
            </a:r>
            <a:r>
              <a:rPr lang="en-US" sz="1000" i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sz="10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</a:t>
            </a:r>
            <a:r>
              <a:rPr lang="en-US" sz="1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</a:t>
            </a:r>
            <a:r>
              <a:rPr lang="en-US" sz="1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J/</a:t>
            </a:r>
            <a:r>
              <a:rPr lang="el-GR" sz="1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ψ</a:t>
            </a:r>
            <a:r>
              <a:rPr lang="en-US" sz="1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  <a:sym typeface="Wingdings" pitchFamily="2" charset="2"/>
              </a:rPr>
              <a:t>Ξ</a:t>
            </a:r>
            <a:r>
              <a:rPr lang="en-US" sz="10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  <a:sym typeface="Wingdings" pitchFamily="2" charset="2"/>
              </a:rPr>
              <a:t>-</a:t>
            </a:r>
            <a:endParaRPr lang="en-US" sz="10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18"/>
          <p:cNvSpPr txBox="1">
            <a:spLocks noChangeArrowheads="1"/>
          </p:cNvSpPr>
          <p:nvPr/>
        </p:nvSpPr>
        <p:spPr bwMode="auto">
          <a:xfrm>
            <a:off x="2046288" y="6324600"/>
            <a:ext cx="62071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M(</a:t>
            </a:r>
            <a:r>
              <a:rPr lang="el-GR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Λ</a:t>
            </a:r>
            <a:r>
              <a:rPr lang="en-US" sz="14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 Placeholder 2"/>
          <p:cNvSpPr>
            <a:spLocks noGrp="1"/>
          </p:cNvSpPr>
          <p:nvPr>
            <p:ph type="body" sz="half" idx="1"/>
          </p:nvPr>
        </p:nvSpPr>
        <p:spPr>
          <a:xfrm>
            <a:off x="2667000" y="841374"/>
            <a:ext cx="2743200" cy="2359026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1600" b="1" u="sng" dirty="0" smtClean="0">
                <a:latin typeface="Times New Roman" pitchFamily="18" charset="0"/>
                <a:cs typeface="Times New Roman" pitchFamily="18" charset="0"/>
              </a:rPr>
              <a:t>LHCb:</a:t>
            </a:r>
          </a:p>
          <a:p>
            <a:pPr>
              <a:buFont typeface="Arial" charset="0"/>
              <a:buNone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n-US" sz="1600" i="1" dirty="0" err="1" smtClean="0">
                <a:cs typeface="Times New Roman" pitchFamily="18" charset="0"/>
              </a:rPr>
              <a:t>Ξ</a:t>
            </a:r>
            <a:r>
              <a:rPr lang="en-US" sz="1600" i="1" baseline="-25000" dirty="0" err="1" smtClean="0">
                <a:cs typeface="Times New Roman" pitchFamily="18" charset="0"/>
              </a:rPr>
              <a:t>b</a:t>
            </a:r>
            <a:r>
              <a:rPr lang="en-US" sz="1600" i="1" baseline="30000" dirty="0" smtClean="0">
                <a:cs typeface="Times New Roman" pitchFamily="18" charset="0"/>
              </a:rPr>
              <a:t>-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)=5796.5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1.21.2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MeV</a:t>
            </a:r>
          </a:p>
          <a:p>
            <a:pPr>
              <a:buFont typeface="Arial" charset="0"/>
              <a:buNone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n-US" sz="1600" i="1" dirty="0" err="1" smtClean="0">
                <a:cs typeface="Times New Roman" pitchFamily="18" charset="0"/>
              </a:rPr>
              <a:t>Ω</a:t>
            </a:r>
            <a:r>
              <a:rPr lang="en-US" sz="1600" i="1" baseline="-25000" dirty="0" err="1" smtClean="0">
                <a:cs typeface="Times New Roman" pitchFamily="18" charset="0"/>
              </a:rPr>
              <a:t>b</a:t>
            </a:r>
            <a:r>
              <a:rPr lang="en-US" sz="1600" i="1" baseline="30000" dirty="0" smtClean="0">
                <a:cs typeface="Times New Roman" pitchFamily="18" charset="0"/>
              </a:rPr>
              <a:t>-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)=6050.3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4.52.2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MeV</a:t>
            </a:r>
          </a:p>
          <a:p>
            <a:pPr>
              <a:buFont typeface="Arial" charset="0"/>
              <a:buNone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n-US" sz="1600" i="1" dirty="0" smtClean="0">
                <a:cs typeface="Times New Roman" pitchFamily="18" charset="0"/>
              </a:rPr>
              <a:t>Ξ</a:t>
            </a:r>
            <a:r>
              <a:rPr lang="en-US" sz="1600" i="1" baseline="-25000" dirty="0" smtClean="0">
                <a:cs typeface="Times New Roman" pitchFamily="18" charset="0"/>
              </a:rPr>
              <a:t>b</a:t>
            </a:r>
            <a:r>
              <a:rPr lang="en-US" sz="1600" i="1" baseline="30000" dirty="0" smtClean="0">
                <a:cs typeface="Times New Roman" pitchFamily="18" charset="0"/>
              </a:rPr>
              <a:t>0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)=5802.0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5.51.7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MeV</a:t>
            </a:r>
          </a:p>
          <a:p>
            <a:pPr>
              <a:buFont typeface="Arial" charset="0"/>
              <a:buNone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l-GR" sz="1600" i="1" dirty="0" smtClean="0">
                <a:cs typeface="Times New Roman" pitchFamily="18" charset="0"/>
              </a:rPr>
              <a:t>Λ</a:t>
            </a:r>
            <a:r>
              <a:rPr lang="en-US" sz="1600" i="1" baseline="-25000" dirty="0" smtClean="0">
                <a:cs typeface="Times New Roman" pitchFamily="18" charset="0"/>
              </a:rPr>
              <a:t>b</a:t>
            </a:r>
            <a:r>
              <a:rPr lang="en-US" sz="1600" i="1" baseline="30000" dirty="0" smtClean="0">
                <a:cs typeface="Times New Roman" pitchFamily="18" charset="0"/>
              </a:rPr>
              <a:t>0</a:t>
            </a:r>
            <a:r>
              <a:rPr lang="en-US" sz="1600" i="1" baseline="-25000" dirty="0" smtClean="0">
                <a:cs typeface="Times New Roman" pitchFamily="18" charset="0"/>
              </a:rPr>
              <a:t>(5912)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)=5911.95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0.7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MeV</a:t>
            </a:r>
          </a:p>
          <a:p>
            <a:pPr>
              <a:buFont typeface="Arial" charset="0"/>
              <a:buNone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l-GR" sz="1600" i="1" dirty="0" smtClean="0">
                <a:cs typeface="Times New Roman" pitchFamily="18" charset="0"/>
              </a:rPr>
              <a:t>Λ</a:t>
            </a:r>
            <a:r>
              <a:rPr lang="en-US" sz="1600" i="1" baseline="-25000" dirty="0" smtClean="0">
                <a:cs typeface="Times New Roman" pitchFamily="18" charset="0"/>
              </a:rPr>
              <a:t>b</a:t>
            </a:r>
            <a:r>
              <a:rPr lang="en-US" sz="1600" i="1" baseline="30000" dirty="0" smtClean="0">
                <a:cs typeface="Times New Roman" pitchFamily="18" charset="0"/>
              </a:rPr>
              <a:t>0</a:t>
            </a:r>
            <a:r>
              <a:rPr lang="en-US" sz="1600" i="1" baseline="-25000" dirty="0" smtClean="0">
                <a:cs typeface="Times New Roman" pitchFamily="18" charset="0"/>
              </a:rPr>
              <a:t>(5920)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)=5919.76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0.7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MeV</a:t>
            </a:r>
          </a:p>
          <a:p>
            <a:pPr>
              <a:buFont typeface="Arial" charset="0"/>
              <a:buNone/>
              <a:defRPr/>
            </a:pPr>
            <a:r>
              <a:rPr lang="en-US" sz="1600" b="1" u="sng" dirty="0" smtClean="0">
                <a:latin typeface="Times New Roman" pitchFamily="18" charset="0"/>
                <a:cs typeface="Times New Roman" pitchFamily="18" charset="0"/>
              </a:rPr>
              <a:t>CMS:</a:t>
            </a:r>
          </a:p>
          <a:p>
            <a:pPr>
              <a:buNone/>
              <a:defRPr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n-US" sz="1500" i="1" dirty="0" err="1" smtClean="0">
                <a:cs typeface="Times New Roman" pitchFamily="18" charset="0"/>
              </a:rPr>
              <a:t>Ξ</a:t>
            </a:r>
            <a:r>
              <a:rPr lang="en-US" sz="1500" i="1" baseline="-25000" dirty="0" err="1" smtClean="0">
                <a:cs typeface="Times New Roman" pitchFamily="18" charset="0"/>
              </a:rPr>
              <a:t>b</a:t>
            </a:r>
            <a:r>
              <a:rPr lang="en-US" sz="1500" i="1" baseline="30000" dirty="0" smtClean="0">
                <a:cs typeface="Times New Roman" pitchFamily="18" charset="0"/>
              </a:rPr>
              <a:t>*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)=5945.0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  <a:sym typeface="Symbol"/>
              </a:rPr>
              <a:t>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0.7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  <a:sym typeface="Symbol"/>
              </a:rPr>
              <a:t>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0.3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  <a:sym typeface="Symbol"/>
              </a:rPr>
              <a:t>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2.7MeV</a:t>
            </a:r>
          </a:p>
          <a:p>
            <a:pPr>
              <a:buFont typeface="Arial" charset="0"/>
              <a:buNone/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59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68600" y="3220328"/>
            <a:ext cx="2641600" cy="16002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3276600" y="3956050"/>
            <a:ext cx="996950" cy="30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i="1" dirty="0">
                <a:cs typeface="Times New Roman" pitchFamily="18" charset="0"/>
              </a:rPr>
              <a:t>Ξ</a:t>
            </a:r>
            <a:r>
              <a:rPr lang="en-US" sz="1400" i="1" baseline="-25000" dirty="0">
                <a:cs typeface="Times New Roman" pitchFamily="18" charset="0"/>
              </a:rPr>
              <a:t>b</a:t>
            </a:r>
            <a:r>
              <a:rPr lang="en-US" sz="1400" i="1" baseline="30000" dirty="0">
                <a:cs typeface="Times New Roman" pitchFamily="18" charset="0"/>
              </a:rPr>
              <a:t>0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  <a:sym typeface="Wingdings" pitchFamily="2" charset="2"/>
              </a:rPr>
              <a:t>D</a:t>
            </a:r>
            <a:r>
              <a:rPr lang="en-US" sz="14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  <a:sym typeface="Wingdings" pitchFamily="2" charset="2"/>
              </a:rPr>
              <a:t>0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  <a:sym typeface="Wingdings" pitchFamily="2" charset="2"/>
              </a:rPr>
              <a:t>pK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18"/>
          <p:cNvSpPr txBox="1">
            <a:spLocks noChangeArrowheads="1"/>
          </p:cNvSpPr>
          <p:nvPr/>
        </p:nvSpPr>
        <p:spPr bwMode="auto">
          <a:xfrm>
            <a:off x="6789738" y="1676400"/>
            <a:ext cx="352425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Ξ</a:t>
            </a:r>
            <a:r>
              <a:rPr lang="en-US" sz="1000" i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sz="10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*</a:t>
            </a:r>
            <a:endParaRPr lang="en-US" sz="10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18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19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Flavour</a:t>
            </a:r>
            <a:r>
              <a:rPr lang="en-US" dirty="0" smtClean="0"/>
              <a:t> Physics??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SLAC Summer Institute 2012 - Niels Tuning</a:t>
            </a:r>
            <a:endParaRPr lang="en-US"/>
          </a:p>
        </p:txBody>
      </p:sp>
      <p:pic>
        <p:nvPicPr>
          <p:cNvPr id="7" name="Picture 6" descr="What-why-how1.jpeg"/>
          <p:cNvPicPr>
            <a:picLocks noChangeAspect="1"/>
          </p:cNvPicPr>
          <p:nvPr/>
        </p:nvPicPr>
        <p:blipFill>
          <a:blip r:embed="rId3" cstate="print"/>
          <a:srcRect l="2402" t="4805" r="3904" b="10310"/>
          <a:stretch>
            <a:fillRect/>
          </a:stretch>
        </p:blipFill>
        <p:spPr>
          <a:xfrm>
            <a:off x="1371600" y="1905000"/>
            <a:ext cx="6392174" cy="43434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How to measure a phase??</a:t>
            </a:r>
            <a:endParaRPr lang="en-US" dirty="0"/>
          </a:p>
        </p:txBody>
      </p:sp>
      <p:sp>
        <p:nvSpPr>
          <p:cNvPr id="2765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765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600" y="2740025"/>
            <a:ext cx="54864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Necessary 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ingredients for CP violation:</a:t>
            </a: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arenR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Two (interfering) amplitudes </a:t>
            </a: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arenR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Phase difference between amplitudes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1800" dirty="0">
                <a:solidFill>
                  <a:srgbClr val="3333FF"/>
                </a:solidFill>
                <a:latin typeface="+mn-lt"/>
              </a:rPr>
              <a:t>one CP conserving phase (‘strong’ phase)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1800" dirty="0">
                <a:solidFill>
                  <a:srgbClr val="3333FF"/>
                </a:solidFill>
                <a:latin typeface="+mn-lt"/>
              </a:rPr>
              <a:t>one CP violating phase (‘weak’ phase) </a:t>
            </a:r>
          </a:p>
        </p:txBody>
      </p:sp>
      <p:sp>
        <p:nvSpPr>
          <p:cNvPr id="27654" name="Text Box 16"/>
          <p:cNvSpPr txBox="1">
            <a:spLocks noChangeArrowheads="1"/>
          </p:cNvSpPr>
          <p:nvPr/>
        </p:nvSpPr>
        <p:spPr bwMode="auto">
          <a:xfrm>
            <a:off x="228600" y="1219200"/>
            <a:ext cx="3733800" cy="107939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r>
              <a:rPr lang="el-GR" dirty="0">
                <a:cs typeface="Times New Roman" pitchFamily="18" charset="0"/>
              </a:rPr>
              <a:t>Γ</a:t>
            </a:r>
            <a:r>
              <a:rPr lang="en-US" dirty="0">
                <a:cs typeface="Times New Roman" pitchFamily="18" charset="0"/>
              </a:rPr>
              <a:t>(  </a:t>
            </a:r>
            <a:r>
              <a:rPr lang="en-US" i="1" dirty="0">
                <a:cs typeface="Times New Roman" pitchFamily="18" charset="0"/>
              </a:rPr>
              <a:t>B</a:t>
            </a:r>
            <a:r>
              <a:rPr lang="en-US" i="1" dirty="0">
                <a:cs typeface="Times New Roman" pitchFamily="18" charset="0"/>
                <a:sym typeface="Wingdings" pitchFamily="2" charset="2"/>
              </a:rPr>
              <a:t>  f </a:t>
            </a:r>
            <a:r>
              <a:rPr lang="en-US" dirty="0">
                <a:cs typeface="Times New Roman" pitchFamily="18" charset="0"/>
              </a:rPr>
              <a:t>) = </a:t>
            </a:r>
            <a:r>
              <a:rPr lang="en-US" i="1" dirty="0">
                <a:cs typeface="Times New Roman" pitchFamily="18" charset="0"/>
              </a:rPr>
              <a:t>|A</a:t>
            </a:r>
            <a:r>
              <a:rPr lang="en-US" i="1" baseline="-25000" dirty="0">
                <a:cs typeface="Times New Roman" pitchFamily="18" charset="0"/>
              </a:rPr>
              <a:t>1</a:t>
            </a:r>
            <a:r>
              <a:rPr lang="en-US" i="1" dirty="0">
                <a:cs typeface="Times New Roman" pitchFamily="18" charset="0"/>
              </a:rPr>
              <a:t>+</a:t>
            </a:r>
            <a:r>
              <a:rPr lang="en-US" i="1" dirty="0"/>
              <a:t>A</a:t>
            </a:r>
            <a:r>
              <a:rPr lang="en-US" i="1" baseline="-25000" dirty="0"/>
              <a:t>2</a:t>
            </a:r>
            <a:r>
              <a:rPr lang="en-US" i="1" dirty="0"/>
              <a:t>e</a:t>
            </a:r>
            <a:r>
              <a:rPr lang="en-US" i="1" baseline="30000" dirty="0"/>
              <a:t>i(</a:t>
            </a:r>
            <a:r>
              <a:rPr lang="el-GR" i="1" baseline="30000" dirty="0">
                <a:cs typeface="Times New Roman" pitchFamily="18" charset="0"/>
              </a:rPr>
              <a:t>φ</a:t>
            </a:r>
            <a:r>
              <a:rPr lang="en-US" i="1" baseline="30000" dirty="0">
                <a:cs typeface="Times New Roman" pitchFamily="18" charset="0"/>
              </a:rPr>
              <a:t>+</a:t>
            </a:r>
            <a:r>
              <a:rPr lang="el-GR" i="1" baseline="30000" dirty="0">
                <a:cs typeface="Times New Roman" pitchFamily="18" charset="0"/>
              </a:rPr>
              <a:t>δ</a:t>
            </a:r>
            <a:r>
              <a:rPr lang="en-US" i="1" baseline="30000" dirty="0"/>
              <a:t>)</a:t>
            </a:r>
            <a:r>
              <a:rPr lang="en-US" i="1" dirty="0"/>
              <a:t>|</a:t>
            </a:r>
            <a:r>
              <a:rPr lang="en-US" i="1" baseline="30000" dirty="0"/>
              <a:t>2</a:t>
            </a:r>
          </a:p>
          <a:p>
            <a:endParaRPr lang="en-US" baseline="30000" dirty="0"/>
          </a:p>
          <a:p>
            <a:r>
              <a:rPr lang="el-GR" dirty="0"/>
              <a:t>Γ</a:t>
            </a:r>
            <a:r>
              <a:rPr lang="en-US" dirty="0"/>
              <a:t>(</a:t>
            </a:r>
            <a:r>
              <a:rPr lang="en-US" i="1" dirty="0">
                <a:sym typeface="Symbol" pitchFamily="18" charset="2"/>
              </a:rPr>
              <a:t>B</a:t>
            </a:r>
            <a:r>
              <a:rPr lang="en-US" i="1" dirty="0">
                <a:sym typeface="Wingdings" pitchFamily="2" charset="2"/>
              </a:rPr>
              <a:t></a:t>
            </a:r>
            <a:r>
              <a:rPr lang="en-US" i="1" dirty="0">
                <a:sym typeface="Symbol" pitchFamily="18" charset="2"/>
              </a:rPr>
              <a:t>f </a:t>
            </a:r>
            <a:r>
              <a:rPr lang="en-US" dirty="0">
                <a:sym typeface="Wingdings" pitchFamily="2" charset="2"/>
              </a:rPr>
              <a:t>) </a:t>
            </a:r>
            <a:r>
              <a:rPr lang="en-US" dirty="0"/>
              <a:t>= </a:t>
            </a:r>
            <a:r>
              <a:rPr lang="en-US" i="1" dirty="0"/>
              <a:t>|A</a:t>
            </a:r>
            <a:r>
              <a:rPr lang="en-US" i="1" baseline="-25000" dirty="0"/>
              <a:t>1</a:t>
            </a:r>
            <a:r>
              <a:rPr lang="en-US" i="1" dirty="0"/>
              <a:t>+A</a:t>
            </a:r>
            <a:r>
              <a:rPr lang="en-US" i="1" baseline="-25000" dirty="0"/>
              <a:t>2</a:t>
            </a:r>
            <a:r>
              <a:rPr lang="en-US" i="1" dirty="0"/>
              <a:t>e</a:t>
            </a:r>
            <a:r>
              <a:rPr lang="en-US" i="1" baseline="30000" dirty="0"/>
              <a:t>i(-</a:t>
            </a:r>
            <a:r>
              <a:rPr lang="el-GR" i="1" baseline="30000" dirty="0"/>
              <a:t>φ</a:t>
            </a:r>
            <a:r>
              <a:rPr lang="en-US" i="1" baseline="30000" dirty="0"/>
              <a:t>+</a:t>
            </a:r>
            <a:r>
              <a:rPr lang="el-GR" i="1" baseline="30000" dirty="0"/>
              <a:t>δ</a:t>
            </a:r>
            <a:r>
              <a:rPr lang="en-US" i="1" baseline="30000" dirty="0"/>
              <a:t>)</a:t>
            </a:r>
            <a:r>
              <a:rPr lang="en-US" i="1" dirty="0"/>
              <a:t>|</a:t>
            </a:r>
            <a:r>
              <a:rPr lang="en-US" i="1" baseline="30000" dirty="0"/>
              <a:t>2</a:t>
            </a:r>
          </a:p>
        </p:txBody>
      </p:sp>
      <p:pic>
        <p:nvPicPr>
          <p:cNvPr id="27655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435225"/>
            <a:ext cx="3167062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04800"/>
            <a:ext cx="1762125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1" y="5257800"/>
            <a:ext cx="5486399" cy="1257817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grpSp>
        <p:nvGrpSpPr>
          <p:cNvPr id="17" name="Group 16"/>
          <p:cNvGrpSpPr/>
          <p:nvPr/>
        </p:nvGrpSpPr>
        <p:grpSpPr>
          <a:xfrm>
            <a:off x="6962336" y="3110132"/>
            <a:ext cx="510076" cy="491196"/>
            <a:chOff x="5943600" y="1794804"/>
            <a:chExt cx="510076" cy="491196"/>
          </a:xfrm>
        </p:grpSpPr>
        <p:sp>
          <p:nvSpPr>
            <p:cNvPr id="13" name="Oval 12"/>
            <p:cNvSpPr/>
            <p:nvPr/>
          </p:nvSpPr>
          <p:spPr>
            <a:xfrm>
              <a:off x="59436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36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338524" y="2438400"/>
            <a:ext cx="510076" cy="491196"/>
            <a:chOff x="5334000" y="1794804"/>
            <a:chExt cx="510076" cy="491196"/>
          </a:xfrm>
        </p:grpSpPr>
        <p:sp>
          <p:nvSpPr>
            <p:cNvPr id="14" name="Oval 13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340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20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4038600" cy="76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γ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524000"/>
            <a:ext cx="5181600" cy="1143000"/>
          </a:xfrm>
          <a:ln>
            <a:solidFill>
              <a:schemeClr val="tx1"/>
            </a:solidFill>
          </a:ln>
        </p:spPr>
        <p:txBody>
          <a:bodyPr/>
          <a:lstStyle/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→ D</a:t>
            </a:r>
            <a:r>
              <a:rPr lang="en-US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(Time integrated)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en-US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</a:t>
            </a:r>
            <a:r>
              <a:rPr lang="en-US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+-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  (Time dependent)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3789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37894" name="Picture 3"/>
          <p:cNvPicPr>
            <a:picLocks noChangeAspect="1" noChangeArrowheads="1"/>
          </p:cNvPicPr>
          <p:nvPr/>
        </p:nvPicPr>
        <p:blipFill>
          <a:blip r:embed="rId3" cstate="print"/>
          <a:srcRect l="33786"/>
          <a:stretch>
            <a:fillRect/>
          </a:stretch>
        </p:blipFill>
        <p:spPr bwMode="auto">
          <a:xfrm>
            <a:off x="5648325" y="1524000"/>
            <a:ext cx="3333750" cy="11541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3789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52400"/>
            <a:ext cx="3324225" cy="125888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8600" y="4191000"/>
            <a:ext cx="54102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Necessary ingredients for CP violation:</a:t>
            </a: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arenR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Two (interfering) amplitudes </a:t>
            </a: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arenR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Phase difference between amplitudes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1800" dirty="0">
                <a:solidFill>
                  <a:srgbClr val="3333FF"/>
                </a:solidFill>
                <a:latin typeface="+mn-lt"/>
              </a:rPr>
              <a:t>one CP conserving phase (‘strong’ phase)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1800" dirty="0">
                <a:solidFill>
                  <a:srgbClr val="3333FF"/>
                </a:solidFill>
                <a:latin typeface="+mn-lt"/>
              </a:rPr>
              <a:t>one CP violating phase (‘weak’ phase) </a:t>
            </a:r>
          </a:p>
        </p:txBody>
      </p:sp>
      <p:grpSp>
        <p:nvGrpSpPr>
          <p:cNvPr id="37897" name="Group 15"/>
          <p:cNvGrpSpPr>
            <a:grpSpLocks/>
          </p:cNvGrpSpPr>
          <p:nvPr/>
        </p:nvGrpSpPr>
        <p:grpSpPr bwMode="auto">
          <a:xfrm>
            <a:off x="1563688" y="1441450"/>
            <a:ext cx="479425" cy="277813"/>
            <a:chOff x="7221071" y="3088341"/>
            <a:chExt cx="479618" cy="276999"/>
          </a:xfrm>
        </p:grpSpPr>
        <p:sp>
          <p:nvSpPr>
            <p:cNvPr id="10" name="TextBox 9"/>
            <p:cNvSpPr txBox="1"/>
            <p:nvPr/>
          </p:nvSpPr>
          <p:spPr>
            <a:xfrm>
              <a:off x="7221071" y="3088341"/>
              <a:ext cx="479618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     )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7378296" y="3249792"/>
              <a:ext cx="1556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/>
          <p:cNvSpPr/>
          <p:nvPr/>
        </p:nvSpPr>
        <p:spPr>
          <a:xfrm>
            <a:off x="7939088" y="1566863"/>
            <a:ext cx="822325" cy="5476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21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4038600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γ</a:t>
            </a:r>
            <a:r>
              <a:rPr lang="en-US" sz="4800" dirty="0" smtClean="0">
                <a:latin typeface="Times New Roman"/>
                <a:cs typeface="Times New Roman"/>
              </a:rPr>
              <a:t>  </a:t>
            </a:r>
            <a:r>
              <a:rPr lang="en-US" sz="3200" dirty="0" smtClean="0"/>
              <a:t>(GLW)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3733800"/>
            <a:ext cx="3886200" cy="838200"/>
          </a:xfrm>
          <a:ln>
            <a:solidFill>
              <a:schemeClr val="tx1"/>
            </a:solidFill>
          </a:ln>
        </p:spPr>
        <p:txBody>
          <a:bodyPr/>
          <a:lstStyle/>
          <a:p>
            <a:pPr marL="457200" indent="-457200">
              <a:buFont typeface="Arial" charset="0"/>
              <a:buNone/>
              <a:defRPr/>
            </a:pPr>
            <a:r>
              <a:rPr lang="en-US" b="1" i="1" dirty="0" smtClean="0">
                <a:latin typeface="Tahoma" pitchFamily="34" charset="0"/>
                <a:cs typeface="Tahoma" pitchFamily="34" charset="0"/>
              </a:rPr>
              <a:t>GLW:</a:t>
            </a:r>
          </a:p>
          <a:p>
            <a:pPr marL="457200" indent="-457200">
              <a:buFont typeface="Arial" charset="0"/>
              <a:buNone/>
              <a:defRPr/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CP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eigenstate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: 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→ K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ππ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1800" i="1" baseline="3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103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52400"/>
            <a:ext cx="2409825" cy="9128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103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62000"/>
            <a:ext cx="2743200" cy="23241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103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723900"/>
            <a:ext cx="2743200" cy="23241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3" name="TextBox 22"/>
          <p:cNvSpPr txBox="1"/>
          <p:nvPr/>
        </p:nvSpPr>
        <p:spPr>
          <a:xfrm>
            <a:off x="649288" y="1062038"/>
            <a:ext cx="687387" cy="46196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i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</a:t>
            </a:r>
            <a:r>
              <a:rPr lang="en-US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29000" y="1019175"/>
            <a:ext cx="685800" cy="46196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i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cb</a:t>
            </a:r>
            <a:r>
              <a:rPr lang="en-US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grpSp>
        <p:nvGrpSpPr>
          <p:cNvPr id="1036" name="Group 34"/>
          <p:cNvGrpSpPr>
            <a:grpSpLocks/>
          </p:cNvGrpSpPr>
          <p:nvPr/>
        </p:nvGrpSpPr>
        <p:grpSpPr bwMode="auto">
          <a:xfrm>
            <a:off x="5757863" y="1516063"/>
            <a:ext cx="3200400" cy="1074737"/>
            <a:chOff x="5715000" y="1516063"/>
            <a:chExt cx="3200400" cy="1074737"/>
          </a:xfrm>
        </p:grpSpPr>
        <p:grpSp>
          <p:nvGrpSpPr>
            <p:cNvPr id="1054" name="Group 15"/>
            <p:cNvGrpSpPr>
              <a:grpSpLocks/>
            </p:cNvGrpSpPr>
            <p:nvPr/>
          </p:nvGrpSpPr>
          <p:grpSpPr bwMode="auto">
            <a:xfrm>
              <a:off x="6324600" y="1516063"/>
              <a:ext cx="479425" cy="276225"/>
              <a:chOff x="7221071" y="3088341"/>
              <a:chExt cx="479618" cy="276999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7221071" y="3088341"/>
                <a:ext cx="479618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     )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7378296" y="3249127"/>
                <a:ext cx="1556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 Placeholder 2"/>
            <p:cNvSpPr txBox="1">
              <a:spLocks/>
            </p:cNvSpPr>
            <p:nvPr/>
          </p:nvSpPr>
          <p:spPr bwMode="auto">
            <a:xfrm>
              <a:off x="5715000" y="1600200"/>
              <a:ext cx="3200400" cy="990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457200" indent="-457200" eaLnBrk="0" hangingPunct="0">
                <a:spcBef>
                  <a:spcPct val="20000"/>
                </a:spcBef>
                <a:defRPr/>
              </a:pPr>
              <a:r>
                <a:rPr lang="en-US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B</a:t>
              </a:r>
              <a:r>
                <a:rPr lang="en-US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-</a:t>
              </a:r>
              <a:r>
                <a:rPr lang="en-US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 →D</a:t>
              </a:r>
              <a:r>
                <a:rPr lang="en-US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0</a:t>
              </a:r>
              <a:r>
                <a:rPr lang="en-US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K</a:t>
              </a:r>
              <a:r>
                <a:rPr lang="en-US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-  </a:t>
              </a:r>
              <a:endPara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endParaRPr>
            </a:p>
            <a:p>
              <a:pPr marL="457200" indent="-457200" eaLnBrk="0" hangingPunct="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Relative phase: </a:t>
              </a:r>
              <a:r>
                <a:rPr lang="el-GR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γ</a:t>
              </a:r>
              <a:endPara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037" name="Group 29"/>
          <p:cNvGrpSpPr>
            <a:grpSpLocks/>
          </p:cNvGrpSpPr>
          <p:nvPr/>
        </p:nvGrpSpPr>
        <p:grpSpPr bwMode="auto">
          <a:xfrm>
            <a:off x="4191000" y="3325813"/>
            <a:ext cx="4810125" cy="1931987"/>
            <a:chOff x="4191000" y="3235325"/>
            <a:chExt cx="4810125" cy="1931988"/>
          </a:xfrm>
        </p:grpSpPr>
        <p:sp>
          <p:nvSpPr>
            <p:cNvPr id="1043" name="TextBox 26"/>
            <p:cNvSpPr txBox="1">
              <a:spLocks noChangeArrowheads="1"/>
            </p:cNvSpPr>
            <p:nvPr/>
          </p:nvSpPr>
          <p:spPr bwMode="auto">
            <a:xfrm>
              <a:off x="4191000" y="3944938"/>
              <a:ext cx="593725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B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1044" name="TextBox 27"/>
            <p:cNvSpPr txBox="1">
              <a:spLocks noChangeArrowheads="1"/>
            </p:cNvSpPr>
            <p:nvPr/>
          </p:nvSpPr>
          <p:spPr bwMode="auto">
            <a:xfrm>
              <a:off x="5811838" y="3276600"/>
              <a:ext cx="1143000" cy="554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D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1045" name="TextBox 9"/>
            <p:cNvSpPr txBox="1">
              <a:spLocks noChangeArrowheads="1"/>
            </p:cNvSpPr>
            <p:nvPr/>
          </p:nvSpPr>
          <p:spPr bwMode="auto">
            <a:xfrm>
              <a:off x="5811838" y="4513263"/>
              <a:ext cx="1019175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D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926138" y="3363912"/>
              <a:ext cx="282575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31"/>
            <p:cNvSpPr/>
            <p:nvPr/>
          </p:nvSpPr>
          <p:spPr>
            <a:xfrm>
              <a:off x="4567238" y="4416426"/>
              <a:ext cx="1184275" cy="411162"/>
            </a:xfrm>
            <a:custGeom>
              <a:avLst/>
              <a:gdLst>
                <a:gd name="connsiteX0" fmla="*/ 0 w 1184856"/>
                <a:gd name="connsiteY0" fmla="*/ 0 h 412124"/>
                <a:gd name="connsiteX1" fmla="*/ 566670 w 1184856"/>
                <a:gd name="connsiteY1" fmla="*/ 321972 h 412124"/>
                <a:gd name="connsiteX2" fmla="*/ 1184856 w 1184856"/>
                <a:gd name="connsiteY2" fmla="*/ 412124 h 41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4856" h="412124">
                  <a:moveTo>
                    <a:pt x="0" y="0"/>
                  </a:moveTo>
                  <a:cubicBezTo>
                    <a:pt x="184597" y="126642"/>
                    <a:pt x="369194" y="253285"/>
                    <a:pt x="566670" y="321972"/>
                  </a:cubicBezTo>
                  <a:cubicBezTo>
                    <a:pt x="764146" y="390659"/>
                    <a:pt x="974501" y="401391"/>
                    <a:pt x="1184856" y="412124"/>
                  </a:cubicBezTo>
                </a:path>
              </a:pathLst>
            </a:cu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540250" y="3603625"/>
              <a:ext cx="1271588" cy="412750"/>
            </a:xfrm>
            <a:custGeom>
              <a:avLst/>
              <a:gdLst>
                <a:gd name="connsiteX0" fmla="*/ 0 w 1094704"/>
                <a:gd name="connsiteY0" fmla="*/ 309093 h 309093"/>
                <a:gd name="connsiteX1" fmla="*/ 463640 w 1094704"/>
                <a:gd name="connsiteY1" fmla="*/ 103031 h 309093"/>
                <a:gd name="connsiteX2" fmla="*/ 1094704 w 1094704"/>
                <a:gd name="connsiteY2" fmla="*/ 0 h 30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704" h="309093">
                  <a:moveTo>
                    <a:pt x="0" y="309093"/>
                  </a:moveTo>
                  <a:cubicBezTo>
                    <a:pt x="140594" y="231820"/>
                    <a:pt x="281189" y="154547"/>
                    <a:pt x="463640" y="103031"/>
                  </a:cubicBezTo>
                  <a:cubicBezTo>
                    <a:pt x="646091" y="51516"/>
                    <a:pt x="870397" y="25758"/>
                    <a:pt x="1094704" y="0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4" name="Freeform 33"/>
            <p:cNvSpPr/>
            <p:nvPr/>
          </p:nvSpPr>
          <p:spPr>
            <a:xfrm rot="19515396">
              <a:off x="6894513" y="4446588"/>
              <a:ext cx="1185862" cy="412750"/>
            </a:xfrm>
            <a:custGeom>
              <a:avLst/>
              <a:gdLst>
                <a:gd name="connsiteX0" fmla="*/ 0 w 1184856"/>
                <a:gd name="connsiteY0" fmla="*/ 0 h 412124"/>
                <a:gd name="connsiteX1" fmla="*/ 566670 w 1184856"/>
                <a:gd name="connsiteY1" fmla="*/ 321972 h 412124"/>
                <a:gd name="connsiteX2" fmla="*/ 1184856 w 1184856"/>
                <a:gd name="connsiteY2" fmla="*/ 412124 h 41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4856" h="412124">
                  <a:moveTo>
                    <a:pt x="0" y="0"/>
                  </a:moveTo>
                  <a:cubicBezTo>
                    <a:pt x="184597" y="126642"/>
                    <a:pt x="369194" y="253285"/>
                    <a:pt x="566670" y="321972"/>
                  </a:cubicBezTo>
                  <a:cubicBezTo>
                    <a:pt x="764146" y="390659"/>
                    <a:pt x="974501" y="401391"/>
                    <a:pt x="1184856" y="412124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050" name="TextBox 34"/>
            <p:cNvSpPr txBox="1">
              <a:spLocks noChangeArrowheads="1"/>
            </p:cNvSpPr>
            <p:nvPr/>
          </p:nvSpPr>
          <p:spPr bwMode="auto">
            <a:xfrm>
              <a:off x="7950200" y="3873500"/>
              <a:ext cx="1050925" cy="554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f</a:t>
              </a:r>
              <a:r>
                <a:rPr lang="nl-NL" sz="3000" i="1" baseline="-25000">
                  <a:cs typeface="Times New Roman" pitchFamily="18" charset="0"/>
                </a:rPr>
                <a:t>CP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1051" name="TextBox 35"/>
            <p:cNvSpPr txBox="1">
              <a:spLocks noChangeArrowheads="1"/>
            </p:cNvSpPr>
            <p:nvPr/>
          </p:nvSpPr>
          <p:spPr bwMode="auto">
            <a:xfrm rot="-1280544">
              <a:off x="4327525" y="3235325"/>
              <a:ext cx="1511300" cy="33813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  <a:sym typeface="Wingdings" pitchFamily="2" charset="2"/>
                </a:rPr>
                <a:t>bc  f</a:t>
              </a:r>
              <a:r>
                <a:rPr lang="nl-NL" sz="1600">
                  <a:latin typeface="Tahoma" pitchFamily="34" charset="0"/>
                  <a:cs typeface="Tahoma" pitchFamily="34" charset="0"/>
                </a:rPr>
                <a:t>avoured</a:t>
              </a:r>
            </a:p>
          </p:txBody>
        </p:sp>
        <p:sp>
          <p:nvSpPr>
            <p:cNvPr id="1052" name="TextBox 36"/>
            <p:cNvSpPr txBox="1">
              <a:spLocks noChangeArrowheads="1"/>
            </p:cNvSpPr>
            <p:nvPr/>
          </p:nvSpPr>
          <p:spPr bwMode="auto">
            <a:xfrm rot="1269464">
              <a:off x="4325938" y="4829175"/>
              <a:ext cx="1757362" cy="33813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  <a:sym typeface="Wingdings" pitchFamily="2" charset="2"/>
                </a:rPr>
                <a:t>bu  s</a:t>
              </a:r>
              <a:r>
                <a:rPr lang="nl-NL" sz="1600">
                  <a:latin typeface="Tahoma" pitchFamily="34" charset="0"/>
                  <a:cs typeface="Tahoma" pitchFamily="34" charset="0"/>
                </a:rPr>
                <a:t>uppressed</a:t>
              </a:r>
            </a:p>
          </p:txBody>
        </p:sp>
        <p:graphicFrame>
          <p:nvGraphicFramePr>
            <p:cNvPr id="1026" name="Object 6"/>
            <p:cNvGraphicFramePr>
              <a:graphicFrameLocks noChangeAspect="1"/>
            </p:cNvGraphicFramePr>
            <p:nvPr/>
          </p:nvGraphicFramePr>
          <p:xfrm>
            <a:off x="4773613" y="4048125"/>
            <a:ext cx="1317625" cy="627063"/>
          </p:xfrm>
          <a:graphic>
            <a:graphicData uri="http://schemas.openxmlformats.org/presentationml/2006/ole">
              <p:oleObj spid="_x0000_s1026" name="Equation" r:id="rId7" imgW="533160" imgH="253800" progId="">
                <p:embed/>
              </p:oleObj>
            </a:graphicData>
          </a:graphic>
        </p:graphicFrame>
        <p:sp>
          <p:nvSpPr>
            <p:cNvPr id="39" name="Freeform 38"/>
            <p:cNvSpPr/>
            <p:nvPr/>
          </p:nvSpPr>
          <p:spPr>
            <a:xfrm rot="2288000">
              <a:off x="6835775" y="3579812"/>
              <a:ext cx="1270000" cy="412750"/>
            </a:xfrm>
            <a:custGeom>
              <a:avLst/>
              <a:gdLst>
                <a:gd name="connsiteX0" fmla="*/ 0 w 1094704"/>
                <a:gd name="connsiteY0" fmla="*/ 309093 h 309093"/>
                <a:gd name="connsiteX1" fmla="*/ 463640 w 1094704"/>
                <a:gd name="connsiteY1" fmla="*/ 103031 h 309093"/>
                <a:gd name="connsiteX2" fmla="*/ 1094704 w 1094704"/>
                <a:gd name="connsiteY2" fmla="*/ 0 h 30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704" h="309093">
                  <a:moveTo>
                    <a:pt x="0" y="309093"/>
                  </a:moveTo>
                  <a:cubicBezTo>
                    <a:pt x="140594" y="231820"/>
                    <a:pt x="281189" y="154547"/>
                    <a:pt x="463640" y="103031"/>
                  </a:cubicBezTo>
                  <a:cubicBezTo>
                    <a:pt x="646091" y="51516"/>
                    <a:pt x="870397" y="25758"/>
                    <a:pt x="1094704" y="0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</p:grpSp>
      <p:pic>
        <p:nvPicPr>
          <p:cNvPr id="1038" name="Picture 39" descr="latex-image-1.pd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5175250"/>
            <a:ext cx="47021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40" descr="latex-image-1.pd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5981700"/>
            <a:ext cx="470217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Box 18"/>
          <p:cNvSpPr txBox="1">
            <a:spLocks noChangeArrowheads="1"/>
          </p:cNvSpPr>
          <p:nvPr/>
        </p:nvSpPr>
        <p:spPr bwMode="auto">
          <a:xfrm>
            <a:off x="152400" y="3505200"/>
            <a:ext cx="25908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Gronau, London, Wyler, </a:t>
            </a:r>
            <a:r>
              <a:rPr lang="en-US" sz="900">
                <a:hlinkClick r:id="rId10"/>
              </a:rPr>
              <a:t>PL B265 (1991) 172.</a:t>
            </a:r>
            <a:endParaRPr lang="en-US" sz="900"/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 rot="5400000">
            <a:off x="7839043" y="5492233"/>
            <a:ext cx="22098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/>
              <a:t>LHCb,1.0 </a:t>
            </a:r>
            <a:r>
              <a:rPr lang="en-US" sz="900" dirty="0" smtClean="0"/>
              <a:t>fb</a:t>
            </a:r>
            <a:r>
              <a:rPr lang="en-US" sz="900" baseline="30000" dirty="0" smtClean="0"/>
              <a:t>-1</a:t>
            </a:r>
            <a:r>
              <a:rPr lang="en-US" sz="900" dirty="0" smtClean="0"/>
              <a:t>,  3h </a:t>
            </a:r>
            <a:r>
              <a:rPr lang="en-US" sz="900" dirty="0" smtClean="0">
                <a:hlinkClick r:id="rId11"/>
              </a:rPr>
              <a:t>LHCb-CONF-2012-021</a:t>
            </a:r>
            <a:endParaRPr lang="en-US" sz="900" dirty="0"/>
          </a:p>
          <a:p>
            <a:r>
              <a:rPr lang="en-US" sz="900" dirty="0" smtClean="0"/>
              <a:t>LHCb,1.0 fb</a:t>
            </a:r>
            <a:r>
              <a:rPr lang="en-US" sz="900" baseline="30000" dirty="0" smtClean="0"/>
              <a:t>-1</a:t>
            </a:r>
            <a:r>
              <a:rPr lang="en-US" sz="900" dirty="0" smtClean="0"/>
              <a:t>,  1h </a:t>
            </a:r>
            <a:r>
              <a:rPr lang="en-US" sz="900" dirty="0" smtClean="0">
                <a:hlinkClick r:id="rId12"/>
              </a:rPr>
              <a:t>PL B712 </a:t>
            </a:r>
            <a:r>
              <a:rPr lang="en-US" sz="900" dirty="0">
                <a:hlinkClick r:id="rId12"/>
              </a:rPr>
              <a:t>(2012) 203</a:t>
            </a:r>
            <a:endParaRPr lang="en-US" sz="900" dirty="0"/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42854" y="5448300"/>
            <a:ext cx="17526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76850" y="6134100"/>
            <a:ext cx="2266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39"/>
          <p:cNvGrpSpPr/>
          <p:nvPr/>
        </p:nvGrpSpPr>
        <p:grpSpPr>
          <a:xfrm>
            <a:off x="2895600" y="762000"/>
            <a:ext cx="510076" cy="491196"/>
            <a:chOff x="5943600" y="1794804"/>
            <a:chExt cx="510076" cy="491196"/>
          </a:xfrm>
        </p:grpSpPr>
        <p:sp>
          <p:nvSpPr>
            <p:cNvPr id="41" name="Oval 40"/>
            <p:cNvSpPr/>
            <p:nvPr/>
          </p:nvSpPr>
          <p:spPr>
            <a:xfrm>
              <a:off x="59436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436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3324" y="685800"/>
            <a:ext cx="510076" cy="491196"/>
            <a:chOff x="5334000" y="1794804"/>
            <a:chExt cx="510076" cy="491196"/>
          </a:xfrm>
        </p:grpSpPr>
        <p:sp>
          <p:nvSpPr>
            <p:cNvPr id="44" name="Oval 43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340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</p:grp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22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5943600" y="5410200"/>
            <a:ext cx="2881532" cy="886264"/>
            <a:chOff x="5486400" y="5181600"/>
            <a:chExt cx="3257550" cy="934328"/>
          </a:xfrm>
        </p:grpSpPr>
        <p:pic>
          <p:nvPicPr>
            <p:cNvPr id="6349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b="59596"/>
            <a:stretch>
              <a:fillRect/>
            </a:stretch>
          </p:blipFill>
          <p:spPr bwMode="auto">
            <a:xfrm>
              <a:off x="5486400" y="5734928"/>
              <a:ext cx="325755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t="40404"/>
            <a:stretch>
              <a:fillRect/>
            </a:stretch>
          </p:blipFill>
          <p:spPr bwMode="auto">
            <a:xfrm>
              <a:off x="5486400" y="5181600"/>
              <a:ext cx="3257550" cy="56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155575" y="841375"/>
            <a:ext cx="8607425" cy="2435225"/>
            <a:chOff x="1" y="852268"/>
            <a:chExt cx="8607501" cy="2435173"/>
          </a:xfrm>
        </p:grpSpPr>
        <p:pic>
          <p:nvPicPr>
            <p:cNvPr id="412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332" y="2807742"/>
              <a:ext cx="8469170" cy="4796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4127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" y="852268"/>
              <a:ext cx="8593234" cy="20097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</p:grpSp>
      <p:pic>
        <p:nvPicPr>
          <p:cNvPr id="4100" name="Picture 39" descr="latex-image-1.pd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175250"/>
            <a:ext cx="47021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6800" y="5162550"/>
            <a:ext cx="4297363" cy="7016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4038600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γ</a:t>
            </a:r>
            <a:r>
              <a:rPr lang="en-US" sz="4800" dirty="0" smtClean="0">
                <a:latin typeface="Times New Roman"/>
                <a:cs typeface="Times New Roman"/>
              </a:rPr>
              <a:t>  </a:t>
            </a:r>
            <a:r>
              <a:rPr lang="en-US" sz="3200" dirty="0" smtClean="0"/>
              <a:t>(GLW)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3733800"/>
            <a:ext cx="3886200" cy="838200"/>
          </a:xfrm>
          <a:ln>
            <a:solidFill>
              <a:schemeClr val="tx1"/>
            </a:solidFill>
          </a:ln>
        </p:spPr>
        <p:txBody>
          <a:bodyPr/>
          <a:lstStyle/>
          <a:p>
            <a:pPr marL="457200" indent="-457200">
              <a:buFont typeface="Arial" charset="0"/>
              <a:buNone/>
              <a:defRPr/>
            </a:pPr>
            <a:r>
              <a:rPr lang="en-US" b="1" i="1" dirty="0" smtClean="0">
                <a:latin typeface="Tahoma" pitchFamily="34" charset="0"/>
                <a:cs typeface="Tahoma" pitchFamily="34" charset="0"/>
              </a:rPr>
              <a:t>GLW:</a:t>
            </a:r>
          </a:p>
          <a:p>
            <a:pPr marL="457200" indent="-457200">
              <a:buFont typeface="Arial" charset="0"/>
              <a:buNone/>
              <a:defRPr/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CP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eigenstate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: 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→ K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ππ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1800" i="1" baseline="3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10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4106" name="Picture 40" descr="latex-image-1.pd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5981700"/>
            <a:ext cx="470217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Straight Connector 37"/>
          <p:cNvCxnSpPr/>
          <p:nvPr/>
        </p:nvCxnSpPr>
        <p:spPr>
          <a:xfrm>
            <a:off x="1981200" y="1357532"/>
            <a:ext cx="388620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8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19425" y="838200"/>
            <a:ext cx="3457575" cy="4000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4109" name="Picture 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36638" y="5930900"/>
            <a:ext cx="4297362" cy="6223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42" name="Rounded Rectangle 41"/>
          <p:cNvSpPr/>
          <p:nvPr/>
        </p:nvSpPr>
        <p:spPr>
          <a:xfrm>
            <a:off x="55563" y="5265738"/>
            <a:ext cx="5811837" cy="1295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11" name="TextBox 42"/>
          <p:cNvSpPr txBox="1">
            <a:spLocks noChangeArrowheads="1"/>
          </p:cNvSpPr>
          <p:nvPr/>
        </p:nvSpPr>
        <p:spPr bwMode="auto">
          <a:xfrm>
            <a:off x="5257800" y="5410200"/>
            <a:ext cx="50800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4.5</a:t>
            </a:r>
            <a:r>
              <a:rPr lang="el-GR" sz="1400" b="1"/>
              <a:t>σ</a:t>
            </a:r>
            <a:endParaRPr lang="en-US" sz="1400" b="1"/>
          </a:p>
        </p:txBody>
      </p: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4191000" y="3325813"/>
            <a:ext cx="4810125" cy="1931987"/>
            <a:chOff x="4191000" y="3235325"/>
            <a:chExt cx="4810125" cy="1931988"/>
          </a:xfrm>
        </p:grpSpPr>
        <p:sp>
          <p:nvSpPr>
            <p:cNvPr id="4115" name="TextBox 26"/>
            <p:cNvSpPr txBox="1">
              <a:spLocks noChangeArrowheads="1"/>
            </p:cNvSpPr>
            <p:nvPr/>
          </p:nvSpPr>
          <p:spPr bwMode="auto">
            <a:xfrm>
              <a:off x="4191000" y="3944938"/>
              <a:ext cx="593725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B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4116" name="TextBox 27"/>
            <p:cNvSpPr txBox="1">
              <a:spLocks noChangeArrowheads="1"/>
            </p:cNvSpPr>
            <p:nvPr/>
          </p:nvSpPr>
          <p:spPr bwMode="auto">
            <a:xfrm>
              <a:off x="5811838" y="3276600"/>
              <a:ext cx="1143000" cy="554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D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4117" name="TextBox 9"/>
            <p:cNvSpPr txBox="1">
              <a:spLocks noChangeArrowheads="1"/>
            </p:cNvSpPr>
            <p:nvPr/>
          </p:nvSpPr>
          <p:spPr bwMode="auto">
            <a:xfrm>
              <a:off x="5811838" y="4513263"/>
              <a:ext cx="1019175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D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926138" y="3363912"/>
              <a:ext cx="282575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31"/>
            <p:cNvSpPr/>
            <p:nvPr/>
          </p:nvSpPr>
          <p:spPr>
            <a:xfrm>
              <a:off x="4567238" y="4416426"/>
              <a:ext cx="1184275" cy="411162"/>
            </a:xfrm>
            <a:custGeom>
              <a:avLst/>
              <a:gdLst>
                <a:gd name="connsiteX0" fmla="*/ 0 w 1184856"/>
                <a:gd name="connsiteY0" fmla="*/ 0 h 412124"/>
                <a:gd name="connsiteX1" fmla="*/ 566670 w 1184856"/>
                <a:gd name="connsiteY1" fmla="*/ 321972 h 412124"/>
                <a:gd name="connsiteX2" fmla="*/ 1184856 w 1184856"/>
                <a:gd name="connsiteY2" fmla="*/ 412124 h 41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4856" h="412124">
                  <a:moveTo>
                    <a:pt x="0" y="0"/>
                  </a:moveTo>
                  <a:cubicBezTo>
                    <a:pt x="184597" y="126642"/>
                    <a:pt x="369194" y="253285"/>
                    <a:pt x="566670" y="321972"/>
                  </a:cubicBezTo>
                  <a:cubicBezTo>
                    <a:pt x="764146" y="390659"/>
                    <a:pt x="974501" y="401391"/>
                    <a:pt x="1184856" y="412124"/>
                  </a:cubicBezTo>
                </a:path>
              </a:pathLst>
            </a:cu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540250" y="3603625"/>
              <a:ext cx="1271588" cy="412750"/>
            </a:xfrm>
            <a:custGeom>
              <a:avLst/>
              <a:gdLst>
                <a:gd name="connsiteX0" fmla="*/ 0 w 1094704"/>
                <a:gd name="connsiteY0" fmla="*/ 309093 h 309093"/>
                <a:gd name="connsiteX1" fmla="*/ 463640 w 1094704"/>
                <a:gd name="connsiteY1" fmla="*/ 103031 h 309093"/>
                <a:gd name="connsiteX2" fmla="*/ 1094704 w 1094704"/>
                <a:gd name="connsiteY2" fmla="*/ 0 h 30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704" h="309093">
                  <a:moveTo>
                    <a:pt x="0" y="309093"/>
                  </a:moveTo>
                  <a:cubicBezTo>
                    <a:pt x="140594" y="231820"/>
                    <a:pt x="281189" y="154547"/>
                    <a:pt x="463640" y="103031"/>
                  </a:cubicBezTo>
                  <a:cubicBezTo>
                    <a:pt x="646091" y="51516"/>
                    <a:pt x="870397" y="25758"/>
                    <a:pt x="1094704" y="0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4" name="Freeform 33"/>
            <p:cNvSpPr/>
            <p:nvPr/>
          </p:nvSpPr>
          <p:spPr>
            <a:xfrm rot="19515396">
              <a:off x="6894513" y="4446588"/>
              <a:ext cx="1185862" cy="412750"/>
            </a:xfrm>
            <a:custGeom>
              <a:avLst/>
              <a:gdLst>
                <a:gd name="connsiteX0" fmla="*/ 0 w 1184856"/>
                <a:gd name="connsiteY0" fmla="*/ 0 h 412124"/>
                <a:gd name="connsiteX1" fmla="*/ 566670 w 1184856"/>
                <a:gd name="connsiteY1" fmla="*/ 321972 h 412124"/>
                <a:gd name="connsiteX2" fmla="*/ 1184856 w 1184856"/>
                <a:gd name="connsiteY2" fmla="*/ 412124 h 41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4856" h="412124">
                  <a:moveTo>
                    <a:pt x="0" y="0"/>
                  </a:moveTo>
                  <a:cubicBezTo>
                    <a:pt x="184597" y="126642"/>
                    <a:pt x="369194" y="253285"/>
                    <a:pt x="566670" y="321972"/>
                  </a:cubicBezTo>
                  <a:cubicBezTo>
                    <a:pt x="764146" y="390659"/>
                    <a:pt x="974501" y="401391"/>
                    <a:pt x="1184856" y="412124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4122" name="TextBox 34"/>
            <p:cNvSpPr txBox="1">
              <a:spLocks noChangeArrowheads="1"/>
            </p:cNvSpPr>
            <p:nvPr/>
          </p:nvSpPr>
          <p:spPr bwMode="auto">
            <a:xfrm>
              <a:off x="7950200" y="3873500"/>
              <a:ext cx="1050925" cy="554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f</a:t>
              </a:r>
              <a:r>
                <a:rPr lang="nl-NL" sz="3000" i="1" baseline="-25000">
                  <a:cs typeface="Times New Roman" pitchFamily="18" charset="0"/>
                </a:rPr>
                <a:t>CP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graphicFrame>
          <p:nvGraphicFramePr>
            <p:cNvPr id="4098" name="Object 6"/>
            <p:cNvGraphicFramePr>
              <a:graphicFrameLocks noChangeAspect="1"/>
            </p:cNvGraphicFramePr>
            <p:nvPr/>
          </p:nvGraphicFramePr>
          <p:xfrm>
            <a:off x="4773613" y="4048125"/>
            <a:ext cx="1317625" cy="627063"/>
          </p:xfrm>
          <a:graphic>
            <a:graphicData uri="http://schemas.openxmlformats.org/presentationml/2006/ole">
              <p:oleObj spid="_x0000_s63490" name="Equation" r:id="rId12" imgW="533160" imgH="253800" progId="">
                <p:embed/>
              </p:oleObj>
            </a:graphicData>
          </a:graphic>
        </p:graphicFrame>
        <p:sp>
          <p:nvSpPr>
            <p:cNvPr id="39" name="Freeform 38"/>
            <p:cNvSpPr/>
            <p:nvPr/>
          </p:nvSpPr>
          <p:spPr>
            <a:xfrm rot="2288000">
              <a:off x="6835775" y="3579812"/>
              <a:ext cx="1270000" cy="412750"/>
            </a:xfrm>
            <a:custGeom>
              <a:avLst/>
              <a:gdLst>
                <a:gd name="connsiteX0" fmla="*/ 0 w 1094704"/>
                <a:gd name="connsiteY0" fmla="*/ 309093 h 309093"/>
                <a:gd name="connsiteX1" fmla="*/ 463640 w 1094704"/>
                <a:gd name="connsiteY1" fmla="*/ 103031 h 309093"/>
                <a:gd name="connsiteX2" fmla="*/ 1094704 w 1094704"/>
                <a:gd name="connsiteY2" fmla="*/ 0 h 30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704" h="309093">
                  <a:moveTo>
                    <a:pt x="0" y="309093"/>
                  </a:moveTo>
                  <a:cubicBezTo>
                    <a:pt x="140594" y="231820"/>
                    <a:pt x="281189" y="154547"/>
                    <a:pt x="463640" y="103031"/>
                  </a:cubicBezTo>
                  <a:cubicBezTo>
                    <a:pt x="646091" y="51516"/>
                    <a:pt x="870397" y="25758"/>
                    <a:pt x="1094704" y="0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4124" name="TextBox 35"/>
            <p:cNvSpPr txBox="1">
              <a:spLocks noChangeArrowheads="1"/>
            </p:cNvSpPr>
            <p:nvPr/>
          </p:nvSpPr>
          <p:spPr bwMode="auto">
            <a:xfrm rot="-1280544">
              <a:off x="4327525" y="3235325"/>
              <a:ext cx="1511300" cy="33813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  <a:sym typeface="Wingdings" pitchFamily="2" charset="2"/>
                </a:rPr>
                <a:t>bc  f</a:t>
              </a:r>
              <a:r>
                <a:rPr lang="nl-NL" sz="1600">
                  <a:latin typeface="Tahoma" pitchFamily="34" charset="0"/>
                  <a:cs typeface="Tahoma" pitchFamily="34" charset="0"/>
                </a:rPr>
                <a:t>avoured</a:t>
              </a:r>
            </a:p>
          </p:txBody>
        </p:sp>
        <p:sp>
          <p:nvSpPr>
            <p:cNvPr id="4125" name="TextBox 36"/>
            <p:cNvSpPr txBox="1">
              <a:spLocks noChangeArrowheads="1"/>
            </p:cNvSpPr>
            <p:nvPr/>
          </p:nvSpPr>
          <p:spPr bwMode="auto">
            <a:xfrm rot="1269464">
              <a:off x="4325938" y="4829175"/>
              <a:ext cx="1757362" cy="33813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  <a:sym typeface="Wingdings" pitchFamily="2" charset="2"/>
                </a:rPr>
                <a:t>bu  s</a:t>
              </a:r>
              <a:r>
                <a:rPr lang="nl-NL" sz="1600">
                  <a:latin typeface="Tahoma" pitchFamily="34" charset="0"/>
                  <a:cs typeface="Tahoma" pitchFamily="34" charset="0"/>
                </a:rPr>
                <a:t>uppressed</a:t>
              </a:r>
            </a:p>
          </p:txBody>
        </p:sp>
      </p:grpSp>
      <p:sp>
        <p:nvSpPr>
          <p:cNvPr id="4113" name="TextBox 18"/>
          <p:cNvSpPr txBox="1">
            <a:spLocks noChangeArrowheads="1"/>
          </p:cNvSpPr>
          <p:nvPr/>
        </p:nvSpPr>
        <p:spPr bwMode="auto">
          <a:xfrm rot="5400000">
            <a:off x="7839043" y="5492233"/>
            <a:ext cx="22098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/>
              <a:t>LHCb,1.0 </a:t>
            </a:r>
            <a:r>
              <a:rPr lang="en-US" sz="900" dirty="0" smtClean="0"/>
              <a:t>fb</a:t>
            </a:r>
            <a:r>
              <a:rPr lang="en-US" sz="900" baseline="30000" dirty="0" smtClean="0"/>
              <a:t>-1</a:t>
            </a:r>
            <a:r>
              <a:rPr lang="en-US" sz="900" dirty="0" smtClean="0"/>
              <a:t>,  3h </a:t>
            </a:r>
            <a:r>
              <a:rPr lang="en-US" sz="900" dirty="0" smtClean="0">
                <a:hlinkClick r:id="rId13"/>
              </a:rPr>
              <a:t>LHCb-CONF-2012-021</a:t>
            </a:r>
            <a:endParaRPr lang="en-US" sz="900" dirty="0"/>
          </a:p>
          <a:p>
            <a:r>
              <a:rPr lang="en-US" sz="900" dirty="0" smtClean="0"/>
              <a:t>LHCb,1.0 fb</a:t>
            </a:r>
            <a:r>
              <a:rPr lang="en-US" sz="900" baseline="30000" dirty="0" smtClean="0"/>
              <a:t>-1</a:t>
            </a:r>
            <a:r>
              <a:rPr lang="en-US" sz="900" dirty="0" smtClean="0"/>
              <a:t>,  1h </a:t>
            </a:r>
            <a:r>
              <a:rPr lang="en-US" sz="900" dirty="0" smtClean="0">
                <a:hlinkClick r:id="rId14"/>
              </a:rPr>
              <a:t>PL B712 </a:t>
            </a:r>
            <a:r>
              <a:rPr lang="en-US" sz="900" dirty="0">
                <a:hlinkClick r:id="rId14"/>
              </a:rPr>
              <a:t>(2012) 203</a:t>
            </a:r>
            <a:endParaRPr lang="en-US" sz="900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23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4038600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γ</a:t>
            </a:r>
            <a:r>
              <a:rPr lang="en-US" sz="4800" dirty="0" smtClean="0">
                <a:latin typeface="Times New Roman"/>
                <a:cs typeface="Times New Roman"/>
              </a:rPr>
              <a:t>  </a:t>
            </a:r>
            <a:r>
              <a:rPr lang="en-US" sz="3200" dirty="0" smtClean="0"/>
              <a:t>(ADS)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3733800"/>
            <a:ext cx="3886200" cy="838200"/>
          </a:xfrm>
          <a:ln>
            <a:solidFill>
              <a:schemeClr val="tx1"/>
            </a:solidFill>
          </a:ln>
        </p:spPr>
        <p:txBody>
          <a:bodyPr/>
          <a:lstStyle/>
          <a:p>
            <a:pPr marL="457200" indent="-457200">
              <a:buFont typeface="Arial" charset="0"/>
              <a:buNone/>
              <a:defRPr/>
            </a:pPr>
            <a:r>
              <a:rPr lang="en-US" b="1" i="1" dirty="0" smtClean="0">
                <a:latin typeface="Tahoma" pitchFamily="34" charset="0"/>
                <a:cs typeface="Tahoma" pitchFamily="34" charset="0"/>
              </a:rPr>
              <a:t>ADS:</a:t>
            </a:r>
          </a:p>
          <a:p>
            <a:pPr marL="457200" indent="-457200">
              <a:buFont typeface="Arial" charset="0"/>
              <a:buNone/>
              <a:defRPr/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B or D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Cabibbo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favoured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: 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→ K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π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05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0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205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52400"/>
            <a:ext cx="2409825" cy="9128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205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62000"/>
            <a:ext cx="2743200" cy="23241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205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723900"/>
            <a:ext cx="2743200" cy="23241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3" name="TextBox 22"/>
          <p:cNvSpPr txBox="1"/>
          <p:nvPr/>
        </p:nvSpPr>
        <p:spPr>
          <a:xfrm>
            <a:off x="649288" y="1062038"/>
            <a:ext cx="687387" cy="46196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i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</a:t>
            </a:r>
            <a:r>
              <a:rPr lang="en-US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29000" y="1019175"/>
            <a:ext cx="685800" cy="46196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i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cb</a:t>
            </a:r>
            <a:r>
              <a:rPr lang="en-US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grpSp>
        <p:nvGrpSpPr>
          <p:cNvPr id="2061" name="Group 33"/>
          <p:cNvGrpSpPr>
            <a:grpSpLocks/>
          </p:cNvGrpSpPr>
          <p:nvPr/>
        </p:nvGrpSpPr>
        <p:grpSpPr bwMode="auto">
          <a:xfrm>
            <a:off x="4191000" y="3325813"/>
            <a:ext cx="5054600" cy="2008187"/>
            <a:chOff x="4191000" y="3235325"/>
            <a:chExt cx="5054996" cy="2008188"/>
          </a:xfrm>
        </p:grpSpPr>
        <p:sp>
          <p:nvSpPr>
            <p:cNvPr id="2072" name="TextBox 26"/>
            <p:cNvSpPr txBox="1">
              <a:spLocks noChangeArrowheads="1"/>
            </p:cNvSpPr>
            <p:nvPr/>
          </p:nvSpPr>
          <p:spPr bwMode="auto">
            <a:xfrm>
              <a:off x="4191000" y="3944938"/>
              <a:ext cx="593725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B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2073" name="TextBox 27"/>
            <p:cNvSpPr txBox="1">
              <a:spLocks noChangeArrowheads="1"/>
            </p:cNvSpPr>
            <p:nvPr/>
          </p:nvSpPr>
          <p:spPr bwMode="auto">
            <a:xfrm>
              <a:off x="5811838" y="3276600"/>
              <a:ext cx="1143000" cy="554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D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2074" name="TextBox 9"/>
            <p:cNvSpPr txBox="1">
              <a:spLocks noChangeArrowheads="1"/>
            </p:cNvSpPr>
            <p:nvPr/>
          </p:nvSpPr>
          <p:spPr bwMode="auto">
            <a:xfrm>
              <a:off x="5811838" y="4513263"/>
              <a:ext cx="1019175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D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926274" y="3363912"/>
              <a:ext cx="282597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31"/>
            <p:cNvSpPr/>
            <p:nvPr/>
          </p:nvSpPr>
          <p:spPr>
            <a:xfrm>
              <a:off x="4567267" y="4416426"/>
              <a:ext cx="1184368" cy="411162"/>
            </a:xfrm>
            <a:custGeom>
              <a:avLst/>
              <a:gdLst>
                <a:gd name="connsiteX0" fmla="*/ 0 w 1184856"/>
                <a:gd name="connsiteY0" fmla="*/ 0 h 412124"/>
                <a:gd name="connsiteX1" fmla="*/ 566670 w 1184856"/>
                <a:gd name="connsiteY1" fmla="*/ 321972 h 412124"/>
                <a:gd name="connsiteX2" fmla="*/ 1184856 w 1184856"/>
                <a:gd name="connsiteY2" fmla="*/ 412124 h 41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4856" h="412124">
                  <a:moveTo>
                    <a:pt x="0" y="0"/>
                  </a:moveTo>
                  <a:cubicBezTo>
                    <a:pt x="184597" y="126642"/>
                    <a:pt x="369194" y="253285"/>
                    <a:pt x="566670" y="321972"/>
                  </a:cubicBezTo>
                  <a:cubicBezTo>
                    <a:pt x="764146" y="390659"/>
                    <a:pt x="974501" y="401391"/>
                    <a:pt x="1184856" y="412124"/>
                  </a:cubicBezTo>
                </a:path>
              </a:pathLst>
            </a:cu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540277" y="3603625"/>
              <a:ext cx="1271688" cy="412750"/>
            </a:xfrm>
            <a:custGeom>
              <a:avLst/>
              <a:gdLst>
                <a:gd name="connsiteX0" fmla="*/ 0 w 1094704"/>
                <a:gd name="connsiteY0" fmla="*/ 309093 h 309093"/>
                <a:gd name="connsiteX1" fmla="*/ 463640 w 1094704"/>
                <a:gd name="connsiteY1" fmla="*/ 103031 h 309093"/>
                <a:gd name="connsiteX2" fmla="*/ 1094704 w 1094704"/>
                <a:gd name="connsiteY2" fmla="*/ 0 h 30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704" h="309093">
                  <a:moveTo>
                    <a:pt x="0" y="309093"/>
                  </a:moveTo>
                  <a:cubicBezTo>
                    <a:pt x="140594" y="231820"/>
                    <a:pt x="281189" y="154547"/>
                    <a:pt x="463640" y="103031"/>
                  </a:cubicBezTo>
                  <a:cubicBezTo>
                    <a:pt x="646091" y="51516"/>
                    <a:pt x="870397" y="25758"/>
                    <a:pt x="1094704" y="0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2078" name="TextBox 35"/>
            <p:cNvSpPr txBox="1">
              <a:spLocks noChangeArrowheads="1"/>
            </p:cNvSpPr>
            <p:nvPr/>
          </p:nvSpPr>
          <p:spPr bwMode="auto">
            <a:xfrm rot="-1280544">
              <a:off x="4327525" y="3235325"/>
              <a:ext cx="1511300" cy="33813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  <a:sym typeface="Wingdings" pitchFamily="2" charset="2"/>
                </a:rPr>
                <a:t>bc  f</a:t>
              </a:r>
              <a:r>
                <a:rPr lang="nl-NL" sz="1600">
                  <a:latin typeface="Tahoma" pitchFamily="34" charset="0"/>
                  <a:cs typeface="Tahoma" pitchFamily="34" charset="0"/>
                </a:rPr>
                <a:t>avoured</a:t>
              </a:r>
            </a:p>
          </p:txBody>
        </p:sp>
        <p:sp>
          <p:nvSpPr>
            <p:cNvPr id="2079" name="TextBox 36"/>
            <p:cNvSpPr txBox="1">
              <a:spLocks noChangeArrowheads="1"/>
            </p:cNvSpPr>
            <p:nvPr/>
          </p:nvSpPr>
          <p:spPr bwMode="auto">
            <a:xfrm rot="1269464">
              <a:off x="4325938" y="4829175"/>
              <a:ext cx="1757362" cy="33813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  <a:sym typeface="Wingdings" pitchFamily="2" charset="2"/>
                </a:rPr>
                <a:t>bu  s</a:t>
              </a:r>
              <a:r>
                <a:rPr lang="nl-NL" sz="1600">
                  <a:latin typeface="Tahoma" pitchFamily="34" charset="0"/>
                  <a:cs typeface="Tahoma" pitchFamily="34" charset="0"/>
                </a:rPr>
                <a:t>uppressed</a:t>
              </a:r>
            </a:p>
          </p:txBody>
        </p:sp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4773613" y="4048125"/>
            <a:ext cx="1317625" cy="627063"/>
          </p:xfrm>
          <a:graphic>
            <a:graphicData uri="http://schemas.openxmlformats.org/presentationml/2006/ole">
              <p:oleObj spid="_x0000_s2050" name="Equation" r:id="rId7" imgW="533160" imgH="253800" progId="">
                <p:embed/>
              </p:oleObj>
            </a:graphicData>
          </a:graphic>
        </p:graphicFrame>
        <p:sp>
          <p:nvSpPr>
            <p:cNvPr id="45" name="Freeform 44"/>
            <p:cNvSpPr/>
            <p:nvPr/>
          </p:nvSpPr>
          <p:spPr>
            <a:xfrm rot="19515396">
              <a:off x="6845508" y="4429126"/>
              <a:ext cx="1184368" cy="412750"/>
            </a:xfrm>
            <a:custGeom>
              <a:avLst/>
              <a:gdLst>
                <a:gd name="connsiteX0" fmla="*/ 0 w 1184856"/>
                <a:gd name="connsiteY0" fmla="*/ 0 h 412124"/>
                <a:gd name="connsiteX1" fmla="*/ 566670 w 1184856"/>
                <a:gd name="connsiteY1" fmla="*/ 321972 h 412124"/>
                <a:gd name="connsiteX2" fmla="*/ 1184856 w 1184856"/>
                <a:gd name="connsiteY2" fmla="*/ 412124 h 41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4856" h="412124">
                  <a:moveTo>
                    <a:pt x="0" y="0"/>
                  </a:moveTo>
                  <a:cubicBezTo>
                    <a:pt x="184597" y="126642"/>
                    <a:pt x="369194" y="253285"/>
                    <a:pt x="566670" y="321972"/>
                  </a:cubicBezTo>
                  <a:cubicBezTo>
                    <a:pt x="764146" y="390659"/>
                    <a:pt x="974501" y="401391"/>
                    <a:pt x="1184856" y="412124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2081" name="TextBox 45"/>
            <p:cNvSpPr txBox="1">
              <a:spLocks noChangeArrowheads="1"/>
            </p:cNvSpPr>
            <p:nvPr/>
          </p:nvSpPr>
          <p:spPr bwMode="auto">
            <a:xfrm>
              <a:off x="7924800" y="3962400"/>
              <a:ext cx="132119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-</a:t>
              </a:r>
              <a:r>
                <a:rPr lang="nl-NL" sz="3000" i="1">
                  <a:cs typeface="Times New Roman" pitchFamily="18" charset="0"/>
                </a:rPr>
                <a:t>π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2082" name="TextBox 46"/>
            <p:cNvSpPr txBox="1">
              <a:spLocks noChangeArrowheads="1"/>
            </p:cNvSpPr>
            <p:nvPr/>
          </p:nvSpPr>
          <p:spPr bwMode="auto">
            <a:xfrm rot="1258208">
              <a:off x="6875463" y="3295650"/>
              <a:ext cx="1473200" cy="338138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</a:rPr>
                <a:t>Cabibbo supp.</a:t>
              </a:r>
            </a:p>
          </p:txBody>
        </p:sp>
        <p:sp>
          <p:nvSpPr>
            <p:cNvPr id="2083" name="TextBox 47"/>
            <p:cNvSpPr txBox="1">
              <a:spLocks noChangeArrowheads="1"/>
            </p:cNvSpPr>
            <p:nvPr/>
          </p:nvSpPr>
          <p:spPr bwMode="auto">
            <a:xfrm rot="-901746">
              <a:off x="6746875" y="4903788"/>
              <a:ext cx="1728788" cy="339725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</a:rPr>
                <a:t>Cabibbo allowed.</a:t>
              </a:r>
            </a:p>
          </p:txBody>
        </p:sp>
        <p:graphicFrame>
          <p:nvGraphicFramePr>
            <p:cNvPr id="2051" name="Object 4"/>
            <p:cNvGraphicFramePr>
              <a:graphicFrameLocks noChangeAspect="1"/>
            </p:cNvGraphicFramePr>
            <p:nvPr/>
          </p:nvGraphicFramePr>
          <p:xfrm>
            <a:off x="6691313" y="3644900"/>
            <a:ext cx="909637" cy="595313"/>
          </p:xfrm>
          <a:graphic>
            <a:graphicData uri="http://schemas.openxmlformats.org/presentationml/2006/ole">
              <p:oleObj spid="_x0000_s2051" name="Equation" r:id="rId8" imgW="368280" imgH="241200" progId="">
                <p:embed/>
              </p:oleObj>
            </a:graphicData>
          </a:graphic>
        </p:graphicFrame>
        <p:sp>
          <p:nvSpPr>
            <p:cNvPr id="50" name="Freeform 49"/>
            <p:cNvSpPr/>
            <p:nvPr/>
          </p:nvSpPr>
          <p:spPr>
            <a:xfrm rot="2288000">
              <a:off x="6824869" y="3619500"/>
              <a:ext cx="1271687" cy="412750"/>
            </a:xfrm>
            <a:custGeom>
              <a:avLst/>
              <a:gdLst>
                <a:gd name="connsiteX0" fmla="*/ 0 w 1094704"/>
                <a:gd name="connsiteY0" fmla="*/ 309093 h 309093"/>
                <a:gd name="connsiteX1" fmla="*/ 463640 w 1094704"/>
                <a:gd name="connsiteY1" fmla="*/ 103031 h 309093"/>
                <a:gd name="connsiteX2" fmla="*/ 1094704 w 1094704"/>
                <a:gd name="connsiteY2" fmla="*/ 0 h 30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704" h="309093">
                  <a:moveTo>
                    <a:pt x="0" y="309093"/>
                  </a:moveTo>
                  <a:cubicBezTo>
                    <a:pt x="140594" y="231820"/>
                    <a:pt x="281189" y="154547"/>
                    <a:pt x="463640" y="103031"/>
                  </a:cubicBezTo>
                  <a:cubicBezTo>
                    <a:pt x="646091" y="51516"/>
                    <a:pt x="870397" y="25758"/>
                    <a:pt x="1094704" y="0"/>
                  </a:cubicBezTo>
                </a:path>
              </a:pathLst>
            </a:cu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</p:grpSp>
      <p:pic>
        <p:nvPicPr>
          <p:cNvPr id="2062" name="Picture 52" descr="latex-image-1.pd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5095875"/>
            <a:ext cx="4437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53" descr="latex-image-1.pd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5926138"/>
            <a:ext cx="44831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64" name="Group 35"/>
          <p:cNvGrpSpPr>
            <a:grpSpLocks/>
          </p:cNvGrpSpPr>
          <p:nvPr/>
        </p:nvGrpSpPr>
        <p:grpSpPr bwMode="auto">
          <a:xfrm>
            <a:off x="5757863" y="1516063"/>
            <a:ext cx="3200400" cy="1074737"/>
            <a:chOff x="5715000" y="1516063"/>
            <a:chExt cx="3200400" cy="1074737"/>
          </a:xfrm>
        </p:grpSpPr>
        <p:grpSp>
          <p:nvGrpSpPr>
            <p:cNvPr id="2068" name="Group 15"/>
            <p:cNvGrpSpPr>
              <a:grpSpLocks/>
            </p:cNvGrpSpPr>
            <p:nvPr/>
          </p:nvGrpSpPr>
          <p:grpSpPr bwMode="auto">
            <a:xfrm>
              <a:off x="6324600" y="1516063"/>
              <a:ext cx="479425" cy="276225"/>
              <a:chOff x="7221071" y="3088341"/>
              <a:chExt cx="479618" cy="276999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7221071" y="3088341"/>
                <a:ext cx="479618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     )</a:t>
                </a:r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>
                <a:off x="7378296" y="3249127"/>
                <a:ext cx="1556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 Placeholder 2"/>
            <p:cNvSpPr txBox="1">
              <a:spLocks/>
            </p:cNvSpPr>
            <p:nvPr/>
          </p:nvSpPr>
          <p:spPr bwMode="auto">
            <a:xfrm>
              <a:off x="5715000" y="1600200"/>
              <a:ext cx="3200400" cy="990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457200" indent="-457200" eaLnBrk="0" hangingPunct="0">
                <a:spcBef>
                  <a:spcPct val="20000"/>
                </a:spcBef>
                <a:defRPr/>
              </a:pPr>
              <a:r>
                <a:rPr lang="en-US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B</a:t>
              </a:r>
              <a:r>
                <a:rPr lang="en-US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-</a:t>
              </a:r>
              <a:r>
                <a:rPr lang="en-US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 →D</a:t>
              </a:r>
              <a:r>
                <a:rPr lang="en-US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0</a:t>
              </a:r>
              <a:r>
                <a:rPr lang="en-US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K</a:t>
              </a:r>
              <a:r>
                <a:rPr lang="en-US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-  </a:t>
              </a:r>
              <a:endPara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endParaRPr>
            </a:p>
            <a:p>
              <a:pPr marL="457200" indent="-457200" eaLnBrk="0" hangingPunct="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Relative phase: </a:t>
              </a:r>
              <a:r>
                <a:rPr lang="el-GR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γ</a:t>
              </a:r>
              <a:endPara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066" name="TextBox 18"/>
          <p:cNvSpPr txBox="1">
            <a:spLocks noChangeArrowheads="1"/>
          </p:cNvSpPr>
          <p:nvPr/>
        </p:nvSpPr>
        <p:spPr bwMode="auto">
          <a:xfrm>
            <a:off x="152400" y="3505200"/>
            <a:ext cx="25908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Atwood, Dunietz, Soni , </a:t>
            </a:r>
            <a:r>
              <a:rPr lang="en-US" sz="900">
                <a:hlinkClick r:id="rId11"/>
              </a:rPr>
              <a:t>PRL 78 (1997) 3257</a:t>
            </a:r>
            <a:endParaRPr lang="en-US" sz="900"/>
          </a:p>
        </p:txBody>
      </p:sp>
      <p:sp>
        <p:nvSpPr>
          <p:cNvPr id="41" name="TextBox 18"/>
          <p:cNvSpPr txBox="1">
            <a:spLocks noChangeArrowheads="1"/>
          </p:cNvSpPr>
          <p:nvPr/>
        </p:nvSpPr>
        <p:spPr bwMode="auto">
          <a:xfrm rot="5400000">
            <a:off x="7839043" y="5492233"/>
            <a:ext cx="22098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/>
              <a:t>LHCb,1.0 </a:t>
            </a:r>
            <a:r>
              <a:rPr lang="en-US" sz="900" dirty="0" smtClean="0"/>
              <a:t>fb</a:t>
            </a:r>
            <a:r>
              <a:rPr lang="en-US" sz="900" baseline="30000" dirty="0" smtClean="0"/>
              <a:t>-1</a:t>
            </a:r>
            <a:r>
              <a:rPr lang="en-US" sz="900" dirty="0" smtClean="0"/>
              <a:t>,  3h </a:t>
            </a:r>
            <a:r>
              <a:rPr lang="en-US" sz="900" dirty="0" smtClean="0">
                <a:hlinkClick r:id="rId12"/>
              </a:rPr>
              <a:t>LHCb-CONF-2012-021</a:t>
            </a:r>
            <a:endParaRPr lang="en-US" sz="900" dirty="0"/>
          </a:p>
          <a:p>
            <a:r>
              <a:rPr lang="en-US" sz="900" dirty="0" smtClean="0"/>
              <a:t>LHCb,1.0 fb</a:t>
            </a:r>
            <a:r>
              <a:rPr lang="en-US" sz="900" baseline="30000" dirty="0" smtClean="0"/>
              <a:t>-1</a:t>
            </a:r>
            <a:r>
              <a:rPr lang="en-US" sz="900" dirty="0" smtClean="0"/>
              <a:t>,  1h </a:t>
            </a:r>
            <a:r>
              <a:rPr lang="en-US" sz="900" dirty="0" smtClean="0">
                <a:hlinkClick r:id="rId13"/>
              </a:rPr>
              <a:t>PL B712 </a:t>
            </a:r>
            <a:r>
              <a:rPr lang="en-US" sz="900" dirty="0">
                <a:hlinkClick r:id="rId13"/>
              </a:rPr>
              <a:t>(2012) 203</a:t>
            </a:r>
            <a:endParaRPr lang="en-US" sz="900" dirty="0"/>
          </a:p>
        </p:txBody>
      </p:sp>
      <p:sp>
        <p:nvSpPr>
          <p:cNvPr id="42" name="TextBox 41"/>
          <p:cNvSpPr txBox="1"/>
          <p:nvPr/>
        </p:nvSpPr>
        <p:spPr>
          <a:xfrm>
            <a:off x="4867015" y="5446488"/>
            <a:ext cx="2295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“Difference in suppression”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4852501" y="6093023"/>
            <a:ext cx="2295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“Average suppression”</a:t>
            </a:r>
            <a:endParaRPr lang="en-US" sz="14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2895600" y="762000"/>
            <a:ext cx="510076" cy="491196"/>
            <a:chOff x="5943600" y="1794804"/>
            <a:chExt cx="510076" cy="491196"/>
          </a:xfrm>
        </p:grpSpPr>
        <p:sp>
          <p:nvSpPr>
            <p:cNvPr id="53" name="Oval 52"/>
            <p:cNvSpPr/>
            <p:nvPr/>
          </p:nvSpPr>
          <p:spPr>
            <a:xfrm>
              <a:off x="59436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9436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3324" y="685800"/>
            <a:ext cx="510076" cy="491196"/>
            <a:chOff x="5334000" y="1794804"/>
            <a:chExt cx="510076" cy="491196"/>
          </a:xfrm>
        </p:grpSpPr>
        <p:sp>
          <p:nvSpPr>
            <p:cNvPr id="56" name="Oval 55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3340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</p:grp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24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52" descr="latex-image-1.pd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297488"/>
            <a:ext cx="4437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4038600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γ</a:t>
            </a:r>
            <a:r>
              <a:rPr lang="en-US" sz="4800" dirty="0" smtClean="0">
                <a:latin typeface="Times New Roman"/>
                <a:cs typeface="Times New Roman"/>
              </a:rPr>
              <a:t>  </a:t>
            </a:r>
            <a:r>
              <a:rPr lang="en-US" sz="3200" dirty="0" smtClean="0"/>
              <a:t>(ADS)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3733800"/>
            <a:ext cx="4038600" cy="1447800"/>
          </a:xfrm>
          <a:ln>
            <a:solidFill>
              <a:schemeClr val="tx1"/>
            </a:solidFill>
          </a:ln>
        </p:spPr>
        <p:txBody>
          <a:bodyPr/>
          <a:lstStyle/>
          <a:p>
            <a:pPr marL="457200" indent="-457200">
              <a:buFont typeface="Arial" charset="0"/>
              <a:buNone/>
              <a:defRPr/>
            </a:pPr>
            <a:r>
              <a:rPr lang="en-US" b="1" i="1" dirty="0" smtClean="0">
                <a:latin typeface="Tahoma" pitchFamily="34" charset="0"/>
                <a:cs typeface="Tahoma" pitchFamily="34" charset="0"/>
              </a:rPr>
              <a:t>ADS:</a:t>
            </a:r>
          </a:p>
          <a:p>
            <a:pPr marL="457200" indent="-457200">
              <a:buFont typeface="Arial" charset="0"/>
              <a:buNone/>
              <a:defRPr/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B or D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Cabibbo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favoured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: 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→ K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π</a:t>
            </a:r>
            <a:r>
              <a:rPr lang="en-US" sz="18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457200" indent="-457200">
              <a:buFont typeface="Arial" charset="0"/>
              <a:buNone/>
              <a:defRPr/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BR~ 2 x 10</a:t>
            </a:r>
            <a:r>
              <a:rPr lang="en-US" sz="1800" baseline="30000" dirty="0" smtClean="0">
                <a:latin typeface="Tahoma" pitchFamily="34" charset="0"/>
                <a:cs typeface="Tahoma" pitchFamily="34" charset="0"/>
              </a:rPr>
              <a:t>-7</a:t>
            </a:r>
          </a:p>
          <a:p>
            <a:pPr marL="457200" indent="-457200">
              <a:buFont typeface="Arial" charset="0"/>
              <a:buNone/>
              <a:defRPr/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First observation of suppressed mode</a:t>
            </a:r>
          </a:p>
        </p:txBody>
      </p:sp>
      <p:sp>
        <p:nvSpPr>
          <p:cNvPr id="30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30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3081" name="Picture 53" descr="latex-image-1.pd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926138"/>
            <a:ext cx="44831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82" name="Group 41"/>
          <p:cNvGrpSpPr>
            <a:grpSpLocks/>
          </p:cNvGrpSpPr>
          <p:nvPr/>
        </p:nvGrpSpPr>
        <p:grpSpPr bwMode="auto">
          <a:xfrm>
            <a:off x="200025" y="874713"/>
            <a:ext cx="8610600" cy="2325687"/>
            <a:chOff x="214532" y="790136"/>
            <a:chExt cx="8610600" cy="2325856"/>
          </a:xfrm>
        </p:grpSpPr>
        <p:pic>
          <p:nvPicPr>
            <p:cNvPr id="3105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1315" y="2694110"/>
              <a:ext cx="8503817" cy="4218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3106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b="1379"/>
            <a:stretch>
              <a:fillRect/>
            </a:stretch>
          </p:blipFill>
          <p:spPr bwMode="auto">
            <a:xfrm>
              <a:off x="214532" y="790136"/>
              <a:ext cx="8553450" cy="19334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</p:grpSp>
      <p:cxnSp>
        <p:nvCxnSpPr>
          <p:cNvPr id="43" name="Straight Connector 42"/>
          <p:cNvCxnSpPr/>
          <p:nvPr/>
        </p:nvCxnSpPr>
        <p:spPr>
          <a:xfrm>
            <a:off x="1981200" y="2009775"/>
            <a:ext cx="388620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4" name="Picture 7"/>
          <p:cNvPicPr>
            <a:picLocks noChangeAspect="1" noChangeArrowheads="1"/>
          </p:cNvPicPr>
          <p:nvPr/>
        </p:nvPicPr>
        <p:blipFill>
          <a:blip r:embed="rId8" cstate="print"/>
          <a:srcRect b="4710"/>
          <a:stretch>
            <a:fillRect/>
          </a:stretch>
        </p:blipFill>
        <p:spPr bwMode="auto">
          <a:xfrm>
            <a:off x="2924175" y="781050"/>
            <a:ext cx="3475038" cy="61118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3085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6313" y="5961212"/>
            <a:ext cx="4842542" cy="580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3086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90600" y="5291796"/>
            <a:ext cx="3738307" cy="685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46" name="Rounded Rectangle 45"/>
          <p:cNvSpPr/>
          <p:nvPr/>
        </p:nvSpPr>
        <p:spPr>
          <a:xfrm>
            <a:off x="76200" y="5257800"/>
            <a:ext cx="5715000" cy="1295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088" name="Group 33"/>
          <p:cNvGrpSpPr>
            <a:grpSpLocks/>
          </p:cNvGrpSpPr>
          <p:nvPr/>
        </p:nvGrpSpPr>
        <p:grpSpPr bwMode="auto">
          <a:xfrm>
            <a:off x="4191000" y="3325813"/>
            <a:ext cx="5054600" cy="2008187"/>
            <a:chOff x="4191000" y="3235325"/>
            <a:chExt cx="5054996" cy="2008188"/>
          </a:xfrm>
        </p:grpSpPr>
        <p:sp>
          <p:nvSpPr>
            <p:cNvPr id="3092" name="TextBox 26"/>
            <p:cNvSpPr txBox="1">
              <a:spLocks noChangeArrowheads="1"/>
            </p:cNvSpPr>
            <p:nvPr/>
          </p:nvSpPr>
          <p:spPr bwMode="auto">
            <a:xfrm>
              <a:off x="4191000" y="3944938"/>
              <a:ext cx="593725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B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3093" name="TextBox 27"/>
            <p:cNvSpPr txBox="1">
              <a:spLocks noChangeArrowheads="1"/>
            </p:cNvSpPr>
            <p:nvPr/>
          </p:nvSpPr>
          <p:spPr bwMode="auto">
            <a:xfrm>
              <a:off x="5811838" y="3276600"/>
              <a:ext cx="1143000" cy="554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D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3094" name="TextBox 9"/>
            <p:cNvSpPr txBox="1">
              <a:spLocks noChangeArrowheads="1"/>
            </p:cNvSpPr>
            <p:nvPr/>
          </p:nvSpPr>
          <p:spPr bwMode="auto">
            <a:xfrm>
              <a:off x="5811838" y="4513263"/>
              <a:ext cx="1019175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D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926274" y="3363912"/>
              <a:ext cx="282597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31"/>
            <p:cNvSpPr/>
            <p:nvPr/>
          </p:nvSpPr>
          <p:spPr>
            <a:xfrm>
              <a:off x="4567267" y="4416426"/>
              <a:ext cx="1184368" cy="411162"/>
            </a:xfrm>
            <a:custGeom>
              <a:avLst/>
              <a:gdLst>
                <a:gd name="connsiteX0" fmla="*/ 0 w 1184856"/>
                <a:gd name="connsiteY0" fmla="*/ 0 h 412124"/>
                <a:gd name="connsiteX1" fmla="*/ 566670 w 1184856"/>
                <a:gd name="connsiteY1" fmla="*/ 321972 h 412124"/>
                <a:gd name="connsiteX2" fmla="*/ 1184856 w 1184856"/>
                <a:gd name="connsiteY2" fmla="*/ 412124 h 41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4856" h="412124">
                  <a:moveTo>
                    <a:pt x="0" y="0"/>
                  </a:moveTo>
                  <a:cubicBezTo>
                    <a:pt x="184597" y="126642"/>
                    <a:pt x="369194" y="253285"/>
                    <a:pt x="566670" y="321972"/>
                  </a:cubicBezTo>
                  <a:cubicBezTo>
                    <a:pt x="764146" y="390659"/>
                    <a:pt x="974501" y="401391"/>
                    <a:pt x="1184856" y="412124"/>
                  </a:cubicBezTo>
                </a:path>
              </a:pathLst>
            </a:cu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540277" y="3603625"/>
              <a:ext cx="1271688" cy="412750"/>
            </a:xfrm>
            <a:custGeom>
              <a:avLst/>
              <a:gdLst>
                <a:gd name="connsiteX0" fmla="*/ 0 w 1094704"/>
                <a:gd name="connsiteY0" fmla="*/ 309093 h 309093"/>
                <a:gd name="connsiteX1" fmla="*/ 463640 w 1094704"/>
                <a:gd name="connsiteY1" fmla="*/ 103031 h 309093"/>
                <a:gd name="connsiteX2" fmla="*/ 1094704 w 1094704"/>
                <a:gd name="connsiteY2" fmla="*/ 0 h 30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704" h="309093">
                  <a:moveTo>
                    <a:pt x="0" y="309093"/>
                  </a:moveTo>
                  <a:cubicBezTo>
                    <a:pt x="140594" y="231820"/>
                    <a:pt x="281189" y="154547"/>
                    <a:pt x="463640" y="103031"/>
                  </a:cubicBezTo>
                  <a:cubicBezTo>
                    <a:pt x="646091" y="51516"/>
                    <a:pt x="870397" y="25758"/>
                    <a:pt x="1094704" y="0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098" name="TextBox 35"/>
            <p:cNvSpPr txBox="1">
              <a:spLocks noChangeArrowheads="1"/>
            </p:cNvSpPr>
            <p:nvPr/>
          </p:nvSpPr>
          <p:spPr bwMode="auto">
            <a:xfrm rot="-1280544">
              <a:off x="4327525" y="3235325"/>
              <a:ext cx="1511300" cy="33813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  <a:sym typeface="Wingdings" pitchFamily="2" charset="2"/>
                </a:rPr>
                <a:t>bc  f</a:t>
              </a:r>
              <a:r>
                <a:rPr lang="nl-NL" sz="1600">
                  <a:latin typeface="Tahoma" pitchFamily="34" charset="0"/>
                  <a:cs typeface="Tahoma" pitchFamily="34" charset="0"/>
                </a:rPr>
                <a:t>avoured</a:t>
              </a:r>
            </a:p>
          </p:txBody>
        </p:sp>
        <p:graphicFrame>
          <p:nvGraphicFramePr>
            <p:cNvPr id="3074" name="Object 2"/>
            <p:cNvGraphicFramePr>
              <a:graphicFrameLocks noChangeAspect="1"/>
            </p:cNvGraphicFramePr>
            <p:nvPr/>
          </p:nvGraphicFramePr>
          <p:xfrm>
            <a:off x="4773613" y="4048125"/>
            <a:ext cx="1317625" cy="627063"/>
          </p:xfrm>
          <a:graphic>
            <a:graphicData uri="http://schemas.openxmlformats.org/presentationml/2006/ole">
              <p:oleObj spid="_x0000_s3074" name="Equation" r:id="rId11" imgW="533160" imgH="253800" progId="">
                <p:embed/>
              </p:oleObj>
            </a:graphicData>
          </a:graphic>
        </p:graphicFrame>
        <p:sp>
          <p:nvSpPr>
            <p:cNvPr id="45" name="Freeform 44"/>
            <p:cNvSpPr/>
            <p:nvPr/>
          </p:nvSpPr>
          <p:spPr>
            <a:xfrm rot="19515396">
              <a:off x="6845508" y="4429126"/>
              <a:ext cx="1184368" cy="412750"/>
            </a:xfrm>
            <a:custGeom>
              <a:avLst/>
              <a:gdLst>
                <a:gd name="connsiteX0" fmla="*/ 0 w 1184856"/>
                <a:gd name="connsiteY0" fmla="*/ 0 h 412124"/>
                <a:gd name="connsiteX1" fmla="*/ 566670 w 1184856"/>
                <a:gd name="connsiteY1" fmla="*/ 321972 h 412124"/>
                <a:gd name="connsiteX2" fmla="*/ 1184856 w 1184856"/>
                <a:gd name="connsiteY2" fmla="*/ 412124 h 41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4856" h="412124">
                  <a:moveTo>
                    <a:pt x="0" y="0"/>
                  </a:moveTo>
                  <a:cubicBezTo>
                    <a:pt x="184597" y="126642"/>
                    <a:pt x="369194" y="253285"/>
                    <a:pt x="566670" y="321972"/>
                  </a:cubicBezTo>
                  <a:cubicBezTo>
                    <a:pt x="764146" y="390659"/>
                    <a:pt x="974501" y="401391"/>
                    <a:pt x="1184856" y="412124"/>
                  </a:cubicBezTo>
                </a:path>
              </a:pathLst>
            </a:custGeom>
            <a:ln w="889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100" name="TextBox 45"/>
            <p:cNvSpPr txBox="1">
              <a:spLocks noChangeArrowheads="1"/>
            </p:cNvSpPr>
            <p:nvPr/>
          </p:nvSpPr>
          <p:spPr bwMode="auto">
            <a:xfrm>
              <a:off x="7924800" y="3962400"/>
              <a:ext cx="132119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-</a:t>
              </a:r>
              <a:r>
                <a:rPr lang="nl-NL" sz="3000" i="1">
                  <a:cs typeface="Times New Roman" pitchFamily="18" charset="0"/>
                </a:rPr>
                <a:t>π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  <a:r>
                <a:rPr lang="nl-NL" sz="3000" i="1">
                  <a:cs typeface="Times New Roman" pitchFamily="18" charset="0"/>
                </a:rPr>
                <a:t>K</a:t>
              </a:r>
              <a:r>
                <a:rPr lang="nl-NL" sz="3000" i="1" baseline="30000">
                  <a:cs typeface="Times New Roman" pitchFamily="18" charset="0"/>
                </a:rPr>
                <a:t>+</a:t>
              </a:r>
            </a:p>
          </p:txBody>
        </p:sp>
        <p:sp>
          <p:nvSpPr>
            <p:cNvPr id="3101" name="TextBox 46"/>
            <p:cNvSpPr txBox="1">
              <a:spLocks noChangeArrowheads="1"/>
            </p:cNvSpPr>
            <p:nvPr/>
          </p:nvSpPr>
          <p:spPr bwMode="auto">
            <a:xfrm rot="1258208">
              <a:off x="6875463" y="3295650"/>
              <a:ext cx="1473200" cy="338138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</a:rPr>
                <a:t>Cabibbo supp.</a:t>
              </a:r>
            </a:p>
          </p:txBody>
        </p:sp>
        <p:sp>
          <p:nvSpPr>
            <p:cNvPr id="3102" name="TextBox 47"/>
            <p:cNvSpPr txBox="1">
              <a:spLocks noChangeArrowheads="1"/>
            </p:cNvSpPr>
            <p:nvPr/>
          </p:nvSpPr>
          <p:spPr bwMode="auto">
            <a:xfrm rot="-901746">
              <a:off x="6746875" y="4903788"/>
              <a:ext cx="1728788" cy="339725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</a:rPr>
                <a:t>Cabibbo allowed.</a:t>
              </a:r>
            </a:p>
          </p:txBody>
        </p:sp>
        <p:graphicFrame>
          <p:nvGraphicFramePr>
            <p:cNvPr id="3075" name="Object 4"/>
            <p:cNvGraphicFramePr>
              <a:graphicFrameLocks noChangeAspect="1"/>
            </p:cNvGraphicFramePr>
            <p:nvPr/>
          </p:nvGraphicFramePr>
          <p:xfrm>
            <a:off x="6691313" y="3644900"/>
            <a:ext cx="909637" cy="595313"/>
          </p:xfrm>
          <a:graphic>
            <a:graphicData uri="http://schemas.openxmlformats.org/presentationml/2006/ole">
              <p:oleObj spid="_x0000_s3075" name="Equation" r:id="rId12" imgW="368280" imgH="241200" progId="">
                <p:embed/>
              </p:oleObj>
            </a:graphicData>
          </a:graphic>
        </p:graphicFrame>
        <p:sp>
          <p:nvSpPr>
            <p:cNvPr id="50" name="Freeform 49"/>
            <p:cNvSpPr/>
            <p:nvPr/>
          </p:nvSpPr>
          <p:spPr>
            <a:xfrm rot="2288000">
              <a:off x="6824869" y="3619500"/>
              <a:ext cx="1271687" cy="412750"/>
            </a:xfrm>
            <a:custGeom>
              <a:avLst/>
              <a:gdLst>
                <a:gd name="connsiteX0" fmla="*/ 0 w 1094704"/>
                <a:gd name="connsiteY0" fmla="*/ 309093 h 309093"/>
                <a:gd name="connsiteX1" fmla="*/ 463640 w 1094704"/>
                <a:gd name="connsiteY1" fmla="*/ 103031 h 309093"/>
                <a:gd name="connsiteX2" fmla="*/ 1094704 w 1094704"/>
                <a:gd name="connsiteY2" fmla="*/ 0 h 30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704" h="309093">
                  <a:moveTo>
                    <a:pt x="0" y="309093"/>
                  </a:moveTo>
                  <a:cubicBezTo>
                    <a:pt x="140594" y="231820"/>
                    <a:pt x="281189" y="154547"/>
                    <a:pt x="463640" y="103031"/>
                  </a:cubicBezTo>
                  <a:cubicBezTo>
                    <a:pt x="646091" y="51516"/>
                    <a:pt x="870397" y="25758"/>
                    <a:pt x="1094704" y="0"/>
                  </a:cubicBezTo>
                </a:path>
              </a:pathLst>
            </a:cu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104" name="TextBox 36"/>
            <p:cNvSpPr txBox="1">
              <a:spLocks noChangeArrowheads="1"/>
            </p:cNvSpPr>
            <p:nvPr/>
          </p:nvSpPr>
          <p:spPr bwMode="auto">
            <a:xfrm rot="1269464">
              <a:off x="4325938" y="4829175"/>
              <a:ext cx="1757362" cy="33813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>
                  <a:latin typeface="Tahoma" pitchFamily="34" charset="0"/>
                  <a:cs typeface="Tahoma" pitchFamily="34" charset="0"/>
                  <a:sym typeface="Wingdings" pitchFamily="2" charset="2"/>
                </a:rPr>
                <a:t>bu  s</a:t>
              </a:r>
              <a:r>
                <a:rPr lang="nl-NL" sz="1600">
                  <a:latin typeface="Tahoma" pitchFamily="34" charset="0"/>
                  <a:cs typeface="Tahoma" pitchFamily="34" charset="0"/>
                </a:rPr>
                <a:t>uppressed</a:t>
              </a:r>
            </a:p>
          </p:txBody>
        </p:sp>
      </p:grpSp>
      <p:sp>
        <p:nvSpPr>
          <p:cNvPr id="3089" name="TextBox 46"/>
          <p:cNvSpPr txBox="1">
            <a:spLocks noChangeArrowheads="1"/>
          </p:cNvSpPr>
          <p:nvPr/>
        </p:nvSpPr>
        <p:spPr bwMode="auto">
          <a:xfrm>
            <a:off x="4953000" y="5453063"/>
            <a:ext cx="50800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4.0</a:t>
            </a:r>
            <a:r>
              <a:rPr lang="el-GR" sz="1400" b="1"/>
              <a:t>σ</a:t>
            </a:r>
            <a:endParaRPr lang="en-US" sz="1400" b="1"/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 rot="5400000">
            <a:off x="7839043" y="5492233"/>
            <a:ext cx="22098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/>
              <a:t>LHCb,1.0 </a:t>
            </a:r>
            <a:r>
              <a:rPr lang="en-US" sz="900" dirty="0" smtClean="0"/>
              <a:t>fb</a:t>
            </a:r>
            <a:r>
              <a:rPr lang="en-US" sz="900" baseline="30000" dirty="0" smtClean="0"/>
              <a:t>-1</a:t>
            </a:r>
            <a:r>
              <a:rPr lang="en-US" sz="900" dirty="0" smtClean="0"/>
              <a:t>,  3h </a:t>
            </a:r>
            <a:r>
              <a:rPr lang="en-US" sz="900" dirty="0" smtClean="0">
                <a:hlinkClick r:id="rId13"/>
              </a:rPr>
              <a:t>LHCb-CONF-2012-021</a:t>
            </a:r>
            <a:endParaRPr lang="en-US" sz="900" dirty="0"/>
          </a:p>
          <a:p>
            <a:r>
              <a:rPr lang="en-US" sz="900" dirty="0" smtClean="0"/>
              <a:t>LHCb,1.0 fb</a:t>
            </a:r>
            <a:r>
              <a:rPr lang="en-US" sz="900" baseline="30000" dirty="0" smtClean="0"/>
              <a:t>-1</a:t>
            </a:r>
            <a:r>
              <a:rPr lang="en-US" sz="900" dirty="0" smtClean="0"/>
              <a:t>,  1h </a:t>
            </a:r>
            <a:r>
              <a:rPr lang="en-US" sz="900" dirty="0" smtClean="0">
                <a:hlinkClick r:id="rId14"/>
              </a:rPr>
              <a:t>PL B712 </a:t>
            </a:r>
            <a:r>
              <a:rPr lang="en-US" sz="900" dirty="0">
                <a:hlinkClick r:id="rId14"/>
              </a:rPr>
              <a:t>(2012) 203</a:t>
            </a:r>
            <a:endParaRPr lang="en-US" sz="900" dirty="0"/>
          </a:p>
        </p:txBody>
      </p:sp>
      <p:sp>
        <p:nvSpPr>
          <p:cNvPr id="37" name="TextBox 36"/>
          <p:cNvSpPr txBox="1"/>
          <p:nvPr/>
        </p:nvSpPr>
        <p:spPr>
          <a:xfrm>
            <a:off x="6848215" y="0"/>
            <a:ext cx="22957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Suppressed mode for the </a:t>
            </a:r>
            <a:r>
              <a:rPr lang="en-US" sz="1400" i="1" dirty="0" smtClean="0"/>
              <a:t>B</a:t>
            </a:r>
            <a:r>
              <a:rPr lang="en-US" sz="1400" i="1" baseline="30000" dirty="0" smtClean="0"/>
              <a:t>-</a:t>
            </a:r>
            <a:r>
              <a:rPr lang="en-US" sz="1400" i="1" dirty="0" smtClean="0"/>
              <a:t> </a:t>
            </a:r>
            <a:r>
              <a:rPr lang="en-US" sz="1400" dirty="0" smtClean="0"/>
              <a:t>is </a:t>
            </a:r>
            <a:r>
              <a:rPr lang="en-US" sz="1400" dirty="0" smtClean="0">
                <a:solidFill>
                  <a:srgbClr val="FF0000"/>
                </a:solidFill>
              </a:rPr>
              <a:t>relatively more suppressed</a:t>
            </a:r>
            <a:r>
              <a:rPr lang="en-US" sz="1400" dirty="0" smtClean="0"/>
              <a:t>  than for the </a:t>
            </a:r>
            <a:r>
              <a:rPr lang="en-US" sz="1400" i="1" dirty="0" smtClean="0"/>
              <a:t>B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… </a:t>
            </a:r>
            <a:endParaRPr lang="en-US" sz="1400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6400800" y="609600"/>
            <a:ext cx="381000" cy="152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838372" y="6096000"/>
            <a:ext cx="2819400" cy="36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834742" y="5577114"/>
            <a:ext cx="27051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25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8" y="728663"/>
            <a:ext cx="2743200" cy="2428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3688" y="657225"/>
            <a:ext cx="2743200" cy="244316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4038600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γ</a:t>
            </a:r>
            <a:r>
              <a:rPr lang="en-US" sz="4800" dirty="0" smtClean="0">
                <a:latin typeface="Times New Roman"/>
                <a:cs typeface="Times New Roman"/>
              </a:rPr>
              <a:t>  </a:t>
            </a:r>
            <a:r>
              <a:rPr lang="en-US" sz="3200" dirty="0" smtClean="0"/>
              <a:t>(Time dependent)</a:t>
            </a:r>
            <a:endParaRPr lang="en-US" sz="3200" dirty="0"/>
          </a:p>
        </p:txBody>
      </p:sp>
      <p:sp>
        <p:nvSpPr>
          <p:cNvPr id="3891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3891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3891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52400"/>
            <a:ext cx="2409825" cy="9128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23" name="TextBox 22"/>
          <p:cNvSpPr txBox="1"/>
          <p:nvPr/>
        </p:nvSpPr>
        <p:spPr>
          <a:xfrm>
            <a:off x="649288" y="1062038"/>
            <a:ext cx="687387" cy="46196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i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</a:t>
            </a:r>
            <a:r>
              <a:rPr lang="en-US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29000" y="1019175"/>
            <a:ext cx="685800" cy="46196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i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cb</a:t>
            </a:r>
            <a:r>
              <a:rPr lang="en-US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25" name="Text Placeholder 2"/>
          <p:cNvSpPr txBox="1">
            <a:spLocks/>
          </p:cNvSpPr>
          <p:nvPr/>
        </p:nvSpPr>
        <p:spPr bwMode="auto">
          <a:xfrm>
            <a:off x="5743575" y="1447800"/>
            <a:ext cx="32004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defRPr/>
            </a:pP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→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</a:t>
            </a:r>
            <a:r>
              <a:rPr lang="en-US" i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</a:t>
            </a:r>
            <a:r>
              <a:rPr lang="en-US" i="1" baseline="30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K</a:t>
            </a:r>
            <a:r>
              <a:rPr lang="en-US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  </a:t>
            </a: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Relative phase: </a:t>
            </a:r>
            <a:r>
              <a:rPr lang="el-G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γ</a:t>
            </a: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First step:  BR!</a:t>
            </a:r>
          </a:p>
        </p:txBody>
      </p:sp>
      <p:sp>
        <p:nvSpPr>
          <p:cNvPr id="38923" name="TextBox 19"/>
          <p:cNvSpPr txBox="1">
            <a:spLocks noChangeArrowheads="1"/>
          </p:cNvSpPr>
          <p:nvPr/>
        </p:nvSpPr>
        <p:spPr bwMode="auto">
          <a:xfrm>
            <a:off x="7620000" y="6172200"/>
            <a:ext cx="1323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LHCb,0.37fb</a:t>
            </a:r>
            <a:r>
              <a:rPr lang="en-US" sz="1200" baseline="30000"/>
              <a:t>-1</a:t>
            </a:r>
            <a:r>
              <a:rPr lang="en-US" sz="1200"/>
              <a:t>, </a:t>
            </a:r>
          </a:p>
          <a:p>
            <a:r>
              <a:rPr lang="en-US" sz="1200">
                <a:hlinkClick r:id="rId6"/>
              </a:rPr>
              <a:t>JHEP06(2012)115</a:t>
            </a:r>
            <a:endParaRPr lang="en-US" sz="1200"/>
          </a:p>
        </p:txBody>
      </p:sp>
      <p:pic>
        <p:nvPicPr>
          <p:cNvPr id="38924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2971800"/>
            <a:ext cx="4114800" cy="25622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38925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048000"/>
            <a:ext cx="4114800" cy="25161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38926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" y="5562600"/>
            <a:ext cx="6267450" cy="8477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16" name="TextBox 15"/>
          <p:cNvSpPr txBox="1"/>
          <p:nvPr/>
        </p:nvSpPr>
        <p:spPr>
          <a:xfrm>
            <a:off x="6725106" y="5562600"/>
            <a:ext cx="240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ym typeface="Wingdings" pitchFamily="2" charset="2"/>
              </a:rPr>
              <a:t>(best known </a:t>
            </a:r>
            <a:r>
              <a:rPr lang="en-US" sz="1800" i="1" dirty="0" smtClean="0">
                <a:sym typeface="Wingdings" pitchFamily="2" charset="2"/>
              </a:rPr>
              <a:t>B</a:t>
            </a:r>
            <a:r>
              <a:rPr lang="en-US" sz="1800" i="1" baseline="30000" dirty="0" smtClean="0">
                <a:sym typeface="Wingdings" pitchFamily="2" charset="2"/>
              </a:rPr>
              <a:t>0</a:t>
            </a:r>
            <a:r>
              <a:rPr lang="en-US" sz="1800" i="1" baseline="-25000" dirty="0" smtClean="0">
                <a:sym typeface="Wingdings" pitchFamily="2" charset="2"/>
              </a:rPr>
              <a:t>s</a:t>
            </a:r>
            <a:r>
              <a:rPr lang="en-US" sz="1800" dirty="0" smtClean="0">
                <a:sym typeface="Wingdings" pitchFamily="2" charset="2"/>
              </a:rPr>
              <a:t> decay!)</a:t>
            </a:r>
            <a:endParaRPr lang="en-US" sz="1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895600" y="762000"/>
            <a:ext cx="510076" cy="491196"/>
            <a:chOff x="5943600" y="1794804"/>
            <a:chExt cx="510076" cy="491196"/>
          </a:xfrm>
        </p:grpSpPr>
        <p:sp>
          <p:nvSpPr>
            <p:cNvPr id="19" name="Oval 18"/>
            <p:cNvSpPr/>
            <p:nvPr/>
          </p:nvSpPr>
          <p:spPr>
            <a:xfrm>
              <a:off x="59436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436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324" y="685800"/>
            <a:ext cx="510076" cy="491196"/>
            <a:chOff x="5334000" y="1794804"/>
            <a:chExt cx="510076" cy="491196"/>
          </a:xfrm>
        </p:grpSpPr>
        <p:sp>
          <p:nvSpPr>
            <p:cNvPr id="22" name="Oval 21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340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</p:grp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26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000" dirty="0" smtClean="0"/>
              <a:t>Intermezzo: how many B</a:t>
            </a:r>
            <a:r>
              <a:rPr lang="en-US" sz="3000" baseline="30000" dirty="0" smtClean="0"/>
              <a:t>0</a:t>
            </a:r>
            <a:r>
              <a:rPr lang="en-US" sz="3000" baseline="-25000" dirty="0" smtClean="0"/>
              <a:t>s</a:t>
            </a:r>
            <a:r>
              <a:rPr lang="en-US" sz="3000" dirty="0" smtClean="0"/>
              <a:t> are produced? </a:t>
            </a:r>
            <a:r>
              <a:rPr lang="en-US" sz="3000" dirty="0" err="1" smtClean="0"/>
              <a:t>f</a:t>
            </a:r>
            <a:r>
              <a:rPr lang="en-US" sz="3000" baseline="-25000" dirty="0" err="1" smtClean="0"/>
              <a:t>d</a:t>
            </a:r>
            <a:r>
              <a:rPr lang="en-US" sz="3000" dirty="0" smtClean="0"/>
              <a:t>/</a:t>
            </a:r>
            <a:r>
              <a:rPr lang="en-US" sz="3000" dirty="0" err="1" smtClean="0"/>
              <a:t>f</a:t>
            </a:r>
            <a:r>
              <a:rPr lang="en-US" sz="3000" baseline="-25000" dirty="0" err="1" smtClean="0"/>
              <a:t>s</a:t>
            </a:r>
            <a:endParaRPr lang="en-US" sz="3000" baseline="-25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838200"/>
            <a:ext cx="8915400" cy="129540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To determine any B</a:t>
            </a:r>
            <a:r>
              <a:rPr lang="en-US" sz="2000" baseline="-25000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sz="2000" baseline="30000" dirty="0" smtClean="0">
                <a:latin typeface="Tahoma" pitchFamily="34" charset="0"/>
                <a:cs typeface="Tahoma" pitchFamily="34" charset="0"/>
              </a:rPr>
              <a:t>0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BR, 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need to know how many are produced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Relative to B</a:t>
            </a:r>
            <a:r>
              <a:rPr lang="en-US" sz="2000" baseline="30000" dirty="0" smtClean="0">
                <a:latin typeface="Tahoma" pitchFamily="34" charset="0"/>
                <a:cs typeface="Tahoma" pitchFamily="34" charset="0"/>
              </a:rPr>
              <a:t>0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or B</a:t>
            </a:r>
            <a:r>
              <a:rPr lang="en-US" sz="2000" baseline="30000" dirty="0" smtClean="0">
                <a:latin typeface="Tahoma" pitchFamily="34" charset="0"/>
                <a:cs typeface="Tahoma" pitchFamily="34" charset="0"/>
              </a:rPr>
              <a:t>+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decay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e.g.:</a:t>
            </a:r>
            <a:endParaRPr lang="en-US" sz="2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373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373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7010400" y="4005263"/>
            <a:ext cx="20574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/>
              <a:t>Fleischer, Serra, </a:t>
            </a:r>
            <a:r>
              <a:rPr lang="en-US" sz="800" b="1" u="sng"/>
              <a:t>NT,</a:t>
            </a:r>
            <a:r>
              <a:rPr lang="en-US" sz="800"/>
              <a:t> </a:t>
            </a:r>
            <a:r>
              <a:rPr lang="en-US" sz="800">
                <a:hlinkClick r:id="rId3"/>
              </a:rPr>
              <a:t>PRD 82, 034038 (2010)</a:t>
            </a:r>
            <a:endParaRPr lang="en-US" sz="800"/>
          </a:p>
          <a:p>
            <a:r>
              <a:rPr lang="en-US" sz="800"/>
              <a:t>Fleischer, Serra, </a:t>
            </a:r>
            <a:r>
              <a:rPr lang="en-US" sz="800" b="1" u="sng"/>
              <a:t>NT,</a:t>
            </a:r>
            <a:r>
              <a:rPr lang="en-US" sz="800"/>
              <a:t> </a:t>
            </a:r>
            <a:r>
              <a:rPr lang="en-US" sz="800">
                <a:hlinkClick r:id="rId4"/>
              </a:rPr>
              <a:t>PRD 83, 014017 (2011)</a:t>
            </a:r>
            <a:endParaRPr lang="en-US" sz="800"/>
          </a:p>
        </p:txBody>
      </p:sp>
      <p:sp>
        <p:nvSpPr>
          <p:cNvPr id="11" name="Text Placeholder 2"/>
          <p:cNvSpPr txBox="1">
            <a:spLocks/>
          </p:cNvSpPr>
          <p:nvPr/>
        </p:nvSpPr>
        <p:spPr bwMode="auto">
          <a:xfrm>
            <a:off x="228600" y="2438400"/>
            <a:ext cx="5486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Measured </a:t>
            </a:r>
            <a:r>
              <a:rPr lang="en-US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</a:t>
            </a:r>
            <a:r>
              <a:rPr lang="en-US" baseline="-25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/</a:t>
            </a:r>
            <a:r>
              <a:rPr lang="en-US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</a:t>
            </a:r>
            <a:r>
              <a:rPr lang="en-US" baseline="-25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at LHCb: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Hadronic: </a:t>
            </a: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Compare yields of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B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0</a:t>
            </a:r>
            <a:r>
              <a:rPr lang="en-US" sz="16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→</a:t>
            </a:r>
            <a:r>
              <a:rPr lang="en-US" sz="1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D</a:t>
            </a:r>
            <a:r>
              <a:rPr lang="en-US" sz="1600" i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</a:t>
            </a:r>
            <a:r>
              <a:rPr lang="en-US" sz="1600" i="1" baseline="30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+</a:t>
            </a:r>
            <a:r>
              <a:rPr lang="en-US" sz="1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π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- </a:t>
            </a: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and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B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0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→D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+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K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-  </a:t>
            </a:r>
            <a:endParaRPr lang="en-US" sz="1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Theoretically we can estimate ratio of BR! 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Semi-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leptonic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Compare yields of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B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0</a:t>
            </a:r>
            <a:r>
              <a:rPr lang="en-US" sz="16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→</a:t>
            </a:r>
            <a:r>
              <a:rPr lang="en-US" sz="1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D</a:t>
            </a:r>
            <a:r>
              <a:rPr lang="en-US" sz="1600" i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</a:t>
            </a:r>
            <a:r>
              <a:rPr lang="en-US" sz="1600" i="1" baseline="30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+</a:t>
            </a:r>
            <a:r>
              <a:rPr lang="en-US" sz="1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X</a:t>
            </a:r>
            <a:r>
              <a:rPr lang="el-GR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μν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and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B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0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→DX</a:t>
            </a:r>
            <a:r>
              <a:rPr lang="el-GR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μν</a:t>
            </a:r>
            <a:endParaRPr lang="en-US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6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18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Measure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: 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3738" name="Picture 2"/>
          <p:cNvPicPr>
            <a:picLocks noChangeAspect="1" noChangeArrowheads="1"/>
          </p:cNvPicPr>
          <p:nvPr/>
        </p:nvPicPr>
        <p:blipFill>
          <a:blip r:embed="rId5" cstate="print"/>
          <a:srcRect l="9169" t="43750" r="14360" b="37950"/>
          <a:stretch>
            <a:fillRect/>
          </a:stretch>
        </p:blipFill>
        <p:spPr bwMode="auto">
          <a:xfrm>
            <a:off x="5486400" y="3319463"/>
            <a:ext cx="3581400" cy="5715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grpSp>
        <p:nvGrpSpPr>
          <p:cNvPr id="16" name="Group 15"/>
          <p:cNvGrpSpPr/>
          <p:nvPr/>
        </p:nvGrpSpPr>
        <p:grpSpPr>
          <a:xfrm>
            <a:off x="3429000" y="1676400"/>
            <a:ext cx="5486400" cy="762000"/>
            <a:chOff x="3429000" y="1600200"/>
            <a:chExt cx="5486400" cy="762000"/>
          </a:xfrm>
        </p:grpSpPr>
        <p:pic>
          <p:nvPicPr>
            <p:cNvPr id="73735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29000" y="1600200"/>
              <a:ext cx="5486400" cy="7207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 type="none" w="lg" len="med"/>
            </a:ln>
          </p:spPr>
        </p:pic>
        <p:sp>
          <p:nvSpPr>
            <p:cNvPr id="13" name="Oval 12"/>
            <p:cNvSpPr/>
            <p:nvPr/>
          </p:nvSpPr>
          <p:spPr>
            <a:xfrm>
              <a:off x="7419536" y="1600200"/>
              <a:ext cx="609600" cy="762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3740" name="Rectangle 13"/>
          <p:cNvSpPr>
            <a:spLocks noChangeArrowheads="1"/>
          </p:cNvSpPr>
          <p:nvPr/>
        </p:nvSpPr>
        <p:spPr bwMode="auto">
          <a:xfrm>
            <a:off x="3886200" y="6305490"/>
            <a:ext cx="18197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LHCb</a:t>
            </a:r>
            <a:r>
              <a:rPr lang="en-US" sz="1000" i="1" dirty="0" smtClean="0">
                <a:hlinkClick r:id="rId7"/>
              </a:rPr>
              <a:t> </a:t>
            </a:r>
            <a:r>
              <a:rPr lang="en-US" sz="1000" dirty="0" smtClean="0">
                <a:hlinkClick r:id="rId8"/>
              </a:rPr>
              <a:t>PRL 107,(2011) 211801</a:t>
            </a:r>
            <a:endParaRPr lang="en-US" sz="1000" dirty="0" smtClean="0"/>
          </a:p>
          <a:p>
            <a:r>
              <a:rPr lang="en-US" sz="1000" dirty="0" smtClean="0"/>
              <a:t>LHCb</a:t>
            </a:r>
            <a:r>
              <a:rPr lang="en-US" sz="1000" i="1" dirty="0" smtClean="0">
                <a:hlinkClick r:id="rId7"/>
              </a:rPr>
              <a:t> </a:t>
            </a:r>
            <a:r>
              <a:rPr lang="en-US" sz="1000" dirty="0">
                <a:hlinkClick r:id="rId9"/>
              </a:rPr>
              <a:t>PRD 85 (2012) 032008</a:t>
            </a:r>
            <a:endParaRPr lang="en-US" sz="1000" dirty="0"/>
          </a:p>
        </p:txBody>
      </p:sp>
      <p:pic>
        <p:nvPicPr>
          <p:cNvPr id="73741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0575" y="5838825"/>
            <a:ext cx="3028950" cy="8191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73742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03738" y="4919663"/>
            <a:ext cx="4572000" cy="557212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27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3993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28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φ</a:t>
            </a:r>
            <a:r>
              <a:rPr lang="en-US" sz="4800" baseline="-25000" dirty="0" smtClean="0">
                <a:latin typeface="Times New Roman"/>
                <a:cs typeface="Times New Roman"/>
              </a:rPr>
              <a:t>s</a:t>
            </a:r>
            <a:endParaRPr lang="en-US" sz="4800" baseline="-25000" dirty="0"/>
          </a:p>
        </p:txBody>
      </p:sp>
      <p:sp>
        <p:nvSpPr>
          <p:cNvPr id="409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09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3276600"/>
            <a:ext cx="5029200" cy="1828800"/>
          </a:xfrm>
          <a:ln>
            <a:solidFill>
              <a:schemeClr val="tx1"/>
            </a:solidFill>
          </a:ln>
        </p:spPr>
        <p:txBody>
          <a:bodyPr/>
          <a:lstStyle/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→ J/</a:t>
            </a:r>
            <a:r>
              <a:rPr lang="el-GR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ψ</a:t>
            </a:r>
            <a:r>
              <a:rPr lang="el-GR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 marL="857250" lvl="1" indent="-457200">
              <a:buFont typeface="Wingdings" pitchFamily="2" charset="2"/>
              <a:buChar char="§"/>
              <a:defRPr/>
            </a:pPr>
            <a:r>
              <a:rPr lang="en-US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baseline="-25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aseline="-25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l-GR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φ</a:t>
            </a:r>
            <a:r>
              <a:rPr lang="en-US" baseline="-25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l-GR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- 2</a:t>
            </a:r>
            <a:r>
              <a:rPr lang="el-GR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baseline="-25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0" lvl="1" indent="-457200">
              <a:buFont typeface="Wingdings" pitchFamily="2" charset="2"/>
              <a:buChar char="§"/>
              <a:defRPr/>
            </a:pPr>
            <a:r>
              <a:rPr lang="el-GR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baseline="-25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aseline="30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SM</a:t>
            </a:r>
            <a:r>
              <a:rPr lang="el-GR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= -2</a:t>
            </a:r>
            <a:r>
              <a:rPr lang="el-GR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baseline="-25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= -0.036 </a:t>
            </a: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 0.002 </a:t>
            </a:r>
            <a:r>
              <a:rPr lang="en-US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rad</a:t>
            </a: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1257300" lvl="2" indent="-457200">
              <a:buFont typeface="Arial" charset="0"/>
              <a:buNone/>
              <a:defRPr/>
            </a:pP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(Neglecting penguin contributions)</a:t>
            </a:r>
            <a:endParaRPr lang="en-US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New physics can affect</a:t>
            </a:r>
            <a:r>
              <a:rPr lang="el-G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φ</a:t>
            </a:r>
            <a:r>
              <a:rPr lang="en-US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457200" indent="-457200">
              <a:buFont typeface="+mj-lt"/>
              <a:buAutoNum type="arabicParenR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6" name="TextBox 12"/>
          <p:cNvSpPr txBox="1">
            <a:spLocks noChangeArrowheads="1"/>
          </p:cNvSpPr>
          <p:nvPr/>
        </p:nvSpPr>
        <p:spPr bwMode="auto">
          <a:xfrm>
            <a:off x="6759575" y="6059488"/>
            <a:ext cx="2308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/>
              <a:t>LHCb, 1.0fb</a:t>
            </a:r>
            <a:r>
              <a:rPr lang="en-US" sz="900" baseline="30000" dirty="0"/>
              <a:t>-1</a:t>
            </a:r>
            <a:r>
              <a:rPr lang="en-US" sz="900" dirty="0"/>
              <a:t>, </a:t>
            </a:r>
            <a:r>
              <a:rPr lang="el-GR" sz="900" dirty="0"/>
              <a:t>φ</a:t>
            </a:r>
            <a:r>
              <a:rPr lang="en-US" sz="900" baseline="-25000" dirty="0"/>
              <a:t>s</a:t>
            </a:r>
            <a:r>
              <a:rPr lang="en-US" sz="900" dirty="0"/>
              <a:t>,      </a:t>
            </a:r>
            <a:r>
              <a:rPr lang="en-US" sz="900" dirty="0">
                <a:hlinkClick r:id="rId3"/>
              </a:rPr>
              <a:t>LHCb-CONF-2012-002</a:t>
            </a:r>
            <a:endParaRPr lang="en-US" sz="900" dirty="0"/>
          </a:p>
          <a:p>
            <a:r>
              <a:rPr lang="en-US" sz="900" dirty="0"/>
              <a:t>LHCb, 1.0fb</a:t>
            </a:r>
            <a:r>
              <a:rPr lang="en-US" sz="900" baseline="30000" dirty="0"/>
              <a:t>-1 </a:t>
            </a:r>
            <a:r>
              <a:rPr lang="en-US" sz="900" i="1" dirty="0">
                <a:cs typeface="Times New Roman" pitchFamily="18" charset="0"/>
              </a:rPr>
              <a:t>,</a:t>
            </a:r>
            <a:r>
              <a:rPr lang="en-US" sz="900" dirty="0">
                <a:cs typeface="Times New Roman" pitchFamily="18" charset="0"/>
              </a:rPr>
              <a:t>J/</a:t>
            </a:r>
            <a:r>
              <a:rPr lang="el-GR" sz="900" dirty="0">
                <a:cs typeface="Times New Roman" pitchFamily="18" charset="0"/>
              </a:rPr>
              <a:t>ψ ππ</a:t>
            </a:r>
            <a:r>
              <a:rPr lang="en-US" sz="900" dirty="0">
                <a:cs typeface="Times New Roman" pitchFamily="18" charset="0"/>
              </a:rPr>
              <a:t>,           </a:t>
            </a:r>
            <a:r>
              <a:rPr lang="en-US" sz="900" dirty="0">
                <a:hlinkClick r:id="rId4"/>
              </a:rPr>
              <a:t>arXiv:1204.5675</a:t>
            </a:r>
            <a:endParaRPr lang="en-US" sz="900" dirty="0"/>
          </a:p>
          <a:p>
            <a:r>
              <a:rPr lang="en-US" sz="900" dirty="0"/>
              <a:t>LHCb, 1.0fb</a:t>
            </a:r>
            <a:r>
              <a:rPr lang="en-US" sz="900" baseline="30000" dirty="0"/>
              <a:t>-1 </a:t>
            </a:r>
            <a:r>
              <a:rPr lang="en-US" sz="900" i="1" dirty="0">
                <a:cs typeface="Times New Roman" pitchFamily="18" charset="0"/>
              </a:rPr>
              <a:t>,</a:t>
            </a:r>
            <a:r>
              <a:rPr lang="el-GR" sz="900" i="1" dirty="0">
                <a:cs typeface="Times New Roman" pitchFamily="18" charset="0"/>
              </a:rPr>
              <a:t>τ</a:t>
            </a:r>
            <a:r>
              <a:rPr lang="en-US" sz="900" baseline="-25000" dirty="0">
                <a:cs typeface="Times New Roman" pitchFamily="18" charset="0"/>
              </a:rPr>
              <a:t>J/</a:t>
            </a:r>
            <a:r>
              <a:rPr lang="el-GR" sz="900" baseline="-25000" dirty="0">
                <a:cs typeface="Times New Roman" pitchFamily="18" charset="0"/>
              </a:rPr>
              <a:t>ψ </a:t>
            </a:r>
            <a:r>
              <a:rPr lang="en-US" sz="900" baseline="-25000" dirty="0"/>
              <a:t>f0                     </a:t>
            </a:r>
            <a:r>
              <a:rPr lang="en-US" sz="900" dirty="0">
                <a:hlinkClick r:id="rId5"/>
              </a:rPr>
              <a:t>arXiv:1207.0878</a:t>
            </a:r>
            <a:endParaRPr lang="en-US" sz="900" dirty="0"/>
          </a:p>
          <a:p>
            <a:r>
              <a:rPr lang="en-US" sz="900" dirty="0"/>
              <a:t>LHCb, </a:t>
            </a:r>
            <a:r>
              <a:rPr lang="en-US" sz="900" dirty="0" smtClean="0"/>
              <a:t>1.0fb</a:t>
            </a:r>
            <a:r>
              <a:rPr lang="en-US" sz="900" baseline="30000" dirty="0" smtClean="0"/>
              <a:t>-1</a:t>
            </a:r>
            <a:r>
              <a:rPr lang="en-US" sz="900" dirty="0" smtClean="0"/>
              <a:t>, </a:t>
            </a:r>
            <a:r>
              <a:rPr lang="en-US" sz="900" dirty="0" err="1" smtClean="0"/>
              <a:t>amb</a:t>
            </a:r>
            <a:r>
              <a:rPr lang="en-US" sz="900" dirty="0" smtClean="0"/>
              <a:t>, </a:t>
            </a:r>
            <a:r>
              <a:rPr lang="en-US" sz="900" dirty="0">
                <a:hlinkClick r:id="rId6"/>
              </a:rPr>
              <a:t>PRL. 108 (2012) 241801</a:t>
            </a:r>
            <a:endParaRPr lang="en-US" sz="900" dirty="0"/>
          </a:p>
        </p:txBody>
      </p:sp>
      <p:grpSp>
        <p:nvGrpSpPr>
          <p:cNvPr id="40967" name="Group 30"/>
          <p:cNvGrpSpPr>
            <a:grpSpLocks/>
          </p:cNvGrpSpPr>
          <p:nvPr/>
        </p:nvGrpSpPr>
        <p:grpSpPr bwMode="auto">
          <a:xfrm>
            <a:off x="0" y="762000"/>
            <a:ext cx="6075363" cy="2408238"/>
            <a:chOff x="0" y="990600"/>
            <a:chExt cx="6075107" cy="2408238"/>
          </a:xfrm>
        </p:grpSpPr>
        <p:pic>
          <p:nvPicPr>
            <p:cNvPr id="40987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l="48422"/>
            <a:stretch>
              <a:fillRect/>
            </a:stretch>
          </p:blipFill>
          <p:spPr bwMode="auto">
            <a:xfrm>
              <a:off x="2785404" y="990600"/>
              <a:ext cx="3289703" cy="24082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3005011" y="1371600"/>
              <a:ext cx="534964" cy="461963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</a:t>
              </a:r>
              <a:r>
                <a:rPr lang="en-US" b="1" i="1" baseline="-25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ts</a:t>
              </a:r>
              <a:endParaRPr lang="en-US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40989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r="55888"/>
            <a:stretch>
              <a:fillRect/>
            </a:stretch>
          </p:blipFill>
          <p:spPr bwMode="auto">
            <a:xfrm>
              <a:off x="0" y="990600"/>
              <a:ext cx="2813538" cy="24082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</p:grpSp>
      <p:pic>
        <p:nvPicPr>
          <p:cNvPr id="40968" name="Picture 3"/>
          <p:cNvPicPr>
            <a:picLocks noChangeAspect="1" noChangeArrowheads="1"/>
          </p:cNvPicPr>
          <p:nvPr/>
        </p:nvPicPr>
        <p:blipFill>
          <a:blip r:embed="rId8" cstate="print"/>
          <a:srcRect l="33786"/>
          <a:stretch>
            <a:fillRect/>
          </a:stretch>
        </p:blipFill>
        <p:spPr bwMode="auto">
          <a:xfrm>
            <a:off x="5989638" y="1295400"/>
            <a:ext cx="3021012" cy="104616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40969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94400" y="152400"/>
            <a:ext cx="2997200" cy="9906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16" name="Oval 15"/>
          <p:cNvSpPr/>
          <p:nvPr/>
        </p:nvSpPr>
        <p:spPr>
          <a:xfrm>
            <a:off x="7119938" y="1785938"/>
            <a:ext cx="823912" cy="5492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40971" name="Group 29"/>
          <p:cNvGrpSpPr>
            <a:grpSpLocks/>
          </p:cNvGrpSpPr>
          <p:nvPr/>
        </p:nvGrpSpPr>
        <p:grpSpPr bwMode="auto">
          <a:xfrm>
            <a:off x="5256213" y="3810000"/>
            <a:ext cx="3811587" cy="1427163"/>
            <a:chOff x="685800" y="3448928"/>
            <a:chExt cx="3811235" cy="1427872"/>
          </a:xfrm>
        </p:grpSpPr>
        <p:sp>
          <p:nvSpPr>
            <p:cNvPr id="40979" name="TextBox 26"/>
            <p:cNvSpPr txBox="1">
              <a:spLocks noChangeArrowheads="1"/>
            </p:cNvSpPr>
            <p:nvPr/>
          </p:nvSpPr>
          <p:spPr bwMode="auto">
            <a:xfrm>
              <a:off x="685800" y="3810000"/>
              <a:ext cx="647934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B</a:t>
              </a:r>
              <a:r>
                <a:rPr lang="nl-NL" sz="3000" i="1" baseline="-25000">
                  <a:cs typeface="Times New Roman" pitchFamily="18" charset="0"/>
                </a:rPr>
                <a:t>s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</a:p>
          </p:txBody>
        </p:sp>
        <p:sp>
          <p:nvSpPr>
            <p:cNvPr id="40980" name="TextBox 34"/>
            <p:cNvSpPr txBox="1">
              <a:spLocks noChangeArrowheads="1"/>
            </p:cNvSpPr>
            <p:nvPr/>
          </p:nvSpPr>
          <p:spPr bwMode="auto">
            <a:xfrm>
              <a:off x="3581400" y="3810000"/>
              <a:ext cx="915635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3000" i="1">
                  <a:cs typeface="Times New Roman" pitchFamily="18" charset="0"/>
                </a:rPr>
                <a:t>J/</a:t>
              </a:r>
              <a:r>
                <a:rPr lang="el-GR" sz="3000" i="1">
                  <a:cs typeface="Times New Roman" pitchFamily="18" charset="0"/>
                </a:rPr>
                <a:t>ψφ</a:t>
              </a:r>
              <a:endParaRPr lang="nl-NL" sz="3000" i="1" baseline="30000">
                <a:cs typeface="Times New Roman" pitchFamily="18" charset="0"/>
              </a:endParaRPr>
            </a:p>
          </p:txBody>
        </p:sp>
        <p:sp>
          <p:nvSpPr>
            <p:cNvPr id="24" name="Arc 23"/>
            <p:cNvSpPr/>
            <p:nvPr/>
          </p:nvSpPr>
          <p:spPr>
            <a:xfrm>
              <a:off x="1066765" y="3504519"/>
              <a:ext cx="2590561" cy="838616"/>
            </a:xfrm>
            <a:prstGeom prst="arc">
              <a:avLst>
                <a:gd name="adj1" fmla="val 11030545"/>
                <a:gd name="adj2" fmla="val 0"/>
              </a:avLst>
            </a:prstGeom>
            <a:ln w="6350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flipV="1">
              <a:off x="1066765" y="3809470"/>
              <a:ext cx="2590561" cy="838616"/>
            </a:xfrm>
            <a:prstGeom prst="arc">
              <a:avLst>
                <a:gd name="adj1" fmla="val 11030545"/>
                <a:gd name="adj2" fmla="val 0"/>
              </a:avLst>
            </a:prstGeom>
            <a:ln w="6350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983" name="TextBox 26"/>
            <p:cNvSpPr txBox="1">
              <a:spLocks noChangeArrowheads="1"/>
            </p:cNvSpPr>
            <p:nvPr/>
          </p:nvSpPr>
          <p:spPr bwMode="auto">
            <a:xfrm>
              <a:off x="1905000" y="4292025"/>
              <a:ext cx="853119" cy="5847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ym typeface="Symbol" pitchFamily="18" charset="2"/>
                </a:rPr>
                <a:t></a:t>
              </a:r>
              <a:r>
                <a:rPr lang="nl-NL" sz="3000" i="1">
                  <a:cs typeface="Times New Roman" pitchFamily="18" charset="0"/>
                </a:rPr>
                <a:t>B</a:t>
              </a:r>
              <a:r>
                <a:rPr lang="nl-NL" sz="3000" i="1" baseline="-25000">
                  <a:cs typeface="Times New Roman" pitchFamily="18" charset="0"/>
                </a:rPr>
                <a:t>s</a:t>
              </a:r>
              <a:r>
                <a:rPr lang="nl-NL" sz="3000" i="1" baseline="30000">
                  <a:cs typeface="Times New Roman" pitchFamily="18" charset="0"/>
                </a:rPr>
                <a:t>0</a:t>
              </a:r>
            </a:p>
          </p:txBody>
        </p:sp>
        <p:sp>
          <p:nvSpPr>
            <p:cNvPr id="40984" name="TextBox 26"/>
            <p:cNvSpPr txBox="1">
              <a:spLocks noChangeArrowheads="1"/>
            </p:cNvSpPr>
            <p:nvPr/>
          </p:nvSpPr>
          <p:spPr bwMode="auto">
            <a:xfrm>
              <a:off x="1372597" y="4066736"/>
              <a:ext cx="68480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>
                  <a:solidFill>
                    <a:srgbClr val="FF0000"/>
                  </a:solidFill>
                </a:rPr>
                <a:t>e</a:t>
              </a:r>
              <a:r>
                <a:rPr lang="en-US" sz="2800" i="1" baseline="30000">
                  <a:solidFill>
                    <a:srgbClr val="FF0000"/>
                  </a:solidFill>
                </a:rPr>
                <a:t>i</a:t>
              </a:r>
              <a:r>
                <a:rPr lang="el-GR" sz="2800" i="1" baseline="30000">
                  <a:solidFill>
                    <a:srgbClr val="FF0000"/>
                  </a:solidFill>
                </a:rPr>
                <a:t>φ</a:t>
              </a:r>
              <a:r>
                <a:rPr lang="en-US" sz="2000" i="1" baseline="20000">
                  <a:solidFill>
                    <a:srgbClr val="FF0000"/>
                  </a:solidFill>
                </a:rPr>
                <a:t>M</a:t>
              </a:r>
            </a:p>
          </p:txBody>
        </p:sp>
        <p:sp>
          <p:nvSpPr>
            <p:cNvPr id="40985" name="TextBox 27"/>
            <p:cNvSpPr txBox="1">
              <a:spLocks noChangeArrowheads="1"/>
            </p:cNvSpPr>
            <p:nvPr/>
          </p:nvSpPr>
          <p:spPr bwMode="auto">
            <a:xfrm>
              <a:off x="2057400" y="3448928"/>
              <a:ext cx="74571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>
                  <a:solidFill>
                    <a:srgbClr val="FF0000"/>
                  </a:solidFill>
                </a:rPr>
                <a:t>e</a:t>
              </a:r>
              <a:r>
                <a:rPr lang="en-US" sz="2800" i="1" baseline="30000">
                  <a:solidFill>
                    <a:srgbClr val="FF0000"/>
                  </a:solidFill>
                </a:rPr>
                <a:t>-i</a:t>
              </a:r>
              <a:r>
                <a:rPr lang="el-GR" sz="2800" i="1" baseline="30000">
                  <a:solidFill>
                    <a:srgbClr val="FF0000"/>
                  </a:solidFill>
                </a:rPr>
                <a:t>φ</a:t>
              </a:r>
              <a:r>
                <a:rPr lang="en-US" sz="2000" i="1" baseline="2000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40986" name="TextBox 28"/>
            <p:cNvSpPr txBox="1">
              <a:spLocks noChangeArrowheads="1"/>
            </p:cNvSpPr>
            <p:nvPr/>
          </p:nvSpPr>
          <p:spPr bwMode="auto">
            <a:xfrm>
              <a:off x="2721229" y="4137076"/>
              <a:ext cx="6655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>
                  <a:solidFill>
                    <a:srgbClr val="FF0000"/>
                  </a:solidFill>
                </a:rPr>
                <a:t>e</a:t>
              </a:r>
              <a:r>
                <a:rPr lang="en-US" sz="2800" i="1" baseline="30000">
                  <a:solidFill>
                    <a:srgbClr val="FF0000"/>
                  </a:solidFill>
                </a:rPr>
                <a:t>i</a:t>
              </a:r>
              <a:r>
                <a:rPr lang="el-GR" sz="2800" i="1" baseline="30000">
                  <a:solidFill>
                    <a:srgbClr val="FF0000"/>
                  </a:solidFill>
                </a:rPr>
                <a:t>φ</a:t>
              </a:r>
              <a:r>
                <a:rPr lang="en-US" sz="2000" i="1" baseline="20000">
                  <a:solidFill>
                    <a:srgbClr val="FF0000"/>
                  </a:solidFill>
                </a:rPr>
                <a:t>D</a:t>
              </a:r>
            </a:p>
          </p:txBody>
        </p:sp>
      </p:grpSp>
      <p:sp>
        <p:nvSpPr>
          <p:cNvPr id="13" name="Text Placeholder 2"/>
          <p:cNvSpPr txBox="1">
            <a:spLocks/>
          </p:cNvSpPr>
          <p:nvPr/>
        </p:nvSpPr>
        <p:spPr bwMode="auto">
          <a:xfrm>
            <a:off x="6019800" y="2514600"/>
            <a:ext cx="3048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defRPr/>
            </a:pP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→J/</a:t>
            </a:r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ψφ</a:t>
            </a:r>
            <a:r>
              <a:rPr lang="en-US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</a:t>
            </a: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Relative phase: </a:t>
            </a:r>
            <a:r>
              <a:rPr lang="el-G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φ</a:t>
            </a:r>
            <a:r>
              <a:rPr lang="en-US" baseline="-25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s</a:t>
            </a:r>
            <a:endParaRPr lang="en-US" baseline="-25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0973" name="Picture 3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000" y="5181600"/>
            <a:ext cx="2873375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1966913" y="5570538"/>
            <a:ext cx="4413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751388" y="1555750"/>
            <a:ext cx="6873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b="1" i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</a:t>
            </a:r>
            <a:endParaRPr lang="en-US" b="1" i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1666875" y="1579563"/>
            <a:ext cx="6873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i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</a:t>
            </a:r>
            <a:endParaRPr lang="en-US" b="1" i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77" name="Rectangle 14"/>
          <p:cNvSpPr>
            <a:spLocks noChangeArrowheads="1"/>
          </p:cNvSpPr>
          <p:nvPr/>
        </p:nvSpPr>
        <p:spPr bwMode="auto">
          <a:xfrm>
            <a:off x="2847975" y="3276600"/>
            <a:ext cx="2438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A.Lenz (SM prediction), </a:t>
            </a:r>
            <a:r>
              <a:rPr lang="en-US" sz="1000">
                <a:hlinkClick r:id="rId11"/>
              </a:rPr>
              <a:t>arXiv:1205.1444</a:t>
            </a:r>
            <a:endParaRPr lang="en-US" sz="1000"/>
          </a:p>
        </p:txBody>
      </p:sp>
      <p:grpSp>
        <p:nvGrpSpPr>
          <p:cNvPr id="31" name="Group 30"/>
          <p:cNvGrpSpPr/>
          <p:nvPr/>
        </p:nvGrpSpPr>
        <p:grpSpPr>
          <a:xfrm>
            <a:off x="2895600" y="609600"/>
            <a:ext cx="510076" cy="491196"/>
            <a:chOff x="5943600" y="1794804"/>
            <a:chExt cx="510076" cy="491196"/>
          </a:xfrm>
        </p:grpSpPr>
        <p:sp>
          <p:nvSpPr>
            <p:cNvPr id="32" name="Oval 31"/>
            <p:cNvSpPr/>
            <p:nvPr/>
          </p:nvSpPr>
          <p:spPr>
            <a:xfrm>
              <a:off x="59436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36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3324" y="533400"/>
            <a:ext cx="510076" cy="491196"/>
            <a:chOff x="5334000" y="1794804"/>
            <a:chExt cx="510076" cy="491196"/>
          </a:xfrm>
        </p:grpSpPr>
        <p:sp>
          <p:nvSpPr>
            <p:cNvPr id="36" name="Oval 35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34000" y="1794804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</p:grpSp>
      <p:sp>
        <p:nvSpPr>
          <p:cNvPr id="38" name="TextBox 37"/>
          <p:cNvSpPr txBox="1"/>
          <p:nvPr/>
        </p:nvSpPr>
        <p:spPr bwMode="auto">
          <a:xfrm>
            <a:off x="3988949" y="1828800"/>
            <a:ext cx="659251" cy="4619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i="1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ts</a:t>
            </a:r>
            <a:endParaRPr lang="en-US" b="1" i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29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Motivation 1: New Physics in loop diagrams?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524000"/>
            <a:ext cx="7543800" cy="1524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Precision measurements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Find deviations from the Standard Model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Sensitive to heavy particles in loop diagrams</a:t>
            </a:r>
            <a:endParaRPr lang="en-US" dirty="0"/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pSp>
        <p:nvGrpSpPr>
          <p:cNvPr id="19462" name="Group 5"/>
          <p:cNvGrpSpPr>
            <a:grpSpLocks/>
          </p:cNvGrpSpPr>
          <p:nvPr/>
        </p:nvGrpSpPr>
        <p:grpSpPr bwMode="auto">
          <a:xfrm>
            <a:off x="509588" y="4191000"/>
            <a:ext cx="3300412" cy="2362200"/>
            <a:chOff x="2299" y="2126"/>
            <a:chExt cx="1349" cy="945"/>
          </a:xfrm>
        </p:grpSpPr>
        <p:sp>
          <p:nvSpPr>
            <p:cNvPr id="19480" name="AutoShape 6"/>
            <p:cNvSpPr>
              <a:spLocks noChangeAspect="1" noChangeArrowheads="1"/>
            </p:cNvSpPr>
            <p:nvPr/>
          </p:nvSpPr>
          <p:spPr bwMode="auto">
            <a:xfrm>
              <a:off x="2299" y="2352"/>
              <a:ext cx="1349" cy="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800">
                <a:latin typeface="Calibri" pitchFamily="34" charset="0"/>
              </a:endParaRPr>
            </a:p>
          </p:txBody>
        </p:sp>
        <p:pic>
          <p:nvPicPr>
            <p:cNvPr id="19481" name="Picture 7" descr="MCj0239733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9" y="2352"/>
              <a:ext cx="1003" cy="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2" name="Freeform 8"/>
            <p:cNvSpPr>
              <a:spLocks/>
            </p:cNvSpPr>
            <p:nvPr/>
          </p:nvSpPr>
          <p:spPr bwMode="auto">
            <a:xfrm>
              <a:off x="2783" y="2674"/>
              <a:ext cx="485" cy="42"/>
            </a:xfrm>
            <a:custGeom>
              <a:avLst/>
              <a:gdLst>
                <a:gd name="T0" fmla="*/ 0 w 669"/>
                <a:gd name="T1" fmla="*/ 11 h 44"/>
                <a:gd name="T2" fmla="*/ 1 w 669"/>
                <a:gd name="T3" fmla="*/ 11 h 44"/>
                <a:gd name="T4" fmla="*/ 1 w 669"/>
                <a:gd name="T5" fmla="*/ 1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3" name="Freeform 9"/>
            <p:cNvSpPr>
              <a:spLocks/>
            </p:cNvSpPr>
            <p:nvPr/>
          </p:nvSpPr>
          <p:spPr bwMode="auto">
            <a:xfrm flipH="1">
              <a:off x="2541" y="2918"/>
              <a:ext cx="914" cy="49"/>
            </a:xfrm>
            <a:custGeom>
              <a:avLst/>
              <a:gdLst>
                <a:gd name="T0" fmla="*/ 0 w 316"/>
                <a:gd name="T1" fmla="*/ 0 h 18"/>
                <a:gd name="T2" fmla="*/ 2147483647 w 316"/>
                <a:gd name="T3" fmla="*/ 2147483647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4" name="Freeform 10"/>
            <p:cNvSpPr>
              <a:spLocks/>
            </p:cNvSpPr>
            <p:nvPr/>
          </p:nvSpPr>
          <p:spPr bwMode="auto">
            <a:xfrm rot="3902503">
              <a:off x="2861" y="2707"/>
              <a:ext cx="49" cy="58"/>
            </a:xfrm>
            <a:custGeom>
              <a:avLst/>
              <a:gdLst>
                <a:gd name="T0" fmla="*/ 0 w 56"/>
                <a:gd name="T1" fmla="*/ 0 h 74"/>
                <a:gd name="T2" fmla="*/ 4 w 56"/>
                <a:gd name="T3" fmla="*/ 2 h 74"/>
                <a:gd name="T4" fmla="*/ 4 w 56"/>
                <a:gd name="T5" fmla="*/ 2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rot="10800000" vert="eaVert"/>
            <a:lstStyle/>
            <a:p>
              <a:endParaRPr lang="en-US"/>
            </a:p>
          </p:txBody>
        </p:sp>
        <p:sp>
          <p:nvSpPr>
            <p:cNvPr id="19485" name="Freeform 11"/>
            <p:cNvSpPr>
              <a:spLocks/>
            </p:cNvSpPr>
            <p:nvPr/>
          </p:nvSpPr>
          <p:spPr bwMode="auto">
            <a:xfrm>
              <a:off x="3086" y="2704"/>
              <a:ext cx="28" cy="82"/>
            </a:xfrm>
            <a:custGeom>
              <a:avLst/>
              <a:gdLst>
                <a:gd name="T0" fmla="*/ 3 w 33"/>
                <a:gd name="T1" fmla="*/ 0 h 98"/>
                <a:gd name="T2" fmla="*/ 0 w 33"/>
                <a:gd name="T3" fmla="*/ 3 h 98"/>
                <a:gd name="T4" fmla="*/ 3 w 33"/>
                <a:gd name="T5" fmla="*/ 3 h 98"/>
                <a:gd name="T6" fmla="*/ 0 60000 65536"/>
                <a:gd name="T7" fmla="*/ 0 60000 65536"/>
                <a:gd name="T8" fmla="*/ 0 60000 65536"/>
                <a:gd name="T9" fmla="*/ 0 w 33"/>
                <a:gd name="T10" fmla="*/ 0 h 98"/>
                <a:gd name="T11" fmla="*/ 33 w 33"/>
                <a:gd name="T12" fmla="*/ 98 h 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" h="98">
                  <a:moveTo>
                    <a:pt x="33" y="0"/>
                  </a:moveTo>
                  <a:cubicBezTo>
                    <a:pt x="22" y="54"/>
                    <a:pt x="14" y="37"/>
                    <a:pt x="0" y="82"/>
                  </a:cubicBezTo>
                  <a:cubicBezTo>
                    <a:pt x="5" y="87"/>
                    <a:pt x="17" y="98"/>
                    <a:pt x="17" y="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9486" name="Freeform 12"/>
            <p:cNvSpPr>
              <a:spLocks/>
            </p:cNvSpPr>
            <p:nvPr/>
          </p:nvSpPr>
          <p:spPr bwMode="auto">
            <a:xfrm>
              <a:off x="3121" y="2862"/>
              <a:ext cx="30" cy="68"/>
            </a:xfrm>
            <a:custGeom>
              <a:avLst/>
              <a:gdLst>
                <a:gd name="T0" fmla="*/ 0 w 36"/>
                <a:gd name="T1" fmla="*/ 0 h 81"/>
                <a:gd name="T2" fmla="*/ 2 w 36"/>
                <a:gd name="T3" fmla="*/ 3 h 81"/>
                <a:gd name="T4" fmla="*/ 2 w 36"/>
                <a:gd name="T5" fmla="*/ 3 h 81"/>
                <a:gd name="T6" fmla="*/ 0 60000 65536"/>
                <a:gd name="T7" fmla="*/ 0 60000 65536"/>
                <a:gd name="T8" fmla="*/ 0 60000 65536"/>
                <a:gd name="T9" fmla="*/ 0 w 36"/>
                <a:gd name="T10" fmla="*/ 0 h 81"/>
                <a:gd name="T11" fmla="*/ 36 w 36"/>
                <a:gd name="T12" fmla="*/ 81 h 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81">
                  <a:moveTo>
                    <a:pt x="0" y="0"/>
                  </a:moveTo>
                  <a:cubicBezTo>
                    <a:pt x="5" y="16"/>
                    <a:pt x="3" y="37"/>
                    <a:pt x="16" y="49"/>
                  </a:cubicBezTo>
                  <a:cubicBezTo>
                    <a:pt x="36" y="68"/>
                    <a:pt x="33" y="57"/>
                    <a:pt x="33" y="8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9487" name="Freeform 13"/>
            <p:cNvSpPr>
              <a:spLocks/>
            </p:cNvSpPr>
            <p:nvPr/>
          </p:nvSpPr>
          <p:spPr bwMode="auto">
            <a:xfrm>
              <a:off x="2860" y="2849"/>
              <a:ext cx="28" cy="102"/>
            </a:xfrm>
            <a:custGeom>
              <a:avLst/>
              <a:gdLst>
                <a:gd name="T0" fmla="*/ 0 w 33"/>
                <a:gd name="T1" fmla="*/ 0 h 122"/>
                <a:gd name="T2" fmla="*/ 3 w 33"/>
                <a:gd name="T3" fmla="*/ 3 h 122"/>
                <a:gd name="T4" fmla="*/ 3 w 33"/>
                <a:gd name="T5" fmla="*/ 3 h 122"/>
                <a:gd name="T6" fmla="*/ 0 w 33"/>
                <a:gd name="T7" fmla="*/ 3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22"/>
                <a:gd name="T14" fmla="*/ 33 w 3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22">
                  <a:moveTo>
                    <a:pt x="0" y="0"/>
                  </a:moveTo>
                  <a:cubicBezTo>
                    <a:pt x="9" y="45"/>
                    <a:pt x="18" y="42"/>
                    <a:pt x="33" y="81"/>
                  </a:cubicBezTo>
                  <a:cubicBezTo>
                    <a:pt x="30" y="89"/>
                    <a:pt x="29" y="99"/>
                    <a:pt x="24" y="106"/>
                  </a:cubicBezTo>
                  <a:cubicBezTo>
                    <a:pt x="17" y="113"/>
                    <a:pt x="0" y="122"/>
                    <a:pt x="0" y="12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9488" name="Freeform 14"/>
            <p:cNvSpPr>
              <a:spLocks/>
            </p:cNvSpPr>
            <p:nvPr/>
          </p:nvSpPr>
          <p:spPr bwMode="auto">
            <a:xfrm>
              <a:off x="2565" y="2745"/>
              <a:ext cx="165" cy="21"/>
            </a:xfrm>
            <a:custGeom>
              <a:avLst/>
              <a:gdLst>
                <a:gd name="T0" fmla="*/ 3 w 196"/>
                <a:gd name="T1" fmla="*/ 0 h 25"/>
                <a:gd name="T2" fmla="*/ 0 w 196"/>
                <a:gd name="T3" fmla="*/ 3 h 25"/>
                <a:gd name="T4" fmla="*/ 0 60000 65536"/>
                <a:gd name="T5" fmla="*/ 0 60000 65536"/>
                <a:gd name="T6" fmla="*/ 0 w 196"/>
                <a:gd name="T7" fmla="*/ 0 h 25"/>
                <a:gd name="T8" fmla="*/ 196 w 196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6" h="25">
                  <a:moveTo>
                    <a:pt x="196" y="0"/>
                  </a:moveTo>
                  <a:cubicBezTo>
                    <a:pt x="123" y="23"/>
                    <a:pt x="83" y="25"/>
                    <a:pt x="0" y="2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9489" name="Freeform 15"/>
            <p:cNvSpPr>
              <a:spLocks/>
            </p:cNvSpPr>
            <p:nvPr/>
          </p:nvSpPr>
          <p:spPr bwMode="auto">
            <a:xfrm>
              <a:off x="3292" y="2725"/>
              <a:ext cx="186" cy="13"/>
            </a:xfrm>
            <a:custGeom>
              <a:avLst/>
              <a:gdLst>
                <a:gd name="T0" fmla="*/ 0 w 221"/>
                <a:gd name="T1" fmla="*/ 2 h 16"/>
                <a:gd name="T2" fmla="*/ 3 w 221"/>
                <a:gd name="T3" fmla="*/ 0 h 16"/>
                <a:gd name="T4" fmla="*/ 3 w 221"/>
                <a:gd name="T5" fmla="*/ 2 h 16"/>
                <a:gd name="T6" fmla="*/ 0 60000 65536"/>
                <a:gd name="T7" fmla="*/ 0 60000 65536"/>
                <a:gd name="T8" fmla="*/ 0 60000 65536"/>
                <a:gd name="T9" fmla="*/ 0 w 221"/>
                <a:gd name="T10" fmla="*/ 0 h 16"/>
                <a:gd name="T11" fmla="*/ 221 w 2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1" h="16">
                  <a:moveTo>
                    <a:pt x="0" y="8"/>
                  </a:moveTo>
                  <a:cubicBezTo>
                    <a:pt x="27" y="5"/>
                    <a:pt x="54" y="0"/>
                    <a:pt x="82" y="0"/>
                  </a:cubicBezTo>
                  <a:cubicBezTo>
                    <a:pt x="134" y="0"/>
                    <a:pt x="171" y="16"/>
                    <a:pt x="221" y="1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9490" name="Text Box 16"/>
            <p:cNvSpPr txBox="1">
              <a:spLocks noChangeArrowheads="1"/>
            </p:cNvSpPr>
            <p:nvPr/>
          </p:nvSpPr>
          <p:spPr bwMode="auto">
            <a:xfrm>
              <a:off x="2388" y="2653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000">
                  <a:solidFill>
                    <a:srgbClr val="000000"/>
                  </a:solidFill>
                  <a:latin typeface="Times" pitchFamily="18" charset="0"/>
                </a:rPr>
                <a:t>b</a:t>
              </a:r>
              <a:endParaRPr lang="en-US" sz="1800"/>
            </a:p>
          </p:txBody>
        </p:sp>
        <p:sp>
          <p:nvSpPr>
            <p:cNvPr id="19491" name="Text Box 17"/>
            <p:cNvSpPr txBox="1">
              <a:spLocks noChangeArrowheads="1"/>
            </p:cNvSpPr>
            <p:nvPr/>
          </p:nvSpPr>
          <p:spPr bwMode="auto">
            <a:xfrm>
              <a:off x="2396" y="2821"/>
              <a:ext cx="17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000">
                  <a:solidFill>
                    <a:srgbClr val="000000"/>
                  </a:solidFill>
                  <a:latin typeface="Times" pitchFamily="18" charset="0"/>
                </a:rPr>
                <a:t>s</a:t>
              </a:r>
              <a:endParaRPr lang="en-US" sz="1800"/>
            </a:p>
          </p:txBody>
        </p:sp>
        <p:sp>
          <p:nvSpPr>
            <p:cNvPr id="19492" name="Text Box 18"/>
            <p:cNvSpPr txBox="1">
              <a:spLocks noChangeArrowheads="1"/>
            </p:cNvSpPr>
            <p:nvPr/>
          </p:nvSpPr>
          <p:spPr bwMode="auto">
            <a:xfrm>
              <a:off x="3459" y="2590"/>
              <a:ext cx="17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000">
                  <a:solidFill>
                    <a:srgbClr val="000000"/>
                  </a:solidFill>
                  <a:latin typeface="Times" pitchFamily="18" charset="0"/>
                </a:rPr>
                <a:t>s</a:t>
              </a:r>
              <a:endParaRPr lang="en-US" sz="1800"/>
            </a:p>
          </p:txBody>
        </p:sp>
        <p:sp>
          <p:nvSpPr>
            <p:cNvPr id="19493" name="Text Box 19"/>
            <p:cNvSpPr txBox="1">
              <a:spLocks noChangeArrowheads="1"/>
            </p:cNvSpPr>
            <p:nvPr/>
          </p:nvSpPr>
          <p:spPr bwMode="auto">
            <a:xfrm>
              <a:off x="3452" y="2779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000">
                  <a:solidFill>
                    <a:srgbClr val="000000"/>
                  </a:solidFill>
                  <a:latin typeface="Times" pitchFamily="18" charset="0"/>
                </a:rPr>
                <a:t>b</a:t>
              </a:r>
              <a:endParaRPr lang="en-US" sz="1800"/>
            </a:p>
          </p:txBody>
        </p:sp>
        <p:sp>
          <p:nvSpPr>
            <p:cNvPr id="19494" name="Line 20"/>
            <p:cNvSpPr>
              <a:spLocks noChangeShapeType="1"/>
            </p:cNvSpPr>
            <p:nvPr/>
          </p:nvSpPr>
          <p:spPr bwMode="auto">
            <a:xfrm>
              <a:off x="2433" y="2675"/>
              <a:ext cx="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9495" name="Line 21"/>
            <p:cNvSpPr>
              <a:spLocks noChangeShapeType="1"/>
            </p:cNvSpPr>
            <p:nvPr/>
          </p:nvSpPr>
          <p:spPr bwMode="auto">
            <a:xfrm>
              <a:off x="3492" y="2644"/>
              <a:ext cx="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9496" name="Text Box 22"/>
            <p:cNvSpPr txBox="1">
              <a:spLocks noChangeArrowheads="1"/>
            </p:cNvSpPr>
            <p:nvPr/>
          </p:nvSpPr>
          <p:spPr bwMode="auto">
            <a:xfrm>
              <a:off x="2352" y="2126"/>
              <a:ext cx="748" cy="12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 i="1"/>
                <a:t>“Box” diagram: </a:t>
              </a:r>
              <a:r>
                <a:rPr lang="el-GR" i="1">
                  <a:cs typeface="Times New Roman" pitchFamily="18" charset="0"/>
                </a:rPr>
                <a:t>Δ</a:t>
              </a:r>
              <a:r>
                <a:rPr lang="en-US" i="1">
                  <a:cs typeface="Times New Roman" pitchFamily="18" charset="0"/>
                </a:rPr>
                <a:t>B=2</a:t>
              </a:r>
              <a:endParaRPr lang="el-GR" i="1">
                <a:cs typeface="Times New Roman" pitchFamily="18" charset="0"/>
              </a:endParaRPr>
            </a:p>
          </p:txBody>
        </p:sp>
      </p:grpSp>
      <p:grpSp>
        <p:nvGrpSpPr>
          <p:cNvPr id="19463" name="Group 46"/>
          <p:cNvGrpSpPr>
            <a:grpSpLocks/>
          </p:cNvGrpSpPr>
          <p:nvPr/>
        </p:nvGrpSpPr>
        <p:grpSpPr bwMode="auto">
          <a:xfrm>
            <a:off x="4821238" y="4191000"/>
            <a:ext cx="3636962" cy="2514600"/>
            <a:chOff x="4821238" y="4191000"/>
            <a:chExt cx="3636962" cy="2514600"/>
          </a:xfrm>
        </p:grpSpPr>
        <p:grpSp>
          <p:nvGrpSpPr>
            <p:cNvPr id="19465" name="Group 24"/>
            <p:cNvGrpSpPr>
              <a:grpSpLocks/>
            </p:cNvGrpSpPr>
            <p:nvPr/>
          </p:nvGrpSpPr>
          <p:grpSpPr bwMode="auto">
            <a:xfrm>
              <a:off x="4851371" y="4712887"/>
              <a:ext cx="3530629" cy="1992719"/>
              <a:chOff x="3744" y="2304"/>
              <a:chExt cx="1406" cy="960"/>
            </a:xfrm>
          </p:grpSpPr>
          <p:sp>
            <p:nvSpPr>
              <p:cNvPr id="19467" name="AutoShape 25"/>
              <p:cNvSpPr>
                <a:spLocks noChangeAspect="1" noChangeArrowheads="1" noTextEdit="1"/>
              </p:cNvSpPr>
              <p:nvPr/>
            </p:nvSpPr>
            <p:spPr bwMode="auto">
              <a:xfrm>
                <a:off x="3744" y="2304"/>
                <a:ext cx="1349" cy="7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9468" name="Picture 26" descr="MCj02397330000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744" y="2304"/>
                <a:ext cx="1022" cy="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69" name="Freeform 27"/>
              <p:cNvSpPr>
                <a:spLocks/>
              </p:cNvSpPr>
              <p:nvPr/>
            </p:nvSpPr>
            <p:spPr bwMode="auto">
              <a:xfrm>
                <a:off x="4339" y="2603"/>
                <a:ext cx="279" cy="102"/>
              </a:xfrm>
              <a:custGeom>
                <a:avLst/>
                <a:gdLst>
                  <a:gd name="T0" fmla="*/ 0 w 459"/>
                  <a:gd name="T1" fmla="*/ 1 h 165"/>
                  <a:gd name="T2" fmla="*/ 1 w 459"/>
                  <a:gd name="T3" fmla="*/ 1 h 165"/>
                  <a:gd name="T4" fmla="*/ 1 w 459"/>
                  <a:gd name="T5" fmla="*/ 1 h 165"/>
                  <a:gd name="T6" fmla="*/ 1 w 459"/>
                  <a:gd name="T7" fmla="*/ 1 h 165"/>
                  <a:gd name="T8" fmla="*/ 1 w 459"/>
                  <a:gd name="T9" fmla="*/ 1 h 165"/>
                  <a:gd name="T10" fmla="*/ 1 w 459"/>
                  <a:gd name="T11" fmla="*/ 1 h 165"/>
                  <a:gd name="T12" fmla="*/ 1 w 459"/>
                  <a:gd name="T13" fmla="*/ 1 h 165"/>
                  <a:gd name="T14" fmla="*/ 1 w 459"/>
                  <a:gd name="T15" fmla="*/ 1 h 165"/>
                  <a:gd name="T16" fmla="*/ 1 w 459"/>
                  <a:gd name="T17" fmla="*/ 1 h 165"/>
                  <a:gd name="T18" fmla="*/ 1 w 459"/>
                  <a:gd name="T19" fmla="*/ 1 h 165"/>
                  <a:gd name="T20" fmla="*/ 1 w 459"/>
                  <a:gd name="T21" fmla="*/ 1 h 165"/>
                  <a:gd name="T22" fmla="*/ 1 w 459"/>
                  <a:gd name="T23" fmla="*/ 1 h 165"/>
                  <a:gd name="T24" fmla="*/ 1 w 459"/>
                  <a:gd name="T25" fmla="*/ 1 h 165"/>
                  <a:gd name="T26" fmla="*/ 1 w 459"/>
                  <a:gd name="T27" fmla="*/ 1 h 165"/>
                  <a:gd name="T28" fmla="*/ 1 w 459"/>
                  <a:gd name="T29" fmla="*/ 1 h 16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59"/>
                  <a:gd name="T46" fmla="*/ 0 h 165"/>
                  <a:gd name="T47" fmla="*/ 459 w 459"/>
                  <a:gd name="T48" fmla="*/ 165 h 16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59" h="165">
                    <a:moveTo>
                      <a:pt x="0" y="155"/>
                    </a:moveTo>
                    <a:cubicBezTo>
                      <a:pt x="26" y="117"/>
                      <a:pt x="16" y="87"/>
                      <a:pt x="55" y="60"/>
                    </a:cubicBezTo>
                    <a:cubicBezTo>
                      <a:pt x="63" y="63"/>
                      <a:pt x="71" y="64"/>
                      <a:pt x="79" y="68"/>
                    </a:cubicBezTo>
                    <a:cubicBezTo>
                      <a:pt x="88" y="72"/>
                      <a:pt x="94" y="86"/>
                      <a:pt x="103" y="84"/>
                    </a:cubicBezTo>
                    <a:cubicBezTo>
                      <a:pt x="114" y="81"/>
                      <a:pt x="108" y="43"/>
                      <a:pt x="118" y="28"/>
                    </a:cubicBezTo>
                    <a:cubicBezTo>
                      <a:pt x="123" y="20"/>
                      <a:pt x="134" y="18"/>
                      <a:pt x="142" y="13"/>
                    </a:cubicBezTo>
                    <a:cubicBezTo>
                      <a:pt x="163" y="15"/>
                      <a:pt x="186" y="12"/>
                      <a:pt x="205" y="20"/>
                    </a:cubicBezTo>
                    <a:cubicBezTo>
                      <a:pt x="213" y="23"/>
                      <a:pt x="207" y="38"/>
                      <a:pt x="213" y="44"/>
                    </a:cubicBezTo>
                    <a:cubicBezTo>
                      <a:pt x="219" y="50"/>
                      <a:pt x="229" y="49"/>
                      <a:pt x="237" y="52"/>
                    </a:cubicBezTo>
                    <a:cubicBezTo>
                      <a:pt x="245" y="47"/>
                      <a:pt x="254" y="43"/>
                      <a:pt x="260" y="36"/>
                    </a:cubicBezTo>
                    <a:cubicBezTo>
                      <a:pt x="267" y="27"/>
                      <a:pt x="265" y="9"/>
                      <a:pt x="276" y="5"/>
                    </a:cubicBezTo>
                    <a:cubicBezTo>
                      <a:pt x="291" y="0"/>
                      <a:pt x="308" y="10"/>
                      <a:pt x="324" y="13"/>
                    </a:cubicBezTo>
                    <a:cubicBezTo>
                      <a:pt x="347" y="85"/>
                      <a:pt x="340" y="73"/>
                      <a:pt x="426" y="84"/>
                    </a:cubicBezTo>
                    <a:cubicBezTo>
                      <a:pt x="431" y="100"/>
                      <a:pt x="433" y="117"/>
                      <a:pt x="442" y="131"/>
                    </a:cubicBezTo>
                    <a:cubicBezTo>
                      <a:pt x="459" y="157"/>
                      <a:pt x="458" y="165"/>
                      <a:pt x="458" y="147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0" name="Freeform 28"/>
              <p:cNvSpPr>
                <a:spLocks/>
              </p:cNvSpPr>
              <p:nvPr/>
            </p:nvSpPr>
            <p:spPr bwMode="auto">
              <a:xfrm>
                <a:off x="4004" y="2705"/>
                <a:ext cx="182" cy="22"/>
              </a:xfrm>
              <a:custGeom>
                <a:avLst/>
                <a:gdLst>
                  <a:gd name="T0" fmla="*/ 0 w 298"/>
                  <a:gd name="T1" fmla="*/ 0 h 34"/>
                  <a:gd name="T2" fmla="*/ 1 w 298"/>
                  <a:gd name="T3" fmla="*/ 1 h 34"/>
                  <a:gd name="T4" fmla="*/ 0 60000 65536"/>
                  <a:gd name="T5" fmla="*/ 0 60000 65536"/>
                  <a:gd name="T6" fmla="*/ 0 w 298"/>
                  <a:gd name="T7" fmla="*/ 0 h 34"/>
                  <a:gd name="T8" fmla="*/ 298 w 298"/>
                  <a:gd name="T9" fmla="*/ 34 h 3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8" h="34">
                    <a:moveTo>
                      <a:pt x="0" y="0"/>
                    </a:moveTo>
                    <a:cubicBezTo>
                      <a:pt x="95" y="34"/>
                      <a:pt x="198" y="19"/>
                      <a:pt x="298" y="19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1" name="Freeform 29"/>
              <p:cNvSpPr>
                <a:spLocks/>
              </p:cNvSpPr>
              <p:nvPr/>
            </p:nvSpPr>
            <p:spPr bwMode="auto">
              <a:xfrm>
                <a:off x="4270" y="2690"/>
                <a:ext cx="407" cy="27"/>
              </a:xfrm>
              <a:custGeom>
                <a:avLst/>
                <a:gdLst>
                  <a:gd name="T0" fmla="*/ 0 w 669"/>
                  <a:gd name="T1" fmla="*/ 1 h 44"/>
                  <a:gd name="T2" fmla="*/ 1 w 669"/>
                  <a:gd name="T3" fmla="*/ 1 h 44"/>
                  <a:gd name="T4" fmla="*/ 1 w 669"/>
                  <a:gd name="T5" fmla="*/ 1 h 44"/>
                  <a:gd name="T6" fmla="*/ 0 60000 65536"/>
                  <a:gd name="T7" fmla="*/ 0 60000 65536"/>
                  <a:gd name="T8" fmla="*/ 0 60000 65536"/>
                  <a:gd name="T9" fmla="*/ 0 w 669"/>
                  <a:gd name="T10" fmla="*/ 0 h 44"/>
                  <a:gd name="T11" fmla="*/ 669 w 669"/>
                  <a:gd name="T12" fmla="*/ 44 h 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69" h="44">
                    <a:moveTo>
                      <a:pt x="0" y="44"/>
                    </a:moveTo>
                    <a:cubicBezTo>
                      <a:pt x="106" y="0"/>
                      <a:pt x="19" y="28"/>
                      <a:pt x="232" y="35"/>
                    </a:cubicBezTo>
                    <a:cubicBezTo>
                      <a:pt x="378" y="39"/>
                      <a:pt x="669" y="44"/>
                      <a:pt x="669" y="44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2" name="Freeform 30"/>
              <p:cNvSpPr>
                <a:spLocks/>
              </p:cNvSpPr>
              <p:nvPr/>
            </p:nvSpPr>
            <p:spPr bwMode="auto">
              <a:xfrm>
                <a:off x="4751" y="2728"/>
                <a:ext cx="192" cy="12"/>
              </a:xfrm>
              <a:custGeom>
                <a:avLst/>
                <a:gdLst>
                  <a:gd name="T0" fmla="*/ 0 w 316"/>
                  <a:gd name="T1" fmla="*/ 0 h 18"/>
                  <a:gd name="T2" fmla="*/ 1 w 316"/>
                  <a:gd name="T3" fmla="*/ 1 h 18"/>
                  <a:gd name="T4" fmla="*/ 0 60000 65536"/>
                  <a:gd name="T5" fmla="*/ 0 60000 65536"/>
                  <a:gd name="T6" fmla="*/ 0 w 316"/>
                  <a:gd name="T7" fmla="*/ 0 h 18"/>
                  <a:gd name="T8" fmla="*/ 316 w 316"/>
                  <a:gd name="T9" fmla="*/ 18 h 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16" h="18">
                    <a:moveTo>
                      <a:pt x="0" y="0"/>
                    </a:moveTo>
                    <a:cubicBezTo>
                      <a:pt x="95" y="4"/>
                      <a:pt x="216" y="18"/>
                      <a:pt x="316" y="18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3" name="Freeform 31"/>
              <p:cNvSpPr>
                <a:spLocks/>
              </p:cNvSpPr>
              <p:nvPr/>
            </p:nvSpPr>
            <p:spPr bwMode="auto">
              <a:xfrm>
                <a:off x="4423" y="2711"/>
                <a:ext cx="34" cy="47"/>
              </a:xfrm>
              <a:custGeom>
                <a:avLst/>
                <a:gdLst>
                  <a:gd name="T0" fmla="*/ 0 w 56"/>
                  <a:gd name="T1" fmla="*/ 0 h 74"/>
                  <a:gd name="T2" fmla="*/ 1 w 56"/>
                  <a:gd name="T3" fmla="*/ 1 h 74"/>
                  <a:gd name="T4" fmla="*/ 1 w 56"/>
                  <a:gd name="T5" fmla="*/ 1 h 74"/>
                  <a:gd name="T6" fmla="*/ 0 60000 65536"/>
                  <a:gd name="T7" fmla="*/ 0 60000 65536"/>
                  <a:gd name="T8" fmla="*/ 0 60000 65536"/>
                  <a:gd name="T9" fmla="*/ 0 w 56"/>
                  <a:gd name="T10" fmla="*/ 0 h 74"/>
                  <a:gd name="T11" fmla="*/ 56 w 56"/>
                  <a:gd name="T12" fmla="*/ 74 h 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6" h="74">
                    <a:moveTo>
                      <a:pt x="0" y="0"/>
                    </a:moveTo>
                    <a:cubicBezTo>
                      <a:pt x="6" y="9"/>
                      <a:pt x="9" y="21"/>
                      <a:pt x="18" y="28"/>
                    </a:cubicBezTo>
                    <a:cubicBezTo>
                      <a:pt x="46" y="51"/>
                      <a:pt x="56" y="17"/>
                      <a:pt x="56" y="74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4" name="Text Box 32"/>
              <p:cNvSpPr txBox="1">
                <a:spLocks noChangeArrowheads="1"/>
              </p:cNvSpPr>
              <p:nvPr/>
            </p:nvSpPr>
            <p:spPr bwMode="auto">
              <a:xfrm>
                <a:off x="3826" y="2589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2000">
                    <a:solidFill>
                      <a:srgbClr val="000000"/>
                    </a:solidFill>
                    <a:latin typeface="Times" pitchFamily="18" charset="0"/>
                    <a:cs typeface="Times New Roman" pitchFamily="18" charset="0"/>
                  </a:rPr>
                  <a:t>b</a:t>
                </a:r>
                <a:endParaRPr lang="en-GB" sz="1800"/>
              </a:p>
            </p:txBody>
          </p:sp>
          <p:sp>
            <p:nvSpPr>
              <p:cNvPr id="19475" name="Text Box 33"/>
              <p:cNvSpPr txBox="1">
                <a:spLocks noChangeArrowheads="1"/>
              </p:cNvSpPr>
              <p:nvPr/>
            </p:nvSpPr>
            <p:spPr bwMode="auto">
              <a:xfrm>
                <a:off x="4915" y="2582"/>
                <a:ext cx="17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2000">
                    <a:solidFill>
                      <a:srgbClr val="000000"/>
                    </a:solidFill>
                    <a:latin typeface="Times" pitchFamily="18" charset="0"/>
                    <a:cs typeface="Times New Roman" pitchFamily="18" charset="0"/>
                  </a:rPr>
                  <a:t>s</a:t>
                </a:r>
                <a:endParaRPr lang="en-GB" sz="1800"/>
              </a:p>
            </p:txBody>
          </p:sp>
          <p:sp>
            <p:nvSpPr>
              <p:cNvPr id="19476" name="Freeform 34"/>
              <p:cNvSpPr>
                <a:spLocks/>
              </p:cNvSpPr>
              <p:nvPr/>
            </p:nvSpPr>
            <p:spPr bwMode="auto">
              <a:xfrm>
                <a:off x="4620" y="2917"/>
                <a:ext cx="89" cy="195"/>
              </a:xfrm>
              <a:custGeom>
                <a:avLst/>
                <a:gdLst>
                  <a:gd name="T0" fmla="*/ 0 w 365"/>
                  <a:gd name="T1" fmla="*/ 2 h 258"/>
                  <a:gd name="T2" fmla="*/ 0 w 365"/>
                  <a:gd name="T3" fmla="*/ 2 h 258"/>
                  <a:gd name="T4" fmla="*/ 0 w 365"/>
                  <a:gd name="T5" fmla="*/ 2 h 258"/>
                  <a:gd name="T6" fmla="*/ 0 w 365"/>
                  <a:gd name="T7" fmla="*/ 0 h 258"/>
                  <a:gd name="T8" fmla="*/ 0 w 365"/>
                  <a:gd name="T9" fmla="*/ 2 h 258"/>
                  <a:gd name="T10" fmla="*/ 0 w 365"/>
                  <a:gd name="T11" fmla="*/ 2 h 258"/>
                  <a:gd name="T12" fmla="*/ 0 w 365"/>
                  <a:gd name="T13" fmla="*/ 2 h 258"/>
                  <a:gd name="T14" fmla="*/ 0 w 365"/>
                  <a:gd name="T15" fmla="*/ 2 h 258"/>
                  <a:gd name="T16" fmla="*/ 0 w 365"/>
                  <a:gd name="T17" fmla="*/ 2 h 2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5"/>
                  <a:gd name="T28" fmla="*/ 0 h 258"/>
                  <a:gd name="T29" fmla="*/ 365 w 365"/>
                  <a:gd name="T30" fmla="*/ 258 h 2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5" h="258">
                    <a:moveTo>
                      <a:pt x="340" y="72"/>
                    </a:moveTo>
                    <a:cubicBezTo>
                      <a:pt x="242" y="39"/>
                      <a:pt x="365" y="78"/>
                      <a:pt x="268" y="54"/>
                    </a:cubicBezTo>
                    <a:cubicBezTo>
                      <a:pt x="226" y="44"/>
                      <a:pt x="184" y="9"/>
                      <a:pt x="142" y="6"/>
                    </a:cubicBezTo>
                    <a:cubicBezTo>
                      <a:pt x="118" y="4"/>
                      <a:pt x="94" y="2"/>
                      <a:pt x="70" y="0"/>
                    </a:cubicBezTo>
                    <a:cubicBezTo>
                      <a:pt x="34" y="5"/>
                      <a:pt x="0" y="0"/>
                      <a:pt x="28" y="42"/>
                    </a:cubicBezTo>
                    <a:cubicBezTo>
                      <a:pt x="30" y="66"/>
                      <a:pt x="28" y="117"/>
                      <a:pt x="52" y="138"/>
                    </a:cubicBezTo>
                    <a:cubicBezTo>
                      <a:pt x="63" y="147"/>
                      <a:pt x="88" y="162"/>
                      <a:pt x="88" y="162"/>
                    </a:cubicBezTo>
                    <a:cubicBezTo>
                      <a:pt x="104" y="186"/>
                      <a:pt x="128" y="193"/>
                      <a:pt x="154" y="210"/>
                    </a:cubicBezTo>
                    <a:cubicBezTo>
                      <a:pt x="201" y="241"/>
                      <a:pt x="266" y="258"/>
                      <a:pt x="322" y="258"/>
                    </a:cubicBezTo>
                  </a:path>
                </a:pathLst>
              </a:custGeom>
              <a:noFill/>
              <a:ln w="38100">
                <a:solidFill>
                  <a:srgbClr val="FF3300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7" name="Text Box 35"/>
              <p:cNvSpPr txBox="1">
                <a:spLocks noChangeArrowheads="1"/>
              </p:cNvSpPr>
              <p:nvPr/>
            </p:nvSpPr>
            <p:spPr bwMode="auto">
              <a:xfrm>
                <a:off x="4896" y="3014"/>
                <a:ext cx="24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l-GR" sz="1800">
                    <a:solidFill>
                      <a:srgbClr val="000000"/>
                    </a:solidFill>
                    <a:latin typeface="Calibri" pitchFamily="34" charset="0"/>
                    <a:cs typeface="Times New Roman" pitchFamily="18" charset="0"/>
                  </a:rPr>
                  <a:t>μ</a:t>
                </a:r>
                <a:endParaRPr lang="el-GR" sz="1800">
                  <a:latin typeface="Calibri" pitchFamily="34" charset="0"/>
                </a:endParaRPr>
              </a:p>
            </p:txBody>
          </p:sp>
          <p:sp>
            <p:nvSpPr>
              <p:cNvPr id="19478" name="Text Box 36"/>
              <p:cNvSpPr txBox="1">
                <a:spLocks noChangeArrowheads="1"/>
              </p:cNvSpPr>
              <p:nvPr/>
            </p:nvSpPr>
            <p:spPr bwMode="auto">
              <a:xfrm>
                <a:off x="4910" y="2812"/>
                <a:ext cx="24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l-GR" sz="1800">
                    <a:solidFill>
                      <a:srgbClr val="000000"/>
                    </a:solidFill>
                    <a:latin typeface="Calibri" pitchFamily="34" charset="0"/>
                    <a:cs typeface="Times New Roman" pitchFamily="18" charset="0"/>
                  </a:rPr>
                  <a:t>μ</a:t>
                </a:r>
                <a:endParaRPr lang="el-GR" sz="1800">
                  <a:latin typeface="Calibri" pitchFamily="34" charset="0"/>
                </a:endParaRPr>
              </a:p>
            </p:txBody>
          </p:sp>
          <p:sp>
            <p:nvSpPr>
              <p:cNvPr id="19479" name="Freeform 37"/>
              <p:cNvSpPr>
                <a:spLocks/>
              </p:cNvSpPr>
              <p:nvPr/>
            </p:nvSpPr>
            <p:spPr bwMode="auto">
              <a:xfrm>
                <a:off x="4487" y="2809"/>
                <a:ext cx="88" cy="195"/>
              </a:xfrm>
              <a:custGeom>
                <a:avLst/>
                <a:gdLst>
                  <a:gd name="T0" fmla="*/ 0 w 134"/>
                  <a:gd name="T1" fmla="*/ 2147483647 h 111"/>
                  <a:gd name="T2" fmla="*/ 1 w 134"/>
                  <a:gd name="T3" fmla="*/ 2147483647 h 111"/>
                  <a:gd name="T4" fmla="*/ 1 w 134"/>
                  <a:gd name="T5" fmla="*/ 2147483647 h 111"/>
                  <a:gd name="T6" fmla="*/ 1 w 134"/>
                  <a:gd name="T7" fmla="*/ 2147483647 h 1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4"/>
                  <a:gd name="T13" fmla="*/ 0 h 111"/>
                  <a:gd name="T14" fmla="*/ 134 w 134"/>
                  <a:gd name="T15" fmla="*/ 111 h 1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4" h="111">
                    <a:moveTo>
                      <a:pt x="0" y="17"/>
                    </a:moveTo>
                    <a:cubicBezTo>
                      <a:pt x="19" y="73"/>
                      <a:pt x="0" y="60"/>
                      <a:pt x="61" y="51"/>
                    </a:cubicBezTo>
                    <a:cubicBezTo>
                      <a:pt x="119" y="31"/>
                      <a:pt x="98" y="0"/>
                      <a:pt x="108" y="111"/>
                    </a:cubicBezTo>
                    <a:cubicBezTo>
                      <a:pt x="133" y="102"/>
                      <a:pt x="125" y="110"/>
                      <a:pt x="134" y="91"/>
                    </a:cubicBezTo>
                  </a:path>
                </a:pathLst>
              </a:custGeom>
              <a:noFill/>
              <a:ln w="38100">
                <a:solidFill>
                  <a:srgbClr val="FF3300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9466" name="Text Box 38"/>
            <p:cNvSpPr txBox="1">
              <a:spLocks noChangeArrowheads="1"/>
            </p:cNvSpPr>
            <p:nvPr/>
          </p:nvSpPr>
          <p:spPr bwMode="auto">
            <a:xfrm>
              <a:off x="4821238" y="4191000"/>
              <a:ext cx="3636962" cy="4616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  <p:txBody>
            <a:bodyPr>
              <a:spAutoFit/>
            </a:bodyPr>
            <a:lstStyle/>
            <a:p>
              <a:r>
                <a:rPr lang="en-US" i="1"/>
                <a:t>“Penguin” diagram: </a:t>
              </a:r>
              <a:r>
                <a:rPr lang="el-GR" i="1">
                  <a:cs typeface="Times New Roman" pitchFamily="18" charset="0"/>
                </a:rPr>
                <a:t>Δ</a:t>
              </a:r>
              <a:r>
                <a:rPr lang="en-US" i="1">
                  <a:cs typeface="Times New Roman" pitchFamily="18" charset="0"/>
                </a:rPr>
                <a:t>B=1</a:t>
              </a:r>
              <a:endParaRPr lang="el-GR" i="1">
                <a:cs typeface="Times New Roman" pitchFamily="18" charset="0"/>
              </a:endParaRPr>
            </a:p>
          </p:txBody>
        </p:sp>
      </p:grp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9"/>
          <p:cNvPicPr>
            <a:picLocks noChangeAspect="1" noChangeArrowheads="1"/>
          </p:cNvPicPr>
          <p:nvPr/>
        </p:nvPicPr>
        <p:blipFill>
          <a:blip r:embed="rId3" cstate="print"/>
          <a:srcRect l="5086" b="3035"/>
          <a:stretch>
            <a:fillRect/>
          </a:stretch>
        </p:blipFill>
        <p:spPr bwMode="auto">
          <a:xfrm>
            <a:off x="4648200" y="3962400"/>
            <a:ext cx="4267200" cy="273382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477000" cy="76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800" dirty="0" smtClean="0">
                <a:latin typeface="Times New Roman"/>
                <a:cs typeface="Times New Roman"/>
              </a:rPr>
              <a:t>LHCb: </a:t>
            </a:r>
            <a:r>
              <a:rPr lang="el-GR" sz="4800" dirty="0" smtClean="0">
                <a:latin typeface="Times New Roman"/>
                <a:cs typeface="Times New Roman"/>
              </a:rPr>
              <a:t>φ</a:t>
            </a:r>
            <a:r>
              <a:rPr lang="en-US" sz="4800" baseline="-25000" dirty="0" smtClean="0">
                <a:latin typeface="Times New Roman"/>
                <a:cs typeface="Times New Roman"/>
              </a:rPr>
              <a:t>s</a:t>
            </a:r>
            <a:endParaRPr lang="en-US" sz="4800" dirty="0"/>
          </a:p>
        </p:txBody>
      </p:sp>
      <p:sp>
        <p:nvSpPr>
          <p:cNvPr id="4198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198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pSp>
        <p:nvGrpSpPr>
          <p:cNvPr id="41990" name="Group 23"/>
          <p:cNvGrpSpPr>
            <a:grpSpLocks/>
          </p:cNvGrpSpPr>
          <p:nvPr/>
        </p:nvGrpSpPr>
        <p:grpSpPr bwMode="auto">
          <a:xfrm>
            <a:off x="0" y="609600"/>
            <a:ext cx="4610100" cy="3505200"/>
            <a:chOff x="4457334" y="76200"/>
            <a:chExt cx="4610466" cy="3733800"/>
          </a:xfrm>
        </p:grpSpPr>
        <p:pic>
          <p:nvPicPr>
            <p:cNvPr id="42022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57334" y="457200"/>
              <a:ext cx="4610466" cy="3352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3" name="TextBox 18"/>
            <p:cNvSpPr txBox="1">
              <a:spLocks noChangeArrowheads="1"/>
            </p:cNvSpPr>
            <p:nvPr/>
          </p:nvSpPr>
          <p:spPr bwMode="auto">
            <a:xfrm>
              <a:off x="5066982" y="76200"/>
              <a:ext cx="1130390" cy="3940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B</a:t>
              </a:r>
              <a:r>
                <a:rPr lang="en-US" sz="1800" i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0</a:t>
              </a:r>
              <a:r>
                <a:rPr lang="en-US" sz="1800" i="1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s</a:t>
              </a:r>
              <a:r>
                <a:rPr lang="en-US" sz="18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→J/</a:t>
              </a:r>
              <a:r>
                <a:rPr lang="el-GR" sz="18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ψ</a:t>
              </a:r>
              <a:r>
                <a:rPr lang="en-US" sz="18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  <a:sym typeface="Wingdings" pitchFamily="2" charset="2"/>
                </a:rPr>
                <a:t>φ</a:t>
              </a:r>
              <a:endParaRPr lang="en-US" sz="1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024" name="TextBox 18"/>
            <p:cNvSpPr txBox="1">
              <a:spLocks noChangeArrowheads="1"/>
            </p:cNvSpPr>
            <p:nvPr/>
          </p:nvSpPr>
          <p:spPr bwMode="auto">
            <a:xfrm>
              <a:off x="5341034" y="685800"/>
              <a:ext cx="1440766" cy="10771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i="1">
                  <a:cs typeface="Times New Roman" pitchFamily="18" charset="0"/>
                </a:rPr>
                <a:t>t &gt;0.3 ps </a:t>
              </a:r>
            </a:p>
            <a:p>
              <a:r>
                <a:rPr lang="en-US" sz="1600" i="1">
                  <a:cs typeface="Times New Roman" pitchFamily="18" charset="0"/>
                </a:rPr>
                <a:t>N = 21,200  </a:t>
              </a:r>
              <a:endParaRPr lang="en-US" sz="1200" i="1">
                <a:cs typeface="Times New Roman" pitchFamily="18" charset="0"/>
              </a:endParaRPr>
            </a:p>
            <a:p>
              <a:r>
                <a:rPr lang="en-US" sz="1600" i="1">
                  <a:cs typeface="Times New Roman" pitchFamily="18" charset="0"/>
                </a:rPr>
                <a:t>σ ~ 7 MeV    </a:t>
              </a:r>
            </a:p>
            <a:p>
              <a:r>
                <a:rPr lang="en-US" sz="1600" i="1">
                  <a:cs typeface="Times New Roman" pitchFamily="18" charset="0"/>
                </a:rPr>
                <a:t>L ~ 1.0 fb</a:t>
              </a:r>
              <a:r>
                <a:rPr lang="en-US" sz="1600" i="1" baseline="30000">
                  <a:cs typeface="Times New Roman" pitchFamily="18" charset="0"/>
                </a:rPr>
                <a:t>-1</a:t>
              </a:r>
              <a:endParaRPr lang="en-US" sz="1600" baseline="30000"/>
            </a:p>
          </p:txBody>
        </p:sp>
      </p:grpSp>
      <p:grpSp>
        <p:nvGrpSpPr>
          <p:cNvPr id="41991" name="Group 24"/>
          <p:cNvGrpSpPr>
            <a:grpSpLocks/>
          </p:cNvGrpSpPr>
          <p:nvPr/>
        </p:nvGrpSpPr>
        <p:grpSpPr bwMode="auto">
          <a:xfrm>
            <a:off x="4518025" y="866775"/>
            <a:ext cx="4437063" cy="3200400"/>
            <a:chOff x="4621607" y="3608349"/>
            <a:chExt cx="4436327" cy="3097251"/>
          </a:xfrm>
        </p:grpSpPr>
        <p:pic>
          <p:nvPicPr>
            <p:cNvPr id="42015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21607" y="3608349"/>
              <a:ext cx="4436327" cy="309725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42016" name="TextBox 18"/>
            <p:cNvSpPr txBox="1">
              <a:spLocks noChangeArrowheads="1"/>
            </p:cNvSpPr>
            <p:nvPr/>
          </p:nvSpPr>
          <p:spPr bwMode="auto">
            <a:xfrm>
              <a:off x="5361259" y="4520874"/>
              <a:ext cx="1295185" cy="38721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2000" i="1">
                  <a:cs typeface="Times New Roman" pitchFamily="18" charset="0"/>
                </a:rPr>
                <a:t>σ</a:t>
              </a:r>
              <a:r>
                <a:rPr lang="en-US" sz="2000" i="1" baseline="-25000">
                  <a:cs typeface="Times New Roman" pitchFamily="18" charset="0"/>
                </a:rPr>
                <a:t>t</a:t>
              </a:r>
              <a:r>
                <a:rPr lang="en-US" sz="2000" i="1">
                  <a:cs typeface="Times New Roman" pitchFamily="18" charset="0"/>
                </a:rPr>
                <a:t>  ~ 45 fs</a:t>
              </a:r>
            </a:p>
          </p:txBody>
        </p:sp>
        <p:sp>
          <p:nvSpPr>
            <p:cNvPr id="42017" name="TextBox 11"/>
            <p:cNvSpPr txBox="1">
              <a:spLocks noChangeArrowheads="1"/>
            </p:cNvSpPr>
            <p:nvPr/>
          </p:nvSpPr>
          <p:spPr bwMode="auto">
            <a:xfrm>
              <a:off x="6601264" y="5700932"/>
              <a:ext cx="90922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rgbClr val="3333FF"/>
                  </a:solidFill>
                </a:rPr>
                <a:t>prompt </a:t>
              </a:r>
            </a:p>
            <a:p>
              <a:pPr algn="ctr"/>
              <a:r>
                <a:rPr lang="en-US" sz="1800">
                  <a:solidFill>
                    <a:srgbClr val="3333FF"/>
                  </a:solidFill>
                </a:rPr>
                <a:t>J/</a:t>
              </a:r>
              <a:r>
                <a:rPr lang="el-GR" sz="1800">
                  <a:solidFill>
                    <a:srgbClr val="3333FF"/>
                  </a:solidFill>
                  <a:cs typeface="Times New Roman" pitchFamily="18" charset="0"/>
                </a:rPr>
                <a:t>ψ</a:t>
              </a:r>
              <a:endParaRPr lang="en-US" sz="1800">
                <a:solidFill>
                  <a:srgbClr val="3333FF"/>
                </a:solidFill>
              </a:endParaRPr>
            </a:p>
          </p:txBody>
        </p:sp>
        <p:sp>
          <p:nvSpPr>
            <p:cNvPr id="42018" name="TextBox 18"/>
            <p:cNvSpPr txBox="1">
              <a:spLocks noChangeArrowheads="1"/>
            </p:cNvSpPr>
            <p:nvPr/>
          </p:nvSpPr>
          <p:spPr bwMode="auto">
            <a:xfrm>
              <a:off x="7602964" y="5543490"/>
              <a:ext cx="123623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>
                  <a:solidFill>
                    <a:srgbClr val="3333FF"/>
                  </a:solidFill>
                  <a:cs typeface="Times New Roman" pitchFamily="18" charset="0"/>
                </a:rPr>
                <a:t>B</a:t>
              </a:r>
              <a:r>
                <a:rPr lang="en-US" sz="2000" i="1" baseline="30000">
                  <a:solidFill>
                    <a:srgbClr val="3333FF"/>
                  </a:solidFill>
                  <a:cs typeface="Times New Roman" pitchFamily="18" charset="0"/>
                </a:rPr>
                <a:t>0</a:t>
              </a:r>
              <a:r>
                <a:rPr lang="en-US" sz="2000" i="1" baseline="-25000">
                  <a:solidFill>
                    <a:srgbClr val="3333FF"/>
                  </a:solidFill>
                  <a:cs typeface="Times New Roman" pitchFamily="18" charset="0"/>
                </a:rPr>
                <a:t>s</a:t>
              </a:r>
              <a:r>
                <a:rPr lang="en-US" sz="2000" i="1">
                  <a:solidFill>
                    <a:srgbClr val="3333FF"/>
                  </a:solidFill>
                  <a:cs typeface="Times New Roman" pitchFamily="18" charset="0"/>
                  <a:sym typeface="Wingdings" pitchFamily="2" charset="2"/>
                </a:rPr>
                <a:t>→J/</a:t>
              </a:r>
              <a:r>
                <a:rPr lang="el-GR" sz="2000" i="1">
                  <a:solidFill>
                    <a:srgbClr val="3333FF"/>
                  </a:solidFill>
                  <a:cs typeface="Times New Roman" pitchFamily="18" charset="0"/>
                  <a:sym typeface="Wingdings" pitchFamily="2" charset="2"/>
                </a:rPr>
                <a:t>ψ</a:t>
              </a:r>
              <a:r>
                <a:rPr lang="en-US" sz="2000" i="1">
                  <a:solidFill>
                    <a:srgbClr val="3333FF"/>
                  </a:solidFill>
                  <a:cs typeface="Times New Roman" pitchFamily="18" charset="0"/>
                  <a:sym typeface="Wingdings" pitchFamily="2" charset="2"/>
                </a:rPr>
                <a:t>φ</a:t>
              </a:r>
              <a:endParaRPr lang="en-US" sz="2000" baseline="30000">
                <a:solidFill>
                  <a:srgbClr val="3333FF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7010399" y="4877362"/>
              <a:ext cx="76187" cy="9141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 flipV="1">
              <a:off x="7772272" y="5181556"/>
              <a:ext cx="76187" cy="3810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7391335" y="3809609"/>
              <a:ext cx="0" cy="251498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 Placeholder 2"/>
          <p:cNvSpPr txBox="1">
            <a:spLocks/>
          </p:cNvSpPr>
          <p:nvPr/>
        </p:nvSpPr>
        <p:spPr bwMode="auto">
          <a:xfrm>
            <a:off x="290513" y="4405313"/>
            <a:ext cx="40386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Angular analysis</a:t>
            </a: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kern="0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Pseudo-scalar </a:t>
            </a:r>
            <a:r>
              <a:rPr lang="en-US" sz="1800" kern="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→ 2 </a:t>
            </a:r>
            <a:r>
              <a:rPr lang="en-US" sz="1800" kern="0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vectors</a:t>
            </a: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kern="0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CP ~ (-1)</a:t>
            </a:r>
            <a:r>
              <a:rPr lang="en-US" sz="1800" kern="0" baseline="30000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L</a:t>
            </a:r>
            <a:r>
              <a:rPr lang="en-US" sz="1800" kern="0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5750" indent="-28575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800" kern="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  <a:p>
            <a:pPr marL="285750" indent="-28575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800" kern="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  <a:p>
            <a:pPr marL="285750" indent="-28575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Tagging: </a:t>
            </a:r>
            <a:r>
              <a:rPr lang="el-GR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ε</a:t>
            </a: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D</a:t>
            </a:r>
            <a:r>
              <a:rPr lang="en-US" sz="1800" kern="0" baseline="3000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2 </a:t>
            </a: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= 2.29</a:t>
            </a:r>
            <a:r>
              <a:rPr lang="el-GR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  <a:sym typeface="Symbol"/>
              </a:rPr>
              <a:t></a:t>
            </a: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  <a:sym typeface="Symbol"/>
              </a:rPr>
              <a:t>0.27%</a:t>
            </a:r>
            <a:endParaRPr lang="en-US" sz="1800" kern="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800" kern="0" dirty="0">
              <a:solidFill>
                <a:srgbClr val="000099"/>
              </a:solidFill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800" kern="0" dirty="0">
              <a:solidFill>
                <a:srgbClr val="000099"/>
              </a:solidFill>
              <a:cs typeface="Times New Roman" pitchFamily="18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b="1" kern="0" baseline="300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2209800" y="5278438"/>
          <a:ext cx="249332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5980"/>
                <a:gridCol w="787718"/>
                <a:gridCol w="8496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chemeClr val="accent6"/>
                          </a:solidFill>
                        </a:rPr>
                        <a:t>L=1</a:t>
                      </a:r>
                      <a:endParaRPr lang="en-US" b="0" i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kern="0" dirty="0" smtClean="0">
                          <a:solidFill>
                            <a:schemeClr val="accent6"/>
                          </a:solidFill>
                          <a:cs typeface="Times New Roman" pitchFamily="18" charset="0"/>
                        </a:rPr>
                        <a:t>A</a:t>
                      </a:r>
                      <a:r>
                        <a:rPr lang="en-US" b="0" i="0" kern="0" baseline="-25000" dirty="0" smtClean="0">
                          <a:solidFill>
                            <a:schemeClr val="accent6"/>
                          </a:solidFill>
                          <a:cs typeface="Times New Roman" pitchFamily="18" charset="0"/>
                        </a:rPr>
                        <a:t>┴</a:t>
                      </a:r>
                      <a:endParaRPr lang="en-US" b="0" i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kern="0" dirty="0" smtClean="0">
                          <a:solidFill>
                            <a:schemeClr val="accent6"/>
                          </a:solidFill>
                          <a:cs typeface="Times New Roman" pitchFamily="18" charset="0"/>
                        </a:rPr>
                        <a:t>CP= -</a:t>
                      </a:r>
                      <a:endParaRPr lang="en-US" b="0" i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kern="0" dirty="0" smtClean="0">
                          <a:solidFill>
                            <a:schemeClr val="accent6"/>
                          </a:solidFill>
                          <a:cs typeface="Times New Roman" pitchFamily="18" charset="0"/>
                        </a:rPr>
                        <a:t>L=0,2</a:t>
                      </a:r>
                      <a:endParaRPr lang="en-US" b="0" i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kern="0" dirty="0" smtClean="0">
                          <a:solidFill>
                            <a:schemeClr val="accent6"/>
                          </a:solidFill>
                          <a:cs typeface="Times New Roman" pitchFamily="18" charset="0"/>
                        </a:rPr>
                        <a:t>A</a:t>
                      </a:r>
                      <a:r>
                        <a:rPr lang="en-US" b="0" i="0" kern="0" baseline="-25000" dirty="0" smtClean="0">
                          <a:solidFill>
                            <a:schemeClr val="accent6"/>
                          </a:solidFill>
                          <a:cs typeface="Times New Roman" pitchFamily="18" charset="0"/>
                        </a:rPr>
                        <a:t>0</a:t>
                      </a:r>
                      <a:r>
                        <a:rPr lang="en-US" b="0" i="0" kern="0" dirty="0" smtClean="0">
                          <a:solidFill>
                            <a:schemeClr val="accent6"/>
                          </a:solidFill>
                          <a:cs typeface="Times New Roman" pitchFamily="18" charset="0"/>
                        </a:rPr>
                        <a:t>,A</a:t>
                      </a:r>
                      <a:r>
                        <a:rPr lang="en-US" b="0" i="0" kern="0" baseline="-25000" dirty="0" smtClean="0">
                          <a:solidFill>
                            <a:schemeClr val="accent6"/>
                          </a:solidFill>
                          <a:cs typeface="Times New Roman" pitchFamily="18" charset="0"/>
                        </a:rPr>
                        <a:t>║</a:t>
                      </a:r>
                      <a:endParaRPr lang="en-US" b="0" i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kern="0" dirty="0" smtClean="0">
                          <a:solidFill>
                            <a:schemeClr val="accent6"/>
                          </a:solidFill>
                          <a:cs typeface="Times New Roman" pitchFamily="18" charset="0"/>
                        </a:rPr>
                        <a:t>CP=+</a:t>
                      </a:r>
                      <a:endParaRPr lang="en-US" b="0" i="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2007" name="TextBox 17"/>
          <p:cNvSpPr txBox="1">
            <a:spLocks noChangeArrowheads="1"/>
          </p:cNvSpPr>
          <p:nvPr/>
        </p:nvSpPr>
        <p:spPr bwMode="auto">
          <a:xfrm>
            <a:off x="5038725" y="5457825"/>
            <a:ext cx="750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CP -</a:t>
            </a:r>
            <a:endParaRPr lang="en-US"/>
          </a:p>
        </p:txBody>
      </p:sp>
      <p:sp>
        <p:nvSpPr>
          <p:cNvPr id="42008" name="TextBox 17"/>
          <p:cNvSpPr txBox="1">
            <a:spLocks noChangeArrowheads="1"/>
          </p:cNvSpPr>
          <p:nvPr/>
        </p:nvSpPr>
        <p:spPr bwMode="auto">
          <a:xfrm>
            <a:off x="5038725" y="5000625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CP +</a:t>
            </a:r>
            <a:endParaRPr lang="en-US"/>
          </a:p>
        </p:txBody>
      </p:sp>
      <p:cxnSp>
        <p:nvCxnSpPr>
          <p:cNvPr id="42009" name="Shape 15"/>
          <p:cNvCxnSpPr>
            <a:cxnSpLocks noChangeShapeType="1"/>
          </p:cNvCxnSpPr>
          <p:nvPr/>
        </p:nvCxnSpPr>
        <p:spPr bwMode="auto">
          <a:xfrm rot="5400000" flipH="1" flipV="1">
            <a:off x="5329238" y="4910137"/>
            <a:ext cx="152400" cy="180975"/>
          </a:xfrm>
          <a:prstGeom prst="bentConnector2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2010" name="Shape 16"/>
          <p:cNvCxnSpPr>
            <a:cxnSpLocks noChangeShapeType="1"/>
          </p:cNvCxnSpPr>
          <p:nvPr/>
        </p:nvCxnSpPr>
        <p:spPr bwMode="auto">
          <a:xfrm>
            <a:off x="5343525" y="5915025"/>
            <a:ext cx="228600" cy="152400"/>
          </a:xfrm>
          <a:prstGeom prst="bentConnector3">
            <a:avLst>
              <a:gd name="adj1" fmla="val 2542"/>
            </a:avLst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2011" name="TextBox 17"/>
          <p:cNvSpPr txBox="1">
            <a:spLocks noChangeArrowheads="1"/>
          </p:cNvSpPr>
          <p:nvPr/>
        </p:nvSpPr>
        <p:spPr bwMode="auto">
          <a:xfrm>
            <a:off x="7010400" y="5867400"/>
            <a:ext cx="1073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S-wave</a:t>
            </a:r>
            <a:endParaRPr lang="en-US"/>
          </a:p>
        </p:txBody>
      </p:sp>
      <p:cxnSp>
        <p:nvCxnSpPr>
          <p:cNvPr id="32" name="Shape 16"/>
          <p:cNvCxnSpPr>
            <a:cxnSpLocks noChangeShapeType="1"/>
          </p:cNvCxnSpPr>
          <p:nvPr/>
        </p:nvCxnSpPr>
        <p:spPr bwMode="auto">
          <a:xfrm>
            <a:off x="6767732" y="6158132"/>
            <a:ext cx="228600" cy="152400"/>
          </a:xfrm>
          <a:prstGeom prst="bentConnector3">
            <a:avLst>
              <a:gd name="adj1" fmla="val 2542"/>
            </a:avLst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scene3d>
            <a:camera prst="orthographicFront">
              <a:rot lat="0" lon="0" rev="16200000"/>
            </a:camera>
            <a:lightRig rig="threePt" dir="t"/>
          </a:scene3d>
        </p:spPr>
      </p:cxnSp>
      <p:sp>
        <p:nvSpPr>
          <p:cNvPr id="42013" name="TextBox 12"/>
          <p:cNvSpPr txBox="1">
            <a:spLocks noChangeArrowheads="1"/>
          </p:cNvSpPr>
          <p:nvPr/>
        </p:nvSpPr>
        <p:spPr bwMode="auto">
          <a:xfrm rot="5400000">
            <a:off x="7671594" y="5156994"/>
            <a:ext cx="25463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LHCb, 1.0fb</a:t>
            </a:r>
            <a:r>
              <a:rPr lang="en-US" sz="1000" baseline="30000"/>
              <a:t>-1</a:t>
            </a:r>
            <a:r>
              <a:rPr lang="en-US" sz="1000"/>
              <a:t>, </a:t>
            </a:r>
            <a:r>
              <a:rPr lang="el-GR" sz="1000"/>
              <a:t>φ</a:t>
            </a:r>
            <a:r>
              <a:rPr lang="en-US" sz="1000" baseline="-25000"/>
              <a:t>s</a:t>
            </a:r>
            <a:r>
              <a:rPr lang="en-US" sz="1000"/>
              <a:t>,      </a:t>
            </a:r>
            <a:r>
              <a:rPr lang="en-US" sz="1000">
                <a:hlinkClick r:id="rId6"/>
              </a:rPr>
              <a:t>LHCb-CONF-2012-002</a:t>
            </a:r>
            <a:endParaRPr lang="en-US" sz="1000"/>
          </a:p>
        </p:txBody>
      </p:sp>
      <p:sp>
        <p:nvSpPr>
          <p:cNvPr id="28" name="TextBox 27"/>
          <p:cNvSpPr txBox="1"/>
          <p:nvPr/>
        </p:nvSpPr>
        <p:spPr>
          <a:xfrm>
            <a:off x="2957732" y="6352736"/>
            <a:ext cx="14077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LHCb, </a:t>
            </a:r>
            <a:r>
              <a:rPr lang="fr-FR" sz="800" dirty="0" smtClean="0">
                <a:hlinkClick r:id="rId7"/>
              </a:rPr>
              <a:t>EPJ C (2012) 72:2022</a:t>
            </a:r>
            <a:endParaRPr lang="en-US" sz="800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30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4008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φ</a:t>
            </a:r>
            <a:r>
              <a:rPr lang="en-US" sz="4800" baseline="-25000" dirty="0" smtClean="0">
                <a:latin typeface="Times New Roman"/>
                <a:cs typeface="Times New Roman"/>
              </a:rPr>
              <a:t>s</a:t>
            </a:r>
            <a:endParaRPr lang="en-US" sz="4800" dirty="0"/>
          </a:p>
        </p:txBody>
      </p:sp>
      <p:sp>
        <p:nvSpPr>
          <p:cNvPr id="4301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301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43013" name="Picture 2"/>
          <p:cNvPicPr>
            <a:picLocks noChangeAspect="1" noChangeArrowheads="1"/>
          </p:cNvPicPr>
          <p:nvPr/>
        </p:nvPicPr>
        <p:blipFill>
          <a:blip r:embed="rId3" cstate="print"/>
          <a:srcRect t="2409"/>
          <a:stretch>
            <a:fillRect/>
          </a:stretch>
        </p:blipFill>
        <p:spPr bwMode="auto">
          <a:xfrm>
            <a:off x="381000" y="0"/>
            <a:ext cx="8124825" cy="67056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43014" name="TextBox 17"/>
          <p:cNvSpPr txBox="1">
            <a:spLocks noChangeArrowheads="1"/>
          </p:cNvSpPr>
          <p:nvPr/>
        </p:nvSpPr>
        <p:spPr bwMode="auto">
          <a:xfrm rot="1702777">
            <a:off x="1447800" y="2028825"/>
            <a:ext cx="852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S-wave</a:t>
            </a:r>
            <a:endParaRPr lang="en-US" sz="1800"/>
          </a:p>
        </p:txBody>
      </p:sp>
      <p:sp>
        <p:nvSpPr>
          <p:cNvPr id="43015" name="TextBox 17"/>
          <p:cNvSpPr txBox="1">
            <a:spLocks noChangeArrowheads="1"/>
          </p:cNvSpPr>
          <p:nvPr/>
        </p:nvSpPr>
        <p:spPr bwMode="auto">
          <a:xfrm rot="1702777">
            <a:off x="1425575" y="1379538"/>
            <a:ext cx="9032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CP-odd</a:t>
            </a:r>
            <a:endParaRPr lang="en-US" sz="1800"/>
          </a:p>
        </p:txBody>
      </p:sp>
      <p:sp>
        <p:nvSpPr>
          <p:cNvPr id="43016" name="TextBox 17"/>
          <p:cNvSpPr txBox="1">
            <a:spLocks noChangeArrowheads="1"/>
          </p:cNvSpPr>
          <p:nvPr/>
        </p:nvSpPr>
        <p:spPr bwMode="auto">
          <a:xfrm rot="1702777">
            <a:off x="1139825" y="885825"/>
            <a:ext cx="981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CP-even</a:t>
            </a:r>
            <a:endParaRPr lang="en-US" sz="1800"/>
          </a:p>
        </p:txBody>
      </p:sp>
      <p:sp>
        <p:nvSpPr>
          <p:cNvPr id="43017" name="TextBox 17"/>
          <p:cNvSpPr txBox="1">
            <a:spLocks noChangeArrowheads="1"/>
          </p:cNvSpPr>
          <p:nvPr/>
        </p:nvSpPr>
        <p:spPr bwMode="auto">
          <a:xfrm rot="2094760">
            <a:off x="1225550" y="2409825"/>
            <a:ext cx="65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Bkgd</a:t>
            </a:r>
            <a:endParaRPr lang="en-US" sz="1800"/>
          </a:p>
        </p:txBody>
      </p:sp>
      <p:pic>
        <p:nvPicPr>
          <p:cNvPr id="4301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4800600"/>
            <a:ext cx="6400800" cy="13239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43020" name="TextBox 12"/>
          <p:cNvSpPr txBox="1">
            <a:spLocks noChangeArrowheads="1"/>
          </p:cNvSpPr>
          <p:nvPr/>
        </p:nvSpPr>
        <p:spPr bwMode="auto">
          <a:xfrm rot="5400000">
            <a:off x="7671594" y="5156994"/>
            <a:ext cx="25463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LHCb, 1.0fb</a:t>
            </a:r>
            <a:r>
              <a:rPr lang="en-US" sz="1000" baseline="30000"/>
              <a:t>-1</a:t>
            </a:r>
            <a:r>
              <a:rPr lang="en-US" sz="1000"/>
              <a:t>, </a:t>
            </a:r>
            <a:r>
              <a:rPr lang="el-GR" sz="1000"/>
              <a:t>φ</a:t>
            </a:r>
            <a:r>
              <a:rPr lang="en-US" sz="1000" baseline="-25000"/>
              <a:t>s</a:t>
            </a:r>
            <a:r>
              <a:rPr lang="en-US" sz="1000"/>
              <a:t>,      </a:t>
            </a:r>
            <a:r>
              <a:rPr lang="en-US" sz="1000">
                <a:hlinkClick r:id="rId5"/>
              </a:rPr>
              <a:t>LHCb-CONF-2012-002</a:t>
            </a:r>
            <a:endParaRPr lang="en-US" sz="1000"/>
          </a:p>
        </p:txBody>
      </p:sp>
      <p:sp>
        <p:nvSpPr>
          <p:cNvPr id="43022" name="TextBox 13"/>
          <p:cNvSpPr txBox="1">
            <a:spLocks noChangeArrowheads="1"/>
          </p:cNvSpPr>
          <p:nvPr/>
        </p:nvSpPr>
        <p:spPr bwMode="auto">
          <a:xfrm rot="5400000">
            <a:off x="7492207" y="5355431"/>
            <a:ext cx="10207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preliminary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31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φ</a:t>
            </a:r>
            <a:r>
              <a:rPr lang="en-US" sz="4800" baseline="-25000" dirty="0" smtClean="0">
                <a:latin typeface="Times New Roman"/>
                <a:cs typeface="Times New Roman"/>
              </a:rPr>
              <a:t>s</a:t>
            </a:r>
            <a:endParaRPr lang="en-US" sz="4800" dirty="0"/>
          </a:p>
        </p:txBody>
      </p:sp>
      <p:sp>
        <p:nvSpPr>
          <p:cNvPr id="4403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pSp>
        <p:nvGrpSpPr>
          <p:cNvPr id="44037" name="Group 13"/>
          <p:cNvGrpSpPr>
            <a:grpSpLocks/>
          </p:cNvGrpSpPr>
          <p:nvPr/>
        </p:nvGrpSpPr>
        <p:grpSpPr bwMode="auto">
          <a:xfrm>
            <a:off x="381000" y="883920"/>
            <a:ext cx="8077200" cy="5745480"/>
            <a:chOff x="381000" y="971490"/>
            <a:chExt cx="8077200" cy="5745539"/>
          </a:xfrm>
        </p:grpSpPr>
        <p:grpSp>
          <p:nvGrpSpPr>
            <p:cNvPr id="44040" name="Group 9"/>
            <p:cNvGrpSpPr>
              <a:grpSpLocks/>
            </p:cNvGrpSpPr>
            <p:nvPr/>
          </p:nvGrpSpPr>
          <p:grpSpPr bwMode="auto">
            <a:xfrm>
              <a:off x="381000" y="1044864"/>
              <a:ext cx="8077200" cy="5672165"/>
              <a:chOff x="457200" y="838200"/>
              <a:chExt cx="8077200" cy="5672165"/>
            </a:xfrm>
          </p:grpSpPr>
          <p:pic>
            <p:nvPicPr>
              <p:cNvPr id="4404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2425"/>
              <a:stretch>
                <a:fillRect/>
              </a:stretch>
            </p:blipFill>
            <p:spPr bwMode="auto">
              <a:xfrm>
                <a:off x="457200" y="838200"/>
                <a:ext cx="8077200" cy="56721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</p:spPr>
          </p:pic>
          <p:cxnSp>
            <p:nvCxnSpPr>
              <p:cNvPr id="9" name="Straight Connector 8"/>
              <p:cNvCxnSpPr/>
              <p:nvPr/>
            </p:nvCxnSpPr>
            <p:spPr>
              <a:xfrm flipV="1">
                <a:off x="5076825" y="1247431"/>
                <a:ext cx="0" cy="434344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041" name="TextBox 10"/>
            <p:cNvSpPr txBox="1">
              <a:spLocks noChangeArrowheads="1"/>
            </p:cNvSpPr>
            <p:nvPr/>
          </p:nvSpPr>
          <p:spPr bwMode="auto">
            <a:xfrm>
              <a:off x="1668193" y="971490"/>
              <a:ext cx="1834664" cy="4308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LHCb 1.0 fb</a:t>
              </a:r>
              <a:r>
                <a:rPr lang="en-US" sz="2200" baseline="3000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-1</a:t>
              </a:r>
            </a:p>
          </p:txBody>
        </p:sp>
        <p:sp>
          <p:nvSpPr>
            <p:cNvPr id="44042" name="TextBox 11"/>
            <p:cNvSpPr txBox="1">
              <a:spLocks noChangeArrowheads="1"/>
            </p:cNvSpPr>
            <p:nvPr/>
          </p:nvSpPr>
          <p:spPr bwMode="auto">
            <a:xfrm>
              <a:off x="5119468" y="3096064"/>
              <a:ext cx="780983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LHCb</a:t>
              </a:r>
              <a:endParaRPr lang="en-US" sz="2000" baseline="3000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703763" y="3400390"/>
              <a:ext cx="554037" cy="91440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038" name="Rectangle 14"/>
          <p:cNvSpPr>
            <a:spLocks noChangeArrowheads="1"/>
          </p:cNvSpPr>
          <p:nvPr/>
        </p:nvSpPr>
        <p:spPr bwMode="auto">
          <a:xfrm rot="5400000">
            <a:off x="7209632" y="2334418"/>
            <a:ext cx="2438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A.Lenz (SM prediction), </a:t>
            </a:r>
            <a:r>
              <a:rPr lang="en-US" sz="1000">
                <a:hlinkClick r:id="rId4"/>
              </a:rPr>
              <a:t>arXiv:1205.1444</a:t>
            </a:r>
            <a:endParaRPr lang="en-US" sz="100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32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5400" y="2679700"/>
            <a:ext cx="5308600" cy="34290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4506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79700"/>
            <a:ext cx="3886200" cy="37973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4800" dirty="0" smtClean="0">
                <a:latin typeface="Times New Roman"/>
                <a:cs typeface="Times New Roman"/>
              </a:rPr>
              <a:t>ATLAS: </a:t>
            </a:r>
            <a:r>
              <a:rPr lang="el-GR" sz="4800" dirty="0" smtClean="0">
                <a:latin typeface="Times New Roman"/>
                <a:cs typeface="Times New Roman"/>
              </a:rPr>
              <a:t>φ</a:t>
            </a:r>
            <a:r>
              <a:rPr lang="en-US" sz="4800" baseline="-25000" dirty="0" smtClean="0">
                <a:latin typeface="Times New Roman"/>
                <a:cs typeface="Times New Roman"/>
              </a:rPr>
              <a:t>s</a:t>
            </a:r>
            <a:endParaRPr lang="en-US" sz="4800" dirty="0"/>
          </a:p>
        </p:txBody>
      </p:sp>
      <p:sp>
        <p:nvSpPr>
          <p:cNvPr id="45063" name="TextBox 6"/>
          <p:cNvSpPr txBox="1">
            <a:spLocks noChangeArrowheads="1"/>
          </p:cNvSpPr>
          <p:nvPr/>
        </p:nvSpPr>
        <p:spPr bwMode="auto">
          <a:xfrm>
            <a:off x="0" y="6172200"/>
            <a:ext cx="17605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S.Palestini at </a:t>
            </a:r>
            <a:r>
              <a:rPr lang="en-US" sz="1000">
                <a:hlinkClick r:id="rId5"/>
              </a:rPr>
              <a:t>ICHEP 2012</a:t>
            </a:r>
            <a:endParaRPr lang="en-US" sz="1000"/>
          </a:p>
        </p:txBody>
      </p:sp>
      <p:pic>
        <p:nvPicPr>
          <p:cNvPr id="4506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1981200"/>
            <a:ext cx="4057650" cy="54768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12" name="Text Placeholder 2"/>
          <p:cNvSpPr txBox="1">
            <a:spLocks/>
          </p:cNvSpPr>
          <p:nvPr/>
        </p:nvSpPr>
        <p:spPr bwMode="auto">
          <a:xfrm>
            <a:off x="381000" y="1066800"/>
            <a:ext cx="4038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Luminosity: 4.9 fb</a:t>
            </a:r>
            <a:r>
              <a:rPr lang="en-US" sz="1800" kern="0" baseline="3000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-1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P</a:t>
            </a:r>
            <a:r>
              <a:rPr lang="en-US" sz="1800" kern="0" baseline="-2500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t</a:t>
            </a:r>
            <a:r>
              <a:rPr lang="el-GR" sz="1800" kern="0" baseline="30000" dirty="0">
                <a:solidFill>
                  <a:srgbClr val="000099"/>
                </a:solidFill>
                <a:latin typeface="Times New Roman"/>
                <a:cs typeface="Times New Roman"/>
              </a:rPr>
              <a:t>μ</a:t>
            </a:r>
            <a:r>
              <a:rPr lang="en-US" sz="1800" kern="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&gt;4 </a:t>
            </a:r>
            <a:r>
              <a:rPr lang="en-US" sz="1800" kern="0" dirty="0" err="1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GeV</a:t>
            </a:r>
            <a:endParaRPr lang="en-US" sz="1800" kern="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800" kern="0" dirty="0">
              <a:solidFill>
                <a:srgbClr val="000099"/>
              </a:solidFill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2800" kern="0" dirty="0">
              <a:solidFill>
                <a:srgbClr val="000099"/>
              </a:solidFill>
              <a:cs typeface="Times New Roman" pitchFamily="18" charset="0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2000" b="1" kern="0" baseline="300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4506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762000"/>
            <a:ext cx="2705100" cy="18796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45067" name="TextBox 13"/>
          <p:cNvSpPr txBox="1">
            <a:spLocks noChangeArrowheads="1"/>
          </p:cNvSpPr>
          <p:nvPr/>
        </p:nvSpPr>
        <p:spPr bwMode="auto">
          <a:xfrm>
            <a:off x="6705600" y="457200"/>
            <a:ext cx="19859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Avg: 5.6 overlapping pp!</a:t>
            </a:r>
          </a:p>
        </p:txBody>
      </p:sp>
      <p:sp>
        <p:nvSpPr>
          <p:cNvPr id="45068" name="TextBox 14"/>
          <p:cNvSpPr txBox="1">
            <a:spLocks noChangeArrowheads="1"/>
          </p:cNvSpPr>
          <p:nvPr/>
        </p:nvSpPr>
        <p:spPr bwMode="auto">
          <a:xfrm>
            <a:off x="8001000" y="1371600"/>
            <a:ext cx="720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t&gt;0.3ps</a:t>
            </a:r>
          </a:p>
        </p:txBody>
      </p:sp>
      <p:sp>
        <p:nvSpPr>
          <p:cNvPr id="45069" name="TextBox 13"/>
          <p:cNvSpPr txBox="1">
            <a:spLocks noChangeArrowheads="1"/>
          </p:cNvSpPr>
          <p:nvPr/>
        </p:nvSpPr>
        <p:spPr bwMode="auto">
          <a:xfrm>
            <a:off x="8382000" y="5943600"/>
            <a:ext cx="442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/>
              <a:t>φ</a:t>
            </a:r>
            <a:r>
              <a:rPr lang="en-US" baseline="-25000"/>
              <a:t>s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209800" y="2819400"/>
            <a:ext cx="0" cy="304800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705600" y="2819400"/>
            <a:ext cx="0" cy="304800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0" y="5257800"/>
            <a:ext cx="42672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33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990600"/>
            <a:ext cx="5105400" cy="4572000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en-US" i="1" dirty="0" smtClean="0"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→J/</a:t>
            </a:r>
            <a:r>
              <a:rPr lang="el-GR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ψ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π</a:t>
            </a:r>
            <a:r>
              <a:rPr lang="el-GR" i="1" dirty="0" smtClean="0">
                <a:solidFill>
                  <a:schemeClr val="tx1"/>
                </a:solidFill>
                <a:latin typeface="Times New Roman"/>
                <a:cs typeface="Times New Roman"/>
                <a:sym typeface="Wingdings" pitchFamily="2" charset="2"/>
              </a:rPr>
              <a:t>π</a:t>
            </a:r>
            <a:r>
              <a:rPr lang="en-US" i="1" dirty="0" smtClean="0">
                <a:cs typeface="Times New Roman" pitchFamily="18" charset="0"/>
                <a:sym typeface="Wingdings" pitchFamily="2" charset="2"/>
              </a:rPr>
              <a:t>: CP </a:t>
            </a:r>
            <a:r>
              <a:rPr lang="en-US" i="1" dirty="0" err="1" smtClean="0">
                <a:cs typeface="Times New Roman" pitchFamily="18" charset="0"/>
                <a:sym typeface="Wingdings" pitchFamily="2" charset="2"/>
              </a:rPr>
              <a:t>eigenstate</a:t>
            </a:r>
            <a:endParaRPr lang="en-US" i="1" dirty="0" smtClean="0">
              <a:cs typeface="Times New Roman" pitchFamily="18" charset="0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US" i="1" dirty="0" smtClean="0">
                <a:cs typeface="Times New Roman" pitchFamily="18" charset="0"/>
                <a:sym typeface="Wingdings" pitchFamily="2" charset="2"/>
              </a:rPr>
              <a:t>Pure CP-odd, only long living B</a:t>
            </a:r>
            <a:r>
              <a:rPr lang="en-US" i="1" baseline="30000" dirty="0" smtClean="0">
                <a:cs typeface="Times New Roman" pitchFamily="18" charset="0"/>
                <a:sym typeface="Wingdings" pitchFamily="2" charset="2"/>
              </a:rPr>
              <a:t>0</a:t>
            </a:r>
            <a:r>
              <a:rPr lang="en-US" i="1" baseline="-25000" dirty="0" smtClean="0">
                <a:cs typeface="Times New Roman" pitchFamily="18" charset="0"/>
                <a:sym typeface="Wingdings" pitchFamily="2" charset="2"/>
              </a:rPr>
              <a:t>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i="1" dirty="0" smtClean="0">
                <a:cs typeface="Times New Roman" pitchFamily="18" charset="0"/>
                <a:sym typeface="Wingdings" pitchFamily="2" charset="2"/>
              </a:rPr>
              <a:t>No angular analysis needed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i="1" dirty="0" smtClean="0">
                <a:cs typeface="Times New Roman" pitchFamily="18" charset="0"/>
                <a:sym typeface="Wingdings" pitchFamily="2" charset="2"/>
              </a:rPr>
              <a:t>Data sample smaller compared to J/</a:t>
            </a:r>
            <a:r>
              <a:rPr lang="el-GR" i="1" dirty="0" smtClean="0">
                <a:latin typeface="Times New Roman"/>
                <a:cs typeface="Times New Roman"/>
                <a:sym typeface="Wingdings" pitchFamily="2" charset="2"/>
              </a:rPr>
              <a:t>ψφ</a:t>
            </a:r>
            <a:endParaRPr lang="en-US" i="1" dirty="0" smtClean="0">
              <a:latin typeface="Times New Roman"/>
              <a:cs typeface="Times New Roman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US" i="1" dirty="0" smtClean="0">
                <a:latin typeface="+mj-lt"/>
                <a:cs typeface="Tahoma" pitchFamily="34" charset="0"/>
                <a:sym typeface="Wingdings" pitchFamily="2" charset="2"/>
              </a:rPr>
              <a:t>Hadronic effects might shift </a:t>
            </a:r>
            <a:r>
              <a:rPr lang="el-GR" i="1" dirty="0" smtClean="0">
                <a:latin typeface="+mj-lt"/>
                <a:cs typeface="Tahoma" pitchFamily="34" charset="0"/>
                <a:sym typeface="Wingdings" pitchFamily="2" charset="2"/>
              </a:rPr>
              <a:t>φ</a:t>
            </a:r>
            <a:r>
              <a:rPr lang="en-US" i="1" baseline="-25000" dirty="0" smtClean="0">
                <a:latin typeface="+mj-lt"/>
                <a:cs typeface="Tahoma" pitchFamily="34" charset="0"/>
                <a:sym typeface="Wingdings" pitchFamily="2" charset="2"/>
              </a:rPr>
              <a:t>s</a:t>
            </a:r>
            <a:r>
              <a:rPr lang="en-US" i="1" dirty="0" smtClean="0">
                <a:latin typeface="+mj-lt"/>
                <a:cs typeface="Tahoma" pitchFamily="34" charset="0"/>
                <a:sym typeface="Wingdings" pitchFamily="2" charset="2"/>
              </a:rPr>
              <a:t> differently</a:t>
            </a:r>
            <a:endParaRPr lang="en-US" dirty="0" smtClean="0">
              <a:latin typeface="+mj-lt"/>
              <a:cs typeface="Tahoma" pitchFamily="34" charset="0"/>
            </a:endParaRPr>
          </a:p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Combined fit: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Decrease statistical </a:t>
            </a:r>
            <a:r>
              <a:rPr lang="en-US" dirty="0" err="1" smtClean="0"/>
              <a:t>unc</a:t>
            </a:r>
            <a:r>
              <a:rPr lang="en-US" dirty="0" smtClean="0"/>
              <a:t> from 0.101 to 0.083:</a:t>
            </a:r>
          </a:p>
          <a:p>
            <a:pPr>
              <a:buFont typeface="Arial" charset="0"/>
              <a:buNone/>
              <a:defRPr/>
            </a:pPr>
            <a:endParaRPr lang="en-US" dirty="0" smtClean="0"/>
          </a:p>
          <a:p>
            <a:pPr>
              <a:buFont typeface="Arial" charset="0"/>
              <a:buNone/>
              <a:defRPr/>
            </a:pPr>
            <a:endParaRPr lang="en-US" dirty="0" smtClean="0"/>
          </a:p>
          <a:p>
            <a:pPr marL="457200" indent="-457200">
              <a:buFont typeface="+mj-lt"/>
              <a:buAutoNum type="arabicParenR" startAt="2"/>
              <a:defRPr/>
            </a:pPr>
            <a:r>
              <a:rPr lang="en-US" dirty="0" smtClean="0"/>
              <a:t>Effective lifetime: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3352800" cy="76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l-GR" sz="4800" dirty="0" smtClean="0">
                <a:latin typeface="Times New Roman"/>
                <a:cs typeface="Times New Roman"/>
              </a:rPr>
              <a:t>φ</a:t>
            </a:r>
            <a:r>
              <a:rPr lang="en-US" sz="4800" baseline="-25000" dirty="0" smtClean="0">
                <a:latin typeface="Times New Roman"/>
                <a:cs typeface="Times New Roman"/>
              </a:rPr>
              <a:t>s</a:t>
            </a:r>
            <a:endParaRPr lang="en-US" sz="4800" dirty="0"/>
          </a:p>
        </p:txBody>
      </p:sp>
      <p:sp>
        <p:nvSpPr>
          <p:cNvPr id="4608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608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pSp>
        <p:nvGrpSpPr>
          <p:cNvPr id="46086" name="Group 19"/>
          <p:cNvGrpSpPr>
            <a:grpSpLocks/>
          </p:cNvGrpSpPr>
          <p:nvPr/>
        </p:nvGrpSpPr>
        <p:grpSpPr bwMode="auto">
          <a:xfrm>
            <a:off x="5181600" y="76200"/>
            <a:ext cx="3352800" cy="2133600"/>
            <a:chOff x="5021263" y="1314451"/>
            <a:chExt cx="4122737" cy="2643187"/>
          </a:xfrm>
        </p:grpSpPr>
        <p:pic>
          <p:nvPicPr>
            <p:cNvPr id="4609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21263" y="1314451"/>
              <a:ext cx="4122737" cy="26431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46097" name="TextBox 18"/>
            <p:cNvSpPr txBox="1">
              <a:spLocks noChangeArrowheads="1"/>
            </p:cNvSpPr>
            <p:nvPr/>
          </p:nvSpPr>
          <p:spPr bwMode="auto">
            <a:xfrm>
              <a:off x="7457426" y="1880847"/>
              <a:ext cx="1405479" cy="41941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i="1">
                  <a:cs typeface="Times New Roman" pitchFamily="18" charset="0"/>
                </a:rPr>
                <a:t>B</a:t>
              </a:r>
              <a:r>
                <a:rPr lang="en-US" sz="1600" i="1" baseline="30000">
                  <a:cs typeface="Times New Roman" pitchFamily="18" charset="0"/>
                </a:rPr>
                <a:t>0</a:t>
              </a:r>
              <a:r>
                <a:rPr lang="en-US" sz="1600" i="1" baseline="-25000">
                  <a:cs typeface="Times New Roman" pitchFamily="18" charset="0"/>
                </a:rPr>
                <a:t>s</a:t>
              </a:r>
              <a:r>
                <a:rPr lang="en-US" sz="1600" i="1">
                  <a:cs typeface="Times New Roman" pitchFamily="18" charset="0"/>
                  <a:sym typeface="Wingdings" pitchFamily="2" charset="2"/>
                </a:rPr>
                <a:t>→J/</a:t>
              </a:r>
              <a:r>
                <a:rPr lang="el-GR" sz="1600" i="1">
                  <a:cs typeface="Times New Roman" pitchFamily="18" charset="0"/>
                  <a:sym typeface="Wingdings" pitchFamily="2" charset="2"/>
                </a:rPr>
                <a:t>ψ</a:t>
              </a:r>
              <a:r>
                <a:rPr lang="en-US" sz="1600" i="1">
                  <a:cs typeface="Times New Roman" pitchFamily="18" charset="0"/>
                  <a:sym typeface="Wingdings" pitchFamily="2" charset="2"/>
                </a:rPr>
                <a:t>π</a:t>
              </a:r>
              <a:r>
                <a:rPr lang="el-GR" sz="1600" i="1">
                  <a:cs typeface="Times New Roman" pitchFamily="18" charset="0"/>
                  <a:sym typeface="Wingdings" pitchFamily="2" charset="2"/>
                </a:rPr>
                <a:t>π</a:t>
              </a:r>
              <a:endParaRPr lang="en-US" sz="1600" baseline="-25000"/>
            </a:p>
          </p:txBody>
        </p:sp>
      </p:grpSp>
      <p:grpSp>
        <p:nvGrpSpPr>
          <p:cNvPr id="46087" name="Group 20"/>
          <p:cNvGrpSpPr>
            <a:grpSpLocks/>
          </p:cNvGrpSpPr>
          <p:nvPr/>
        </p:nvGrpSpPr>
        <p:grpSpPr bwMode="auto">
          <a:xfrm>
            <a:off x="5334000" y="2209800"/>
            <a:ext cx="3148013" cy="2076450"/>
            <a:chOff x="0" y="1390650"/>
            <a:chExt cx="3870325" cy="2571750"/>
          </a:xfrm>
        </p:grpSpPr>
        <p:pic>
          <p:nvPicPr>
            <p:cNvPr id="4609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390650"/>
              <a:ext cx="3870325" cy="25717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46095" name="TextBox 18"/>
            <p:cNvSpPr txBox="1">
              <a:spLocks noChangeArrowheads="1"/>
            </p:cNvSpPr>
            <p:nvPr/>
          </p:nvSpPr>
          <p:spPr bwMode="auto">
            <a:xfrm>
              <a:off x="1922176" y="1905000"/>
              <a:ext cx="1758888" cy="381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cs typeface="Times New Roman" pitchFamily="18" charset="0"/>
                  <a:sym typeface="Wingdings" pitchFamily="2" charset="2"/>
                </a:rPr>
                <a:t>f</a:t>
              </a:r>
              <a:r>
                <a:rPr lang="en-US" sz="1400" i="1" baseline="-25000" dirty="0">
                  <a:cs typeface="Times New Roman" pitchFamily="18" charset="0"/>
                  <a:sym typeface="Wingdings" pitchFamily="2" charset="2"/>
                </a:rPr>
                <a:t>0</a:t>
              </a:r>
              <a:r>
                <a:rPr lang="en-US" sz="1400" i="1" dirty="0">
                  <a:cs typeface="Times New Roman" pitchFamily="18" charset="0"/>
                  <a:sym typeface="Wingdings" pitchFamily="2" charset="2"/>
                </a:rPr>
                <a:t>(980) </a:t>
              </a:r>
              <a:r>
                <a:rPr lang="en-US" sz="1400" i="1" dirty="0" smtClean="0">
                  <a:cs typeface="Times New Roman" pitchFamily="18" charset="0"/>
                  <a:sym typeface="Wingdings" pitchFamily="2" charset="2"/>
                </a:rPr>
                <a:t>, f</a:t>
              </a:r>
              <a:r>
                <a:rPr lang="en-US" sz="1400" i="1" baseline="-25000" dirty="0" smtClean="0">
                  <a:cs typeface="Times New Roman" pitchFamily="18" charset="0"/>
                  <a:sym typeface="Wingdings" pitchFamily="2" charset="2"/>
                </a:rPr>
                <a:t>0</a:t>
              </a:r>
              <a:r>
                <a:rPr lang="en-US" sz="1400" i="1" dirty="0" smtClean="0">
                  <a:cs typeface="Times New Roman" pitchFamily="18" charset="0"/>
                  <a:sym typeface="Wingdings" pitchFamily="2" charset="2"/>
                </a:rPr>
                <a:t>(1370</a:t>
              </a:r>
              <a:r>
                <a:rPr lang="en-US" sz="1400" i="1" dirty="0">
                  <a:cs typeface="Times New Roman" pitchFamily="18" charset="0"/>
                  <a:sym typeface="Wingdings" pitchFamily="2" charset="2"/>
                </a:rPr>
                <a:t>)</a:t>
              </a:r>
              <a:endParaRPr lang="en-US" sz="1400" dirty="0"/>
            </a:p>
          </p:txBody>
        </p:sp>
      </p:grpSp>
      <p:pic>
        <p:nvPicPr>
          <p:cNvPr id="46088" name="Picture 5"/>
          <p:cNvPicPr>
            <a:picLocks noChangeAspect="1" noChangeArrowheads="1"/>
          </p:cNvPicPr>
          <p:nvPr/>
        </p:nvPicPr>
        <p:blipFill>
          <a:blip r:embed="rId5" cstate="print"/>
          <a:srcRect t="4089" b="2968"/>
          <a:stretch>
            <a:fillRect/>
          </a:stretch>
        </p:blipFill>
        <p:spPr bwMode="auto">
          <a:xfrm>
            <a:off x="5105400" y="4337050"/>
            <a:ext cx="3505200" cy="2368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4608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9175" y="5499100"/>
            <a:ext cx="4010025" cy="6000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46090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4800600"/>
            <a:ext cx="3943350" cy="5143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46091" name="TextBox 12"/>
          <p:cNvSpPr txBox="1">
            <a:spLocks noChangeArrowheads="1"/>
          </p:cNvSpPr>
          <p:nvPr/>
        </p:nvSpPr>
        <p:spPr bwMode="auto">
          <a:xfrm rot="5400000">
            <a:off x="7712659" y="5134059"/>
            <a:ext cx="230864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/>
              <a:t>LHCb, 1.0fb</a:t>
            </a:r>
            <a:r>
              <a:rPr lang="en-US" sz="900" baseline="30000" dirty="0"/>
              <a:t>-1</a:t>
            </a:r>
            <a:r>
              <a:rPr lang="en-US" sz="900" dirty="0"/>
              <a:t>, </a:t>
            </a:r>
            <a:r>
              <a:rPr lang="el-GR" sz="900" dirty="0"/>
              <a:t>φ</a:t>
            </a:r>
            <a:r>
              <a:rPr lang="en-US" sz="900" baseline="-25000" dirty="0"/>
              <a:t>s</a:t>
            </a:r>
            <a:r>
              <a:rPr lang="en-US" sz="900" dirty="0"/>
              <a:t>,      </a:t>
            </a:r>
            <a:r>
              <a:rPr lang="en-US" sz="900" dirty="0">
                <a:hlinkClick r:id="rId8"/>
              </a:rPr>
              <a:t>LHCb-CONF-2012-002</a:t>
            </a:r>
            <a:endParaRPr lang="en-US" sz="900" dirty="0"/>
          </a:p>
          <a:p>
            <a:r>
              <a:rPr lang="en-US" sz="900" dirty="0"/>
              <a:t>LHCb, 1.0fb</a:t>
            </a:r>
            <a:r>
              <a:rPr lang="en-US" sz="900" baseline="30000" dirty="0"/>
              <a:t>-1 </a:t>
            </a:r>
            <a:r>
              <a:rPr lang="en-US" sz="900" i="1" dirty="0">
                <a:cs typeface="Times New Roman" pitchFamily="18" charset="0"/>
              </a:rPr>
              <a:t>,</a:t>
            </a:r>
            <a:r>
              <a:rPr lang="en-US" sz="900" dirty="0">
                <a:cs typeface="Times New Roman" pitchFamily="18" charset="0"/>
              </a:rPr>
              <a:t>J/</a:t>
            </a:r>
            <a:r>
              <a:rPr lang="el-GR" sz="900" dirty="0">
                <a:cs typeface="Times New Roman" pitchFamily="18" charset="0"/>
              </a:rPr>
              <a:t>ψ ππ</a:t>
            </a:r>
            <a:r>
              <a:rPr lang="en-US" sz="900" dirty="0">
                <a:cs typeface="Times New Roman" pitchFamily="18" charset="0"/>
              </a:rPr>
              <a:t>,           </a:t>
            </a:r>
            <a:r>
              <a:rPr lang="en-US" sz="900" dirty="0">
                <a:hlinkClick r:id="rId9"/>
              </a:rPr>
              <a:t>arXiv:1204.5675</a:t>
            </a:r>
            <a:endParaRPr lang="en-US" sz="900" dirty="0"/>
          </a:p>
          <a:p>
            <a:r>
              <a:rPr lang="en-US" sz="900" dirty="0"/>
              <a:t>LHCb, 1.0fb</a:t>
            </a:r>
            <a:r>
              <a:rPr lang="en-US" sz="900" baseline="30000" dirty="0"/>
              <a:t>-1 </a:t>
            </a:r>
            <a:r>
              <a:rPr lang="en-US" sz="900" i="1" dirty="0">
                <a:cs typeface="Times New Roman" pitchFamily="18" charset="0"/>
              </a:rPr>
              <a:t>,</a:t>
            </a:r>
            <a:r>
              <a:rPr lang="el-GR" sz="900" i="1" dirty="0">
                <a:cs typeface="Times New Roman" pitchFamily="18" charset="0"/>
              </a:rPr>
              <a:t>τ</a:t>
            </a:r>
            <a:r>
              <a:rPr lang="en-US" sz="900" baseline="-25000" dirty="0">
                <a:cs typeface="Times New Roman" pitchFamily="18" charset="0"/>
              </a:rPr>
              <a:t>J/</a:t>
            </a:r>
            <a:r>
              <a:rPr lang="el-GR" sz="900" baseline="-25000" dirty="0">
                <a:cs typeface="Times New Roman" pitchFamily="18" charset="0"/>
              </a:rPr>
              <a:t>ψ </a:t>
            </a:r>
            <a:r>
              <a:rPr lang="en-US" sz="900" baseline="-25000" dirty="0"/>
              <a:t>f0                     </a:t>
            </a:r>
            <a:r>
              <a:rPr lang="en-US" sz="900" dirty="0">
                <a:hlinkClick r:id="rId10"/>
              </a:rPr>
              <a:t>arXiv:1207.0878</a:t>
            </a:r>
            <a:endParaRPr lang="en-US" sz="900" dirty="0"/>
          </a:p>
        </p:txBody>
      </p:sp>
      <p:pic>
        <p:nvPicPr>
          <p:cNvPr id="46092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43000" y="3657600"/>
            <a:ext cx="3581400" cy="4699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34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46482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0</a:t>
            </a:r>
            <a:r>
              <a:rPr lang="en-US" dirty="0" smtClean="0"/>
              <a:t> Lifetime</a:t>
            </a:r>
            <a:endParaRPr lang="en-US" dirty="0"/>
          </a:p>
        </p:txBody>
      </p:sp>
      <p:sp>
        <p:nvSpPr>
          <p:cNvPr id="4710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710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471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311400"/>
            <a:ext cx="5029200" cy="41275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47110" name="TextBox 6"/>
          <p:cNvSpPr txBox="1">
            <a:spLocks noChangeArrowheads="1"/>
          </p:cNvSpPr>
          <p:nvPr/>
        </p:nvSpPr>
        <p:spPr bwMode="auto">
          <a:xfrm rot="5400000">
            <a:off x="8297069" y="2924969"/>
            <a:ext cx="1447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S.Stone at </a:t>
            </a:r>
            <a:r>
              <a:rPr lang="en-US" sz="1000">
                <a:hlinkClick r:id="rId4"/>
              </a:rPr>
              <a:t>ICHEP 2012</a:t>
            </a:r>
            <a:endParaRPr lang="en-US" sz="1000"/>
          </a:p>
        </p:txBody>
      </p:sp>
      <p:pic>
        <p:nvPicPr>
          <p:cNvPr id="47111" name="Picture 8" descr="hfag_apr2012_dGsGs_combine.gif"/>
          <p:cNvPicPr>
            <a:picLocks noChangeAspect="1"/>
          </p:cNvPicPr>
          <p:nvPr/>
        </p:nvPicPr>
        <p:blipFill>
          <a:blip r:embed="rId5" cstate="print"/>
          <a:srcRect r="49167"/>
          <a:stretch>
            <a:fillRect/>
          </a:stretch>
        </p:blipFill>
        <p:spPr bwMode="auto">
          <a:xfrm>
            <a:off x="0" y="2019300"/>
            <a:ext cx="38862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 flipV="1">
            <a:off x="7848600" y="2328863"/>
            <a:ext cx="0" cy="3429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723063" y="1892300"/>
            <a:ext cx="182562" cy="3190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114" name="TextBox 12"/>
          <p:cNvSpPr txBox="1">
            <a:spLocks noChangeArrowheads="1"/>
          </p:cNvSpPr>
          <p:nvPr/>
        </p:nvSpPr>
        <p:spPr bwMode="auto">
          <a:xfrm>
            <a:off x="6948488" y="1857375"/>
            <a:ext cx="1200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Tahoma" pitchFamily="34" charset="0"/>
                <a:cs typeface="Tahoma" pitchFamily="34" charset="0"/>
              </a:rPr>
              <a:t>Combined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807719" y="4839286"/>
            <a:ext cx="2988213" cy="351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72200" y="76200"/>
          <a:ext cx="288302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155"/>
                <a:gridCol w="597218"/>
                <a:gridCol w="791337"/>
                <a:gridCol w="1016318"/>
              </a:tblGrid>
              <a:tr h="1778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lifetime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example</a:t>
                      </a:r>
                      <a:endParaRPr lang="en-US" sz="1400" dirty="0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short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cs typeface="Times New Roman" pitchFamily="18" charset="0"/>
                        </a:rPr>
                        <a:t>B</a:t>
                      </a:r>
                      <a:r>
                        <a:rPr lang="en-US" sz="1400" b="1" i="1" baseline="30000" dirty="0" smtClean="0">
                          <a:cs typeface="Times New Roman" pitchFamily="18" charset="0"/>
                        </a:rPr>
                        <a:t>0</a:t>
                      </a:r>
                      <a:r>
                        <a:rPr lang="en-US" sz="1400" b="1" i="1" baseline="-25000" dirty="0" smtClean="0">
                          <a:cs typeface="Times New Roman" pitchFamily="18" charset="0"/>
                        </a:rPr>
                        <a:t>s</a:t>
                      </a:r>
                      <a:r>
                        <a:rPr lang="en-US" sz="1400" b="1" i="1" dirty="0" smtClean="0"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lang="en-US" sz="1400" b="1" i="1" dirty="0" smtClean="0">
                          <a:cs typeface="Times New Roman" pitchFamily="18" charset="0"/>
                          <a:sym typeface="Wingdings" pitchFamily="2" charset="2"/>
                        </a:rPr>
                        <a:t>KK</a:t>
                      </a:r>
                      <a:endParaRPr lang="en-US" sz="1400" b="1" baseline="-25000" dirty="0" smtClean="0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H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long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cs typeface="Times New Roman" pitchFamily="18" charset="0"/>
                        </a:rPr>
                        <a:t>B</a:t>
                      </a:r>
                      <a:r>
                        <a:rPr lang="en-US" sz="1400" b="1" i="1" baseline="30000" dirty="0" smtClean="0">
                          <a:cs typeface="Times New Roman" pitchFamily="18" charset="0"/>
                        </a:rPr>
                        <a:t>0</a:t>
                      </a:r>
                      <a:r>
                        <a:rPr lang="en-US" sz="1400" b="1" i="1" baseline="-25000" dirty="0" smtClean="0">
                          <a:cs typeface="Times New Roman" pitchFamily="18" charset="0"/>
                        </a:rPr>
                        <a:t>s</a:t>
                      </a:r>
                      <a:r>
                        <a:rPr lang="en-US" sz="1400" b="1" i="1" dirty="0" smtClean="0"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lang="en-US" sz="1400" b="1" i="1" dirty="0" smtClean="0">
                          <a:cs typeface="Times New Roman" pitchFamily="18" charset="0"/>
                          <a:sym typeface="Wingdings" pitchFamily="2" charset="2"/>
                        </a:rPr>
                        <a:t>J/</a:t>
                      </a:r>
                      <a:r>
                        <a:rPr lang="el-GR" sz="1400" b="1" i="1" dirty="0" smtClean="0">
                          <a:cs typeface="Times New Roman" pitchFamily="18" charset="0"/>
                          <a:sym typeface="Wingdings" pitchFamily="2" charset="2"/>
                        </a:rPr>
                        <a:t>ψ</a:t>
                      </a:r>
                      <a:r>
                        <a:rPr lang="en-US" sz="1400" b="1" i="1" dirty="0" smtClean="0">
                          <a:cs typeface="Times New Roman" pitchFamily="18" charset="0"/>
                          <a:sym typeface="Wingdings" pitchFamily="2" charset="2"/>
                        </a:rPr>
                        <a:t>f</a:t>
                      </a:r>
                      <a:r>
                        <a:rPr lang="en-US" sz="1400" b="1" i="1" baseline="-25000" dirty="0" smtClean="0">
                          <a:cs typeface="Times New Roman" pitchFamily="18" charset="0"/>
                          <a:sym typeface="Wingdings" pitchFamily="2" charset="2"/>
                        </a:rPr>
                        <a:t>0</a:t>
                      </a:r>
                      <a:endParaRPr lang="en-US" sz="1400" b="1" baseline="-250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7010400" y="990600"/>
            <a:ext cx="206659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 smtClean="0"/>
              <a:t>LHCb</a:t>
            </a:r>
            <a:r>
              <a:rPr lang="en-US" sz="800" dirty="0"/>
              <a:t>, </a:t>
            </a:r>
            <a:r>
              <a:rPr lang="en-US" sz="800" dirty="0" smtClean="0"/>
              <a:t>1.0fb</a:t>
            </a:r>
            <a:r>
              <a:rPr lang="en-US" sz="800" baseline="30000" dirty="0" smtClean="0"/>
              <a:t>-1</a:t>
            </a:r>
            <a:r>
              <a:rPr lang="en-US" sz="800" dirty="0" smtClean="0"/>
              <a:t>, </a:t>
            </a:r>
            <a:r>
              <a:rPr lang="en-US" sz="800" dirty="0" err="1" smtClean="0"/>
              <a:t>amb</a:t>
            </a:r>
            <a:r>
              <a:rPr lang="en-US" sz="800" dirty="0" smtClean="0"/>
              <a:t>, </a:t>
            </a:r>
            <a:r>
              <a:rPr lang="en-US" sz="800" dirty="0">
                <a:hlinkClick r:id="rId6"/>
              </a:rPr>
              <a:t>PRL. 108 (2012) 241801</a:t>
            </a:r>
            <a:endParaRPr lang="en-US" sz="8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4899076" y="4281268"/>
            <a:ext cx="39624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919004" y="4842804"/>
            <a:ext cx="39624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804204" y="4281268"/>
            <a:ext cx="2988213" cy="351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35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4162425"/>
            <a:ext cx="4048125" cy="23145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Mixing Phase</a:t>
            </a:r>
            <a:endParaRPr lang="en-US" dirty="0"/>
          </a:p>
        </p:txBody>
      </p:sp>
      <p:sp>
        <p:nvSpPr>
          <p:cNvPr id="4813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152400" y="762000"/>
            <a:ext cx="5029200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defRPr/>
            </a:pP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</a:t>
            </a:r>
            <a:r>
              <a:rPr lang="en-US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→ D</a:t>
            </a:r>
            <a:r>
              <a:rPr lang="en-US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</a:t>
            </a:r>
            <a:r>
              <a:rPr lang="en-US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X</a:t>
            </a:r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μ</a:t>
            </a:r>
            <a:r>
              <a:rPr lang="en-US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+</a:t>
            </a:r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ν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85725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dirty="0" err="1">
                <a:solidFill>
                  <a:srgbClr val="000099"/>
                </a:solidFill>
                <a:cs typeface="Times New Roman" pitchFamily="18" charset="0"/>
              </a:rPr>
              <a:t>φ</a:t>
            </a:r>
            <a:r>
              <a:rPr lang="en-US" sz="1800" baseline="-25000" dirty="0" err="1">
                <a:solidFill>
                  <a:srgbClr val="000099"/>
                </a:solidFill>
                <a:cs typeface="Times New Roman" pitchFamily="18" charset="0"/>
              </a:rPr>
              <a:t>s</a:t>
            </a:r>
            <a:r>
              <a:rPr lang="en-US" sz="1800" baseline="-25000" dirty="0">
                <a:solidFill>
                  <a:srgbClr val="000099"/>
                </a:solidFill>
                <a:cs typeface="Times New Roman" pitchFamily="18" charset="0"/>
              </a:rPr>
              <a:t>        </a:t>
            </a:r>
            <a:r>
              <a:rPr lang="en-US" sz="1800" dirty="0">
                <a:solidFill>
                  <a:srgbClr val="000099"/>
                </a:solidFill>
                <a:cs typeface="Times New Roman" pitchFamily="18" charset="0"/>
              </a:rPr>
              <a:t>=</a:t>
            </a:r>
            <a:r>
              <a:rPr lang="el-GR" sz="1800" dirty="0">
                <a:solidFill>
                  <a:srgbClr val="000099"/>
                </a:solidFill>
                <a:cs typeface="Times New Roman" pitchFamily="18" charset="0"/>
              </a:rPr>
              <a:t> φ</a:t>
            </a:r>
            <a:r>
              <a:rPr lang="en-US" sz="1800" baseline="-25000" dirty="0">
                <a:solidFill>
                  <a:srgbClr val="000099"/>
                </a:solidFill>
                <a:cs typeface="Times New Roman" pitchFamily="18" charset="0"/>
              </a:rPr>
              <a:t>M</a:t>
            </a:r>
            <a:r>
              <a:rPr lang="el-GR" sz="1800" dirty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0099"/>
                </a:solidFill>
                <a:cs typeface="Times New Roman" pitchFamily="18" charset="0"/>
              </a:rPr>
              <a:t>- 2</a:t>
            </a:r>
            <a:r>
              <a:rPr lang="el-GR" sz="1800" dirty="0">
                <a:solidFill>
                  <a:srgbClr val="000099"/>
                </a:solidFill>
                <a:cs typeface="Times New Roman" pitchFamily="18" charset="0"/>
              </a:rPr>
              <a:t>φ</a:t>
            </a:r>
            <a:r>
              <a:rPr lang="en-US" sz="1800" baseline="-25000" dirty="0">
                <a:solidFill>
                  <a:srgbClr val="000099"/>
                </a:solidFill>
                <a:cs typeface="Times New Roman" pitchFamily="18" charset="0"/>
              </a:rPr>
              <a:t>D</a:t>
            </a:r>
            <a:r>
              <a:rPr lang="el-GR" sz="1800" dirty="0">
                <a:solidFill>
                  <a:srgbClr val="000099"/>
                </a:solidFill>
                <a:cs typeface="Times New Roman" pitchFamily="18" charset="0"/>
              </a:rPr>
              <a:t> </a:t>
            </a:r>
            <a:endParaRPr lang="en-US" sz="1800" dirty="0">
              <a:solidFill>
                <a:srgbClr val="000099"/>
              </a:solidFill>
              <a:cs typeface="Times New Roman" pitchFamily="18" charset="0"/>
            </a:endParaRPr>
          </a:p>
          <a:p>
            <a:pPr marL="85725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l-GR" sz="1800" dirty="0">
                <a:solidFill>
                  <a:srgbClr val="000099"/>
                </a:solidFill>
                <a:cs typeface="Times New Roman" pitchFamily="18" charset="0"/>
              </a:rPr>
              <a:t>φ</a:t>
            </a:r>
            <a:r>
              <a:rPr lang="en-US" sz="1800" baseline="-25000" dirty="0" err="1">
                <a:solidFill>
                  <a:srgbClr val="000099"/>
                </a:solidFill>
                <a:cs typeface="Times New Roman" pitchFamily="18" charset="0"/>
              </a:rPr>
              <a:t>s</a:t>
            </a:r>
            <a:r>
              <a:rPr lang="en-US" sz="1800" baseline="30000" dirty="0" err="1">
                <a:solidFill>
                  <a:srgbClr val="000099"/>
                </a:solidFill>
                <a:cs typeface="Times New Roman" pitchFamily="18" charset="0"/>
              </a:rPr>
              <a:t>SM</a:t>
            </a:r>
            <a:r>
              <a:rPr lang="el-GR" sz="1800" dirty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0099"/>
                </a:solidFill>
                <a:cs typeface="Times New Roman" pitchFamily="18" charset="0"/>
              </a:rPr>
              <a:t>= -2</a:t>
            </a:r>
            <a:r>
              <a:rPr lang="el-GR" sz="1800" dirty="0">
                <a:solidFill>
                  <a:srgbClr val="000099"/>
                </a:solidFill>
                <a:cs typeface="Times New Roman" pitchFamily="18" charset="0"/>
              </a:rPr>
              <a:t>β</a:t>
            </a:r>
            <a:r>
              <a:rPr lang="en-US" sz="1800" baseline="-25000" dirty="0">
                <a:solidFill>
                  <a:srgbClr val="000099"/>
                </a:solidFill>
                <a:cs typeface="Times New Roman" pitchFamily="18" charset="0"/>
              </a:rPr>
              <a:t>s</a:t>
            </a:r>
            <a:r>
              <a:rPr lang="en-US" sz="1800" dirty="0">
                <a:solidFill>
                  <a:srgbClr val="000099"/>
                </a:solidFill>
                <a:cs typeface="Times New Roman" pitchFamily="18" charset="0"/>
              </a:rPr>
              <a:t> = -0.036 </a:t>
            </a:r>
            <a:r>
              <a:rPr lang="en-US" sz="1800" dirty="0">
                <a:solidFill>
                  <a:srgbClr val="000099"/>
                </a:solidFill>
                <a:cs typeface="Times New Roman" pitchFamily="18" charset="0"/>
                <a:sym typeface="Symbol"/>
              </a:rPr>
              <a:t> 0.002 </a:t>
            </a:r>
            <a:r>
              <a:rPr lang="en-US" sz="1800" dirty="0" err="1">
                <a:solidFill>
                  <a:srgbClr val="000099"/>
                </a:solidFill>
                <a:cs typeface="Times New Roman" pitchFamily="18" charset="0"/>
                <a:sym typeface="Symbol"/>
              </a:rPr>
              <a:t>rad</a:t>
            </a:r>
            <a:endParaRPr lang="en-US" sz="1800" dirty="0">
              <a:solidFill>
                <a:srgbClr val="000099"/>
              </a:solidFill>
              <a:cs typeface="Times New Roman" pitchFamily="18" charset="0"/>
              <a:sym typeface="Symbol"/>
            </a:endParaRPr>
          </a:p>
          <a:p>
            <a:pPr marL="85725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l-GR" sz="1800" dirty="0">
                <a:solidFill>
                  <a:srgbClr val="000099"/>
                </a:solidFill>
                <a:cs typeface="Times New Roman" pitchFamily="18" charset="0"/>
              </a:rPr>
              <a:t>φ</a:t>
            </a:r>
            <a:r>
              <a:rPr lang="en-US" sz="1800" baseline="-25000" dirty="0">
                <a:solidFill>
                  <a:srgbClr val="000099"/>
                </a:solidFill>
                <a:cs typeface="Times New Roman" pitchFamily="18" charset="0"/>
              </a:rPr>
              <a:t>M</a:t>
            </a:r>
            <a:r>
              <a:rPr lang="en-US" sz="1800" baseline="30000" dirty="0">
                <a:solidFill>
                  <a:srgbClr val="000099"/>
                </a:solidFill>
                <a:cs typeface="Times New Roman" pitchFamily="18" charset="0"/>
              </a:rPr>
              <a:t>SM </a:t>
            </a:r>
            <a:r>
              <a:rPr lang="en-US" sz="1800" dirty="0">
                <a:solidFill>
                  <a:srgbClr val="000099"/>
                </a:solidFill>
                <a:cs typeface="Times New Roman" pitchFamily="18" charset="0"/>
              </a:rPr>
              <a:t>= 0.0035 </a:t>
            </a:r>
            <a:r>
              <a:rPr lang="en-US" sz="1800" dirty="0" err="1">
                <a:solidFill>
                  <a:srgbClr val="000099"/>
                </a:solidFill>
                <a:cs typeface="Times New Roman" pitchFamily="18" charset="0"/>
              </a:rPr>
              <a:t>rad</a:t>
            </a:r>
            <a:endParaRPr lang="en-US" sz="1800" dirty="0">
              <a:solidFill>
                <a:srgbClr val="000099"/>
              </a:solidFill>
              <a:cs typeface="Times New Roman" pitchFamily="18" charset="0"/>
            </a:endParaRP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New physics can affect</a:t>
            </a:r>
            <a:r>
              <a:rPr lang="el-G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l-GR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φ</a:t>
            </a:r>
            <a:r>
              <a:rPr lang="en-US" sz="1800" baseline="-25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Measure:</a:t>
            </a:r>
          </a:p>
          <a:p>
            <a:pPr marL="457200" indent="-457200" eaLnBrk="0" hangingPunct="0">
              <a:spcBef>
                <a:spcPct val="20000"/>
              </a:spcBef>
              <a:defRPr/>
            </a:pPr>
            <a:endParaRPr lang="en-US" sz="18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18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LHCb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in agreement with SM </a:t>
            </a:r>
            <a:r>
              <a:rPr lang="en-US" sz="18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and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D0</a:t>
            </a: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18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813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4575" y="0"/>
            <a:ext cx="3019425" cy="23336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48136" name="Picture 3"/>
          <p:cNvPicPr>
            <a:picLocks noChangeAspect="1" noChangeArrowheads="1"/>
          </p:cNvPicPr>
          <p:nvPr/>
        </p:nvPicPr>
        <p:blipFill>
          <a:blip r:embed="rId5" cstate="print"/>
          <a:srcRect l="2576" t="1405" r="2274" b="1555"/>
          <a:stretch>
            <a:fillRect/>
          </a:stretch>
        </p:blipFill>
        <p:spPr bwMode="auto">
          <a:xfrm>
            <a:off x="5029200" y="2971800"/>
            <a:ext cx="3886200" cy="3679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sp>
        <p:nvSpPr>
          <p:cNvPr id="48137" name="TextBox 9"/>
          <p:cNvSpPr txBox="1">
            <a:spLocks noChangeArrowheads="1"/>
          </p:cNvSpPr>
          <p:nvPr/>
        </p:nvSpPr>
        <p:spPr bwMode="auto">
          <a:xfrm>
            <a:off x="152400" y="6400800"/>
            <a:ext cx="22145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LHCb, 1.0fb</a:t>
            </a:r>
            <a:r>
              <a:rPr lang="en-US" sz="1000" baseline="30000"/>
              <a:t>-1</a:t>
            </a:r>
            <a:r>
              <a:rPr lang="en-US" sz="1000"/>
              <a:t>, </a:t>
            </a:r>
            <a:r>
              <a:rPr lang="en-US" sz="1000">
                <a:hlinkClick r:id="rId6"/>
              </a:rPr>
              <a:t>LHCb-CONF-2012-022</a:t>
            </a:r>
            <a:endParaRPr lang="en-US" sz="1000"/>
          </a:p>
        </p:txBody>
      </p:sp>
      <p:sp>
        <p:nvSpPr>
          <p:cNvPr id="48138" name="TextBox 18"/>
          <p:cNvSpPr txBox="1">
            <a:spLocks noChangeArrowheads="1"/>
          </p:cNvSpPr>
          <p:nvPr/>
        </p:nvSpPr>
        <p:spPr bwMode="auto">
          <a:xfrm>
            <a:off x="2152650" y="4086225"/>
            <a:ext cx="1758950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D</a:t>
            </a:r>
            <a:r>
              <a:rPr lang="en-US" sz="1800" i="1" baseline="-25000">
                <a:cs typeface="Times New Roman" pitchFamily="18" charset="0"/>
              </a:rPr>
              <a:t>s</a:t>
            </a:r>
            <a:r>
              <a:rPr lang="en-US" sz="1800" i="1" baseline="30000">
                <a:cs typeface="Times New Roman" pitchFamily="18" charset="0"/>
              </a:rPr>
              <a:t>+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μ</a:t>
            </a:r>
            <a:r>
              <a:rPr lang="en-US" sz="1800" i="1" baseline="30000">
                <a:cs typeface="Times New Roman" pitchFamily="18" charset="0"/>
                <a:sym typeface="Wingdings" pitchFamily="2" charset="2"/>
              </a:rPr>
              <a:t>-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-candidates</a:t>
            </a:r>
            <a:endParaRPr lang="en-US" sz="1800" baseline="-25000"/>
          </a:p>
        </p:txBody>
      </p:sp>
      <p:sp>
        <p:nvSpPr>
          <p:cNvPr id="48140" name="TextBox 12"/>
          <p:cNvSpPr txBox="1">
            <a:spLocks noChangeArrowheads="1"/>
          </p:cNvSpPr>
          <p:nvPr/>
        </p:nvSpPr>
        <p:spPr bwMode="auto">
          <a:xfrm>
            <a:off x="6880225" y="947738"/>
            <a:ext cx="1695450" cy="339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1600"/>
              <a:t>φ</a:t>
            </a:r>
            <a:r>
              <a:rPr lang="en-US" sz="1600" baseline="-25000"/>
              <a:t>M  </a:t>
            </a:r>
            <a:r>
              <a:rPr lang="en-US" sz="1600"/>
              <a:t>= arg(M</a:t>
            </a:r>
            <a:r>
              <a:rPr lang="en-US" sz="1600" baseline="-25000"/>
              <a:t>12</a:t>
            </a:r>
            <a:r>
              <a:rPr lang="en-US" sz="1600"/>
              <a:t>/</a:t>
            </a:r>
            <a:r>
              <a:rPr lang="en-US" sz="1600">
                <a:sym typeface="Symbol" pitchFamily="18" charset="2"/>
              </a:rPr>
              <a:t></a:t>
            </a:r>
            <a:r>
              <a:rPr lang="en-US" sz="1600" baseline="-25000">
                <a:sym typeface="Symbol" pitchFamily="18" charset="2"/>
              </a:rPr>
              <a:t>12</a:t>
            </a:r>
            <a:r>
              <a:rPr lang="en-US" sz="1600"/>
              <a:t>)</a:t>
            </a:r>
          </a:p>
        </p:txBody>
      </p:sp>
      <p:grpSp>
        <p:nvGrpSpPr>
          <p:cNvPr id="48142" name="Group 15"/>
          <p:cNvGrpSpPr>
            <a:grpSpLocks/>
          </p:cNvGrpSpPr>
          <p:nvPr/>
        </p:nvGrpSpPr>
        <p:grpSpPr bwMode="auto">
          <a:xfrm>
            <a:off x="4572000" y="2286000"/>
            <a:ext cx="4343400" cy="533400"/>
            <a:chOff x="4572000" y="2286000"/>
            <a:chExt cx="4343400" cy="533400"/>
          </a:xfrm>
        </p:grpSpPr>
        <p:pic>
          <p:nvPicPr>
            <p:cNvPr id="48144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 r="-4298"/>
            <a:stretch>
              <a:fillRect/>
            </a:stretch>
          </p:blipFill>
          <p:spPr bwMode="auto">
            <a:xfrm>
              <a:off x="4572000" y="2286000"/>
              <a:ext cx="4343400" cy="5334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  <a:miter lim="800000"/>
              <a:headEnd/>
              <a:tailEnd type="none" w="lg" len="med"/>
            </a:ln>
          </p:spPr>
        </p:pic>
        <p:sp>
          <p:nvSpPr>
            <p:cNvPr id="48145" name="TextBox 14"/>
            <p:cNvSpPr txBox="1">
              <a:spLocks noChangeArrowheads="1"/>
            </p:cNvSpPr>
            <p:nvPr/>
          </p:nvSpPr>
          <p:spPr bwMode="auto">
            <a:xfrm>
              <a:off x="8139332" y="2376268"/>
              <a:ext cx="728084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tan </a:t>
              </a:r>
              <a:r>
                <a:rPr lang="el-GR" sz="1600"/>
                <a:t>φ</a:t>
              </a:r>
              <a:r>
                <a:rPr lang="en-US" sz="1600" baseline="-25000"/>
                <a:t>M</a:t>
              </a:r>
            </a:p>
          </p:txBody>
        </p:sp>
      </p:grpSp>
      <p:pic>
        <p:nvPicPr>
          <p:cNvPr id="48143" name="Picture 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76400" y="2457450"/>
            <a:ext cx="2533650" cy="590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18" name="TextBox 17"/>
          <p:cNvSpPr txBox="1"/>
          <p:nvPr/>
        </p:nvSpPr>
        <p:spPr>
          <a:xfrm>
            <a:off x="5672796" y="3917219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LHCb</a:t>
            </a:r>
            <a:endParaRPr lang="en-US" sz="1400" b="1" baseline="30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9" name="Right Brace 18"/>
          <p:cNvSpPr/>
          <p:nvPr/>
        </p:nvSpPr>
        <p:spPr>
          <a:xfrm flipH="1">
            <a:off x="6324600" y="3841648"/>
            <a:ext cx="255572" cy="457200"/>
          </a:xfrm>
          <a:prstGeom prst="rightBrac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3319465">
            <a:off x="7371308" y="4858467"/>
            <a:ext cx="1750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D0 anomaly (3.4</a:t>
            </a:r>
            <a:r>
              <a:rPr lang="el-GR" sz="1600" dirty="0" smtClean="0"/>
              <a:t>σ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8458200" y="152400"/>
            <a:ext cx="401072" cy="354631"/>
            <a:chOff x="5334000" y="1828800"/>
            <a:chExt cx="536948" cy="457200"/>
          </a:xfrm>
        </p:grpSpPr>
        <p:sp>
          <p:nvSpPr>
            <p:cNvPr id="30" name="Oval 29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34000" y="1831077"/>
              <a:ext cx="536948" cy="436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r>
                <a:rPr lang="en-US" sz="1600" baseline="-25000" dirty="0" smtClean="0"/>
                <a:t>1</a:t>
              </a:r>
              <a:endParaRPr lang="en-US" sz="1600" baseline="-250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458200" y="1600200"/>
            <a:ext cx="401072" cy="354631"/>
            <a:chOff x="5334000" y="1828800"/>
            <a:chExt cx="536948" cy="457200"/>
          </a:xfrm>
        </p:grpSpPr>
        <p:sp>
          <p:nvSpPr>
            <p:cNvPr id="33" name="Oval 32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34000" y="1831077"/>
              <a:ext cx="536948" cy="436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r>
                <a:rPr lang="en-US" sz="1600" baseline="-25000" dirty="0" smtClean="0"/>
                <a:t>2</a:t>
              </a:r>
              <a:endParaRPr lang="en-US" sz="1600" baseline="-25000" dirty="0"/>
            </a:p>
          </p:txBody>
        </p:sp>
      </p:grp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36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37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 bwMode="auto">
          <a:xfrm>
            <a:off x="5867400" y="49213"/>
            <a:ext cx="3200400" cy="13716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0178" name="Picture 3"/>
          <p:cNvPicPr>
            <a:picLocks noChangeAspect="1" noChangeArrowheads="1"/>
          </p:cNvPicPr>
          <p:nvPr/>
        </p:nvPicPr>
        <p:blipFill>
          <a:blip r:embed="rId3" cstate="print"/>
          <a:srcRect l="8311"/>
          <a:stretch>
            <a:fillRect/>
          </a:stretch>
        </p:blipFill>
        <p:spPr bwMode="auto">
          <a:xfrm>
            <a:off x="5791200" y="1485826"/>
            <a:ext cx="3352800" cy="493719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10" name="TextBox 9"/>
          <p:cNvSpPr txBox="1"/>
          <p:nvPr/>
        </p:nvSpPr>
        <p:spPr>
          <a:xfrm>
            <a:off x="7734300" y="1676400"/>
            <a:ext cx="1181100" cy="3698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→</a:t>
            </a: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50180" name="Straight Arrow Connector 10"/>
          <p:cNvCxnSpPr>
            <a:cxnSpLocks noChangeShapeType="1"/>
          </p:cNvCxnSpPr>
          <p:nvPr/>
        </p:nvCxnSpPr>
        <p:spPr bwMode="auto">
          <a:xfrm flipH="1">
            <a:off x="7642225" y="2057400"/>
            <a:ext cx="304800" cy="3048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2" name="TextBox 11"/>
          <p:cNvSpPr txBox="1"/>
          <p:nvPr/>
        </p:nvSpPr>
        <p:spPr>
          <a:xfrm>
            <a:off x="7812087" y="4267200"/>
            <a:ext cx="1103313" cy="3698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→</a:t>
            </a:r>
            <a:r>
              <a:rPr lang="en-US" sz="18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800" i="1" baseline="30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18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50182" name="Straight Arrow Connector 13"/>
          <p:cNvCxnSpPr>
            <a:cxnSpLocks noChangeShapeType="1"/>
          </p:cNvCxnSpPr>
          <p:nvPr/>
        </p:nvCxnSpPr>
        <p:spPr bwMode="auto">
          <a:xfrm flipH="1">
            <a:off x="7720012" y="4648200"/>
            <a:ext cx="304800" cy="3048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Charm</a:t>
            </a:r>
            <a:endParaRPr lang="en-US" dirty="0"/>
          </a:p>
        </p:txBody>
      </p:sp>
      <p:sp>
        <p:nvSpPr>
          <p:cNvPr id="5018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018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50186" name="TextBox 6"/>
          <p:cNvSpPr txBox="1">
            <a:spLocks noChangeArrowheads="1"/>
          </p:cNvSpPr>
          <p:nvPr/>
        </p:nvSpPr>
        <p:spPr bwMode="auto">
          <a:xfrm>
            <a:off x="6856413" y="6477000"/>
            <a:ext cx="22875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LHCb, 0.6 fb</a:t>
            </a:r>
            <a:r>
              <a:rPr lang="en-US" sz="1000" baseline="30000"/>
              <a:t>-1</a:t>
            </a:r>
            <a:r>
              <a:rPr lang="en-US" sz="1000"/>
              <a:t>, </a:t>
            </a:r>
            <a:r>
              <a:rPr lang="en-US" sz="1000">
                <a:hlinkClick r:id="rId4"/>
              </a:rPr>
              <a:t>PRL 108, 111602 (2012)</a:t>
            </a:r>
            <a:endParaRPr lang="en-US" sz="1000"/>
          </a:p>
        </p:txBody>
      </p:sp>
      <p:pic>
        <p:nvPicPr>
          <p:cNvPr id="50187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144713"/>
            <a:ext cx="4267200" cy="4460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16" name="Text Placeholder 2"/>
          <p:cNvSpPr txBox="1">
            <a:spLocks/>
          </p:cNvSpPr>
          <p:nvPr/>
        </p:nvSpPr>
        <p:spPr bwMode="auto">
          <a:xfrm>
            <a:off x="228600" y="990600"/>
            <a:ext cx="48768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Measure difference of CP asymmetry</a:t>
            </a: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CP violation from </a:t>
            </a:r>
            <a:r>
              <a:rPr lang="en-US" sz="1800" i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mixing</a:t>
            </a:r>
            <a:r>
              <a:rPr lang="en-U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largely cancels</a:t>
            </a: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i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Direct</a:t>
            </a:r>
            <a:r>
              <a:rPr lang="en-U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CP violation expected to be small </a:t>
            </a:r>
          </a:p>
        </p:txBody>
      </p:sp>
      <p:pic>
        <p:nvPicPr>
          <p:cNvPr id="50190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2895600"/>
            <a:ext cx="5181600" cy="6604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57668" y="126460"/>
            <a:ext cx="1463040" cy="124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41812" y="70340"/>
            <a:ext cx="1463040" cy="124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5943600" y="102569"/>
            <a:ext cx="401072" cy="354631"/>
            <a:chOff x="5334000" y="1828800"/>
            <a:chExt cx="536948" cy="457200"/>
          </a:xfrm>
        </p:grpSpPr>
        <p:sp>
          <p:nvSpPr>
            <p:cNvPr id="23" name="Oval 22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34000" y="1831077"/>
              <a:ext cx="536948" cy="436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r>
                <a:rPr lang="en-US" sz="1600" baseline="-25000" dirty="0" smtClean="0"/>
                <a:t>1</a:t>
              </a:r>
              <a:endParaRPr lang="en-US" sz="1600" baseline="-250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523728" y="102567"/>
            <a:ext cx="401072" cy="354631"/>
            <a:chOff x="5334000" y="1828800"/>
            <a:chExt cx="536948" cy="457200"/>
          </a:xfrm>
        </p:grpSpPr>
        <p:sp>
          <p:nvSpPr>
            <p:cNvPr id="26" name="Oval 25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34000" y="1831077"/>
              <a:ext cx="536948" cy="436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r>
                <a:rPr lang="en-US" sz="1600" baseline="-25000" dirty="0" smtClean="0"/>
                <a:t>2</a:t>
              </a:r>
              <a:endParaRPr lang="en-US" sz="1600" baseline="-25000" dirty="0"/>
            </a:p>
          </p:txBody>
        </p:sp>
      </p:grp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38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Charm</a:t>
            </a:r>
            <a:endParaRPr lang="en-US" dirty="0"/>
          </a:p>
        </p:txBody>
      </p:sp>
      <p:sp>
        <p:nvSpPr>
          <p:cNvPr id="512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120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51210" name="TextBox 6"/>
          <p:cNvSpPr txBox="1">
            <a:spLocks noChangeArrowheads="1"/>
          </p:cNvSpPr>
          <p:nvPr/>
        </p:nvSpPr>
        <p:spPr bwMode="auto">
          <a:xfrm>
            <a:off x="6856413" y="6477000"/>
            <a:ext cx="22875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LHCb, 0.6 fb</a:t>
            </a:r>
            <a:r>
              <a:rPr lang="en-US" sz="1000" baseline="30000"/>
              <a:t>-1</a:t>
            </a:r>
            <a:r>
              <a:rPr lang="en-US" sz="1000"/>
              <a:t>, </a:t>
            </a:r>
            <a:r>
              <a:rPr lang="en-US" sz="1000">
                <a:hlinkClick r:id="rId3"/>
              </a:rPr>
              <a:t>PRL 108, 111602 (2012)</a:t>
            </a:r>
            <a:endParaRPr lang="en-US" sz="1000"/>
          </a:p>
        </p:txBody>
      </p:sp>
      <p:pic>
        <p:nvPicPr>
          <p:cNvPr id="512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572000"/>
            <a:ext cx="4495800" cy="781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sp>
        <p:nvSpPr>
          <p:cNvPr id="14" name="TextBox 13"/>
          <p:cNvSpPr txBox="1"/>
          <p:nvPr/>
        </p:nvSpPr>
        <p:spPr bwMode="auto">
          <a:xfrm>
            <a:off x="228600" y="2625725"/>
            <a:ext cx="4519613" cy="1108075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Cancel production and detector asymmetries</a:t>
            </a: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Compare  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→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</a:t>
            </a:r>
            <a:r>
              <a:rPr lang="en-US" sz="1600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→</a:t>
            </a:r>
            <a:r>
              <a:rPr lang="en-US" sz="1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600" i="1" baseline="30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1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6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</a:p>
          <a:p>
            <a:pPr marL="457200" indent="-457200">
              <a:buFont typeface="Wingdings" pitchFamily="2" charset="2"/>
              <a:buChar char="Ø"/>
              <a:defRPr/>
            </a:pP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Same production and detector asymmetry</a:t>
            </a:r>
          </a:p>
          <a:p>
            <a:pPr marL="457200" indent="-457200">
              <a:buFont typeface="Wingdings" pitchFamily="2" charset="2"/>
              <a:buChar char="Ø"/>
              <a:defRPr/>
            </a:pP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Charge symmetric final state: A</a:t>
            </a:r>
            <a:r>
              <a:rPr lang="en-US" sz="1600" baseline="-25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</a:t>
            </a: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(f)=0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 bwMode="auto">
          <a:xfrm>
            <a:off x="228600" y="5867400"/>
            <a:ext cx="487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First evidence for CP violation in charm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endParaRPr lang="en-US" sz="2000"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51214" name="TextBox 42"/>
          <p:cNvSpPr txBox="1">
            <a:spLocks noChangeArrowheads="1"/>
          </p:cNvSpPr>
          <p:nvPr/>
        </p:nvSpPr>
        <p:spPr bwMode="auto">
          <a:xfrm>
            <a:off x="4767263" y="5040313"/>
            <a:ext cx="506412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3.5</a:t>
            </a:r>
            <a:r>
              <a:rPr lang="el-GR" sz="1400" b="1"/>
              <a:t>σ</a:t>
            </a:r>
            <a:endParaRPr lang="en-US" sz="1400" b="1"/>
          </a:p>
        </p:txBody>
      </p:sp>
      <p:pic>
        <p:nvPicPr>
          <p:cNvPr id="51215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860800"/>
            <a:ext cx="3505200" cy="5302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1217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144713"/>
            <a:ext cx="4267200" cy="4460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2" name="Text Placeholder 2"/>
          <p:cNvSpPr txBox="1">
            <a:spLocks/>
          </p:cNvSpPr>
          <p:nvPr/>
        </p:nvSpPr>
        <p:spPr bwMode="auto">
          <a:xfrm>
            <a:off x="228600" y="990600"/>
            <a:ext cx="48768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Measure difference of CP asymmetry</a:t>
            </a: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CP violation from </a:t>
            </a:r>
            <a:r>
              <a:rPr lang="en-US" sz="1800" i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mixing</a:t>
            </a:r>
            <a:r>
              <a:rPr lang="en-U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largely cancels</a:t>
            </a:r>
          </a:p>
          <a:p>
            <a:pPr marL="914400" lvl="1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i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Direct</a:t>
            </a:r>
            <a:r>
              <a:rPr lang="en-U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CP violation expected to be small 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5867400" y="49213"/>
            <a:ext cx="3200400" cy="13716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 cstate="print"/>
          <a:srcRect l="8311"/>
          <a:stretch>
            <a:fillRect/>
          </a:stretch>
        </p:blipFill>
        <p:spPr bwMode="auto">
          <a:xfrm>
            <a:off x="5791200" y="1485826"/>
            <a:ext cx="3352800" cy="493719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1" name="TextBox 20"/>
          <p:cNvSpPr txBox="1"/>
          <p:nvPr/>
        </p:nvSpPr>
        <p:spPr>
          <a:xfrm>
            <a:off x="7734300" y="1676400"/>
            <a:ext cx="1181100" cy="3698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→</a:t>
            </a: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10"/>
          <p:cNvCxnSpPr>
            <a:cxnSpLocks noChangeShapeType="1"/>
          </p:cNvCxnSpPr>
          <p:nvPr/>
        </p:nvCxnSpPr>
        <p:spPr bwMode="auto">
          <a:xfrm flipH="1">
            <a:off x="7642225" y="2057400"/>
            <a:ext cx="304800" cy="3048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4" name="TextBox 23"/>
          <p:cNvSpPr txBox="1"/>
          <p:nvPr/>
        </p:nvSpPr>
        <p:spPr>
          <a:xfrm>
            <a:off x="7812087" y="4267200"/>
            <a:ext cx="1103313" cy="3698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→</a:t>
            </a:r>
            <a:r>
              <a:rPr lang="en-US" sz="18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800" i="1" baseline="30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18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13"/>
          <p:cNvCxnSpPr>
            <a:cxnSpLocks noChangeShapeType="1"/>
          </p:cNvCxnSpPr>
          <p:nvPr/>
        </p:nvCxnSpPr>
        <p:spPr bwMode="auto">
          <a:xfrm flipH="1">
            <a:off x="7720012" y="4648200"/>
            <a:ext cx="304800" cy="3048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57668" y="126460"/>
            <a:ext cx="1463040" cy="124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41812" y="70340"/>
            <a:ext cx="1463040" cy="124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39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200" dirty="0" err="1" smtClean="0"/>
              <a:t>Flavour</a:t>
            </a:r>
            <a:r>
              <a:rPr lang="en-US" sz="3200" dirty="0" smtClean="0"/>
              <a:t> physics for discoveries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0" y="762000"/>
            <a:ext cx="41910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000" dirty="0" smtClean="0"/>
              <a:t>B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 mixing pointed to heavy </a:t>
            </a:r>
            <a:r>
              <a:rPr lang="en-US" sz="2000" b="1" dirty="0" smtClean="0">
                <a:solidFill>
                  <a:srgbClr val="FF0000"/>
                </a:solidFill>
              </a:rPr>
              <a:t>top</a:t>
            </a:r>
            <a:r>
              <a:rPr lang="en-US" sz="2000" dirty="0" smtClean="0"/>
              <a:t> quark:</a:t>
            </a:r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20487" name="Text Box 34"/>
          <p:cNvSpPr txBox="1">
            <a:spLocks noChangeArrowheads="1"/>
          </p:cNvSpPr>
          <p:nvPr/>
        </p:nvSpPr>
        <p:spPr bwMode="auto">
          <a:xfrm>
            <a:off x="6681788" y="1227138"/>
            <a:ext cx="2462212" cy="2476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/>
          <a:p>
            <a:r>
              <a:rPr lang="en-US" sz="1000" i="1" dirty="0"/>
              <a:t>ARGUS </a:t>
            </a:r>
            <a:r>
              <a:rPr lang="en-US" sz="1000" i="1" dirty="0" err="1"/>
              <a:t>Coll</a:t>
            </a:r>
            <a:r>
              <a:rPr lang="en-US" sz="1000" i="1" dirty="0"/>
              <a:t>, Phys.Lett.B192:245,1987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5154613" y="1482725"/>
            <a:ext cx="3727450" cy="4038600"/>
            <a:chOff x="582613" y="1482725"/>
            <a:chExt cx="3727450" cy="4038600"/>
          </a:xfrm>
        </p:grpSpPr>
        <p:sp>
          <p:nvSpPr>
            <p:cNvPr id="20536" name="Rectangle 60"/>
            <p:cNvSpPr>
              <a:spLocks noChangeArrowheads="1"/>
            </p:cNvSpPr>
            <p:nvPr/>
          </p:nvSpPr>
          <p:spPr bwMode="auto">
            <a:xfrm>
              <a:off x="582613" y="1482725"/>
              <a:ext cx="3727450" cy="4038600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20537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383" y="2626995"/>
              <a:ext cx="3611415" cy="5971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20538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597" y="1550035"/>
              <a:ext cx="3580983" cy="9968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20539" name="Picture 32"/>
            <p:cNvPicPr>
              <a:picLocks noChangeAspect="1" noChangeArrowheads="1"/>
            </p:cNvPicPr>
            <p:nvPr/>
          </p:nvPicPr>
          <p:blipFill>
            <a:blip r:embed="rId5" cstate="print"/>
            <a:srcRect l="7185" t="7518" r="8383" b="27330"/>
            <a:stretch>
              <a:fillRect/>
            </a:stretch>
          </p:blipFill>
          <p:spPr bwMode="auto">
            <a:xfrm>
              <a:off x="721857" y="3277658"/>
              <a:ext cx="3523940" cy="20417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</p:grpSp>
      <p:grpSp>
        <p:nvGrpSpPr>
          <p:cNvPr id="66" name="Group 65"/>
          <p:cNvGrpSpPr/>
          <p:nvPr/>
        </p:nvGrpSpPr>
        <p:grpSpPr>
          <a:xfrm>
            <a:off x="5995988" y="5637213"/>
            <a:ext cx="1928812" cy="915987"/>
            <a:chOff x="1423988" y="5637213"/>
            <a:chExt cx="1928812" cy="915987"/>
          </a:xfrm>
        </p:grpSpPr>
        <p:sp>
          <p:nvSpPr>
            <p:cNvPr id="20520" name="AutoShape 6"/>
            <p:cNvSpPr>
              <a:spLocks noChangeAspect="1" noChangeArrowheads="1"/>
            </p:cNvSpPr>
            <p:nvPr/>
          </p:nvSpPr>
          <p:spPr bwMode="auto">
            <a:xfrm>
              <a:off x="1423988" y="5653481"/>
              <a:ext cx="1928812" cy="89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800">
                <a:latin typeface="Calibri" pitchFamily="34" charset="0"/>
              </a:endParaRPr>
            </a:p>
          </p:txBody>
        </p:sp>
        <p:pic>
          <p:nvPicPr>
            <p:cNvPr id="20521" name="Picture 7" descr="MCj02397330000[1]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23988" y="5637213"/>
              <a:ext cx="1434098" cy="66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22" name="Freeform 8"/>
            <p:cNvSpPr>
              <a:spLocks/>
            </p:cNvSpPr>
            <p:nvPr/>
          </p:nvSpPr>
          <p:spPr bwMode="auto">
            <a:xfrm>
              <a:off x="2116015" y="6056415"/>
              <a:ext cx="693457" cy="52557"/>
            </a:xfrm>
            <a:custGeom>
              <a:avLst/>
              <a:gdLst>
                <a:gd name="T0" fmla="*/ 0 w 669"/>
                <a:gd name="T1" fmla="*/ 11 h 44"/>
                <a:gd name="T2" fmla="*/ 1 w 669"/>
                <a:gd name="T3" fmla="*/ 11 h 44"/>
                <a:gd name="T4" fmla="*/ 1 w 669"/>
                <a:gd name="T5" fmla="*/ 1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Freeform 9"/>
            <p:cNvSpPr>
              <a:spLocks/>
            </p:cNvSpPr>
            <p:nvPr/>
          </p:nvSpPr>
          <p:spPr bwMode="auto">
            <a:xfrm flipH="1">
              <a:off x="1770002" y="6361744"/>
              <a:ext cx="1306845" cy="61316"/>
            </a:xfrm>
            <a:custGeom>
              <a:avLst/>
              <a:gdLst>
                <a:gd name="T0" fmla="*/ 0 w 316"/>
                <a:gd name="T1" fmla="*/ 0 h 18"/>
                <a:gd name="T2" fmla="*/ 2147483647 w 316"/>
                <a:gd name="T3" fmla="*/ 2147483647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4" name="Freeform 10"/>
            <p:cNvSpPr>
              <a:spLocks/>
            </p:cNvSpPr>
            <p:nvPr/>
          </p:nvSpPr>
          <p:spPr bwMode="auto">
            <a:xfrm rot="3902503">
              <a:off x="2231913" y="6092534"/>
              <a:ext cx="61316" cy="82929"/>
            </a:xfrm>
            <a:custGeom>
              <a:avLst/>
              <a:gdLst>
                <a:gd name="T0" fmla="*/ 0 w 56"/>
                <a:gd name="T1" fmla="*/ 0 h 74"/>
                <a:gd name="T2" fmla="*/ 4 w 56"/>
                <a:gd name="T3" fmla="*/ 2 h 74"/>
                <a:gd name="T4" fmla="*/ 4 w 56"/>
                <a:gd name="T5" fmla="*/ 2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rot="10800000" vert="eaVert"/>
            <a:lstStyle/>
            <a:p>
              <a:endParaRPr lang="en-US"/>
            </a:p>
          </p:txBody>
        </p:sp>
        <p:sp>
          <p:nvSpPr>
            <p:cNvPr id="20525" name="Freeform 11"/>
            <p:cNvSpPr>
              <a:spLocks/>
            </p:cNvSpPr>
            <p:nvPr/>
          </p:nvSpPr>
          <p:spPr bwMode="auto">
            <a:xfrm>
              <a:off x="2549247" y="6093955"/>
              <a:ext cx="40035" cy="102611"/>
            </a:xfrm>
            <a:custGeom>
              <a:avLst/>
              <a:gdLst>
                <a:gd name="T0" fmla="*/ 3 w 33"/>
                <a:gd name="T1" fmla="*/ 0 h 98"/>
                <a:gd name="T2" fmla="*/ 0 w 33"/>
                <a:gd name="T3" fmla="*/ 3 h 98"/>
                <a:gd name="T4" fmla="*/ 3 w 33"/>
                <a:gd name="T5" fmla="*/ 3 h 98"/>
                <a:gd name="T6" fmla="*/ 0 60000 65536"/>
                <a:gd name="T7" fmla="*/ 0 60000 65536"/>
                <a:gd name="T8" fmla="*/ 0 60000 65536"/>
                <a:gd name="T9" fmla="*/ 0 w 33"/>
                <a:gd name="T10" fmla="*/ 0 h 98"/>
                <a:gd name="T11" fmla="*/ 33 w 33"/>
                <a:gd name="T12" fmla="*/ 98 h 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" h="98">
                  <a:moveTo>
                    <a:pt x="33" y="0"/>
                  </a:moveTo>
                  <a:cubicBezTo>
                    <a:pt x="22" y="54"/>
                    <a:pt x="14" y="37"/>
                    <a:pt x="0" y="82"/>
                  </a:cubicBezTo>
                  <a:cubicBezTo>
                    <a:pt x="5" y="87"/>
                    <a:pt x="17" y="98"/>
                    <a:pt x="17" y="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526" name="Freeform 12"/>
            <p:cNvSpPr>
              <a:spLocks/>
            </p:cNvSpPr>
            <p:nvPr/>
          </p:nvSpPr>
          <p:spPr bwMode="auto">
            <a:xfrm>
              <a:off x="2599291" y="6291668"/>
              <a:ext cx="42894" cy="85092"/>
            </a:xfrm>
            <a:custGeom>
              <a:avLst/>
              <a:gdLst>
                <a:gd name="T0" fmla="*/ 0 w 36"/>
                <a:gd name="T1" fmla="*/ 0 h 81"/>
                <a:gd name="T2" fmla="*/ 2 w 36"/>
                <a:gd name="T3" fmla="*/ 3 h 81"/>
                <a:gd name="T4" fmla="*/ 2 w 36"/>
                <a:gd name="T5" fmla="*/ 3 h 81"/>
                <a:gd name="T6" fmla="*/ 0 60000 65536"/>
                <a:gd name="T7" fmla="*/ 0 60000 65536"/>
                <a:gd name="T8" fmla="*/ 0 60000 65536"/>
                <a:gd name="T9" fmla="*/ 0 w 36"/>
                <a:gd name="T10" fmla="*/ 0 h 81"/>
                <a:gd name="T11" fmla="*/ 36 w 36"/>
                <a:gd name="T12" fmla="*/ 81 h 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81">
                  <a:moveTo>
                    <a:pt x="0" y="0"/>
                  </a:moveTo>
                  <a:cubicBezTo>
                    <a:pt x="5" y="16"/>
                    <a:pt x="3" y="37"/>
                    <a:pt x="16" y="49"/>
                  </a:cubicBezTo>
                  <a:cubicBezTo>
                    <a:pt x="36" y="68"/>
                    <a:pt x="33" y="57"/>
                    <a:pt x="33" y="8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527" name="Freeform 13"/>
            <p:cNvSpPr>
              <a:spLocks/>
            </p:cNvSpPr>
            <p:nvPr/>
          </p:nvSpPr>
          <p:spPr bwMode="auto">
            <a:xfrm>
              <a:off x="2226111" y="6275401"/>
              <a:ext cx="40035" cy="127638"/>
            </a:xfrm>
            <a:custGeom>
              <a:avLst/>
              <a:gdLst>
                <a:gd name="T0" fmla="*/ 0 w 33"/>
                <a:gd name="T1" fmla="*/ 0 h 122"/>
                <a:gd name="T2" fmla="*/ 3 w 33"/>
                <a:gd name="T3" fmla="*/ 3 h 122"/>
                <a:gd name="T4" fmla="*/ 3 w 33"/>
                <a:gd name="T5" fmla="*/ 3 h 122"/>
                <a:gd name="T6" fmla="*/ 0 w 33"/>
                <a:gd name="T7" fmla="*/ 3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22"/>
                <a:gd name="T14" fmla="*/ 33 w 3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22">
                  <a:moveTo>
                    <a:pt x="0" y="0"/>
                  </a:moveTo>
                  <a:cubicBezTo>
                    <a:pt x="9" y="45"/>
                    <a:pt x="18" y="42"/>
                    <a:pt x="33" y="81"/>
                  </a:cubicBezTo>
                  <a:cubicBezTo>
                    <a:pt x="30" y="89"/>
                    <a:pt x="29" y="99"/>
                    <a:pt x="24" y="106"/>
                  </a:cubicBezTo>
                  <a:cubicBezTo>
                    <a:pt x="17" y="113"/>
                    <a:pt x="0" y="122"/>
                    <a:pt x="0" y="12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528" name="Freeform 14"/>
            <p:cNvSpPr>
              <a:spLocks/>
            </p:cNvSpPr>
            <p:nvPr/>
          </p:nvSpPr>
          <p:spPr bwMode="auto">
            <a:xfrm>
              <a:off x="1804317" y="6145260"/>
              <a:ext cx="235918" cy="26278"/>
            </a:xfrm>
            <a:custGeom>
              <a:avLst/>
              <a:gdLst>
                <a:gd name="T0" fmla="*/ 3 w 196"/>
                <a:gd name="T1" fmla="*/ 0 h 25"/>
                <a:gd name="T2" fmla="*/ 0 w 196"/>
                <a:gd name="T3" fmla="*/ 3 h 25"/>
                <a:gd name="T4" fmla="*/ 0 60000 65536"/>
                <a:gd name="T5" fmla="*/ 0 60000 65536"/>
                <a:gd name="T6" fmla="*/ 0 w 196"/>
                <a:gd name="T7" fmla="*/ 0 h 25"/>
                <a:gd name="T8" fmla="*/ 196 w 196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6" h="25">
                  <a:moveTo>
                    <a:pt x="196" y="0"/>
                  </a:moveTo>
                  <a:cubicBezTo>
                    <a:pt x="123" y="23"/>
                    <a:pt x="83" y="25"/>
                    <a:pt x="0" y="2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529" name="Freeform 15"/>
            <p:cNvSpPr>
              <a:spLocks/>
            </p:cNvSpPr>
            <p:nvPr/>
          </p:nvSpPr>
          <p:spPr bwMode="auto">
            <a:xfrm>
              <a:off x="2843788" y="6120233"/>
              <a:ext cx="265944" cy="16268"/>
            </a:xfrm>
            <a:custGeom>
              <a:avLst/>
              <a:gdLst>
                <a:gd name="T0" fmla="*/ 0 w 221"/>
                <a:gd name="T1" fmla="*/ 2 h 16"/>
                <a:gd name="T2" fmla="*/ 3 w 221"/>
                <a:gd name="T3" fmla="*/ 0 h 16"/>
                <a:gd name="T4" fmla="*/ 3 w 221"/>
                <a:gd name="T5" fmla="*/ 2 h 16"/>
                <a:gd name="T6" fmla="*/ 0 60000 65536"/>
                <a:gd name="T7" fmla="*/ 0 60000 65536"/>
                <a:gd name="T8" fmla="*/ 0 60000 65536"/>
                <a:gd name="T9" fmla="*/ 0 w 221"/>
                <a:gd name="T10" fmla="*/ 0 h 16"/>
                <a:gd name="T11" fmla="*/ 221 w 2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1" h="16">
                  <a:moveTo>
                    <a:pt x="0" y="8"/>
                  </a:moveTo>
                  <a:cubicBezTo>
                    <a:pt x="27" y="5"/>
                    <a:pt x="54" y="0"/>
                    <a:pt x="82" y="0"/>
                  </a:cubicBezTo>
                  <a:cubicBezTo>
                    <a:pt x="134" y="0"/>
                    <a:pt x="171" y="16"/>
                    <a:pt x="221" y="1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530" name="Text Box 16"/>
            <p:cNvSpPr txBox="1">
              <a:spLocks noChangeArrowheads="1"/>
            </p:cNvSpPr>
            <p:nvPr/>
          </p:nvSpPr>
          <p:spPr bwMode="auto">
            <a:xfrm>
              <a:off x="1551241" y="6030136"/>
              <a:ext cx="280243" cy="312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000">
                  <a:solidFill>
                    <a:srgbClr val="000000"/>
                  </a:solidFill>
                  <a:latin typeface="Times" pitchFamily="18" charset="0"/>
                </a:rPr>
                <a:t>b</a:t>
              </a:r>
              <a:endParaRPr lang="en-US" sz="1800"/>
            </a:p>
          </p:txBody>
        </p:sp>
        <p:sp>
          <p:nvSpPr>
            <p:cNvPr id="20531" name="Text Box 17"/>
            <p:cNvSpPr txBox="1">
              <a:spLocks noChangeArrowheads="1"/>
            </p:cNvSpPr>
            <p:nvPr/>
          </p:nvSpPr>
          <p:spPr bwMode="auto">
            <a:xfrm>
              <a:off x="1562679" y="6240363"/>
              <a:ext cx="254506" cy="312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000">
                  <a:solidFill>
                    <a:srgbClr val="000000"/>
                  </a:solidFill>
                  <a:latin typeface="Times" pitchFamily="18" charset="0"/>
                </a:rPr>
                <a:t>d</a:t>
              </a:r>
              <a:endParaRPr lang="en-US" sz="1800"/>
            </a:p>
          </p:txBody>
        </p:sp>
        <p:sp>
          <p:nvSpPr>
            <p:cNvPr id="20532" name="Text Box 18"/>
            <p:cNvSpPr txBox="1">
              <a:spLocks noChangeArrowheads="1"/>
            </p:cNvSpPr>
            <p:nvPr/>
          </p:nvSpPr>
          <p:spPr bwMode="auto">
            <a:xfrm>
              <a:off x="3082566" y="5951301"/>
              <a:ext cx="254506" cy="312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000">
                  <a:solidFill>
                    <a:srgbClr val="000000"/>
                  </a:solidFill>
                  <a:latin typeface="Times" pitchFamily="18" charset="0"/>
                </a:rPr>
                <a:t>d</a:t>
              </a:r>
              <a:endParaRPr lang="en-US" sz="1800"/>
            </a:p>
          </p:txBody>
        </p:sp>
        <p:sp>
          <p:nvSpPr>
            <p:cNvPr id="20533" name="Text Box 19"/>
            <p:cNvSpPr txBox="1">
              <a:spLocks noChangeArrowheads="1"/>
            </p:cNvSpPr>
            <p:nvPr/>
          </p:nvSpPr>
          <p:spPr bwMode="auto">
            <a:xfrm>
              <a:off x="3072557" y="6187806"/>
              <a:ext cx="280243" cy="312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000">
                  <a:solidFill>
                    <a:srgbClr val="000000"/>
                  </a:solidFill>
                  <a:latin typeface="Times" pitchFamily="18" charset="0"/>
                </a:rPr>
                <a:t>b</a:t>
              </a:r>
              <a:endParaRPr lang="en-US" sz="1800"/>
            </a:p>
          </p:txBody>
        </p:sp>
        <p:sp>
          <p:nvSpPr>
            <p:cNvPr id="20534" name="Line 20"/>
            <p:cNvSpPr>
              <a:spLocks noChangeShapeType="1"/>
            </p:cNvSpPr>
            <p:nvPr/>
          </p:nvSpPr>
          <p:spPr bwMode="auto">
            <a:xfrm>
              <a:off x="1615582" y="6057666"/>
              <a:ext cx="6434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535" name="Line 21"/>
            <p:cNvSpPr>
              <a:spLocks noChangeShapeType="1"/>
            </p:cNvSpPr>
            <p:nvPr/>
          </p:nvSpPr>
          <p:spPr bwMode="auto">
            <a:xfrm>
              <a:off x="3129750" y="6018874"/>
              <a:ext cx="6434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20489" name="Oval 33"/>
          <p:cNvSpPr>
            <a:spLocks noChangeArrowheads="1"/>
          </p:cNvSpPr>
          <p:nvPr/>
        </p:nvSpPr>
        <p:spPr bwMode="auto">
          <a:xfrm rot="188072">
            <a:off x="5346700" y="5046663"/>
            <a:ext cx="660400" cy="45720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 type="none" w="lg" len="med"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228600" y="784225"/>
            <a:ext cx="4114800" cy="5934075"/>
            <a:chOff x="4800600" y="762000"/>
            <a:chExt cx="4114800" cy="5934075"/>
          </a:xfrm>
        </p:grpSpPr>
        <p:grpSp>
          <p:nvGrpSpPr>
            <p:cNvPr id="20490" name="Group 24"/>
            <p:cNvGrpSpPr>
              <a:grpSpLocks/>
            </p:cNvGrpSpPr>
            <p:nvPr/>
          </p:nvGrpSpPr>
          <p:grpSpPr bwMode="auto">
            <a:xfrm>
              <a:off x="5894388" y="5540375"/>
              <a:ext cx="1778000" cy="1155700"/>
              <a:chOff x="3744" y="2304"/>
              <a:chExt cx="1406" cy="910"/>
            </a:xfrm>
          </p:grpSpPr>
          <p:sp>
            <p:nvSpPr>
              <p:cNvPr id="20507" name="AutoShape 25"/>
              <p:cNvSpPr>
                <a:spLocks noChangeAspect="1" noChangeArrowheads="1" noTextEdit="1"/>
              </p:cNvSpPr>
              <p:nvPr/>
            </p:nvSpPr>
            <p:spPr bwMode="auto">
              <a:xfrm>
                <a:off x="3744" y="2304"/>
                <a:ext cx="1349" cy="7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508" name="Picture 26" descr="MCj02397330000[1]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744" y="2304"/>
                <a:ext cx="1022" cy="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09" name="Freeform 27"/>
              <p:cNvSpPr>
                <a:spLocks/>
              </p:cNvSpPr>
              <p:nvPr/>
            </p:nvSpPr>
            <p:spPr bwMode="auto">
              <a:xfrm>
                <a:off x="4339" y="2603"/>
                <a:ext cx="279" cy="102"/>
              </a:xfrm>
              <a:custGeom>
                <a:avLst/>
                <a:gdLst>
                  <a:gd name="T0" fmla="*/ 0 w 459"/>
                  <a:gd name="T1" fmla="*/ 1 h 165"/>
                  <a:gd name="T2" fmla="*/ 1 w 459"/>
                  <a:gd name="T3" fmla="*/ 1 h 165"/>
                  <a:gd name="T4" fmla="*/ 1 w 459"/>
                  <a:gd name="T5" fmla="*/ 1 h 165"/>
                  <a:gd name="T6" fmla="*/ 1 w 459"/>
                  <a:gd name="T7" fmla="*/ 1 h 165"/>
                  <a:gd name="T8" fmla="*/ 1 w 459"/>
                  <a:gd name="T9" fmla="*/ 1 h 165"/>
                  <a:gd name="T10" fmla="*/ 1 w 459"/>
                  <a:gd name="T11" fmla="*/ 1 h 165"/>
                  <a:gd name="T12" fmla="*/ 1 w 459"/>
                  <a:gd name="T13" fmla="*/ 1 h 165"/>
                  <a:gd name="T14" fmla="*/ 1 w 459"/>
                  <a:gd name="T15" fmla="*/ 1 h 165"/>
                  <a:gd name="T16" fmla="*/ 1 w 459"/>
                  <a:gd name="T17" fmla="*/ 1 h 165"/>
                  <a:gd name="T18" fmla="*/ 1 w 459"/>
                  <a:gd name="T19" fmla="*/ 1 h 165"/>
                  <a:gd name="T20" fmla="*/ 1 w 459"/>
                  <a:gd name="T21" fmla="*/ 1 h 165"/>
                  <a:gd name="T22" fmla="*/ 1 w 459"/>
                  <a:gd name="T23" fmla="*/ 1 h 165"/>
                  <a:gd name="T24" fmla="*/ 1 w 459"/>
                  <a:gd name="T25" fmla="*/ 1 h 165"/>
                  <a:gd name="T26" fmla="*/ 1 w 459"/>
                  <a:gd name="T27" fmla="*/ 1 h 165"/>
                  <a:gd name="T28" fmla="*/ 1 w 459"/>
                  <a:gd name="T29" fmla="*/ 1 h 16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59"/>
                  <a:gd name="T46" fmla="*/ 0 h 165"/>
                  <a:gd name="T47" fmla="*/ 459 w 459"/>
                  <a:gd name="T48" fmla="*/ 165 h 16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59" h="165">
                    <a:moveTo>
                      <a:pt x="0" y="155"/>
                    </a:moveTo>
                    <a:cubicBezTo>
                      <a:pt x="26" y="117"/>
                      <a:pt x="16" y="87"/>
                      <a:pt x="55" y="60"/>
                    </a:cubicBezTo>
                    <a:cubicBezTo>
                      <a:pt x="63" y="63"/>
                      <a:pt x="71" y="64"/>
                      <a:pt x="79" y="68"/>
                    </a:cubicBezTo>
                    <a:cubicBezTo>
                      <a:pt x="88" y="72"/>
                      <a:pt x="94" y="86"/>
                      <a:pt x="103" y="84"/>
                    </a:cubicBezTo>
                    <a:cubicBezTo>
                      <a:pt x="114" y="81"/>
                      <a:pt x="108" y="43"/>
                      <a:pt x="118" y="28"/>
                    </a:cubicBezTo>
                    <a:cubicBezTo>
                      <a:pt x="123" y="20"/>
                      <a:pt x="134" y="18"/>
                      <a:pt x="142" y="13"/>
                    </a:cubicBezTo>
                    <a:cubicBezTo>
                      <a:pt x="163" y="15"/>
                      <a:pt x="186" y="12"/>
                      <a:pt x="205" y="20"/>
                    </a:cubicBezTo>
                    <a:cubicBezTo>
                      <a:pt x="213" y="23"/>
                      <a:pt x="207" y="38"/>
                      <a:pt x="213" y="44"/>
                    </a:cubicBezTo>
                    <a:cubicBezTo>
                      <a:pt x="219" y="50"/>
                      <a:pt x="229" y="49"/>
                      <a:pt x="237" y="52"/>
                    </a:cubicBezTo>
                    <a:cubicBezTo>
                      <a:pt x="245" y="47"/>
                      <a:pt x="254" y="43"/>
                      <a:pt x="260" y="36"/>
                    </a:cubicBezTo>
                    <a:cubicBezTo>
                      <a:pt x="267" y="27"/>
                      <a:pt x="265" y="9"/>
                      <a:pt x="276" y="5"/>
                    </a:cubicBezTo>
                    <a:cubicBezTo>
                      <a:pt x="291" y="0"/>
                      <a:pt x="308" y="10"/>
                      <a:pt x="324" y="13"/>
                    </a:cubicBezTo>
                    <a:cubicBezTo>
                      <a:pt x="347" y="85"/>
                      <a:pt x="340" y="73"/>
                      <a:pt x="426" y="84"/>
                    </a:cubicBezTo>
                    <a:cubicBezTo>
                      <a:pt x="431" y="100"/>
                      <a:pt x="433" y="117"/>
                      <a:pt x="442" y="131"/>
                    </a:cubicBezTo>
                    <a:cubicBezTo>
                      <a:pt x="459" y="157"/>
                      <a:pt x="458" y="165"/>
                      <a:pt x="458" y="147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10" name="Freeform 28"/>
              <p:cNvSpPr>
                <a:spLocks/>
              </p:cNvSpPr>
              <p:nvPr/>
            </p:nvSpPr>
            <p:spPr bwMode="auto">
              <a:xfrm>
                <a:off x="4004" y="2705"/>
                <a:ext cx="182" cy="22"/>
              </a:xfrm>
              <a:custGeom>
                <a:avLst/>
                <a:gdLst>
                  <a:gd name="T0" fmla="*/ 0 w 298"/>
                  <a:gd name="T1" fmla="*/ 0 h 34"/>
                  <a:gd name="T2" fmla="*/ 1 w 298"/>
                  <a:gd name="T3" fmla="*/ 1 h 34"/>
                  <a:gd name="T4" fmla="*/ 0 60000 65536"/>
                  <a:gd name="T5" fmla="*/ 0 60000 65536"/>
                  <a:gd name="T6" fmla="*/ 0 w 298"/>
                  <a:gd name="T7" fmla="*/ 0 h 34"/>
                  <a:gd name="T8" fmla="*/ 298 w 298"/>
                  <a:gd name="T9" fmla="*/ 34 h 3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8" h="34">
                    <a:moveTo>
                      <a:pt x="0" y="0"/>
                    </a:moveTo>
                    <a:cubicBezTo>
                      <a:pt x="95" y="34"/>
                      <a:pt x="198" y="19"/>
                      <a:pt x="298" y="19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11" name="Freeform 29"/>
              <p:cNvSpPr>
                <a:spLocks/>
              </p:cNvSpPr>
              <p:nvPr/>
            </p:nvSpPr>
            <p:spPr bwMode="auto">
              <a:xfrm>
                <a:off x="4270" y="2690"/>
                <a:ext cx="407" cy="27"/>
              </a:xfrm>
              <a:custGeom>
                <a:avLst/>
                <a:gdLst>
                  <a:gd name="T0" fmla="*/ 0 w 669"/>
                  <a:gd name="T1" fmla="*/ 1 h 44"/>
                  <a:gd name="T2" fmla="*/ 1 w 669"/>
                  <a:gd name="T3" fmla="*/ 1 h 44"/>
                  <a:gd name="T4" fmla="*/ 1 w 669"/>
                  <a:gd name="T5" fmla="*/ 1 h 44"/>
                  <a:gd name="T6" fmla="*/ 0 60000 65536"/>
                  <a:gd name="T7" fmla="*/ 0 60000 65536"/>
                  <a:gd name="T8" fmla="*/ 0 60000 65536"/>
                  <a:gd name="T9" fmla="*/ 0 w 669"/>
                  <a:gd name="T10" fmla="*/ 0 h 44"/>
                  <a:gd name="T11" fmla="*/ 669 w 669"/>
                  <a:gd name="T12" fmla="*/ 44 h 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69" h="44">
                    <a:moveTo>
                      <a:pt x="0" y="44"/>
                    </a:moveTo>
                    <a:cubicBezTo>
                      <a:pt x="106" y="0"/>
                      <a:pt x="19" y="28"/>
                      <a:pt x="232" y="35"/>
                    </a:cubicBezTo>
                    <a:cubicBezTo>
                      <a:pt x="378" y="39"/>
                      <a:pt x="669" y="44"/>
                      <a:pt x="669" y="44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12" name="Freeform 30"/>
              <p:cNvSpPr>
                <a:spLocks/>
              </p:cNvSpPr>
              <p:nvPr/>
            </p:nvSpPr>
            <p:spPr bwMode="auto">
              <a:xfrm>
                <a:off x="4751" y="2728"/>
                <a:ext cx="192" cy="12"/>
              </a:xfrm>
              <a:custGeom>
                <a:avLst/>
                <a:gdLst>
                  <a:gd name="T0" fmla="*/ 0 w 316"/>
                  <a:gd name="T1" fmla="*/ 0 h 18"/>
                  <a:gd name="T2" fmla="*/ 1 w 316"/>
                  <a:gd name="T3" fmla="*/ 1 h 18"/>
                  <a:gd name="T4" fmla="*/ 0 60000 65536"/>
                  <a:gd name="T5" fmla="*/ 0 60000 65536"/>
                  <a:gd name="T6" fmla="*/ 0 w 316"/>
                  <a:gd name="T7" fmla="*/ 0 h 18"/>
                  <a:gd name="T8" fmla="*/ 316 w 316"/>
                  <a:gd name="T9" fmla="*/ 18 h 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16" h="18">
                    <a:moveTo>
                      <a:pt x="0" y="0"/>
                    </a:moveTo>
                    <a:cubicBezTo>
                      <a:pt x="95" y="4"/>
                      <a:pt x="216" y="18"/>
                      <a:pt x="316" y="18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13" name="Freeform 31"/>
              <p:cNvSpPr>
                <a:spLocks/>
              </p:cNvSpPr>
              <p:nvPr/>
            </p:nvSpPr>
            <p:spPr bwMode="auto">
              <a:xfrm>
                <a:off x="4423" y="2711"/>
                <a:ext cx="34" cy="47"/>
              </a:xfrm>
              <a:custGeom>
                <a:avLst/>
                <a:gdLst>
                  <a:gd name="T0" fmla="*/ 0 w 56"/>
                  <a:gd name="T1" fmla="*/ 0 h 74"/>
                  <a:gd name="T2" fmla="*/ 1 w 56"/>
                  <a:gd name="T3" fmla="*/ 1 h 74"/>
                  <a:gd name="T4" fmla="*/ 1 w 56"/>
                  <a:gd name="T5" fmla="*/ 1 h 74"/>
                  <a:gd name="T6" fmla="*/ 0 60000 65536"/>
                  <a:gd name="T7" fmla="*/ 0 60000 65536"/>
                  <a:gd name="T8" fmla="*/ 0 60000 65536"/>
                  <a:gd name="T9" fmla="*/ 0 w 56"/>
                  <a:gd name="T10" fmla="*/ 0 h 74"/>
                  <a:gd name="T11" fmla="*/ 56 w 56"/>
                  <a:gd name="T12" fmla="*/ 74 h 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6" h="74">
                    <a:moveTo>
                      <a:pt x="0" y="0"/>
                    </a:moveTo>
                    <a:cubicBezTo>
                      <a:pt x="6" y="9"/>
                      <a:pt x="9" y="21"/>
                      <a:pt x="18" y="28"/>
                    </a:cubicBezTo>
                    <a:cubicBezTo>
                      <a:pt x="46" y="51"/>
                      <a:pt x="56" y="17"/>
                      <a:pt x="56" y="74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14" name="Text Box 32"/>
              <p:cNvSpPr txBox="1">
                <a:spLocks noChangeArrowheads="1"/>
              </p:cNvSpPr>
              <p:nvPr/>
            </p:nvSpPr>
            <p:spPr bwMode="auto">
              <a:xfrm>
                <a:off x="3826" y="2589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2000">
                    <a:solidFill>
                      <a:srgbClr val="000000"/>
                    </a:solidFill>
                    <a:latin typeface="Times" pitchFamily="18" charset="0"/>
                    <a:cs typeface="Times New Roman" pitchFamily="18" charset="0"/>
                  </a:rPr>
                  <a:t>d</a:t>
                </a:r>
                <a:endParaRPr lang="en-GB" sz="1800"/>
              </a:p>
            </p:txBody>
          </p:sp>
          <p:sp>
            <p:nvSpPr>
              <p:cNvPr id="20515" name="Text Box 33"/>
              <p:cNvSpPr txBox="1">
                <a:spLocks noChangeArrowheads="1"/>
              </p:cNvSpPr>
              <p:nvPr/>
            </p:nvSpPr>
            <p:spPr bwMode="auto">
              <a:xfrm>
                <a:off x="4915" y="2582"/>
                <a:ext cx="17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2000">
                    <a:solidFill>
                      <a:srgbClr val="000000"/>
                    </a:solidFill>
                    <a:latin typeface="Times" pitchFamily="18" charset="0"/>
                    <a:cs typeface="Times New Roman" pitchFamily="18" charset="0"/>
                  </a:rPr>
                  <a:t>s</a:t>
                </a:r>
                <a:endParaRPr lang="en-GB" sz="1800"/>
              </a:p>
            </p:txBody>
          </p:sp>
          <p:sp>
            <p:nvSpPr>
              <p:cNvPr id="20516" name="Freeform 34"/>
              <p:cNvSpPr>
                <a:spLocks/>
              </p:cNvSpPr>
              <p:nvPr/>
            </p:nvSpPr>
            <p:spPr bwMode="auto">
              <a:xfrm>
                <a:off x="4620" y="2917"/>
                <a:ext cx="89" cy="195"/>
              </a:xfrm>
              <a:custGeom>
                <a:avLst/>
                <a:gdLst>
                  <a:gd name="T0" fmla="*/ 0 w 365"/>
                  <a:gd name="T1" fmla="*/ 2 h 258"/>
                  <a:gd name="T2" fmla="*/ 0 w 365"/>
                  <a:gd name="T3" fmla="*/ 2 h 258"/>
                  <a:gd name="T4" fmla="*/ 0 w 365"/>
                  <a:gd name="T5" fmla="*/ 2 h 258"/>
                  <a:gd name="T6" fmla="*/ 0 w 365"/>
                  <a:gd name="T7" fmla="*/ 0 h 258"/>
                  <a:gd name="T8" fmla="*/ 0 w 365"/>
                  <a:gd name="T9" fmla="*/ 2 h 258"/>
                  <a:gd name="T10" fmla="*/ 0 w 365"/>
                  <a:gd name="T11" fmla="*/ 2 h 258"/>
                  <a:gd name="T12" fmla="*/ 0 w 365"/>
                  <a:gd name="T13" fmla="*/ 2 h 258"/>
                  <a:gd name="T14" fmla="*/ 0 w 365"/>
                  <a:gd name="T15" fmla="*/ 2 h 258"/>
                  <a:gd name="T16" fmla="*/ 0 w 365"/>
                  <a:gd name="T17" fmla="*/ 2 h 2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5"/>
                  <a:gd name="T28" fmla="*/ 0 h 258"/>
                  <a:gd name="T29" fmla="*/ 365 w 365"/>
                  <a:gd name="T30" fmla="*/ 258 h 2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5" h="258">
                    <a:moveTo>
                      <a:pt x="340" y="72"/>
                    </a:moveTo>
                    <a:cubicBezTo>
                      <a:pt x="242" y="39"/>
                      <a:pt x="365" y="78"/>
                      <a:pt x="268" y="54"/>
                    </a:cubicBezTo>
                    <a:cubicBezTo>
                      <a:pt x="226" y="44"/>
                      <a:pt x="184" y="9"/>
                      <a:pt x="142" y="6"/>
                    </a:cubicBezTo>
                    <a:cubicBezTo>
                      <a:pt x="118" y="4"/>
                      <a:pt x="94" y="2"/>
                      <a:pt x="70" y="0"/>
                    </a:cubicBezTo>
                    <a:cubicBezTo>
                      <a:pt x="34" y="5"/>
                      <a:pt x="0" y="0"/>
                      <a:pt x="28" y="42"/>
                    </a:cubicBezTo>
                    <a:cubicBezTo>
                      <a:pt x="30" y="66"/>
                      <a:pt x="28" y="117"/>
                      <a:pt x="52" y="138"/>
                    </a:cubicBezTo>
                    <a:cubicBezTo>
                      <a:pt x="63" y="147"/>
                      <a:pt x="88" y="162"/>
                      <a:pt x="88" y="162"/>
                    </a:cubicBezTo>
                    <a:cubicBezTo>
                      <a:pt x="104" y="186"/>
                      <a:pt x="128" y="193"/>
                      <a:pt x="154" y="210"/>
                    </a:cubicBezTo>
                    <a:cubicBezTo>
                      <a:pt x="201" y="241"/>
                      <a:pt x="266" y="258"/>
                      <a:pt x="322" y="258"/>
                    </a:cubicBezTo>
                  </a:path>
                </a:pathLst>
              </a:custGeom>
              <a:noFill/>
              <a:ln w="38100">
                <a:solidFill>
                  <a:srgbClr val="FF3300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17" name="Text Box 35"/>
              <p:cNvSpPr txBox="1">
                <a:spLocks noChangeArrowheads="1"/>
              </p:cNvSpPr>
              <p:nvPr/>
            </p:nvSpPr>
            <p:spPr bwMode="auto">
              <a:xfrm>
                <a:off x="4868" y="2964"/>
                <a:ext cx="24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l-GR" sz="1800" dirty="0">
                    <a:solidFill>
                      <a:srgbClr val="000000"/>
                    </a:solidFill>
                    <a:latin typeface="Calibri" pitchFamily="34" charset="0"/>
                    <a:cs typeface="Times New Roman" pitchFamily="18" charset="0"/>
                  </a:rPr>
                  <a:t>μ</a:t>
                </a:r>
                <a:endParaRPr lang="el-GR" sz="1800" dirty="0">
                  <a:latin typeface="Calibri" pitchFamily="34" charset="0"/>
                </a:endParaRPr>
              </a:p>
            </p:txBody>
          </p:sp>
          <p:sp>
            <p:nvSpPr>
              <p:cNvPr id="20518" name="Text Box 36"/>
              <p:cNvSpPr txBox="1">
                <a:spLocks noChangeArrowheads="1"/>
              </p:cNvSpPr>
              <p:nvPr/>
            </p:nvSpPr>
            <p:spPr bwMode="auto">
              <a:xfrm>
                <a:off x="4910" y="2812"/>
                <a:ext cx="24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l-GR" sz="1800">
                    <a:solidFill>
                      <a:srgbClr val="000000"/>
                    </a:solidFill>
                    <a:latin typeface="Calibri" pitchFamily="34" charset="0"/>
                    <a:cs typeface="Times New Roman" pitchFamily="18" charset="0"/>
                  </a:rPr>
                  <a:t>μ</a:t>
                </a:r>
                <a:endParaRPr lang="el-GR" sz="1800">
                  <a:latin typeface="Calibri" pitchFamily="34" charset="0"/>
                </a:endParaRPr>
              </a:p>
            </p:txBody>
          </p:sp>
          <p:sp>
            <p:nvSpPr>
              <p:cNvPr id="20519" name="Freeform 37"/>
              <p:cNvSpPr>
                <a:spLocks/>
              </p:cNvSpPr>
              <p:nvPr/>
            </p:nvSpPr>
            <p:spPr bwMode="auto">
              <a:xfrm>
                <a:off x="4487" y="2809"/>
                <a:ext cx="88" cy="195"/>
              </a:xfrm>
              <a:custGeom>
                <a:avLst/>
                <a:gdLst>
                  <a:gd name="T0" fmla="*/ 0 w 134"/>
                  <a:gd name="T1" fmla="*/ 2147483647 h 111"/>
                  <a:gd name="T2" fmla="*/ 1 w 134"/>
                  <a:gd name="T3" fmla="*/ 2147483647 h 111"/>
                  <a:gd name="T4" fmla="*/ 1 w 134"/>
                  <a:gd name="T5" fmla="*/ 2147483647 h 111"/>
                  <a:gd name="T6" fmla="*/ 1 w 134"/>
                  <a:gd name="T7" fmla="*/ 2147483647 h 1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4"/>
                  <a:gd name="T13" fmla="*/ 0 h 111"/>
                  <a:gd name="T14" fmla="*/ 134 w 134"/>
                  <a:gd name="T15" fmla="*/ 111 h 1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4" h="111">
                    <a:moveTo>
                      <a:pt x="0" y="17"/>
                    </a:moveTo>
                    <a:cubicBezTo>
                      <a:pt x="19" y="73"/>
                      <a:pt x="0" y="60"/>
                      <a:pt x="61" y="51"/>
                    </a:cubicBezTo>
                    <a:cubicBezTo>
                      <a:pt x="119" y="31"/>
                      <a:pt x="98" y="0"/>
                      <a:pt x="108" y="111"/>
                    </a:cubicBezTo>
                    <a:cubicBezTo>
                      <a:pt x="133" y="102"/>
                      <a:pt x="125" y="110"/>
                      <a:pt x="134" y="91"/>
                    </a:cubicBezTo>
                  </a:path>
                </a:pathLst>
              </a:custGeom>
              <a:noFill/>
              <a:ln w="38100">
                <a:solidFill>
                  <a:srgbClr val="FF3300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0491" name="Text Box 34"/>
            <p:cNvSpPr txBox="1">
              <a:spLocks noChangeArrowheads="1"/>
            </p:cNvSpPr>
            <p:nvPr/>
          </p:nvSpPr>
          <p:spPr bwMode="auto">
            <a:xfrm>
              <a:off x="4822825" y="1219200"/>
              <a:ext cx="2636838" cy="2476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med"/>
            </a:ln>
          </p:spPr>
          <p:txBody>
            <a:bodyPr lIns="90000" tIns="46800" rIns="90000" bIns="46800">
              <a:spAutoFit/>
            </a:bodyPr>
            <a:lstStyle/>
            <a:p>
              <a:r>
                <a:rPr lang="en-US" sz="1000" i="1"/>
                <a:t>GIM, Phys.Rev.D2,1285,1970</a:t>
              </a:r>
            </a:p>
          </p:txBody>
        </p:sp>
        <p:grpSp>
          <p:nvGrpSpPr>
            <p:cNvPr id="20492" name="Group 60"/>
            <p:cNvGrpSpPr>
              <a:grpSpLocks/>
            </p:cNvGrpSpPr>
            <p:nvPr/>
          </p:nvGrpSpPr>
          <p:grpSpPr bwMode="auto">
            <a:xfrm>
              <a:off x="4835525" y="1425575"/>
              <a:ext cx="3851275" cy="4038600"/>
              <a:chOff x="4835525" y="1425575"/>
              <a:chExt cx="3851275" cy="4038600"/>
            </a:xfrm>
          </p:grpSpPr>
          <p:sp>
            <p:nvSpPr>
              <p:cNvPr id="20497" name="Rectangle 63"/>
              <p:cNvSpPr>
                <a:spLocks noChangeArrowheads="1"/>
              </p:cNvSpPr>
              <p:nvPr/>
            </p:nvSpPr>
            <p:spPr bwMode="auto">
              <a:xfrm>
                <a:off x="4835525" y="1425575"/>
                <a:ext cx="3851275" cy="4038600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pic>
            <p:nvPicPr>
              <p:cNvPr id="20498" name="Picture 33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12709" t="22214" r="15649"/>
              <a:stretch>
                <a:fillRect/>
              </a:stretch>
            </p:blipFill>
            <p:spPr bwMode="auto">
              <a:xfrm>
                <a:off x="4876799" y="1524000"/>
                <a:ext cx="3733796" cy="117074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</p:spPr>
          </p:pic>
          <p:pic>
            <p:nvPicPr>
              <p:cNvPr id="20499" name="Picture 34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915443" y="2723821"/>
                <a:ext cx="3732856" cy="49480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</p:spPr>
          </p:pic>
          <p:pic>
            <p:nvPicPr>
              <p:cNvPr id="20500" name="Picture 35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915442" y="3417777"/>
                <a:ext cx="3755211" cy="67764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</p:spPr>
          </p:pic>
          <p:pic>
            <p:nvPicPr>
              <p:cNvPr id="20501" name="Picture 36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5562600" y="4337504"/>
                <a:ext cx="2179740" cy="110535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</p:spPr>
          </p:pic>
          <p:pic>
            <p:nvPicPr>
              <p:cNvPr id="20502" name="Picture 37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5486400" y="4250777"/>
                <a:ext cx="1015696" cy="18901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</p:spPr>
          </p:pic>
          <p:pic>
            <p:nvPicPr>
              <p:cNvPr id="20503" name="Picture 39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6477000" y="4257387"/>
                <a:ext cx="1430558" cy="18901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 type="none" w="lg" len="med"/>
              </a:ln>
            </p:spPr>
          </p:pic>
          <p:sp>
            <p:nvSpPr>
              <p:cNvPr id="20504" name="TextBox 60"/>
              <p:cNvSpPr txBox="1">
                <a:spLocks noChangeArrowheads="1"/>
              </p:cNvSpPr>
              <p:nvPr/>
            </p:nvSpPr>
            <p:spPr bwMode="auto">
              <a:xfrm>
                <a:off x="6580202" y="2286000"/>
                <a:ext cx="460905" cy="40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sp>
            <p:nvSpPr>
              <p:cNvPr id="20505" name="TextBox 61"/>
              <p:cNvSpPr txBox="1">
                <a:spLocks noChangeArrowheads="1"/>
              </p:cNvSpPr>
              <p:nvPr/>
            </p:nvSpPr>
            <p:spPr bwMode="auto">
              <a:xfrm>
                <a:off x="6553200" y="3001817"/>
                <a:ext cx="460905" cy="40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…</a:t>
                </a:r>
              </a:p>
            </p:txBody>
          </p:sp>
          <p:sp>
            <p:nvSpPr>
              <p:cNvPr id="20506" name="TextBox 62"/>
              <p:cNvSpPr txBox="1">
                <a:spLocks noChangeArrowheads="1"/>
              </p:cNvSpPr>
              <p:nvPr/>
            </p:nvSpPr>
            <p:spPr bwMode="auto">
              <a:xfrm>
                <a:off x="6553200" y="3886200"/>
                <a:ext cx="460905" cy="407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…</a:t>
                </a:r>
              </a:p>
            </p:txBody>
          </p:sp>
        </p:grpSp>
        <p:sp>
          <p:nvSpPr>
            <p:cNvPr id="60" name="Text Placeholder 2"/>
            <p:cNvSpPr txBox="1">
              <a:spLocks/>
            </p:cNvSpPr>
            <p:nvPr/>
          </p:nvSpPr>
          <p:spPr bwMode="auto">
            <a:xfrm>
              <a:off x="4800600" y="762000"/>
              <a:ext cx="41148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spcBef>
                  <a:spcPct val="20000"/>
                </a:spcBef>
                <a:defRPr/>
              </a:pPr>
              <a:r>
                <a:rPr lang="en-US" sz="2000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K</a:t>
              </a:r>
              <a:r>
                <a:rPr lang="en-US" sz="2000" baseline="30000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0</a:t>
              </a:r>
              <a:r>
                <a:rPr lang="en-US" sz="2000" dirty="0">
                  <a:solidFill>
                    <a:srgbClr val="000099"/>
                  </a:solidFill>
                  <a:latin typeface="Times New Roman"/>
                  <a:cs typeface="Times New Roman"/>
                </a:rPr>
                <a:t> →</a:t>
              </a:r>
              <a:r>
                <a:rPr lang="el-GR" sz="2000" dirty="0">
                  <a:solidFill>
                    <a:srgbClr val="000099"/>
                  </a:solidFill>
                  <a:latin typeface="Times New Roman"/>
                  <a:cs typeface="Times New Roman"/>
                </a:rPr>
                <a:t>μμ</a:t>
              </a:r>
              <a:r>
                <a:rPr lang="en-US" sz="2000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pointed to the </a:t>
              </a:r>
              <a:r>
                <a:rPr 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charm</a:t>
              </a:r>
              <a:r>
                <a:rPr lang="en-US" sz="2000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quark:</a:t>
              </a:r>
            </a:p>
          </p:txBody>
        </p:sp>
        <p:sp>
          <p:nvSpPr>
            <p:cNvPr id="20494" name="Oval 33"/>
            <p:cNvSpPr>
              <a:spLocks noChangeArrowheads="1"/>
            </p:cNvSpPr>
            <p:nvPr/>
          </p:nvSpPr>
          <p:spPr bwMode="auto">
            <a:xfrm>
              <a:off x="7483475" y="3581400"/>
              <a:ext cx="1279525" cy="457200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0495" name="Oval 33"/>
            <p:cNvSpPr>
              <a:spLocks noChangeArrowheads="1"/>
            </p:cNvSpPr>
            <p:nvPr/>
          </p:nvSpPr>
          <p:spPr bwMode="auto">
            <a:xfrm>
              <a:off x="7377113" y="4102100"/>
              <a:ext cx="533400" cy="457200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222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5334000" y="5486400"/>
            <a:ext cx="304800" cy="381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40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Box 6"/>
          <p:cNvSpPr txBox="1">
            <a:spLocks noChangeArrowheads="1"/>
          </p:cNvSpPr>
          <p:nvPr/>
        </p:nvSpPr>
        <p:spPr bwMode="auto">
          <a:xfrm rot="-5400000">
            <a:off x="-873125" y="3006725"/>
            <a:ext cx="19621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/>
              <a:t>LHCb, </a:t>
            </a:r>
            <a:r>
              <a:rPr lang="en-US" sz="800" dirty="0">
                <a:hlinkClick r:id="rId3"/>
              </a:rPr>
              <a:t>Phys. Rev. </a:t>
            </a:r>
            <a:r>
              <a:rPr lang="en-US" sz="800" dirty="0" err="1">
                <a:hlinkClick r:id="rId3"/>
              </a:rPr>
              <a:t>Lett</a:t>
            </a:r>
            <a:r>
              <a:rPr lang="en-US" sz="800" dirty="0">
                <a:hlinkClick r:id="rId3"/>
              </a:rPr>
              <a:t>. 108 (2012) 201601</a:t>
            </a:r>
            <a:endParaRPr lang="en-US" sz="800" dirty="0"/>
          </a:p>
        </p:txBody>
      </p:sp>
      <p:grpSp>
        <p:nvGrpSpPr>
          <p:cNvPr id="53251" name="Group 15"/>
          <p:cNvGrpSpPr>
            <a:grpSpLocks/>
          </p:cNvGrpSpPr>
          <p:nvPr/>
        </p:nvGrpSpPr>
        <p:grpSpPr bwMode="auto">
          <a:xfrm>
            <a:off x="381000" y="1905000"/>
            <a:ext cx="7515225" cy="2514600"/>
            <a:chOff x="228600" y="2274887"/>
            <a:chExt cx="8734520" cy="2971800"/>
          </a:xfrm>
        </p:grpSpPr>
        <p:pic>
          <p:nvPicPr>
            <p:cNvPr id="5326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t="48579"/>
            <a:stretch>
              <a:fillRect/>
            </a:stretch>
          </p:blipFill>
          <p:spPr bwMode="auto">
            <a:xfrm>
              <a:off x="228600" y="2274887"/>
              <a:ext cx="8734520" cy="2971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cxnSp>
          <p:nvCxnSpPr>
            <p:cNvPr id="53269" name="Straight Connector 11"/>
            <p:cNvCxnSpPr>
              <a:cxnSpLocks noChangeShapeType="1"/>
            </p:cNvCxnSpPr>
            <p:nvPr/>
          </p:nvCxnSpPr>
          <p:spPr bwMode="auto">
            <a:xfrm>
              <a:off x="2590800" y="4343400"/>
              <a:ext cx="4267200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ysDash"/>
              <a:round/>
              <a:headEnd/>
              <a:tailEnd type="triangle" w="lg" len="med"/>
            </a:ln>
          </p:spPr>
        </p:cxnSp>
        <p:sp>
          <p:nvSpPr>
            <p:cNvPr id="11" name="TextBox 10"/>
            <p:cNvSpPr txBox="1"/>
            <p:nvPr/>
          </p:nvSpPr>
          <p:spPr>
            <a:xfrm>
              <a:off x="2678841" y="3629457"/>
              <a:ext cx="1557232" cy="3996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N(B</a:t>
              </a:r>
              <a:r>
                <a:rPr lang="en-US" sz="1600" i="1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r>
                <a:rPr lang="en-US" sz="1600" i="1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r>
                <a:rPr lang="en-US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/>
                </a:rPr>
                <a:t> →</a:t>
              </a:r>
              <a:r>
                <a:rPr lang="en-US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</a:t>
              </a:r>
              <a:r>
                <a:rPr lang="en-US" sz="1600" i="1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el-GR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π</a:t>
              </a:r>
              <a:r>
                <a:rPr lang="en-US" sz="1600" i="1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98130" y="3625705"/>
              <a:ext cx="1555386" cy="3996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N(B</a:t>
              </a:r>
              <a:r>
                <a:rPr lang="en-US" sz="1600" i="1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r>
                <a:rPr lang="en-US" sz="1600" i="1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r>
                <a:rPr lang="en-US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/>
                </a:rPr>
                <a:t> →</a:t>
              </a:r>
              <a:r>
                <a:rPr lang="en-US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</a:t>
              </a:r>
              <a:r>
                <a:rPr lang="en-US" sz="1600" i="1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l-GR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π</a:t>
              </a:r>
              <a:r>
                <a:rPr lang="en-US" sz="1600" i="1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en-US" sz="16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3252" name="Picture 5"/>
          <p:cNvPicPr>
            <a:picLocks noChangeAspect="1" noChangeArrowheads="1"/>
          </p:cNvPicPr>
          <p:nvPr/>
        </p:nvPicPr>
        <p:blipFill>
          <a:blip r:embed="rId5" cstate="print"/>
          <a:srcRect t="60706" b="2625"/>
          <a:stretch>
            <a:fillRect/>
          </a:stretch>
        </p:blipFill>
        <p:spPr bwMode="auto">
          <a:xfrm>
            <a:off x="2043332" y="4371536"/>
            <a:ext cx="5029200" cy="4810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grpSp>
        <p:nvGrpSpPr>
          <p:cNvPr id="53253" name="Group 19"/>
          <p:cNvGrpSpPr>
            <a:grpSpLocks/>
          </p:cNvGrpSpPr>
          <p:nvPr/>
        </p:nvGrpSpPr>
        <p:grpSpPr bwMode="auto">
          <a:xfrm>
            <a:off x="7294563" y="49213"/>
            <a:ext cx="1752600" cy="2895600"/>
            <a:chOff x="7294416" y="48492"/>
            <a:chExt cx="1752600" cy="2895600"/>
          </a:xfrm>
        </p:grpSpPr>
        <p:sp>
          <p:nvSpPr>
            <p:cNvPr id="18" name="Rounded Rectangle 17"/>
            <p:cNvSpPr/>
            <p:nvPr/>
          </p:nvSpPr>
          <p:spPr>
            <a:xfrm>
              <a:off x="7294416" y="48492"/>
              <a:ext cx="1752600" cy="28956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53266" name="Picture 14"/>
            <p:cNvPicPr>
              <a:picLocks noChangeAspect="1" noChangeArrowheads="1"/>
            </p:cNvPicPr>
            <p:nvPr/>
          </p:nvPicPr>
          <p:blipFill>
            <a:blip r:embed="rId6" cstate="print"/>
            <a:srcRect l="20412" t="14529" r="48405" b="64513"/>
            <a:stretch>
              <a:fillRect/>
            </a:stretch>
          </p:blipFill>
          <p:spPr bwMode="auto">
            <a:xfrm>
              <a:off x="7392266" y="157018"/>
              <a:ext cx="1571625" cy="136698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53267" name="Picture 15"/>
            <p:cNvPicPr>
              <a:picLocks noChangeAspect="1" noChangeArrowheads="1"/>
            </p:cNvPicPr>
            <p:nvPr/>
          </p:nvPicPr>
          <p:blipFill>
            <a:blip r:embed="rId7" cstate="print"/>
            <a:srcRect l="20517" t="14075" r="48866" b="64896"/>
            <a:stretch>
              <a:fillRect/>
            </a:stretch>
          </p:blipFill>
          <p:spPr bwMode="auto">
            <a:xfrm>
              <a:off x="7393134" y="1484744"/>
              <a:ext cx="1543050" cy="137160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 type="none" w="lg" len="med"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4008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CP violation in </a:t>
            </a:r>
            <a:r>
              <a:rPr lang="en-US" i="1" dirty="0" smtClean="0"/>
              <a:t>B</a:t>
            </a:r>
            <a:r>
              <a:rPr lang="en-US" i="1" baseline="-25000" dirty="0" smtClean="0"/>
              <a:t>s</a:t>
            </a:r>
            <a:r>
              <a:rPr lang="en-US" dirty="0" smtClean="0"/>
              <a:t> decays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838200"/>
            <a:ext cx="7010400" cy="1143000"/>
          </a:xfrm>
        </p:spPr>
        <p:txBody>
          <a:bodyPr/>
          <a:lstStyle/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First observation of </a:t>
            </a:r>
            <a:r>
              <a:rPr lang="en-US" u="sng" dirty="0" smtClean="0"/>
              <a:t>direct</a:t>
            </a:r>
            <a:r>
              <a:rPr lang="en-US" dirty="0" smtClean="0"/>
              <a:t> CP violation in B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/>
              <a:t> decays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N(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</a:t>
            </a:r>
            <a:r>
              <a:rPr lang="en-US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→K</a:t>
            </a:r>
            <a:r>
              <a:rPr lang="en-US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</a:t>
            </a:r>
            <a:r>
              <a:rPr lang="el-G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π</a:t>
            </a:r>
            <a:r>
              <a:rPr lang="en-US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≠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N(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sym typeface="Symbol" pitchFamily="18" charset="2"/>
              </a:rPr>
              <a:t>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</a:t>
            </a:r>
            <a:r>
              <a:rPr lang="en-US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→K</a:t>
            </a:r>
            <a:r>
              <a:rPr lang="en-US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-</a:t>
            </a:r>
            <a:r>
              <a:rPr lang="el-G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π</a:t>
            </a:r>
            <a:r>
              <a:rPr lang="en-US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 !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Interference of tree and penguin diagrams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defRPr/>
            </a:pPr>
            <a:endParaRPr lang="en-US" dirty="0"/>
          </a:p>
        </p:txBody>
      </p:sp>
      <p:sp>
        <p:nvSpPr>
          <p:cNvPr id="5325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325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53258" name="TextBox 6"/>
          <p:cNvSpPr txBox="1">
            <a:spLocks noChangeArrowheads="1"/>
          </p:cNvSpPr>
          <p:nvPr/>
        </p:nvSpPr>
        <p:spPr bwMode="auto">
          <a:xfrm rot="5400000">
            <a:off x="7870032" y="5431631"/>
            <a:ext cx="2209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/>
              <a:t>LHCb, </a:t>
            </a:r>
            <a:r>
              <a:rPr lang="en-GB" sz="800" dirty="0">
                <a:cs typeface="Times New Roman" pitchFamily="18" charset="0"/>
              </a:rPr>
              <a:t>0.7fb</a:t>
            </a:r>
            <a:r>
              <a:rPr lang="en-GB" sz="800" baseline="30000" dirty="0">
                <a:cs typeface="Times New Roman" pitchFamily="18" charset="0"/>
              </a:rPr>
              <a:t>-1</a:t>
            </a:r>
            <a:r>
              <a:rPr lang="en-GB" sz="800" dirty="0">
                <a:cs typeface="Times New Roman" pitchFamily="18" charset="0"/>
              </a:rPr>
              <a:t>, CP TD,  </a:t>
            </a:r>
            <a:r>
              <a:rPr lang="en-GB" sz="800" dirty="0">
                <a:cs typeface="Times New Roman" pitchFamily="18" charset="0"/>
                <a:hlinkClick r:id="rId8"/>
              </a:rPr>
              <a:t>LHCb-CONF-2012-007</a:t>
            </a:r>
            <a:endParaRPr lang="en-GB" sz="800" dirty="0">
              <a:cs typeface="Times New Roman" pitchFamily="18" charset="0"/>
            </a:endParaRPr>
          </a:p>
          <a:p>
            <a:r>
              <a:rPr lang="en-GB" sz="800" dirty="0">
                <a:cs typeface="Times New Roman" pitchFamily="18" charset="0"/>
              </a:rPr>
              <a:t>LHCb, 1.0fb</a:t>
            </a:r>
            <a:r>
              <a:rPr lang="en-GB" sz="800" baseline="30000" dirty="0">
                <a:cs typeface="Times New Roman" pitchFamily="18" charset="0"/>
              </a:rPr>
              <a:t>-1</a:t>
            </a:r>
            <a:r>
              <a:rPr lang="en-GB" sz="800" dirty="0">
                <a:cs typeface="Times New Roman" pitchFamily="18" charset="0"/>
              </a:rPr>
              <a:t>, BR,        </a:t>
            </a:r>
            <a:r>
              <a:rPr lang="en-GB" sz="800" dirty="0">
                <a:cs typeface="Times New Roman" pitchFamily="18" charset="0"/>
                <a:hlinkClick r:id="rId9"/>
              </a:rPr>
              <a:t>arXiv:1206.2794 </a:t>
            </a:r>
            <a:endParaRPr lang="en-GB" sz="800" dirty="0">
              <a:cs typeface="Times New Roman" pitchFamily="18" charset="0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 bwMode="auto">
          <a:xfrm>
            <a:off x="228600" y="5029200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+mj-lt"/>
              <a:buAutoNum type="arabicParenR" startAt="2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Measurement of 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time dependent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CP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</a:p>
          <a:p>
            <a:pPr lvl="2" indent="-4572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Interference of mixing and decay </a:t>
            </a: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arenR" startAt="2"/>
              <a:defRPr/>
            </a:pP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endParaRPr lang="en-US" sz="1800" dirty="0">
              <a:solidFill>
                <a:srgbClr val="3333FF"/>
              </a:solidFill>
              <a:latin typeface="+mn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591175" y="4862513"/>
            <a:ext cx="3248025" cy="1614487"/>
            <a:chOff x="5514975" y="5062538"/>
            <a:chExt cx="3248025" cy="1614487"/>
          </a:xfrm>
        </p:grpSpPr>
        <p:pic>
          <p:nvPicPr>
            <p:cNvPr id="53260" name="Picture 1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14975" y="5354638"/>
              <a:ext cx="2514600" cy="1322387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none" w="lg" len="med"/>
            </a:ln>
          </p:spPr>
        </p:pic>
        <p:sp>
          <p:nvSpPr>
            <p:cNvPr id="53261" name="TextBox 42"/>
            <p:cNvSpPr txBox="1">
              <a:spLocks noChangeArrowheads="1"/>
            </p:cNvSpPr>
            <p:nvPr/>
          </p:nvSpPr>
          <p:spPr bwMode="auto">
            <a:xfrm>
              <a:off x="8256588" y="5514975"/>
              <a:ext cx="506412" cy="30797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3.2</a:t>
              </a:r>
              <a:r>
                <a:rPr lang="el-GR" sz="1400" b="1"/>
                <a:t>σ</a:t>
              </a:r>
              <a:endParaRPr lang="en-US" sz="1400" b="1"/>
            </a:p>
          </p:txBody>
        </p:sp>
        <p:sp>
          <p:nvSpPr>
            <p:cNvPr id="25" name="Right Brace 24"/>
            <p:cNvSpPr/>
            <p:nvPr/>
          </p:nvSpPr>
          <p:spPr>
            <a:xfrm>
              <a:off x="8074025" y="5343525"/>
              <a:ext cx="155575" cy="641350"/>
            </a:xfrm>
            <a:prstGeom prst="righ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263" name="TextBox 22"/>
            <p:cNvSpPr txBox="1">
              <a:spLocks noChangeArrowheads="1"/>
            </p:cNvSpPr>
            <p:nvPr/>
          </p:nvSpPr>
          <p:spPr bwMode="auto">
            <a:xfrm>
              <a:off x="6999288" y="5062538"/>
              <a:ext cx="1146175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preliminary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377332" y="104336"/>
            <a:ext cx="401072" cy="354631"/>
            <a:chOff x="5334000" y="1828800"/>
            <a:chExt cx="536948" cy="457200"/>
          </a:xfrm>
        </p:grpSpPr>
        <p:sp>
          <p:nvSpPr>
            <p:cNvPr id="28" name="Oval 27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334000" y="1831077"/>
              <a:ext cx="536948" cy="436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r>
                <a:rPr lang="en-US" sz="1600" baseline="-25000" dirty="0" smtClean="0"/>
                <a:t>1</a:t>
              </a:r>
              <a:endParaRPr lang="en-US" sz="1600" baseline="-250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377332" y="1385668"/>
            <a:ext cx="401072" cy="354631"/>
            <a:chOff x="5334000" y="1828800"/>
            <a:chExt cx="536948" cy="457200"/>
          </a:xfrm>
        </p:grpSpPr>
        <p:sp>
          <p:nvSpPr>
            <p:cNvPr id="31" name="Oval 30"/>
            <p:cNvSpPr/>
            <p:nvPr/>
          </p:nvSpPr>
          <p:spPr>
            <a:xfrm>
              <a:off x="5334000" y="18288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34000" y="1831077"/>
              <a:ext cx="536948" cy="436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r>
                <a:rPr lang="en-US" sz="1600" baseline="-25000" dirty="0" smtClean="0"/>
                <a:t>2</a:t>
              </a:r>
              <a:endParaRPr lang="en-US" sz="1600" baseline="-25000" dirty="0"/>
            </a:p>
          </p:txBody>
        </p:sp>
      </p:grpSp>
      <p:sp>
        <p:nvSpPr>
          <p:cNvPr id="33" name="TextBox 42"/>
          <p:cNvSpPr txBox="1">
            <a:spLocks noChangeArrowheads="1"/>
          </p:cNvSpPr>
          <p:nvPr/>
        </p:nvSpPr>
        <p:spPr bwMode="auto">
          <a:xfrm>
            <a:off x="7162800" y="4419600"/>
            <a:ext cx="506870" cy="30777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/>
              <a:t>3.3</a:t>
            </a:r>
            <a:r>
              <a:rPr lang="el-GR" sz="1400" b="1" dirty="0" smtClean="0"/>
              <a:t>σ</a:t>
            </a:r>
            <a:endParaRPr lang="en-US" sz="1400" b="1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41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Historical?</a:t>
            </a:r>
            <a:endParaRPr lang="en-US" dirty="0"/>
          </a:p>
        </p:txBody>
      </p:sp>
      <p:sp>
        <p:nvSpPr>
          <p:cNvPr id="5427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42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pSp>
        <p:nvGrpSpPr>
          <p:cNvPr id="54277" name="Group 13"/>
          <p:cNvGrpSpPr>
            <a:grpSpLocks/>
          </p:cNvGrpSpPr>
          <p:nvPr/>
        </p:nvGrpSpPr>
        <p:grpSpPr bwMode="auto">
          <a:xfrm>
            <a:off x="1689100" y="1217613"/>
            <a:ext cx="4940300" cy="3582987"/>
            <a:chOff x="1689100" y="1217613"/>
            <a:chExt cx="4940300" cy="3582987"/>
          </a:xfrm>
        </p:grpSpPr>
        <p:sp>
          <p:nvSpPr>
            <p:cNvPr id="54280" name="TextBox 19"/>
            <p:cNvSpPr txBox="1">
              <a:spLocks noChangeArrowheads="1"/>
            </p:cNvSpPr>
            <p:nvPr/>
          </p:nvSpPr>
          <p:spPr bwMode="auto">
            <a:xfrm rot="-5400000">
              <a:off x="5661819" y="3845719"/>
              <a:ext cx="1693862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Prog.Theor.Phys. 49 (1973) 652-657</a:t>
              </a:r>
            </a:p>
          </p:txBody>
        </p:sp>
        <p:sp>
          <p:nvSpPr>
            <p:cNvPr id="7" name="TextBox 6"/>
            <p:cNvSpPr txBox="1"/>
            <p:nvPr/>
          </p:nvSpPr>
          <p:spPr bwMode="auto">
            <a:xfrm>
              <a:off x="1689100" y="1217613"/>
              <a:ext cx="4711700" cy="3508375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  <a:prstDash val="solid"/>
            </a:ln>
          </p:spPr>
          <p:txBody>
            <a:bodyPr>
              <a:spAutoFit/>
            </a:bodyPr>
            <a:lstStyle/>
            <a:p>
              <a:pPr marL="457200" indent="-457200">
                <a:buFont typeface="+mj-lt"/>
                <a:buAutoNum type="arabicParenR"/>
                <a:defRPr/>
              </a:pP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P( K</a:t>
              </a:r>
              <a:r>
                <a:rPr lang="en-US" sz="200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0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Times New Roman"/>
                </a:rPr>
                <a:t>→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sym typeface="Symbol" pitchFamily="18" charset="2"/>
                </a:rPr>
                <a:t>K</a:t>
              </a:r>
              <a:r>
                <a:rPr lang="en-US" sz="200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sym typeface="Symbol" pitchFamily="18" charset="2"/>
                </a:rPr>
                <a:t>0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) 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Times New Roman"/>
                </a:rPr>
                <a:t>≠ 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P(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sym typeface="Symbol" pitchFamily="18" charset="2"/>
                </a:rPr>
                <a:t>K</a:t>
              </a:r>
              <a:r>
                <a:rPr lang="en-US" sz="200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sym typeface="Symbol" pitchFamily="18" charset="2"/>
                </a:rPr>
                <a:t>0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Times New Roman"/>
                </a:rPr>
                <a:t>→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K</a:t>
              </a:r>
              <a:r>
                <a:rPr lang="en-US" sz="200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0</a:t>
              </a: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)</a:t>
              </a:r>
              <a:endPara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  <a:p>
              <a:pPr marL="457200" indent="-457200">
                <a:defRPr/>
              </a:pPr>
              <a:endParaRPr lang="en-US" sz="2000" dirty="0">
                <a:latin typeface="+mj-lt"/>
              </a:endParaRPr>
            </a:p>
            <a:p>
              <a:pPr marL="457200" indent="-457200">
                <a:defRPr/>
              </a:pPr>
              <a:r>
                <a:rPr lang="en-US" sz="2000" dirty="0">
                  <a:latin typeface="+mj-lt"/>
                </a:rPr>
                <a:t>	1964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 Discovery</a:t>
              </a:r>
            </a:p>
            <a:p>
              <a:pPr marL="457200" indent="-457200"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	</a:t>
              </a:r>
              <a:r>
                <a:rPr lang="en-US" sz="2000" dirty="0">
                  <a:latin typeface="+mj-lt"/>
                </a:rPr>
                <a:t>1980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 Nobel Prize</a:t>
              </a:r>
            </a:p>
            <a:p>
              <a:pPr marL="457200" indent="-457200" algn="r">
                <a:defRPr/>
              </a:pPr>
              <a:endParaRPr lang="en-US" sz="1600" dirty="0">
                <a:solidFill>
                  <a:schemeClr val="bg1"/>
                </a:solidFill>
                <a:latin typeface="+mj-lt"/>
              </a:endParaRPr>
            </a:p>
            <a:p>
              <a:pPr marL="457200" indent="-457200" algn="r"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J. Cronin, V. Fitch</a:t>
              </a:r>
            </a:p>
            <a:p>
              <a:pPr marL="457200" indent="-457200">
                <a:buFont typeface="+mj-lt"/>
                <a:buAutoNum type="arabicParenR" startAt="2"/>
                <a:defRPr/>
              </a:pPr>
              <a:r>
                <a:rPr 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P( B</a:t>
              </a:r>
              <a:r>
                <a:rPr lang="en-US" sz="180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0</a:t>
              </a:r>
              <a:r>
                <a:rPr 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(→ </a:t>
              </a:r>
              <a:r>
                <a:rPr lang="en-US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  <a:sym typeface="Symbol" pitchFamily="18" charset="2"/>
                </a:rPr>
                <a:t>B</a:t>
              </a:r>
              <a:r>
                <a:rPr lang="en-US" sz="120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  <a:sym typeface="Symbol" pitchFamily="18" charset="2"/>
                </a:rPr>
                <a:t>0</a:t>
              </a:r>
              <a:r>
                <a:rPr lang="en-US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)</a:t>
              </a:r>
              <a:r>
                <a:rPr 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→f) ≠ P(</a:t>
              </a:r>
              <a:r>
                <a:rPr 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  <a:sym typeface="Symbol" pitchFamily="18" charset="2"/>
                </a:rPr>
                <a:t>B</a:t>
              </a:r>
              <a:r>
                <a:rPr lang="en-US" sz="180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  <a:sym typeface="Symbol" pitchFamily="18" charset="2"/>
                </a:rPr>
                <a:t>0</a:t>
              </a:r>
              <a:r>
                <a:rPr 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(→ B</a:t>
              </a:r>
              <a:r>
                <a:rPr lang="en-US" sz="120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0</a:t>
              </a:r>
              <a:r>
                <a:rPr lang="en-US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)</a:t>
              </a:r>
              <a:r>
                <a:rPr 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→ </a:t>
              </a:r>
              <a:r>
                <a:rPr 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  <a:sym typeface="Symbol" pitchFamily="18" charset="2"/>
                </a:rPr>
                <a:t>f </a:t>
              </a:r>
              <a:r>
                <a:rPr 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)</a:t>
              </a:r>
            </a:p>
            <a:p>
              <a:pPr marL="457200" indent="-457200">
                <a:defRPr/>
              </a:pPr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 	</a:t>
              </a:r>
            </a:p>
            <a:p>
              <a:pPr marL="457200" indent="-457200"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	</a:t>
              </a:r>
              <a:r>
                <a:rPr lang="en-US" sz="2000" dirty="0">
                  <a:latin typeface="+mj-lt"/>
                </a:rPr>
                <a:t>1972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 Prediction </a:t>
              </a:r>
            </a:p>
            <a:p>
              <a:pPr marL="457200" indent="-457200"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	</a:t>
              </a:r>
              <a:r>
                <a:rPr lang="en-US" sz="2000" dirty="0">
                  <a:latin typeface="+mj-lt"/>
                </a:rPr>
                <a:t>2001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 Observation</a:t>
              </a:r>
            </a:p>
            <a:p>
              <a:pPr marL="457200" indent="-457200"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	</a:t>
              </a:r>
              <a:r>
                <a:rPr lang="en-US" sz="2000" dirty="0">
                  <a:latin typeface="+mj-lt"/>
                </a:rPr>
                <a:t>2008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 Nobel Prize	</a:t>
              </a:r>
            </a:p>
            <a:p>
              <a:pPr marL="457200" indent="-457200" algn="r"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M. Kobayashi, T.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</a:rPr>
                <a:t>Maskawa</a:t>
              </a:r>
              <a:endParaRPr lang="en-US" sz="1600" dirty="0">
                <a:solidFill>
                  <a:schemeClr val="bg1"/>
                </a:solidFill>
                <a:latin typeface="+mj-lt"/>
              </a:endParaRPr>
            </a:p>
          </p:txBody>
        </p:sp>
        <p:pic>
          <p:nvPicPr>
            <p:cNvPr id="5428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3125" t="39999" r="51250" b="32001"/>
            <a:stretch>
              <a:fillRect/>
            </a:stretch>
          </p:blipFill>
          <p:spPr bwMode="auto">
            <a:xfrm>
              <a:off x="4700588" y="1608138"/>
              <a:ext cx="1622425" cy="11064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5428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36874" t="42999" r="37500" b="30000"/>
            <a:stretch>
              <a:fillRect/>
            </a:stretch>
          </p:blipFill>
          <p:spPr bwMode="auto">
            <a:xfrm>
              <a:off x="4764088" y="3338513"/>
              <a:ext cx="1600200" cy="10525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54284" name="TextBox 20"/>
            <p:cNvSpPr txBox="1">
              <a:spLocks noChangeArrowheads="1"/>
            </p:cNvSpPr>
            <p:nvPr/>
          </p:nvSpPr>
          <p:spPr bwMode="auto">
            <a:xfrm rot="-5400000">
              <a:off x="5712618" y="1920082"/>
              <a:ext cx="161766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Phys.Rev.Lett. 13 (1964) 138-140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76400" y="5076825"/>
            <a:ext cx="4724400" cy="1323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1964:   CP violation in K</a:t>
            </a:r>
            <a:r>
              <a:rPr lang="en-US" sz="2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-mesons 	(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2001:   CP violation in B</a:t>
            </a:r>
            <a:r>
              <a:rPr lang="en-US" sz="2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-mesons 	(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2011:   CP violation in D</a:t>
            </a:r>
            <a:r>
              <a:rPr lang="en-US" sz="2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-mesons 	(cu)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2012:   CP violation in B</a:t>
            </a:r>
            <a:r>
              <a:rPr lang="en-US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-mesons 	(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bs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42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52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FCNC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43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6019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602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 July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SLAC Summer Institute 2012 - Niels Tuning</a:t>
            </a:r>
            <a:endParaRPr lang="en-US"/>
          </a:p>
        </p:txBody>
      </p:sp>
      <p:pic>
        <p:nvPicPr>
          <p:cNvPr id="860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5783"/>
            <a:ext cx="10658475" cy="686378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371600" y="152400"/>
            <a:ext cx="304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FCNC: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1702A-BCB0-487A-9FF8-AE1C1133A7D4}" type="slidenum">
              <a:rPr lang="en-US" smtClean="0"/>
              <a:pPr>
                <a:defRPr/>
              </a:pPr>
              <a:t>44</a:t>
            </a:fld>
            <a:r>
              <a:rPr lang="en-US" smtClean="0"/>
              <a:t>/65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FCNC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685800"/>
            <a:ext cx="7315200" cy="1524000"/>
          </a:xfrm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err="1" smtClean="0"/>
              <a:t>Flavour</a:t>
            </a:r>
            <a:r>
              <a:rPr lang="en-US" dirty="0" smtClean="0"/>
              <a:t> Changing Neutral Current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Also known as “rare decays”</a:t>
            </a:r>
          </a:p>
          <a:p>
            <a:pPr>
              <a:buFont typeface="Arial" charset="0"/>
              <a:buNone/>
              <a:defRPr/>
            </a:pPr>
            <a:endParaRPr lang="en-US" dirty="0"/>
          </a:p>
        </p:txBody>
      </p:sp>
      <p:sp>
        <p:nvSpPr>
          <p:cNvPr id="5734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57350" name="Rounded Rectangle 13"/>
          <p:cNvSpPr>
            <a:spLocks noChangeArrowheads="1"/>
          </p:cNvSpPr>
          <p:nvPr/>
        </p:nvSpPr>
        <p:spPr bwMode="auto">
          <a:xfrm>
            <a:off x="6248400" y="2511425"/>
            <a:ext cx="27432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7351" name="Rounded Rectangle 12"/>
          <p:cNvSpPr>
            <a:spLocks noChangeArrowheads="1"/>
          </p:cNvSpPr>
          <p:nvPr/>
        </p:nvSpPr>
        <p:spPr bwMode="auto">
          <a:xfrm>
            <a:off x="2954338" y="2514600"/>
            <a:ext cx="32004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7352" name="Rounded Rectangle 11"/>
          <p:cNvSpPr>
            <a:spLocks noChangeArrowheads="1"/>
          </p:cNvSpPr>
          <p:nvPr/>
        </p:nvSpPr>
        <p:spPr bwMode="auto">
          <a:xfrm>
            <a:off x="117475" y="2509838"/>
            <a:ext cx="27432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7353" name="Picture 2"/>
          <p:cNvPicPr>
            <a:picLocks noChangeAspect="1" noChangeArrowheads="1"/>
          </p:cNvPicPr>
          <p:nvPr/>
        </p:nvPicPr>
        <p:blipFill>
          <a:blip r:embed="rId3" cstate="print"/>
          <a:srcRect l="19742" t="32579" r="58261" b="56108"/>
          <a:stretch>
            <a:fillRect/>
          </a:stretch>
        </p:blipFill>
        <p:spPr bwMode="auto">
          <a:xfrm>
            <a:off x="384175" y="4602163"/>
            <a:ext cx="2249488" cy="19050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7354" name="Picture 3"/>
          <p:cNvPicPr>
            <a:picLocks noChangeAspect="1" noChangeArrowheads="1"/>
          </p:cNvPicPr>
          <p:nvPr/>
        </p:nvPicPr>
        <p:blipFill>
          <a:blip r:embed="rId4" cstate="print"/>
          <a:srcRect l="19835" t="32838" r="58418" b="56514"/>
          <a:stretch>
            <a:fillRect/>
          </a:stretch>
        </p:blipFill>
        <p:spPr bwMode="auto">
          <a:xfrm>
            <a:off x="384175" y="2697163"/>
            <a:ext cx="2268538" cy="1828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7355" name="Picture 6"/>
          <p:cNvPicPr>
            <a:picLocks noChangeAspect="1" noChangeArrowheads="1"/>
          </p:cNvPicPr>
          <p:nvPr/>
        </p:nvPicPr>
        <p:blipFill>
          <a:blip r:embed="rId5" cstate="print"/>
          <a:srcRect l="20444" t="32788" r="49751" b="59639"/>
          <a:stretch>
            <a:fillRect/>
          </a:stretch>
        </p:blipFill>
        <p:spPr bwMode="auto">
          <a:xfrm>
            <a:off x="6354763" y="2908300"/>
            <a:ext cx="2544762" cy="10652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7356" name="Picture 7"/>
          <p:cNvPicPr>
            <a:picLocks noChangeAspect="1" noChangeArrowheads="1"/>
          </p:cNvPicPr>
          <p:nvPr/>
        </p:nvPicPr>
        <p:blipFill>
          <a:blip r:embed="rId6" cstate="print"/>
          <a:srcRect l="20412" t="32703" r="50105" b="59036"/>
          <a:stretch>
            <a:fillRect/>
          </a:stretch>
        </p:blipFill>
        <p:spPr bwMode="auto">
          <a:xfrm>
            <a:off x="6324600" y="4678363"/>
            <a:ext cx="2606675" cy="120173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7357" name="Picture 4"/>
          <p:cNvPicPr>
            <a:picLocks noChangeAspect="1" noChangeArrowheads="1"/>
          </p:cNvPicPr>
          <p:nvPr/>
        </p:nvPicPr>
        <p:blipFill>
          <a:blip r:embed="rId7" cstate="print"/>
          <a:srcRect l="20978" t="32578" r="58047" b="56540"/>
          <a:stretch>
            <a:fillRect/>
          </a:stretch>
        </p:blipFill>
        <p:spPr bwMode="auto">
          <a:xfrm>
            <a:off x="3343275" y="2593975"/>
            <a:ext cx="2438400" cy="20843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7358" name="Picture 6"/>
          <p:cNvPicPr>
            <a:picLocks noChangeAspect="1" noChangeArrowheads="1"/>
          </p:cNvPicPr>
          <p:nvPr/>
        </p:nvPicPr>
        <p:blipFill>
          <a:blip r:embed="rId8" cstate="print"/>
          <a:srcRect l="20630" t="32161" r="58286" b="58395"/>
          <a:stretch>
            <a:fillRect/>
          </a:stretch>
        </p:blipFill>
        <p:spPr bwMode="auto">
          <a:xfrm>
            <a:off x="3343275" y="4754563"/>
            <a:ext cx="2479675" cy="1828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57359" name="TextBox 16"/>
          <p:cNvSpPr txBox="1">
            <a:spLocks noChangeArrowheads="1"/>
          </p:cNvSpPr>
          <p:nvPr/>
        </p:nvSpPr>
        <p:spPr bwMode="auto">
          <a:xfrm>
            <a:off x="3733800" y="2133600"/>
            <a:ext cx="1449388" cy="461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B</a:t>
            </a:r>
            <a:r>
              <a:rPr lang="en-US" i="1" baseline="30000">
                <a:cs typeface="Times New Roman" pitchFamily="18" charset="0"/>
              </a:rPr>
              <a:t>0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μμ</a:t>
            </a:r>
            <a:endParaRPr lang="en-US"/>
          </a:p>
        </p:txBody>
      </p:sp>
      <p:sp>
        <p:nvSpPr>
          <p:cNvPr id="57360" name="TextBox 17"/>
          <p:cNvSpPr txBox="1">
            <a:spLocks noChangeArrowheads="1"/>
          </p:cNvSpPr>
          <p:nvPr/>
        </p:nvSpPr>
        <p:spPr bwMode="auto">
          <a:xfrm>
            <a:off x="7212013" y="2128838"/>
            <a:ext cx="1169987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B</a:t>
            </a:r>
            <a:r>
              <a:rPr lang="en-US" i="1" baseline="30000">
                <a:cs typeface="Times New Roman" pitchFamily="18" charset="0"/>
              </a:rPr>
              <a:t>0</a:t>
            </a:r>
            <a:r>
              <a:rPr lang="en-US" i="1" baseline="-25000">
                <a:cs typeface="Times New Roman" pitchFamily="18" charset="0"/>
              </a:rPr>
              <a:t>s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μμ</a:t>
            </a:r>
            <a:endParaRPr lang="en-US"/>
          </a:p>
        </p:txBody>
      </p:sp>
      <p:sp>
        <p:nvSpPr>
          <p:cNvPr id="57361" name="TextBox 18"/>
          <p:cNvSpPr txBox="1">
            <a:spLocks noChangeArrowheads="1"/>
          </p:cNvSpPr>
          <p:nvPr/>
        </p:nvSpPr>
        <p:spPr bwMode="auto">
          <a:xfrm>
            <a:off x="533400" y="2128838"/>
            <a:ext cx="1857375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B</a:t>
            </a:r>
            <a:r>
              <a:rPr lang="en-US" i="1" baseline="30000">
                <a:cs typeface="Times New Roman" pitchFamily="18" charset="0"/>
              </a:rPr>
              <a:t>0</a:t>
            </a:r>
            <a:r>
              <a:rPr lang="en-US" i="1" baseline="-25000">
                <a:cs typeface="Times New Roman" pitchFamily="18" charset="0"/>
              </a:rPr>
              <a:t>(s)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→K*(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φ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)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γ</a:t>
            </a:r>
            <a:endParaRPr lang="en-US"/>
          </a:p>
        </p:txBody>
      </p:sp>
      <p:cxnSp>
        <p:nvCxnSpPr>
          <p:cNvPr id="57362" name="Straight Connector 13"/>
          <p:cNvCxnSpPr>
            <a:cxnSpLocks noChangeShapeType="1"/>
          </p:cNvCxnSpPr>
          <p:nvPr/>
        </p:nvCxnSpPr>
        <p:spPr bwMode="auto">
          <a:xfrm>
            <a:off x="6096000" y="762000"/>
            <a:ext cx="1676400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none" w="lg" len="med"/>
          </a:ln>
        </p:spPr>
      </p:cxnSp>
      <p:cxnSp>
        <p:nvCxnSpPr>
          <p:cNvPr id="57363" name="Straight Connector 14"/>
          <p:cNvCxnSpPr>
            <a:cxnSpLocks noChangeShapeType="1"/>
          </p:cNvCxnSpPr>
          <p:nvPr/>
        </p:nvCxnSpPr>
        <p:spPr bwMode="auto">
          <a:xfrm>
            <a:off x="7772400" y="762000"/>
            <a:ext cx="1295400" cy="6858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none" w="lg" len="med"/>
          </a:ln>
        </p:spPr>
      </p:cxnSp>
      <p:cxnSp>
        <p:nvCxnSpPr>
          <p:cNvPr id="57364" name="Straight Connector 16"/>
          <p:cNvCxnSpPr>
            <a:cxnSpLocks noChangeShapeType="1"/>
          </p:cNvCxnSpPr>
          <p:nvPr/>
        </p:nvCxnSpPr>
        <p:spPr bwMode="auto">
          <a:xfrm flipV="1">
            <a:off x="7772400" y="-76200"/>
            <a:ext cx="1371600" cy="838200"/>
          </a:xfrm>
          <a:prstGeom prst="line">
            <a:avLst/>
          </a:prstGeom>
          <a:noFill/>
          <a:ln w="25400" algn="ctr">
            <a:solidFill>
              <a:srgbClr val="FF0000"/>
            </a:solidFill>
            <a:prstDash val="dash"/>
            <a:round/>
            <a:headEnd/>
            <a:tailEnd type="none" w="lg" len="med"/>
          </a:ln>
        </p:spPr>
      </p:cxnSp>
      <p:sp>
        <p:nvSpPr>
          <p:cNvPr id="57365" name="TextBox 18"/>
          <p:cNvSpPr txBox="1">
            <a:spLocks noChangeArrowheads="1"/>
          </p:cNvSpPr>
          <p:nvPr/>
        </p:nvSpPr>
        <p:spPr bwMode="auto">
          <a:xfrm>
            <a:off x="6172200" y="228600"/>
            <a:ext cx="338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57366" name="TextBox 19"/>
          <p:cNvSpPr txBox="1">
            <a:spLocks noChangeArrowheads="1"/>
          </p:cNvSpPr>
          <p:nvPr/>
        </p:nvSpPr>
        <p:spPr bwMode="auto">
          <a:xfrm>
            <a:off x="8686800" y="838200"/>
            <a:ext cx="304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57367" name="TextBox 20"/>
          <p:cNvSpPr txBox="1">
            <a:spLocks noChangeArrowheads="1"/>
          </p:cNvSpPr>
          <p:nvPr/>
        </p:nvSpPr>
        <p:spPr bwMode="auto">
          <a:xfrm>
            <a:off x="8686800" y="71438"/>
            <a:ext cx="3127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0000"/>
                </a:solidFill>
                <a:cs typeface="Times New Roman" pitchFamily="18" charset="0"/>
              </a:rPr>
              <a:t>γ</a:t>
            </a:r>
            <a:endParaRPr lang="en-US" b="1" i="1">
              <a:solidFill>
                <a:srgbClr val="FF0000"/>
              </a:solidFill>
            </a:endParaRPr>
          </a:p>
        </p:txBody>
      </p:sp>
      <p:sp>
        <p:nvSpPr>
          <p:cNvPr id="57368" name="Oval 21"/>
          <p:cNvSpPr>
            <a:spLocks noChangeArrowheads="1"/>
          </p:cNvSpPr>
          <p:nvPr/>
        </p:nvSpPr>
        <p:spPr bwMode="auto">
          <a:xfrm>
            <a:off x="7726363" y="685800"/>
            <a:ext cx="152400" cy="152400"/>
          </a:xfrm>
          <a:prstGeom prst="ellipse">
            <a:avLst/>
          </a:prstGeom>
          <a:solidFill>
            <a:srgbClr val="FF0000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45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FCNC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685800"/>
            <a:ext cx="7315200" cy="1524000"/>
          </a:xfrm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err="1" smtClean="0"/>
              <a:t>Flavour</a:t>
            </a:r>
            <a:r>
              <a:rPr lang="en-US" dirty="0" smtClean="0"/>
              <a:t> Changing Neutral Current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kern="0" dirty="0" smtClean="0">
                <a:cs typeface="Times New Roman" pitchFamily="18" charset="0"/>
              </a:rPr>
              <a:t>Occur in SM only through loop diagrams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kern="0" dirty="0" smtClean="0">
                <a:cs typeface="Times New Roman" pitchFamily="18" charset="0"/>
              </a:rPr>
              <a:t>New Physics can appear at same order as SM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837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837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58374" name="Rounded Rectangle 13"/>
          <p:cNvSpPr>
            <a:spLocks noChangeArrowheads="1"/>
          </p:cNvSpPr>
          <p:nvPr/>
        </p:nvSpPr>
        <p:spPr bwMode="auto">
          <a:xfrm>
            <a:off x="6248400" y="2511425"/>
            <a:ext cx="27432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8375" name="Rounded Rectangle 12"/>
          <p:cNvSpPr>
            <a:spLocks noChangeArrowheads="1"/>
          </p:cNvSpPr>
          <p:nvPr/>
        </p:nvSpPr>
        <p:spPr bwMode="auto">
          <a:xfrm>
            <a:off x="2954338" y="2514600"/>
            <a:ext cx="32004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8376" name="Rounded Rectangle 11"/>
          <p:cNvSpPr>
            <a:spLocks noChangeArrowheads="1"/>
          </p:cNvSpPr>
          <p:nvPr/>
        </p:nvSpPr>
        <p:spPr bwMode="auto">
          <a:xfrm>
            <a:off x="117475" y="2509838"/>
            <a:ext cx="27432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8377" name="Picture 2"/>
          <p:cNvPicPr>
            <a:picLocks noChangeAspect="1" noChangeArrowheads="1"/>
          </p:cNvPicPr>
          <p:nvPr/>
        </p:nvPicPr>
        <p:blipFill>
          <a:blip r:embed="rId3" cstate="print"/>
          <a:srcRect l="19742" t="32579" r="58261" b="56108"/>
          <a:stretch>
            <a:fillRect/>
          </a:stretch>
        </p:blipFill>
        <p:spPr bwMode="auto">
          <a:xfrm>
            <a:off x="384175" y="4602163"/>
            <a:ext cx="2249488" cy="19050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8378" name="Picture 3"/>
          <p:cNvPicPr>
            <a:picLocks noChangeAspect="1" noChangeArrowheads="1"/>
          </p:cNvPicPr>
          <p:nvPr/>
        </p:nvPicPr>
        <p:blipFill>
          <a:blip r:embed="rId4" cstate="print"/>
          <a:srcRect l="19835" t="32838" r="58418" b="56514"/>
          <a:stretch>
            <a:fillRect/>
          </a:stretch>
        </p:blipFill>
        <p:spPr bwMode="auto">
          <a:xfrm>
            <a:off x="384175" y="2697163"/>
            <a:ext cx="2268538" cy="1828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8379" name="Picture 6"/>
          <p:cNvPicPr>
            <a:picLocks noChangeAspect="1" noChangeArrowheads="1"/>
          </p:cNvPicPr>
          <p:nvPr/>
        </p:nvPicPr>
        <p:blipFill>
          <a:blip r:embed="rId5" cstate="print"/>
          <a:srcRect l="20444" t="32788" r="49751" b="59639"/>
          <a:stretch>
            <a:fillRect/>
          </a:stretch>
        </p:blipFill>
        <p:spPr bwMode="auto">
          <a:xfrm>
            <a:off x="6354763" y="2908300"/>
            <a:ext cx="2544762" cy="10652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8380" name="Picture 7"/>
          <p:cNvPicPr>
            <a:picLocks noChangeAspect="1" noChangeArrowheads="1"/>
          </p:cNvPicPr>
          <p:nvPr/>
        </p:nvPicPr>
        <p:blipFill>
          <a:blip r:embed="rId6" cstate="print"/>
          <a:srcRect l="20412" t="32703" r="50105" b="59036"/>
          <a:stretch>
            <a:fillRect/>
          </a:stretch>
        </p:blipFill>
        <p:spPr bwMode="auto">
          <a:xfrm>
            <a:off x="6324600" y="4678363"/>
            <a:ext cx="2606675" cy="120173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8381" name="Picture 4"/>
          <p:cNvPicPr>
            <a:picLocks noChangeAspect="1" noChangeArrowheads="1"/>
          </p:cNvPicPr>
          <p:nvPr/>
        </p:nvPicPr>
        <p:blipFill>
          <a:blip r:embed="rId7" cstate="print"/>
          <a:srcRect l="20978" t="32578" r="58047" b="56540"/>
          <a:stretch>
            <a:fillRect/>
          </a:stretch>
        </p:blipFill>
        <p:spPr bwMode="auto">
          <a:xfrm>
            <a:off x="3343275" y="2593975"/>
            <a:ext cx="2438400" cy="20843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8382" name="Picture 6"/>
          <p:cNvPicPr>
            <a:picLocks noChangeAspect="1" noChangeArrowheads="1"/>
          </p:cNvPicPr>
          <p:nvPr/>
        </p:nvPicPr>
        <p:blipFill>
          <a:blip r:embed="rId8" cstate="print"/>
          <a:srcRect l="20630" t="32161" r="58286" b="58395"/>
          <a:stretch>
            <a:fillRect/>
          </a:stretch>
        </p:blipFill>
        <p:spPr bwMode="auto">
          <a:xfrm>
            <a:off x="3343275" y="4754563"/>
            <a:ext cx="2479675" cy="1828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58383" name="TextBox 16"/>
          <p:cNvSpPr txBox="1">
            <a:spLocks noChangeArrowheads="1"/>
          </p:cNvSpPr>
          <p:nvPr/>
        </p:nvSpPr>
        <p:spPr bwMode="auto">
          <a:xfrm>
            <a:off x="3733800" y="2133600"/>
            <a:ext cx="1449388" cy="461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B</a:t>
            </a:r>
            <a:r>
              <a:rPr lang="en-US" i="1" baseline="30000">
                <a:cs typeface="Times New Roman" pitchFamily="18" charset="0"/>
              </a:rPr>
              <a:t>0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μμ</a:t>
            </a:r>
            <a:endParaRPr lang="en-US"/>
          </a:p>
        </p:txBody>
      </p:sp>
      <p:sp>
        <p:nvSpPr>
          <p:cNvPr id="58384" name="TextBox 17"/>
          <p:cNvSpPr txBox="1">
            <a:spLocks noChangeArrowheads="1"/>
          </p:cNvSpPr>
          <p:nvPr/>
        </p:nvSpPr>
        <p:spPr bwMode="auto">
          <a:xfrm>
            <a:off x="7212013" y="2128838"/>
            <a:ext cx="1169987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B</a:t>
            </a:r>
            <a:r>
              <a:rPr lang="en-US" i="1" baseline="30000">
                <a:cs typeface="Times New Roman" pitchFamily="18" charset="0"/>
              </a:rPr>
              <a:t>0</a:t>
            </a:r>
            <a:r>
              <a:rPr lang="en-US" i="1" baseline="-25000">
                <a:cs typeface="Times New Roman" pitchFamily="18" charset="0"/>
              </a:rPr>
              <a:t>s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μμ</a:t>
            </a:r>
            <a:endParaRPr lang="en-US"/>
          </a:p>
        </p:txBody>
      </p:sp>
      <p:sp>
        <p:nvSpPr>
          <p:cNvPr id="58385" name="TextBox 18"/>
          <p:cNvSpPr txBox="1">
            <a:spLocks noChangeArrowheads="1"/>
          </p:cNvSpPr>
          <p:nvPr/>
        </p:nvSpPr>
        <p:spPr bwMode="auto">
          <a:xfrm>
            <a:off x="533400" y="2128838"/>
            <a:ext cx="1857375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B</a:t>
            </a:r>
            <a:r>
              <a:rPr lang="en-US" i="1" baseline="30000">
                <a:cs typeface="Times New Roman" pitchFamily="18" charset="0"/>
              </a:rPr>
              <a:t>0</a:t>
            </a:r>
            <a:r>
              <a:rPr lang="en-US" i="1" baseline="-25000">
                <a:cs typeface="Times New Roman" pitchFamily="18" charset="0"/>
              </a:rPr>
              <a:t>(s)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→K*(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φ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)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γ</a:t>
            </a:r>
            <a:endParaRPr lang="en-US"/>
          </a:p>
        </p:txBody>
      </p:sp>
      <p:cxnSp>
        <p:nvCxnSpPr>
          <p:cNvPr id="58386" name="Straight Connector 13"/>
          <p:cNvCxnSpPr>
            <a:cxnSpLocks noChangeShapeType="1"/>
          </p:cNvCxnSpPr>
          <p:nvPr/>
        </p:nvCxnSpPr>
        <p:spPr bwMode="auto">
          <a:xfrm>
            <a:off x="6172200" y="731838"/>
            <a:ext cx="990600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none" w="lg" len="med"/>
          </a:ln>
        </p:spPr>
      </p:cxnSp>
      <p:cxnSp>
        <p:nvCxnSpPr>
          <p:cNvPr id="58387" name="Straight Connector 14"/>
          <p:cNvCxnSpPr>
            <a:cxnSpLocks noChangeShapeType="1"/>
          </p:cNvCxnSpPr>
          <p:nvPr/>
        </p:nvCxnSpPr>
        <p:spPr bwMode="auto">
          <a:xfrm>
            <a:off x="8305800" y="1004888"/>
            <a:ext cx="838200" cy="4572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none" w="lg" len="med"/>
          </a:ln>
        </p:spPr>
      </p:cxnSp>
      <p:cxnSp>
        <p:nvCxnSpPr>
          <p:cNvPr id="58388" name="Straight Connector 16"/>
          <p:cNvCxnSpPr>
            <a:cxnSpLocks noChangeShapeType="1"/>
          </p:cNvCxnSpPr>
          <p:nvPr/>
        </p:nvCxnSpPr>
        <p:spPr bwMode="auto">
          <a:xfrm flipV="1">
            <a:off x="7756525" y="0"/>
            <a:ext cx="1371600" cy="838200"/>
          </a:xfrm>
          <a:prstGeom prst="line">
            <a:avLst/>
          </a:prstGeom>
          <a:noFill/>
          <a:ln w="25400" algn="ctr">
            <a:solidFill>
              <a:srgbClr val="FF0000"/>
            </a:solidFill>
            <a:prstDash val="dash"/>
            <a:round/>
            <a:headEnd/>
            <a:tailEnd type="none" w="lg" len="med"/>
          </a:ln>
        </p:spPr>
      </p:cxnSp>
      <p:sp>
        <p:nvSpPr>
          <p:cNvPr id="58389" name="TextBox 18"/>
          <p:cNvSpPr txBox="1">
            <a:spLocks noChangeArrowheads="1"/>
          </p:cNvSpPr>
          <p:nvPr/>
        </p:nvSpPr>
        <p:spPr bwMode="auto">
          <a:xfrm>
            <a:off x="6248400" y="242888"/>
            <a:ext cx="338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58390" name="TextBox 19"/>
          <p:cNvSpPr txBox="1">
            <a:spLocks noChangeArrowheads="1"/>
          </p:cNvSpPr>
          <p:nvPr/>
        </p:nvSpPr>
        <p:spPr bwMode="auto">
          <a:xfrm>
            <a:off x="8763000" y="852488"/>
            <a:ext cx="304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58391" name="TextBox 20"/>
          <p:cNvSpPr txBox="1">
            <a:spLocks noChangeArrowheads="1"/>
          </p:cNvSpPr>
          <p:nvPr/>
        </p:nvSpPr>
        <p:spPr bwMode="auto">
          <a:xfrm>
            <a:off x="8763000" y="85725"/>
            <a:ext cx="312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0000"/>
                </a:solidFill>
                <a:cs typeface="Times New Roman" pitchFamily="18" charset="0"/>
              </a:rPr>
              <a:t>γ</a:t>
            </a:r>
            <a:endParaRPr lang="en-US" b="1" i="1">
              <a:solidFill>
                <a:srgbClr val="FF0000"/>
              </a:solidFill>
            </a:endParaRPr>
          </a:p>
        </p:txBody>
      </p:sp>
      <p:sp>
        <p:nvSpPr>
          <p:cNvPr id="32" name="Arc 31"/>
          <p:cNvSpPr/>
          <p:nvPr/>
        </p:nvSpPr>
        <p:spPr bwMode="auto">
          <a:xfrm flipH="1" flipV="1">
            <a:off x="7162800" y="120650"/>
            <a:ext cx="1189038" cy="1189038"/>
          </a:xfrm>
          <a:prstGeom prst="arc">
            <a:avLst>
              <a:gd name="adj1" fmla="val 12495388"/>
              <a:gd name="adj2" fmla="val 0"/>
            </a:avLst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cxnSp>
        <p:nvCxnSpPr>
          <p:cNvPr id="58393" name="Straight Connector 25"/>
          <p:cNvCxnSpPr>
            <a:cxnSpLocks noChangeShapeType="1"/>
            <a:stCxn id="32" idx="2"/>
            <a:endCxn id="32" idx="0"/>
          </p:cNvCxnSpPr>
          <p:nvPr/>
        </p:nvCxnSpPr>
        <p:spPr bwMode="auto">
          <a:xfrm>
            <a:off x="7162800" y="715963"/>
            <a:ext cx="1117600" cy="280987"/>
          </a:xfrm>
          <a:prstGeom prst="line">
            <a:avLst/>
          </a:prstGeom>
          <a:noFill/>
          <a:ln w="25400" algn="ctr">
            <a:solidFill>
              <a:srgbClr val="FF0000"/>
            </a:solidFill>
            <a:prstDash val="dash"/>
            <a:round/>
            <a:headEnd/>
            <a:tailEnd type="none" w="lg" len="med"/>
          </a:ln>
        </p:spPr>
      </p:cxnSp>
      <p:sp>
        <p:nvSpPr>
          <p:cNvPr id="58394" name="TextBox 28"/>
          <p:cNvSpPr txBox="1">
            <a:spLocks noChangeArrowheads="1"/>
          </p:cNvSpPr>
          <p:nvPr/>
        </p:nvSpPr>
        <p:spPr bwMode="auto">
          <a:xfrm>
            <a:off x="7391400" y="852488"/>
            <a:ext cx="269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58395" name="TextBox 29"/>
          <p:cNvSpPr txBox="1">
            <a:spLocks noChangeArrowheads="1"/>
          </p:cNvSpPr>
          <p:nvPr/>
        </p:nvSpPr>
        <p:spPr bwMode="auto">
          <a:xfrm>
            <a:off x="7391400" y="395288"/>
            <a:ext cx="4587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W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46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632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47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1816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FCNC: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1686" y="1905000"/>
            <a:ext cx="4228514" cy="16002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FB </a:t>
            </a:r>
            <a:r>
              <a:rPr lang="en-US" sz="1800" dirty="0" smtClean="0"/>
              <a:t>in SM due to V-A coupling</a:t>
            </a:r>
          </a:p>
          <a:p>
            <a:pPr>
              <a:defRPr/>
            </a:pPr>
            <a:r>
              <a:rPr lang="en-US" sz="1800" dirty="0" smtClean="0"/>
              <a:t>Hadronic uncertainties cancel in forward-backward asymmetry A</a:t>
            </a:r>
            <a:r>
              <a:rPr lang="en-US" sz="1800" baseline="-25000" dirty="0" smtClean="0"/>
              <a:t>FB</a:t>
            </a:r>
          </a:p>
          <a:p>
            <a:pPr>
              <a:defRPr/>
            </a:pPr>
            <a:r>
              <a:rPr lang="en-US" sz="1800" dirty="0" smtClean="0"/>
              <a:t>Sensitive to many NP models</a:t>
            </a:r>
          </a:p>
          <a:p>
            <a:pPr lvl="1">
              <a:defRPr/>
            </a:pPr>
            <a:r>
              <a:rPr lang="en-US" sz="1600" dirty="0" smtClean="0"/>
              <a:t>Example:</a:t>
            </a:r>
            <a:endParaRPr lang="en-US" sz="1600" dirty="0"/>
          </a:p>
        </p:txBody>
      </p:sp>
      <p:sp>
        <p:nvSpPr>
          <p:cNvPr id="5939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5939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59398" name="Rounded Rectangle 12"/>
          <p:cNvSpPr>
            <a:spLocks noChangeArrowheads="1"/>
          </p:cNvSpPr>
          <p:nvPr/>
        </p:nvSpPr>
        <p:spPr bwMode="auto">
          <a:xfrm>
            <a:off x="5943600" y="381000"/>
            <a:ext cx="32004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9399" name="Picture 4"/>
          <p:cNvPicPr>
            <a:picLocks noChangeAspect="1" noChangeArrowheads="1"/>
          </p:cNvPicPr>
          <p:nvPr/>
        </p:nvPicPr>
        <p:blipFill>
          <a:blip r:embed="rId3" cstate="print"/>
          <a:srcRect l="20978" t="32578" r="58047" b="56540"/>
          <a:stretch>
            <a:fillRect/>
          </a:stretch>
        </p:blipFill>
        <p:spPr bwMode="auto">
          <a:xfrm>
            <a:off x="6332538" y="460375"/>
            <a:ext cx="2438400" cy="20843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59400" name="Picture 6"/>
          <p:cNvPicPr>
            <a:picLocks noChangeAspect="1" noChangeArrowheads="1"/>
          </p:cNvPicPr>
          <p:nvPr/>
        </p:nvPicPr>
        <p:blipFill>
          <a:blip r:embed="rId4" cstate="print"/>
          <a:srcRect l="20630" t="32161" r="58286" b="58395"/>
          <a:stretch>
            <a:fillRect/>
          </a:stretch>
        </p:blipFill>
        <p:spPr bwMode="auto">
          <a:xfrm>
            <a:off x="6332538" y="2620963"/>
            <a:ext cx="2479675" cy="1828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grpSp>
        <p:nvGrpSpPr>
          <p:cNvPr id="59401" name="Group 33"/>
          <p:cNvGrpSpPr>
            <a:grpSpLocks/>
          </p:cNvGrpSpPr>
          <p:nvPr/>
        </p:nvGrpSpPr>
        <p:grpSpPr bwMode="auto">
          <a:xfrm>
            <a:off x="0" y="685800"/>
            <a:ext cx="2895600" cy="1524000"/>
            <a:chOff x="6324600" y="1066800"/>
            <a:chExt cx="2623800" cy="1295400"/>
          </a:xfrm>
        </p:grpSpPr>
        <p:cxnSp>
          <p:nvCxnSpPr>
            <p:cNvPr id="59408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6497549" y="1066800"/>
              <a:ext cx="2248337" cy="1295400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round/>
              <a:headEnd type="triangle" w="lg" len="med"/>
              <a:tailEnd type="triangle" w="lg" len="med"/>
            </a:ln>
          </p:spPr>
        </p:cxnSp>
        <p:cxnSp>
          <p:nvCxnSpPr>
            <p:cNvPr id="59409" name="Straight Arrow Connector 16"/>
            <p:cNvCxnSpPr>
              <a:cxnSpLocks noChangeShapeType="1"/>
            </p:cNvCxnSpPr>
            <p:nvPr/>
          </p:nvCxnSpPr>
          <p:spPr bwMode="auto">
            <a:xfrm>
              <a:off x="6324600" y="1773382"/>
              <a:ext cx="2594235" cy="122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59410" name="TextBox 19"/>
            <p:cNvSpPr txBox="1">
              <a:spLocks noChangeArrowheads="1"/>
            </p:cNvSpPr>
            <p:nvPr/>
          </p:nvSpPr>
          <p:spPr bwMode="auto">
            <a:xfrm>
              <a:off x="6333757" y="1891145"/>
              <a:ext cx="38087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-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59411" name="TextBox 20"/>
            <p:cNvSpPr txBox="1">
              <a:spLocks noChangeArrowheads="1"/>
            </p:cNvSpPr>
            <p:nvPr/>
          </p:nvSpPr>
          <p:spPr bwMode="auto">
            <a:xfrm>
              <a:off x="8524444" y="1066800"/>
              <a:ext cx="423956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+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59412" name="TextBox 21"/>
            <p:cNvSpPr txBox="1">
              <a:spLocks noChangeArrowheads="1"/>
            </p:cNvSpPr>
            <p:nvPr/>
          </p:nvSpPr>
          <p:spPr bwMode="auto">
            <a:xfrm>
              <a:off x="8399988" y="1781248"/>
              <a:ext cx="44119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i="1">
                  <a:cs typeface="Times New Roman" pitchFamily="18" charset="0"/>
                </a:rPr>
                <a:t>K</a:t>
              </a:r>
              <a:r>
                <a:rPr lang="en-US" b="1" i="1" baseline="30000">
                  <a:cs typeface="Times New Roman" pitchFamily="18" charset="0"/>
                </a:rPr>
                <a:t>*</a:t>
              </a:r>
              <a:endParaRPr lang="en-US" b="1" i="1" baseline="30000"/>
            </a:p>
          </p:txBody>
        </p:sp>
        <p:sp>
          <p:nvSpPr>
            <p:cNvPr id="18" name="Arc 17"/>
            <p:cNvSpPr/>
            <p:nvPr/>
          </p:nvSpPr>
          <p:spPr bwMode="auto">
            <a:xfrm rot="1361806">
              <a:off x="7826380" y="1300242"/>
              <a:ext cx="691913" cy="705723"/>
            </a:xfrm>
            <a:prstGeom prst="arc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14" name="TextBox 23"/>
            <p:cNvSpPr txBox="1">
              <a:spLocks noChangeArrowheads="1"/>
            </p:cNvSpPr>
            <p:nvPr/>
          </p:nvSpPr>
          <p:spPr bwMode="auto">
            <a:xfrm>
              <a:off x="8077200" y="1361209"/>
              <a:ext cx="304646" cy="356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i="1">
                  <a:cs typeface="Times New Roman" pitchFamily="18" charset="0"/>
                </a:rPr>
                <a:t>θ</a:t>
              </a:r>
              <a:r>
                <a:rPr lang="en-US" i="1" baseline="-25000">
                  <a:cs typeface="Times New Roman" pitchFamily="18" charset="0"/>
                </a:rPr>
                <a:t>l</a:t>
              </a:r>
              <a:endParaRPr lang="en-US" i="1" baseline="-25000"/>
            </a:p>
          </p:txBody>
        </p:sp>
      </p:grpSp>
      <p:pic>
        <p:nvPicPr>
          <p:cNvPr id="5940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540344"/>
            <a:ext cx="5019675" cy="31511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59404" name="TextBox 35"/>
          <p:cNvSpPr txBox="1">
            <a:spLocks noChangeArrowheads="1"/>
          </p:cNvSpPr>
          <p:nvPr/>
        </p:nvSpPr>
        <p:spPr bwMode="auto">
          <a:xfrm rot="-5400000">
            <a:off x="111919" y="4058663"/>
            <a:ext cx="9112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(4/3)</a:t>
            </a:r>
            <a:r>
              <a:rPr lang="en-US" sz="2000">
                <a:sym typeface="Symbol" pitchFamily="18" charset="2"/>
              </a:rPr>
              <a:t></a:t>
            </a:r>
            <a:r>
              <a:rPr lang="en-US"/>
              <a:t>A</a:t>
            </a:r>
            <a:r>
              <a:rPr lang="en-US" baseline="-25000"/>
              <a:t>FB</a:t>
            </a:r>
          </a:p>
        </p:txBody>
      </p:sp>
      <p:sp>
        <p:nvSpPr>
          <p:cNvPr id="59405" name="TextBox 9"/>
          <p:cNvSpPr txBox="1">
            <a:spLocks noChangeArrowheads="1"/>
          </p:cNvSpPr>
          <p:nvPr/>
        </p:nvSpPr>
        <p:spPr bwMode="auto">
          <a:xfrm rot="-5400000">
            <a:off x="-468313" y="4999257"/>
            <a:ext cx="1306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i="1"/>
              <a:t>W.Altmannshofer et al., </a:t>
            </a:r>
          </a:p>
          <a:p>
            <a:r>
              <a:rPr lang="en-US" sz="900" i="1">
                <a:hlinkClick r:id="rId6"/>
              </a:rPr>
              <a:t>JHEP 0901:019,2009</a:t>
            </a:r>
            <a:endParaRPr lang="en-US" sz="900" i="1"/>
          </a:p>
        </p:txBody>
      </p:sp>
      <p:sp>
        <p:nvSpPr>
          <p:cNvPr id="59406" name="TextBox 16"/>
          <p:cNvSpPr txBox="1">
            <a:spLocks noChangeArrowheads="1"/>
          </p:cNvSpPr>
          <p:nvPr/>
        </p:nvSpPr>
        <p:spPr bwMode="auto">
          <a:xfrm>
            <a:off x="6943725" y="76200"/>
            <a:ext cx="113347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</a:t>
            </a:r>
            <a:r>
              <a:rPr lang="en-US" sz="1800" i="1" baseline="30000">
                <a:cs typeface="Times New Roman" pitchFamily="18" charset="0"/>
              </a:rPr>
              <a:t>0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μμ</a:t>
            </a:r>
            <a:endParaRPr lang="en-US" sz="180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48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1816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FCNC: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81200"/>
            <a:ext cx="4953000" cy="838200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Other experiments show A</a:t>
            </a:r>
            <a:r>
              <a:rPr lang="en-US" sz="1800" baseline="-25000" dirty="0" smtClean="0"/>
              <a:t>FB</a:t>
            </a:r>
            <a:r>
              <a:rPr lang="en-US" sz="1800" dirty="0" smtClean="0"/>
              <a:t>&gt;0 at low q</a:t>
            </a:r>
            <a:r>
              <a:rPr lang="en-US" sz="1800" baseline="30000" dirty="0" smtClean="0"/>
              <a:t>2</a:t>
            </a:r>
            <a:endParaRPr lang="en-US" sz="1800" baseline="30000" dirty="0"/>
          </a:p>
        </p:txBody>
      </p:sp>
      <p:sp>
        <p:nvSpPr>
          <p:cNvPr id="6042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042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60422" name="Rounded Rectangle 12"/>
          <p:cNvSpPr>
            <a:spLocks noChangeArrowheads="1"/>
          </p:cNvSpPr>
          <p:nvPr/>
        </p:nvSpPr>
        <p:spPr bwMode="auto">
          <a:xfrm>
            <a:off x="5943600" y="381000"/>
            <a:ext cx="32004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0423" name="Picture 4"/>
          <p:cNvPicPr>
            <a:picLocks noChangeAspect="1" noChangeArrowheads="1"/>
          </p:cNvPicPr>
          <p:nvPr/>
        </p:nvPicPr>
        <p:blipFill>
          <a:blip r:embed="rId3" cstate="print"/>
          <a:srcRect l="20978" t="32578" r="58047" b="56540"/>
          <a:stretch>
            <a:fillRect/>
          </a:stretch>
        </p:blipFill>
        <p:spPr bwMode="auto">
          <a:xfrm>
            <a:off x="6332538" y="460375"/>
            <a:ext cx="2438400" cy="20843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60424" name="Picture 6"/>
          <p:cNvPicPr>
            <a:picLocks noChangeAspect="1" noChangeArrowheads="1"/>
          </p:cNvPicPr>
          <p:nvPr/>
        </p:nvPicPr>
        <p:blipFill>
          <a:blip r:embed="rId4" cstate="print"/>
          <a:srcRect l="20630" t="32161" r="58286" b="58395"/>
          <a:stretch>
            <a:fillRect/>
          </a:stretch>
        </p:blipFill>
        <p:spPr bwMode="auto">
          <a:xfrm>
            <a:off x="6332538" y="2620963"/>
            <a:ext cx="2479675" cy="1828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grpSp>
        <p:nvGrpSpPr>
          <p:cNvPr id="60425" name="Group 33"/>
          <p:cNvGrpSpPr>
            <a:grpSpLocks/>
          </p:cNvGrpSpPr>
          <p:nvPr/>
        </p:nvGrpSpPr>
        <p:grpSpPr bwMode="auto">
          <a:xfrm>
            <a:off x="0" y="685800"/>
            <a:ext cx="2895600" cy="1524000"/>
            <a:chOff x="6324600" y="1066800"/>
            <a:chExt cx="2623800" cy="1295400"/>
          </a:xfrm>
        </p:grpSpPr>
        <p:cxnSp>
          <p:nvCxnSpPr>
            <p:cNvPr id="60432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6497549" y="1066800"/>
              <a:ext cx="2248337" cy="1295400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round/>
              <a:headEnd type="triangle" w="lg" len="med"/>
              <a:tailEnd type="triangle" w="lg" len="med"/>
            </a:ln>
          </p:spPr>
        </p:cxnSp>
        <p:cxnSp>
          <p:nvCxnSpPr>
            <p:cNvPr id="60433" name="Straight Arrow Connector 16"/>
            <p:cNvCxnSpPr>
              <a:cxnSpLocks noChangeShapeType="1"/>
            </p:cNvCxnSpPr>
            <p:nvPr/>
          </p:nvCxnSpPr>
          <p:spPr bwMode="auto">
            <a:xfrm>
              <a:off x="6324600" y="1773382"/>
              <a:ext cx="2594235" cy="122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60434" name="TextBox 19"/>
            <p:cNvSpPr txBox="1">
              <a:spLocks noChangeArrowheads="1"/>
            </p:cNvSpPr>
            <p:nvPr/>
          </p:nvSpPr>
          <p:spPr bwMode="auto">
            <a:xfrm>
              <a:off x="6333757" y="1891145"/>
              <a:ext cx="38087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-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60435" name="TextBox 20"/>
            <p:cNvSpPr txBox="1">
              <a:spLocks noChangeArrowheads="1"/>
            </p:cNvSpPr>
            <p:nvPr/>
          </p:nvSpPr>
          <p:spPr bwMode="auto">
            <a:xfrm>
              <a:off x="8524444" y="1066800"/>
              <a:ext cx="423956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+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60436" name="TextBox 21"/>
            <p:cNvSpPr txBox="1">
              <a:spLocks noChangeArrowheads="1"/>
            </p:cNvSpPr>
            <p:nvPr/>
          </p:nvSpPr>
          <p:spPr bwMode="auto">
            <a:xfrm>
              <a:off x="8399988" y="1781248"/>
              <a:ext cx="44119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i="1">
                  <a:cs typeface="Times New Roman" pitchFamily="18" charset="0"/>
                </a:rPr>
                <a:t>K</a:t>
              </a:r>
              <a:r>
                <a:rPr lang="en-US" b="1" i="1" baseline="30000">
                  <a:cs typeface="Times New Roman" pitchFamily="18" charset="0"/>
                </a:rPr>
                <a:t>*</a:t>
              </a:r>
              <a:endParaRPr lang="en-US" b="1" i="1" baseline="30000"/>
            </a:p>
          </p:txBody>
        </p:sp>
        <p:sp>
          <p:nvSpPr>
            <p:cNvPr id="18" name="Arc 17"/>
            <p:cNvSpPr/>
            <p:nvPr/>
          </p:nvSpPr>
          <p:spPr bwMode="auto">
            <a:xfrm rot="1361806">
              <a:off x="7826380" y="1300242"/>
              <a:ext cx="691913" cy="705723"/>
            </a:xfrm>
            <a:prstGeom prst="arc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438" name="TextBox 23"/>
            <p:cNvSpPr txBox="1">
              <a:spLocks noChangeArrowheads="1"/>
            </p:cNvSpPr>
            <p:nvPr/>
          </p:nvSpPr>
          <p:spPr bwMode="auto">
            <a:xfrm>
              <a:off x="8077200" y="1361209"/>
              <a:ext cx="304646" cy="356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i="1">
                  <a:cs typeface="Times New Roman" pitchFamily="18" charset="0"/>
                </a:rPr>
                <a:t>θ</a:t>
              </a:r>
              <a:r>
                <a:rPr lang="en-US" i="1" baseline="-25000">
                  <a:cs typeface="Times New Roman" pitchFamily="18" charset="0"/>
                </a:rPr>
                <a:t>l</a:t>
              </a:r>
              <a:endParaRPr lang="en-US" i="1" baseline="-25000"/>
            </a:p>
          </p:txBody>
        </p:sp>
      </p:grpSp>
      <p:sp>
        <p:nvSpPr>
          <p:cNvPr id="60426" name="TextBox 20"/>
          <p:cNvSpPr txBox="1">
            <a:spLocks noChangeArrowheads="1"/>
          </p:cNvSpPr>
          <p:nvPr/>
        </p:nvSpPr>
        <p:spPr bwMode="auto">
          <a:xfrm>
            <a:off x="4572000" y="6305550"/>
            <a:ext cx="1219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ahoma" pitchFamily="34" charset="0"/>
                <a:cs typeface="Tahoma" pitchFamily="34" charset="0"/>
              </a:rPr>
              <a:t>q</a:t>
            </a:r>
            <a:r>
              <a:rPr lang="en-US" sz="2000" baseline="30000">
                <a:latin typeface="Tahoma" pitchFamily="34" charset="0"/>
                <a:cs typeface="Tahoma" pitchFamily="34" charset="0"/>
              </a:rPr>
              <a:t>2 </a:t>
            </a:r>
            <a:r>
              <a:rPr lang="en-US" sz="2000">
                <a:latin typeface="Tahoma" pitchFamily="34" charset="0"/>
                <a:cs typeface="Tahoma" pitchFamily="34" charset="0"/>
              </a:rPr>
              <a:t>[GeV</a:t>
            </a:r>
            <a:r>
              <a:rPr lang="en-US" sz="2000" baseline="30000">
                <a:latin typeface="Tahoma" pitchFamily="34" charset="0"/>
                <a:cs typeface="Tahoma" pitchFamily="34" charset="0"/>
              </a:rPr>
              <a:t>2</a:t>
            </a:r>
            <a:r>
              <a:rPr lang="en-US" sz="2000">
                <a:latin typeface="Tahoma" pitchFamily="34" charset="0"/>
                <a:cs typeface="Tahoma" pitchFamily="34" charset="0"/>
              </a:rPr>
              <a:t>]</a:t>
            </a:r>
          </a:p>
        </p:txBody>
      </p:sp>
      <p:pic>
        <p:nvPicPr>
          <p:cNvPr id="60427" name="Picture 9"/>
          <p:cNvPicPr>
            <a:picLocks noChangeAspect="1" noChangeArrowheads="1"/>
          </p:cNvPicPr>
          <p:nvPr/>
        </p:nvPicPr>
        <p:blipFill>
          <a:blip r:embed="rId5" cstate="print"/>
          <a:srcRect l="1640" b="1863"/>
          <a:stretch>
            <a:fillRect/>
          </a:stretch>
        </p:blipFill>
        <p:spPr bwMode="auto">
          <a:xfrm>
            <a:off x="0" y="2603500"/>
            <a:ext cx="5791200" cy="40782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60428" name="TextBox 6"/>
          <p:cNvSpPr txBox="1">
            <a:spLocks noChangeArrowheads="1"/>
          </p:cNvSpPr>
          <p:nvPr/>
        </p:nvSpPr>
        <p:spPr bwMode="auto">
          <a:xfrm>
            <a:off x="6858000" y="6400800"/>
            <a:ext cx="21336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A</a:t>
            </a:r>
            <a:r>
              <a:rPr lang="en-US" sz="1000" baseline="-25000"/>
              <a:t>FB</a:t>
            </a:r>
            <a:r>
              <a:rPr lang="en-US" sz="1000"/>
              <a:t>(K*</a:t>
            </a:r>
            <a:r>
              <a:rPr lang="el-GR" sz="1000">
                <a:cs typeface="Times New Roman" pitchFamily="18" charset="0"/>
              </a:rPr>
              <a:t> μμ</a:t>
            </a:r>
            <a:r>
              <a:rPr lang="en-US" sz="1000">
                <a:cs typeface="Times New Roman" pitchFamily="18" charset="0"/>
              </a:rPr>
              <a:t>)</a:t>
            </a:r>
            <a:r>
              <a:rPr lang="en-US" sz="1000"/>
              <a:t>  </a:t>
            </a:r>
            <a:r>
              <a:rPr lang="en-US" sz="1000">
                <a:hlinkClick r:id="rId6"/>
              </a:rPr>
              <a:t>LHCb-CONF-2012-008</a:t>
            </a:r>
            <a:endParaRPr lang="en-US" sz="1000"/>
          </a:p>
        </p:txBody>
      </p:sp>
      <p:sp>
        <p:nvSpPr>
          <p:cNvPr id="60429" name="TextBox 16"/>
          <p:cNvSpPr txBox="1">
            <a:spLocks noChangeArrowheads="1"/>
          </p:cNvSpPr>
          <p:nvPr/>
        </p:nvSpPr>
        <p:spPr bwMode="auto">
          <a:xfrm>
            <a:off x="6943725" y="76200"/>
            <a:ext cx="113347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</a:t>
            </a:r>
            <a:r>
              <a:rPr lang="en-US" sz="1800" i="1" baseline="30000">
                <a:cs typeface="Times New Roman" pitchFamily="18" charset="0"/>
              </a:rPr>
              <a:t>0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μμ</a:t>
            </a:r>
            <a:endParaRPr lang="en-US" sz="1800"/>
          </a:p>
        </p:txBody>
      </p:sp>
      <p:sp>
        <p:nvSpPr>
          <p:cNvPr id="60430" name="TextBox 21"/>
          <p:cNvSpPr txBox="1">
            <a:spLocks noChangeArrowheads="1"/>
          </p:cNvSpPr>
          <p:nvPr/>
        </p:nvSpPr>
        <p:spPr bwMode="auto">
          <a:xfrm rot="5400000">
            <a:off x="4353719" y="4575969"/>
            <a:ext cx="2733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SM: C. Bobeth et al. </a:t>
            </a:r>
            <a:r>
              <a:rPr lang="en-US" sz="900">
                <a:hlinkClick r:id="rId7"/>
              </a:rPr>
              <a:t>arXiv:1105.0376</a:t>
            </a:r>
            <a:r>
              <a:rPr lang="en-US" sz="900"/>
              <a:t>; JHEP 0807 106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49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4668" y="0"/>
            <a:ext cx="72390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Motivation 2: at the heart of the SM</a:t>
            </a:r>
            <a:endParaRPr lang="en-US" dirty="0"/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6500813" cy="790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21510" name="Picture 3"/>
          <p:cNvPicPr>
            <a:picLocks noChangeAspect="1" noChangeArrowheads="1"/>
          </p:cNvPicPr>
          <p:nvPr/>
        </p:nvPicPr>
        <p:blipFill>
          <a:blip r:embed="rId4" cstate="print"/>
          <a:srcRect l="44435" t="1711"/>
          <a:stretch>
            <a:fillRect/>
          </a:stretch>
        </p:blipFill>
        <p:spPr bwMode="auto">
          <a:xfrm>
            <a:off x="990600" y="1689100"/>
            <a:ext cx="1423988" cy="515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pic>
        <p:nvPicPr>
          <p:cNvPr id="21511" name="Picture 4"/>
          <p:cNvPicPr>
            <a:picLocks noChangeAspect="1" noChangeArrowheads="1"/>
          </p:cNvPicPr>
          <p:nvPr/>
        </p:nvPicPr>
        <p:blipFill>
          <a:blip r:embed="rId5" cstate="print"/>
          <a:srcRect l="21918" b="10800"/>
          <a:stretch>
            <a:fillRect/>
          </a:stretch>
        </p:blipFill>
        <p:spPr bwMode="auto">
          <a:xfrm>
            <a:off x="2546350" y="1692275"/>
            <a:ext cx="3800475" cy="517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pic>
        <p:nvPicPr>
          <p:cNvPr id="2151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99225" y="1695450"/>
            <a:ext cx="1533525" cy="514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pic>
        <p:nvPicPr>
          <p:cNvPr id="21513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95975" y="2971800"/>
            <a:ext cx="3248025" cy="6096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2151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90625" y="2962275"/>
            <a:ext cx="1981200" cy="6191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cxnSp>
        <p:nvCxnSpPr>
          <p:cNvPr id="19" name="Straight Connector 18"/>
          <p:cNvCxnSpPr/>
          <p:nvPr/>
        </p:nvCxnSpPr>
        <p:spPr bwMode="auto">
          <a:xfrm>
            <a:off x="4572000" y="2209800"/>
            <a:ext cx="0" cy="3200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own Arrow 19"/>
          <p:cNvSpPr/>
          <p:nvPr/>
        </p:nvSpPr>
        <p:spPr bwMode="auto">
          <a:xfrm>
            <a:off x="1905000" y="2362200"/>
            <a:ext cx="533400" cy="5334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Down Arrow 20"/>
          <p:cNvSpPr/>
          <p:nvPr/>
        </p:nvSpPr>
        <p:spPr bwMode="auto">
          <a:xfrm>
            <a:off x="7467600" y="2362200"/>
            <a:ext cx="533400" cy="5334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18" name="TextBox 22"/>
          <p:cNvSpPr txBox="1">
            <a:spLocks noChangeArrowheads="1"/>
          </p:cNvSpPr>
          <p:nvPr/>
        </p:nvSpPr>
        <p:spPr bwMode="auto">
          <a:xfrm>
            <a:off x="4857750" y="2362200"/>
            <a:ext cx="2457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Yukawa couplings: </a:t>
            </a:r>
          </a:p>
          <a:p>
            <a:pPr algn="r"/>
            <a:r>
              <a:rPr lang="en-US" sz="160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mix between generations</a:t>
            </a:r>
          </a:p>
        </p:txBody>
      </p:sp>
      <p:sp>
        <p:nvSpPr>
          <p:cNvPr id="21519" name="TextBox 23"/>
          <p:cNvSpPr txBox="1">
            <a:spLocks noChangeArrowheads="1"/>
          </p:cNvSpPr>
          <p:nvPr/>
        </p:nvSpPr>
        <p:spPr bwMode="auto">
          <a:xfrm>
            <a:off x="111125" y="2286000"/>
            <a:ext cx="171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Charged current:</a:t>
            </a:r>
          </a:p>
          <a:p>
            <a:pPr algn="r"/>
            <a:r>
              <a:rPr lang="en-US" sz="160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flavour diagonal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533400" y="5410200"/>
            <a:ext cx="838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1816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FCNC: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81200"/>
            <a:ext cx="4953000" cy="838200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Other experiments show A</a:t>
            </a:r>
            <a:r>
              <a:rPr lang="en-US" sz="1800" baseline="-25000" dirty="0" smtClean="0"/>
              <a:t>FB</a:t>
            </a:r>
            <a:r>
              <a:rPr lang="en-US" sz="1800" dirty="0" smtClean="0"/>
              <a:t>&gt;0 at low q</a:t>
            </a:r>
            <a:r>
              <a:rPr lang="en-US" sz="1800" baseline="30000" dirty="0" smtClean="0"/>
              <a:t>2</a:t>
            </a:r>
            <a:endParaRPr lang="en-US" sz="1800" baseline="30000" dirty="0"/>
          </a:p>
        </p:txBody>
      </p:sp>
      <p:sp>
        <p:nvSpPr>
          <p:cNvPr id="6144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144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61446" name="Rounded Rectangle 12"/>
          <p:cNvSpPr>
            <a:spLocks noChangeArrowheads="1"/>
          </p:cNvSpPr>
          <p:nvPr/>
        </p:nvSpPr>
        <p:spPr bwMode="auto">
          <a:xfrm>
            <a:off x="5943600" y="381000"/>
            <a:ext cx="32004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1447" name="Picture 4"/>
          <p:cNvPicPr>
            <a:picLocks noChangeAspect="1" noChangeArrowheads="1"/>
          </p:cNvPicPr>
          <p:nvPr/>
        </p:nvPicPr>
        <p:blipFill>
          <a:blip r:embed="rId3" cstate="print"/>
          <a:srcRect l="20978" t="32578" r="58047" b="56540"/>
          <a:stretch>
            <a:fillRect/>
          </a:stretch>
        </p:blipFill>
        <p:spPr bwMode="auto">
          <a:xfrm>
            <a:off x="6332538" y="460375"/>
            <a:ext cx="2438400" cy="20843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61448" name="Picture 6"/>
          <p:cNvPicPr>
            <a:picLocks noChangeAspect="1" noChangeArrowheads="1"/>
          </p:cNvPicPr>
          <p:nvPr/>
        </p:nvPicPr>
        <p:blipFill>
          <a:blip r:embed="rId4" cstate="print"/>
          <a:srcRect l="20630" t="32161" r="58286" b="58395"/>
          <a:stretch>
            <a:fillRect/>
          </a:stretch>
        </p:blipFill>
        <p:spPr bwMode="auto">
          <a:xfrm>
            <a:off x="6332538" y="2620963"/>
            <a:ext cx="2479675" cy="1828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61449" name="TextBox 16"/>
          <p:cNvSpPr txBox="1">
            <a:spLocks noChangeArrowheads="1"/>
          </p:cNvSpPr>
          <p:nvPr/>
        </p:nvSpPr>
        <p:spPr bwMode="auto">
          <a:xfrm>
            <a:off x="6943725" y="76200"/>
            <a:ext cx="113347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</a:t>
            </a:r>
            <a:r>
              <a:rPr lang="en-US" sz="1800" i="1" baseline="30000">
                <a:cs typeface="Times New Roman" pitchFamily="18" charset="0"/>
              </a:rPr>
              <a:t>0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μμ</a:t>
            </a:r>
            <a:endParaRPr lang="en-US" sz="1800"/>
          </a:p>
        </p:txBody>
      </p:sp>
      <p:grpSp>
        <p:nvGrpSpPr>
          <p:cNvPr id="61450" name="Group 33"/>
          <p:cNvGrpSpPr>
            <a:grpSpLocks/>
          </p:cNvGrpSpPr>
          <p:nvPr/>
        </p:nvGrpSpPr>
        <p:grpSpPr bwMode="auto">
          <a:xfrm>
            <a:off x="0" y="685800"/>
            <a:ext cx="2895600" cy="1524000"/>
            <a:chOff x="6324600" y="1066800"/>
            <a:chExt cx="2623800" cy="1295400"/>
          </a:xfrm>
        </p:grpSpPr>
        <p:cxnSp>
          <p:nvCxnSpPr>
            <p:cNvPr id="61458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6497549" y="1066800"/>
              <a:ext cx="2248337" cy="1295400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round/>
              <a:headEnd type="triangle" w="lg" len="med"/>
              <a:tailEnd type="triangle" w="lg" len="med"/>
            </a:ln>
          </p:spPr>
        </p:cxnSp>
        <p:cxnSp>
          <p:nvCxnSpPr>
            <p:cNvPr id="61459" name="Straight Arrow Connector 16"/>
            <p:cNvCxnSpPr>
              <a:cxnSpLocks noChangeShapeType="1"/>
            </p:cNvCxnSpPr>
            <p:nvPr/>
          </p:nvCxnSpPr>
          <p:spPr bwMode="auto">
            <a:xfrm>
              <a:off x="6324600" y="1773382"/>
              <a:ext cx="2594235" cy="122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61460" name="TextBox 19"/>
            <p:cNvSpPr txBox="1">
              <a:spLocks noChangeArrowheads="1"/>
            </p:cNvSpPr>
            <p:nvPr/>
          </p:nvSpPr>
          <p:spPr bwMode="auto">
            <a:xfrm>
              <a:off x="6333757" y="1891145"/>
              <a:ext cx="38087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-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61461" name="TextBox 20"/>
            <p:cNvSpPr txBox="1">
              <a:spLocks noChangeArrowheads="1"/>
            </p:cNvSpPr>
            <p:nvPr/>
          </p:nvSpPr>
          <p:spPr bwMode="auto">
            <a:xfrm>
              <a:off x="8524444" y="1066800"/>
              <a:ext cx="423956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+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61462" name="TextBox 21"/>
            <p:cNvSpPr txBox="1">
              <a:spLocks noChangeArrowheads="1"/>
            </p:cNvSpPr>
            <p:nvPr/>
          </p:nvSpPr>
          <p:spPr bwMode="auto">
            <a:xfrm>
              <a:off x="8399988" y="1781248"/>
              <a:ext cx="44119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i="1">
                  <a:cs typeface="Times New Roman" pitchFamily="18" charset="0"/>
                </a:rPr>
                <a:t>K</a:t>
              </a:r>
              <a:r>
                <a:rPr lang="en-US" b="1" i="1" baseline="30000">
                  <a:cs typeface="Times New Roman" pitchFamily="18" charset="0"/>
                </a:rPr>
                <a:t>*</a:t>
              </a:r>
              <a:endParaRPr lang="en-US" b="1" i="1" baseline="30000"/>
            </a:p>
          </p:txBody>
        </p:sp>
        <p:sp>
          <p:nvSpPr>
            <p:cNvPr id="18" name="Arc 17"/>
            <p:cNvSpPr/>
            <p:nvPr/>
          </p:nvSpPr>
          <p:spPr bwMode="auto">
            <a:xfrm rot="1361806">
              <a:off x="7826380" y="1300242"/>
              <a:ext cx="691913" cy="705723"/>
            </a:xfrm>
            <a:prstGeom prst="arc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64" name="TextBox 23"/>
            <p:cNvSpPr txBox="1">
              <a:spLocks noChangeArrowheads="1"/>
            </p:cNvSpPr>
            <p:nvPr/>
          </p:nvSpPr>
          <p:spPr bwMode="auto">
            <a:xfrm>
              <a:off x="8077200" y="1361209"/>
              <a:ext cx="304646" cy="356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i="1">
                  <a:cs typeface="Times New Roman" pitchFamily="18" charset="0"/>
                </a:rPr>
                <a:t>θ</a:t>
              </a:r>
              <a:r>
                <a:rPr lang="en-US" i="1" baseline="-25000">
                  <a:cs typeface="Times New Roman" pitchFamily="18" charset="0"/>
                </a:rPr>
                <a:t>l</a:t>
              </a:r>
              <a:endParaRPr lang="en-US" i="1" baseline="-25000"/>
            </a:p>
          </p:txBody>
        </p:sp>
      </p:grpSp>
      <p:pic>
        <p:nvPicPr>
          <p:cNvPr id="6145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25" y="2971800"/>
            <a:ext cx="5730875" cy="34385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61452" name="TextBox 20"/>
          <p:cNvSpPr txBox="1">
            <a:spLocks noChangeArrowheads="1"/>
          </p:cNvSpPr>
          <p:nvPr/>
        </p:nvSpPr>
        <p:spPr bwMode="auto">
          <a:xfrm>
            <a:off x="4343400" y="6305550"/>
            <a:ext cx="1395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Tahoma" pitchFamily="34" charset="0"/>
                <a:cs typeface="Tahoma" pitchFamily="34" charset="0"/>
              </a:rPr>
              <a:t>q</a:t>
            </a:r>
            <a:r>
              <a:rPr lang="en-US" sz="1800" baseline="30000">
                <a:latin typeface="Tahoma" pitchFamily="34" charset="0"/>
                <a:cs typeface="Tahoma" pitchFamily="34" charset="0"/>
              </a:rPr>
              <a:t>2 </a:t>
            </a:r>
            <a:r>
              <a:rPr lang="en-US" sz="1800">
                <a:latin typeface="Tahoma" pitchFamily="34" charset="0"/>
                <a:cs typeface="Tahoma" pitchFamily="34" charset="0"/>
              </a:rPr>
              <a:t>[GeV</a:t>
            </a:r>
            <a:r>
              <a:rPr lang="en-US" sz="1800" baseline="30000">
                <a:latin typeface="Tahoma" pitchFamily="34" charset="0"/>
                <a:cs typeface="Tahoma" pitchFamily="34" charset="0"/>
              </a:rPr>
              <a:t>2</a:t>
            </a:r>
            <a:r>
              <a:rPr lang="en-US" sz="1800">
                <a:latin typeface="Tahoma" pitchFamily="34" charset="0"/>
                <a:cs typeface="Tahoma" pitchFamily="34" charset="0"/>
              </a:rPr>
              <a:t>/c</a:t>
            </a:r>
            <a:r>
              <a:rPr lang="en-US" sz="1800" baseline="30000">
                <a:latin typeface="Tahoma" pitchFamily="34" charset="0"/>
                <a:cs typeface="Tahoma" pitchFamily="34" charset="0"/>
              </a:rPr>
              <a:t>4</a:t>
            </a:r>
            <a:r>
              <a:rPr lang="en-US" sz="1800">
                <a:latin typeface="Tahoma" pitchFamily="34" charset="0"/>
                <a:cs typeface="Tahoma" pitchFamily="34" charset="0"/>
              </a:rPr>
              <a:t>]</a:t>
            </a:r>
          </a:p>
        </p:txBody>
      </p:sp>
      <p:sp>
        <p:nvSpPr>
          <p:cNvPr id="61453" name="TextBox 6"/>
          <p:cNvSpPr txBox="1">
            <a:spLocks noChangeArrowheads="1"/>
          </p:cNvSpPr>
          <p:nvPr/>
        </p:nvSpPr>
        <p:spPr bwMode="auto">
          <a:xfrm>
            <a:off x="6858000" y="6400800"/>
            <a:ext cx="21336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A</a:t>
            </a:r>
            <a:r>
              <a:rPr lang="en-US" sz="1000" baseline="-25000"/>
              <a:t>FB</a:t>
            </a:r>
            <a:r>
              <a:rPr lang="en-US" sz="1000"/>
              <a:t>(K*</a:t>
            </a:r>
            <a:r>
              <a:rPr lang="el-GR" sz="1000">
                <a:cs typeface="Times New Roman" pitchFamily="18" charset="0"/>
              </a:rPr>
              <a:t> μμ</a:t>
            </a:r>
            <a:r>
              <a:rPr lang="en-US" sz="1000">
                <a:cs typeface="Times New Roman" pitchFamily="18" charset="0"/>
              </a:rPr>
              <a:t>)</a:t>
            </a:r>
            <a:r>
              <a:rPr lang="en-US" sz="1000"/>
              <a:t>  </a:t>
            </a:r>
            <a:r>
              <a:rPr lang="en-US" sz="1000">
                <a:hlinkClick r:id="rId6"/>
              </a:rPr>
              <a:t>LHCb-CONF-2012-008</a:t>
            </a:r>
            <a:endParaRPr lang="en-US" sz="1000"/>
          </a:p>
        </p:txBody>
      </p:sp>
      <p:pic>
        <p:nvPicPr>
          <p:cNvPr id="6145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94425" y="4572000"/>
            <a:ext cx="2743200" cy="11191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61455" name="TextBox 17"/>
          <p:cNvSpPr txBox="1">
            <a:spLocks noChangeArrowheads="1"/>
          </p:cNvSpPr>
          <p:nvPr/>
        </p:nvSpPr>
        <p:spPr bwMode="auto">
          <a:xfrm>
            <a:off x="6118225" y="5715000"/>
            <a:ext cx="2873375" cy="58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NB: </a:t>
            </a:r>
            <a:r>
              <a:rPr lang="en-US" sz="1600" i="1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Size</a:t>
            </a:r>
            <a:r>
              <a:rPr lang="en-US" sz="160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 of C</a:t>
            </a:r>
            <a:r>
              <a:rPr lang="en-US" sz="1600" baseline="-2500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7</a:t>
            </a:r>
            <a:r>
              <a:rPr lang="en-US" sz="160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 constrained by</a:t>
            </a:r>
          </a:p>
          <a:p>
            <a:r>
              <a:rPr lang="en-US" sz="160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BR(</a:t>
            </a:r>
            <a:r>
              <a:rPr lang="en-US" sz="1600" i="1">
                <a:solidFill>
                  <a:srgbClr val="3333FF"/>
                </a:solidFill>
                <a:cs typeface="Times New Roman" pitchFamily="18" charset="0"/>
              </a:rPr>
              <a:t>B</a:t>
            </a:r>
            <a:r>
              <a:rPr lang="en-US" sz="1600" i="1" baseline="30000">
                <a:solidFill>
                  <a:srgbClr val="3333FF"/>
                </a:solidFill>
                <a:cs typeface="Times New Roman" pitchFamily="18" charset="0"/>
              </a:rPr>
              <a:t>0</a:t>
            </a:r>
            <a:r>
              <a:rPr lang="en-US" sz="1600" i="1">
                <a:solidFill>
                  <a:srgbClr val="3333FF"/>
                </a:solidFill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sz="1600" i="1">
                <a:solidFill>
                  <a:srgbClr val="3333FF"/>
                </a:solidFill>
                <a:cs typeface="Times New Roman" pitchFamily="18" charset="0"/>
                <a:sym typeface="Wingdings" pitchFamily="2" charset="2"/>
              </a:rPr>
              <a:t>γ</a:t>
            </a:r>
            <a:r>
              <a:rPr lang="en-US" sz="160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) but not the </a:t>
            </a:r>
            <a:r>
              <a:rPr lang="en-US" sz="1600" i="1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sign</a:t>
            </a:r>
            <a:r>
              <a:rPr lang="en-US" sz="160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61456" name="TextBox 6"/>
          <p:cNvSpPr txBox="1">
            <a:spLocks noChangeArrowheads="1"/>
          </p:cNvSpPr>
          <p:nvPr/>
        </p:nvSpPr>
        <p:spPr bwMode="auto">
          <a:xfrm rot="-5400000">
            <a:off x="-600868" y="5325268"/>
            <a:ext cx="14478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S.Stone at </a:t>
            </a:r>
            <a:r>
              <a:rPr lang="en-US" sz="1000">
                <a:hlinkClick r:id="rId8"/>
              </a:rPr>
              <a:t>ICHEP 2012</a:t>
            </a:r>
            <a:endParaRPr lang="en-US" sz="100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50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 l="16987" t="10379" b="7255"/>
          <a:stretch>
            <a:fillRect/>
          </a:stretch>
        </p:blipFill>
        <p:spPr bwMode="auto">
          <a:xfrm>
            <a:off x="914400" y="3084513"/>
            <a:ext cx="4894263" cy="33162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1816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FCNC: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81200"/>
            <a:ext cx="4953000" cy="914400"/>
          </a:xfrm>
        </p:spPr>
        <p:txBody>
          <a:bodyPr/>
          <a:lstStyle/>
          <a:p>
            <a:pPr>
              <a:defRPr/>
            </a:pPr>
            <a:r>
              <a:rPr lang="en-US" sz="1800" dirty="0" err="1" smtClean="0"/>
              <a:t>Hadronic</a:t>
            </a:r>
            <a:r>
              <a:rPr lang="en-US" sz="1800" dirty="0" smtClean="0"/>
              <a:t> uncertainties cancel in forward-backward asymmetry A</a:t>
            </a:r>
            <a:r>
              <a:rPr lang="en-US" sz="1800" baseline="-25000" dirty="0" smtClean="0"/>
              <a:t>FB</a:t>
            </a:r>
          </a:p>
          <a:p>
            <a:pPr>
              <a:defRPr/>
            </a:pPr>
            <a:r>
              <a:rPr lang="en-US" sz="1800" dirty="0" smtClean="0"/>
              <a:t>First measurement of zero-crossing point</a:t>
            </a:r>
          </a:p>
        </p:txBody>
      </p:sp>
      <p:sp>
        <p:nvSpPr>
          <p:cNvPr id="6349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349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63495" name="TextBox 6"/>
          <p:cNvSpPr txBox="1">
            <a:spLocks noChangeArrowheads="1"/>
          </p:cNvSpPr>
          <p:nvPr/>
        </p:nvSpPr>
        <p:spPr bwMode="auto">
          <a:xfrm>
            <a:off x="6858000" y="6400800"/>
            <a:ext cx="21336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A</a:t>
            </a:r>
            <a:r>
              <a:rPr lang="en-US" sz="1000" baseline="-25000"/>
              <a:t>FB</a:t>
            </a:r>
            <a:r>
              <a:rPr lang="en-US" sz="1000"/>
              <a:t>(K*</a:t>
            </a:r>
            <a:r>
              <a:rPr lang="el-GR" sz="1000">
                <a:cs typeface="Times New Roman" pitchFamily="18" charset="0"/>
              </a:rPr>
              <a:t> μμ</a:t>
            </a:r>
            <a:r>
              <a:rPr lang="en-US" sz="1000">
                <a:cs typeface="Times New Roman" pitchFamily="18" charset="0"/>
              </a:rPr>
              <a:t>)</a:t>
            </a:r>
            <a:r>
              <a:rPr lang="en-US" sz="1000"/>
              <a:t>  </a:t>
            </a:r>
            <a:r>
              <a:rPr lang="en-US" sz="1000">
                <a:hlinkClick r:id="rId4"/>
              </a:rPr>
              <a:t>LHCb-CONF-2012-008</a:t>
            </a:r>
            <a:endParaRPr lang="en-US" sz="1000"/>
          </a:p>
        </p:txBody>
      </p:sp>
      <p:sp>
        <p:nvSpPr>
          <p:cNvPr id="63496" name="Rounded Rectangle 12"/>
          <p:cNvSpPr>
            <a:spLocks noChangeArrowheads="1"/>
          </p:cNvSpPr>
          <p:nvPr/>
        </p:nvSpPr>
        <p:spPr bwMode="auto">
          <a:xfrm>
            <a:off x="5943600" y="381000"/>
            <a:ext cx="32004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3497" name="Picture 4"/>
          <p:cNvPicPr>
            <a:picLocks noChangeAspect="1" noChangeArrowheads="1"/>
          </p:cNvPicPr>
          <p:nvPr/>
        </p:nvPicPr>
        <p:blipFill>
          <a:blip r:embed="rId5" cstate="print"/>
          <a:srcRect l="20978" t="32578" r="58047" b="56540"/>
          <a:stretch>
            <a:fillRect/>
          </a:stretch>
        </p:blipFill>
        <p:spPr bwMode="auto">
          <a:xfrm>
            <a:off x="6332538" y="460375"/>
            <a:ext cx="2438400" cy="20843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63498" name="Picture 6"/>
          <p:cNvPicPr>
            <a:picLocks noChangeAspect="1" noChangeArrowheads="1"/>
          </p:cNvPicPr>
          <p:nvPr/>
        </p:nvPicPr>
        <p:blipFill>
          <a:blip r:embed="rId6" cstate="print"/>
          <a:srcRect l="20630" t="32161" r="58286" b="58395"/>
          <a:stretch>
            <a:fillRect/>
          </a:stretch>
        </p:blipFill>
        <p:spPr bwMode="auto">
          <a:xfrm>
            <a:off x="6332538" y="2620963"/>
            <a:ext cx="2479675" cy="1828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0" y="685800"/>
            <a:ext cx="2895600" cy="1524000"/>
            <a:chOff x="6324600" y="1066800"/>
            <a:chExt cx="2623800" cy="1295400"/>
          </a:xfrm>
        </p:grpSpPr>
        <p:cxnSp>
          <p:nvCxnSpPr>
            <p:cNvPr id="63504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6497549" y="1066800"/>
              <a:ext cx="2248337" cy="1295400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round/>
              <a:headEnd type="triangle" w="lg" len="med"/>
              <a:tailEnd type="triangle" w="lg" len="med"/>
            </a:ln>
          </p:spPr>
        </p:cxnSp>
        <p:cxnSp>
          <p:nvCxnSpPr>
            <p:cNvPr id="63505" name="Straight Arrow Connector 16"/>
            <p:cNvCxnSpPr>
              <a:cxnSpLocks noChangeShapeType="1"/>
            </p:cNvCxnSpPr>
            <p:nvPr/>
          </p:nvCxnSpPr>
          <p:spPr bwMode="auto">
            <a:xfrm>
              <a:off x="6324600" y="1773382"/>
              <a:ext cx="2594235" cy="122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63506" name="TextBox 19"/>
            <p:cNvSpPr txBox="1">
              <a:spLocks noChangeArrowheads="1"/>
            </p:cNvSpPr>
            <p:nvPr/>
          </p:nvSpPr>
          <p:spPr bwMode="auto">
            <a:xfrm>
              <a:off x="6333757" y="1891145"/>
              <a:ext cx="38087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-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63507" name="TextBox 20"/>
            <p:cNvSpPr txBox="1">
              <a:spLocks noChangeArrowheads="1"/>
            </p:cNvSpPr>
            <p:nvPr/>
          </p:nvSpPr>
          <p:spPr bwMode="auto">
            <a:xfrm>
              <a:off x="8524444" y="1066800"/>
              <a:ext cx="423956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+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63508" name="TextBox 21"/>
            <p:cNvSpPr txBox="1">
              <a:spLocks noChangeArrowheads="1"/>
            </p:cNvSpPr>
            <p:nvPr/>
          </p:nvSpPr>
          <p:spPr bwMode="auto">
            <a:xfrm>
              <a:off x="8399988" y="1781248"/>
              <a:ext cx="44119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i="1">
                  <a:cs typeface="Times New Roman" pitchFamily="18" charset="0"/>
                </a:rPr>
                <a:t>K</a:t>
              </a:r>
              <a:r>
                <a:rPr lang="en-US" b="1" i="1" baseline="30000">
                  <a:cs typeface="Times New Roman" pitchFamily="18" charset="0"/>
                </a:rPr>
                <a:t>*</a:t>
              </a:r>
              <a:endParaRPr lang="en-US" b="1" i="1" baseline="30000"/>
            </a:p>
          </p:txBody>
        </p:sp>
        <p:sp>
          <p:nvSpPr>
            <p:cNvPr id="18" name="Arc 17"/>
            <p:cNvSpPr/>
            <p:nvPr/>
          </p:nvSpPr>
          <p:spPr bwMode="auto">
            <a:xfrm rot="1361806">
              <a:off x="7826380" y="1300242"/>
              <a:ext cx="691913" cy="705723"/>
            </a:xfrm>
            <a:prstGeom prst="arc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510" name="TextBox 23"/>
            <p:cNvSpPr txBox="1">
              <a:spLocks noChangeArrowheads="1"/>
            </p:cNvSpPr>
            <p:nvPr/>
          </p:nvSpPr>
          <p:spPr bwMode="auto">
            <a:xfrm>
              <a:off x="8077200" y="1361209"/>
              <a:ext cx="304646" cy="356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i="1">
                  <a:cs typeface="Times New Roman" pitchFamily="18" charset="0"/>
                </a:rPr>
                <a:t>θ</a:t>
              </a:r>
              <a:r>
                <a:rPr lang="en-US" i="1" baseline="-25000">
                  <a:cs typeface="Times New Roman" pitchFamily="18" charset="0"/>
                </a:rPr>
                <a:t>l</a:t>
              </a:r>
              <a:endParaRPr lang="en-US" i="1" baseline="-25000"/>
            </a:p>
          </p:txBody>
        </p:sp>
      </p:grpSp>
      <p:pic>
        <p:nvPicPr>
          <p:cNvPr id="63500" name="Picture 3"/>
          <p:cNvPicPr>
            <a:picLocks noChangeAspect="1" noChangeArrowheads="1"/>
          </p:cNvPicPr>
          <p:nvPr/>
        </p:nvPicPr>
        <p:blipFill>
          <a:blip r:embed="rId7" cstate="print"/>
          <a:srcRect l="5824" t="9756" r="2913" b="12195"/>
          <a:stretch>
            <a:fillRect/>
          </a:stretch>
        </p:blipFill>
        <p:spPr bwMode="auto">
          <a:xfrm>
            <a:off x="2743200" y="3761936"/>
            <a:ext cx="2821634" cy="685801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63501" name="TextBox 16"/>
          <p:cNvSpPr txBox="1">
            <a:spLocks noChangeArrowheads="1"/>
          </p:cNvSpPr>
          <p:nvPr/>
        </p:nvSpPr>
        <p:spPr bwMode="auto">
          <a:xfrm>
            <a:off x="6943725" y="76200"/>
            <a:ext cx="113347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</a:t>
            </a:r>
            <a:r>
              <a:rPr lang="en-US" sz="1800" i="1" baseline="30000">
                <a:cs typeface="Times New Roman" pitchFamily="18" charset="0"/>
              </a:rPr>
              <a:t>0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μμ</a:t>
            </a:r>
            <a:endParaRPr lang="en-US" sz="180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8" cstate="print"/>
          <a:srcRect l="-5013" t="4831" b="2305"/>
          <a:stretch>
            <a:fillRect/>
          </a:stretch>
        </p:blipFill>
        <p:spPr bwMode="auto">
          <a:xfrm>
            <a:off x="562708" y="3094892"/>
            <a:ext cx="2160563" cy="353813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cxnSp>
        <p:nvCxnSpPr>
          <p:cNvPr id="26" name="Straight Connector 25"/>
          <p:cNvCxnSpPr/>
          <p:nvPr/>
        </p:nvCxnSpPr>
        <p:spPr>
          <a:xfrm flipV="1">
            <a:off x="2763128" y="3352800"/>
            <a:ext cx="497112" cy="3630"/>
          </a:xfrm>
          <a:prstGeom prst="line">
            <a:avLst/>
          </a:prstGeom>
          <a:ln w="25400">
            <a:solidFill>
              <a:srgbClr val="33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272280" y="3124200"/>
            <a:ext cx="231024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3333FF"/>
                </a:solidFill>
              </a:rPr>
              <a:t>Unbinned</a:t>
            </a:r>
            <a:r>
              <a:rPr lang="en-US" sz="2000" b="1" dirty="0" smtClean="0">
                <a:solidFill>
                  <a:srgbClr val="3333FF"/>
                </a:solidFill>
              </a:rPr>
              <a:t> </a:t>
            </a:r>
          </a:p>
          <a:p>
            <a:r>
              <a:rPr lang="en-US" sz="1400" dirty="0" smtClean="0">
                <a:solidFill>
                  <a:srgbClr val="3333FF"/>
                </a:solidFill>
              </a:rPr>
              <a:t>subtract F and B distributions</a:t>
            </a:r>
            <a:endParaRPr lang="en-US" sz="1400" dirty="0">
              <a:solidFill>
                <a:srgbClr val="3333FF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51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/>
          <a:srcRect l="1315" t="10379"/>
          <a:stretch>
            <a:fillRect/>
          </a:stretch>
        </p:blipFill>
        <p:spPr bwMode="auto">
          <a:xfrm>
            <a:off x="-9525" y="3084513"/>
            <a:ext cx="5818188" cy="36083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1816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FCNC: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81200"/>
            <a:ext cx="5105400" cy="914400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More statistics needed to distinguish NP models!</a:t>
            </a:r>
            <a:endParaRPr lang="en-US" sz="1800" baseline="-25000" dirty="0" smtClean="0"/>
          </a:p>
        </p:txBody>
      </p:sp>
      <p:sp>
        <p:nvSpPr>
          <p:cNvPr id="6246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247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62471" name="TextBox 6"/>
          <p:cNvSpPr txBox="1">
            <a:spLocks noChangeArrowheads="1"/>
          </p:cNvSpPr>
          <p:nvPr/>
        </p:nvSpPr>
        <p:spPr bwMode="auto">
          <a:xfrm>
            <a:off x="6858000" y="6400800"/>
            <a:ext cx="21336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A</a:t>
            </a:r>
            <a:r>
              <a:rPr lang="en-US" sz="1000" baseline="-25000"/>
              <a:t>FB</a:t>
            </a:r>
            <a:r>
              <a:rPr lang="en-US" sz="1000"/>
              <a:t>(K*</a:t>
            </a:r>
            <a:r>
              <a:rPr lang="el-GR" sz="1000">
                <a:cs typeface="Times New Roman" pitchFamily="18" charset="0"/>
              </a:rPr>
              <a:t> μμ</a:t>
            </a:r>
            <a:r>
              <a:rPr lang="en-US" sz="1000">
                <a:cs typeface="Times New Roman" pitchFamily="18" charset="0"/>
              </a:rPr>
              <a:t>)</a:t>
            </a:r>
            <a:r>
              <a:rPr lang="en-US" sz="1000"/>
              <a:t>  </a:t>
            </a:r>
            <a:r>
              <a:rPr lang="en-US" sz="1000">
                <a:hlinkClick r:id="rId4"/>
              </a:rPr>
              <a:t>LHCb-CONF-2012-008</a:t>
            </a:r>
            <a:endParaRPr lang="en-US" sz="1000"/>
          </a:p>
        </p:txBody>
      </p:sp>
      <p:sp>
        <p:nvSpPr>
          <p:cNvPr id="62472" name="Rounded Rectangle 12"/>
          <p:cNvSpPr>
            <a:spLocks noChangeArrowheads="1"/>
          </p:cNvSpPr>
          <p:nvPr/>
        </p:nvSpPr>
        <p:spPr bwMode="auto">
          <a:xfrm>
            <a:off x="5943600" y="381000"/>
            <a:ext cx="32004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2473" name="Picture 4"/>
          <p:cNvPicPr>
            <a:picLocks noChangeAspect="1" noChangeArrowheads="1"/>
          </p:cNvPicPr>
          <p:nvPr/>
        </p:nvPicPr>
        <p:blipFill>
          <a:blip r:embed="rId5" cstate="print"/>
          <a:srcRect l="20978" t="32578" r="58047" b="56540"/>
          <a:stretch>
            <a:fillRect/>
          </a:stretch>
        </p:blipFill>
        <p:spPr bwMode="auto">
          <a:xfrm>
            <a:off x="6332538" y="460375"/>
            <a:ext cx="2438400" cy="20843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62474" name="Picture 6"/>
          <p:cNvPicPr>
            <a:picLocks noChangeAspect="1" noChangeArrowheads="1"/>
          </p:cNvPicPr>
          <p:nvPr/>
        </p:nvPicPr>
        <p:blipFill>
          <a:blip r:embed="rId6" cstate="print"/>
          <a:srcRect l="20630" t="32161" r="58286" b="58395"/>
          <a:stretch>
            <a:fillRect/>
          </a:stretch>
        </p:blipFill>
        <p:spPr bwMode="auto">
          <a:xfrm>
            <a:off x="6332538" y="2620963"/>
            <a:ext cx="2479675" cy="1828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grpSp>
        <p:nvGrpSpPr>
          <p:cNvPr id="62475" name="Group 33"/>
          <p:cNvGrpSpPr>
            <a:grpSpLocks/>
          </p:cNvGrpSpPr>
          <p:nvPr/>
        </p:nvGrpSpPr>
        <p:grpSpPr bwMode="auto">
          <a:xfrm>
            <a:off x="0" y="685800"/>
            <a:ext cx="2895600" cy="1524000"/>
            <a:chOff x="6324600" y="1066800"/>
            <a:chExt cx="2623800" cy="1295400"/>
          </a:xfrm>
        </p:grpSpPr>
        <p:cxnSp>
          <p:nvCxnSpPr>
            <p:cNvPr id="62480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6497549" y="1066800"/>
              <a:ext cx="2248337" cy="1295400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round/>
              <a:headEnd type="triangle" w="lg" len="med"/>
              <a:tailEnd type="triangle" w="lg" len="med"/>
            </a:ln>
          </p:spPr>
        </p:cxnSp>
        <p:cxnSp>
          <p:nvCxnSpPr>
            <p:cNvPr id="62481" name="Straight Arrow Connector 16"/>
            <p:cNvCxnSpPr>
              <a:cxnSpLocks noChangeShapeType="1"/>
            </p:cNvCxnSpPr>
            <p:nvPr/>
          </p:nvCxnSpPr>
          <p:spPr bwMode="auto">
            <a:xfrm>
              <a:off x="6324600" y="1773382"/>
              <a:ext cx="2594235" cy="122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62482" name="TextBox 19"/>
            <p:cNvSpPr txBox="1">
              <a:spLocks noChangeArrowheads="1"/>
            </p:cNvSpPr>
            <p:nvPr/>
          </p:nvSpPr>
          <p:spPr bwMode="auto">
            <a:xfrm>
              <a:off x="6333757" y="1891145"/>
              <a:ext cx="38087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-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62483" name="TextBox 20"/>
            <p:cNvSpPr txBox="1">
              <a:spLocks noChangeArrowheads="1"/>
            </p:cNvSpPr>
            <p:nvPr/>
          </p:nvSpPr>
          <p:spPr bwMode="auto">
            <a:xfrm>
              <a:off x="8524444" y="1066800"/>
              <a:ext cx="423956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i="1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b="1" i="1" baseline="30000">
                  <a:solidFill>
                    <a:srgbClr val="FF0000"/>
                  </a:solidFill>
                  <a:cs typeface="Times New Roman" pitchFamily="18" charset="0"/>
                </a:rPr>
                <a:t>+</a:t>
              </a:r>
              <a:endParaRPr lang="en-US" b="1" i="1" baseline="30000">
                <a:solidFill>
                  <a:srgbClr val="FF0000"/>
                </a:solidFill>
              </a:endParaRPr>
            </a:p>
          </p:txBody>
        </p:sp>
        <p:sp>
          <p:nvSpPr>
            <p:cNvPr id="62484" name="TextBox 21"/>
            <p:cNvSpPr txBox="1">
              <a:spLocks noChangeArrowheads="1"/>
            </p:cNvSpPr>
            <p:nvPr/>
          </p:nvSpPr>
          <p:spPr bwMode="auto">
            <a:xfrm>
              <a:off x="8399988" y="1781248"/>
              <a:ext cx="441191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i="1">
                  <a:cs typeface="Times New Roman" pitchFamily="18" charset="0"/>
                </a:rPr>
                <a:t>K</a:t>
              </a:r>
              <a:r>
                <a:rPr lang="en-US" b="1" i="1" baseline="30000">
                  <a:cs typeface="Times New Roman" pitchFamily="18" charset="0"/>
                </a:rPr>
                <a:t>*</a:t>
              </a:r>
              <a:endParaRPr lang="en-US" b="1" i="1" baseline="30000"/>
            </a:p>
          </p:txBody>
        </p:sp>
        <p:sp>
          <p:nvSpPr>
            <p:cNvPr id="18" name="Arc 17"/>
            <p:cNvSpPr/>
            <p:nvPr/>
          </p:nvSpPr>
          <p:spPr bwMode="auto">
            <a:xfrm rot="1361806">
              <a:off x="7826380" y="1300242"/>
              <a:ext cx="691913" cy="705723"/>
            </a:xfrm>
            <a:prstGeom prst="arc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486" name="TextBox 23"/>
            <p:cNvSpPr txBox="1">
              <a:spLocks noChangeArrowheads="1"/>
            </p:cNvSpPr>
            <p:nvPr/>
          </p:nvSpPr>
          <p:spPr bwMode="auto">
            <a:xfrm>
              <a:off x="8077200" y="1361209"/>
              <a:ext cx="304646" cy="356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i="1">
                  <a:cs typeface="Times New Roman" pitchFamily="18" charset="0"/>
                </a:rPr>
                <a:t>θ</a:t>
              </a:r>
              <a:r>
                <a:rPr lang="en-US" i="1" baseline="-25000">
                  <a:cs typeface="Times New Roman" pitchFamily="18" charset="0"/>
                </a:rPr>
                <a:t>l</a:t>
              </a:r>
              <a:endParaRPr lang="en-US" i="1" baseline="-25000"/>
            </a:p>
          </p:txBody>
        </p:sp>
      </p:grpSp>
      <p:pic>
        <p:nvPicPr>
          <p:cNvPr id="62476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441"/>
          <a:stretch>
            <a:fillRect/>
          </a:stretch>
        </p:blipFill>
        <p:spPr bwMode="auto">
          <a:xfrm>
            <a:off x="742950" y="4154488"/>
            <a:ext cx="1543050" cy="79851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62477" name="TextBox 16"/>
          <p:cNvSpPr txBox="1">
            <a:spLocks noChangeArrowheads="1"/>
          </p:cNvSpPr>
          <p:nvPr/>
        </p:nvSpPr>
        <p:spPr bwMode="auto">
          <a:xfrm>
            <a:off x="6943725" y="76200"/>
            <a:ext cx="113347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</a:t>
            </a:r>
            <a:r>
              <a:rPr lang="en-US" sz="1800" i="1" baseline="30000">
                <a:cs typeface="Times New Roman" pitchFamily="18" charset="0"/>
              </a:rPr>
              <a:t>0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μμ</a:t>
            </a:r>
            <a:endParaRPr lang="en-US" sz="1800"/>
          </a:p>
        </p:txBody>
      </p:sp>
      <p:sp>
        <p:nvSpPr>
          <p:cNvPr id="62478" name="TextBox 22"/>
          <p:cNvSpPr txBox="1">
            <a:spLocks noChangeArrowheads="1"/>
          </p:cNvSpPr>
          <p:nvPr/>
        </p:nvSpPr>
        <p:spPr bwMode="auto">
          <a:xfrm rot="5400000">
            <a:off x="4385469" y="4604544"/>
            <a:ext cx="2733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SM: C. Bobeth et al. </a:t>
            </a:r>
            <a:r>
              <a:rPr lang="en-US" sz="900">
                <a:hlinkClick r:id="rId8"/>
              </a:rPr>
              <a:t>arXiv:1105.0376</a:t>
            </a:r>
            <a:r>
              <a:rPr lang="en-US" sz="900"/>
              <a:t>; JHEP 0807 106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52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" y="685800"/>
            <a:ext cx="5867400" cy="5943600"/>
          </a:xfrm>
        </p:spPr>
        <p:txBody>
          <a:bodyPr/>
          <a:lstStyle/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First observation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π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lvl="1">
              <a:defRPr/>
            </a:pPr>
            <a:r>
              <a:rPr lang="en-US" dirty="0" smtClean="0"/>
              <a:t>Prediction: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→π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 = 1.96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±0.21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x 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-8</a:t>
            </a:r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lvl="1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Rarest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decay ever observed!</a:t>
            </a:r>
            <a:r>
              <a:rPr lang="en-US" dirty="0" smtClean="0"/>
              <a:t> </a:t>
            </a:r>
          </a:p>
          <a:p>
            <a:pPr>
              <a:buFont typeface="Arial" charset="0"/>
              <a:buNone/>
              <a:defRPr/>
            </a:pPr>
            <a:endParaRPr lang="en-US" dirty="0" smtClean="0"/>
          </a:p>
          <a:p>
            <a:pPr>
              <a:buFont typeface="Arial" charset="0"/>
              <a:buNone/>
              <a:defRPr/>
            </a:pPr>
            <a:endParaRPr lang="en-US" dirty="0" smtClean="0"/>
          </a:p>
          <a:p>
            <a:pPr marL="457200" indent="-457200">
              <a:buFont typeface="+mj-lt"/>
              <a:buAutoNum type="arabicParenR" startAt="2"/>
              <a:defRPr/>
            </a:pPr>
            <a:r>
              <a:rPr lang="en-US" dirty="0" smtClean="0"/>
              <a:t>Observation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→φ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dirty="0" smtClean="0">
              <a:sym typeface="Wingdings" pitchFamily="2" charset="2"/>
            </a:endParaRPr>
          </a:p>
          <a:p>
            <a:pPr lvl="1">
              <a:defRPr/>
            </a:pPr>
            <a:r>
              <a:rPr lang="en-US" dirty="0" smtClean="0"/>
              <a:t>Prediction: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→φ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 = 1.61x10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-6</a:t>
            </a:r>
            <a:endParaRPr lang="en-US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marL="457200" indent="-457200">
              <a:buFont typeface="+mj-lt"/>
              <a:buAutoNum type="arabicParenR" startAt="3"/>
              <a:defRPr/>
            </a:pPr>
            <a:r>
              <a:rPr lang="en-US" dirty="0" err="1" smtClean="0"/>
              <a:t>Isospin</a:t>
            </a:r>
            <a:r>
              <a:rPr lang="en-US" dirty="0" smtClean="0"/>
              <a:t> asymmetry: </a:t>
            </a:r>
            <a:r>
              <a:rPr lang="en-US" i="1" u="sng" dirty="0" smtClean="0"/>
              <a:t>B</a:t>
            </a:r>
            <a:r>
              <a:rPr lang="en-US" i="1" u="sng" baseline="30000" dirty="0" smtClean="0"/>
              <a:t>0</a:t>
            </a:r>
            <a:r>
              <a:rPr lang="en-US" u="sng" dirty="0" smtClean="0"/>
              <a:t> </a:t>
            </a:r>
            <a:r>
              <a:rPr lang="en-US" u="sng" dirty="0" err="1" smtClean="0"/>
              <a:t>vs</a:t>
            </a:r>
            <a:r>
              <a:rPr lang="en-US" u="sng" dirty="0" smtClean="0"/>
              <a:t> </a:t>
            </a:r>
            <a:r>
              <a:rPr lang="en-US" i="1" u="sng" dirty="0" smtClean="0"/>
              <a:t>B</a:t>
            </a:r>
            <a:r>
              <a:rPr lang="en-US" i="1" u="sng" baseline="30000" dirty="0" smtClean="0"/>
              <a:t>+</a:t>
            </a:r>
            <a:r>
              <a:rPr lang="en-US" u="sng" dirty="0" smtClean="0"/>
              <a:t> </a:t>
            </a:r>
            <a:r>
              <a:rPr lang="en-US" dirty="0" smtClean="0"/>
              <a:t>difference?</a:t>
            </a:r>
          </a:p>
          <a:p>
            <a:pPr>
              <a:buFont typeface="Arial" charset="0"/>
              <a:buNone/>
              <a:defRPr/>
            </a:pPr>
            <a:endParaRPr lang="en-US" sz="1800" dirty="0" smtClean="0"/>
          </a:p>
          <a:p>
            <a:pPr lvl="1">
              <a:defRPr/>
            </a:pPr>
            <a:endParaRPr lang="en-US" sz="1600" dirty="0" smtClean="0">
              <a:latin typeface="Tahoma" pitchFamily="34" charset="0"/>
              <a:cs typeface="Tahoma" pitchFamily="34" charset="0"/>
            </a:endParaRPr>
          </a:p>
          <a:p>
            <a:pPr lvl="1">
              <a:defRPr/>
            </a:pPr>
            <a:r>
              <a:rPr lang="en-US" sz="1600" b="1" dirty="0" smtClean="0">
                <a:latin typeface="Tahoma" pitchFamily="34" charset="0"/>
                <a:cs typeface="Tahoma" pitchFamily="34" charset="0"/>
              </a:rPr>
              <a:t>No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ahoma" pitchFamily="34" charset="0"/>
              </a:rPr>
              <a:t>isospin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asymmetry in </a:t>
            </a: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K*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channels</a:t>
            </a:r>
          </a:p>
          <a:p>
            <a:pPr lvl="2">
              <a:defRPr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SM prediction: -1%</a:t>
            </a:r>
          </a:p>
          <a:p>
            <a:pPr lvl="1">
              <a:defRPr/>
            </a:pPr>
            <a:r>
              <a:rPr lang="en-US" sz="1600" dirty="0" err="1" smtClean="0">
                <a:latin typeface="Tahoma" pitchFamily="34" charset="0"/>
                <a:cs typeface="Tahoma" pitchFamily="34" charset="0"/>
              </a:rPr>
              <a:t>Isospin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asymmetry in </a:t>
            </a: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K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channels </a:t>
            </a:r>
          </a:p>
          <a:p>
            <a:pPr lvl="2">
              <a:defRPr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Deficit in N(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400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→K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US" sz="1400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l-GR" sz="14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sz="1400" dirty="0" smtClean="0">
                <a:latin typeface="Tahoma" pitchFamily="34" charset="0"/>
                <a:cs typeface="Tahoma" pitchFamily="34" charset="0"/>
                <a:sym typeface="Wingdings" pitchFamily="2" charset="2"/>
              </a:rPr>
              <a:t>)</a:t>
            </a:r>
          </a:p>
          <a:p>
            <a:pPr lvl="2">
              <a:defRPr/>
            </a:pPr>
            <a:r>
              <a:rPr lang="en-US" sz="1400" dirty="0" smtClean="0">
                <a:latin typeface="Tahoma" pitchFamily="34" charset="0"/>
                <a:cs typeface="Tahoma" pitchFamily="34" charset="0"/>
                <a:sym typeface="Wingdings" pitchFamily="2" charset="2"/>
              </a:rPr>
              <a:t>No  precise SM prediction for A</a:t>
            </a:r>
            <a:r>
              <a:rPr lang="en-US" sz="1400" baseline="-25000" dirty="0" smtClean="0">
                <a:latin typeface="Tahoma" pitchFamily="34" charset="0"/>
                <a:cs typeface="Tahoma" pitchFamily="34" charset="0"/>
                <a:sym typeface="Wingdings" pitchFamily="2" charset="2"/>
              </a:rPr>
              <a:t>I </a:t>
            </a:r>
            <a:r>
              <a:rPr lang="en-US" sz="1400" dirty="0" smtClean="0">
                <a:latin typeface="Tahoma" pitchFamily="34" charset="0"/>
                <a:cs typeface="Tahoma" pitchFamily="34" charset="0"/>
                <a:sym typeface="Wingdings" pitchFamily="2" charset="2"/>
              </a:rPr>
              <a:t>; expect close to zero…</a:t>
            </a:r>
          </a:p>
          <a:p>
            <a:pPr lvl="1">
              <a:defRPr/>
            </a:pP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451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581275"/>
            <a:ext cx="3429000" cy="20732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6451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81000"/>
            <a:ext cx="3405188" cy="22717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943600" cy="609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FCNC: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and friends</a:t>
            </a:r>
            <a:endParaRPr lang="en-US" dirty="0"/>
          </a:p>
        </p:txBody>
      </p:sp>
      <p:sp>
        <p:nvSpPr>
          <p:cNvPr id="6451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451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64520" name="Picture 7"/>
          <p:cNvPicPr>
            <a:picLocks noChangeAspect="1" noChangeArrowheads="1"/>
          </p:cNvPicPr>
          <p:nvPr/>
        </p:nvPicPr>
        <p:blipFill>
          <a:blip r:embed="rId5" cstate="print"/>
          <a:srcRect t="6364" r="478"/>
          <a:stretch>
            <a:fillRect/>
          </a:stretch>
        </p:blipFill>
        <p:spPr bwMode="auto">
          <a:xfrm>
            <a:off x="457200" y="1828800"/>
            <a:ext cx="4724400" cy="2857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64521" name="TextBox 42"/>
          <p:cNvSpPr txBox="1">
            <a:spLocks noChangeArrowheads="1"/>
          </p:cNvSpPr>
          <p:nvPr/>
        </p:nvSpPr>
        <p:spPr bwMode="auto">
          <a:xfrm>
            <a:off x="5257800" y="1828800"/>
            <a:ext cx="506413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5.2</a:t>
            </a:r>
            <a:r>
              <a:rPr lang="el-GR" sz="1400" b="1"/>
              <a:t>σ</a:t>
            </a:r>
            <a:endParaRPr lang="en-US" sz="1400" b="1"/>
          </a:p>
        </p:txBody>
      </p:sp>
      <p:grpSp>
        <p:nvGrpSpPr>
          <p:cNvPr id="64522" name="Group 13"/>
          <p:cNvGrpSpPr>
            <a:grpSpLocks/>
          </p:cNvGrpSpPr>
          <p:nvPr/>
        </p:nvGrpSpPr>
        <p:grpSpPr bwMode="auto">
          <a:xfrm>
            <a:off x="228600" y="3429000"/>
            <a:ext cx="5486400" cy="381000"/>
            <a:chOff x="1200728" y="3096492"/>
            <a:chExt cx="7620000" cy="457200"/>
          </a:xfrm>
        </p:grpSpPr>
        <p:pic>
          <p:nvPicPr>
            <p:cNvPr id="64537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19200" y="3124200"/>
              <a:ext cx="2038350" cy="4286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64538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76600" y="3163456"/>
              <a:ext cx="5505450" cy="3238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1200728" y="3096492"/>
              <a:ext cx="7620000" cy="4572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4523" name="TextBox 16"/>
          <p:cNvSpPr txBox="1">
            <a:spLocks noChangeArrowheads="1"/>
          </p:cNvSpPr>
          <p:nvPr/>
        </p:nvSpPr>
        <p:spPr bwMode="auto">
          <a:xfrm rot="5400000">
            <a:off x="8065294" y="1262856"/>
            <a:ext cx="19812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i="1">
                <a:cs typeface="Times New Roman" pitchFamily="18" charset="0"/>
                <a:sym typeface="Wingdings" pitchFamily="2" charset="2"/>
              </a:rPr>
              <a:t>BR(</a:t>
            </a:r>
            <a:r>
              <a:rPr lang="el-GR" sz="900" i="1">
                <a:cs typeface="Times New Roman" pitchFamily="18" charset="0"/>
                <a:sym typeface="Wingdings" pitchFamily="2" charset="2"/>
              </a:rPr>
              <a:t>πμμ</a:t>
            </a:r>
            <a:r>
              <a:rPr lang="en-US" sz="900" i="1">
                <a:cs typeface="Times New Roman" pitchFamily="18" charset="0"/>
                <a:sym typeface="Wingdings" pitchFamily="2" charset="2"/>
              </a:rPr>
              <a:t>)</a:t>
            </a:r>
            <a:r>
              <a:rPr lang="en-US" sz="900"/>
              <a:t>  </a:t>
            </a:r>
            <a:r>
              <a:rPr lang="en-US" sz="900">
                <a:hlinkClick r:id="rId8"/>
              </a:rPr>
              <a:t>LHCb-CONF-2012-006</a:t>
            </a:r>
            <a:endParaRPr lang="en-US" sz="900"/>
          </a:p>
        </p:txBody>
      </p:sp>
      <p:sp>
        <p:nvSpPr>
          <p:cNvPr id="64524" name="TextBox 17"/>
          <p:cNvSpPr txBox="1">
            <a:spLocks noChangeArrowheads="1"/>
          </p:cNvSpPr>
          <p:nvPr/>
        </p:nvSpPr>
        <p:spPr bwMode="auto">
          <a:xfrm rot="5400000">
            <a:off x="8056563" y="3465512"/>
            <a:ext cx="1981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i="1">
                <a:cs typeface="Times New Roman" pitchFamily="18" charset="0"/>
                <a:sym typeface="Wingdings" pitchFamily="2" charset="2"/>
              </a:rPr>
              <a:t>BR(φ</a:t>
            </a:r>
            <a:r>
              <a:rPr lang="el-GR" sz="900" i="1"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sz="900" i="1">
                <a:cs typeface="Times New Roman" pitchFamily="18" charset="0"/>
                <a:sym typeface="Wingdings" pitchFamily="2" charset="2"/>
              </a:rPr>
              <a:t>)</a:t>
            </a:r>
            <a:r>
              <a:rPr lang="en-US" sz="900"/>
              <a:t>  </a:t>
            </a:r>
            <a:r>
              <a:rPr lang="en-US" sz="900">
                <a:hlinkClick r:id="rId9"/>
              </a:rPr>
              <a:t>LHCb-CONF-2012-003</a:t>
            </a:r>
            <a:endParaRPr lang="en-US" sz="900"/>
          </a:p>
        </p:txBody>
      </p:sp>
      <p:sp>
        <p:nvSpPr>
          <p:cNvPr id="64525" name="TextBox 16"/>
          <p:cNvSpPr txBox="1">
            <a:spLocks noChangeArrowheads="1"/>
          </p:cNvSpPr>
          <p:nvPr/>
        </p:nvSpPr>
        <p:spPr bwMode="auto">
          <a:xfrm>
            <a:off x="6248400" y="503238"/>
            <a:ext cx="1111250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</a:t>
            </a:r>
            <a:r>
              <a:rPr lang="en-US" sz="1800" i="1" baseline="30000">
                <a:cs typeface="Times New Roman" pitchFamily="18" charset="0"/>
              </a:rPr>
              <a:t>+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→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π</a:t>
            </a:r>
            <a:r>
              <a:rPr lang="en-US" sz="1800" i="1" baseline="30000">
                <a:cs typeface="Times New Roman" pitchFamily="18" charset="0"/>
                <a:sym typeface="Wingdings" pitchFamily="2" charset="2"/>
              </a:rPr>
              <a:t>+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μμ</a:t>
            </a:r>
            <a:endParaRPr lang="en-US" sz="1800"/>
          </a:p>
        </p:txBody>
      </p:sp>
      <p:sp>
        <p:nvSpPr>
          <p:cNvPr id="64526" name="TextBox 16"/>
          <p:cNvSpPr txBox="1">
            <a:spLocks noChangeArrowheads="1"/>
          </p:cNvSpPr>
          <p:nvPr/>
        </p:nvSpPr>
        <p:spPr bwMode="auto">
          <a:xfrm>
            <a:off x="6297613" y="2722563"/>
            <a:ext cx="108108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</a:t>
            </a:r>
            <a:r>
              <a:rPr lang="en-US" sz="1800" i="1" baseline="-25000">
                <a:cs typeface="Times New Roman" pitchFamily="18" charset="0"/>
              </a:rPr>
              <a:t>s</a:t>
            </a:r>
            <a:r>
              <a:rPr lang="en-US" sz="1800" i="1" baseline="30000">
                <a:cs typeface="Times New Roman" pitchFamily="18" charset="0"/>
              </a:rPr>
              <a:t>0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→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φμμ</a:t>
            </a:r>
            <a:endParaRPr lang="en-US" sz="1800"/>
          </a:p>
        </p:txBody>
      </p:sp>
      <p:grpSp>
        <p:nvGrpSpPr>
          <p:cNvPr id="64527" name="Group 22"/>
          <p:cNvGrpSpPr>
            <a:grpSpLocks/>
          </p:cNvGrpSpPr>
          <p:nvPr/>
        </p:nvGrpSpPr>
        <p:grpSpPr bwMode="auto">
          <a:xfrm>
            <a:off x="581464" y="4772464"/>
            <a:ext cx="4038600" cy="533400"/>
            <a:chOff x="1195755" y="4800509"/>
            <a:chExt cx="4327275" cy="609600"/>
          </a:xfrm>
        </p:grpSpPr>
        <p:pic>
          <p:nvPicPr>
            <p:cNvPr id="64535" name="Picture 12"/>
            <p:cNvPicPr>
              <a:picLocks noChangeAspect="1" noChangeArrowheads="1"/>
            </p:cNvPicPr>
            <p:nvPr/>
          </p:nvPicPr>
          <p:blipFill>
            <a:blip r:embed="rId10" cstate="print"/>
            <a:srcRect t="44255" b="6200"/>
            <a:stretch>
              <a:fillRect/>
            </a:stretch>
          </p:blipFill>
          <p:spPr bwMode="auto">
            <a:xfrm>
              <a:off x="1219200" y="4800509"/>
              <a:ext cx="4303830" cy="609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64536" name="Picture 12"/>
            <p:cNvPicPr>
              <a:picLocks noChangeAspect="1" noChangeArrowheads="1"/>
            </p:cNvPicPr>
            <p:nvPr/>
          </p:nvPicPr>
          <p:blipFill>
            <a:blip r:embed="rId10" cstate="print"/>
            <a:srcRect r="93187" b="55745"/>
            <a:stretch>
              <a:fillRect/>
            </a:stretch>
          </p:blipFill>
          <p:spPr bwMode="auto">
            <a:xfrm>
              <a:off x="1195755" y="4800601"/>
              <a:ext cx="293204" cy="5445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</p:grpSp>
      <p:pic>
        <p:nvPicPr>
          <p:cNvPr id="64528" name="Picture 13"/>
          <p:cNvPicPr>
            <a:picLocks noChangeAspect="1" noChangeArrowheads="1"/>
          </p:cNvPicPr>
          <p:nvPr/>
        </p:nvPicPr>
        <p:blipFill>
          <a:blip r:embed="rId11" cstate="print"/>
          <a:srcRect t="4546"/>
          <a:stretch>
            <a:fillRect/>
          </a:stretch>
        </p:blipFill>
        <p:spPr bwMode="auto">
          <a:xfrm>
            <a:off x="5715000" y="4624388"/>
            <a:ext cx="3300413" cy="208121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64529" name="TextBox 6"/>
          <p:cNvSpPr txBox="1">
            <a:spLocks noChangeArrowheads="1"/>
          </p:cNvSpPr>
          <p:nvPr/>
        </p:nvSpPr>
        <p:spPr bwMode="auto">
          <a:xfrm rot="5400000">
            <a:off x="8305007" y="5485606"/>
            <a:ext cx="1447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Isospin   </a:t>
            </a:r>
            <a:r>
              <a:rPr lang="en-US" sz="900">
                <a:hlinkClick r:id="rId12"/>
              </a:rPr>
              <a:t>arXiv:1205.3422</a:t>
            </a:r>
            <a:endParaRPr lang="en-US" sz="900"/>
          </a:p>
        </p:txBody>
      </p:sp>
      <p:sp>
        <p:nvSpPr>
          <p:cNvPr id="25" name="Rectangle 24"/>
          <p:cNvSpPr/>
          <p:nvPr/>
        </p:nvSpPr>
        <p:spPr>
          <a:xfrm>
            <a:off x="6629400" y="4724400"/>
            <a:ext cx="9906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531" name="TextBox 42"/>
          <p:cNvSpPr txBox="1">
            <a:spLocks noChangeArrowheads="1"/>
          </p:cNvSpPr>
          <p:nvPr/>
        </p:nvSpPr>
        <p:spPr bwMode="auto">
          <a:xfrm>
            <a:off x="5334000" y="5943600"/>
            <a:ext cx="506413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4.4</a:t>
            </a:r>
            <a:r>
              <a:rPr lang="el-GR" sz="1400" b="1" dirty="0"/>
              <a:t>σ</a:t>
            </a:r>
            <a:endParaRPr lang="en-US" sz="1400" b="1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6172200" y="5272088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215063" y="2681288"/>
            <a:ext cx="2743200" cy="1676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488856" y="3138268"/>
            <a:ext cx="13644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Geng,Lui</a:t>
            </a:r>
            <a:r>
              <a:rPr lang="en-US" sz="800" dirty="0" smtClean="0"/>
              <a:t> </a:t>
            </a:r>
            <a:r>
              <a:rPr lang="en-US" sz="800" dirty="0" smtClean="0">
                <a:hlinkClick r:id="rId13"/>
              </a:rPr>
              <a:t>JPG29:1103,2003</a:t>
            </a:r>
            <a:endParaRPr 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3715401" y="1328484"/>
            <a:ext cx="19656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Song,Lu,Lu</a:t>
            </a:r>
            <a:r>
              <a:rPr lang="en-US" sz="800" dirty="0" smtClean="0"/>
              <a:t> </a:t>
            </a:r>
            <a:r>
              <a:rPr lang="en-US" sz="800" b="1" dirty="0" err="1" smtClean="0">
                <a:hlinkClick r:id="rId14"/>
              </a:rPr>
              <a:t>Com.Th.Phys</a:t>
            </a:r>
            <a:r>
              <a:rPr lang="en-US" sz="800" b="1" dirty="0" smtClean="0">
                <a:hlinkClick r:id="rId14"/>
              </a:rPr>
              <a:t>. 50 (2008) 696</a:t>
            </a:r>
            <a:endParaRPr lang="en-US" sz="800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53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2"/>
          <p:cNvSpPr txBox="1">
            <a:spLocks/>
          </p:cNvSpPr>
          <p:nvPr/>
        </p:nvSpPr>
        <p:spPr bwMode="auto">
          <a:xfrm>
            <a:off x="76200" y="685800"/>
            <a:ext cx="5867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First observation of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0" lang="en-US" sz="24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+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→</a:t>
            </a:r>
            <a:r>
              <a:rPr kumimoji="0" lang="el-GR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π</a:t>
            </a:r>
            <a:r>
              <a:rPr kumimoji="0" lang="en-US" sz="24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+</a:t>
            </a:r>
            <a:r>
              <a:rPr kumimoji="0" lang="el-GR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μμ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Prediction: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BR(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+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→π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+</a:t>
            </a:r>
            <a:r>
              <a:rPr kumimoji="0" lang="el-GR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μμ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)  = 1.96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  <a:sym typeface="Wingdings" pitchFamily="2" charset="2"/>
              </a:rPr>
              <a:t>±0.21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 x 10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-8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Rarest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B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 decay ever observed!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arenR" startAt="2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Observation of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0" lang="en-US" sz="24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0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→φ</a:t>
            </a:r>
            <a:r>
              <a:rPr kumimoji="0" lang="el-GR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μμ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Prediction: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BR(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0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→φ</a:t>
            </a:r>
            <a:r>
              <a:rPr kumimoji="0" lang="el-GR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μμ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)  = 1.61x10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-6</a:t>
            </a:r>
            <a:endParaRPr kumimoji="0" lang="en-US" sz="1800" b="0" i="0" u="none" strike="noStrike" kern="1200" cap="none" spc="0" normalizeH="0" baseline="3000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arenR" startAt="3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Isospin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asymmetry: </a:t>
            </a:r>
            <a:r>
              <a:rPr kumimoji="0" lang="en-US" sz="24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400" b="0" i="1" u="sng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vs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400" b="0" i="1" u="sng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difference?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No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isospin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asymmetry in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K*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channels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SM prediction: -1%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Isospin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asymmetry in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K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channels 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Deficit in N(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0" lang="en-US" sz="1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0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→K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s</a:t>
            </a:r>
            <a:r>
              <a:rPr kumimoji="0" lang="en-US" sz="1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0</a:t>
            </a: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μμ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  <a:sym typeface="Wingdings" pitchFamily="2" charset="2"/>
              </a:rPr>
              <a:t>)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  <a:sym typeface="Wingdings" pitchFamily="2" charset="2"/>
              </a:rPr>
              <a:t>No  precise SM prediction for A</a:t>
            </a:r>
            <a:r>
              <a:rPr kumimoji="0" lang="en-US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  <a:sym typeface="Wingdings" pitchFamily="2" charset="2"/>
              </a:rPr>
              <a:t>I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  <a:sym typeface="Wingdings" pitchFamily="2" charset="2"/>
              </a:rPr>
              <a:t>; expect close to zero…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6553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581275"/>
            <a:ext cx="3429000" cy="20732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6553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81000"/>
            <a:ext cx="3405188" cy="22717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943600" cy="609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FCNC: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and friends</a:t>
            </a:r>
            <a:endParaRPr lang="en-US" dirty="0"/>
          </a:p>
        </p:txBody>
      </p:sp>
      <p:sp>
        <p:nvSpPr>
          <p:cNvPr id="6554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554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65543" name="Picture 7"/>
          <p:cNvPicPr>
            <a:picLocks noChangeAspect="1" noChangeArrowheads="1"/>
          </p:cNvPicPr>
          <p:nvPr/>
        </p:nvPicPr>
        <p:blipFill>
          <a:blip r:embed="rId5" cstate="print"/>
          <a:srcRect t="6364" r="478"/>
          <a:stretch>
            <a:fillRect/>
          </a:stretch>
        </p:blipFill>
        <p:spPr bwMode="auto">
          <a:xfrm>
            <a:off x="457200" y="1828800"/>
            <a:ext cx="4724400" cy="2857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65544" name="TextBox 42"/>
          <p:cNvSpPr txBox="1">
            <a:spLocks noChangeArrowheads="1"/>
          </p:cNvSpPr>
          <p:nvPr/>
        </p:nvSpPr>
        <p:spPr bwMode="auto">
          <a:xfrm>
            <a:off x="5257800" y="1828800"/>
            <a:ext cx="506413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5.2</a:t>
            </a:r>
            <a:r>
              <a:rPr lang="el-GR" sz="1400" b="1"/>
              <a:t>σ</a:t>
            </a:r>
            <a:endParaRPr lang="en-US" sz="1400" b="1"/>
          </a:p>
        </p:txBody>
      </p:sp>
      <p:sp>
        <p:nvSpPr>
          <p:cNvPr id="65545" name="TextBox 16"/>
          <p:cNvSpPr txBox="1">
            <a:spLocks noChangeArrowheads="1"/>
          </p:cNvSpPr>
          <p:nvPr/>
        </p:nvSpPr>
        <p:spPr bwMode="auto">
          <a:xfrm rot="5400000">
            <a:off x="8065294" y="1262856"/>
            <a:ext cx="19812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i="1">
                <a:cs typeface="Times New Roman" pitchFamily="18" charset="0"/>
                <a:sym typeface="Wingdings" pitchFamily="2" charset="2"/>
              </a:rPr>
              <a:t>BR(</a:t>
            </a:r>
            <a:r>
              <a:rPr lang="el-GR" sz="900" i="1">
                <a:cs typeface="Times New Roman" pitchFamily="18" charset="0"/>
                <a:sym typeface="Wingdings" pitchFamily="2" charset="2"/>
              </a:rPr>
              <a:t>πμμ</a:t>
            </a:r>
            <a:r>
              <a:rPr lang="en-US" sz="900" i="1">
                <a:cs typeface="Times New Roman" pitchFamily="18" charset="0"/>
                <a:sym typeface="Wingdings" pitchFamily="2" charset="2"/>
              </a:rPr>
              <a:t>)</a:t>
            </a:r>
            <a:r>
              <a:rPr lang="en-US" sz="900"/>
              <a:t>  </a:t>
            </a:r>
            <a:r>
              <a:rPr lang="en-US" sz="900">
                <a:hlinkClick r:id="rId6"/>
              </a:rPr>
              <a:t>LHCb-CONF-2012-006</a:t>
            </a:r>
            <a:endParaRPr lang="en-US" sz="900"/>
          </a:p>
        </p:txBody>
      </p:sp>
      <p:sp>
        <p:nvSpPr>
          <p:cNvPr id="65546" name="TextBox 17"/>
          <p:cNvSpPr txBox="1">
            <a:spLocks noChangeArrowheads="1"/>
          </p:cNvSpPr>
          <p:nvPr/>
        </p:nvSpPr>
        <p:spPr bwMode="auto">
          <a:xfrm rot="5400000">
            <a:off x="8056563" y="3465512"/>
            <a:ext cx="1981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i="1">
                <a:cs typeface="Times New Roman" pitchFamily="18" charset="0"/>
                <a:sym typeface="Wingdings" pitchFamily="2" charset="2"/>
              </a:rPr>
              <a:t>BR(φ</a:t>
            </a:r>
            <a:r>
              <a:rPr lang="el-GR" sz="900" i="1"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sz="900" i="1">
                <a:cs typeface="Times New Roman" pitchFamily="18" charset="0"/>
                <a:sym typeface="Wingdings" pitchFamily="2" charset="2"/>
              </a:rPr>
              <a:t>)</a:t>
            </a:r>
            <a:r>
              <a:rPr lang="en-US" sz="900"/>
              <a:t>  </a:t>
            </a:r>
            <a:r>
              <a:rPr lang="en-US" sz="900">
                <a:hlinkClick r:id="rId7"/>
              </a:rPr>
              <a:t>LHCb-CONF-2012-003</a:t>
            </a:r>
            <a:endParaRPr lang="en-US" sz="900"/>
          </a:p>
        </p:txBody>
      </p:sp>
      <p:sp>
        <p:nvSpPr>
          <p:cNvPr id="65547" name="TextBox 16"/>
          <p:cNvSpPr txBox="1">
            <a:spLocks noChangeArrowheads="1"/>
          </p:cNvSpPr>
          <p:nvPr/>
        </p:nvSpPr>
        <p:spPr bwMode="auto">
          <a:xfrm>
            <a:off x="6248400" y="503238"/>
            <a:ext cx="1111250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</a:t>
            </a:r>
            <a:r>
              <a:rPr lang="en-US" sz="1800" i="1" baseline="30000">
                <a:cs typeface="Times New Roman" pitchFamily="18" charset="0"/>
              </a:rPr>
              <a:t>+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→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π</a:t>
            </a:r>
            <a:r>
              <a:rPr lang="en-US" sz="1800" i="1" baseline="30000">
                <a:cs typeface="Times New Roman" pitchFamily="18" charset="0"/>
                <a:sym typeface="Wingdings" pitchFamily="2" charset="2"/>
              </a:rPr>
              <a:t>+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μμ</a:t>
            </a:r>
            <a:endParaRPr lang="en-US" sz="1800"/>
          </a:p>
        </p:txBody>
      </p:sp>
      <p:sp>
        <p:nvSpPr>
          <p:cNvPr id="65548" name="TextBox 16"/>
          <p:cNvSpPr txBox="1">
            <a:spLocks noChangeArrowheads="1"/>
          </p:cNvSpPr>
          <p:nvPr/>
        </p:nvSpPr>
        <p:spPr bwMode="auto">
          <a:xfrm>
            <a:off x="6297613" y="2722563"/>
            <a:ext cx="108108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cs typeface="Times New Roman" pitchFamily="18" charset="0"/>
              </a:rPr>
              <a:t>B</a:t>
            </a:r>
            <a:r>
              <a:rPr lang="en-US" sz="1800" i="1" baseline="-25000">
                <a:cs typeface="Times New Roman" pitchFamily="18" charset="0"/>
              </a:rPr>
              <a:t>s</a:t>
            </a:r>
            <a:r>
              <a:rPr lang="en-US" sz="1800" i="1" baseline="30000">
                <a:cs typeface="Times New Roman" pitchFamily="18" charset="0"/>
              </a:rPr>
              <a:t>0</a:t>
            </a:r>
            <a:r>
              <a:rPr lang="en-US" sz="1800" i="1">
                <a:cs typeface="Times New Roman" pitchFamily="18" charset="0"/>
                <a:sym typeface="Wingdings" pitchFamily="2" charset="2"/>
              </a:rPr>
              <a:t>→</a:t>
            </a:r>
            <a:r>
              <a:rPr lang="el-GR" sz="1800" i="1">
                <a:cs typeface="Times New Roman" pitchFamily="18" charset="0"/>
                <a:sym typeface="Wingdings" pitchFamily="2" charset="2"/>
              </a:rPr>
              <a:t>φμμ</a:t>
            </a:r>
            <a:endParaRPr lang="en-US" sz="1800"/>
          </a:p>
        </p:txBody>
      </p:sp>
      <p:pic>
        <p:nvPicPr>
          <p:cNvPr id="65549" name="Picture 13"/>
          <p:cNvPicPr>
            <a:picLocks noChangeAspect="1" noChangeArrowheads="1"/>
          </p:cNvPicPr>
          <p:nvPr/>
        </p:nvPicPr>
        <p:blipFill>
          <a:blip r:embed="rId8" cstate="print"/>
          <a:srcRect t="4546"/>
          <a:stretch>
            <a:fillRect/>
          </a:stretch>
        </p:blipFill>
        <p:spPr bwMode="auto">
          <a:xfrm>
            <a:off x="5715000" y="4624388"/>
            <a:ext cx="3300413" cy="208121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65550" name="TextBox 6"/>
          <p:cNvSpPr txBox="1">
            <a:spLocks noChangeArrowheads="1"/>
          </p:cNvSpPr>
          <p:nvPr/>
        </p:nvSpPr>
        <p:spPr bwMode="auto">
          <a:xfrm rot="5400000">
            <a:off x="8305007" y="5485606"/>
            <a:ext cx="1447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Isospin   </a:t>
            </a:r>
            <a:r>
              <a:rPr lang="en-US" sz="900">
                <a:hlinkClick r:id="rId9"/>
              </a:rPr>
              <a:t>arXiv:1205.3422</a:t>
            </a:r>
            <a:endParaRPr lang="en-US" sz="900"/>
          </a:p>
        </p:txBody>
      </p:sp>
      <p:sp>
        <p:nvSpPr>
          <p:cNvPr id="25" name="Rectangle 24"/>
          <p:cNvSpPr/>
          <p:nvPr/>
        </p:nvSpPr>
        <p:spPr>
          <a:xfrm>
            <a:off x="6705600" y="4724400"/>
            <a:ext cx="9906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5552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0" y="4487863"/>
            <a:ext cx="3273425" cy="21812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7" name="Rectangle 26"/>
          <p:cNvSpPr/>
          <p:nvPr/>
        </p:nvSpPr>
        <p:spPr>
          <a:xfrm>
            <a:off x="6629400" y="4724400"/>
            <a:ext cx="9906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6172200" y="5286375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215063" y="2681288"/>
            <a:ext cx="2743200" cy="1676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5557" name="Group 13"/>
          <p:cNvGrpSpPr>
            <a:grpSpLocks/>
          </p:cNvGrpSpPr>
          <p:nvPr/>
        </p:nvGrpSpPr>
        <p:grpSpPr bwMode="auto">
          <a:xfrm>
            <a:off x="228600" y="3429000"/>
            <a:ext cx="5486400" cy="381000"/>
            <a:chOff x="1200728" y="3096492"/>
            <a:chExt cx="7620000" cy="457200"/>
          </a:xfrm>
        </p:grpSpPr>
        <p:pic>
          <p:nvPicPr>
            <p:cNvPr id="65563" name="Picture 8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219200" y="3124200"/>
              <a:ext cx="2038350" cy="4286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65564" name="Picture 9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276600" y="3163456"/>
              <a:ext cx="5505450" cy="3238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33" name="Rectangle 32"/>
            <p:cNvSpPr/>
            <p:nvPr/>
          </p:nvSpPr>
          <p:spPr>
            <a:xfrm>
              <a:off x="1200728" y="3096492"/>
              <a:ext cx="7620000" cy="4572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488856" y="3138268"/>
            <a:ext cx="13644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Geng,Lui</a:t>
            </a:r>
            <a:r>
              <a:rPr lang="en-US" sz="800" dirty="0" smtClean="0"/>
              <a:t> </a:t>
            </a:r>
            <a:r>
              <a:rPr lang="en-US" sz="800" dirty="0" smtClean="0">
                <a:hlinkClick r:id="rId13"/>
              </a:rPr>
              <a:t>JPG29:1103,2003</a:t>
            </a:r>
            <a:endParaRPr 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3715401" y="1328484"/>
            <a:ext cx="19656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Song,Lu,Lu</a:t>
            </a:r>
            <a:r>
              <a:rPr lang="en-US" sz="800" dirty="0" smtClean="0"/>
              <a:t> </a:t>
            </a:r>
            <a:r>
              <a:rPr lang="en-US" sz="800" b="1" dirty="0" err="1" smtClean="0">
                <a:hlinkClick r:id="rId14"/>
              </a:rPr>
              <a:t>Com.Th.Phys</a:t>
            </a:r>
            <a:r>
              <a:rPr lang="en-US" sz="800" b="1" dirty="0" smtClean="0">
                <a:hlinkClick r:id="rId14"/>
              </a:rPr>
              <a:t>. 50 (2008) 696</a:t>
            </a:r>
            <a:endParaRPr lang="en-US" sz="800" dirty="0"/>
          </a:p>
        </p:txBody>
      </p:sp>
      <p:grpSp>
        <p:nvGrpSpPr>
          <p:cNvPr id="36" name="Group 22"/>
          <p:cNvGrpSpPr>
            <a:grpSpLocks/>
          </p:cNvGrpSpPr>
          <p:nvPr/>
        </p:nvGrpSpPr>
        <p:grpSpPr bwMode="auto">
          <a:xfrm>
            <a:off x="581464" y="4772464"/>
            <a:ext cx="4038600" cy="533400"/>
            <a:chOff x="1195755" y="4800509"/>
            <a:chExt cx="4327275" cy="609600"/>
          </a:xfrm>
        </p:grpSpPr>
        <p:pic>
          <p:nvPicPr>
            <p:cNvPr id="37" name="Picture 12"/>
            <p:cNvPicPr>
              <a:picLocks noChangeAspect="1" noChangeArrowheads="1"/>
            </p:cNvPicPr>
            <p:nvPr/>
          </p:nvPicPr>
          <p:blipFill>
            <a:blip r:embed="rId15" cstate="print"/>
            <a:srcRect t="44255" b="6200"/>
            <a:stretch>
              <a:fillRect/>
            </a:stretch>
          </p:blipFill>
          <p:spPr bwMode="auto">
            <a:xfrm>
              <a:off x="1219200" y="4800509"/>
              <a:ext cx="4303830" cy="609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38" name="Picture 12"/>
            <p:cNvPicPr>
              <a:picLocks noChangeAspect="1" noChangeArrowheads="1"/>
            </p:cNvPicPr>
            <p:nvPr/>
          </p:nvPicPr>
          <p:blipFill>
            <a:blip r:embed="rId15" cstate="print"/>
            <a:srcRect r="93187" b="55745"/>
            <a:stretch>
              <a:fillRect/>
            </a:stretch>
          </p:blipFill>
          <p:spPr bwMode="auto">
            <a:xfrm>
              <a:off x="1195755" y="4800601"/>
              <a:ext cx="293204" cy="5445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</p:grpSp>
      <p:sp>
        <p:nvSpPr>
          <p:cNvPr id="39" name="TextBox 42"/>
          <p:cNvSpPr txBox="1">
            <a:spLocks noChangeArrowheads="1"/>
          </p:cNvSpPr>
          <p:nvPr/>
        </p:nvSpPr>
        <p:spPr bwMode="auto">
          <a:xfrm>
            <a:off x="5334000" y="5943600"/>
            <a:ext cx="506413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4.4</a:t>
            </a:r>
            <a:r>
              <a:rPr lang="el-GR" sz="1400" b="1" dirty="0"/>
              <a:t>σ</a:t>
            </a:r>
            <a:endParaRPr lang="en-US" sz="1400" b="1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54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656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55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57150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FCNC: </a:t>
            </a:r>
            <a:r>
              <a:rPr lang="en-US" dirty="0" err="1" smtClean="0"/>
              <a:t>radiative</a:t>
            </a:r>
            <a:r>
              <a:rPr lang="en-US" dirty="0" smtClean="0"/>
              <a:t> decays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838200"/>
            <a:ext cx="4648200" cy="914400"/>
          </a:xfrm>
        </p:spPr>
        <p:txBody>
          <a:bodyPr/>
          <a:lstStyle/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Measurement of BR(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φγ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758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758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6705600" y="6324600"/>
            <a:ext cx="2286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LHCb 1 fb-1 </a:t>
            </a:r>
            <a:r>
              <a:rPr lang="en-US" sz="1000">
                <a:hlinkClick r:id="rId3"/>
              </a:rPr>
              <a:t>LHCb-PAPER-2012-019</a:t>
            </a:r>
            <a:endParaRPr lang="en-US" sz="1000"/>
          </a:p>
        </p:txBody>
      </p:sp>
      <p:grpSp>
        <p:nvGrpSpPr>
          <p:cNvPr id="67591" name="Group 12"/>
          <p:cNvGrpSpPr>
            <a:grpSpLocks/>
          </p:cNvGrpSpPr>
          <p:nvPr/>
        </p:nvGrpSpPr>
        <p:grpSpPr bwMode="auto">
          <a:xfrm>
            <a:off x="6324600" y="76200"/>
            <a:ext cx="2743200" cy="4210050"/>
            <a:chOff x="6248400" y="286328"/>
            <a:chExt cx="2743200" cy="4209472"/>
          </a:xfrm>
        </p:grpSpPr>
        <p:sp>
          <p:nvSpPr>
            <p:cNvPr id="67606" name="Rounded Rectangle 11"/>
            <p:cNvSpPr>
              <a:spLocks noChangeArrowheads="1"/>
            </p:cNvSpPr>
            <p:nvPr/>
          </p:nvSpPr>
          <p:spPr bwMode="auto">
            <a:xfrm>
              <a:off x="6248400" y="381000"/>
              <a:ext cx="2743200" cy="4114800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12700" algn="ctr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pic>
          <p:nvPicPr>
            <p:cNvPr id="6760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19742" t="32579" r="58261" b="56108"/>
            <a:stretch>
              <a:fillRect/>
            </a:stretch>
          </p:blipFill>
          <p:spPr bwMode="auto">
            <a:xfrm>
              <a:off x="6515100" y="2473325"/>
              <a:ext cx="2249488" cy="1905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67608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19835" t="32838" r="58418" b="56514"/>
            <a:stretch>
              <a:fillRect/>
            </a:stretch>
          </p:blipFill>
          <p:spPr bwMode="auto">
            <a:xfrm>
              <a:off x="6515100" y="568325"/>
              <a:ext cx="2268538" cy="1828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67609" name="TextBox 18"/>
            <p:cNvSpPr txBox="1">
              <a:spLocks noChangeArrowheads="1"/>
            </p:cNvSpPr>
            <p:nvPr/>
          </p:nvSpPr>
          <p:spPr bwMode="auto">
            <a:xfrm>
              <a:off x="7164771" y="286328"/>
              <a:ext cx="912429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i="1">
                  <a:cs typeface="Times New Roman" pitchFamily="18" charset="0"/>
                </a:rPr>
                <a:t>B</a:t>
              </a:r>
              <a:r>
                <a:rPr lang="en-US" sz="1800" i="1" baseline="30000">
                  <a:cs typeface="Times New Roman" pitchFamily="18" charset="0"/>
                </a:rPr>
                <a:t>0</a:t>
              </a:r>
              <a:r>
                <a:rPr lang="en-US" sz="1800" i="1" baseline="-25000">
                  <a:cs typeface="Times New Roman" pitchFamily="18" charset="0"/>
                </a:rPr>
                <a:t>s</a:t>
              </a:r>
              <a:r>
                <a:rPr lang="en-US" sz="1800" i="1">
                  <a:cs typeface="Times New Roman" pitchFamily="18" charset="0"/>
                  <a:sym typeface="Wingdings" pitchFamily="2" charset="2"/>
                </a:rPr>
                <a:t>→</a:t>
              </a:r>
              <a:r>
                <a:rPr lang="el-GR" sz="1800" i="1">
                  <a:cs typeface="Times New Roman" pitchFamily="18" charset="0"/>
                  <a:sym typeface="Wingdings" pitchFamily="2" charset="2"/>
                </a:rPr>
                <a:t>φγ</a:t>
              </a:r>
              <a:endParaRPr lang="en-US" sz="1800"/>
            </a:p>
          </p:txBody>
        </p:sp>
        <p:sp>
          <p:nvSpPr>
            <p:cNvPr id="67610" name="TextBox 18"/>
            <p:cNvSpPr txBox="1">
              <a:spLocks noChangeArrowheads="1"/>
            </p:cNvSpPr>
            <p:nvPr/>
          </p:nvSpPr>
          <p:spPr bwMode="auto">
            <a:xfrm>
              <a:off x="7159217" y="2221468"/>
              <a:ext cx="1032655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i="1">
                  <a:cs typeface="Times New Roman" pitchFamily="18" charset="0"/>
                </a:rPr>
                <a:t>B</a:t>
              </a:r>
              <a:r>
                <a:rPr lang="en-US" sz="1800" i="1" baseline="30000">
                  <a:cs typeface="Times New Roman" pitchFamily="18" charset="0"/>
                </a:rPr>
                <a:t>0</a:t>
              </a:r>
              <a:r>
                <a:rPr lang="en-US" sz="1800" i="1">
                  <a:cs typeface="Times New Roman" pitchFamily="18" charset="0"/>
                  <a:sym typeface="Wingdings" pitchFamily="2" charset="2"/>
                </a:rPr>
                <a:t>→K</a:t>
              </a:r>
              <a:r>
                <a:rPr lang="en-US" sz="1800" i="1" baseline="30000">
                  <a:cs typeface="Times New Roman" pitchFamily="18" charset="0"/>
                  <a:sym typeface="Wingdings" pitchFamily="2" charset="2"/>
                </a:rPr>
                <a:t>*0</a:t>
              </a:r>
              <a:r>
                <a:rPr lang="el-GR" sz="1800" i="1">
                  <a:cs typeface="Times New Roman" pitchFamily="18" charset="0"/>
                  <a:sym typeface="Wingdings" pitchFamily="2" charset="2"/>
                </a:rPr>
                <a:t>γ</a:t>
              </a:r>
              <a:endParaRPr lang="en-US" sz="1800"/>
            </a:p>
          </p:txBody>
        </p:sp>
      </p:grpSp>
      <p:sp>
        <p:nvSpPr>
          <p:cNvPr id="15" name="Text Placeholder 2"/>
          <p:cNvSpPr txBox="1">
            <a:spLocks/>
          </p:cNvSpPr>
          <p:nvPr/>
        </p:nvSpPr>
        <p:spPr bwMode="auto">
          <a:xfrm>
            <a:off x="228600" y="3810000"/>
            <a:ext cx="510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+mj-lt"/>
              <a:buAutoNum type="arabicParenR" startAt="2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Direct CP asymmetry of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→K</a:t>
            </a:r>
            <a:r>
              <a:rPr lang="en-US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*0</a:t>
            </a:r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γ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759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1295400"/>
            <a:ext cx="2886075" cy="4683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grpSp>
        <p:nvGrpSpPr>
          <p:cNvPr id="67594" name="Group 18"/>
          <p:cNvGrpSpPr>
            <a:grpSpLocks/>
          </p:cNvGrpSpPr>
          <p:nvPr/>
        </p:nvGrpSpPr>
        <p:grpSpPr bwMode="auto">
          <a:xfrm>
            <a:off x="381000" y="1828800"/>
            <a:ext cx="5486400" cy="1816100"/>
            <a:chOff x="457200" y="2374281"/>
            <a:chExt cx="5486400" cy="1816719"/>
          </a:xfrm>
        </p:grpSpPr>
        <p:pic>
          <p:nvPicPr>
            <p:cNvPr id="67603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7200" y="2374281"/>
              <a:ext cx="5486400" cy="181671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67604" name="TextBox 18"/>
            <p:cNvSpPr txBox="1">
              <a:spLocks noChangeArrowheads="1"/>
            </p:cNvSpPr>
            <p:nvPr/>
          </p:nvSpPr>
          <p:spPr bwMode="auto">
            <a:xfrm>
              <a:off x="2085536" y="2438400"/>
              <a:ext cx="902811" cy="3078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i="1">
                  <a:cs typeface="Times New Roman" pitchFamily="18" charset="0"/>
                </a:rPr>
                <a:t>B</a:t>
              </a:r>
              <a:r>
                <a:rPr lang="en-US" sz="1400" i="1" baseline="30000">
                  <a:cs typeface="Times New Roman" pitchFamily="18" charset="0"/>
                </a:rPr>
                <a:t>0</a:t>
              </a:r>
              <a:r>
                <a:rPr lang="en-US" sz="1400" i="1">
                  <a:cs typeface="Times New Roman" pitchFamily="18" charset="0"/>
                  <a:sym typeface="Wingdings" pitchFamily="2" charset="2"/>
                </a:rPr>
                <a:t>→K*</a:t>
              </a:r>
              <a:r>
                <a:rPr lang="en-US" sz="1400" i="1" baseline="30000">
                  <a:cs typeface="Times New Roman" pitchFamily="18" charset="0"/>
                  <a:sym typeface="Wingdings" pitchFamily="2" charset="2"/>
                </a:rPr>
                <a:t>0</a:t>
              </a:r>
              <a:r>
                <a:rPr lang="el-GR" sz="1400" i="1">
                  <a:cs typeface="Times New Roman" pitchFamily="18" charset="0"/>
                  <a:sym typeface="Wingdings" pitchFamily="2" charset="2"/>
                </a:rPr>
                <a:t>γ</a:t>
              </a:r>
              <a:endParaRPr lang="en-US" sz="1400"/>
            </a:p>
          </p:txBody>
        </p:sp>
        <p:sp>
          <p:nvSpPr>
            <p:cNvPr id="67605" name="TextBox 18"/>
            <p:cNvSpPr txBox="1">
              <a:spLocks noChangeArrowheads="1"/>
            </p:cNvSpPr>
            <p:nvPr/>
          </p:nvSpPr>
          <p:spPr bwMode="auto">
            <a:xfrm>
              <a:off x="5105400" y="2438400"/>
              <a:ext cx="748923" cy="3077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i="1">
                  <a:cs typeface="Times New Roman" pitchFamily="18" charset="0"/>
                </a:rPr>
                <a:t>B</a:t>
              </a:r>
              <a:r>
                <a:rPr lang="en-US" sz="1400" i="1" baseline="30000">
                  <a:cs typeface="Times New Roman" pitchFamily="18" charset="0"/>
                </a:rPr>
                <a:t>0</a:t>
              </a:r>
              <a:r>
                <a:rPr lang="en-US" sz="1400" i="1" baseline="-25000">
                  <a:cs typeface="Times New Roman" pitchFamily="18" charset="0"/>
                </a:rPr>
                <a:t>s</a:t>
              </a:r>
              <a:r>
                <a:rPr lang="en-US" sz="1400" i="1">
                  <a:cs typeface="Times New Roman" pitchFamily="18" charset="0"/>
                  <a:sym typeface="Wingdings" pitchFamily="2" charset="2"/>
                </a:rPr>
                <a:t>→</a:t>
              </a:r>
              <a:r>
                <a:rPr lang="el-GR" sz="1400" i="1">
                  <a:cs typeface="Times New Roman" pitchFamily="18" charset="0"/>
                  <a:sym typeface="Wingdings" pitchFamily="2" charset="2"/>
                </a:rPr>
                <a:t>φγ</a:t>
              </a:r>
              <a:endParaRPr lang="en-US" sz="1400"/>
            </a:p>
          </p:txBody>
        </p:sp>
      </p:grpSp>
      <p:pic>
        <p:nvPicPr>
          <p:cNvPr id="67595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4267200"/>
            <a:ext cx="4800600" cy="47783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grpSp>
        <p:nvGrpSpPr>
          <p:cNvPr id="67596" name="Group 23"/>
          <p:cNvGrpSpPr>
            <a:grpSpLocks/>
          </p:cNvGrpSpPr>
          <p:nvPr/>
        </p:nvGrpSpPr>
        <p:grpSpPr bwMode="auto">
          <a:xfrm>
            <a:off x="347663" y="4800600"/>
            <a:ext cx="5519737" cy="1905000"/>
            <a:chOff x="457200" y="4876800"/>
            <a:chExt cx="5334000" cy="1762386"/>
          </a:xfrm>
        </p:grpSpPr>
        <p:pic>
          <p:nvPicPr>
            <p:cNvPr id="67600" name="Picture 2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57200" y="4876800"/>
              <a:ext cx="5334000" cy="17623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sp>
          <p:nvSpPr>
            <p:cNvPr id="67601" name="TextBox 18"/>
            <p:cNvSpPr txBox="1">
              <a:spLocks noChangeArrowheads="1"/>
            </p:cNvSpPr>
            <p:nvPr/>
          </p:nvSpPr>
          <p:spPr bwMode="auto">
            <a:xfrm>
              <a:off x="2057400" y="4950023"/>
              <a:ext cx="902811" cy="3077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i="1">
                  <a:cs typeface="Times New Roman" pitchFamily="18" charset="0"/>
                </a:rPr>
                <a:t>B</a:t>
              </a:r>
              <a:r>
                <a:rPr lang="en-US" sz="1400" i="1" baseline="30000">
                  <a:cs typeface="Times New Roman" pitchFamily="18" charset="0"/>
                </a:rPr>
                <a:t>0</a:t>
              </a:r>
              <a:r>
                <a:rPr lang="en-US" sz="1400" i="1">
                  <a:cs typeface="Times New Roman" pitchFamily="18" charset="0"/>
                  <a:sym typeface="Wingdings" pitchFamily="2" charset="2"/>
                </a:rPr>
                <a:t>→K*</a:t>
              </a:r>
              <a:r>
                <a:rPr lang="en-US" sz="1400" i="1" baseline="30000">
                  <a:cs typeface="Times New Roman" pitchFamily="18" charset="0"/>
                  <a:sym typeface="Wingdings" pitchFamily="2" charset="2"/>
                </a:rPr>
                <a:t>0</a:t>
              </a:r>
              <a:r>
                <a:rPr lang="el-GR" sz="1400" i="1">
                  <a:cs typeface="Times New Roman" pitchFamily="18" charset="0"/>
                  <a:sym typeface="Wingdings" pitchFamily="2" charset="2"/>
                </a:rPr>
                <a:t>γ</a:t>
              </a:r>
              <a:endParaRPr lang="en-US" sz="1400"/>
            </a:p>
          </p:txBody>
        </p:sp>
        <p:sp>
          <p:nvSpPr>
            <p:cNvPr id="67602" name="TextBox 18"/>
            <p:cNvSpPr txBox="1">
              <a:spLocks noChangeArrowheads="1"/>
            </p:cNvSpPr>
            <p:nvPr/>
          </p:nvSpPr>
          <p:spPr bwMode="auto">
            <a:xfrm>
              <a:off x="4769985" y="4953000"/>
              <a:ext cx="962123" cy="3077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i="1">
                  <a:cs typeface="Times New Roman" pitchFamily="18" charset="0"/>
                </a:rPr>
                <a:t>B</a:t>
              </a:r>
              <a:r>
                <a:rPr lang="en-US" sz="1400" i="1" baseline="30000">
                  <a:cs typeface="Times New Roman" pitchFamily="18" charset="0"/>
                </a:rPr>
                <a:t>0</a:t>
              </a:r>
              <a:r>
                <a:rPr lang="en-US" sz="1400" i="1">
                  <a:cs typeface="Times New Roman" pitchFamily="18" charset="0"/>
                  <a:sym typeface="Wingdings" pitchFamily="2" charset="2"/>
                </a:rPr>
                <a:t>→</a:t>
              </a:r>
              <a:r>
                <a:rPr lang="en-US" sz="1400" i="1">
                  <a:sym typeface="Symbol" pitchFamily="18" charset="2"/>
                </a:rPr>
                <a:t></a:t>
              </a:r>
              <a:r>
                <a:rPr lang="en-US" sz="1400" i="1">
                  <a:cs typeface="Times New Roman" pitchFamily="18" charset="0"/>
                  <a:sym typeface="Wingdings" pitchFamily="2" charset="2"/>
                </a:rPr>
                <a:t>K*</a:t>
              </a:r>
              <a:r>
                <a:rPr lang="en-US" sz="1400" i="1" baseline="30000">
                  <a:cs typeface="Times New Roman" pitchFamily="18" charset="0"/>
                  <a:sym typeface="Wingdings" pitchFamily="2" charset="2"/>
                </a:rPr>
                <a:t>0</a:t>
              </a:r>
              <a:r>
                <a:rPr lang="el-GR" sz="1400" i="1">
                  <a:cs typeface="Times New Roman" pitchFamily="18" charset="0"/>
                  <a:sym typeface="Wingdings" pitchFamily="2" charset="2"/>
                </a:rPr>
                <a:t>γ</a:t>
              </a:r>
              <a:endParaRPr lang="en-US" sz="1400"/>
            </a:p>
          </p:txBody>
        </p:sp>
      </p:grpSp>
      <p:sp>
        <p:nvSpPr>
          <p:cNvPr id="67597" name="TextBox 24"/>
          <p:cNvSpPr txBox="1">
            <a:spLocks noChangeArrowheads="1"/>
          </p:cNvSpPr>
          <p:nvPr/>
        </p:nvSpPr>
        <p:spPr bwMode="auto">
          <a:xfrm>
            <a:off x="700088" y="5062538"/>
            <a:ext cx="10207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preliminary</a:t>
            </a:r>
          </a:p>
        </p:txBody>
      </p:sp>
      <p:sp>
        <p:nvSpPr>
          <p:cNvPr id="67598" name="TextBox 25"/>
          <p:cNvSpPr txBox="1">
            <a:spLocks noChangeArrowheads="1"/>
          </p:cNvSpPr>
          <p:nvPr/>
        </p:nvSpPr>
        <p:spPr bwMode="auto">
          <a:xfrm>
            <a:off x="700088" y="2071688"/>
            <a:ext cx="10207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preliminary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62400" y="1321713"/>
            <a:ext cx="20168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(BR</a:t>
            </a:r>
            <a:r>
              <a:rPr lang="en-US" sz="1400" baseline="30000" dirty="0" smtClean="0"/>
              <a:t>SM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= (4.3</a:t>
            </a:r>
            <a:r>
              <a:rPr lang="en-US" sz="1400" dirty="0" smtClean="0">
                <a:sym typeface="Symbol"/>
              </a:rPr>
              <a:t>1.4) x 10</a:t>
            </a:r>
            <a:r>
              <a:rPr lang="en-US" sz="1400" baseline="30000" dirty="0" smtClean="0">
                <a:sym typeface="Symbol"/>
              </a:rPr>
              <a:t>-5</a:t>
            </a:r>
            <a:r>
              <a:rPr lang="en-US" sz="1400" dirty="0" smtClean="0">
                <a:sym typeface="Symbol"/>
              </a:rPr>
              <a:t>)</a:t>
            </a:r>
          </a:p>
          <a:p>
            <a:r>
              <a:rPr lang="fr-FR" sz="800" dirty="0" smtClean="0"/>
              <a:t>Ali et al, </a:t>
            </a:r>
            <a:r>
              <a:rPr lang="fr-FR" sz="800" dirty="0" smtClean="0">
                <a:hlinkClick r:id="rId10"/>
              </a:rPr>
              <a:t>EPJ C55 (2008) 577</a:t>
            </a:r>
            <a:endParaRPr lang="en-US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5562600" y="4343400"/>
            <a:ext cx="19832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(A</a:t>
            </a:r>
            <a:r>
              <a:rPr lang="en-US" sz="1400" baseline="-25000" dirty="0" smtClean="0"/>
              <a:t>CP</a:t>
            </a:r>
            <a:r>
              <a:rPr lang="en-US" sz="1400" baseline="30000" dirty="0" smtClean="0"/>
              <a:t>SM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= (-0.61</a:t>
            </a:r>
            <a:r>
              <a:rPr lang="en-US" sz="1400" dirty="0" smtClean="0">
                <a:sym typeface="Symbol"/>
              </a:rPr>
              <a:t>0.43)%)</a:t>
            </a:r>
          </a:p>
          <a:p>
            <a:r>
              <a:rPr lang="fr-FR" sz="800" dirty="0" err="1" smtClean="0"/>
              <a:t>Matsumori</a:t>
            </a:r>
            <a:r>
              <a:rPr lang="fr-FR" sz="800" dirty="0" smtClean="0"/>
              <a:t> et al, </a:t>
            </a:r>
            <a:r>
              <a:rPr lang="en-US" sz="800" dirty="0" smtClean="0">
                <a:hlinkClick r:id="rId11"/>
              </a:rPr>
              <a:t>PRD72 (2005) 014013</a:t>
            </a:r>
            <a:endParaRPr lang="en-US" sz="800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56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09600" y="8382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/>
          <p:cNvSpPr/>
          <p:nvPr/>
        </p:nvSpPr>
        <p:spPr>
          <a:xfrm rot="4309044">
            <a:off x="6199029" y="2183077"/>
            <a:ext cx="38205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CP violation</a:t>
            </a:r>
          </a:p>
        </p:txBody>
      </p:sp>
      <p:sp>
        <p:nvSpPr>
          <p:cNvPr id="17" name="Rectangle 16"/>
          <p:cNvSpPr/>
          <p:nvPr/>
        </p:nvSpPr>
        <p:spPr>
          <a:xfrm rot="4309044">
            <a:off x="-57983" y="4336375"/>
            <a:ext cx="21082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FCNC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57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8674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Super Rare: searches</a:t>
            </a:r>
            <a:endParaRPr lang="en-US" dirty="0"/>
          </a:p>
        </p:txBody>
      </p:sp>
      <p:sp>
        <p:nvSpPr>
          <p:cNvPr id="6963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6963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69637" name="Rectangle 6"/>
          <p:cNvSpPr>
            <a:spLocks noChangeArrowheads="1"/>
          </p:cNvSpPr>
          <p:nvPr/>
        </p:nvSpPr>
        <p:spPr bwMode="auto">
          <a:xfrm>
            <a:off x="6781800" y="5767388"/>
            <a:ext cx="23622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LHCb 4mu	</a:t>
            </a:r>
            <a:r>
              <a:rPr lang="en-US" sz="1000">
                <a:hlinkClick r:id="rId3"/>
              </a:rPr>
              <a:t>LHCb-CONF-2012-010</a:t>
            </a:r>
            <a:endParaRPr lang="en-US" sz="1000"/>
          </a:p>
          <a:p>
            <a:r>
              <a:rPr lang="en-US" sz="1000"/>
              <a:t>LHCb D</a:t>
            </a:r>
            <a:r>
              <a:rPr lang="en-US" sz="1000" baseline="30000"/>
              <a:t>	</a:t>
            </a:r>
            <a:r>
              <a:rPr lang="en-US" sz="1000">
                <a:hlinkClick r:id="rId4"/>
              </a:rPr>
              <a:t>LHCb-CONF-2012-005</a:t>
            </a:r>
            <a:endParaRPr lang="en-US" sz="1000"/>
          </a:p>
          <a:p>
            <a:r>
              <a:rPr lang="en-US" sz="1000"/>
              <a:t>LHCb tau</a:t>
            </a:r>
            <a:r>
              <a:rPr lang="en-US" sz="1000" baseline="30000"/>
              <a:t>	</a:t>
            </a:r>
            <a:r>
              <a:rPr lang="en-US" sz="1000">
                <a:hlinkClick r:id="rId5"/>
              </a:rPr>
              <a:t>LHCb-CONF-2012-015</a:t>
            </a:r>
            <a:endParaRPr lang="en-US" sz="1000"/>
          </a:p>
          <a:p>
            <a:r>
              <a:rPr lang="en-US" sz="1000"/>
              <a:t>CMS D</a:t>
            </a:r>
            <a:r>
              <a:rPr lang="en-US" sz="1000" baseline="30000"/>
              <a:t>	</a:t>
            </a:r>
            <a:r>
              <a:rPr lang="en-US" sz="1000"/>
              <a:t>CMS PAS BPH-11-017</a:t>
            </a:r>
          </a:p>
          <a:p>
            <a:endParaRPr lang="en-US" sz="1000"/>
          </a:p>
        </p:txBody>
      </p:sp>
      <p:sp>
        <p:nvSpPr>
          <p:cNvPr id="15" name="Text Placeholder 2"/>
          <p:cNvSpPr txBox="1">
            <a:spLocks/>
          </p:cNvSpPr>
          <p:nvPr/>
        </p:nvSpPr>
        <p:spPr bwMode="auto">
          <a:xfrm>
            <a:off x="609600" y="1066800"/>
            <a:ext cx="5791200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Search for non-resonant decay: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BR(</a:t>
            </a:r>
            <a:r>
              <a:rPr lang="en-US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i="1" baseline="-25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 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-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-</a:t>
            </a:r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)</a:t>
            </a:r>
            <a:r>
              <a:rPr lang="en-US" baseline="-25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non-res</a:t>
            </a:r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&lt; 1.3 x 10</a:t>
            </a:r>
            <a:r>
              <a:rPr lang="en-US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-8</a:t>
            </a:r>
            <a:endParaRPr 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Rare charm (@ 90% CL):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CMS:   BR(</a:t>
            </a:r>
            <a:r>
              <a:rPr lang="en-US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-</a:t>
            </a:r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) &lt; 5.4 x 10</a:t>
            </a:r>
            <a:r>
              <a:rPr lang="en-US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-7</a:t>
            </a:r>
            <a:endParaRPr 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LHCb:  BR(</a:t>
            </a:r>
            <a:r>
              <a:rPr lang="en-US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-</a:t>
            </a:r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) &lt; 0.11 x 10</a:t>
            </a:r>
            <a:r>
              <a:rPr lang="en-US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-7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1800" kern="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Rare? Forbidden!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BR(</a:t>
            </a:r>
            <a:r>
              <a:rPr lang="en-US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τ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</a:t>
            </a:r>
            <a:r>
              <a:rPr lang="en-US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-</a:t>
            </a:r>
            <a:r>
              <a:rPr lang="el-GR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 μ</a:t>
            </a:r>
            <a:r>
              <a:rPr lang="en-US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+</a:t>
            </a:r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) &lt; 7.8 x 10</a:t>
            </a:r>
            <a:r>
              <a:rPr lang="en-US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-8</a:t>
            </a:r>
            <a:endParaRPr 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1800" kern="0" dirty="0">
              <a:solidFill>
                <a:schemeClr val="accent2"/>
              </a:solidFill>
              <a:latin typeface="+mn-lt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US" sz="1800" kern="0" dirty="0">
              <a:solidFill>
                <a:schemeClr val="accent2"/>
              </a:solidFill>
              <a:latin typeface="+mn-lt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Main focus:  </a:t>
            </a: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</a:t>
            </a:r>
            <a:r>
              <a:rPr lang="en-US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 μ</a:t>
            </a:r>
            <a:r>
              <a:rPr lang="en-US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-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69639" name="TextBox 16"/>
          <p:cNvSpPr txBox="1">
            <a:spLocks noChangeArrowheads="1"/>
          </p:cNvSpPr>
          <p:nvPr/>
        </p:nvSpPr>
        <p:spPr bwMode="auto">
          <a:xfrm>
            <a:off x="6781800" y="6376988"/>
            <a:ext cx="15557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Babar  D </a:t>
            </a:r>
            <a:r>
              <a:rPr lang="en-US" sz="1000">
                <a:hlinkClick r:id="rId6"/>
              </a:rPr>
              <a:t>arXiv:1206.5419</a:t>
            </a:r>
            <a:endParaRPr lang="en-US" sz="100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58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58674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Super Rare: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600200"/>
            <a:ext cx="5410200" cy="36576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/>
              <a:t>Highly suppressed in the SM</a:t>
            </a:r>
          </a:p>
          <a:p>
            <a:pPr lvl="1">
              <a:defRPr/>
            </a:pPr>
            <a:r>
              <a:rPr lang="en-US" dirty="0" smtClean="0"/>
              <a:t>Higher order</a:t>
            </a:r>
          </a:p>
          <a:p>
            <a:pPr lvl="1">
              <a:defRPr/>
            </a:pPr>
            <a:r>
              <a:rPr lang="en-US" dirty="0" err="1" smtClean="0"/>
              <a:t>Helicity</a:t>
            </a:r>
            <a:r>
              <a:rPr lang="en-US" dirty="0" smtClean="0"/>
              <a:t> suppressed</a:t>
            </a:r>
          </a:p>
          <a:p>
            <a:pPr>
              <a:defRPr/>
            </a:pPr>
            <a:r>
              <a:rPr lang="en-US" dirty="0" smtClean="0"/>
              <a:t>SM: </a:t>
            </a:r>
            <a:r>
              <a:rPr lang="en-US" dirty="0" smtClean="0">
                <a:solidFill>
                  <a:srgbClr val="FF0000"/>
                </a:solidFill>
              </a:rPr>
              <a:t>BR(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) = 3.2 x 10</a:t>
            </a:r>
            <a:r>
              <a:rPr lang="en-US" baseline="30000" dirty="0" smtClean="0">
                <a:solidFill>
                  <a:srgbClr val="FF0000"/>
                </a:solidFill>
              </a:rPr>
              <a:t>-9</a:t>
            </a:r>
          </a:p>
          <a:p>
            <a:pPr lvl="1">
              <a:defRPr/>
            </a:pPr>
            <a:r>
              <a:rPr lang="en-US" sz="1600" dirty="0" smtClean="0"/>
              <a:t>remember rarest to date: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BR(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i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→π</a:t>
            </a:r>
            <a:r>
              <a:rPr lang="en-US" sz="1600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= 2.4 x 10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-8</a:t>
            </a:r>
            <a:r>
              <a:rPr lang="en-US" sz="1600" dirty="0" smtClean="0"/>
              <a:t> </a:t>
            </a:r>
          </a:p>
          <a:p>
            <a:pPr>
              <a:defRPr/>
            </a:pPr>
            <a:endParaRPr lang="en-US" baseline="30000" dirty="0" smtClean="0"/>
          </a:p>
          <a:p>
            <a:pPr marL="533400" indent="-53340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kern="0" dirty="0" smtClean="0">
                <a:cs typeface="Times New Roman" pitchFamily="18" charset="0"/>
              </a:rPr>
              <a:t>BR strongly enhanced in many models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kern="0" dirty="0" smtClean="0">
                <a:cs typeface="Times New Roman" pitchFamily="18" charset="0"/>
              </a:rPr>
              <a:t>i.e. MSSM at large tan</a:t>
            </a:r>
            <a:r>
              <a:rPr lang="el-GR" sz="2000" kern="0" dirty="0" smtClean="0">
                <a:cs typeface="Times New Roman"/>
              </a:rPr>
              <a:t>β</a:t>
            </a:r>
            <a:r>
              <a:rPr lang="en-US" sz="2000" kern="0" dirty="0" smtClean="0">
                <a:cs typeface="Times New Roman" pitchFamily="18" charset="0"/>
              </a:rPr>
              <a:t>:  </a:t>
            </a:r>
            <a:r>
              <a:rPr lang="en-US" kern="0" dirty="0" smtClean="0">
                <a:cs typeface="Times New Roman" pitchFamily="18" charset="0"/>
                <a:sym typeface="Symbol"/>
              </a:rPr>
              <a:t> </a:t>
            </a:r>
            <a:r>
              <a:rPr lang="en-US" kern="0" dirty="0" smtClean="0">
                <a:cs typeface="Times New Roman" pitchFamily="18" charset="0"/>
              </a:rPr>
              <a:t> tan</a:t>
            </a:r>
            <a:r>
              <a:rPr lang="en-US" kern="0" baseline="30000" dirty="0" smtClean="0">
                <a:cs typeface="Times New Roman" pitchFamily="18" charset="0"/>
              </a:rPr>
              <a:t>6</a:t>
            </a:r>
            <a:r>
              <a:rPr lang="en-US" kern="0" dirty="0" smtClean="0">
                <a:cs typeface="Times New Roman" pitchFamily="18" charset="0"/>
                <a:sym typeface="Symbol"/>
              </a:rPr>
              <a:t>/m</a:t>
            </a:r>
            <a:r>
              <a:rPr lang="en-US" kern="0" baseline="-25000" dirty="0" smtClean="0">
                <a:cs typeface="Times New Roman" pitchFamily="18" charset="0"/>
                <a:sym typeface="Symbol"/>
              </a:rPr>
              <a:t>A</a:t>
            </a:r>
            <a:r>
              <a:rPr lang="en-US" kern="0" baseline="30000" dirty="0" smtClean="0">
                <a:cs typeface="Times New Roman" pitchFamily="18" charset="0"/>
                <a:sym typeface="Symbol"/>
              </a:rPr>
              <a:t>4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chemeClr val="accent2"/>
                </a:solidFill>
                <a:cs typeface="Times New Roman" pitchFamily="18" charset="0"/>
                <a:sym typeface="Symbol"/>
              </a:rPr>
              <a:t>Example: 10x higher BR for tan=50(20),  </a:t>
            </a:r>
            <a:r>
              <a:rPr lang="en-US" kern="0" dirty="0" err="1" smtClean="0">
                <a:solidFill>
                  <a:schemeClr val="accent2"/>
                </a:solidFill>
                <a:cs typeface="Times New Roman" pitchFamily="18" charset="0"/>
                <a:sym typeface="Symbol"/>
              </a:rPr>
              <a:t>m</a:t>
            </a:r>
            <a:r>
              <a:rPr lang="en-US" kern="0" baseline="-25000" dirty="0" err="1" smtClean="0">
                <a:solidFill>
                  <a:schemeClr val="accent2"/>
                </a:solidFill>
                <a:cs typeface="Times New Roman" pitchFamily="18" charset="0"/>
                <a:sym typeface="Symbol"/>
              </a:rPr>
              <a:t>H</a:t>
            </a:r>
            <a:r>
              <a:rPr lang="en-US" kern="0" baseline="-25000" dirty="0" smtClean="0">
                <a:solidFill>
                  <a:schemeClr val="accent2"/>
                </a:solidFill>
                <a:cs typeface="Times New Roman" pitchFamily="18" charset="0"/>
                <a:sym typeface="Symbol"/>
              </a:rPr>
              <a:t>+</a:t>
            </a:r>
            <a:r>
              <a:rPr lang="en-US" kern="0" dirty="0" smtClean="0">
                <a:solidFill>
                  <a:schemeClr val="accent2"/>
                </a:solidFill>
                <a:cs typeface="Times New Roman" pitchFamily="18" charset="0"/>
                <a:sym typeface="Symbol"/>
              </a:rPr>
              <a:t>=800(200) </a:t>
            </a:r>
            <a:r>
              <a:rPr lang="en-US" kern="0" dirty="0" err="1" smtClean="0">
                <a:solidFill>
                  <a:schemeClr val="accent2"/>
                </a:solidFill>
                <a:cs typeface="Times New Roman" pitchFamily="18" charset="0"/>
                <a:sym typeface="Symbol"/>
              </a:rPr>
              <a:t>GeV</a:t>
            </a:r>
            <a:r>
              <a:rPr lang="en-US" kern="0" dirty="0" smtClean="0">
                <a:solidFill>
                  <a:schemeClr val="accent2"/>
                </a:solidFill>
                <a:cs typeface="Times New Roman" pitchFamily="18" charset="0"/>
                <a:sym typeface="Symbol"/>
              </a:rPr>
              <a:t>  </a:t>
            </a:r>
            <a:endParaRPr lang="en-US" kern="0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7066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066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70662" name="Rounded Rectangle 13"/>
          <p:cNvSpPr>
            <a:spLocks noChangeArrowheads="1"/>
          </p:cNvSpPr>
          <p:nvPr/>
        </p:nvSpPr>
        <p:spPr bwMode="auto">
          <a:xfrm>
            <a:off x="6248400" y="382588"/>
            <a:ext cx="2743200" cy="411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70663" name="Picture 6"/>
          <p:cNvPicPr>
            <a:picLocks noChangeAspect="1" noChangeArrowheads="1"/>
          </p:cNvPicPr>
          <p:nvPr/>
        </p:nvPicPr>
        <p:blipFill>
          <a:blip r:embed="rId3" cstate="print"/>
          <a:srcRect l="20444" t="32788" r="49751" b="59639"/>
          <a:stretch>
            <a:fillRect/>
          </a:stretch>
        </p:blipFill>
        <p:spPr bwMode="auto">
          <a:xfrm>
            <a:off x="6354763" y="609600"/>
            <a:ext cx="2544762" cy="10652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70664" name="Picture 7"/>
          <p:cNvPicPr>
            <a:picLocks noChangeAspect="1" noChangeArrowheads="1"/>
          </p:cNvPicPr>
          <p:nvPr/>
        </p:nvPicPr>
        <p:blipFill>
          <a:blip r:embed="rId4" cstate="print"/>
          <a:srcRect l="20412" t="32703" r="50105" b="59036"/>
          <a:stretch>
            <a:fillRect/>
          </a:stretch>
        </p:blipFill>
        <p:spPr bwMode="auto">
          <a:xfrm>
            <a:off x="6324600" y="1811338"/>
            <a:ext cx="2606675" cy="120173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70665" name="TextBox 17"/>
          <p:cNvSpPr txBox="1">
            <a:spLocks noChangeArrowheads="1"/>
          </p:cNvSpPr>
          <p:nvPr/>
        </p:nvSpPr>
        <p:spPr bwMode="auto">
          <a:xfrm>
            <a:off x="7212013" y="147638"/>
            <a:ext cx="1006475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cs typeface="Times New Roman" pitchFamily="18" charset="0"/>
              </a:rPr>
              <a:t>B</a:t>
            </a:r>
            <a:r>
              <a:rPr lang="en-US" sz="2000" i="1" baseline="30000">
                <a:cs typeface="Times New Roman" pitchFamily="18" charset="0"/>
              </a:rPr>
              <a:t>0</a:t>
            </a:r>
            <a:r>
              <a:rPr lang="en-US" sz="2000" i="1" baseline="-25000">
                <a:cs typeface="Times New Roman" pitchFamily="18" charset="0"/>
              </a:rPr>
              <a:t>s</a:t>
            </a:r>
            <a:r>
              <a:rPr lang="en-US" sz="2000" i="1">
                <a:cs typeface="Times New Roman" pitchFamily="18" charset="0"/>
                <a:sym typeface="Wingdings" pitchFamily="2" charset="2"/>
              </a:rPr>
              <a:t>→</a:t>
            </a:r>
            <a:r>
              <a:rPr lang="el-GR" sz="2000" i="1">
                <a:cs typeface="Times New Roman" pitchFamily="18" charset="0"/>
                <a:sym typeface="Wingdings" pitchFamily="2" charset="2"/>
              </a:rPr>
              <a:t>μμ</a:t>
            </a:r>
            <a:endParaRPr lang="en-US" sz="2000"/>
          </a:p>
        </p:txBody>
      </p:sp>
      <p:sp>
        <p:nvSpPr>
          <p:cNvPr id="70666" name="TextBox 12"/>
          <p:cNvSpPr txBox="1">
            <a:spLocks noChangeArrowheads="1"/>
          </p:cNvSpPr>
          <p:nvPr/>
        </p:nvSpPr>
        <p:spPr bwMode="auto">
          <a:xfrm rot="-5400000">
            <a:off x="-704056" y="2380456"/>
            <a:ext cx="16541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A.Buras,  </a:t>
            </a:r>
            <a:r>
              <a:rPr lang="en-US" sz="1000">
                <a:hlinkClick r:id="rId5"/>
              </a:rPr>
              <a:t>arXiv:1106.0998 </a:t>
            </a:r>
            <a:endParaRPr lang="en-US" sz="1000"/>
          </a:p>
        </p:txBody>
      </p:sp>
      <p:pic>
        <p:nvPicPr>
          <p:cNvPr id="7066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1425" y="3417888"/>
            <a:ext cx="2613025" cy="8382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70668" name="TextBox 17"/>
          <p:cNvSpPr txBox="1">
            <a:spLocks noChangeArrowheads="1"/>
          </p:cNvSpPr>
          <p:nvPr/>
        </p:nvSpPr>
        <p:spPr bwMode="auto">
          <a:xfrm>
            <a:off x="7359650" y="3105150"/>
            <a:ext cx="641350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cs typeface="Times New Roman" pitchFamily="18" charset="0"/>
              </a:rPr>
              <a:t>NP?</a:t>
            </a:r>
            <a:endParaRPr lang="en-US" sz="200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59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253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975" y="2971800"/>
            <a:ext cx="3248025" cy="6096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2253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0625" y="2962275"/>
            <a:ext cx="1981200" cy="6191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2253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1575" y="4781550"/>
            <a:ext cx="4086225" cy="4191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22536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4825" y="4705350"/>
            <a:ext cx="3076575" cy="6286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cxnSp>
        <p:nvCxnSpPr>
          <p:cNvPr id="19" name="Straight Connector 18"/>
          <p:cNvCxnSpPr/>
          <p:nvPr/>
        </p:nvCxnSpPr>
        <p:spPr bwMode="auto">
          <a:xfrm>
            <a:off x="4572000" y="1295400"/>
            <a:ext cx="0" cy="411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8" name="TextBox 22"/>
          <p:cNvSpPr txBox="1">
            <a:spLocks noChangeArrowheads="1"/>
          </p:cNvSpPr>
          <p:nvPr/>
        </p:nvSpPr>
        <p:spPr bwMode="auto">
          <a:xfrm>
            <a:off x="4857750" y="2362200"/>
            <a:ext cx="2457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Yukawa couplings: </a:t>
            </a:r>
          </a:p>
          <a:p>
            <a:pPr algn="r"/>
            <a:r>
              <a:rPr lang="en-US" sz="160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mix between generations</a:t>
            </a:r>
          </a:p>
        </p:txBody>
      </p:sp>
      <p:sp>
        <p:nvSpPr>
          <p:cNvPr id="22539" name="TextBox 23"/>
          <p:cNvSpPr txBox="1">
            <a:spLocks noChangeArrowheads="1"/>
          </p:cNvSpPr>
          <p:nvPr/>
        </p:nvSpPr>
        <p:spPr bwMode="auto">
          <a:xfrm>
            <a:off x="111125" y="2286000"/>
            <a:ext cx="171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Charged current:</a:t>
            </a:r>
          </a:p>
          <a:p>
            <a:pPr algn="r"/>
            <a:r>
              <a:rPr lang="en-US" sz="160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flavour diagonal</a:t>
            </a:r>
          </a:p>
        </p:txBody>
      </p:sp>
      <p:sp>
        <p:nvSpPr>
          <p:cNvPr id="25" name="Down Arrow 24"/>
          <p:cNvSpPr/>
          <p:nvPr/>
        </p:nvSpPr>
        <p:spPr bwMode="auto">
          <a:xfrm>
            <a:off x="1905000" y="3886200"/>
            <a:ext cx="533400" cy="5334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Down Arrow 25"/>
          <p:cNvSpPr/>
          <p:nvPr/>
        </p:nvSpPr>
        <p:spPr bwMode="auto">
          <a:xfrm>
            <a:off x="7467600" y="3886200"/>
            <a:ext cx="533400" cy="5334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28"/>
          <p:cNvSpPr txBox="1"/>
          <p:nvPr/>
        </p:nvSpPr>
        <p:spPr bwMode="auto">
          <a:xfrm>
            <a:off x="2590800" y="3468688"/>
            <a:ext cx="3886200" cy="5842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Diagonalize</a:t>
            </a:r>
            <a:r>
              <a:rPr lang="en-US" sz="160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 Yukawa matrix:</a:t>
            </a:r>
          </a:p>
          <a:p>
            <a:pPr marL="342900" indent="-342900" algn="ctr">
              <a:defRPr/>
            </a:pPr>
            <a:r>
              <a:rPr lang="en-US" sz="1600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Off diagonal in CC                Mass terms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533400" y="5410200"/>
            <a:ext cx="838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4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5421313"/>
            <a:ext cx="1781175" cy="4460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22545" name="Picture 14"/>
          <p:cNvPicPr>
            <a:picLocks noChangeAspect="1" noChangeArrowheads="1"/>
          </p:cNvPicPr>
          <p:nvPr/>
        </p:nvPicPr>
        <p:blipFill>
          <a:blip r:embed="rId8" cstate="print"/>
          <a:srcRect t="8601" b="8504"/>
          <a:stretch>
            <a:fillRect/>
          </a:stretch>
        </p:blipFill>
        <p:spPr bwMode="auto">
          <a:xfrm>
            <a:off x="3733800" y="4038600"/>
            <a:ext cx="1638300" cy="5826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2254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5400" y="838200"/>
            <a:ext cx="6500813" cy="790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1114864" y="0"/>
            <a:ext cx="70104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Motivation 2: at the heart of the SM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8"/>
          <p:cNvPicPr>
            <a:picLocks noChangeAspect="1" noChangeArrowheads="1"/>
          </p:cNvPicPr>
          <p:nvPr/>
        </p:nvPicPr>
        <p:blipFill>
          <a:blip r:embed="rId3" cstate="print"/>
          <a:srcRect t="2190" b="2917"/>
          <a:stretch>
            <a:fillRect/>
          </a:stretch>
        </p:blipFill>
        <p:spPr bwMode="auto">
          <a:xfrm>
            <a:off x="152400" y="4572000"/>
            <a:ext cx="8285163" cy="20574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934200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Intermezzo: </a:t>
            </a:r>
            <a:r>
              <a:rPr lang="en-US" dirty="0" smtClean="0"/>
              <a:t>S</a:t>
            </a:r>
            <a:r>
              <a:rPr lang="en-US" dirty="0" smtClean="0"/>
              <a:t>ubtlety </a:t>
            </a:r>
            <a:r>
              <a:rPr lang="en-US" dirty="0" smtClean="0"/>
              <a:t>regarding BR’s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685800"/>
            <a:ext cx="5486400" cy="38100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/>
              <a:t>Subtlety…: </a:t>
            </a:r>
          </a:p>
          <a:p>
            <a:pPr lvl="1">
              <a:defRPr/>
            </a:pPr>
            <a:r>
              <a:rPr lang="en-US" dirty="0" smtClean="0"/>
              <a:t>We measure the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time-integrated</a:t>
            </a:r>
            <a:r>
              <a:rPr lang="en-US" dirty="0" smtClean="0"/>
              <a:t> branching ratio</a:t>
            </a:r>
          </a:p>
          <a:p>
            <a:pPr lvl="1">
              <a:defRPr/>
            </a:pPr>
            <a:r>
              <a:rPr lang="en-US" dirty="0" smtClean="0"/>
              <a:t>But the theoretical prediction holds at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t=0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dirty="0" smtClean="0"/>
              <a:t>Not equal if </a:t>
            </a:r>
            <a:r>
              <a:rPr lang="el-GR" dirty="0" smtClean="0"/>
              <a:t>Δ</a:t>
            </a:r>
            <a:r>
              <a:rPr lang="el-GR" dirty="0" smtClean="0">
                <a:sym typeface="Symbol"/>
              </a:rPr>
              <a:t></a:t>
            </a:r>
            <a:r>
              <a:rPr lang="en-US" baseline="-25000" dirty="0" smtClean="0">
                <a:sym typeface="Symbol"/>
              </a:rPr>
              <a:t>s</a:t>
            </a:r>
            <a:r>
              <a:rPr lang="el-GR" dirty="0" smtClean="0">
                <a:sym typeface="Symbol"/>
              </a:rPr>
              <a:t></a:t>
            </a:r>
            <a:r>
              <a:rPr lang="en-US" dirty="0" smtClean="0">
                <a:sym typeface="Symbol"/>
              </a:rPr>
              <a:t>0 !  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Different by 8.8%* depending on CP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eigenvalue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:</a:t>
            </a:r>
          </a:p>
          <a:p>
            <a:pPr lvl="1">
              <a:buFont typeface="Arial" charset="0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(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y</a:t>
            </a:r>
            <a:r>
              <a:rPr lang="en-US" sz="16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s</a:t>
            </a:r>
            <a:r>
              <a:rPr lang="en-US" sz="16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=</a:t>
            </a:r>
            <a:r>
              <a:rPr lang="el-G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Δ</a:t>
            </a:r>
            <a:r>
              <a:rPr lang="el-G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</a:t>
            </a:r>
            <a:r>
              <a:rPr lang="en-US" sz="16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/2</a:t>
            </a:r>
            <a:r>
              <a:rPr lang="el-G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</a:t>
            </a:r>
            <a:r>
              <a:rPr lang="en-US" sz="16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s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Symbol"/>
              </a:rPr>
              <a:t>= 0.0880.014)</a:t>
            </a:r>
          </a:p>
          <a:p>
            <a:pPr lvl="1">
              <a:buFont typeface="Arial" charset="0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None/>
              <a:defRPr/>
            </a:pPr>
            <a:endParaRPr lang="en-US" sz="1800" dirty="0" smtClean="0"/>
          </a:p>
          <a:p>
            <a:pPr>
              <a:defRPr/>
            </a:pPr>
            <a:r>
              <a:rPr lang="en-US" sz="1800" dirty="0" smtClean="0"/>
              <a:t>Example: what is BR(K</a:t>
            </a:r>
            <a:r>
              <a:rPr lang="en-US" sz="1800" baseline="30000" dirty="0" smtClean="0"/>
              <a:t>0</a:t>
            </a:r>
            <a:r>
              <a:rPr lang="en-US" sz="1800" dirty="0" smtClean="0">
                <a:sym typeface="Symbol"/>
              </a:rPr>
              <a:t></a:t>
            </a:r>
            <a:r>
              <a:rPr lang="el-GR" sz="1800" dirty="0" smtClean="0">
                <a:latin typeface="Times New Roman"/>
                <a:cs typeface="Times New Roman"/>
                <a:sym typeface="Symbol"/>
              </a:rPr>
              <a:t>ππ</a:t>
            </a:r>
            <a:r>
              <a:rPr lang="en-US" sz="1800" dirty="0" smtClean="0"/>
              <a:t>) ??</a:t>
            </a:r>
          </a:p>
          <a:p>
            <a:pPr lvl="1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Quite different for t=0 (~100%)</a:t>
            </a:r>
          </a:p>
          <a:p>
            <a:pPr lvl="1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Compared to time-integrated (~50%)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82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783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77831" name="Rectangle 6"/>
          <p:cNvSpPr>
            <a:spLocks noChangeArrowheads="1"/>
          </p:cNvSpPr>
          <p:nvPr/>
        </p:nvSpPr>
        <p:spPr bwMode="auto">
          <a:xfrm rot="5400000">
            <a:off x="7570788" y="5360987"/>
            <a:ext cx="2438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Bruyn, Fleischer, Knegjens, Koppenburg,  </a:t>
            </a:r>
          </a:p>
          <a:p>
            <a:r>
              <a:rPr lang="en-US" sz="1000"/>
              <a:t>Merk, Pellegino, </a:t>
            </a:r>
            <a:r>
              <a:rPr lang="en-US" sz="1000" b="1" u="sng"/>
              <a:t>NT, </a:t>
            </a:r>
          </a:p>
          <a:p>
            <a:r>
              <a:rPr lang="en-US" sz="1000">
                <a:hlinkClick r:id="rId4"/>
              </a:rPr>
              <a:t>arXiv:1204.1735</a:t>
            </a:r>
            <a:endParaRPr lang="en-US" sz="1000"/>
          </a:p>
          <a:p>
            <a:r>
              <a:rPr lang="en-US" sz="1000"/>
              <a:t> </a:t>
            </a:r>
            <a:r>
              <a:rPr lang="en-US" sz="1000">
                <a:hlinkClick r:id="rId5"/>
              </a:rPr>
              <a:t>arXiv:1204.1737 Accepted by PRL</a:t>
            </a:r>
            <a:endParaRPr lang="en-US" sz="1000"/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5791200" y="3048000"/>
            <a:ext cx="31242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B</a:t>
            </a:r>
            <a:r>
              <a:rPr lang="en-US" sz="18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</a:t>
            </a:r>
            <a:r>
              <a:rPr lang="en-US" sz="18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0</a:t>
            </a:r>
            <a:r>
              <a:rPr lang="en-US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→</a:t>
            </a:r>
            <a:r>
              <a:rPr lang="el-GR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μ</a:t>
            </a:r>
            <a:r>
              <a:rPr lang="en-US" sz="18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+</a:t>
            </a:r>
            <a:r>
              <a:rPr lang="el-GR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μ</a:t>
            </a:r>
            <a:r>
              <a:rPr lang="en-US" sz="1800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- 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 is CP-even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Independent of </a:t>
            </a:r>
            <a:r>
              <a:rPr lang="el-GR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  <a:sym typeface="Wingdings" pitchFamily="2" charset="2"/>
              </a:rPr>
              <a:t>μ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  <a:sym typeface="Wingdings" pitchFamily="2" charset="2"/>
              </a:rPr>
              <a:t>-</a:t>
            </a:r>
            <a:r>
              <a:rPr lang="en-US" sz="18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helicity</a:t>
            </a:r>
            <a:endParaRPr lang="en-US" sz="18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Should compare to SM value of </a:t>
            </a:r>
            <a:r>
              <a:rPr lang="en-US" sz="1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3.5 x 10</a:t>
            </a:r>
            <a:r>
              <a:rPr lang="en-US" sz="1800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-9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  <a:sym typeface="Wingdings" pitchFamily="2" charset="2"/>
              </a:rPr>
              <a:t> !</a:t>
            </a:r>
            <a:endParaRPr lang="en-US" sz="18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78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9775" y="2879725"/>
            <a:ext cx="3552825" cy="6254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sp>
        <p:nvSpPr>
          <p:cNvPr id="77834" name="TextBox 12"/>
          <p:cNvSpPr txBox="1">
            <a:spLocks noChangeArrowheads="1"/>
          </p:cNvSpPr>
          <p:nvPr/>
        </p:nvSpPr>
        <p:spPr bwMode="auto">
          <a:xfrm>
            <a:off x="3352800" y="2590800"/>
            <a:ext cx="12525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   </a:t>
            </a:r>
            <a:r>
              <a:rPr lang="en-US" sz="800">
                <a:hlinkClick r:id="rId7"/>
              </a:rPr>
              <a:t>LHCb-CONF-2012-002</a:t>
            </a:r>
            <a:endParaRPr lang="en-US" sz="80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60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Search for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168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168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71685" name="Picture 14" descr="mMuMuaAllLog2011.png"/>
          <p:cNvPicPr>
            <a:picLocks noChangeAspect="1"/>
          </p:cNvPicPr>
          <p:nvPr/>
        </p:nvPicPr>
        <p:blipFill>
          <a:blip r:embed="rId3" cstate="print"/>
          <a:srcRect t="9111" r="6541"/>
          <a:stretch>
            <a:fillRect/>
          </a:stretch>
        </p:blipFill>
        <p:spPr bwMode="auto">
          <a:xfrm>
            <a:off x="381000" y="1295400"/>
            <a:ext cx="830580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1686" name="Straight Connector 20"/>
          <p:cNvCxnSpPr>
            <a:cxnSpLocks noChangeShapeType="1"/>
          </p:cNvCxnSpPr>
          <p:nvPr/>
        </p:nvCxnSpPr>
        <p:spPr bwMode="auto">
          <a:xfrm flipV="1">
            <a:off x="4038600" y="2895600"/>
            <a:ext cx="0" cy="31242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triangle" w="lg" len="med"/>
          </a:ln>
        </p:spPr>
      </p:cxnSp>
      <p:sp>
        <p:nvSpPr>
          <p:cNvPr id="71687" name="TextBox 22"/>
          <p:cNvSpPr txBox="1">
            <a:spLocks noChangeArrowheads="1"/>
          </p:cNvSpPr>
          <p:nvPr/>
        </p:nvSpPr>
        <p:spPr bwMode="auto">
          <a:xfrm>
            <a:off x="2209800" y="5207000"/>
            <a:ext cx="1771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i="1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en-US" sz="3200" b="1" i="1" baseline="30000">
                <a:solidFill>
                  <a:srgbClr val="FF0000"/>
                </a:solidFill>
                <a:cs typeface="Times New Roman" pitchFamily="18" charset="0"/>
              </a:rPr>
              <a:t>0</a:t>
            </a:r>
            <a:r>
              <a:rPr lang="en-US" sz="3200" b="1" i="1" baseline="-25000">
                <a:solidFill>
                  <a:srgbClr val="FF0000"/>
                </a:solidFill>
                <a:cs typeface="Times New Roman" pitchFamily="18" charset="0"/>
              </a:rPr>
              <a:t>s</a:t>
            </a:r>
            <a:r>
              <a:rPr lang="en-US" sz="3200" b="1" i="1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→</a:t>
            </a:r>
            <a:r>
              <a:rPr lang="el-GR" sz="3200" b="1" i="1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sz="3200" b="1" i="1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?</a:t>
            </a:r>
            <a:endParaRPr lang="en-US" sz="3200" b="1">
              <a:solidFill>
                <a:srgbClr val="FF0000"/>
              </a:solidFill>
            </a:endParaRPr>
          </a:p>
        </p:txBody>
      </p:sp>
      <p:sp>
        <p:nvSpPr>
          <p:cNvPr id="71688" name="Oval 8"/>
          <p:cNvSpPr>
            <a:spLocks noChangeArrowheads="1"/>
          </p:cNvSpPr>
          <p:nvPr/>
        </p:nvSpPr>
        <p:spPr bwMode="auto">
          <a:xfrm>
            <a:off x="3886200" y="2590800"/>
            <a:ext cx="304800" cy="304800"/>
          </a:xfrm>
          <a:prstGeom prst="ellipse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round/>
            <a:headEnd/>
            <a:tailEnd type="triangle" w="lg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98888" y="6096000"/>
            <a:ext cx="51117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latin typeface="+mj-lt"/>
              </a:rPr>
              <a:t>5.4</a:t>
            </a:r>
          </a:p>
        </p:txBody>
      </p:sp>
      <p:sp>
        <p:nvSpPr>
          <p:cNvPr id="71690" name="TextBox 11"/>
          <p:cNvSpPr txBox="1">
            <a:spLocks noChangeArrowheads="1"/>
          </p:cNvSpPr>
          <p:nvPr/>
        </p:nvSpPr>
        <p:spPr bwMode="auto">
          <a:xfrm>
            <a:off x="5791200" y="1447800"/>
            <a:ext cx="2438400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LHCb preliminary 2011</a:t>
            </a:r>
          </a:p>
          <a:p>
            <a:r>
              <a:rPr lang="en-US" sz="1800">
                <a:solidFill>
                  <a:srgbClr val="FF0000"/>
                </a:solidFill>
                <a:cs typeface="Times New Roman" pitchFamily="18" charset="0"/>
              </a:rPr>
              <a:t>√s = 7 TeV</a:t>
            </a:r>
          </a:p>
          <a:p>
            <a:r>
              <a:rPr lang="en-US" sz="1800">
                <a:solidFill>
                  <a:srgbClr val="FF0000"/>
                </a:solidFill>
                <a:cs typeface="Times New Roman" pitchFamily="18" charset="0"/>
              </a:rPr>
              <a:t>L ~ 150 pb</a:t>
            </a:r>
            <a:r>
              <a:rPr lang="en-US" sz="1800" baseline="30000">
                <a:solidFill>
                  <a:srgbClr val="FF0000"/>
                </a:solidFill>
                <a:cs typeface="Times New Roman" pitchFamily="18" charset="0"/>
              </a:rPr>
              <a:t>-1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61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Search for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270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270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72709" name="Picture 14" descr="mMuMuaAllLog2011.png"/>
          <p:cNvPicPr>
            <a:picLocks noChangeAspect="1"/>
          </p:cNvPicPr>
          <p:nvPr/>
        </p:nvPicPr>
        <p:blipFill>
          <a:blip r:embed="rId3" cstate="print"/>
          <a:srcRect t="9111" r="6541"/>
          <a:stretch>
            <a:fillRect/>
          </a:stretch>
        </p:blipFill>
        <p:spPr bwMode="auto">
          <a:xfrm>
            <a:off x="381000" y="1295400"/>
            <a:ext cx="830580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2710" name="Straight Connector 20"/>
          <p:cNvCxnSpPr>
            <a:cxnSpLocks noChangeShapeType="1"/>
          </p:cNvCxnSpPr>
          <p:nvPr/>
        </p:nvCxnSpPr>
        <p:spPr bwMode="auto">
          <a:xfrm flipV="1">
            <a:off x="4038600" y="2895600"/>
            <a:ext cx="0" cy="31242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triangle" w="lg" len="med"/>
          </a:ln>
        </p:spPr>
      </p:cxnSp>
      <p:sp>
        <p:nvSpPr>
          <p:cNvPr id="72711" name="TextBox 22"/>
          <p:cNvSpPr txBox="1">
            <a:spLocks noChangeArrowheads="1"/>
          </p:cNvSpPr>
          <p:nvPr/>
        </p:nvSpPr>
        <p:spPr bwMode="auto">
          <a:xfrm>
            <a:off x="2209800" y="5207000"/>
            <a:ext cx="1771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i="1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en-US" sz="3200" b="1" i="1" baseline="30000">
                <a:solidFill>
                  <a:srgbClr val="FF0000"/>
                </a:solidFill>
                <a:cs typeface="Times New Roman" pitchFamily="18" charset="0"/>
              </a:rPr>
              <a:t>0</a:t>
            </a:r>
            <a:r>
              <a:rPr lang="en-US" sz="3200" b="1" i="1" baseline="-25000">
                <a:solidFill>
                  <a:srgbClr val="FF0000"/>
                </a:solidFill>
                <a:cs typeface="Times New Roman" pitchFamily="18" charset="0"/>
              </a:rPr>
              <a:t>s</a:t>
            </a:r>
            <a:r>
              <a:rPr lang="en-US" sz="3200" b="1" i="1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→</a:t>
            </a:r>
            <a:r>
              <a:rPr lang="el-GR" sz="3200" b="1" i="1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sz="3200" b="1" i="1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?</a:t>
            </a:r>
            <a:endParaRPr lang="en-US" sz="3200" b="1">
              <a:solidFill>
                <a:srgbClr val="FF0000"/>
              </a:solidFill>
            </a:endParaRPr>
          </a:p>
        </p:txBody>
      </p:sp>
      <p:sp>
        <p:nvSpPr>
          <p:cNvPr id="72712" name="Oval 8"/>
          <p:cNvSpPr>
            <a:spLocks noChangeArrowheads="1"/>
          </p:cNvSpPr>
          <p:nvPr/>
        </p:nvSpPr>
        <p:spPr bwMode="auto">
          <a:xfrm>
            <a:off x="3886200" y="2590800"/>
            <a:ext cx="304800" cy="3048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triangle" w="lg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98888" y="6096000"/>
            <a:ext cx="51117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latin typeface="+mj-lt"/>
              </a:rPr>
              <a:t>5.4</a:t>
            </a:r>
          </a:p>
        </p:txBody>
      </p:sp>
      <p:sp>
        <p:nvSpPr>
          <p:cNvPr id="72714" name="TextBox 11"/>
          <p:cNvSpPr txBox="1">
            <a:spLocks noChangeArrowheads="1"/>
          </p:cNvSpPr>
          <p:nvPr/>
        </p:nvSpPr>
        <p:spPr bwMode="auto">
          <a:xfrm>
            <a:off x="5791200" y="1447800"/>
            <a:ext cx="2438400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LHCb preliminary 2011</a:t>
            </a:r>
          </a:p>
          <a:p>
            <a:r>
              <a:rPr lang="en-US" sz="1800">
                <a:solidFill>
                  <a:srgbClr val="FF0000"/>
                </a:solidFill>
                <a:cs typeface="Times New Roman" pitchFamily="18" charset="0"/>
              </a:rPr>
              <a:t>√s = 7 TeV</a:t>
            </a:r>
          </a:p>
          <a:p>
            <a:r>
              <a:rPr lang="en-US" sz="1800">
                <a:solidFill>
                  <a:srgbClr val="FF0000"/>
                </a:solidFill>
                <a:cs typeface="Times New Roman" pitchFamily="18" charset="0"/>
              </a:rPr>
              <a:t>L ~ 150 pb</a:t>
            </a:r>
            <a:r>
              <a:rPr lang="en-US" sz="1800" baseline="30000">
                <a:solidFill>
                  <a:srgbClr val="FF0000"/>
                </a:solidFill>
                <a:cs typeface="Times New Roman" pitchFamily="18" charset="0"/>
              </a:rPr>
              <a:t>-1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152669" y="5407223"/>
            <a:ext cx="2781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(Expect about 10 signal events …)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62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Search for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 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LHCb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dirty="0"/>
          </a:p>
        </p:txBody>
      </p:sp>
      <p:sp>
        <p:nvSpPr>
          <p:cNvPr id="7475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475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747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836613"/>
            <a:ext cx="3352800" cy="31257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grpSp>
        <p:nvGrpSpPr>
          <p:cNvPr id="74759" name="Group 11"/>
          <p:cNvGrpSpPr>
            <a:grpSpLocks/>
          </p:cNvGrpSpPr>
          <p:nvPr/>
        </p:nvGrpSpPr>
        <p:grpSpPr bwMode="auto">
          <a:xfrm>
            <a:off x="4724400" y="4191000"/>
            <a:ext cx="4343400" cy="1828800"/>
            <a:chOff x="685800" y="4572000"/>
            <a:chExt cx="3894728" cy="1438275"/>
          </a:xfrm>
        </p:grpSpPr>
        <p:pic>
          <p:nvPicPr>
            <p:cNvPr id="74768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r="47060"/>
            <a:stretch>
              <a:fillRect/>
            </a:stretch>
          </p:blipFill>
          <p:spPr bwMode="auto">
            <a:xfrm>
              <a:off x="685800" y="4572000"/>
              <a:ext cx="2667000" cy="14382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pic>
          <p:nvPicPr>
            <p:cNvPr id="7476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75629"/>
            <a:stretch>
              <a:fillRect/>
            </a:stretch>
          </p:blipFill>
          <p:spPr bwMode="auto">
            <a:xfrm>
              <a:off x="3352800" y="4572000"/>
              <a:ext cx="1227728" cy="14382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</p:grpSp>
      <p:pic>
        <p:nvPicPr>
          <p:cNvPr id="7476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338" y="3914775"/>
            <a:ext cx="4462462" cy="27908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cxnSp>
        <p:nvCxnSpPr>
          <p:cNvPr id="22" name="Straight Connector 21"/>
          <p:cNvCxnSpPr/>
          <p:nvPr/>
        </p:nvCxnSpPr>
        <p:spPr>
          <a:xfrm>
            <a:off x="533400" y="5119688"/>
            <a:ext cx="12954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828800" y="5076825"/>
            <a:ext cx="0" cy="121920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63" name="TextBox 23"/>
          <p:cNvSpPr txBox="1">
            <a:spLocks noChangeArrowheads="1"/>
          </p:cNvSpPr>
          <p:nvPr/>
        </p:nvSpPr>
        <p:spPr bwMode="auto">
          <a:xfrm rot="-5400000">
            <a:off x="1485901" y="5207000"/>
            <a:ext cx="444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SM</a:t>
            </a:r>
          </a:p>
        </p:txBody>
      </p:sp>
      <p:sp>
        <p:nvSpPr>
          <p:cNvPr id="74764" name="Rectangle 6"/>
          <p:cNvSpPr>
            <a:spLocks noChangeArrowheads="1"/>
          </p:cNvSpPr>
          <p:nvPr/>
        </p:nvSpPr>
        <p:spPr bwMode="auto">
          <a:xfrm>
            <a:off x="6934200" y="6459538"/>
            <a:ext cx="2133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LHCb 1 fb</a:t>
            </a:r>
            <a:r>
              <a:rPr lang="en-US" sz="1000" baseline="30000"/>
              <a:t>-1 </a:t>
            </a:r>
            <a:r>
              <a:rPr lang="en-US" sz="1000"/>
              <a:t>  </a:t>
            </a:r>
            <a:r>
              <a:rPr lang="nn-NO" sz="1000">
                <a:hlinkClick r:id="rId6"/>
              </a:rPr>
              <a:t>PRL 108 (2012) 231801</a:t>
            </a:r>
            <a:endParaRPr lang="en-US" sz="1000"/>
          </a:p>
        </p:txBody>
      </p:sp>
      <p:sp>
        <p:nvSpPr>
          <p:cNvPr id="17" name="Rectangle 16"/>
          <p:cNvSpPr/>
          <p:nvPr/>
        </p:nvSpPr>
        <p:spPr>
          <a:xfrm>
            <a:off x="6062663" y="5605463"/>
            <a:ext cx="2895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 Placeholder 2"/>
          <p:cNvSpPr txBox="1">
            <a:spLocks/>
          </p:cNvSpPr>
          <p:nvPr/>
        </p:nvSpPr>
        <p:spPr bwMode="auto">
          <a:xfrm>
            <a:off x="6019800" y="6019800"/>
            <a:ext cx="2971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Close to the SM value!</a:t>
            </a:r>
            <a:endParaRPr lang="en-US" sz="1600" kern="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90600"/>
            <a:ext cx="5562600" cy="2667000"/>
          </a:xfrm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sz="1800" kern="0" dirty="0" smtClean="0">
                <a:latin typeface="Tahoma" pitchFamily="34" charset="0"/>
                <a:cs typeface="Tahoma" pitchFamily="34" charset="0"/>
              </a:rPr>
              <a:t>“Enriched” half of the sample, BDT&gt;0.5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800" kern="0" dirty="0" smtClean="0">
                <a:latin typeface="Tahoma" pitchFamily="34" charset="0"/>
                <a:cs typeface="Tahoma" pitchFamily="34" charset="0"/>
              </a:rPr>
              <a:t>Observe 11 events (m</a:t>
            </a:r>
            <a:r>
              <a:rPr lang="en-US" sz="1800" kern="0" baseline="-25000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en-US" sz="1800" kern="0" dirty="0" smtClean="0">
                <a:latin typeface="Tahoma" pitchFamily="34" charset="0"/>
                <a:cs typeface="Tahoma" pitchFamily="34" charset="0"/>
                <a:sym typeface="Symbol"/>
              </a:rPr>
              <a:t>60 </a:t>
            </a:r>
            <a:r>
              <a:rPr lang="en-US" sz="1800" kern="0" dirty="0" err="1" smtClean="0">
                <a:latin typeface="Tahoma" pitchFamily="34" charset="0"/>
                <a:cs typeface="Tahoma" pitchFamily="34" charset="0"/>
                <a:sym typeface="Symbol"/>
              </a:rPr>
              <a:t>MeV</a:t>
            </a:r>
            <a:r>
              <a:rPr lang="en-US" sz="1800" kern="0" dirty="0" smtClean="0">
                <a:latin typeface="Tahoma" pitchFamily="34" charset="0"/>
                <a:cs typeface="Tahoma" pitchFamily="34" charset="0"/>
                <a:sym typeface="Symbol"/>
              </a:rPr>
              <a:t>),</a:t>
            </a:r>
            <a:r>
              <a:rPr lang="en-US" sz="1800" kern="0" dirty="0" smtClean="0">
                <a:latin typeface="Tahoma" pitchFamily="34" charset="0"/>
                <a:cs typeface="Tahoma" pitchFamily="34" charset="0"/>
              </a:rPr>
              <a:t> expect: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chemeClr val="accent2"/>
                </a:solidFill>
                <a:cs typeface="Times New Roman" pitchFamily="18" charset="0"/>
              </a:rPr>
              <a:t>~10.4 background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chemeClr val="accent2"/>
                </a:solidFill>
                <a:cs typeface="Times New Roman" pitchFamily="18" charset="0"/>
              </a:rPr>
              <a:t>~5.3 SM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1800" kern="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1800" kern="0" dirty="0" smtClean="0">
                <a:latin typeface="Tahoma" pitchFamily="34" charset="0"/>
                <a:cs typeface="Tahoma" pitchFamily="34" charset="0"/>
              </a:rPr>
              <a:t>Few events, so strong limit: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1600" kern="0" dirty="0" smtClean="0">
                <a:latin typeface="Tahoma" pitchFamily="34" charset="0"/>
                <a:cs typeface="Tahoma" pitchFamily="34" charset="0"/>
              </a:rPr>
              <a:t>Comparison with SM:          compatible at 1</a:t>
            </a:r>
            <a:r>
              <a:rPr lang="el-GR" sz="1600" kern="0" dirty="0" smtClean="0">
                <a:latin typeface="Tahoma" pitchFamily="34" charset="0"/>
                <a:cs typeface="Tahoma" pitchFamily="34" charset="0"/>
              </a:rPr>
              <a:t>σ</a:t>
            </a:r>
            <a:endParaRPr lang="en-US" sz="1600" kern="0" dirty="0" smtClean="0">
              <a:latin typeface="Tahoma" pitchFamily="34" charset="0"/>
              <a:cs typeface="Tahoma" pitchFamily="34" charset="0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US" sz="1600" kern="0" dirty="0" smtClean="0">
                <a:latin typeface="Tahoma" pitchFamily="34" charset="0"/>
                <a:cs typeface="Tahoma" pitchFamily="34" charset="0"/>
              </a:rPr>
              <a:t>Comparison with </a:t>
            </a:r>
            <a:r>
              <a:rPr lang="en-US" sz="1600" kern="0" dirty="0" err="1" smtClean="0">
                <a:latin typeface="Tahoma" pitchFamily="34" charset="0"/>
                <a:cs typeface="Tahoma" pitchFamily="34" charset="0"/>
              </a:rPr>
              <a:t>bkgd</a:t>
            </a:r>
            <a:r>
              <a:rPr lang="en-US" sz="1600" kern="0" dirty="0" smtClean="0">
                <a:latin typeface="Tahoma" pitchFamily="34" charset="0"/>
                <a:cs typeface="Tahoma" pitchFamily="34" charset="0"/>
              </a:rPr>
              <a:t> only: p-value (1-CL</a:t>
            </a:r>
            <a:r>
              <a:rPr lang="en-US" sz="1600" kern="0" baseline="-25000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en-US" sz="1600" kern="0" dirty="0" smtClean="0">
                <a:latin typeface="Tahoma" pitchFamily="34" charset="0"/>
                <a:cs typeface="Tahoma" pitchFamily="34" charset="0"/>
              </a:rPr>
              <a:t>)=18%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63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 b="1808"/>
          <a:stretch>
            <a:fillRect/>
          </a:stretch>
        </p:blipFill>
        <p:spPr bwMode="auto">
          <a:xfrm>
            <a:off x="6477000" y="4283075"/>
            <a:ext cx="2667000" cy="23987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762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Search for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ATLAS, CMS, LHCb</a:t>
            </a:r>
            <a:endParaRPr lang="en-US" dirty="0"/>
          </a:p>
        </p:txBody>
      </p:sp>
      <p:sp>
        <p:nvSpPr>
          <p:cNvPr id="7578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578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2971800" y="838200"/>
          <a:ext cx="5855653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630680"/>
                <a:gridCol w="1262380"/>
                <a:gridCol w="1438593"/>
              </a:tblGrid>
              <a:tr h="6080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bar+tr+endc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CMS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bar+endc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LHCb</a:t>
                      </a:r>
                    </a:p>
                    <a:p>
                      <a:r>
                        <a:rPr lang="en-US" dirty="0" smtClean="0"/>
                        <a:t>(BDT&gt;0.5)</a:t>
                      </a:r>
                      <a:endParaRPr lang="en-US" dirty="0"/>
                    </a:p>
                  </a:txBody>
                  <a:tcPr/>
                </a:tc>
              </a:tr>
              <a:tr h="318516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Lumi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2.4 fb</a:t>
                      </a:r>
                      <a:r>
                        <a:rPr lang="en-US" sz="1600" baseline="30000" dirty="0" smtClean="0"/>
                        <a:t>-1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 fb</a:t>
                      </a:r>
                      <a:r>
                        <a:rPr lang="en-US" sz="16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1.0 fb</a:t>
                      </a:r>
                      <a:r>
                        <a:rPr lang="en-US" sz="1600" baseline="30000" dirty="0" smtClean="0"/>
                        <a:t>-1</a:t>
                      </a:r>
                    </a:p>
                  </a:txBody>
                  <a:tcPr/>
                </a:tc>
              </a:tr>
              <a:tr h="318516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</a:t>
                      </a:r>
                      <a:r>
                        <a:rPr lang="el-GR" sz="1600" baseline="30000" dirty="0" smtClean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lang="en-US" sz="1600" baseline="-25000" dirty="0" err="1" smtClean="0"/>
                        <a:t>T,min</a:t>
                      </a:r>
                      <a:r>
                        <a:rPr lang="en-US" sz="1600" baseline="0" dirty="0" smtClean="0"/>
                        <a:t>(</a:t>
                      </a:r>
                      <a:r>
                        <a:rPr lang="en-US" sz="1600" baseline="0" dirty="0" err="1" smtClean="0"/>
                        <a:t>GeV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1.5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</a:tr>
              <a:tr h="318516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Mass window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Symbol"/>
                        </a:rPr>
                        <a:t>~  130 </a:t>
                      </a:r>
                      <a:r>
                        <a:rPr lang="en-US" sz="1600" dirty="0" err="1" smtClean="0">
                          <a:sym typeface="Symbol"/>
                        </a:rPr>
                        <a:t>MeV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Symbol"/>
                        </a:rPr>
                        <a:t>75 </a:t>
                      </a:r>
                      <a:r>
                        <a:rPr lang="en-US" sz="1600" dirty="0" err="1" smtClean="0">
                          <a:sym typeface="Symbol"/>
                        </a:rPr>
                        <a:t>MeV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ym typeface="Symbol"/>
                        </a:rPr>
                        <a:t>60 </a:t>
                      </a:r>
                      <a:r>
                        <a:rPr lang="en-US" sz="1600" dirty="0" err="1" smtClean="0">
                          <a:sym typeface="Symbol"/>
                        </a:rPr>
                        <a:t>MeV</a:t>
                      </a:r>
                      <a:endParaRPr lang="en-US" sz="1600" dirty="0"/>
                    </a:p>
                  </a:txBody>
                  <a:tcPr/>
                </a:tc>
              </a:tr>
              <a:tr h="318516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</a:t>
                      </a:r>
                      <a:r>
                        <a:rPr lang="en-US" sz="1600" baseline="-25000" dirty="0" err="1" smtClean="0"/>
                        <a:t>obs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</a:tr>
              <a:tr h="318516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</a:t>
                      </a:r>
                      <a:r>
                        <a:rPr lang="en-US" sz="1600" baseline="-25000" dirty="0" err="1" smtClean="0"/>
                        <a:t>exp</a:t>
                      </a:r>
                      <a:r>
                        <a:rPr lang="en-US" sz="1600" dirty="0" smtClean="0"/>
                        <a:t>(sig)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 1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800" baseline="0" dirty="0" smtClean="0"/>
                        <a:t>(estimated from </a:t>
                      </a:r>
                      <a:r>
                        <a:rPr lang="en-US" sz="800" baseline="0" dirty="0" err="1" smtClean="0"/>
                        <a:t>histos</a:t>
                      </a:r>
                      <a:r>
                        <a:rPr lang="en-US" sz="800" baseline="0" dirty="0" smtClean="0"/>
                        <a:t>, NT)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3.93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10.4</a:t>
                      </a:r>
                      <a:endParaRPr lang="en-US" sz="1600" dirty="0"/>
                    </a:p>
                  </a:txBody>
                  <a:tcPr/>
                </a:tc>
              </a:tr>
              <a:tr h="3185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</a:t>
                      </a:r>
                      <a:r>
                        <a:rPr lang="en-US" sz="1600" baseline="-25000" dirty="0" err="1" smtClean="0"/>
                        <a:t>exp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bkgd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5.3</a:t>
                      </a:r>
                      <a:endParaRPr lang="en-US" sz="1600" dirty="0"/>
                    </a:p>
                  </a:txBody>
                  <a:tcPr/>
                </a:tc>
              </a:tr>
              <a:tr h="3764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Publication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PL B713 (2012) 387</a:t>
                      </a:r>
                    </a:p>
                    <a:p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arXiv:1204.0735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JHEP 04 033 (2012)</a:t>
                      </a:r>
                    </a:p>
                    <a:p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arXiv:1203.3976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PRL 108, 231801 (2012)</a:t>
                      </a: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hlinkClick r:id="rId6"/>
                      </a:endParaRPr>
                    </a:p>
                    <a:p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arXiv:1203.4493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582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4267200"/>
            <a:ext cx="4267200" cy="24384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75830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247775"/>
            <a:ext cx="2057400" cy="53816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75831" name="TextBox 25"/>
          <p:cNvSpPr txBox="1">
            <a:spLocks noChangeArrowheads="1"/>
          </p:cNvSpPr>
          <p:nvPr/>
        </p:nvSpPr>
        <p:spPr bwMode="auto">
          <a:xfrm>
            <a:off x="306388" y="917575"/>
            <a:ext cx="901700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ATLAS</a:t>
            </a:r>
          </a:p>
        </p:txBody>
      </p:sp>
      <p:sp>
        <p:nvSpPr>
          <p:cNvPr id="75832" name="TextBox 26"/>
          <p:cNvSpPr txBox="1">
            <a:spLocks noChangeArrowheads="1"/>
          </p:cNvSpPr>
          <p:nvPr/>
        </p:nvSpPr>
        <p:spPr bwMode="auto">
          <a:xfrm>
            <a:off x="2452688" y="4022725"/>
            <a:ext cx="671512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CMS</a:t>
            </a:r>
          </a:p>
        </p:txBody>
      </p:sp>
      <p:sp>
        <p:nvSpPr>
          <p:cNvPr id="75833" name="TextBox 27"/>
          <p:cNvSpPr txBox="1">
            <a:spLocks noChangeArrowheads="1"/>
          </p:cNvSpPr>
          <p:nvPr/>
        </p:nvSpPr>
        <p:spPr bwMode="auto">
          <a:xfrm>
            <a:off x="6878638" y="3990975"/>
            <a:ext cx="762000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LHCb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52136" y="1552136"/>
            <a:ext cx="3690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~0.5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00200" y="3395004"/>
            <a:ext cx="3690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~0.2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57996" y="5243732"/>
            <a:ext cx="3690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~0.3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64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Search for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990600"/>
            <a:ext cx="6019800" cy="26670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Combination of LHCb, ATLAS and CMS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BR(</a:t>
            </a:r>
            <a:r>
              <a:rPr lang="en-US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4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400" b="1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sz="1400" b="1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sz="1400" b="1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) &lt; 4.2 x 10</a:t>
            </a:r>
            <a:r>
              <a:rPr lang="en-US" sz="14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-9</a:t>
            </a: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@ 95% CL</a:t>
            </a:r>
          </a:p>
          <a:p>
            <a:pPr>
              <a:defRPr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Slight (2</a:t>
            </a:r>
            <a:r>
              <a:rPr lang="el-GR" sz="2000" dirty="0" smtClean="0">
                <a:latin typeface="Tahoma" pitchFamily="34" charset="0"/>
                <a:cs typeface="Tahoma" pitchFamily="34" charset="0"/>
              </a:rPr>
              <a:t>σ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) ‘excess’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wrt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bkd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: </a:t>
            </a:r>
            <a:r>
              <a:rPr lang="en-US" sz="1800" kern="0" dirty="0" smtClean="0">
                <a:latin typeface="Tahoma" pitchFamily="34" charset="0"/>
                <a:cs typeface="Tahoma" pitchFamily="34" charset="0"/>
              </a:rPr>
              <a:t>p-value (1-CL</a:t>
            </a:r>
            <a:r>
              <a:rPr lang="en-US" sz="1800" kern="0" baseline="-25000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en-US" sz="1800" kern="0" dirty="0" smtClean="0">
                <a:latin typeface="Tahoma" pitchFamily="34" charset="0"/>
                <a:cs typeface="Tahoma" pitchFamily="34" charset="0"/>
              </a:rPr>
              <a:t>) = 5% </a:t>
            </a:r>
          </a:p>
          <a:p>
            <a:pPr>
              <a:defRPr/>
            </a:pPr>
            <a:r>
              <a:rPr lang="en-US" sz="2000" kern="0" dirty="0" smtClean="0">
                <a:latin typeface="Tahoma" pitchFamily="34" charset="0"/>
                <a:cs typeface="Tahoma" pitchFamily="34" charset="0"/>
              </a:rPr>
              <a:t>Compatible with SM within 1</a:t>
            </a:r>
            <a:r>
              <a:rPr lang="el-GR" sz="2000" dirty="0" smtClean="0">
                <a:latin typeface="Tahoma" pitchFamily="34" charset="0"/>
                <a:cs typeface="Tahoma" pitchFamily="34" charset="0"/>
              </a:rPr>
              <a:t>σ</a:t>
            </a:r>
            <a:endParaRPr lang="en-US" sz="2000" kern="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680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680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7680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9544" y="984739"/>
            <a:ext cx="2438400" cy="2720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pic>
        <p:nvPicPr>
          <p:cNvPr id="7680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712" y="2466975"/>
            <a:ext cx="6008688" cy="1219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grpSp>
        <p:nvGrpSpPr>
          <p:cNvPr id="76808" name="Group 18"/>
          <p:cNvGrpSpPr>
            <a:grpSpLocks/>
          </p:cNvGrpSpPr>
          <p:nvPr/>
        </p:nvGrpSpPr>
        <p:grpSpPr bwMode="auto">
          <a:xfrm>
            <a:off x="0" y="3862388"/>
            <a:ext cx="9144000" cy="2843212"/>
            <a:chOff x="0" y="3581400"/>
            <a:chExt cx="9144000" cy="2843517"/>
          </a:xfrm>
        </p:grpSpPr>
        <p:pic>
          <p:nvPicPr>
            <p:cNvPr id="768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3581400"/>
              <a:ext cx="9144000" cy="28435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grpSp>
          <p:nvGrpSpPr>
            <p:cNvPr id="76816" name="Group 17"/>
            <p:cNvGrpSpPr>
              <a:grpSpLocks/>
            </p:cNvGrpSpPr>
            <p:nvPr/>
          </p:nvGrpSpPr>
          <p:grpSpPr bwMode="auto">
            <a:xfrm>
              <a:off x="6567268" y="4199208"/>
              <a:ext cx="2169732" cy="307777"/>
              <a:chOff x="6609472" y="4128868"/>
              <a:chExt cx="2169732" cy="30777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609692" y="4128663"/>
                <a:ext cx="2128837" cy="29689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6822" name="TextBox 9"/>
              <p:cNvSpPr txBox="1">
                <a:spLocks noChangeArrowheads="1"/>
              </p:cNvSpPr>
              <p:nvPr/>
            </p:nvSpPr>
            <p:spPr bwMode="auto">
              <a:xfrm>
                <a:off x="7419536" y="4128868"/>
                <a:ext cx="135966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Exp (bkgd only)</a:t>
                </a: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6733517" y="4281079"/>
                <a:ext cx="6096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817" name="Group 15"/>
            <p:cNvGrpSpPr>
              <a:grpSpLocks/>
            </p:cNvGrpSpPr>
            <p:nvPr/>
          </p:nvGrpSpPr>
          <p:grpSpPr bwMode="auto">
            <a:xfrm>
              <a:off x="2175804" y="4106592"/>
              <a:ext cx="2194162" cy="313637"/>
              <a:chOff x="2147668" y="4261340"/>
              <a:chExt cx="2194162" cy="31363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148327" y="4261666"/>
                <a:ext cx="2128837" cy="29530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6819" name="TextBox 12"/>
              <p:cNvSpPr txBox="1">
                <a:spLocks noChangeArrowheads="1"/>
              </p:cNvSpPr>
              <p:nvPr/>
            </p:nvSpPr>
            <p:spPr bwMode="auto">
              <a:xfrm>
                <a:off x="2895600" y="4267200"/>
                <a:ext cx="144623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Exp (SM + bkgd)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210239" y="4418846"/>
                <a:ext cx="6096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1" name="Straight Connector 20"/>
          <p:cNvCxnSpPr/>
          <p:nvPr/>
        </p:nvCxnSpPr>
        <p:spPr>
          <a:xfrm>
            <a:off x="485775" y="5119688"/>
            <a:ext cx="18288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286000" y="5091113"/>
            <a:ext cx="0" cy="121920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811" name="TextBox 24"/>
          <p:cNvSpPr txBox="1">
            <a:spLocks noChangeArrowheads="1"/>
          </p:cNvSpPr>
          <p:nvPr/>
        </p:nvSpPr>
        <p:spPr bwMode="auto">
          <a:xfrm rot="-5400000">
            <a:off x="1968501" y="5221287"/>
            <a:ext cx="444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SM</a:t>
            </a:r>
          </a:p>
        </p:txBody>
      </p:sp>
      <p:sp>
        <p:nvSpPr>
          <p:cNvPr id="76812" name="Rectangle 6"/>
          <p:cNvSpPr>
            <a:spLocks noChangeArrowheads="1"/>
          </p:cNvSpPr>
          <p:nvPr/>
        </p:nvSpPr>
        <p:spPr bwMode="auto">
          <a:xfrm>
            <a:off x="6477000" y="0"/>
            <a:ext cx="2667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LHCb/CMS/ATLAS </a:t>
            </a:r>
            <a:r>
              <a:rPr lang="en-US" sz="1000">
                <a:hlinkClick r:id="rId6"/>
              </a:rPr>
              <a:t>LHCb-CONF-2012-017</a:t>
            </a:r>
            <a:endParaRPr lang="en-US" sz="1000"/>
          </a:p>
        </p:txBody>
      </p:sp>
      <p:sp>
        <p:nvSpPr>
          <p:cNvPr id="24" name="Rectangle 23"/>
          <p:cNvSpPr/>
          <p:nvPr/>
        </p:nvSpPr>
        <p:spPr>
          <a:xfrm>
            <a:off x="1738312" y="3376246"/>
            <a:ext cx="4510088" cy="3146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953000" y="3443068"/>
            <a:ext cx="304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638800" y="3443068"/>
            <a:ext cx="304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820528" y="3310596"/>
            <a:ext cx="1274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4.5       4.2</a:t>
            </a:r>
            <a:endParaRPr lang="en-US" sz="2000" b="1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65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Search for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990600"/>
            <a:ext cx="6019800" cy="26670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Combination of LHCb, ATLAS and CMS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BR(</a:t>
            </a:r>
            <a:r>
              <a:rPr lang="en-US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4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400" b="1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l-GR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sz="1400" b="1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l-GR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μ</a:t>
            </a:r>
            <a:r>
              <a:rPr lang="en-US" sz="1400" b="1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) &lt; 4.2 x 10</a:t>
            </a:r>
            <a:r>
              <a:rPr lang="en-US" sz="14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-9</a:t>
            </a: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@ 95% CL</a:t>
            </a:r>
          </a:p>
          <a:p>
            <a:pPr>
              <a:defRPr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Slight (2</a:t>
            </a:r>
            <a:r>
              <a:rPr lang="el-GR" sz="2000" dirty="0" smtClean="0">
                <a:latin typeface="Tahoma" pitchFamily="34" charset="0"/>
                <a:cs typeface="Tahoma" pitchFamily="34" charset="0"/>
              </a:rPr>
              <a:t>σ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) ‘excess’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wrt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bkd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: </a:t>
            </a:r>
            <a:r>
              <a:rPr lang="en-US" sz="1800" kern="0" dirty="0" smtClean="0">
                <a:latin typeface="Tahoma" pitchFamily="34" charset="0"/>
                <a:cs typeface="Tahoma" pitchFamily="34" charset="0"/>
              </a:rPr>
              <a:t>p-value (1-CL</a:t>
            </a:r>
            <a:r>
              <a:rPr lang="en-US" sz="1800" kern="0" baseline="-25000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en-US" sz="1800" kern="0" dirty="0" smtClean="0">
                <a:latin typeface="Tahoma" pitchFamily="34" charset="0"/>
                <a:cs typeface="Tahoma" pitchFamily="34" charset="0"/>
              </a:rPr>
              <a:t>) = 5% </a:t>
            </a:r>
          </a:p>
          <a:p>
            <a:pPr>
              <a:defRPr/>
            </a:pPr>
            <a:r>
              <a:rPr lang="en-US" sz="2000" kern="0" dirty="0" smtClean="0">
                <a:latin typeface="Tahoma" pitchFamily="34" charset="0"/>
                <a:cs typeface="Tahoma" pitchFamily="34" charset="0"/>
              </a:rPr>
              <a:t>Compatible with SM within 1</a:t>
            </a:r>
            <a:r>
              <a:rPr lang="el-GR" sz="2000" dirty="0" smtClean="0">
                <a:latin typeface="Tahoma" pitchFamily="34" charset="0"/>
                <a:cs typeface="Tahoma" pitchFamily="34" charset="0"/>
              </a:rPr>
              <a:t>σ</a:t>
            </a:r>
            <a:endParaRPr lang="en-US" sz="2000" kern="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680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680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7680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9544" y="984739"/>
            <a:ext cx="2438400" cy="2720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pic>
        <p:nvPicPr>
          <p:cNvPr id="7680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712" y="2466975"/>
            <a:ext cx="6008688" cy="1219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0" y="3862388"/>
            <a:ext cx="9144000" cy="2843212"/>
            <a:chOff x="0" y="3581400"/>
            <a:chExt cx="9144000" cy="2843517"/>
          </a:xfrm>
        </p:grpSpPr>
        <p:pic>
          <p:nvPicPr>
            <p:cNvPr id="768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3581400"/>
              <a:ext cx="9144000" cy="28435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med"/>
            </a:ln>
          </p:spPr>
        </p:pic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6567268" y="4199208"/>
              <a:ext cx="2169732" cy="307777"/>
              <a:chOff x="6609472" y="4128868"/>
              <a:chExt cx="2169732" cy="30777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609692" y="4128663"/>
                <a:ext cx="2128837" cy="29689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6822" name="TextBox 9"/>
              <p:cNvSpPr txBox="1">
                <a:spLocks noChangeArrowheads="1"/>
              </p:cNvSpPr>
              <p:nvPr/>
            </p:nvSpPr>
            <p:spPr bwMode="auto">
              <a:xfrm>
                <a:off x="7419536" y="4128868"/>
                <a:ext cx="135966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Exp (bkgd only)</a:t>
                </a: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6733517" y="4281079"/>
                <a:ext cx="6096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2175804" y="4106592"/>
              <a:ext cx="2194162" cy="313637"/>
              <a:chOff x="2147668" y="4261340"/>
              <a:chExt cx="2194162" cy="31363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148327" y="4261666"/>
                <a:ext cx="2128837" cy="29530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6819" name="TextBox 12"/>
              <p:cNvSpPr txBox="1">
                <a:spLocks noChangeArrowheads="1"/>
              </p:cNvSpPr>
              <p:nvPr/>
            </p:nvSpPr>
            <p:spPr bwMode="auto">
              <a:xfrm>
                <a:off x="2895600" y="4267200"/>
                <a:ext cx="144623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Exp (SM + bkgd)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210239" y="4418846"/>
                <a:ext cx="6096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1" name="Straight Connector 20"/>
          <p:cNvCxnSpPr/>
          <p:nvPr/>
        </p:nvCxnSpPr>
        <p:spPr>
          <a:xfrm>
            <a:off x="485775" y="5119688"/>
            <a:ext cx="18288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286000" y="5091113"/>
            <a:ext cx="0" cy="121920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811" name="TextBox 24"/>
          <p:cNvSpPr txBox="1">
            <a:spLocks noChangeArrowheads="1"/>
          </p:cNvSpPr>
          <p:nvPr/>
        </p:nvSpPr>
        <p:spPr bwMode="auto">
          <a:xfrm rot="-5400000">
            <a:off x="1968501" y="5221287"/>
            <a:ext cx="444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SM</a:t>
            </a:r>
          </a:p>
        </p:txBody>
      </p:sp>
      <p:sp>
        <p:nvSpPr>
          <p:cNvPr id="76812" name="Rectangle 6"/>
          <p:cNvSpPr>
            <a:spLocks noChangeArrowheads="1"/>
          </p:cNvSpPr>
          <p:nvPr/>
        </p:nvSpPr>
        <p:spPr bwMode="auto">
          <a:xfrm>
            <a:off x="6477000" y="0"/>
            <a:ext cx="2667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LHCb/CMS/ATLAS </a:t>
            </a:r>
            <a:r>
              <a:rPr lang="en-US" sz="1000">
                <a:hlinkClick r:id="rId6"/>
              </a:rPr>
              <a:t>LHCb-CONF-2012-017</a:t>
            </a:r>
            <a:endParaRPr lang="en-US" sz="1000"/>
          </a:p>
        </p:txBody>
      </p:sp>
      <p:sp>
        <p:nvSpPr>
          <p:cNvPr id="24" name="Rectangle 23"/>
          <p:cNvSpPr/>
          <p:nvPr/>
        </p:nvSpPr>
        <p:spPr>
          <a:xfrm>
            <a:off x="1738312" y="3376246"/>
            <a:ext cx="4510088" cy="3146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953000" y="3443068"/>
            <a:ext cx="304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638800" y="3443068"/>
            <a:ext cx="304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820528" y="3310596"/>
            <a:ext cx="1274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4.5       4.2</a:t>
            </a:r>
            <a:endParaRPr lang="en-US" sz="2000" b="1" dirty="0"/>
          </a:p>
        </p:txBody>
      </p:sp>
      <p:sp>
        <p:nvSpPr>
          <p:cNvPr id="29" name="TextBox 28"/>
          <p:cNvSpPr txBox="1"/>
          <p:nvPr/>
        </p:nvSpPr>
        <p:spPr>
          <a:xfrm rot="20701778">
            <a:off x="231049" y="4572417"/>
            <a:ext cx="855388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prof</a:t>
            </a:r>
            <a:r>
              <a:rPr lang="en-US" sz="2800" dirty="0" smtClean="0"/>
              <a:t>. </a:t>
            </a:r>
            <a:r>
              <a:rPr lang="en-US" sz="2800" dirty="0" err="1" smtClean="0"/>
              <a:t>Ch.Quick</a:t>
            </a:r>
            <a:r>
              <a:rPr lang="en-US" sz="2800" dirty="0" smtClean="0"/>
              <a:t>: </a:t>
            </a:r>
          </a:p>
          <a:p>
            <a:r>
              <a:rPr lang="en-US" sz="2800" dirty="0" smtClean="0"/>
              <a:t>“… unreasonable effectiveness of the Standard Model …”</a:t>
            </a:r>
            <a:endParaRPr lang="en-US" sz="2800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66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885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6400800" y="0"/>
          <a:ext cx="274320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676400"/>
            <a:ext cx="5867400" cy="3657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CP violation:</a:t>
            </a:r>
          </a:p>
          <a:p>
            <a:pPr lvl="1"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LHCb made first step towards measuring </a:t>
            </a:r>
            <a:r>
              <a:rPr lang="el-GR" dirty="0" smtClean="0">
                <a:latin typeface="Tahoma" pitchFamily="34" charset="0"/>
                <a:cs typeface="Tahoma" pitchFamily="34" charset="0"/>
              </a:rPr>
              <a:t>γ</a:t>
            </a:r>
            <a:endParaRPr lang="en-US" dirty="0" smtClean="0">
              <a:latin typeface="Tahoma" pitchFamily="34" charset="0"/>
              <a:cs typeface="Tahoma" pitchFamily="34" charset="0"/>
            </a:endParaRPr>
          </a:p>
          <a:p>
            <a:pPr lvl="1"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Best measurement of </a:t>
            </a:r>
            <a:r>
              <a:rPr lang="el-GR" dirty="0" smtClean="0">
                <a:latin typeface="Tahoma" pitchFamily="34" charset="0"/>
                <a:cs typeface="Tahoma" pitchFamily="34" charset="0"/>
              </a:rPr>
              <a:t>φ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s</a:t>
            </a:r>
          </a:p>
          <a:p>
            <a:pPr lvl="1"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Mixing asymmetry </a:t>
            </a:r>
            <a:r>
              <a:rPr lang="en-US" dirty="0" err="1" smtClean="0">
                <a:latin typeface="Tahoma" pitchFamily="34" charset="0"/>
                <a:cs typeface="Tahoma" pitchFamily="34" charset="0"/>
              </a:rPr>
              <a:t>a</a:t>
            </a:r>
            <a:r>
              <a:rPr lang="en-US" baseline="-25000" dirty="0" err="1" smtClean="0">
                <a:latin typeface="Tahoma" pitchFamily="34" charset="0"/>
                <a:cs typeface="Tahoma" pitchFamily="34" charset="0"/>
              </a:rPr>
              <a:t>sl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consistent with D0 and SM </a:t>
            </a:r>
          </a:p>
          <a:p>
            <a:pPr lvl="1"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First measurement of CP violation in  charm</a:t>
            </a:r>
          </a:p>
          <a:p>
            <a:pPr lvl="1"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First measurement of CP violation in  B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baseline="30000" dirty="0" smtClean="0">
                <a:latin typeface="Tahoma" pitchFamily="34" charset="0"/>
                <a:cs typeface="Tahoma" pitchFamily="34" charset="0"/>
              </a:rPr>
              <a:t>0</a:t>
            </a:r>
          </a:p>
          <a:p>
            <a:pPr>
              <a:defRPr/>
            </a:pPr>
            <a:r>
              <a:rPr lang="en-US" dirty="0" smtClean="0"/>
              <a:t>FCNC:</a:t>
            </a:r>
          </a:p>
          <a:p>
            <a:pPr lvl="1"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A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FB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in B</a:t>
            </a:r>
            <a:r>
              <a:rPr lang="en-US" baseline="30000" dirty="0" smtClean="0">
                <a:latin typeface="Tahoma" pitchFamily="34" charset="0"/>
                <a:cs typeface="Tahoma" pitchFamily="34" charset="0"/>
              </a:rPr>
              <a:t>0</a:t>
            </a:r>
            <a:r>
              <a:rPr lang="en-US" dirty="0" smtClean="0">
                <a:latin typeface="Tahoma" pitchFamily="34" charset="0"/>
                <a:cs typeface="Tahoma" pitchFamily="34" charset="0"/>
                <a:sym typeface="Symbol"/>
              </a:rPr>
              <a:t>K</a:t>
            </a:r>
            <a:r>
              <a:rPr lang="en-US" baseline="30000" dirty="0" smtClean="0">
                <a:latin typeface="Tahoma" pitchFamily="34" charset="0"/>
                <a:cs typeface="Tahoma" pitchFamily="34" charset="0"/>
                <a:sym typeface="Symbol"/>
              </a:rPr>
              <a:t>*0</a:t>
            </a:r>
            <a:r>
              <a:rPr lang="el-GR" dirty="0" smtClean="0">
                <a:latin typeface="Tahoma" pitchFamily="34" charset="0"/>
                <a:cs typeface="Tahoma" pitchFamily="34" charset="0"/>
                <a:sym typeface="Symbol"/>
              </a:rPr>
              <a:t>μμ</a:t>
            </a:r>
            <a:r>
              <a:rPr lang="en-US" dirty="0" smtClean="0">
                <a:latin typeface="Tahoma" pitchFamily="34" charset="0"/>
                <a:cs typeface="Tahoma" pitchFamily="34" charset="0"/>
                <a:sym typeface="Symbol"/>
              </a:rPr>
              <a:t> consistent with SM</a:t>
            </a:r>
          </a:p>
          <a:p>
            <a:pPr lvl="1">
              <a:defRPr/>
            </a:pPr>
            <a:r>
              <a:rPr lang="en-US" dirty="0" err="1" smtClean="0">
                <a:latin typeface="Tahoma" pitchFamily="34" charset="0"/>
                <a:cs typeface="Tahoma" pitchFamily="34" charset="0"/>
                <a:sym typeface="Symbol"/>
              </a:rPr>
              <a:t>Isospin</a:t>
            </a:r>
            <a:r>
              <a:rPr lang="en-US" dirty="0" smtClean="0">
                <a:latin typeface="Tahoma" pitchFamily="34" charset="0"/>
                <a:cs typeface="Tahoma" pitchFamily="34" charset="0"/>
                <a:sym typeface="Symbol"/>
              </a:rPr>
              <a:t> asymmetry in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en-US" dirty="0" smtClean="0">
                <a:latin typeface="Tahoma" pitchFamily="34" charset="0"/>
                <a:cs typeface="Tahoma" pitchFamily="34" charset="0"/>
                <a:sym typeface="Symbol"/>
              </a:rPr>
              <a:t>K</a:t>
            </a:r>
            <a:r>
              <a:rPr lang="el-GR" dirty="0" smtClean="0">
                <a:latin typeface="Tahoma" pitchFamily="34" charset="0"/>
                <a:cs typeface="Tahoma" pitchFamily="34" charset="0"/>
                <a:sym typeface="Symbol"/>
              </a:rPr>
              <a:t>μμ</a:t>
            </a:r>
            <a:endParaRPr lang="en-US" dirty="0" smtClean="0">
              <a:latin typeface="Tahoma" pitchFamily="34" charset="0"/>
              <a:cs typeface="Tahoma" pitchFamily="34" charset="0"/>
              <a:sym typeface="Symbol"/>
            </a:endParaRPr>
          </a:p>
          <a:p>
            <a:pPr lvl="1">
              <a:defRPr/>
            </a:pPr>
            <a:r>
              <a:rPr lang="en-US" dirty="0" smtClean="0">
                <a:latin typeface="Tahoma" pitchFamily="34" charset="0"/>
                <a:cs typeface="Tahoma" pitchFamily="34" charset="0"/>
                <a:sym typeface="Symbol"/>
              </a:rPr>
              <a:t>Super rare decay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B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baseline="30000" dirty="0" smtClean="0">
                <a:latin typeface="Tahoma" pitchFamily="34" charset="0"/>
                <a:cs typeface="Tahoma" pitchFamily="34" charset="0"/>
              </a:rPr>
              <a:t>0</a:t>
            </a:r>
            <a:r>
              <a:rPr lang="en-US" dirty="0" smtClean="0">
                <a:latin typeface="Tahoma" pitchFamily="34" charset="0"/>
                <a:cs typeface="Tahoma" pitchFamily="34" charset="0"/>
                <a:sym typeface="Symbol"/>
              </a:rPr>
              <a:t></a:t>
            </a:r>
            <a:r>
              <a:rPr lang="el-GR" dirty="0" smtClean="0">
                <a:latin typeface="Tahoma" pitchFamily="34" charset="0"/>
                <a:cs typeface="Tahoma" pitchFamily="34" charset="0"/>
                <a:sym typeface="Symbol"/>
              </a:rPr>
              <a:t>μμ</a:t>
            </a:r>
            <a:r>
              <a:rPr lang="en-US" dirty="0" smtClean="0">
                <a:latin typeface="Tahoma" pitchFamily="34" charset="0"/>
                <a:cs typeface="Tahoma" pitchFamily="34" charset="0"/>
                <a:sym typeface="Symbol"/>
              </a:rPr>
              <a:t> around the corner 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228600" y="5638800"/>
            <a:ext cx="58674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All results statistically limited!</a:t>
            </a:r>
            <a:endParaRPr lang="en-US" sz="1800" dirty="0">
              <a:solidFill>
                <a:srgbClr val="FF0000"/>
              </a:solidFill>
              <a:latin typeface="Tahoma" pitchFamily="34" charset="0"/>
              <a:cs typeface="Tahoma" pitchFamily="34" charset="0"/>
              <a:sym typeface="Symbol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endParaRPr lang="en-US" sz="1800" dirty="0">
              <a:solidFill>
                <a:srgbClr val="3333FF"/>
              </a:solidFill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endParaRPr lang="en-US" sz="1800"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67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Box 7"/>
          <p:cNvSpPr txBox="1">
            <a:spLocks noChangeArrowheads="1"/>
          </p:cNvSpPr>
          <p:nvPr/>
        </p:nvSpPr>
        <p:spPr bwMode="auto">
          <a:xfrm>
            <a:off x="2743200" y="3124200"/>
            <a:ext cx="3733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>
                <a:latin typeface="Brush Script MT" pitchFamily="66" charset="0"/>
              </a:rPr>
              <a:t>Thank you!</a:t>
            </a:r>
          </a:p>
        </p:txBody>
      </p:sp>
      <p:sp>
        <p:nvSpPr>
          <p:cNvPr id="79875" name="Date Placeholder 8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79876" name="Footer Placeholder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68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Backup: OPE</a:t>
            </a:r>
            <a:endParaRPr lang="en-US" dirty="0"/>
          </a:p>
        </p:txBody>
      </p:sp>
      <p:sp>
        <p:nvSpPr>
          <p:cNvPr id="8089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8090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33400" y="762000"/>
            <a:ext cx="51054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i="1" kern="0" dirty="0">
              <a:solidFill>
                <a:srgbClr val="000099"/>
              </a:solidFill>
              <a:cs typeface="Times New Roman" pitchFamily="18" charset="0"/>
            </a:endParaRPr>
          </a:p>
        </p:txBody>
      </p:sp>
      <p:pic>
        <p:nvPicPr>
          <p:cNvPr id="80902" name="Picture 9"/>
          <p:cNvPicPr>
            <a:picLocks noChangeAspect="1" noChangeArrowheads="1"/>
          </p:cNvPicPr>
          <p:nvPr/>
        </p:nvPicPr>
        <p:blipFill>
          <a:blip r:embed="rId3" cstate="print"/>
          <a:srcRect b="33128"/>
          <a:stretch>
            <a:fillRect/>
          </a:stretch>
        </p:blipFill>
        <p:spPr bwMode="auto">
          <a:xfrm>
            <a:off x="7938" y="3581400"/>
            <a:ext cx="1758950" cy="12049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80903" name="Picture 10"/>
          <p:cNvPicPr>
            <a:picLocks noChangeAspect="1" noChangeArrowheads="1"/>
          </p:cNvPicPr>
          <p:nvPr/>
        </p:nvPicPr>
        <p:blipFill>
          <a:blip r:embed="rId4" cstate="print"/>
          <a:srcRect b="32269"/>
          <a:stretch>
            <a:fillRect/>
          </a:stretch>
        </p:blipFill>
        <p:spPr bwMode="auto">
          <a:xfrm>
            <a:off x="0" y="5183188"/>
            <a:ext cx="1822450" cy="12795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80904" name="Picture 2"/>
          <p:cNvPicPr>
            <a:picLocks noChangeAspect="1" noChangeArrowheads="1"/>
          </p:cNvPicPr>
          <p:nvPr/>
        </p:nvPicPr>
        <p:blipFill>
          <a:blip r:embed="rId5" cstate="print"/>
          <a:srcRect l="22112" t="32014" r="59178" b="59381"/>
          <a:stretch>
            <a:fillRect/>
          </a:stretch>
        </p:blipFill>
        <p:spPr bwMode="auto">
          <a:xfrm>
            <a:off x="6019800" y="838200"/>
            <a:ext cx="2590800" cy="19621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8090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5557838"/>
            <a:ext cx="2776538" cy="11334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8090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5146675"/>
            <a:ext cx="2849563" cy="152876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pic>
        <p:nvPicPr>
          <p:cNvPr id="80907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0" y="2474913"/>
            <a:ext cx="4629150" cy="7254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sp>
        <p:nvSpPr>
          <p:cNvPr id="80908" name="Right Brace 22"/>
          <p:cNvSpPr>
            <a:spLocks/>
          </p:cNvSpPr>
          <p:nvPr/>
        </p:nvSpPr>
        <p:spPr bwMode="auto">
          <a:xfrm>
            <a:off x="1690688" y="3414713"/>
            <a:ext cx="366712" cy="3200400"/>
          </a:xfrm>
          <a:prstGeom prst="rightBrace">
            <a:avLst>
              <a:gd name="adj1" fmla="val 8323"/>
              <a:gd name="adj2" fmla="val 69250"/>
            </a:avLst>
          </a:prstGeom>
          <a:noFill/>
          <a:ln w="25400" algn="ctr">
            <a:solidFill>
              <a:schemeClr val="tx1"/>
            </a:solidFill>
            <a:round/>
            <a:headEnd/>
            <a:tailEnd type="none" w="lg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0909" name="TextBox 23"/>
          <p:cNvSpPr txBox="1">
            <a:spLocks noChangeArrowheads="1"/>
          </p:cNvSpPr>
          <p:nvPr/>
        </p:nvSpPr>
        <p:spPr bwMode="auto">
          <a:xfrm>
            <a:off x="2133600" y="5329238"/>
            <a:ext cx="1576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effectively:</a:t>
            </a:r>
          </a:p>
        </p:txBody>
      </p:sp>
      <p:sp>
        <p:nvSpPr>
          <p:cNvPr id="80910" name="TextBox 16"/>
          <p:cNvSpPr txBox="1">
            <a:spLocks noChangeArrowheads="1"/>
          </p:cNvSpPr>
          <p:nvPr/>
        </p:nvSpPr>
        <p:spPr bwMode="auto">
          <a:xfrm>
            <a:off x="4724400" y="3408363"/>
            <a:ext cx="1449388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B</a:t>
            </a:r>
            <a:r>
              <a:rPr lang="en-US" i="1" baseline="30000">
                <a:cs typeface="Times New Roman" pitchFamily="18" charset="0"/>
              </a:rPr>
              <a:t>0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→K*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μμ</a:t>
            </a:r>
            <a:endParaRPr lang="en-US"/>
          </a:p>
        </p:txBody>
      </p:sp>
      <p:sp>
        <p:nvSpPr>
          <p:cNvPr id="80911" name="TextBox 17"/>
          <p:cNvSpPr txBox="1">
            <a:spLocks noChangeArrowheads="1"/>
          </p:cNvSpPr>
          <p:nvPr/>
        </p:nvSpPr>
        <p:spPr bwMode="auto">
          <a:xfrm>
            <a:off x="7239000" y="3408363"/>
            <a:ext cx="1169988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B</a:t>
            </a:r>
            <a:r>
              <a:rPr lang="en-US" i="1" baseline="30000">
                <a:cs typeface="Times New Roman" pitchFamily="18" charset="0"/>
              </a:rPr>
              <a:t>0</a:t>
            </a:r>
            <a:r>
              <a:rPr lang="en-US" i="1" baseline="-25000">
                <a:cs typeface="Times New Roman" pitchFamily="18" charset="0"/>
              </a:rPr>
              <a:t>s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→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μμ</a:t>
            </a:r>
            <a:endParaRPr lang="en-US"/>
          </a:p>
        </p:txBody>
      </p:sp>
      <p:sp>
        <p:nvSpPr>
          <p:cNvPr id="80912" name="TextBox 18"/>
          <p:cNvSpPr txBox="1">
            <a:spLocks noChangeArrowheads="1"/>
          </p:cNvSpPr>
          <p:nvPr/>
        </p:nvSpPr>
        <p:spPr bwMode="auto">
          <a:xfrm>
            <a:off x="2293938" y="3408363"/>
            <a:ext cx="1857375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cs typeface="Times New Roman" pitchFamily="18" charset="0"/>
              </a:rPr>
              <a:t>B</a:t>
            </a:r>
            <a:r>
              <a:rPr lang="en-US" i="1" baseline="30000">
                <a:cs typeface="Times New Roman" pitchFamily="18" charset="0"/>
              </a:rPr>
              <a:t>0</a:t>
            </a:r>
            <a:r>
              <a:rPr lang="en-US" i="1" baseline="-25000">
                <a:cs typeface="Times New Roman" pitchFamily="18" charset="0"/>
              </a:rPr>
              <a:t>(s)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→K*(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φ</a:t>
            </a:r>
            <a:r>
              <a:rPr lang="en-US" i="1">
                <a:cs typeface="Times New Roman" pitchFamily="18" charset="0"/>
                <a:sym typeface="Wingdings" pitchFamily="2" charset="2"/>
              </a:rPr>
              <a:t>)</a:t>
            </a:r>
            <a:r>
              <a:rPr lang="el-GR" i="1">
                <a:cs typeface="Times New Roman" pitchFamily="18" charset="0"/>
                <a:sym typeface="Wingdings" pitchFamily="2" charset="2"/>
              </a:rPr>
              <a:t>γ</a:t>
            </a:r>
            <a:endParaRPr lang="en-US"/>
          </a:p>
        </p:txBody>
      </p:sp>
      <p:sp>
        <p:nvSpPr>
          <p:cNvPr id="80913" name="TextBox 23"/>
          <p:cNvSpPr txBox="1">
            <a:spLocks noChangeArrowheads="1"/>
          </p:cNvSpPr>
          <p:nvPr/>
        </p:nvSpPr>
        <p:spPr bwMode="auto">
          <a:xfrm>
            <a:off x="2901950" y="3802063"/>
            <a:ext cx="608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>
                <a:latin typeface="Rage Italic" pitchFamily="66" charset="0"/>
              </a:rPr>
              <a:t>O</a:t>
            </a:r>
            <a:r>
              <a:rPr lang="en-US" sz="2800" baseline="-25000">
                <a:cs typeface="Times New Roman" pitchFamily="18" charset="0"/>
              </a:rPr>
              <a:t>7</a:t>
            </a:r>
            <a:r>
              <a:rPr lang="el-GR" sz="2800" baseline="-25000">
                <a:cs typeface="Times New Roman" pitchFamily="18" charset="0"/>
              </a:rPr>
              <a:t>γ</a:t>
            </a:r>
            <a:endParaRPr lang="en-US" sz="2800">
              <a:cs typeface="Times New Roman" pitchFamily="18" charset="0"/>
            </a:endParaRPr>
          </a:p>
        </p:txBody>
      </p:sp>
      <p:sp>
        <p:nvSpPr>
          <p:cNvPr id="80914" name="TextBox 24"/>
          <p:cNvSpPr txBox="1">
            <a:spLocks noChangeArrowheads="1"/>
          </p:cNvSpPr>
          <p:nvPr/>
        </p:nvSpPr>
        <p:spPr bwMode="auto">
          <a:xfrm>
            <a:off x="4524375" y="3810000"/>
            <a:ext cx="19526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>
                <a:latin typeface="Rage Italic" pitchFamily="66" charset="0"/>
              </a:rPr>
              <a:t>O</a:t>
            </a:r>
            <a:r>
              <a:rPr lang="en-US" sz="2800" baseline="-25000">
                <a:cs typeface="Times New Roman" pitchFamily="18" charset="0"/>
              </a:rPr>
              <a:t>7</a:t>
            </a:r>
            <a:r>
              <a:rPr lang="el-GR" sz="2800" baseline="-25000">
                <a:cs typeface="Times New Roman" pitchFamily="18" charset="0"/>
              </a:rPr>
              <a:t>γ</a:t>
            </a:r>
            <a:r>
              <a:rPr lang="en-US" sz="2800">
                <a:cs typeface="Times New Roman" pitchFamily="18" charset="0"/>
              </a:rPr>
              <a:t>,</a:t>
            </a:r>
            <a:r>
              <a:rPr lang="en-US" sz="2800">
                <a:latin typeface="Rage Italic" pitchFamily="66" charset="0"/>
              </a:rPr>
              <a:t>O</a:t>
            </a:r>
            <a:r>
              <a:rPr lang="en-US" sz="2800" baseline="-25000">
                <a:cs typeface="Times New Roman" pitchFamily="18" charset="0"/>
              </a:rPr>
              <a:t>9V</a:t>
            </a:r>
            <a:r>
              <a:rPr lang="en-US" sz="2800">
                <a:cs typeface="Times New Roman" pitchFamily="18" charset="0"/>
              </a:rPr>
              <a:t>,</a:t>
            </a:r>
            <a:r>
              <a:rPr lang="en-US" sz="2800">
                <a:latin typeface="Rage Italic" pitchFamily="66" charset="0"/>
              </a:rPr>
              <a:t>O</a:t>
            </a:r>
            <a:r>
              <a:rPr lang="en-US" sz="2800" baseline="-25000">
                <a:cs typeface="Times New Roman" pitchFamily="18" charset="0"/>
              </a:rPr>
              <a:t>10A</a:t>
            </a:r>
            <a:r>
              <a:rPr lang="en-US" sz="2800">
                <a:cs typeface="Times New Roman" pitchFamily="18" charset="0"/>
              </a:rPr>
              <a:t>,</a:t>
            </a:r>
          </a:p>
          <a:p>
            <a:pPr algn="ctr"/>
            <a:r>
              <a:rPr lang="en-US">
                <a:latin typeface="Rage Italic" pitchFamily="66" charset="0"/>
              </a:rPr>
              <a:t>O</a:t>
            </a:r>
            <a:r>
              <a:rPr lang="en-US" baseline="-25000">
                <a:cs typeface="Times New Roman" pitchFamily="18" charset="0"/>
              </a:rPr>
              <a:t>S</a:t>
            </a:r>
            <a:r>
              <a:rPr lang="en-US">
                <a:cs typeface="Times New Roman" pitchFamily="18" charset="0"/>
              </a:rPr>
              <a:t>,</a:t>
            </a:r>
            <a:r>
              <a:rPr lang="en-US">
                <a:latin typeface="Rage Italic" pitchFamily="66" charset="0"/>
              </a:rPr>
              <a:t>O</a:t>
            </a:r>
            <a:r>
              <a:rPr lang="en-US" baseline="-25000">
                <a:cs typeface="Times New Roman" pitchFamily="18" charset="0"/>
              </a:rPr>
              <a:t>P</a:t>
            </a:r>
            <a:endParaRPr lang="en-US" baseline="-25000"/>
          </a:p>
        </p:txBody>
      </p:sp>
      <p:sp>
        <p:nvSpPr>
          <p:cNvPr id="80915" name="TextBox 28"/>
          <p:cNvSpPr txBox="1">
            <a:spLocks noChangeArrowheads="1"/>
          </p:cNvSpPr>
          <p:nvPr/>
        </p:nvSpPr>
        <p:spPr bwMode="auto">
          <a:xfrm>
            <a:off x="7391400" y="3810000"/>
            <a:ext cx="8874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Rage Italic" pitchFamily="66" charset="0"/>
              </a:rPr>
              <a:t>O</a:t>
            </a:r>
            <a:r>
              <a:rPr lang="en-US" sz="2800" baseline="-25000">
                <a:cs typeface="Times New Roman" pitchFamily="18" charset="0"/>
              </a:rPr>
              <a:t>10A</a:t>
            </a:r>
            <a:r>
              <a:rPr lang="en-US" sz="2800">
                <a:cs typeface="Times New Roman" pitchFamily="18" charset="0"/>
              </a:rPr>
              <a:t>,</a:t>
            </a:r>
          </a:p>
          <a:p>
            <a:r>
              <a:rPr lang="en-US">
                <a:latin typeface="Rage Italic" pitchFamily="66" charset="0"/>
              </a:rPr>
              <a:t>O</a:t>
            </a:r>
            <a:r>
              <a:rPr lang="en-US" baseline="-25000">
                <a:cs typeface="Times New Roman" pitchFamily="18" charset="0"/>
              </a:rPr>
              <a:t>S</a:t>
            </a:r>
            <a:r>
              <a:rPr lang="en-US">
                <a:cs typeface="Times New Roman" pitchFamily="18" charset="0"/>
              </a:rPr>
              <a:t>,</a:t>
            </a:r>
            <a:r>
              <a:rPr lang="en-US">
                <a:latin typeface="Rage Italic" pitchFamily="66" charset="0"/>
              </a:rPr>
              <a:t>O</a:t>
            </a:r>
            <a:r>
              <a:rPr lang="en-US" baseline="-25000">
                <a:cs typeface="Times New Roman" pitchFamily="18" charset="0"/>
              </a:rPr>
              <a:t>P</a:t>
            </a:r>
            <a:endParaRPr lang="en-US" baseline="-25000"/>
          </a:p>
        </p:txBody>
      </p:sp>
      <p:sp>
        <p:nvSpPr>
          <p:cNvPr id="80916" name="TextBox 29"/>
          <p:cNvSpPr txBox="1">
            <a:spLocks noChangeArrowheads="1"/>
          </p:cNvSpPr>
          <p:nvPr/>
        </p:nvSpPr>
        <p:spPr bwMode="auto">
          <a:xfrm>
            <a:off x="1905000" y="4648200"/>
            <a:ext cx="26670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500">
                <a:solidFill>
                  <a:schemeClr val="accent2"/>
                </a:solidFill>
              </a:rPr>
              <a:t>In principle both left- </a:t>
            </a:r>
          </a:p>
          <a:p>
            <a:pPr algn="ctr"/>
            <a:r>
              <a:rPr lang="en-US" sz="1500">
                <a:solidFill>
                  <a:schemeClr val="accent2"/>
                </a:solidFill>
              </a:rPr>
              <a:t>and righthanded,</a:t>
            </a:r>
            <a:r>
              <a:rPr lang="en-US" sz="1500">
                <a:solidFill>
                  <a:schemeClr val="accent2"/>
                </a:solidFill>
                <a:latin typeface="Rage Italic" pitchFamily="66" charset="0"/>
              </a:rPr>
              <a:t> O</a:t>
            </a:r>
            <a:r>
              <a:rPr lang="en-US" sz="1500" baseline="-25000">
                <a:solidFill>
                  <a:schemeClr val="accent2"/>
                </a:solidFill>
                <a:cs typeface="Times New Roman" pitchFamily="18" charset="0"/>
              </a:rPr>
              <a:t>7</a:t>
            </a:r>
            <a:r>
              <a:rPr lang="el-GR" sz="1500" baseline="-25000">
                <a:solidFill>
                  <a:schemeClr val="accent2"/>
                </a:solidFill>
                <a:cs typeface="Times New Roman" pitchFamily="18" charset="0"/>
              </a:rPr>
              <a:t>γ</a:t>
            </a:r>
            <a:r>
              <a:rPr lang="en-US" sz="1500" baseline="-25000">
                <a:solidFill>
                  <a:schemeClr val="accent2"/>
                </a:solidFill>
              </a:rPr>
              <a:t> </a:t>
            </a:r>
            <a:r>
              <a:rPr lang="en-US" sz="1500">
                <a:solidFill>
                  <a:schemeClr val="accent2"/>
                </a:solidFill>
              </a:rPr>
              <a:t> and </a:t>
            </a:r>
            <a:r>
              <a:rPr lang="en-US" sz="1500">
                <a:solidFill>
                  <a:schemeClr val="accent2"/>
                </a:solidFill>
                <a:latin typeface="Rage Italic" pitchFamily="66" charset="0"/>
              </a:rPr>
              <a:t>O</a:t>
            </a:r>
            <a:r>
              <a:rPr lang="en-US" sz="1500" baseline="-25000">
                <a:solidFill>
                  <a:schemeClr val="accent2"/>
                </a:solidFill>
                <a:cs typeface="Times New Roman" pitchFamily="18" charset="0"/>
              </a:rPr>
              <a:t>7</a:t>
            </a:r>
            <a:r>
              <a:rPr lang="el-GR" sz="1500" baseline="-25000">
                <a:solidFill>
                  <a:schemeClr val="accent2"/>
                </a:solidFill>
                <a:cs typeface="Times New Roman" pitchFamily="18" charset="0"/>
              </a:rPr>
              <a:t>γ</a:t>
            </a:r>
            <a:r>
              <a:rPr lang="en-US" sz="1600">
                <a:solidFill>
                  <a:schemeClr val="accent2"/>
                </a:solidFill>
                <a:cs typeface="Times New Roman" pitchFamily="18" charset="0"/>
              </a:rPr>
              <a:t>’</a:t>
            </a:r>
            <a:endParaRPr lang="en-US" sz="1600">
              <a:solidFill>
                <a:schemeClr val="accent2"/>
              </a:solidFill>
            </a:endParaRPr>
          </a:p>
        </p:txBody>
      </p:sp>
      <p:sp>
        <p:nvSpPr>
          <p:cNvPr id="80917" name="TextBox 30"/>
          <p:cNvSpPr txBox="1">
            <a:spLocks noChangeArrowheads="1"/>
          </p:cNvSpPr>
          <p:nvPr/>
        </p:nvSpPr>
        <p:spPr bwMode="auto">
          <a:xfrm>
            <a:off x="4572000" y="4724400"/>
            <a:ext cx="2514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500">
                <a:solidFill>
                  <a:schemeClr val="accent2"/>
                </a:solidFill>
                <a:latin typeface="Rage Italic" pitchFamily="66" charset="0"/>
              </a:rPr>
              <a:t>O</a:t>
            </a:r>
            <a:r>
              <a:rPr lang="en-US" sz="1500" baseline="-25000">
                <a:solidFill>
                  <a:schemeClr val="accent2"/>
                </a:solidFill>
                <a:cs typeface="Times New Roman" pitchFamily="18" charset="0"/>
              </a:rPr>
              <a:t>S</a:t>
            </a:r>
            <a:r>
              <a:rPr lang="en-US" sz="1500" baseline="-25000">
                <a:solidFill>
                  <a:schemeClr val="accent2"/>
                </a:solidFill>
              </a:rPr>
              <a:t> </a:t>
            </a:r>
            <a:r>
              <a:rPr lang="en-US" sz="1500">
                <a:solidFill>
                  <a:schemeClr val="accent2"/>
                </a:solidFill>
              </a:rPr>
              <a:t>: Scalar current (Higgs)</a:t>
            </a:r>
          </a:p>
          <a:p>
            <a:r>
              <a:rPr lang="en-US" sz="1500">
                <a:solidFill>
                  <a:schemeClr val="accent2"/>
                </a:solidFill>
                <a:latin typeface="Rage Italic" pitchFamily="66" charset="0"/>
              </a:rPr>
              <a:t>O</a:t>
            </a:r>
            <a:r>
              <a:rPr lang="en-US" sz="1500" baseline="-25000">
                <a:solidFill>
                  <a:schemeClr val="accent2"/>
                </a:solidFill>
                <a:cs typeface="Times New Roman" pitchFamily="18" charset="0"/>
              </a:rPr>
              <a:t>P</a:t>
            </a:r>
            <a:r>
              <a:rPr lang="en-US" sz="1500">
                <a:solidFill>
                  <a:schemeClr val="accent2"/>
                </a:solidFill>
                <a:cs typeface="Times New Roman" pitchFamily="18" charset="0"/>
              </a:rPr>
              <a:t>: Pseudo-scalar</a:t>
            </a:r>
            <a:endParaRPr lang="en-US" sz="1500">
              <a:solidFill>
                <a:schemeClr val="accent2"/>
              </a:solidFill>
            </a:endParaRPr>
          </a:p>
        </p:txBody>
      </p:sp>
      <p:sp>
        <p:nvSpPr>
          <p:cNvPr id="80918" name="TextBox 9"/>
          <p:cNvSpPr txBox="1">
            <a:spLocks noChangeArrowheads="1"/>
          </p:cNvSpPr>
          <p:nvPr/>
        </p:nvSpPr>
        <p:spPr bwMode="auto">
          <a:xfrm rot="-5400000">
            <a:off x="7100888" y="4662487"/>
            <a:ext cx="3810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/>
              <a:t>e.g. W.Altmannshofer et al.,  JHEP 0901:019,2009</a:t>
            </a:r>
          </a:p>
        </p:txBody>
      </p:sp>
      <p:sp>
        <p:nvSpPr>
          <p:cNvPr id="80919" name="TextBox 30"/>
          <p:cNvSpPr txBox="1">
            <a:spLocks noChangeArrowheads="1"/>
          </p:cNvSpPr>
          <p:nvPr/>
        </p:nvSpPr>
        <p:spPr bwMode="auto">
          <a:xfrm>
            <a:off x="7010400" y="4724400"/>
            <a:ext cx="16002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500">
                <a:solidFill>
                  <a:schemeClr val="accent2"/>
                </a:solidFill>
                <a:cs typeface="Times New Roman" pitchFamily="18" charset="0"/>
              </a:rPr>
              <a:t>Highly suppressed </a:t>
            </a:r>
          </a:p>
          <a:p>
            <a:r>
              <a:rPr lang="en-US" sz="1500">
                <a:solidFill>
                  <a:schemeClr val="accent2"/>
                </a:solidFill>
                <a:cs typeface="Times New Roman" pitchFamily="18" charset="0"/>
              </a:rPr>
              <a:t>in SM</a:t>
            </a:r>
          </a:p>
        </p:txBody>
      </p:sp>
      <p:sp>
        <p:nvSpPr>
          <p:cNvPr id="80920" name="Right Brace 24"/>
          <p:cNvSpPr>
            <a:spLocks/>
          </p:cNvSpPr>
          <p:nvPr/>
        </p:nvSpPr>
        <p:spPr bwMode="auto">
          <a:xfrm>
            <a:off x="6784975" y="4745038"/>
            <a:ext cx="155575" cy="457200"/>
          </a:xfrm>
          <a:prstGeom prst="rightBrace">
            <a:avLst>
              <a:gd name="adj1" fmla="val 8327"/>
              <a:gd name="adj2" fmla="val 50000"/>
            </a:avLst>
          </a:prstGeom>
          <a:solidFill>
            <a:schemeClr val="bg1"/>
          </a:solidFill>
          <a:ln w="12700" algn="ctr">
            <a:solidFill>
              <a:schemeClr val="accent2"/>
            </a:solidFill>
            <a:round/>
            <a:headEnd/>
            <a:tailEnd type="none" w="lg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990600"/>
            <a:ext cx="6781800" cy="19812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kern="0" dirty="0" err="1" smtClean="0">
                <a:cs typeface="Times New Roman" pitchFamily="18" charset="0"/>
              </a:rPr>
              <a:t>Flavour</a:t>
            </a:r>
            <a:r>
              <a:rPr lang="en-US" kern="0" dirty="0" smtClean="0">
                <a:cs typeface="Times New Roman" pitchFamily="18" charset="0"/>
              </a:rPr>
              <a:t> changing neutral currents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kern="0" dirty="0" smtClean="0">
                <a:cs typeface="Times New Roman" pitchFamily="18" charset="0"/>
              </a:rPr>
              <a:t>Probe V-A structure of SM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kern="0" dirty="0" smtClean="0">
                <a:cs typeface="Times New Roman" pitchFamily="18" charset="0"/>
              </a:rPr>
              <a:t>In HQET expressed in terms of Wilson </a:t>
            </a:r>
            <a:r>
              <a:rPr lang="en-US" kern="0" dirty="0" err="1" smtClean="0">
                <a:cs typeface="Times New Roman" pitchFamily="18" charset="0"/>
              </a:rPr>
              <a:t>coeficients</a:t>
            </a:r>
            <a:endParaRPr lang="en-US" kern="0" dirty="0" smtClean="0">
              <a:cs typeface="Times New Roman" pitchFamily="18" charset="0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69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355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6500813" cy="790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4" cstate="print"/>
          <a:srcRect l="44435" t="1711"/>
          <a:stretch>
            <a:fillRect/>
          </a:stretch>
        </p:blipFill>
        <p:spPr bwMode="auto">
          <a:xfrm>
            <a:off x="990600" y="1689100"/>
            <a:ext cx="1423988" cy="515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pic>
        <p:nvPicPr>
          <p:cNvPr id="23559" name="Picture 4"/>
          <p:cNvPicPr>
            <a:picLocks noChangeAspect="1" noChangeArrowheads="1"/>
          </p:cNvPicPr>
          <p:nvPr/>
        </p:nvPicPr>
        <p:blipFill>
          <a:blip r:embed="rId5" cstate="print"/>
          <a:srcRect l="21918" b="10800"/>
          <a:stretch>
            <a:fillRect/>
          </a:stretch>
        </p:blipFill>
        <p:spPr bwMode="auto">
          <a:xfrm>
            <a:off x="2546350" y="1692275"/>
            <a:ext cx="3800475" cy="517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pic>
        <p:nvPicPr>
          <p:cNvPr id="2356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99225" y="1695450"/>
            <a:ext cx="1533525" cy="514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</p:spPr>
      </p:pic>
      <p:pic>
        <p:nvPicPr>
          <p:cNvPr id="23561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4825" y="4705350"/>
            <a:ext cx="3076575" cy="6286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cxnSp>
        <p:nvCxnSpPr>
          <p:cNvPr id="19" name="Straight Connector 18"/>
          <p:cNvCxnSpPr/>
          <p:nvPr/>
        </p:nvCxnSpPr>
        <p:spPr bwMode="auto">
          <a:xfrm>
            <a:off x="4572000" y="2209800"/>
            <a:ext cx="0" cy="3200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own Arrow 20"/>
          <p:cNvSpPr/>
          <p:nvPr/>
        </p:nvSpPr>
        <p:spPr bwMode="auto">
          <a:xfrm rot="3641347">
            <a:off x="4224338" y="1603375"/>
            <a:ext cx="533400" cy="388302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533400" y="5410200"/>
            <a:ext cx="838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5" name="Picture 26" descr="higgs-blackboard.jpg"/>
          <p:cNvPicPr>
            <a:picLocks noChangeAspect="1"/>
          </p:cNvPicPr>
          <p:nvPr/>
        </p:nvPicPr>
        <p:blipFill>
          <a:blip r:embed="rId8" cstate="print"/>
          <a:srcRect l="11739" b="3622"/>
          <a:stretch>
            <a:fillRect/>
          </a:stretch>
        </p:blipFill>
        <p:spPr bwMode="auto">
          <a:xfrm>
            <a:off x="5715000" y="4459288"/>
            <a:ext cx="3362325" cy="220186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3566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" y="5421313"/>
            <a:ext cx="1781175" cy="4460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" y="5943600"/>
            <a:ext cx="6400800" cy="533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US" dirty="0" err="1" smtClean="0"/>
              <a:t>Flavour</a:t>
            </a:r>
            <a:r>
              <a:rPr lang="en-US" dirty="0" smtClean="0"/>
              <a:t> physics closely connected to Higgs</a:t>
            </a:r>
            <a:r>
              <a:rPr lang="en-US" dirty="0" smtClean="0">
                <a:solidFill>
                  <a:schemeClr val="bg1"/>
                </a:solidFill>
              </a:rPr>
              <a:t>??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143000" y="0"/>
            <a:ext cx="69342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Motivation 2: at the heart of the SM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7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Backup: </a:t>
            </a:r>
            <a:r>
              <a:rPr lang="en-US" dirty="0" err="1" smtClean="0"/>
              <a:t>Isospin</a:t>
            </a:r>
            <a:r>
              <a:rPr lang="en-US" dirty="0" smtClean="0"/>
              <a:t> asymmetry</a:t>
            </a:r>
            <a:endParaRPr lang="en-US" dirty="0"/>
          </a:p>
        </p:txBody>
      </p:sp>
      <p:sp>
        <p:nvSpPr>
          <p:cNvPr id="8192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8192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pic>
        <p:nvPicPr>
          <p:cNvPr id="819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685800"/>
            <a:ext cx="4867275" cy="34575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76200" y="3124200"/>
            <a:ext cx="5562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Isospin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asymmetry: </a:t>
            </a:r>
            <a:r>
              <a:rPr lang="en-US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</a:t>
            </a:r>
            <a:r>
              <a:rPr lang="en-US" i="1" u="sng" baseline="30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0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u="sng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vs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</a:t>
            </a:r>
            <a:r>
              <a:rPr lang="en-US" i="1" u="sng" baseline="30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+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difference?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endParaRPr lang="en-US" sz="1600" dirty="0">
              <a:solidFill>
                <a:srgbClr val="3333FF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1600" dirty="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No </a:t>
            </a:r>
            <a:r>
              <a:rPr lang="en-US" sz="1600" dirty="0" err="1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isospin</a:t>
            </a:r>
            <a:r>
              <a:rPr lang="en-US" sz="1600" dirty="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 asymmetry in </a:t>
            </a:r>
            <a:r>
              <a:rPr lang="en-US" sz="1600" i="1" dirty="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K* </a:t>
            </a:r>
            <a:r>
              <a:rPr lang="en-US" sz="1600" dirty="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channels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>
                <a:latin typeface="Tahoma" pitchFamily="34" charset="0"/>
                <a:cs typeface="Tahoma" pitchFamily="34" charset="0"/>
              </a:rPr>
              <a:t>SM prediction: -1%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1600" dirty="0">
                <a:solidFill>
                  <a:srgbClr val="3333FF"/>
                </a:solidFill>
                <a:latin typeface="Tahoma" pitchFamily="34" charset="0"/>
                <a:cs typeface="Tahoma" pitchFamily="34" charset="0"/>
              </a:rPr>
              <a:t>Deficit in N(</a:t>
            </a:r>
            <a:r>
              <a:rPr lang="en-US" sz="1600" i="1" dirty="0">
                <a:solidFill>
                  <a:srgbClr val="3333FF"/>
                </a:solidFill>
                <a:cs typeface="Times New Roman" pitchFamily="18" charset="0"/>
              </a:rPr>
              <a:t>B</a:t>
            </a:r>
            <a:r>
              <a:rPr lang="en-US" sz="1600" i="1" baseline="30000" dirty="0">
                <a:solidFill>
                  <a:srgbClr val="3333FF"/>
                </a:solidFill>
                <a:cs typeface="Times New Roman" pitchFamily="18" charset="0"/>
              </a:rPr>
              <a:t>0</a:t>
            </a:r>
            <a:r>
              <a:rPr lang="en-US" sz="1600" i="1" dirty="0">
                <a:solidFill>
                  <a:srgbClr val="3333FF"/>
                </a:solidFill>
                <a:cs typeface="Times New Roman" pitchFamily="18" charset="0"/>
                <a:sym typeface="Wingdings" pitchFamily="2" charset="2"/>
              </a:rPr>
              <a:t>→K</a:t>
            </a:r>
            <a:r>
              <a:rPr lang="en-US" sz="1600" i="1" baseline="-25000" dirty="0">
                <a:solidFill>
                  <a:srgbClr val="3333FF"/>
                </a:solidFill>
                <a:cs typeface="Times New Roman" pitchFamily="18" charset="0"/>
                <a:sym typeface="Wingdings" pitchFamily="2" charset="2"/>
              </a:rPr>
              <a:t>s</a:t>
            </a:r>
            <a:r>
              <a:rPr lang="en-US" sz="1600" i="1" baseline="30000" dirty="0">
                <a:solidFill>
                  <a:srgbClr val="3333FF"/>
                </a:solidFill>
                <a:cs typeface="Times New Roman" pitchFamily="18" charset="0"/>
                <a:sym typeface="Wingdings" pitchFamily="2" charset="2"/>
              </a:rPr>
              <a:t>0</a:t>
            </a:r>
            <a:r>
              <a:rPr lang="el-GR" sz="1600" i="1" dirty="0">
                <a:solidFill>
                  <a:srgbClr val="3333FF"/>
                </a:solidFill>
                <a:cs typeface="Times New Roman" pitchFamily="18" charset="0"/>
                <a:sym typeface="Wingdings" pitchFamily="2" charset="2"/>
              </a:rPr>
              <a:t>μμ</a:t>
            </a:r>
            <a:r>
              <a:rPr lang="en-US" sz="1600" dirty="0">
                <a:solidFill>
                  <a:srgbClr val="3333FF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)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>
                <a:latin typeface="Tahoma" pitchFamily="34" charset="0"/>
                <a:cs typeface="Tahoma" pitchFamily="34" charset="0"/>
                <a:sym typeface="Wingdings" pitchFamily="2" charset="2"/>
              </a:rPr>
              <a:t>No  precise SM prediction, expected close to zero…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endParaRPr lang="en-US" sz="1800" dirty="0">
              <a:solidFill>
                <a:srgbClr val="3333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81927" name="Picture 13"/>
          <p:cNvPicPr>
            <a:picLocks noChangeAspect="1" noChangeArrowheads="1"/>
          </p:cNvPicPr>
          <p:nvPr/>
        </p:nvPicPr>
        <p:blipFill>
          <a:blip r:embed="rId4" cstate="print"/>
          <a:srcRect t="4546"/>
          <a:stretch>
            <a:fillRect/>
          </a:stretch>
        </p:blipFill>
        <p:spPr bwMode="auto">
          <a:xfrm>
            <a:off x="5843588" y="4776788"/>
            <a:ext cx="3300412" cy="208121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</p:pic>
      <p:sp>
        <p:nvSpPr>
          <p:cNvPr id="10" name="Rectangle 9"/>
          <p:cNvSpPr/>
          <p:nvPr/>
        </p:nvSpPr>
        <p:spPr>
          <a:xfrm>
            <a:off x="6858000" y="4876800"/>
            <a:ext cx="9906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70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Motivation 3: CKM magnitude mysterious</a:t>
            </a: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half" idx="1"/>
          </p:nvPr>
        </p:nvSpPr>
        <p:spPr>
          <a:xfrm>
            <a:off x="228600" y="1066800"/>
            <a:ext cx="6096000" cy="1981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u="sng" dirty="0" smtClean="0"/>
              <a:t>CKM matrix:</a:t>
            </a:r>
          </a:p>
          <a:p>
            <a:pPr>
              <a:defRPr/>
            </a:pPr>
            <a:r>
              <a:rPr lang="en-US" dirty="0" smtClean="0"/>
              <a:t>Coupling strength of charged current</a:t>
            </a:r>
          </a:p>
          <a:p>
            <a:pPr>
              <a:defRPr/>
            </a:pPr>
            <a:r>
              <a:rPr lang="en-US" dirty="0" smtClean="0"/>
              <a:t>Completely different hierarchy !</a:t>
            </a:r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3" cstate="print"/>
          <a:srcRect t="2138"/>
          <a:stretch>
            <a:fillRect/>
          </a:stretch>
        </p:blipFill>
        <p:spPr bwMode="auto">
          <a:xfrm>
            <a:off x="6400800" y="685800"/>
            <a:ext cx="2362200" cy="1905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24583" name="Picture 19" descr="PMNS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675" y="3040063"/>
            <a:ext cx="3713163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20" descr="CKM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1113" y="3040063"/>
            <a:ext cx="3976687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Box 21"/>
          <p:cNvSpPr txBox="1">
            <a:spLocks noChangeArrowheads="1"/>
          </p:cNvSpPr>
          <p:nvPr/>
        </p:nvSpPr>
        <p:spPr bwMode="auto">
          <a:xfrm>
            <a:off x="4303713" y="3352800"/>
            <a:ext cx="40798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vs</a:t>
            </a:r>
          </a:p>
        </p:txBody>
      </p:sp>
      <p:grpSp>
        <p:nvGrpSpPr>
          <p:cNvPr id="24586" name="Group 14"/>
          <p:cNvGrpSpPr>
            <a:grpSpLocks/>
          </p:cNvGrpSpPr>
          <p:nvPr/>
        </p:nvGrpSpPr>
        <p:grpSpPr bwMode="auto">
          <a:xfrm>
            <a:off x="115888" y="5016500"/>
            <a:ext cx="4148137" cy="1460500"/>
            <a:chOff x="0" y="4504340"/>
            <a:chExt cx="4149545" cy="1459390"/>
          </a:xfrm>
        </p:grpSpPr>
        <p:pic>
          <p:nvPicPr>
            <p:cNvPr id="24599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l="52815"/>
            <a:stretch>
              <a:fillRect/>
            </a:stretch>
          </p:blipFill>
          <p:spPr bwMode="auto">
            <a:xfrm>
              <a:off x="1077146" y="4659720"/>
              <a:ext cx="2765160" cy="126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0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r="84895"/>
            <a:stretch>
              <a:fillRect/>
            </a:stretch>
          </p:blipFill>
          <p:spPr bwMode="auto">
            <a:xfrm>
              <a:off x="1805" y="4696365"/>
              <a:ext cx="1030060" cy="126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1" name="Rectangle 11"/>
            <p:cNvSpPr>
              <a:spLocks noChangeArrowheads="1"/>
            </p:cNvSpPr>
            <p:nvPr/>
          </p:nvSpPr>
          <p:spPr bwMode="auto">
            <a:xfrm>
              <a:off x="0" y="4504340"/>
              <a:ext cx="4149545" cy="14593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587" name="Group 13"/>
          <p:cNvGrpSpPr>
            <a:grpSpLocks/>
          </p:cNvGrpSpPr>
          <p:nvPr/>
        </p:nvGrpSpPr>
        <p:grpSpPr bwMode="auto">
          <a:xfrm>
            <a:off x="4418013" y="5016500"/>
            <a:ext cx="4572000" cy="1460500"/>
            <a:chOff x="4531790" y="4504340"/>
            <a:chExt cx="4572000" cy="1459390"/>
          </a:xfrm>
        </p:grpSpPr>
        <p:pic>
          <p:nvPicPr>
            <p:cNvPr id="24597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72000" y="4619555"/>
              <a:ext cx="4531790" cy="126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8" name="Rectangle 12"/>
            <p:cNvSpPr>
              <a:spLocks noChangeArrowheads="1"/>
            </p:cNvSpPr>
            <p:nvPr/>
          </p:nvSpPr>
          <p:spPr bwMode="auto">
            <a:xfrm>
              <a:off x="4531790" y="4504340"/>
              <a:ext cx="4572000" cy="14593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588" name="TextBox 24"/>
          <p:cNvSpPr txBox="1">
            <a:spLocks noChangeArrowheads="1"/>
          </p:cNvSpPr>
          <p:nvPr/>
        </p:nvSpPr>
        <p:spPr bwMode="auto">
          <a:xfrm>
            <a:off x="8229600" y="44196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mass</a:t>
            </a:r>
          </a:p>
        </p:txBody>
      </p:sp>
      <p:cxnSp>
        <p:nvCxnSpPr>
          <p:cNvPr id="24589" name="Straight Arrow Connector 26"/>
          <p:cNvCxnSpPr>
            <a:cxnSpLocks noChangeShapeType="1"/>
          </p:cNvCxnSpPr>
          <p:nvPr/>
        </p:nvCxnSpPr>
        <p:spPr bwMode="auto">
          <a:xfrm>
            <a:off x="8610600" y="4114800"/>
            <a:ext cx="0" cy="4572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4590" name="TextBox 31"/>
          <p:cNvSpPr txBox="1">
            <a:spLocks noChangeArrowheads="1"/>
          </p:cNvSpPr>
          <p:nvPr/>
        </p:nvSpPr>
        <p:spPr bwMode="auto">
          <a:xfrm>
            <a:off x="4991100" y="4419600"/>
            <a:ext cx="1073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flavour</a:t>
            </a:r>
          </a:p>
        </p:txBody>
      </p:sp>
      <p:cxnSp>
        <p:nvCxnSpPr>
          <p:cNvPr id="24591" name="Straight Arrow Connector 32"/>
          <p:cNvCxnSpPr>
            <a:cxnSpLocks noChangeShapeType="1"/>
          </p:cNvCxnSpPr>
          <p:nvPr/>
        </p:nvCxnSpPr>
        <p:spPr bwMode="auto">
          <a:xfrm>
            <a:off x="5372100" y="4114800"/>
            <a:ext cx="0" cy="4572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4592" name="TextBox 33"/>
          <p:cNvSpPr txBox="1">
            <a:spLocks noChangeArrowheads="1"/>
          </p:cNvSpPr>
          <p:nvPr/>
        </p:nvSpPr>
        <p:spPr bwMode="auto">
          <a:xfrm>
            <a:off x="3314700" y="44196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mass</a:t>
            </a:r>
          </a:p>
        </p:txBody>
      </p:sp>
      <p:cxnSp>
        <p:nvCxnSpPr>
          <p:cNvPr id="24593" name="Straight Arrow Connector 34"/>
          <p:cNvCxnSpPr>
            <a:cxnSpLocks noChangeShapeType="1"/>
          </p:cNvCxnSpPr>
          <p:nvPr/>
        </p:nvCxnSpPr>
        <p:spPr bwMode="auto">
          <a:xfrm>
            <a:off x="3695700" y="4114800"/>
            <a:ext cx="0" cy="4572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4594" name="TextBox 35"/>
          <p:cNvSpPr txBox="1">
            <a:spLocks noChangeArrowheads="1"/>
          </p:cNvSpPr>
          <p:nvPr/>
        </p:nvSpPr>
        <p:spPr bwMode="auto">
          <a:xfrm>
            <a:off x="76200" y="4419600"/>
            <a:ext cx="1073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flavour</a:t>
            </a:r>
          </a:p>
        </p:txBody>
      </p:sp>
      <p:cxnSp>
        <p:nvCxnSpPr>
          <p:cNvPr id="24595" name="Straight Arrow Connector 36"/>
          <p:cNvCxnSpPr>
            <a:cxnSpLocks noChangeShapeType="1"/>
          </p:cNvCxnSpPr>
          <p:nvPr/>
        </p:nvCxnSpPr>
        <p:spPr bwMode="auto">
          <a:xfrm>
            <a:off x="457200" y="4114800"/>
            <a:ext cx="0" cy="4572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8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596" y="0"/>
            <a:ext cx="78486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Motivation 3: CKM magnitude mysterious</a:t>
            </a:r>
            <a:endParaRPr lang="en-US" dirty="0"/>
          </a:p>
        </p:txBody>
      </p:sp>
      <p:sp>
        <p:nvSpPr>
          <p:cNvPr id="2560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23 July 2012</a:t>
            </a:r>
            <a:endParaRPr lang="en-US" smtClean="0"/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SLAC Summer Institute 2012 - Niels Tuning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half" idx="1"/>
          </p:nvPr>
        </p:nvSpPr>
        <p:spPr>
          <a:xfrm>
            <a:off x="228600" y="1066800"/>
            <a:ext cx="6096000" cy="1981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u="sng" dirty="0" smtClean="0"/>
              <a:t>CKM matrix:</a:t>
            </a:r>
          </a:p>
          <a:p>
            <a:pPr>
              <a:defRPr/>
            </a:pPr>
            <a:r>
              <a:rPr lang="en-US" dirty="0" smtClean="0"/>
              <a:t>Coupling strength of charged current</a:t>
            </a:r>
          </a:p>
          <a:p>
            <a:pPr>
              <a:defRPr/>
            </a:pPr>
            <a:r>
              <a:rPr lang="en-US" dirty="0" smtClean="0"/>
              <a:t>Completely different hierarchy !</a:t>
            </a:r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3" cstate="print"/>
          <a:srcRect t="2138"/>
          <a:stretch>
            <a:fillRect/>
          </a:stretch>
        </p:blipFill>
        <p:spPr bwMode="auto">
          <a:xfrm>
            <a:off x="6400800" y="685800"/>
            <a:ext cx="2362200" cy="1905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</p:spPr>
      </p:pic>
      <p:pic>
        <p:nvPicPr>
          <p:cNvPr id="25607" name="Picture 19" descr="PMNS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675" y="3040063"/>
            <a:ext cx="3713163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20" descr="CKM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1113" y="3040063"/>
            <a:ext cx="3976687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TextBox 21"/>
          <p:cNvSpPr txBox="1">
            <a:spLocks noChangeArrowheads="1"/>
          </p:cNvSpPr>
          <p:nvPr/>
        </p:nvSpPr>
        <p:spPr bwMode="auto">
          <a:xfrm>
            <a:off x="4303713" y="3352800"/>
            <a:ext cx="40798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vs</a:t>
            </a:r>
          </a:p>
        </p:txBody>
      </p:sp>
      <p:sp>
        <p:nvSpPr>
          <p:cNvPr id="25610" name="TextBox 24"/>
          <p:cNvSpPr txBox="1">
            <a:spLocks noChangeArrowheads="1"/>
          </p:cNvSpPr>
          <p:nvPr/>
        </p:nvSpPr>
        <p:spPr bwMode="auto">
          <a:xfrm>
            <a:off x="8229600" y="44196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mass</a:t>
            </a:r>
          </a:p>
        </p:txBody>
      </p:sp>
      <p:cxnSp>
        <p:nvCxnSpPr>
          <p:cNvPr id="25611" name="Straight Arrow Connector 26"/>
          <p:cNvCxnSpPr>
            <a:cxnSpLocks noChangeShapeType="1"/>
          </p:cNvCxnSpPr>
          <p:nvPr/>
        </p:nvCxnSpPr>
        <p:spPr bwMode="auto">
          <a:xfrm>
            <a:off x="8610600" y="4114800"/>
            <a:ext cx="0" cy="4572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5612" name="TextBox 31"/>
          <p:cNvSpPr txBox="1">
            <a:spLocks noChangeArrowheads="1"/>
          </p:cNvSpPr>
          <p:nvPr/>
        </p:nvSpPr>
        <p:spPr bwMode="auto">
          <a:xfrm>
            <a:off x="4991100" y="4419600"/>
            <a:ext cx="1073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flavour</a:t>
            </a:r>
          </a:p>
        </p:txBody>
      </p:sp>
      <p:cxnSp>
        <p:nvCxnSpPr>
          <p:cNvPr id="25613" name="Straight Arrow Connector 32"/>
          <p:cNvCxnSpPr>
            <a:cxnSpLocks noChangeShapeType="1"/>
          </p:cNvCxnSpPr>
          <p:nvPr/>
        </p:nvCxnSpPr>
        <p:spPr bwMode="auto">
          <a:xfrm>
            <a:off x="5372100" y="4114800"/>
            <a:ext cx="0" cy="4572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5614" name="TextBox 33"/>
          <p:cNvSpPr txBox="1">
            <a:spLocks noChangeArrowheads="1"/>
          </p:cNvSpPr>
          <p:nvPr/>
        </p:nvSpPr>
        <p:spPr bwMode="auto">
          <a:xfrm>
            <a:off x="3314700" y="44196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mass</a:t>
            </a:r>
          </a:p>
        </p:txBody>
      </p:sp>
      <p:cxnSp>
        <p:nvCxnSpPr>
          <p:cNvPr id="25615" name="Straight Arrow Connector 34"/>
          <p:cNvCxnSpPr>
            <a:cxnSpLocks noChangeShapeType="1"/>
          </p:cNvCxnSpPr>
          <p:nvPr/>
        </p:nvCxnSpPr>
        <p:spPr bwMode="auto">
          <a:xfrm>
            <a:off x="3695700" y="4114800"/>
            <a:ext cx="0" cy="4572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5616" name="TextBox 35"/>
          <p:cNvSpPr txBox="1">
            <a:spLocks noChangeArrowheads="1"/>
          </p:cNvSpPr>
          <p:nvPr/>
        </p:nvSpPr>
        <p:spPr bwMode="auto">
          <a:xfrm>
            <a:off x="76200" y="4419600"/>
            <a:ext cx="1073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flavour</a:t>
            </a:r>
          </a:p>
        </p:txBody>
      </p:sp>
      <p:cxnSp>
        <p:nvCxnSpPr>
          <p:cNvPr id="25617" name="Straight Arrow Connector 36"/>
          <p:cNvCxnSpPr>
            <a:cxnSpLocks noChangeShapeType="1"/>
          </p:cNvCxnSpPr>
          <p:nvPr/>
        </p:nvCxnSpPr>
        <p:spPr bwMode="auto">
          <a:xfrm>
            <a:off x="457200" y="4114800"/>
            <a:ext cx="0" cy="4572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25618" name="Group 16"/>
          <p:cNvGrpSpPr>
            <a:grpSpLocks/>
          </p:cNvGrpSpPr>
          <p:nvPr/>
        </p:nvGrpSpPr>
        <p:grpSpPr bwMode="auto">
          <a:xfrm>
            <a:off x="76200" y="4648200"/>
            <a:ext cx="4379913" cy="1638300"/>
            <a:chOff x="75887" y="4787030"/>
            <a:chExt cx="4380898" cy="1637560"/>
          </a:xfrm>
        </p:grpSpPr>
        <p:pic>
          <p:nvPicPr>
            <p:cNvPr id="25630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l="4239" b="-2838"/>
            <a:stretch>
              <a:fillRect/>
            </a:stretch>
          </p:blipFill>
          <p:spPr bwMode="auto">
            <a:xfrm>
              <a:off x="78615" y="4965200"/>
              <a:ext cx="4378170" cy="14593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5631" name="TextBox 10"/>
            <p:cNvSpPr txBox="1">
              <a:spLocks noChangeArrowheads="1"/>
            </p:cNvSpPr>
            <p:nvPr/>
          </p:nvSpPr>
          <p:spPr bwMode="auto">
            <a:xfrm>
              <a:off x="75887" y="4787625"/>
              <a:ext cx="4635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2800">
                  <a:cs typeface="Times New Roman" pitchFamily="18" charset="0"/>
                </a:rPr>
                <a:t>ν</a:t>
              </a:r>
              <a:r>
                <a:rPr lang="en-US" sz="2800" baseline="-25000">
                  <a:cs typeface="Times New Roman" pitchFamily="18" charset="0"/>
                </a:rPr>
                <a:t>1</a:t>
              </a:r>
              <a:endParaRPr lang="en-US" sz="2800" baseline="-25000"/>
            </a:p>
          </p:txBody>
        </p:sp>
        <p:sp>
          <p:nvSpPr>
            <p:cNvPr id="25632" name="TextBox 11"/>
            <p:cNvSpPr txBox="1">
              <a:spLocks noChangeArrowheads="1"/>
            </p:cNvSpPr>
            <p:nvPr/>
          </p:nvSpPr>
          <p:spPr bwMode="auto">
            <a:xfrm>
              <a:off x="1499600" y="4787625"/>
              <a:ext cx="4635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2800">
                  <a:cs typeface="Times New Roman" pitchFamily="18" charset="0"/>
                </a:rPr>
                <a:t>ν</a:t>
              </a:r>
              <a:r>
                <a:rPr lang="en-US" sz="2800" baseline="-25000">
                  <a:cs typeface="Times New Roman" pitchFamily="18" charset="0"/>
                </a:rPr>
                <a:t>2</a:t>
              </a:r>
              <a:endParaRPr lang="en-US" sz="2800" baseline="-25000"/>
            </a:p>
          </p:txBody>
        </p:sp>
        <p:sp>
          <p:nvSpPr>
            <p:cNvPr id="25633" name="TextBox 12"/>
            <p:cNvSpPr txBox="1">
              <a:spLocks noChangeArrowheads="1"/>
            </p:cNvSpPr>
            <p:nvPr/>
          </p:nvSpPr>
          <p:spPr bwMode="auto">
            <a:xfrm>
              <a:off x="2917857" y="4787030"/>
              <a:ext cx="4635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2800">
                  <a:cs typeface="Times New Roman" pitchFamily="18" charset="0"/>
                </a:rPr>
                <a:t>ν</a:t>
              </a:r>
              <a:r>
                <a:rPr lang="en-US" sz="2800" baseline="-25000">
                  <a:cs typeface="Times New Roman" pitchFamily="18" charset="0"/>
                </a:rPr>
                <a:t>3</a:t>
              </a:r>
              <a:endParaRPr lang="en-US" sz="2800" baseline="-25000"/>
            </a:p>
          </p:txBody>
        </p:sp>
      </p:grpSp>
      <p:grpSp>
        <p:nvGrpSpPr>
          <p:cNvPr id="25619" name="Group 17"/>
          <p:cNvGrpSpPr>
            <a:grpSpLocks/>
          </p:cNvGrpSpPr>
          <p:nvPr/>
        </p:nvGrpSpPr>
        <p:grpSpPr bwMode="auto">
          <a:xfrm>
            <a:off x="4918075" y="4711700"/>
            <a:ext cx="4143375" cy="1574800"/>
            <a:chOff x="4917645" y="4849985"/>
            <a:chExt cx="4143228" cy="1574605"/>
          </a:xfrm>
        </p:grpSpPr>
        <p:pic>
          <p:nvPicPr>
            <p:cNvPr id="25626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 l="5881" t="-7111" r="3499"/>
            <a:stretch>
              <a:fillRect/>
            </a:stretch>
          </p:blipFill>
          <p:spPr bwMode="auto">
            <a:xfrm>
              <a:off x="4917645" y="4965200"/>
              <a:ext cx="4143228" cy="14593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5627" name="TextBox 13"/>
            <p:cNvSpPr txBox="1">
              <a:spLocks noChangeArrowheads="1"/>
            </p:cNvSpPr>
            <p:nvPr/>
          </p:nvSpPr>
          <p:spPr bwMode="auto">
            <a:xfrm>
              <a:off x="5032860" y="4849985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cs typeface="Times New Roman" pitchFamily="18" charset="0"/>
                </a:rPr>
                <a:t>d</a:t>
              </a:r>
              <a:endParaRPr lang="en-US" sz="2800" baseline="-25000"/>
            </a:p>
          </p:txBody>
        </p:sp>
        <p:sp>
          <p:nvSpPr>
            <p:cNvPr id="25628" name="TextBox 14"/>
            <p:cNvSpPr txBox="1">
              <a:spLocks noChangeArrowheads="1"/>
            </p:cNvSpPr>
            <p:nvPr/>
          </p:nvSpPr>
          <p:spPr bwMode="auto">
            <a:xfrm>
              <a:off x="6396883" y="4849985"/>
              <a:ext cx="3241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cs typeface="Times New Roman" pitchFamily="18" charset="0"/>
                </a:rPr>
                <a:t>s</a:t>
              </a:r>
              <a:endParaRPr lang="en-US" sz="2800" baseline="-25000"/>
            </a:p>
          </p:txBody>
        </p:sp>
        <p:sp>
          <p:nvSpPr>
            <p:cNvPr id="25629" name="TextBox 15"/>
            <p:cNvSpPr txBox="1">
              <a:spLocks noChangeArrowheads="1"/>
            </p:cNvSpPr>
            <p:nvPr/>
          </p:nvSpPr>
          <p:spPr bwMode="auto">
            <a:xfrm>
              <a:off x="7798020" y="4849985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cs typeface="Times New Roman" pitchFamily="18" charset="0"/>
                </a:rPr>
                <a:t>b</a:t>
              </a:r>
              <a:endParaRPr lang="en-US" sz="2800" baseline="-25000"/>
            </a:p>
          </p:txBody>
        </p:sp>
      </p:grpSp>
      <p:cxnSp>
        <p:nvCxnSpPr>
          <p:cNvPr id="25620" name="Straight Arrow Connector 43"/>
          <p:cNvCxnSpPr>
            <a:cxnSpLocks noChangeShapeType="1"/>
            <a:endCxn id="25622" idx="1"/>
          </p:cNvCxnSpPr>
          <p:nvPr/>
        </p:nvCxnSpPr>
        <p:spPr bwMode="auto">
          <a:xfrm>
            <a:off x="762000" y="6015038"/>
            <a:ext cx="457200" cy="46513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5621" name="Straight Arrow Connector 44"/>
          <p:cNvCxnSpPr>
            <a:cxnSpLocks noChangeShapeType="1"/>
          </p:cNvCxnSpPr>
          <p:nvPr/>
        </p:nvCxnSpPr>
        <p:spPr bwMode="auto">
          <a:xfrm>
            <a:off x="5562600" y="6015038"/>
            <a:ext cx="381000" cy="46196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5622" name="TextBox 45"/>
          <p:cNvSpPr txBox="1">
            <a:spLocks noChangeArrowheads="1"/>
          </p:cNvSpPr>
          <p:nvPr/>
        </p:nvSpPr>
        <p:spPr bwMode="auto">
          <a:xfrm>
            <a:off x="1219200" y="6248400"/>
            <a:ext cx="415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>
                <a:cs typeface="Times New Roman" pitchFamily="18" charset="0"/>
              </a:rPr>
              <a:t>ν</a:t>
            </a:r>
            <a:r>
              <a:rPr lang="en-US" b="1" baseline="-25000">
                <a:cs typeface="Times New Roman" pitchFamily="18" charset="0"/>
              </a:rPr>
              <a:t>e</a:t>
            </a:r>
            <a:endParaRPr lang="en-US" b="1" baseline="-25000"/>
          </a:p>
        </p:txBody>
      </p:sp>
      <p:sp>
        <p:nvSpPr>
          <p:cNvPr id="25623" name="TextBox 46"/>
          <p:cNvSpPr txBox="1">
            <a:spLocks noChangeArrowheads="1"/>
          </p:cNvSpPr>
          <p:nvPr/>
        </p:nvSpPr>
        <p:spPr bwMode="auto">
          <a:xfrm>
            <a:off x="5943600" y="6324600"/>
            <a:ext cx="441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cs typeface="Times New Roman" pitchFamily="18" charset="0"/>
              </a:rPr>
              <a:t>d'</a:t>
            </a:r>
            <a:endParaRPr lang="en-US" b="1" baseline="-25000"/>
          </a:p>
        </p:txBody>
      </p:sp>
      <p:sp>
        <p:nvSpPr>
          <p:cNvPr id="25624" name="TextBox 18"/>
          <p:cNvSpPr txBox="1">
            <a:spLocks noChangeArrowheads="1"/>
          </p:cNvSpPr>
          <p:nvPr/>
        </p:nvSpPr>
        <p:spPr bwMode="auto">
          <a:xfrm>
            <a:off x="7467600" y="6324600"/>
            <a:ext cx="16303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hlinkClick r:id="rId8"/>
              </a:rPr>
              <a:t>PhD thesis </a:t>
            </a:r>
            <a:r>
              <a:rPr lang="en-US" sz="800"/>
              <a:t>R. de Adelhart Toorop</a:t>
            </a: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2A035-EB7C-4CA0-81A7-CE60918EF013}" type="slidenum">
              <a:rPr lang="en-US" smtClean="0"/>
              <a:pPr>
                <a:defRPr/>
              </a:pPr>
              <a:t>9</a:t>
            </a:fld>
            <a:r>
              <a:rPr lang="en-US" smtClean="0"/>
              <a:t>/67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30762</TotalTime>
  <Words>4283</Words>
  <Application>Microsoft Office PowerPoint</Application>
  <PresentationFormat>On-screen Show (4:3)</PresentationFormat>
  <Paragraphs>1151</Paragraphs>
  <Slides>70</Slides>
  <Notes>69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2" baseType="lpstr">
      <vt:lpstr>Office Theme</vt:lpstr>
      <vt:lpstr>Equation</vt:lpstr>
      <vt:lpstr>Heavy Flavour Physics at the LHC</vt:lpstr>
      <vt:lpstr>Why Flavour Physics??</vt:lpstr>
      <vt:lpstr>Motivation 1: New Physics in loop diagrams?</vt:lpstr>
      <vt:lpstr>Flavour physics for discoveries</vt:lpstr>
      <vt:lpstr>Motivation 2: at the heart of the SM</vt:lpstr>
      <vt:lpstr>Motivation 2: at the heart of the SM</vt:lpstr>
      <vt:lpstr>Motivation 2: at the heart of the SM</vt:lpstr>
      <vt:lpstr>Motivation 3: CKM magnitude mysterious</vt:lpstr>
      <vt:lpstr>Motivation 3: CKM magnitude mysterious</vt:lpstr>
      <vt:lpstr>CKM matrix: phases</vt:lpstr>
      <vt:lpstr>Slide 11</vt:lpstr>
      <vt:lpstr>LHC</vt:lpstr>
      <vt:lpstr>Slide 13</vt:lpstr>
      <vt:lpstr>Slide 14</vt:lpstr>
      <vt:lpstr>Slide 15</vt:lpstr>
      <vt:lpstr>Outline</vt:lpstr>
      <vt:lpstr>Slide 17</vt:lpstr>
      <vt:lpstr>Heavy Flavour Spectroscopy</vt:lpstr>
      <vt:lpstr>Slide 19</vt:lpstr>
      <vt:lpstr>How to measure a phase??</vt:lpstr>
      <vt:lpstr>γ</vt:lpstr>
      <vt:lpstr>γ  (GLW)</vt:lpstr>
      <vt:lpstr>γ  (GLW)</vt:lpstr>
      <vt:lpstr>γ  (ADS)</vt:lpstr>
      <vt:lpstr>γ  (ADS)</vt:lpstr>
      <vt:lpstr>γ  (Time dependent)</vt:lpstr>
      <vt:lpstr>Intermezzo: how many B0s are produced? fd/fs</vt:lpstr>
      <vt:lpstr>Slide 28</vt:lpstr>
      <vt:lpstr>φs</vt:lpstr>
      <vt:lpstr>LHCb: φs</vt:lpstr>
      <vt:lpstr>φs</vt:lpstr>
      <vt:lpstr>φs</vt:lpstr>
      <vt:lpstr>ATLAS: φs</vt:lpstr>
      <vt:lpstr>φs</vt:lpstr>
      <vt:lpstr>Bs0 Lifetime</vt:lpstr>
      <vt:lpstr>Mixing Phase</vt:lpstr>
      <vt:lpstr>Slide 37</vt:lpstr>
      <vt:lpstr>Charm</vt:lpstr>
      <vt:lpstr>Charm</vt:lpstr>
      <vt:lpstr>Slide 40</vt:lpstr>
      <vt:lpstr>CP violation in Bs decays</vt:lpstr>
      <vt:lpstr>Historical?</vt:lpstr>
      <vt:lpstr>FCNC</vt:lpstr>
      <vt:lpstr>Slide 44</vt:lpstr>
      <vt:lpstr>FCNC</vt:lpstr>
      <vt:lpstr>FCNC</vt:lpstr>
      <vt:lpstr>Slide 47</vt:lpstr>
      <vt:lpstr>FCNC: B0→K*μμ</vt:lpstr>
      <vt:lpstr>FCNC: B0→K*μμ</vt:lpstr>
      <vt:lpstr>FCNC: B0→K*μμ</vt:lpstr>
      <vt:lpstr>FCNC: B0→K*μμ</vt:lpstr>
      <vt:lpstr>FCNC: B0→K*μμ</vt:lpstr>
      <vt:lpstr>FCNC: B0→K*μμ and friends</vt:lpstr>
      <vt:lpstr>FCNC: B0→K*μμ and friends</vt:lpstr>
      <vt:lpstr>Slide 55</vt:lpstr>
      <vt:lpstr>FCNC: radiative decays</vt:lpstr>
      <vt:lpstr>Slide 57</vt:lpstr>
      <vt:lpstr>Super Rare: searches</vt:lpstr>
      <vt:lpstr>Super Rare: Bs0→μ+μ- </vt:lpstr>
      <vt:lpstr>Intermezzo: Subtlety regarding BR’s</vt:lpstr>
      <vt:lpstr>Search for Bs0→μ+μ-  </vt:lpstr>
      <vt:lpstr>Search for Bs0→μ+μ-  </vt:lpstr>
      <vt:lpstr>Search for Bs0→μ+μ- : LHCb </vt:lpstr>
      <vt:lpstr>Search for Bs0→μ+μ-: ATLAS, CMS, LHCb</vt:lpstr>
      <vt:lpstr>Search for Bs0→μ+μ- </vt:lpstr>
      <vt:lpstr>Search for Bs0→μ+μ- </vt:lpstr>
      <vt:lpstr>Conclusions</vt:lpstr>
      <vt:lpstr>Slide 68</vt:lpstr>
      <vt:lpstr>Backup: OPE</vt:lpstr>
      <vt:lpstr>Backup: Isospin asymmetry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tuning</dc:creator>
  <cp:lastModifiedBy> </cp:lastModifiedBy>
  <cp:revision>997</cp:revision>
  <dcterms:created xsi:type="dcterms:W3CDTF">2003-09-21T12:26:40Z</dcterms:created>
  <dcterms:modified xsi:type="dcterms:W3CDTF">2012-07-23T17:31:35Z</dcterms:modified>
</cp:coreProperties>
</file>