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4D2C7-DBE4-4665-B8A7-2A1272751EFF}" type="datetimeFigureOut">
              <a:rPr lang="fr-FR" smtClean="0"/>
              <a:pPr/>
              <a:t>28/08/2012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A0D57-C3DA-4159-893D-2A63B87D389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147002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Performance Reach of LHC Beams in the PSB (B. Mikulec)</a:t>
            </a:r>
            <a:endParaRPr lang="fr-FR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676400"/>
            <a:ext cx="7391400" cy="3962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tx1"/>
                </a:solidFill>
              </a:rPr>
              <a:t> Emittance/</a:t>
            </a:r>
            <a:r>
              <a:rPr lang="fr-FR" sz="2000" dirty="0" err="1" smtClean="0">
                <a:solidFill>
                  <a:schemeClr val="tx1"/>
                </a:solidFill>
              </a:rPr>
              <a:t>Intensity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along</a:t>
            </a:r>
            <a:r>
              <a:rPr lang="fr-FR" sz="2000" dirty="0" smtClean="0">
                <a:solidFill>
                  <a:schemeClr val="tx1"/>
                </a:solidFill>
              </a:rPr>
              <a:t> the injection </a:t>
            </a:r>
            <a:r>
              <a:rPr lang="fr-FR" sz="2000" dirty="0" err="1" smtClean="0">
                <a:solidFill>
                  <a:schemeClr val="tx1"/>
                </a:solidFill>
              </a:rPr>
              <a:t>chain</a:t>
            </a:r>
            <a:r>
              <a:rPr lang="fr-FR" sz="2000" dirty="0" smtClean="0">
                <a:solidFill>
                  <a:schemeClr val="tx1"/>
                </a:solidFill>
              </a:rPr>
              <a:t>:</a:t>
            </a:r>
          </a:p>
          <a:p>
            <a:pPr lvl="1" algn="l"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1"/>
                </a:solidFill>
              </a:rPr>
              <a:t> LHC </a:t>
            </a:r>
            <a:r>
              <a:rPr lang="fr-FR" sz="1600" dirty="0" err="1" smtClean="0">
                <a:solidFill>
                  <a:schemeClr val="tx1"/>
                </a:solidFill>
              </a:rPr>
              <a:t>Ultimate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</a:rPr>
              <a:t>beam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</a:rPr>
              <a:t>achievable</a:t>
            </a:r>
            <a:r>
              <a:rPr lang="fr-FR" sz="1600" dirty="0" smtClean="0">
                <a:solidFill>
                  <a:schemeClr val="tx1"/>
                </a:solidFill>
              </a:rPr>
              <a:t> if </a:t>
            </a:r>
            <a:r>
              <a:rPr lang="fr-FR" sz="1600" dirty="0" err="1" smtClean="0">
                <a:solidFill>
                  <a:schemeClr val="tx1"/>
                </a:solidFill>
              </a:rPr>
              <a:t>blow</a:t>
            </a:r>
            <a:r>
              <a:rPr lang="fr-FR" sz="1600" dirty="0" smtClean="0">
                <a:solidFill>
                  <a:schemeClr val="tx1"/>
                </a:solidFill>
              </a:rPr>
              <a:t>-up </a:t>
            </a:r>
            <a:r>
              <a:rPr lang="fr-FR" sz="1600" dirty="0" err="1" smtClean="0">
                <a:solidFill>
                  <a:schemeClr val="tx1"/>
                </a:solidFill>
              </a:rPr>
              <a:t>along</a:t>
            </a:r>
            <a:r>
              <a:rPr lang="fr-FR" sz="1600" dirty="0" smtClean="0">
                <a:solidFill>
                  <a:schemeClr val="tx1"/>
                </a:solidFill>
              </a:rPr>
              <a:t> injection </a:t>
            </a:r>
            <a:r>
              <a:rPr lang="fr-FR" sz="1600" dirty="0" err="1" smtClean="0">
                <a:solidFill>
                  <a:schemeClr val="tx1"/>
                </a:solidFill>
              </a:rPr>
              <a:t>chain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</a:rPr>
              <a:t>less</a:t>
            </a:r>
            <a:r>
              <a:rPr lang="fr-FR" sz="1600" dirty="0" smtClean="0">
                <a:solidFill>
                  <a:schemeClr val="tx1"/>
                </a:solidFill>
              </a:rPr>
              <a:t> as </a:t>
            </a:r>
            <a:r>
              <a:rPr lang="fr-FR" sz="1600" dirty="0" smtClean="0">
                <a:solidFill>
                  <a:schemeClr val="tx1"/>
                </a:solidFill>
              </a:rPr>
              <a:t>20%.</a:t>
            </a:r>
            <a:endParaRPr lang="fr-FR" sz="1600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LBS/LBE will be recalibrated to have more accurate value of the L2 emittance m (about 1.2 um), however it seems that there is no emittance blow up in PSB.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The curve of intensity Vs emittance depends on the longitudinal emittance.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PSB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 Possible discrepancy between the 4 rings (as beginning 2012) not to be forgotten. In case 1 ring has low performance, the scheme 3+3 can be still be used.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 Injection optics of the PSB can be already studied.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L4 needed for HL-LIU goals: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 No MD can be done yet, except for Tune Shift with the high intensity at 160 MeV (see A. </a:t>
            </a:r>
            <a:r>
              <a:rPr lang="en-US" sz="1600" dirty="0" err="1" smtClean="0">
                <a:solidFill>
                  <a:prstClr val="black"/>
                </a:solidFill>
              </a:rPr>
              <a:t>Molodozhentsev</a:t>
            </a:r>
            <a:r>
              <a:rPr lang="en-US" sz="1600" dirty="0" smtClean="0">
                <a:solidFill>
                  <a:prstClr val="black"/>
                </a:solidFill>
              </a:rPr>
              <a:t>).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Space charge studies at 160MeV in</a:t>
            </a:r>
            <a:br>
              <a:rPr lang="en-US" sz="2400" dirty="0"/>
            </a:br>
            <a:r>
              <a:rPr lang="fr-FR" sz="2400" dirty="0"/>
              <a:t>the CERN PS Booster</a:t>
            </a:r>
            <a:r>
              <a:rPr lang="en-US" sz="2400" dirty="0" smtClean="0">
                <a:solidFill>
                  <a:prstClr val="black"/>
                </a:solidFill>
              </a:rPr>
              <a:t> (</a:t>
            </a:r>
            <a:r>
              <a:rPr lang="en-US" sz="2400" dirty="0" err="1" smtClean="0">
                <a:solidFill>
                  <a:prstClr val="black"/>
                </a:solidFill>
              </a:rPr>
              <a:t>A.Molodozhentsev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/>
            <a:r>
              <a:rPr lang="en-US" sz="2000" dirty="0" smtClean="0">
                <a:solidFill>
                  <a:prstClr val="black"/>
                </a:solidFill>
              </a:rPr>
              <a:t> PTC-ORBIT benchmarking: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 Linear coupling: Simulation with random error on the Quads gradient did not show excitement of the linear coupling.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The Quads gradient errors in the machine can be estimated measuring the beta beating using the orbit corrector and PUs. A Tool developed for LHC is now being deployed for the injectors.</a:t>
            </a:r>
          </a:p>
          <a:p>
            <a:pPr marL="114300" indent="-114300"/>
            <a:r>
              <a:rPr lang="en-US" sz="2000" dirty="0" smtClean="0">
                <a:solidFill>
                  <a:prstClr val="black"/>
                </a:solidFill>
              </a:rPr>
              <a:t> Extreme Space Charge at 160 MeV</a:t>
            </a:r>
          </a:p>
          <a:p>
            <a:pPr marL="457200" lvl="1" indent="0">
              <a:buFont typeface="Arial" pitchFamily="34" charset="0"/>
              <a:buChar char="•"/>
            </a:pPr>
            <a:r>
              <a:rPr lang="en-US" sz="1600" dirty="0" smtClean="0"/>
              <a:t>First MD  with 'extreme' space charge detuning at the 160MeV energy indicates promising possibility to reach the space charge detuning of (V: -0.4) with limited emittance blow-up and </a:t>
            </a:r>
            <a:r>
              <a:rPr lang="fr-FR" sz="1600" dirty="0" smtClean="0"/>
              <a:t>acceptable </a:t>
            </a:r>
            <a:r>
              <a:rPr lang="fr-FR" sz="1600" dirty="0" err="1" smtClean="0"/>
              <a:t>particle</a:t>
            </a:r>
            <a:r>
              <a:rPr lang="fr-FR" sz="1600" dirty="0" smtClean="0"/>
              <a:t> </a:t>
            </a:r>
            <a:r>
              <a:rPr lang="fr-FR" sz="1600" dirty="0" err="1" smtClean="0"/>
              <a:t>losses</a:t>
            </a:r>
            <a:r>
              <a:rPr lang="fr-FR" sz="1600" dirty="0" smtClean="0"/>
              <a:t>.</a:t>
            </a:r>
            <a:endParaRPr lang="en-US" sz="1600" dirty="0" smtClean="0">
              <a:solidFill>
                <a:prstClr val="black"/>
              </a:solidFill>
            </a:endParaRPr>
          </a:p>
          <a:p>
            <a:pPr marL="0" lvl="0" indent="0"/>
            <a:r>
              <a:rPr lang="en-US" sz="2000" dirty="0" smtClean="0">
                <a:solidFill>
                  <a:prstClr val="black"/>
                </a:solidFill>
              </a:rPr>
              <a:t> Simulation could provide a threshold for the minimal L4 emittance</a:t>
            </a:r>
          </a:p>
          <a:p>
            <a:pPr marL="0" lvl="0" indent="0"/>
            <a:r>
              <a:rPr lang="en-US" sz="2000" dirty="0" smtClean="0">
                <a:solidFill>
                  <a:prstClr val="black"/>
                </a:solidFill>
              </a:rPr>
              <a:t> Different Painting schemes are under study</a:t>
            </a:r>
          </a:p>
          <a:p>
            <a:pPr marL="0" lvl="0" indent="0"/>
            <a:r>
              <a:rPr lang="en-US" sz="2000" dirty="0" smtClean="0">
                <a:solidFill>
                  <a:prstClr val="black"/>
                </a:solidFill>
              </a:rPr>
              <a:t> Only RMS Emittance were studied from the simulation but it is possible to study the halo too.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PSB RF &amp; Transverse Feedback Aspects (A. Findlay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/>
            <a:r>
              <a:rPr lang="fr-FR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Transverse Damper 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 For injection and instabilities oscillations.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 The beam stability with higher intensity beam with the parameters of the new Damper has to be study further. Transverse Damper system designed for a bandwidth of 20MHz, the power amplifiers have a range of 10kHz to 100MHz.</a:t>
            </a:r>
          </a:p>
          <a:p>
            <a:pPr marL="0" indent="0"/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Finemet</a:t>
            </a:r>
            <a:r>
              <a:rPr lang="en-US" sz="2000" dirty="0" smtClean="0">
                <a:solidFill>
                  <a:prstClr val="black"/>
                </a:solidFill>
              </a:rPr>
              <a:t> Cavity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 when a decision can be made ?</a:t>
            </a:r>
          </a:p>
          <a:p>
            <a:pPr marL="0" indent="0"/>
            <a:r>
              <a:rPr lang="en-US" sz="2000" smtClean="0">
                <a:solidFill>
                  <a:prstClr val="black"/>
                </a:solidFill>
              </a:rPr>
              <a:t> Digital </a:t>
            </a:r>
            <a:r>
              <a:rPr lang="en-US" sz="2000" dirty="0" smtClean="0">
                <a:solidFill>
                  <a:prstClr val="black"/>
                </a:solidFill>
              </a:rPr>
              <a:t>RF control 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 would strongly benefit from MDs in 2013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389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Performance Reach of LHC Beams in the PSB (B. Mikulec)</vt:lpstr>
      <vt:lpstr>Space charge studies at 160MeV in the CERN PS Booster (A.Molodozhentsev)</vt:lpstr>
      <vt:lpstr>PSB RF &amp; Transverse Feedback Aspects (A. Findlay)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Reach of LHC Beams in the PSB (B.Mikulec)</dc:title>
  <dc:creator>vraginel</dc:creator>
  <cp:lastModifiedBy>VC Room</cp:lastModifiedBy>
  <cp:revision>38</cp:revision>
  <dcterms:created xsi:type="dcterms:W3CDTF">2012-08-28T08:48:50Z</dcterms:created>
  <dcterms:modified xsi:type="dcterms:W3CDTF">2012-08-28T15:14:31Z</dcterms:modified>
</cp:coreProperties>
</file>