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70" r:id="rId12"/>
    <p:sldId id="271" r:id="rId13"/>
    <p:sldId id="267" r:id="rId14"/>
    <p:sldId id="273" r:id="rId15"/>
    <p:sldId id="274" r:id="rId16"/>
    <p:sldId id="276" r:id="rId17"/>
    <p:sldId id="27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6088B-337F-42F3-8D35-52CC9A8F65D1}" type="datetimeFigureOut">
              <a:rPr lang="en-GB" smtClean="0"/>
              <a:t>28/08/2012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AB433-D2EC-4C02-ABBD-3ABE7CFF3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10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7DB0770-CF91-4BB5-9BEC-A42B4F9ACB7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97B3A1-DE6E-4EA1-93DA-3C54EC06719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6C77-B432-4F0B-8DB6-9DF8A25CD410}" type="datetimeFigureOut">
              <a:rPr lang="en-GB" smtClean="0"/>
              <a:t>28/08/2012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D6E-649A-4F34-8F69-B627E5DAE5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061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6C77-B432-4F0B-8DB6-9DF8A25CD410}" type="datetimeFigureOut">
              <a:rPr lang="en-GB" smtClean="0"/>
              <a:t>28/08/2012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D6E-649A-4F34-8F69-B627E5DAE5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520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6C77-B432-4F0B-8DB6-9DF8A25CD410}" type="datetimeFigureOut">
              <a:rPr lang="en-GB" smtClean="0"/>
              <a:t>28/08/2012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D6E-649A-4F34-8F69-B627E5DAE5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430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4925" y="6505575"/>
            <a:ext cx="532923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Constantia" pitchFamily="18" charset="0"/>
              </a:rPr>
              <a:t>T. </a:t>
            </a:r>
            <a:r>
              <a:rPr lang="en-US" sz="1400" dirty="0" err="1">
                <a:latin typeface="Constantia" pitchFamily="18" charset="0"/>
              </a:rPr>
              <a:t>Argyropoulos</a:t>
            </a:r>
            <a:r>
              <a:rPr lang="en-US" sz="1400" dirty="0">
                <a:latin typeface="Constantia" pitchFamily="18" charset="0"/>
              </a:rPr>
              <a:t>, LHC Beam Studies Review 28/08/2012</a:t>
            </a:r>
          </a:p>
        </p:txBody>
      </p:sp>
      <p:pic>
        <p:nvPicPr>
          <p:cNvPr id="6" name="Picture 7" descr="logo-presentation-small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6450" y="6167438"/>
            <a:ext cx="539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liu_ppt-03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200" y="274638"/>
            <a:ext cx="552450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0400" y="0"/>
            <a:ext cx="2133600" cy="2603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0EB28CDB-4510-448C-9E89-578A2890B4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698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4925" y="6505575"/>
            <a:ext cx="532923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Constantia" pitchFamily="18" charset="0"/>
              </a:rPr>
              <a:t>T. </a:t>
            </a:r>
            <a:r>
              <a:rPr lang="en-US" sz="1400" dirty="0" err="1">
                <a:latin typeface="Constantia" pitchFamily="18" charset="0"/>
              </a:rPr>
              <a:t>Argyropoulos</a:t>
            </a:r>
            <a:r>
              <a:rPr lang="en-US" sz="1400" dirty="0">
                <a:latin typeface="Constantia" pitchFamily="18" charset="0"/>
              </a:rPr>
              <a:t>, LHC Beam Studies Review 28/08/2012</a:t>
            </a:r>
          </a:p>
        </p:txBody>
      </p:sp>
      <p:pic>
        <p:nvPicPr>
          <p:cNvPr id="6" name="Picture 7" descr="logo-presentation-small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6450" y="6167438"/>
            <a:ext cx="539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liu_ppt-03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200" y="274638"/>
            <a:ext cx="552450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0400" y="0"/>
            <a:ext cx="2133600" cy="2603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0EB28CDB-4510-448C-9E89-578A2890B4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698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6C77-B432-4F0B-8DB6-9DF8A25CD410}" type="datetimeFigureOut">
              <a:rPr lang="en-GB" smtClean="0"/>
              <a:t>28/08/2012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D6E-649A-4F34-8F69-B627E5DAE5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373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6C77-B432-4F0B-8DB6-9DF8A25CD410}" type="datetimeFigureOut">
              <a:rPr lang="en-GB" smtClean="0"/>
              <a:t>28/08/2012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D6E-649A-4F34-8F69-B627E5DAE5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968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6C77-B432-4F0B-8DB6-9DF8A25CD410}" type="datetimeFigureOut">
              <a:rPr lang="en-GB" smtClean="0"/>
              <a:t>28/08/2012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D6E-649A-4F34-8F69-B627E5DAE5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93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6C77-B432-4F0B-8DB6-9DF8A25CD410}" type="datetimeFigureOut">
              <a:rPr lang="en-GB" smtClean="0"/>
              <a:t>28/08/2012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D6E-649A-4F34-8F69-B627E5DAE5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0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6C77-B432-4F0B-8DB6-9DF8A25CD410}" type="datetimeFigureOut">
              <a:rPr lang="en-GB" smtClean="0"/>
              <a:t>28/08/2012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D6E-649A-4F34-8F69-B627E5DAE5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125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6C77-B432-4F0B-8DB6-9DF8A25CD410}" type="datetimeFigureOut">
              <a:rPr lang="en-GB" smtClean="0"/>
              <a:t>28/08/2012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D6E-649A-4F34-8F69-B627E5DAE5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085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6C77-B432-4F0B-8DB6-9DF8A25CD410}" type="datetimeFigureOut">
              <a:rPr lang="en-GB" smtClean="0"/>
              <a:t>28/08/2012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D6E-649A-4F34-8F69-B627E5DAE5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725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6C77-B432-4F0B-8DB6-9DF8A25CD410}" type="datetimeFigureOut">
              <a:rPr lang="en-GB" smtClean="0"/>
              <a:t>28/08/2012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D6E-649A-4F34-8F69-B627E5DAE5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108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D6C77-B432-4F0B-8DB6-9DF8A25CD410}" type="datetimeFigureOut">
              <a:rPr lang="en-GB" smtClean="0"/>
              <a:t>28/08/2012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78D6E-649A-4F34-8F69-B627E5DAE5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373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LIU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Studies</a:t>
            </a:r>
            <a:r>
              <a:rPr lang="fr-CH" dirty="0" smtClean="0"/>
              <a:t> </a:t>
            </a:r>
            <a:r>
              <a:rPr lang="fr-CH" dirty="0" err="1" smtClean="0"/>
              <a:t>Review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SPS </a:t>
            </a:r>
            <a:r>
              <a:rPr lang="fr-CH" dirty="0" smtClean="0"/>
              <a:t>Session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28-Aug-2012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483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Longitudinal </a:t>
            </a:r>
            <a:r>
              <a:rPr lang="fr-CH" dirty="0" err="1" smtClean="0"/>
              <a:t>instability</a:t>
            </a:r>
            <a:r>
              <a:rPr lang="fr-CH" dirty="0" smtClean="0"/>
              <a:t> </a:t>
            </a:r>
            <a:r>
              <a:rPr lang="fr-CH" dirty="0" err="1" smtClean="0"/>
              <a:t>studies</a:t>
            </a:r>
            <a:r>
              <a:rPr lang="fr-CH" dirty="0" smtClean="0"/>
              <a:t> in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sz="1600" b="1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</a:rPr>
              <a:t>Longitudinal instability thresholds measured at flat bottom and flat top in </a:t>
            </a:r>
          </a:p>
          <a:p>
            <a:r>
              <a:rPr lang="en-US" sz="1600" b="1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</a:rPr>
              <a:t>     single RF: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b="1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</a:rPr>
              <a:t> Single bunch</a:t>
            </a:r>
            <a:r>
              <a:rPr lang="en-US" sz="1600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(</a:t>
            </a:r>
            <a:r>
              <a:rPr lang="el-GR" sz="1600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ε</a:t>
            </a:r>
            <a:r>
              <a:rPr lang="en-US" sz="1600" baseline="-25000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L</a:t>
            </a:r>
            <a:r>
              <a:rPr lang="en-US" sz="1600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~0.28 – 0.32 </a:t>
            </a:r>
            <a:r>
              <a:rPr lang="en-US" sz="1600" dirty="0" err="1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eVs</a:t>
            </a:r>
            <a:r>
              <a:rPr lang="en-US" sz="1600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): </a:t>
            </a:r>
            <a:endParaRPr lang="en-US" sz="1600" b="1" dirty="0" smtClean="0">
              <a:solidFill>
                <a:srgbClr val="385D8A"/>
              </a:solidFill>
              <a:latin typeface="Calibri" pitchFamily="34" charset="0"/>
              <a:cs typeface="Arial" pitchFamily="34" charset="0"/>
            </a:endParaRPr>
          </a:p>
          <a:p>
            <a:pPr lvl="1"/>
            <a:r>
              <a:rPr lang="en-US" sz="1600" dirty="0" smtClean="0">
                <a:latin typeface="Calibri" pitchFamily="34" charset="0"/>
                <a:cs typeface="Arial" pitchFamily="34" charset="0"/>
              </a:rPr>
              <a:t>          Flat bottom: Loss of Landau damping due to injection V mismatch – stable </a:t>
            </a:r>
          </a:p>
          <a:p>
            <a:pPr lvl="1"/>
            <a:r>
              <a:rPr lang="en-US" sz="1600" dirty="0" smtClean="0">
                <a:latin typeface="Calibri" pitchFamily="34" charset="0"/>
                <a:cs typeface="Arial" pitchFamily="34" charset="0"/>
              </a:rPr>
              <a:t>		        with low (matched) capture voltage &gt; 1.4x1011</a:t>
            </a:r>
          </a:p>
          <a:p>
            <a:pPr lvl="1"/>
            <a:r>
              <a:rPr lang="en-US" sz="1600" dirty="0" smtClean="0">
                <a:latin typeface="Calibri" pitchFamily="34" charset="0"/>
                <a:cs typeface="Arial" pitchFamily="34" charset="0"/>
              </a:rPr>
              <a:t>	 Flat top: </a:t>
            </a:r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- N</a:t>
            </a:r>
            <a:r>
              <a:rPr lang="en-US" sz="1600" baseline="-250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th</a:t>
            </a:r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~1x10</a:t>
            </a:r>
            <a:r>
              <a:rPr lang="en-US" sz="1600" baseline="300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11</a:t>
            </a:r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 p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b="1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</a:rPr>
              <a:t> Single50 ns LHC batch: </a:t>
            </a:r>
          </a:p>
          <a:p>
            <a:pPr lvl="1"/>
            <a:r>
              <a:rPr lang="en-US" sz="1600" dirty="0" smtClean="0">
                <a:latin typeface="Calibri" pitchFamily="34" charset="0"/>
                <a:cs typeface="Arial" pitchFamily="34" charset="0"/>
              </a:rPr>
              <a:t>            Flat bottom:  1.5x10</a:t>
            </a:r>
            <a:r>
              <a:rPr lang="en-US" sz="1600" baseline="30000" dirty="0" smtClean="0">
                <a:latin typeface="Calibri" pitchFamily="34" charset="0"/>
                <a:cs typeface="Arial" pitchFamily="34" charset="0"/>
              </a:rPr>
              <a:t>11</a:t>
            </a:r>
            <a:r>
              <a:rPr lang="en-US" sz="1600" dirty="0" smtClean="0">
                <a:latin typeface="Calibri" pitchFamily="34" charset="0"/>
                <a:cs typeface="Arial" pitchFamily="34" charset="0"/>
              </a:rPr>
              <a:t> &lt; N</a:t>
            </a:r>
            <a:r>
              <a:rPr lang="en-US" sz="1600" baseline="-25000" dirty="0" smtClean="0">
                <a:latin typeface="Calibri" pitchFamily="34" charset="0"/>
                <a:cs typeface="Arial" pitchFamily="34" charset="0"/>
              </a:rPr>
              <a:t>th</a:t>
            </a:r>
            <a:r>
              <a:rPr lang="en-US" sz="1600" dirty="0" smtClean="0">
                <a:latin typeface="Calibri" pitchFamily="34" charset="0"/>
                <a:cs typeface="Arial" pitchFamily="34" charset="0"/>
              </a:rPr>
              <a:t> &lt; 1.8x10</a:t>
            </a:r>
            <a:r>
              <a:rPr lang="en-US" sz="1600" baseline="30000" dirty="0" smtClean="0">
                <a:latin typeface="Calibri" pitchFamily="34" charset="0"/>
                <a:cs typeface="Arial" pitchFamily="34" charset="0"/>
              </a:rPr>
              <a:t>11</a:t>
            </a:r>
            <a:r>
              <a:rPr lang="en-US" sz="1600" dirty="0" smtClean="0">
                <a:latin typeface="Calibri" pitchFamily="34" charset="0"/>
                <a:cs typeface="Arial" pitchFamily="34" charset="0"/>
              </a:rPr>
              <a:t> p/b </a:t>
            </a:r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sz="1600" b="1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similar to single bunch</a:t>
            </a:r>
          </a:p>
          <a:p>
            <a:pPr lvl="1"/>
            <a:r>
              <a:rPr lang="en-US" sz="1600" b="1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            </a:t>
            </a:r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Flat top: N</a:t>
            </a:r>
            <a:r>
              <a:rPr lang="en-US" sz="1600" baseline="-250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th</a:t>
            </a:r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&lt; </a:t>
            </a:r>
            <a:r>
              <a:rPr lang="en-US" sz="1600" dirty="0" smtClean="0">
                <a:latin typeface="Calibri" pitchFamily="34" charset="0"/>
                <a:cs typeface="Arial" pitchFamily="34" charset="0"/>
              </a:rPr>
              <a:t>0.4x10</a:t>
            </a:r>
            <a:r>
              <a:rPr lang="en-US" sz="1600" baseline="30000" dirty="0" smtClean="0">
                <a:latin typeface="Calibri" pitchFamily="34" charset="0"/>
                <a:cs typeface="Arial" pitchFamily="34" charset="0"/>
              </a:rPr>
              <a:t>11</a:t>
            </a:r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  </a:t>
            </a:r>
            <a:r>
              <a:rPr lang="en-US" sz="1600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stronger effect of beam loading at 800 MHz RF (?)</a:t>
            </a:r>
            <a:endParaRPr lang="en-US" sz="1600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endParaRPr>
          </a:p>
          <a:p>
            <a:pPr lvl="1"/>
            <a:r>
              <a:rPr lang="en-US" sz="1600" dirty="0" smtClean="0">
                <a:latin typeface="Calibri" pitchFamily="34" charset="0"/>
                <a:cs typeface="Arial" pitchFamily="34" charset="0"/>
              </a:rPr>
              <a:t> </a:t>
            </a:r>
          </a:p>
          <a:p>
            <a:pPr lvl="1"/>
            <a:endParaRPr lang="en-US" sz="1600" dirty="0" smtClean="0">
              <a:latin typeface="Calibri" pitchFamily="34" charset="0"/>
              <a:cs typeface="Arial" pitchFamily="34" charset="0"/>
              <a:sym typeface="Wingdings" pitchFamily="2" charset="2"/>
            </a:endParaRPr>
          </a:p>
          <a:p>
            <a:r>
              <a:rPr lang="en-US" sz="1600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	</a:t>
            </a:r>
          </a:p>
          <a:p>
            <a:pPr>
              <a:buFont typeface="Wingdings" pitchFamily="2" charset="2"/>
              <a:buChar char="q"/>
            </a:pPr>
            <a:r>
              <a:rPr lang="en-US" sz="1600" b="1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</a:rPr>
              <a:t> 50 ns LHC beam Q20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b="1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600" b="1" dirty="0" err="1" smtClean="0">
                <a:latin typeface="Calibri" pitchFamily="34" charset="0"/>
                <a:cs typeface="Arial" pitchFamily="34" charset="0"/>
              </a:rPr>
              <a:t>N</a:t>
            </a:r>
            <a:r>
              <a:rPr lang="en-US" sz="1600" b="1" baseline="-25000" dirty="0" err="1" smtClean="0">
                <a:latin typeface="Calibri" pitchFamily="34" charset="0"/>
                <a:cs typeface="Arial" pitchFamily="34" charset="0"/>
              </a:rPr>
              <a:t>p</a:t>
            </a:r>
            <a:r>
              <a:rPr lang="en-US" sz="1600" b="1" dirty="0" smtClean="0">
                <a:latin typeface="Calibri" pitchFamily="34" charset="0"/>
                <a:cs typeface="Arial" pitchFamily="34" charset="0"/>
              </a:rPr>
              <a:t>~(1.5 - 1.6)x10</a:t>
            </a:r>
            <a:r>
              <a:rPr lang="en-US" sz="1600" b="1" baseline="30000" dirty="0" smtClean="0">
                <a:latin typeface="Calibri" pitchFamily="34" charset="0"/>
                <a:cs typeface="Arial" pitchFamily="34" charset="0"/>
              </a:rPr>
              <a:t>11</a:t>
            </a:r>
            <a:r>
              <a:rPr lang="en-US" sz="1600" b="1" dirty="0" smtClean="0">
                <a:latin typeface="Calibri" pitchFamily="34" charset="0"/>
                <a:cs typeface="Arial" pitchFamily="34" charset="0"/>
              </a:rPr>
              <a:t> p/b on flat top</a:t>
            </a:r>
            <a:endParaRPr lang="en-US" sz="1600" dirty="0" smtClean="0">
              <a:latin typeface="Calibri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600" b="1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latin typeface="Calibri" pitchFamily="34" charset="0"/>
                <a:cs typeface="Arial" pitchFamily="34" charset="0"/>
              </a:rPr>
              <a:t>Stable beam on FB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B050"/>
                </a:solidFill>
                <a:latin typeface="Calibri" pitchFamily="34" charset="0"/>
                <a:cs typeface="Arial" pitchFamily="34" charset="0"/>
              </a:rPr>
              <a:t> Acceptable beam parameters at extraction (bunch length) – injected to  LHC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</a:rPr>
              <a:t> Scaling of bunch length/stability between Q20 and Q26 as expected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b="1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latin typeface="Calibri" pitchFamily="34" charset="0"/>
                <a:cs typeface="Arial" pitchFamily="34" charset="0"/>
              </a:rPr>
              <a:t>More possibilities with upgraded 200 MHz RF (LS2)</a:t>
            </a:r>
          </a:p>
          <a:p>
            <a:pPr>
              <a:buFont typeface="Wingdings" pitchFamily="2" charset="2"/>
              <a:buChar char="q"/>
            </a:pPr>
            <a:endParaRPr lang="en-US" sz="1600" b="1" dirty="0" smtClean="0">
              <a:latin typeface="Calibri" pitchFamily="34" charset="0"/>
              <a:cs typeface="Arial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67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Box 9"/>
          <p:cNvSpPr txBox="1">
            <a:spLocks noChangeArrowheads="1"/>
          </p:cNvSpPr>
          <p:nvPr/>
        </p:nvSpPr>
        <p:spPr bwMode="auto">
          <a:xfrm>
            <a:off x="520338" y="1447800"/>
            <a:ext cx="807561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85D8A"/>
                </a:solidFill>
                <a:latin typeface="Calibri" pitchFamily="34" charset="0"/>
                <a:cs typeface="Arial" pitchFamily="34" charset="0"/>
              </a:rPr>
              <a:t>MDs:</a:t>
            </a:r>
          </a:p>
          <a:p>
            <a:pPr lvl="1">
              <a:buFont typeface="Wingdings" pitchFamily="2" charset="2"/>
              <a:buChar char="q"/>
            </a:pPr>
            <a:r>
              <a:rPr lang="en-US" dirty="0">
                <a:solidFill>
                  <a:srgbClr val="385D8A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dirty="0">
                <a:latin typeface="Calibri" pitchFamily="34" charset="0"/>
                <a:cs typeface="Arial" pitchFamily="34" charset="0"/>
              </a:rPr>
              <a:t>High intensity 50&amp;25 ns beam in Q20 </a:t>
            </a:r>
            <a:r>
              <a:rPr lang="en-US" dirty="0">
                <a:latin typeface="Calibri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en-US" dirty="0">
                <a:latin typeface="Calibri" pitchFamily="34" charset="0"/>
                <a:cs typeface="Arial" pitchFamily="34" charset="0"/>
              </a:rPr>
              <a:t> operational. And Q26?</a:t>
            </a:r>
          </a:p>
          <a:p>
            <a:pPr lvl="1"/>
            <a:r>
              <a:rPr lang="en-US" dirty="0">
                <a:latin typeface="Calibri" pitchFamily="34" charset="0"/>
                <a:cs typeface="Arial" pitchFamily="34" charset="0"/>
              </a:rPr>
              <a:t>     (losses increased in the first test)</a:t>
            </a:r>
          </a:p>
          <a:p>
            <a:pPr lvl="1">
              <a:buFont typeface="Wingdings" pitchFamily="2" charset="2"/>
              <a:buChar char="q"/>
            </a:pPr>
            <a:endParaRPr lang="en-US" dirty="0">
              <a:solidFill>
                <a:srgbClr val="385D8A"/>
              </a:solidFill>
              <a:latin typeface="Calibri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q"/>
            </a:pPr>
            <a:r>
              <a:rPr lang="en-US" dirty="0">
                <a:solidFill>
                  <a:srgbClr val="385D8A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dirty="0">
                <a:latin typeface="Calibri" pitchFamily="34" charset="0"/>
                <a:cs typeface="Arial" pitchFamily="34" charset="0"/>
              </a:rPr>
              <a:t>Study (thresholds) of single and multi-bunch instability at injection </a:t>
            </a:r>
          </a:p>
          <a:p>
            <a:pPr lvl="1"/>
            <a:r>
              <a:rPr lang="en-US" dirty="0">
                <a:latin typeface="Calibri" pitchFamily="34" charset="0"/>
                <a:cs typeface="Arial" pitchFamily="34" charset="0"/>
              </a:rPr>
              <a:t>      for Q26 and during ramp for Q20 and Q26 in a single and double RF systems</a:t>
            </a:r>
          </a:p>
          <a:p>
            <a:pPr lvl="1"/>
            <a:endParaRPr lang="en-US" dirty="0">
              <a:latin typeface="Calibri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q"/>
            </a:pPr>
            <a:r>
              <a:rPr lang="en-US" dirty="0">
                <a:solidFill>
                  <a:srgbClr val="385D8A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dirty="0">
                <a:latin typeface="Calibri" pitchFamily="34" charset="0"/>
                <a:cs typeface="Arial" pitchFamily="34" charset="0"/>
              </a:rPr>
              <a:t>Reference impedance measurements from </a:t>
            </a:r>
            <a:r>
              <a:rPr lang="en-US" dirty="0" err="1">
                <a:latin typeface="Calibri" pitchFamily="34" charset="0"/>
                <a:cs typeface="Arial" pitchFamily="34" charset="0"/>
              </a:rPr>
              <a:t>quadrupole</a:t>
            </a:r>
            <a:r>
              <a:rPr lang="en-US" dirty="0">
                <a:latin typeface="Calibri" pitchFamily="34" charset="0"/>
                <a:cs typeface="Arial" pitchFamily="34" charset="0"/>
              </a:rPr>
              <a:t> </a:t>
            </a:r>
          </a:p>
          <a:p>
            <a:pPr lvl="1"/>
            <a:r>
              <a:rPr lang="en-US" dirty="0">
                <a:latin typeface="Calibri" pitchFamily="34" charset="0"/>
                <a:cs typeface="Arial" pitchFamily="34" charset="0"/>
              </a:rPr>
              <a:t>     frequency shift at injection and stable phase shift (? – more difficult)</a:t>
            </a:r>
          </a:p>
          <a:p>
            <a:pPr>
              <a:buFont typeface="Wingdings" pitchFamily="2" charset="2"/>
              <a:buChar char="q"/>
            </a:pPr>
            <a:endParaRPr lang="en-US" dirty="0">
              <a:latin typeface="Calibri" pitchFamily="34" charset="0"/>
              <a:cs typeface="Arial" pitchFamily="34" charset="0"/>
            </a:endParaRPr>
          </a:p>
          <a:p>
            <a:r>
              <a:rPr lang="en-US" b="1" dirty="0">
                <a:solidFill>
                  <a:srgbClr val="385D8A"/>
                </a:solidFill>
                <a:latin typeface="Calibri" pitchFamily="34" charset="0"/>
                <a:cs typeface="Arial" pitchFamily="34" charset="0"/>
              </a:rPr>
              <a:t>Simulations: </a:t>
            </a:r>
          </a:p>
          <a:p>
            <a:pPr lvl="1">
              <a:buFont typeface="Wingdings" pitchFamily="2" charset="2"/>
              <a:buChar char="q"/>
            </a:pPr>
            <a:r>
              <a:rPr lang="en-US" dirty="0">
                <a:solidFill>
                  <a:srgbClr val="385D8A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dirty="0">
                <a:latin typeface="Calibri" pitchFamily="34" charset="0"/>
                <a:cs typeface="Arial" pitchFamily="34" charset="0"/>
              </a:rPr>
              <a:t>Identify the impedance from comparison with</a:t>
            </a:r>
          </a:p>
          <a:p>
            <a:pPr lvl="1"/>
            <a:r>
              <a:rPr lang="en-US" dirty="0">
                <a:latin typeface="Calibri" pitchFamily="34" charset="0"/>
                <a:cs typeface="Arial" pitchFamily="34" charset="0"/>
              </a:rPr>
              <a:t>     measurements done with long (RF off) and short (RF on) bunches</a:t>
            </a:r>
          </a:p>
          <a:p>
            <a:pPr lvl="1">
              <a:buFont typeface="Wingdings" pitchFamily="2" charset="2"/>
              <a:buChar char="q"/>
            </a:pPr>
            <a:endParaRPr lang="en-US" dirty="0">
              <a:latin typeface="Calibri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q"/>
            </a:pPr>
            <a:r>
              <a:rPr lang="en-US" dirty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dirty="0">
                <a:latin typeface="Calibri" pitchFamily="34" charset="0"/>
                <a:cs typeface="Arial" pitchFamily="34" charset="0"/>
                <a:sym typeface="Wingdings" pitchFamily="2" charset="2"/>
              </a:rPr>
              <a:t>Reproduce the measured thresholds for single bunches (PL on/off)</a:t>
            </a:r>
          </a:p>
          <a:p>
            <a:pPr lvl="1">
              <a:buFont typeface="Wingdings" pitchFamily="2" charset="2"/>
              <a:buChar char="q"/>
            </a:pPr>
            <a:endParaRPr lang="en-US" dirty="0">
              <a:latin typeface="Calibri" pitchFamily="34" charset="0"/>
              <a:cs typeface="Arial" pitchFamily="34" charset="0"/>
              <a:sym typeface="Wingdings" pitchFamily="2" charset="2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43345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600" dirty="0" smtClean="0"/>
              <a:t>Longitudinal </a:t>
            </a:r>
            <a:r>
              <a:rPr lang="fr-CH" sz="3600" dirty="0" err="1" smtClean="0"/>
              <a:t>instability</a:t>
            </a:r>
            <a:r>
              <a:rPr lang="fr-CH" sz="3600" dirty="0" smtClean="0"/>
              <a:t> plans for 2012/13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63743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304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85D8A"/>
                </a:solidFill>
                <a:latin typeface="+mj-lt"/>
              </a:rPr>
              <a:t>Long. instability: Questions </a:t>
            </a:r>
            <a:r>
              <a:rPr lang="en-US" sz="3200" dirty="0">
                <a:solidFill>
                  <a:srgbClr val="385D8A"/>
                </a:solidFill>
                <a:latin typeface="+mj-lt"/>
              </a:rPr>
              <a:t>to be answered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685800" y="1447800"/>
            <a:ext cx="77724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>
                <a:solidFill>
                  <a:srgbClr val="385D8A"/>
                </a:solidFill>
                <a:latin typeface="Calibri" pitchFamily="34" charset="0"/>
              </a:rPr>
              <a:t> Requirements for the 800 MHz system: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385D8A"/>
                </a:solidFill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2</a:t>
            </a:r>
            <a:r>
              <a:rPr lang="en-US" baseline="30000" dirty="0">
                <a:latin typeface="Calibri" pitchFamily="34" charset="0"/>
              </a:rPr>
              <a:t>nd</a:t>
            </a:r>
            <a:r>
              <a:rPr lang="en-US" dirty="0">
                <a:latin typeface="Calibri" pitchFamily="34" charset="0"/>
              </a:rPr>
              <a:t> cavity operational (idle at the moment) – more voltage and better </a:t>
            </a:r>
          </a:p>
          <a:p>
            <a:pPr lvl="1"/>
            <a:r>
              <a:rPr lang="en-US" dirty="0">
                <a:latin typeface="Calibri" pitchFamily="34" charset="0"/>
              </a:rPr>
              <a:t>   control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385D8A"/>
                </a:solidFill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FB and FF for phase and voltage control under strong beam loading for the </a:t>
            </a:r>
          </a:p>
          <a:p>
            <a:pPr lvl="1"/>
            <a:r>
              <a:rPr lang="en-US" dirty="0">
                <a:latin typeface="Calibri" pitchFamily="34" charset="0"/>
              </a:rPr>
              <a:t>   two cavities (work in progress)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385D8A"/>
                </a:solidFill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Phase calibration (now based on bunch shape/stability)</a:t>
            </a:r>
          </a:p>
          <a:p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>
                <a:solidFill>
                  <a:srgbClr val="385D8A"/>
                </a:solidFill>
                <a:latin typeface="Calibri" pitchFamily="34" charset="0"/>
              </a:rPr>
              <a:t> What else do we need to know to estimate performance after LIU:</a:t>
            </a:r>
            <a:endParaRPr lang="en-US" dirty="0">
              <a:solidFill>
                <a:srgbClr val="385D8A"/>
              </a:solidFill>
              <a:latin typeface="Calibri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385D8A"/>
                </a:solidFill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Impedance source of longitudinal instabilities </a:t>
            </a:r>
            <a:r>
              <a:rPr lang="en-US" dirty="0">
                <a:latin typeface="Calibri" pitchFamily="34" charset="0"/>
                <a:sym typeface="Wingdings" pitchFamily="2" charset="2"/>
              </a:rPr>
              <a:t></a:t>
            </a:r>
            <a:r>
              <a:rPr lang="en-US" dirty="0">
                <a:latin typeface="Calibri" pitchFamily="34" charset="0"/>
              </a:rPr>
              <a:t> measurements of HOMs </a:t>
            </a:r>
          </a:p>
          <a:p>
            <a:pPr lvl="1"/>
            <a:r>
              <a:rPr lang="en-US" dirty="0">
                <a:latin typeface="Calibri" pitchFamily="34" charset="0"/>
              </a:rPr>
              <a:t>    in the 200 MHz and 800 MHz TW RF systems in labs (spares, not fully </a:t>
            </a:r>
          </a:p>
          <a:p>
            <a:pPr lvl="1"/>
            <a:r>
              <a:rPr lang="en-US" dirty="0">
                <a:latin typeface="Calibri" pitchFamily="34" charset="0"/>
              </a:rPr>
              <a:t>    equipped) and in situ (tunnel) during LS1 (F. </a:t>
            </a:r>
            <a:r>
              <a:rPr lang="en-US" dirty="0" err="1">
                <a:latin typeface="Calibri" pitchFamily="34" charset="0"/>
              </a:rPr>
              <a:t>Caspers</a:t>
            </a:r>
            <a:r>
              <a:rPr lang="en-US" dirty="0">
                <a:latin typeface="Calibri" pitchFamily="34" charset="0"/>
              </a:rPr>
              <a:t>, E. </a:t>
            </a:r>
            <a:r>
              <a:rPr lang="en-US" dirty="0" err="1">
                <a:latin typeface="Calibri" pitchFamily="34" charset="0"/>
              </a:rPr>
              <a:t>Montesinos</a:t>
            </a:r>
            <a:r>
              <a:rPr lang="en-US" dirty="0">
                <a:latin typeface="Calibri" pitchFamily="34" charset="0"/>
              </a:rPr>
              <a:t> + new </a:t>
            </a:r>
          </a:p>
          <a:p>
            <a:pPr lvl="1"/>
            <a:r>
              <a:rPr lang="en-US" dirty="0">
                <a:latin typeface="Calibri" pitchFamily="34" charset="0"/>
              </a:rPr>
              <a:t>    fellow/PhD student)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385D8A"/>
                </a:solidFill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1.4 GHz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385D8A"/>
                </a:solidFill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Complete impedance model</a:t>
            </a:r>
          </a:p>
        </p:txBody>
      </p:sp>
    </p:spTree>
    <p:extLst>
      <p:ext uri="{BB962C8B-B14F-4D97-AF65-F5344CB8AC3E}">
        <p14:creationId xmlns:p14="http://schemas.microsoft.com/office/powerpoint/2010/main" val="356450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Long. </a:t>
            </a:r>
            <a:r>
              <a:rPr lang="fr-CH" dirty="0" err="1" smtClean="0"/>
              <a:t>Instability</a:t>
            </a:r>
            <a:r>
              <a:rPr lang="fr-CH" dirty="0" smtClean="0"/>
              <a:t> 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" indent="0">
              <a:buNone/>
            </a:pPr>
            <a:endParaRPr lang="fr-CH" sz="2000" b="1" dirty="0" smtClean="0"/>
          </a:p>
          <a:p>
            <a:pPr marL="400050"/>
            <a:r>
              <a:rPr lang="fr-CH" sz="2000" dirty="0" err="1" smtClean="0"/>
              <a:t>Instability</a:t>
            </a:r>
            <a:r>
              <a:rPr lang="fr-CH" sz="2000" dirty="0" smtClean="0"/>
              <a:t> </a:t>
            </a:r>
            <a:r>
              <a:rPr lang="fr-CH" sz="2000" dirty="0" err="1" smtClean="0"/>
              <a:t>seen</a:t>
            </a:r>
            <a:r>
              <a:rPr lang="fr-CH" sz="2000" dirty="0" smtClean="0"/>
              <a:t> in single </a:t>
            </a:r>
            <a:r>
              <a:rPr lang="fr-CH" sz="2000" dirty="0" smtClean="0"/>
              <a:t>RF, </a:t>
            </a:r>
            <a:r>
              <a:rPr lang="fr-CH" sz="2000" dirty="0" smtClean="0"/>
              <a:t>single batch - </a:t>
            </a:r>
            <a:r>
              <a:rPr lang="fr-CH" sz="2000" dirty="0" err="1" smtClean="0"/>
              <a:t>should</a:t>
            </a:r>
            <a:r>
              <a:rPr lang="fr-CH" sz="2000" dirty="0" smtClean="0"/>
              <a:t>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seen</a:t>
            </a:r>
            <a:r>
              <a:rPr lang="fr-CH" sz="2000" dirty="0" smtClean="0"/>
              <a:t> for single </a:t>
            </a:r>
            <a:r>
              <a:rPr lang="fr-CH" sz="2000" dirty="0" err="1" smtClean="0"/>
              <a:t>bunch</a:t>
            </a:r>
            <a:r>
              <a:rPr lang="fr-CH" sz="2000" dirty="0" smtClean="0"/>
              <a:t> as </a:t>
            </a:r>
            <a:r>
              <a:rPr lang="fr-CH" sz="2000" dirty="0" err="1" smtClean="0"/>
              <a:t>well</a:t>
            </a:r>
            <a:r>
              <a:rPr lang="fr-CH" sz="2000" dirty="0"/>
              <a:t> </a:t>
            </a:r>
            <a:r>
              <a:rPr lang="fr-CH" sz="2000" dirty="0" err="1" smtClean="0"/>
              <a:t>which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not the case</a:t>
            </a:r>
            <a:endParaRPr lang="fr-CH" sz="2000" dirty="0" smtClean="0"/>
          </a:p>
          <a:p>
            <a:pPr marL="400050"/>
            <a:r>
              <a:rPr lang="fr-CH" sz="2000" dirty="0" smtClean="0"/>
              <a:t>The more un-</a:t>
            </a:r>
            <a:r>
              <a:rPr lang="fr-CH" sz="2000" dirty="0" err="1" smtClean="0"/>
              <a:t>uniform</a:t>
            </a:r>
            <a:r>
              <a:rPr lang="fr-CH" sz="2000" dirty="0" smtClean="0"/>
              <a:t> the </a:t>
            </a:r>
            <a:r>
              <a:rPr lang="fr-CH" sz="2000" dirty="0" err="1" smtClean="0"/>
              <a:t>beam</a:t>
            </a:r>
            <a:r>
              <a:rPr lang="fr-CH" sz="2000" dirty="0" smtClean="0"/>
              <a:t> </a:t>
            </a:r>
            <a:r>
              <a:rPr lang="fr-CH" sz="2000" dirty="0" err="1" smtClean="0"/>
              <a:t>from</a:t>
            </a:r>
            <a:r>
              <a:rPr lang="fr-CH" sz="2000" dirty="0" smtClean="0"/>
              <a:t> the PS, the more </a:t>
            </a:r>
            <a:r>
              <a:rPr lang="fr-CH" sz="2000" dirty="0" err="1" smtClean="0"/>
              <a:t>unstable</a:t>
            </a:r>
            <a:r>
              <a:rPr lang="fr-CH" sz="2000" dirty="0" smtClean="0"/>
              <a:t> the </a:t>
            </a:r>
            <a:r>
              <a:rPr lang="fr-CH" sz="2000" dirty="0" err="1" smtClean="0"/>
              <a:t>beam</a:t>
            </a:r>
            <a:r>
              <a:rPr lang="fr-CH" sz="2000" dirty="0" smtClean="0"/>
              <a:t> in the SPS </a:t>
            </a:r>
            <a:r>
              <a:rPr lang="fr-CH" sz="2000" dirty="0" err="1" smtClean="0"/>
              <a:t>at</a:t>
            </a:r>
            <a:r>
              <a:rPr lang="fr-CH" sz="2000" dirty="0" smtClean="0"/>
              <a:t> FT </a:t>
            </a:r>
            <a:r>
              <a:rPr lang="fr-CH" sz="2000" dirty="0" err="1" smtClean="0"/>
              <a:t>because</a:t>
            </a:r>
            <a:r>
              <a:rPr lang="fr-CH" sz="2000" dirty="0" smtClean="0"/>
              <a:t> </a:t>
            </a:r>
            <a:r>
              <a:rPr lang="fr-CH" sz="2000" dirty="0" err="1" smtClean="0"/>
              <a:t>blow</a:t>
            </a:r>
            <a:r>
              <a:rPr lang="fr-CH" sz="2000" dirty="0" smtClean="0"/>
              <a:t>-up </a:t>
            </a:r>
            <a:r>
              <a:rPr lang="fr-CH" sz="2000" dirty="0" err="1" smtClean="0"/>
              <a:t>becomes</a:t>
            </a:r>
            <a:r>
              <a:rPr lang="fr-CH" sz="2000" dirty="0" smtClean="0"/>
              <a:t> more </a:t>
            </a:r>
            <a:r>
              <a:rPr lang="fr-CH" sz="2000" dirty="0" err="1" smtClean="0"/>
              <a:t>difficult</a:t>
            </a:r>
            <a:endParaRPr lang="fr-CH" sz="2000" dirty="0" smtClean="0"/>
          </a:p>
          <a:p>
            <a:pPr marL="400050"/>
            <a:r>
              <a:rPr lang="fr-CH" sz="2000" dirty="0" smtClean="0"/>
              <a:t>In MD </a:t>
            </a:r>
            <a:r>
              <a:rPr lang="fr-CH" sz="2000" dirty="0" err="1" smtClean="0"/>
              <a:t>found</a:t>
            </a:r>
            <a:r>
              <a:rPr lang="fr-CH" sz="2000" dirty="0" smtClean="0"/>
              <a:t> </a:t>
            </a:r>
            <a:r>
              <a:rPr lang="fr-CH" sz="2000" dirty="0" err="1" smtClean="0"/>
              <a:t>that</a:t>
            </a:r>
            <a:r>
              <a:rPr lang="fr-CH" sz="2000" dirty="0" smtClean="0"/>
              <a:t> voltage </a:t>
            </a:r>
            <a:r>
              <a:rPr lang="fr-CH" sz="2000" dirty="0" err="1" smtClean="0"/>
              <a:t>dips</a:t>
            </a:r>
            <a:r>
              <a:rPr lang="fr-CH" sz="2000" dirty="0" smtClean="0"/>
              <a:t> are </a:t>
            </a:r>
            <a:r>
              <a:rPr lang="fr-CH" sz="2000" dirty="0" err="1" smtClean="0"/>
              <a:t>also</a:t>
            </a:r>
            <a:r>
              <a:rPr lang="fr-CH" sz="2000" dirty="0" smtClean="0"/>
              <a:t> important and </a:t>
            </a:r>
            <a:r>
              <a:rPr lang="fr-CH" sz="2000" dirty="0" err="1" smtClean="0"/>
              <a:t>allow</a:t>
            </a:r>
            <a:r>
              <a:rPr lang="fr-CH" sz="2000" dirty="0" smtClean="0"/>
              <a:t> for </a:t>
            </a:r>
            <a:r>
              <a:rPr lang="fr-CH" sz="2000" dirty="0" err="1" smtClean="0"/>
              <a:t>blow</a:t>
            </a:r>
            <a:r>
              <a:rPr lang="fr-CH" sz="2000" dirty="0"/>
              <a:t>-</a:t>
            </a:r>
            <a:r>
              <a:rPr lang="fr-CH" sz="2000" dirty="0" smtClean="0"/>
              <a:t>up </a:t>
            </a:r>
            <a:r>
              <a:rPr lang="fr-CH" sz="2000" dirty="0" smtClean="0"/>
              <a:t>due to </a:t>
            </a:r>
            <a:r>
              <a:rPr lang="fr-CH" sz="2000" dirty="0" err="1" smtClean="0"/>
              <a:t>mismatch</a:t>
            </a:r>
            <a:endParaRPr lang="fr-CH" sz="2000" dirty="0" smtClean="0"/>
          </a:p>
          <a:p>
            <a:pPr marL="400050"/>
            <a:r>
              <a:rPr lang="fr-CH" sz="2000" dirty="0" err="1" smtClean="0"/>
              <a:t>Also</a:t>
            </a:r>
            <a:r>
              <a:rPr lang="fr-CH" sz="2000" dirty="0" smtClean="0"/>
              <a:t> </a:t>
            </a:r>
            <a:r>
              <a:rPr lang="fr-CH" sz="2000" dirty="0" err="1" smtClean="0"/>
              <a:t>parameter</a:t>
            </a:r>
            <a:r>
              <a:rPr lang="fr-CH" sz="2000" dirty="0" smtClean="0"/>
              <a:t> in LLRF </a:t>
            </a:r>
            <a:r>
              <a:rPr lang="fr-CH" sz="2000" dirty="0" err="1" smtClean="0"/>
              <a:t>found</a:t>
            </a:r>
            <a:r>
              <a:rPr lang="fr-CH" sz="2000" dirty="0" smtClean="0"/>
              <a:t> to </a:t>
            </a:r>
            <a:r>
              <a:rPr lang="fr-CH" sz="2000" dirty="0" err="1" smtClean="0"/>
              <a:t>become</a:t>
            </a:r>
            <a:r>
              <a:rPr lang="fr-CH" sz="2000" dirty="0" smtClean="0"/>
              <a:t> more </a:t>
            </a:r>
            <a:r>
              <a:rPr lang="fr-CH" sz="2000" dirty="0" err="1" smtClean="0"/>
              <a:t>independent</a:t>
            </a:r>
            <a:r>
              <a:rPr lang="fr-CH" sz="2000" dirty="0" smtClean="0"/>
              <a:t> </a:t>
            </a:r>
            <a:r>
              <a:rPr lang="fr-CH" sz="2000" dirty="0" err="1" smtClean="0"/>
              <a:t>from</a:t>
            </a:r>
            <a:r>
              <a:rPr lang="fr-CH" sz="2000" dirty="0" smtClean="0"/>
              <a:t> PS </a:t>
            </a:r>
            <a:r>
              <a:rPr lang="fr-CH" sz="2000" dirty="0" err="1" smtClean="0"/>
              <a:t>beam</a:t>
            </a:r>
            <a:r>
              <a:rPr lang="fr-CH" sz="2000" dirty="0" smtClean="0"/>
              <a:t> </a:t>
            </a:r>
            <a:r>
              <a:rPr lang="fr-CH" sz="2000" dirty="0" err="1" smtClean="0"/>
              <a:t>quality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7771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CH" sz="3600" dirty="0" smtClean="0"/>
              <a:t>High </a:t>
            </a:r>
            <a:r>
              <a:rPr lang="fr-CH" sz="3600" dirty="0" err="1" smtClean="0"/>
              <a:t>bandwidth</a:t>
            </a:r>
            <a:r>
              <a:rPr lang="fr-CH" sz="3600" dirty="0" smtClean="0"/>
              <a:t> damper - </a:t>
            </a:r>
            <a:r>
              <a:rPr lang="en-US" sz="3600" dirty="0" smtClean="0"/>
              <a:t>MD studies in 2012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Synchronized excitation </a:t>
            </a:r>
            <a:r>
              <a:rPr lang="en-US" sz="2800" dirty="0"/>
              <a:t>signal </a:t>
            </a:r>
            <a:r>
              <a:rPr lang="en-US" sz="2800" dirty="0" smtClean="0"/>
              <a:t>to the </a:t>
            </a:r>
            <a:r>
              <a:rPr lang="en-US" sz="2800" dirty="0"/>
              <a:t>bunch.</a:t>
            </a:r>
          </a:p>
          <a:p>
            <a:r>
              <a:rPr lang="en-US" sz="2800" dirty="0" smtClean="0"/>
              <a:t>Established method </a:t>
            </a:r>
            <a:r>
              <a:rPr lang="en-US" sz="2800" dirty="0"/>
              <a:t>by which time aligning can be </a:t>
            </a:r>
            <a:r>
              <a:rPr lang="en-US" sz="2800" dirty="0" smtClean="0"/>
              <a:t>performed quickly </a:t>
            </a:r>
            <a:r>
              <a:rPr lang="en-US" sz="2800" dirty="0"/>
              <a:t>and </a:t>
            </a:r>
            <a:r>
              <a:rPr lang="en-US" sz="2800" dirty="0" smtClean="0"/>
              <a:t>reproducibly, using variable delay line.</a:t>
            </a:r>
            <a:endParaRPr lang="en-US" sz="2800" dirty="0"/>
          </a:p>
          <a:p>
            <a:r>
              <a:rPr lang="en-US" sz="2800" dirty="0" smtClean="0"/>
              <a:t>Excited </a:t>
            </a:r>
            <a:r>
              <a:rPr lang="en-US" sz="2800" dirty="0"/>
              <a:t>the beam </a:t>
            </a:r>
            <a:r>
              <a:rPr lang="en-US" sz="2800" dirty="0" smtClean="0"/>
              <a:t>with band-filtered </a:t>
            </a:r>
            <a:r>
              <a:rPr lang="en-US" sz="2800" dirty="0"/>
              <a:t>random </a:t>
            </a:r>
            <a:r>
              <a:rPr lang="en-US" sz="2800" dirty="0" smtClean="0"/>
              <a:t>noise.</a:t>
            </a:r>
          </a:p>
          <a:p>
            <a:r>
              <a:rPr lang="en-US" sz="2800" dirty="0" smtClean="0"/>
              <a:t>Excited beam to instability, different modes.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8046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457344"/>
            <a:ext cx="7768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3600" dirty="0" smtClean="0"/>
              <a:t>High </a:t>
            </a:r>
            <a:r>
              <a:rPr lang="fr-CH" sz="3600" dirty="0" err="1" smtClean="0"/>
              <a:t>bandwidth</a:t>
            </a:r>
            <a:r>
              <a:rPr lang="fr-CH" sz="3600" dirty="0" smtClean="0"/>
              <a:t> damper - </a:t>
            </a:r>
            <a:r>
              <a:rPr lang="en-US" sz="3600" dirty="0" smtClean="0"/>
              <a:t>2012 MD slots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@ LIU coordination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1560" y="1524000"/>
            <a:ext cx="8136904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indent="-287338">
              <a:spcAft>
                <a:spcPts val="600"/>
              </a:spcAft>
              <a:buBlip>
                <a:blip r:embed="rId2"/>
              </a:buBlip>
            </a:pPr>
            <a:r>
              <a:rPr lang="en-US" sz="2000" i="1" dirty="0" smtClean="0"/>
              <a:t>With LARP:</a:t>
            </a:r>
          </a:p>
          <a:p>
            <a:pPr marL="798513" lvl="1" indent="-287338">
              <a:spcAft>
                <a:spcPts val="600"/>
              </a:spcAft>
              <a:buBlip>
                <a:blip r:embed="rId2"/>
              </a:buBlip>
            </a:pPr>
            <a:r>
              <a:rPr lang="en-US" sz="2000" i="1" dirty="0" smtClean="0"/>
              <a:t>LARP meeting in </a:t>
            </a:r>
            <a:r>
              <a:rPr lang="en-US" sz="2000" i="1" dirty="0" err="1" smtClean="0"/>
              <a:t>Frascati</a:t>
            </a:r>
            <a:r>
              <a:rPr lang="en-US" sz="2000" i="1" dirty="0" smtClean="0"/>
              <a:t> 14-16 November 2012</a:t>
            </a:r>
          </a:p>
          <a:p>
            <a:pPr marL="798513" lvl="1" indent="-287338">
              <a:spcAft>
                <a:spcPts val="600"/>
              </a:spcAft>
              <a:buBlip>
                <a:blip r:embed="rId2"/>
              </a:buBlip>
            </a:pPr>
            <a:r>
              <a:rPr lang="en-US" sz="2000" i="1" dirty="0" smtClean="0"/>
              <a:t>1</a:t>
            </a:r>
            <a:r>
              <a:rPr lang="en-US" sz="2000" i="1" baseline="30000" dirty="0" smtClean="0"/>
              <a:t>st</a:t>
            </a:r>
            <a:r>
              <a:rPr lang="en-US" sz="2000" i="1" dirty="0" smtClean="0"/>
              <a:t> slot: </a:t>
            </a:r>
            <a:r>
              <a:rPr lang="en-US" sz="2000" dirty="0" smtClean="0"/>
              <a:t>Beginning of October or before above November LARP meeting</a:t>
            </a:r>
            <a:r>
              <a:rPr lang="en-US" sz="2000" i="1" dirty="0" smtClean="0"/>
              <a:t>: fine timing, excitation of bunch in a train</a:t>
            </a:r>
          </a:p>
          <a:p>
            <a:pPr marL="798513" lvl="1" indent="-287338">
              <a:spcAft>
                <a:spcPts val="600"/>
              </a:spcAft>
              <a:buBlip>
                <a:blip r:embed="rId2"/>
              </a:buBlip>
            </a:pPr>
            <a:r>
              <a:rPr lang="en-US" sz="2000" dirty="0" smtClean="0"/>
              <a:t>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slot: As late as possible, weeks 47 and 48 after LARP meeting: </a:t>
            </a:r>
            <a:r>
              <a:rPr lang="en-US" sz="2000" i="1" dirty="0" smtClean="0"/>
              <a:t>tests of new hardware for “demonstrator” to close FB loop</a:t>
            </a:r>
            <a:endParaRPr lang="en-US" sz="2000" i="1" dirty="0"/>
          </a:p>
          <a:p>
            <a:pPr marL="341313" indent="-287338">
              <a:spcAft>
                <a:spcPts val="600"/>
              </a:spcAft>
              <a:buBlip>
                <a:blip r:embed="rId2"/>
              </a:buBlip>
            </a:pPr>
            <a:r>
              <a:rPr lang="en-US" sz="2000" i="1" dirty="0" smtClean="0"/>
              <a:t>Further:</a:t>
            </a:r>
          </a:p>
          <a:p>
            <a:pPr marL="798513" lvl="1" indent="-287338">
              <a:spcAft>
                <a:spcPts val="600"/>
              </a:spcAft>
              <a:buBlip>
                <a:blip r:embed="rId2"/>
              </a:buBlip>
            </a:pPr>
            <a:r>
              <a:rPr lang="en-US" sz="2000" dirty="0" smtClean="0"/>
              <a:t>One dedicated MD with bunch trains at 25 ns</a:t>
            </a:r>
          </a:p>
          <a:p>
            <a:pPr marL="798513" lvl="1" indent="-287338">
              <a:spcAft>
                <a:spcPts val="600"/>
              </a:spcAft>
              <a:buBlip>
                <a:blip r:embed="rId2"/>
              </a:buBlip>
            </a:pPr>
            <a:r>
              <a:rPr lang="en-US" sz="2000" dirty="0" smtClean="0"/>
              <a:t>MDs to check the developed hardware orbit compensation (</a:t>
            </a:r>
            <a:r>
              <a:rPr lang="en-US" sz="2000" dirty="0" err="1" smtClean="0"/>
              <a:t>Urs</a:t>
            </a:r>
            <a:r>
              <a:rPr lang="en-US" sz="2000" dirty="0" smtClean="0"/>
              <a:t> </a:t>
            </a:r>
            <a:r>
              <a:rPr lang="en-US" sz="2000" dirty="0" err="1" smtClean="0"/>
              <a:t>Wehrle</a:t>
            </a:r>
            <a:r>
              <a:rPr lang="en-US" sz="2000" dirty="0" smtClean="0"/>
              <a:t>)</a:t>
            </a:r>
          </a:p>
          <a:p>
            <a:pPr marL="798513" lvl="1" indent="-287338">
              <a:spcAft>
                <a:spcPts val="600"/>
              </a:spcAft>
              <a:buBlip>
                <a:blip r:embed="rId2"/>
              </a:buBlip>
            </a:pPr>
            <a:r>
              <a:rPr lang="en-US" sz="2000" dirty="0" smtClean="0"/>
              <a:t>Note: any MDs next year (26 </a:t>
            </a:r>
            <a:r>
              <a:rPr lang="en-US" sz="2000" dirty="0" err="1" smtClean="0"/>
              <a:t>GeV</a:t>
            </a:r>
            <a:r>
              <a:rPr lang="en-US" sz="2000" dirty="0" smtClean="0"/>
              <a:t>) would be extremely useful (consolidated Hardware) for extended demonstrator tests and prototype specification. </a:t>
            </a:r>
            <a:endParaRPr lang="en-US" sz="2000" i="1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08A21-83CA-4710-AD94-5D6A3C6AA84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15,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40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Addressing the specific questions…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1340768"/>
            <a:ext cx="8640960" cy="532859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b="1" dirty="0" smtClean="0"/>
              <a:t>Which studies will still require significant MD time before LS1?</a:t>
            </a:r>
          </a:p>
          <a:p>
            <a:pPr marL="800100" lvl="1" indent="-342900" defTabSz="4572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b="1" dirty="0" smtClean="0">
                <a:solidFill>
                  <a:srgbClr val="0000FF"/>
                </a:solidFill>
              </a:rPr>
              <a:t>List of topics given above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b="1" dirty="0" smtClean="0"/>
              <a:t>Is any study presently limited by instrumentation or diagnostics? Any improvement possible before LS1?</a:t>
            </a:r>
          </a:p>
          <a:p>
            <a:pPr marL="800100" lvl="1" indent="-342900" defTabSz="4572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b="1" dirty="0" smtClean="0">
                <a:solidFill>
                  <a:srgbClr val="0000FF"/>
                </a:solidFill>
              </a:rPr>
              <a:t>Limited by speed of HW development and availability, rather than intrinsic SPS instrumentation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b="1" dirty="0" smtClean="0"/>
              <a:t>Is any study strongly relying on the installation and test of new hardware before LS1?</a:t>
            </a:r>
          </a:p>
          <a:p>
            <a:pPr marL="800100" lvl="1" indent="-342900" defTabSz="4572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Yes – the single bunch ‘demonstrator’ studies require the HW for the feedback processing channel to be available…tight for end 2012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b="1" dirty="0" smtClean="0"/>
              <a:t>How can we optimize the use of the remaining available MD time? Do we need to request for more?</a:t>
            </a:r>
          </a:p>
          <a:p>
            <a:pPr marL="800100" lvl="1" indent="-342900" defTabSz="4572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b="1" dirty="0" smtClean="0">
                <a:solidFill>
                  <a:srgbClr val="0000FF"/>
                </a:solidFill>
              </a:rPr>
              <a:t>The timing of the MD is most critical – as late as possible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b="1" dirty="0" smtClean="0"/>
              <a:t>Which are the main motivations why we could benefit from the extension of the MD run into 2013?</a:t>
            </a:r>
          </a:p>
          <a:p>
            <a:pPr marL="800100" lvl="1" indent="-342900" defTabSz="4572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Would be very useful indeed, as HW will arrive very late in the year. Increase time for measurement, reduce risk of missing deadline, …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2129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Damper 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CH" sz="1600" dirty="0" smtClean="0"/>
              <a:t>MD time </a:t>
            </a:r>
            <a:r>
              <a:rPr lang="fr-CH" sz="1600" dirty="0" err="1" smtClean="0"/>
              <a:t>really</a:t>
            </a:r>
            <a:r>
              <a:rPr lang="fr-CH" sz="1600" dirty="0" smtClean="0"/>
              <a:t> </a:t>
            </a:r>
            <a:r>
              <a:rPr lang="fr-CH" sz="1600" dirty="0" err="1" smtClean="0"/>
              <a:t>dedicated</a:t>
            </a:r>
            <a:r>
              <a:rPr lang="fr-CH" sz="1600" dirty="0" smtClean="0"/>
              <a:t> ?</a:t>
            </a:r>
          </a:p>
          <a:p>
            <a:pPr lvl="1"/>
            <a:r>
              <a:rPr lang="fr-CH" sz="1400" dirty="0" err="1" smtClean="0"/>
              <a:t>means</a:t>
            </a:r>
            <a:r>
              <a:rPr lang="fr-CH" sz="1400" dirty="0" smtClean="0"/>
              <a:t> 25 ns cycle but no </a:t>
            </a:r>
            <a:r>
              <a:rPr lang="fr-CH" sz="1400" dirty="0" err="1" smtClean="0"/>
              <a:t>coast</a:t>
            </a:r>
            <a:r>
              <a:rPr lang="fr-CH" sz="1400" dirty="0" smtClean="0"/>
              <a:t> SPS, 12 b </a:t>
            </a:r>
            <a:r>
              <a:rPr lang="fr-CH" sz="1400" dirty="0" err="1" smtClean="0"/>
              <a:t>would</a:t>
            </a:r>
            <a:r>
              <a:rPr lang="fr-CH" sz="1400" dirty="0" smtClean="0"/>
              <a:t> </a:t>
            </a:r>
            <a:r>
              <a:rPr lang="fr-CH" sz="1400" dirty="0" err="1" smtClean="0"/>
              <a:t>be</a:t>
            </a:r>
            <a:r>
              <a:rPr lang="fr-CH" sz="1400" dirty="0" smtClean="0"/>
              <a:t> fine</a:t>
            </a:r>
          </a:p>
          <a:p>
            <a:pPr lvl="1"/>
            <a:r>
              <a:rPr lang="fr-CH" sz="1400" dirty="0" smtClean="0"/>
              <a:t>No HI </a:t>
            </a:r>
            <a:r>
              <a:rPr lang="fr-CH" sz="1400" dirty="0" err="1" smtClean="0"/>
              <a:t>beam</a:t>
            </a:r>
            <a:r>
              <a:rPr lang="fr-CH" sz="1400" dirty="0" smtClean="0"/>
              <a:t> </a:t>
            </a:r>
            <a:r>
              <a:rPr lang="fr-CH" sz="1400" dirty="0" err="1" smtClean="0"/>
              <a:t>next</a:t>
            </a:r>
            <a:r>
              <a:rPr lang="fr-CH" sz="1400" dirty="0" smtClean="0"/>
              <a:t> </a:t>
            </a:r>
            <a:r>
              <a:rPr lang="fr-CH" sz="1400" dirty="0" err="1" smtClean="0"/>
              <a:t>year</a:t>
            </a:r>
            <a:r>
              <a:rPr lang="fr-CH" sz="1400" dirty="0" smtClean="0"/>
              <a:t>, </a:t>
            </a:r>
            <a:r>
              <a:rPr lang="fr-CH" sz="1400" dirty="0" err="1" smtClean="0"/>
              <a:t>which</a:t>
            </a:r>
            <a:r>
              <a:rPr lang="fr-CH" sz="1400" dirty="0" smtClean="0"/>
              <a:t> are the CNGS and TOF </a:t>
            </a:r>
            <a:r>
              <a:rPr lang="fr-CH" sz="1400" dirty="0" err="1" smtClean="0"/>
              <a:t>like</a:t>
            </a:r>
            <a:r>
              <a:rPr lang="fr-CH" sz="1400" dirty="0" smtClean="0"/>
              <a:t> </a:t>
            </a:r>
            <a:r>
              <a:rPr lang="fr-CH" sz="1400" dirty="0" err="1" smtClean="0"/>
              <a:t>beams</a:t>
            </a:r>
            <a:endParaRPr lang="fr-CH" sz="1400" dirty="0" smtClean="0"/>
          </a:p>
          <a:p>
            <a:pPr lvl="1"/>
            <a:r>
              <a:rPr lang="fr-CH" sz="1400" dirty="0" err="1" smtClean="0"/>
              <a:t>Two</a:t>
            </a:r>
            <a:r>
              <a:rPr lang="fr-CH" sz="1400" dirty="0" smtClean="0"/>
              <a:t> issues, RP and 80 Mhz in </a:t>
            </a:r>
            <a:r>
              <a:rPr lang="fr-CH" sz="1400" dirty="0" smtClean="0"/>
              <a:t>PS</a:t>
            </a:r>
          </a:p>
          <a:p>
            <a:pPr lvl="1"/>
            <a:r>
              <a:rPr lang="fr-CH" sz="1400" dirty="0" err="1" smtClean="0"/>
              <a:t>Probably</a:t>
            </a:r>
            <a:r>
              <a:rPr lang="fr-CH" sz="1400" dirty="0" smtClean="0"/>
              <a:t> not </a:t>
            </a:r>
            <a:r>
              <a:rPr lang="fr-CH" sz="1400" dirty="0" err="1" smtClean="0"/>
              <a:t>highest</a:t>
            </a:r>
            <a:r>
              <a:rPr lang="fr-CH" sz="1400" dirty="0" smtClean="0"/>
              <a:t> </a:t>
            </a:r>
            <a:r>
              <a:rPr lang="fr-CH" sz="1400" dirty="0" err="1" smtClean="0"/>
              <a:t>intensity</a:t>
            </a:r>
            <a:r>
              <a:rPr lang="fr-CH" sz="1400" dirty="0" smtClean="0"/>
              <a:t> </a:t>
            </a:r>
            <a:r>
              <a:rPr lang="fr-CH" sz="1400" dirty="0" err="1" smtClean="0"/>
              <a:t>needed</a:t>
            </a:r>
            <a:r>
              <a:rPr lang="fr-CH" sz="1400" dirty="0" smtClean="0"/>
              <a:t> for </a:t>
            </a:r>
            <a:r>
              <a:rPr lang="fr-CH" sz="1400" dirty="0" err="1" smtClean="0"/>
              <a:t>this</a:t>
            </a:r>
            <a:r>
              <a:rPr lang="fr-CH" sz="1400" dirty="0" smtClean="0"/>
              <a:t> MD</a:t>
            </a:r>
            <a:endParaRPr lang="fr-CH" sz="1400" dirty="0" smtClean="0"/>
          </a:p>
          <a:p>
            <a:r>
              <a:rPr lang="fr-CH" sz="1600" dirty="0" err="1" smtClean="0"/>
              <a:t>Behaviour</a:t>
            </a:r>
            <a:r>
              <a:rPr lang="fr-CH" sz="1600" dirty="0" smtClean="0"/>
              <a:t> of damper for </a:t>
            </a:r>
            <a:r>
              <a:rPr lang="fr-CH" sz="1600" dirty="0" err="1" smtClean="0"/>
              <a:t>higher</a:t>
            </a:r>
            <a:r>
              <a:rPr lang="fr-CH" sz="1600" dirty="0" smtClean="0"/>
              <a:t> </a:t>
            </a:r>
            <a:r>
              <a:rPr lang="fr-CH" sz="1600" dirty="0" err="1" smtClean="0"/>
              <a:t>number</a:t>
            </a:r>
            <a:r>
              <a:rPr lang="fr-CH" sz="1600" dirty="0" smtClean="0"/>
              <a:t> of </a:t>
            </a:r>
            <a:r>
              <a:rPr lang="fr-CH" sz="1600" dirty="0" err="1" smtClean="0"/>
              <a:t>bunches</a:t>
            </a:r>
            <a:r>
              <a:rPr lang="fr-CH" sz="1600" dirty="0" smtClean="0"/>
              <a:t> </a:t>
            </a:r>
            <a:r>
              <a:rPr lang="fr-CH" sz="1600" dirty="0" err="1" smtClean="0"/>
              <a:t>could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different</a:t>
            </a:r>
            <a:r>
              <a:rPr lang="fr-CH" sz="1600" dirty="0" smtClean="0"/>
              <a:t>, </a:t>
            </a:r>
            <a:r>
              <a:rPr lang="fr-CH" sz="1600" dirty="0" err="1" smtClean="0"/>
              <a:t>should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tested</a:t>
            </a:r>
            <a:r>
              <a:rPr lang="fr-CH" sz="1600" dirty="0" smtClean="0"/>
              <a:t> as high as possible</a:t>
            </a:r>
          </a:p>
          <a:p>
            <a:pPr lvl="1"/>
            <a:r>
              <a:rPr lang="fr-CH" sz="1400" dirty="0" smtClean="0"/>
              <a:t>Not possible </a:t>
            </a:r>
            <a:r>
              <a:rPr lang="fr-CH" sz="1400" dirty="0" err="1" smtClean="0"/>
              <a:t>this</a:t>
            </a:r>
            <a:r>
              <a:rPr lang="fr-CH" sz="1400" dirty="0" smtClean="0"/>
              <a:t> </a:t>
            </a:r>
            <a:r>
              <a:rPr lang="fr-CH" sz="1400" dirty="0" err="1" smtClean="0"/>
              <a:t>year</a:t>
            </a:r>
            <a:endParaRPr lang="fr-CH" sz="1400" dirty="0"/>
          </a:p>
          <a:p>
            <a:pPr lvl="1"/>
            <a:r>
              <a:rPr lang="fr-CH" sz="1400" dirty="0" err="1" smtClean="0"/>
              <a:t>Impo</a:t>
            </a:r>
            <a:r>
              <a:rPr lang="fr-CH" sz="1400" dirty="0" smtClean="0"/>
              <a:t> effort in </a:t>
            </a:r>
            <a:r>
              <a:rPr lang="fr-CH" sz="1400" dirty="0" err="1" smtClean="0"/>
              <a:t>parallel</a:t>
            </a:r>
            <a:r>
              <a:rPr lang="fr-CH" sz="1400" dirty="0" smtClean="0"/>
              <a:t> </a:t>
            </a:r>
            <a:r>
              <a:rPr lang="fr-CH" sz="1400" dirty="0" err="1" smtClean="0"/>
              <a:t>going</a:t>
            </a:r>
            <a:r>
              <a:rPr lang="fr-CH" sz="1400" dirty="0" smtClean="0"/>
              <a:t> on in simulations</a:t>
            </a:r>
          </a:p>
          <a:p>
            <a:r>
              <a:rPr lang="fr-CH" sz="1600" dirty="0" smtClean="0"/>
              <a:t>In </a:t>
            </a:r>
            <a:r>
              <a:rPr lang="fr-CH" sz="1600" dirty="0" err="1" smtClean="0"/>
              <a:t>what</a:t>
            </a:r>
            <a:r>
              <a:rPr lang="fr-CH" sz="1600" dirty="0" smtClean="0"/>
              <a:t> </a:t>
            </a:r>
            <a:r>
              <a:rPr lang="fr-CH" sz="1600" dirty="0" err="1" smtClean="0"/>
              <a:t>optics</a:t>
            </a:r>
            <a:endParaRPr lang="fr-CH" sz="1600" dirty="0" smtClean="0"/>
          </a:p>
          <a:p>
            <a:pPr lvl="1"/>
            <a:r>
              <a:rPr lang="fr-CH" sz="1400" dirty="0" smtClean="0"/>
              <a:t>Q20 - </a:t>
            </a:r>
            <a:r>
              <a:rPr lang="fr-CH" sz="1400" dirty="0" err="1" smtClean="0"/>
              <a:t>so</a:t>
            </a:r>
            <a:r>
              <a:rPr lang="fr-CH" sz="1400" dirty="0" smtClean="0"/>
              <a:t> </a:t>
            </a:r>
            <a:r>
              <a:rPr lang="fr-CH" sz="1400" dirty="0" err="1" smtClean="0"/>
              <a:t>what</a:t>
            </a:r>
            <a:r>
              <a:rPr lang="fr-CH" sz="1400" dirty="0" smtClean="0"/>
              <a:t> to dump?</a:t>
            </a:r>
          </a:p>
          <a:p>
            <a:pPr lvl="1"/>
            <a:r>
              <a:rPr lang="fr-CH" sz="1400" dirty="0" smtClean="0"/>
              <a:t>Can go to </a:t>
            </a:r>
            <a:r>
              <a:rPr lang="fr-CH" sz="1400" dirty="0" err="1" smtClean="0"/>
              <a:t>higher</a:t>
            </a:r>
            <a:r>
              <a:rPr lang="fr-CH" sz="1400" dirty="0" smtClean="0"/>
              <a:t> </a:t>
            </a:r>
            <a:r>
              <a:rPr lang="fr-CH" sz="1400" dirty="0" err="1" smtClean="0"/>
              <a:t>intensities</a:t>
            </a:r>
            <a:endParaRPr lang="fr-CH" sz="1400" dirty="0" smtClean="0"/>
          </a:p>
          <a:p>
            <a:pPr lvl="1"/>
            <a:r>
              <a:rPr lang="fr-CH" sz="1400" dirty="0" err="1" smtClean="0"/>
              <a:t>Should</a:t>
            </a:r>
            <a:r>
              <a:rPr lang="fr-CH" sz="1400" dirty="0" smtClean="0"/>
              <a:t> </a:t>
            </a:r>
            <a:r>
              <a:rPr lang="fr-CH" sz="1400" dirty="0" err="1" smtClean="0"/>
              <a:t>keep</a:t>
            </a:r>
            <a:r>
              <a:rPr lang="fr-CH" sz="1400" dirty="0" smtClean="0"/>
              <a:t> Q26</a:t>
            </a:r>
          </a:p>
          <a:p>
            <a:r>
              <a:rPr lang="fr-CH" sz="1600" dirty="0" err="1" smtClean="0"/>
              <a:t>Still</a:t>
            </a:r>
            <a:r>
              <a:rPr lang="fr-CH" sz="1600" dirty="0" smtClean="0"/>
              <a:t> </a:t>
            </a:r>
            <a:r>
              <a:rPr lang="fr-CH" sz="1600" dirty="0" err="1" smtClean="0"/>
              <a:t>don’t</a:t>
            </a:r>
            <a:r>
              <a:rPr lang="fr-CH" sz="1600" dirty="0" smtClean="0"/>
              <a:t> know if PS damper effective </a:t>
            </a:r>
            <a:r>
              <a:rPr lang="fr-CH" sz="1600" dirty="0" err="1" smtClean="0"/>
              <a:t>at</a:t>
            </a:r>
            <a:r>
              <a:rPr lang="fr-CH" sz="1600" dirty="0" smtClean="0"/>
              <a:t> high </a:t>
            </a:r>
            <a:r>
              <a:rPr lang="fr-CH" sz="1600" dirty="0" err="1" smtClean="0"/>
              <a:t>energy</a:t>
            </a:r>
            <a:r>
              <a:rPr lang="fr-CH" sz="1600" dirty="0" smtClean="0"/>
              <a:t>, </a:t>
            </a:r>
            <a:r>
              <a:rPr lang="fr-CH" sz="1600" dirty="0" err="1" smtClean="0"/>
              <a:t>since</a:t>
            </a:r>
            <a:r>
              <a:rPr lang="fr-CH" sz="1600" dirty="0" smtClean="0"/>
              <a:t> </a:t>
            </a:r>
            <a:r>
              <a:rPr lang="fr-CH" sz="1600" dirty="0" err="1" smtClean="0"/>
              <a:t>beam</a:t>
            </a:r>
            <a:r>
              <a:rPr lang="fr-CH" sz="1600" dirty="0" smtClean="0"/>
              <a:t> </a:t>
            </a:r>
            <a:r>
              <a:rPr lang="fr-CH" sz="1600" dirty="0" err="1" smtClean="0"/>
              <a:t>is</a:t>
            </a:r>
            <a:r>
              <a:rPr lang="fr-CH" sz="1600" dirty="0" smtClean="0"/>
              <a:t> not </a:t>
            </a:r>
            <a:r>
              <a:rPr lang="fr-CH" sz="1600" dirty="0" err="1" smtClean="0"/>
              <a:t>unstable</a:t>
            </a:r>
            <a:endParaRPr lang="fr-CH" sz="1600" dirty="0" smtClean="0"/>
          </a:p>
          <a:p>
            <a:pPr lvl="1"/>
            <a:r>
              <a:rPr lang="fr-CH" sz="1400" dirty="0" smtClean="0"/>
              <a:t>Have to </a:t>
            </a:r>
            <a:r>
              <a:rPr lang="fr-CH" sz="1400" dirty="0" err="1" smtClean="0"/>
              <a:t>understand</a:t>
            </a:r>
            <a:r>
              <a:rPr lang="fr-CH" sz="1400" dirty="0" smtClean="0"/>
              <a:t> if damper </a:t>
            </a:r>
            <a:r>
              <a:rPr lang="fr-CH" sz="1400" dirty="0" err="1" smtClean="0"/>
              <a:t>from</a:t>
            </a:r>
            <a:r>
              <a:rPr lang="fr-CH" sz="1400" dirty="0" smtClean="0"/>
              <a:t> </a:t>
            </a:r>
            <a:r>
              <a:rPr lang="fr-CH" sz="1400" dirty="0" err="1" smtClean="0"/>
              <a:t>today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enough</a:t>
            </a:r>
            <a:r>
              <a:rPr lang="fr-CH" sz="1400" dirty="0" smtClean="0"/>
              <a:t> or more </a:t>
            </a:r>
            <a:r>
              <a:rPr lang="fr-CH" sz="1400" dirty="0" err="1" smtClean="0"/>
              <a:t>bandwidth</a:t>
            </a:r>
            <a:r>
              <a:rPr lang="fr-CH" sz="1400" dirty="0" smtClean="0"/>
              <a:t> </a:t>
            </a:r>
            <a:r>
              <a:rPr lang="fr-CH" sz="1400" dirty="0" err="1" smtClean="0"/>
              <a:t>needed</a:t>
            </a:r>
            <a:endParaRPr lang="fr-CH" sz="1400" dirty="0" smtClean="0"/>
          </a:p>
          <a:p>
            <a:pPr lvl="1"/>
            <a:r>
              <a:rPr lang="fr-CH" sz="1400" dirty="0" smtClean="0"/>
              <a:t>Mode 0 </a:t>
            </a:r>
            <a:r>
              <a:rPr lang="fr-CH" sz="1400" dirty="0" err="1" smtClean="0"/>
              <a:t>damping</a:t>
            </a:r>
            <a:r>
              <a:rPr lang="fr-CH" sz="1400" dirty="0" smtClean="0"/>
              <a:t> </a:t>
            </a:r>
            <a:r>
              <a:rPr lang="fr-CH" sz="1400" dirty="0" err="1" smtClean="0"/>
              <a:t>at</a:t>
            </a:r>
            <a:r>
              <a:rPr lang="fr-CH" sz="1400" dirty="0" smtClean="0"/>
              <a:t> 0.2 chroma</a:t>
            </a:r>
          </a:p>
          <a:p>
            <a:pPr lvl="1"/>
            <a:r>
              <a:rPr lang="fr-CH" sz="1400" dirty="0" err="1" smtClean="0"/>
              <a:t>Going</a:t>
            </a:r>
            <a:r>
              <a:rPr lang="fr-CH" sz="1400" dirty="0" smtClean="0"/>
              <a:t> to </a:t>
            </a:r>
            <a:r>
              <a:rPr lang="fr-CH" sz="1400" dirty="0" err="1" smtClean="0"/>
              <a:t>try</a:t>
            </a:r>
            <a:r>
              <a:rPr lang="fr-CH" sz="1400" dirty="0" smtClean="0"/>
              <a:t> </a:t>
            </a:r>
            <a:r>
              <a:rPr lang="fr-CH" sz="1400" dirty="0" err="1" smtClean="0"/>
              <a:t>at</a:t>
            </a:r>
            <a:r>
              <a:rPr lang="fr-CH" sz="1400" dirty="0" smtClean="0"/>
              <a:t> high </a:t>
            </a:r>
            <a:r>
              <a:rPr lang="fr-CH" sz="1400" dirty="0" err="1" smtClean="0"/>
              <a:t>energy</a:t>
            </a:r>
            <a:r>
              <a:rPr lang="fr-CH" sz="1400" dirty="0" smtClean="0"/>
              <a:t> but </a:t>
            </a:r>
            <a:r>
              <a:rPr lang="fr-CH" sz="1400" dirty="0" err="1" smtClean="0"/>
              <a:t>was</a:t>
            </a:r>
            <a:r>
              <a:rPr lang="fr-CH" sz="1400" dirty="0" smtClean="0"/>
              <a:t> </a:t>
            </a:r>
            <a:r>
              <a:rPr lang="fr-CH" sz="1400" dirty="0" err="1" smtClean="0"/>
              <a:t>designed</a:t>
            </a:r>
            <a:r>
              <a:rPr lang="fr-CH" sz="1400" dirty="0" smtClean="0"/>
              <a:t> for </a:t>
            </a:r>
            <a:r>
              <a:rPr lang="fr-CH" sz="1400" dirty="0" err="1" smtClean="0"/>
              <a:t>inj</a:t>
            </a:r>
            <a:r>
              <a:rPr lang="fr-CH" sz="1400" dirty="0" smtClean="0"/>
              <a:t> oscillations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6261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Q20 </a:t>
            </a:r>
            <a:r>
              <a:rPr lang="fr-CH" dirty="0" err="1" smtClean="0"/>
              <a:t>instability</a:t>
            </a:r>
            <a:r>
              <a:rPr lang="fr-CH" dirty="0" smtClean="0"/>
              <a:t> </a:t>
            </a:r>
            <a:r>
              <a:rPr lang="fr-CH" dirty="0" err="1" smtClean="0"/>
              <a:t>improvement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sz="2000" dirty="0" smtClean="0"/>
              <a:t>TMCI </a:t>
            </a:r>
          </a:p>
          <a:p>
            <a:pPr lvl="1"/>
            <a:r>
              <a:rPr lang="fr-CH" sz="1600" dirty="0" err="1" smtClean="0"/>
              <a:t>threshold</a:t>
            </a:r>
            <a:r>
              <a:rPr lang="fr-CH" sz="1600" dirty="0" smtClean="0"/>
              <a:t> </a:t>
            </a:r>
            <a:r>
              <a:rPr lang="fr-CH" sz="1600" dirty="0" err="1" smtClean="0"/>
              <a:t>expected</a:t>
            </a:r>
            <a:r>
              <a:rPr lang="fr-CH" sz="1600" dirty="0" smtClean="0"/>
              <a:t> </a:t>
            </a:r>
            <a:r>
              <a:rPr lang="fr-CH" sz="1600" dirty="0" err="1" smtClean="0"/>
              <a:t>at</a:t>
            </a:r>
            <a:r>
              <a:rPr lang="fr-CH" sz="1600" dirty="0" smtClean="0"/>
              <a:t> 3.5</a:t>
            </a:r>
            <a:r>
              <a:rPr lang="fr-CH" sz="1600" baseline="30000" dirty="0" smtClean="0"/>
              <a:t>e</a:t>
            </a:r>
            <a:r>
              <a:rPr lang="fr-CH" sz="1600" dirty="0" smtClean="0"/>
              <a:t>11 for </a:t>
            </a:r>
            <a:r>
              <a:rPr lang="fr-CH" sz="1600" dirty="0" err="1" smtClean="0"/>
              <a:t>low</a:t>
            </a:r>
            <a:r>
              <a:rPr lang="fr-CH" sz="1600" dirty="0" smtClean="0"/>
              <a:t> vert chroma</a:t>
            </a:r>
          </a:p>
          <a:p>
            <a:pPr lvl="1"/>
            <a:r>
              <a:rPr lang="fr-CH" sz="1600" dirty="0" smtClean="0"/>
              <a:t>Up to 4</a:t>
            </a:r>
            <a:r>
              <a:rPr lang="fr-CH" sz="1600" baseline="30000" dirty="0" smtClean="0"/>
              <a:t>e</a:t>
            </a:r>
            <a:r>
              <a:rPr lang="fr-CH" sz="1600" dirty="0" smtClean="0"/>
              <a:t>11 no TMCI </a:t>
            </a:r>
            <a:r>
              <a:rPr lang="fr-CH" sz="1600" dirty="0" err="1" smtClean="0"/>
              <a:t>observed</a:t>
            </a:r>
            <a:endParaRPr lang="fr-CH" sz="1600" dirty="0" smtClean="0"/>
          </a:p>
          <a:p>
            <a:pPr lvl="1"/>
            <a:r>
              <a:rPr lang="fr-CH" sz="1600" dirty="0" err="1" smtClean="0"/>
              <a:t>Gives</a:t>
            </a:r>
            <a:r>
              <a:rPr lang="fr-CH" sz="1600" dirty="0" smtClean="0"/>
              <a:t> </a:t>
            </a:r>
            <a:r>
              <a:rPr lang="fr-CH" sz="1600" dirty="0" err="1" smtClean="0"/>
              <a:t>margin</a:t>
            </a:r>
            <a:r>
              <a:rPr lang="fr-CH" sz="1600" dirty="0" smtClean="0"/>
              <a:t> to </a:t>
            </a:r>
            <a:r>
              <a:rPr lang="fr-CH" sz="1600" dirty="0" err="1" smtClean="0"/>
              <a:t>reach</a:t>
            </a:r>
            <a:r>
              <a:rPr lang="fr-CH" sz="1600" dirty="0" smtClean="0"/>
              <a:t> HL LHC </a:t>
            </a:r>
            <a:r>
              <a:rPr lang="fr-CH" sz="1600" dirty="0" err="1" smtClean="0"/>
              <a:t>intensities</a:t>
            </a:r>
            <a:endParaRPr lang="fr-CH" sz="1600" dirty="0" smtClean="0"/>
          </a:p>
          <a:p>
            <a:r>
              <a:rPr lang="fr-CH" sz="2000" dirty="0" err="1" smtClean="0"/>
              <a:t>Space</a:t>
            </a:r>
            <a:r>
              <a:rPr lang="fr-CH" sz="2000" dirty="0" smtClean="0"/>
              <a:t> charge:</a:t>
            </a:r>
          </a:p>
          <a:p>
            <a:pPr lvl="1"/>
            <a:r>
              <a:rPr lang="fr-CH" sz="1600" dirty="0" smtClean="0"/>
              <a:t>For Q26 </a:t>
            </a:r>
            <a:r>
              <a:rPr lang="fr-CH" sz="1600" dirty="0" err="1" smtClean="0"/>
              <a:t>with</a:t>
            </a:r>
            <a:r>
              <a:rPr lang="fr-CH" sz="1600" dirty="0" smtClean="0"/>
              <a:t> chroma 0.25 </a:t>
            </a:r>
            <a:r>
              <a:rPr lang="fr-CH" sz="1600" dirty="0" err="1" smtClean="0"/>
              <a:t>can</a:t>
            </a:r>
            <a:r>
              <a:rPr lang="fr-CH" sz="1600" dirty="0" smtClean="0"/>
              <a:t> go up in single </a:t>
            </a:r>
            <a:r>
              <a:rPr lang="fr-CH" sz="1600" dirty="0" err="1" smtClean="0"/>
              <a:t>bunch</a:t>
            </a:r>
            <a:r>
              <a:rPr lang="fr-CH" sz="1600" dirty="0" smtClean="0"/>
              <a:t> </a:t>
            </a:r>
            <a:r>
              <a:rPr lang="fr-CH" sz="1600" dirty="0" err="1" smtClean="0"/>
              <a:t>intensity</a:t>
            </a:r>
            <a:r>
              <a:rPr lang="fr-CH" sz="1600" dirty="0" smtClean="0"/>
              <a:t> but </a:t>
            </a:r>
            <a:r>
              <a:rPr lang="fr-CH" sz="1600" dirty="0" err="1" smtClean="0"/>
              <a:t>struggling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losses</a:t>
            </a:r>
            <a:r>
              <a:rPr lang="fr-CH" sz="1600" dirty="0" smtClean="0"/>
              <a:t> due to TMCI</a:t>
            </a:r>
          </a:p>
          <a:p>
            <a:pPr lvl="1"/>
            <a:r>
              <a:rPr lang="fr-CH" sz="1600" dirty="0" err="1" smtClean="0"/>
              <a:t>Similar</a:t>
            </a:r>
            <a:r>
              <a:rPr lang="fr-CH" sz="1600" dirty="0" smtClean="0"/>
              <a:t> </a:t>
            </a:r>
            <a:r>
              <a:rPr lang="fr-CH" sz="1600" dirty="0" err="1" smtClean="0"/>
              <a:t>brightness</a:t>
            </a:r>
            <a:r>
              <a:rPr lang="fr-CH" sz="1600" dirty="0" smtClean="0"/>
              <a:t>, but </a:t>
            </a:r>
            <a:r>
              <a:rPr lang="fr-CH" sz="1600" dirty="0" err="1" smtClean="0"/>
              <a:t>better</a:t>
            </a:r>
            <a:r>
              <a:rPr lang="fr-CH" sz="1600" dirty="0" smtClean="0"/>
              <a:t> </a:t>
            </a:r>
            <a:r>
              <a:rPr lang="fr-CH" sz="1600" dirty="0" err="1" smtClean="0"/>
              <a:t>losses</a:t>
            </a:r>
            <a:r>
              <a:rPr lang="fr-CH" sz="1600" dirty="0" smtClean="0"/>
              <a:t> for Q20</a:t>
            </a:r>
          </a:p>
          <a:p>
            <a:pPr lvl="1"/>
            <a:r>
              <a:rPr lang="fr-CH" sz="1600" dirty="0" err="1" smtClean="0"/>
              <a:t>Slightly</a:t>
            </a:r>
            <a:r>
              <a:rPr lang="fr-CH" sz="1600" dirty="0" smtClean="0"/>
              <a:t> </a:t>
            </a:r>
            <a:r>
              <a:rPr lang="fr-CH" sz="1600" dirty="0" err="1" smtClean="0"/>
              <a:t>smaller</a:t>
            </a:r>
            <a:r>
              <a:rPr lang="fr-CH" sz="1600" dirty="0" smtClean="0"/>
              <a:t> tune </a:t>
            </a:r>
            <a:r>
              <a:rPr lang="fr-CH" sz="1600" dirty="0" err="1" smtClean="0"/>
              <a:t>spread</a:t>
            </a:r>
            <a:r>
              <a:rPr lang="fr-CH" sz="1600" dirty="0" smtClean="0"/>
              <a:t> for Q20 due to </a:t>
            </a:r>
            <a:r>
              <a:rPr lang="fr-CH" sz="1600" dirty="0" err="1" smtClean="0"/>
              <a:t>larger</a:t>
            </a:r>
            <a:r>
              <a:rPr lang="fr-CH" sz="1600" dirty="0" smtClean="0"/>
              <a:t> dispersion</a:t>
            </a:r>
          </a:p>
          <a:p>
            <a:pPr lvl="1"/>
            <a:r>
              <a:rPr lang="fr-CH" sz="1600" dirty="0" err="1" smtClean="0"/>
              <a:t>With</a:t>
            </a:r>
            <a:r>
              <a:rPr lang="fr-CH" sz="1600" dirty="0" smtClean="0"/>
              <a:t> Q20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also</a:t>
            </a:r>
            <a:r>
              <a:rPr lang="fr-CH" sz="1600" dirty="0" smtClean="0"/>
              <a:t> go up in </a:t>
            </a:r>
            <a:r>
              <a:rPr lang="fr-CH" sz="1600" dirty="0" err="1" smtClean="0"/>
              <a:t>intensity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lower</a:t>
            </a:r>
            <a:r>
              <a:rPr lang="fr-CH" sz="1600" dirty="0" smtClean="0"/>
              <a:t> chroma</a:t>
            </a:r>
          </a:p>
          <a:p>
            <a:r>
              <a:rPr lang="fr-CH" sz="2000" dirty="0" err="1" smtClean="0"/>
              <a:t>Ecloud</a:t>
            </a:r>
            <a:endParaRPr lang="fr-CH" sz="2000" dirty="0"/>
          </a:p>
          <a:p>
            <a:pPr lvl="1"/>
            <a:r>
              <a:rPr lang="fr-CH" sz="1600" dirty="0" smtClean="0"/>
              <a:t>Not </a:t>
            </a:r>
            <a:r>
              <a:rPr lang="fr-CH" sz="1600" dirty="0" err="1" smtClean="0"/>
              <a:t>limited</a:t>
            </a:r>
            <a:r>
              <a:rPr lang="fr-CH" sz="1600" dirty="0" smtClean="0"/>
              <a:t> </a:t>
            </a:r>
            <a:r>
              <a:rPr lang="fr-CH" sz="1600" dirty="0" err="1" smtClean="0"/>
              <a:t>at</a:t>
            </a:r>
            <a:r>
              <a:rPr lang="fr-CH" sz="1600" dirty="0" smtClean="0"/>
              <a:t> </a:t>
            </a:r>
            <a:r>
              <a:rPr lang="fr-CH" sz="1600" dirty="0" err="1" smtClean="0"/>
              <a:t>present</a:t>
            </a:r>
            <a:r>
              <a:rPr lang="fr-CH" sz="1600" dirty="0" smtClean="0"/>
              <a:t>, but more </a:t>
            </a:r>
            <a:r>
              <a:rPr lang="fr-CH" sz="1600" dirty="0" err="1" smtClean="0"/>
              <a:t>margin</a:t>
            </a:r>
            <a:r>
              <a:rPr lang="fr-CH" sz="1600" dirty="0" smtClean="0"/>
              <a:t> </a:t>
            </a:r>
            <a:r>
              <a:rPr lang="fr-CH" sz="1600" dirty="0" smtClean="0"/>
              <a:t>for </a:t>
            </a:r>
            <a:r>
              <a:rPr lang="fr-CH" sz="1600" dirty="0" smtClean="0"/>
              <a:t>Q20 (simulation)</a:t>
            </a:r>
          </a:p>
          <a:p>
            <a:pPr lvl="1"/>
            <a:r>
              <a:rPr lang="fr-CH" sz="1600" dirty="0" err="1" smtClean="0"/>
              <a:t>Could</a:t>
            </a:r>
            <a:r>
              <a:rPr lang="fr-CH" sz="1600" dirty="0" smtClean="0"/>
              <a:t> help for 25 ns </a:t>
            </a:r>
            <a:r>
              <a:rPr lang="fr-CH" sz="1600" dirty="0" err="1" smtClean="0"/>
              <a:t>beam</a:t>
            </a:r>
            <a:endParaRPr lang="fr-CH" sz="1600" dirty="0" smtClean="0"/>
          </a:p>
          <a:p>
            <a:r>
              <a:rPr lang="fr-CH" sz="2000" dirty="0" smtClean="0"/>
              <a:t>Longitudinal </a:t>
            </a:r>
          </a:p>
          <a:p>
            <a:pPr lvl="1"/>
            <a:r>
              <a:rPr lang="fr-CH" sz="1600" dirty="0" err="1" smtClean="0"/>
              <a:t>Threshold</a:t>
            </a:r>
            <a:r>
              <a:rPr lang="fr-CH" sz="1600" dirty="0" smtClean="0"/>
              <a:t> </a:t>
            </a:r>
            <a:r>
              <a:rPr lang="fr-CH" sz="1600" dirty="0" err="1" smtClean="0"/>
              <a:t>decreases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energy</a:t>
            </a:r>
            <a:r>
              <a:rPr lang="fr-CH" sz="1600" dirty="0" smtClean="0"/>
              <a:t>, </a:t>
            </a:r>
            <a:r>
              <a:rPr lang="fr-CH" sz="1600" dirty="0" err="1" smtClean="0"/>
              <a:t>controlled</a:t>
            </a:r>
            <a:r>
              <a:rPr lang="fr-CH" sz="1600" dirty="0" smtClean="0"/>
              <a:t> </a:t>
            </a:r>
            <a:r>
              <a:rPr lang="fr-CH" sz="1600" dirty="0" err="1" smtClean="0"/>
              <a:t>blowup</a:t>
            </a:r>
            <a:endParaRPr lang="fr-CH" sz="1600" dirty="0" smtClean="0"/>
          </a:p>
          <a:p>
            <a:pPr lvl="1"/>
            <a:r>
              <a:rPr lang="fr-CH" sz="1600" dirty="0" err="1" smtClean="0"/>
              <a:t>Need</a:t>
            </a:r>
            <a:r>
              <a:rPr lang="fr-CH" sz="1600" dirty="0" smtClean="0"/>
              <a:t> </a:t>
            </a:r>
            <a:r>
              <a:rPr lang="fr-CH" sz="1600" dirty="0" err="1" smtClean="0"/>
              <a:t>less</a:t>
            </a:r>
            <a:r>
              <a:rPr lang="fr-CH" sz="1600" dirty="0" smtClean="0"/>
              <a:t> </a:t>
            </a:r>
            <a:r>
              <a:rPr lang="fr-CH" sz="1600" dirty="0" err="1" smtClean="0"/>
              <a:t>blow</a:t>
            </a:r>
            <a:r>
              <a:rPr lang="fr-CH" sz="1600" dirty="0" smtClean="0"/>
              <a:t> up for Q20</a:t>
            </a:r>
          </a:p>
          <a:p>
            <a:pPr lvl="1"/>
            <a:r>
              <a:rPr lang="fr-CH" sz="1600" dirty="0" err="1" smtClean="0"/>
              <a:t>Could</a:t>
            </a:r>
            <a:r>
              <a:rPr lang="fr-CH" sz="1600" dirty="0" smtClean="0"/>
              <a:t> </a:t>
            </a:r>
            <a:r>
              <a:rPr lang="fr-CH" sz="1600" dirty="0" err="1" smtClean="0"/>
              <a:t>also</a:t>
            </a:r>
            <a:r>
              <a:rPr lang="fr-CH" sz="1600" dirty="0" smtClean="0"/>
              <a:t> </a:t>
            </a:r>
            <a:r>
              <a:rPr lang="fr-CH" sz="1600" dirty="0" err="1" smtClean="0"/>
              <a:t>get</a:t>
            </a:r>
            <a:r>
              <a:rPr lang="fr-CH" sz="1600" dirty="0" smtClean="0"/>
              <a:t> in trouble </a:t>
            </a:r>
            <a:r>
              <a:rPr lang="fr-CH" sz="1600" dirty="0" err="1" smtClean="0"/>
              <a:t>at</a:t>
            </a:r>
            <a:r>
              <a:rPr lang="fr-CH" sz="1600" dirty="0" smtClean="0"/>
              <a:t> injection </a:t>
            </a:r>
            <a:r>
              <a:rPr lang="fr-CH" sz="1600" dirty="0" err="1" smtClean="0"/>
              <a:t>with</a:t>
            </a:r>
            <a:r>
              <a:rPr lang="fr-CH" sz="1600" dirty="0" smtClean="0"/>
              <a:t> more </a:t>
            </a:r>
            <a:r>
              <a:rPr lang="fr-CH" sz="1600" dirty="0" err="1" smtClean="0"/>
              <a:t>intensity</a:t>
            </a:r>
            <a:r>
              <a:rPr lang="fr-CH" sz="1600" dirty="0" smtClean="0"/>
              <a:t> </a:t>
            </a:r>
            <a:r>
              <a:rPr lang="fr-CH" sz="1600" dirty="0" err="1" smtClean="0"/>
              <a:t>from</a:t>
            </a:r>
            <a:r>
              <a:rPr lang="fr-CH" sz="1600" dirty="0" smtClean="0"/>
              <a:t> PS</a:t>
            </a:r>
          </a:p>
          <a:p>
            <a:pPr lvl="1"/>
            <a:endParaRPr lang="fr-CH" sz="1600" dirty="0" smtClean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0021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Q20 to LHC and </a:t>
            </a:r>
            <a:r>
              <a:rPr lang="fr-CH" dirty="0" err="1" smtClean="0"/>
              <a:t>studies</a:t>
            </a:r>
            <a:r>
              <a:rPr lang="fr-CH" dirty="0" smtClean="0"/>
              <a:t> </a:t>
            </a:r>
            <a:r>
              <a:rPr lang="fr-CH" dirty="0" err="1" smtClean="0"/>
              <a:t>left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CH" sz="1600" dirty="0" err="1" smtClean="0"/>
              <a:t>Bunch</a:t>
            </a:r>
            <a:r>
              <a:rPr lang="fr-CH" sz="1600" dirty="0" smtClean="0"/>
              <a:t> </a:t>
            </a:r>
            <a:r>
              <a:rPr lang="fr-CH" sz="1600" dirty="0" err="1" smtClean="0"/>
              <a:t>length</a:t>
            </a:r>
            <a:r>
              <a:rPr lang="fr-CH" sz="1600" dirty="0" smtClean="0"/>
              <a:t> </a:t>
            </a:r>
            <a:r>
              <a:rPr lang="fr-CH" sz="1600" dirty="0" err="1" smtClean="0"/>
              <a:t>at</a:t>
            </a:r>
            <a:r>
              <a:rPr lang="fr-CH" sz="1600" dirty="0" smtClean="0"/>
              <a:t> extraction</a:t>
            </a:r>
          </a:p>
          <a:p>
            <a:pPr lvl="1"/>
            <a:r>
              <a:rPr lang="fr-CH" sz="1400" dirty="0" err="1" smtClean="0"/>
              <a:t>need</a:t>
            </a:r>
            <a:r>
              <a:rPr lang="fr-CH" sz="1400" dirty="0" smtClean="0"/>
              <a:t> more voltage</a:t>
            </a:r>
          </a:p>
          <a:p>
            <a:pPr lvl="1"/>
            <a:r>
              <a:rPr lang="fr-CH" sz="1400" dirty="0" smtClean="0"/>
              <a:t>For </a:t>
            </a:r>
            <a:r>
              <a:rPr lang="fr-CH" sz="1400" dirty="0" err="1" smtClean="0"/>
              <a:t>given</a:t>
            </a:r>
            <a:r>
              <a:rPr lang="fr-CH" sz="1400" dirty="0" smtClean="0"/>
              <a:t> </a:t>
            </a:r>
            <a:r>
              <a:rPr lang="fr-CH" sz="1400" dirty="0" err="1" smtClean="0"/>
              <a:t>emittance</a:t>
            </a:r>
            <a:r>
              <a:rPr lang="fr-CH" sz="1400" dirty="0" smtClean="0"/>
              <a:t> longer </a:t>
            </a:r>
            <a:r>
              <a:rPr lang="fr-CH" sz="1400" dirty="0" err="1" smtClean="0"/>
              <a:t>bunches</a:t>
            </a:r>
            <a:r>
              <a:rPr lang="fr-CH" sz="1400" dirty="0" smtClean="0"/>
              <a:t> – capture i n LHC</a:t>
            </a:r>
          </a:p>
          <a:p>
            <a:pPr lvl="1"/>
            <a:r>
              <a:rPr lang="fr-CH" sz="1400" dirty="0" err="1" smtClean="0"/>
              <a:t>Gvie</a:t>
            </a:r>
            <a:r>
              <a:rPr lang="fr-CH" sz="1400" dirty="0" smtClean="0"/>
              <a:t> </a:t>
            </a:r>
            <a:r>
              <a:rPr lang="fr-CH" sz="1400" dirty="0" err="1" smtClean="0"/>
              <a:t>bunch</a:t>
            </a:r>
            <a:r>
              <a:rPr lang="fr-CH" sz="1400" dirty="0" smtClean="0"/>
              <a:t> </a:t>
            </a:r>
            <a:r>
              <a:rPr lang="fr-CH" sz="1400" dirty="0" err="1" smtClean="0"/>
              <a:t>length</a:t>
            </a:r>
            <a:r>
              <a:rPr lang="fr-CH" sz="1400" dirty="0" smtClean="0"/>
              <a:t>, </a:t>
            </a:r>
            <a:r>
              <a:rPr lang="fr-CH" sz="1400" dirty="0" err="1" smtClean="0"/>
              <a:t>smaller</a:t>
            </a:r>
            <a:r>
              <a:rPr lang="fr-CH" sz="1400" dirty="0" smtClean="0"/>
              <a:t> long </a:t>
            </a:r>
            <a:r>
              <a:rPr lang="fr-CH" sz="1400" dirty="0" err="1" smtClean="0"/>
              <a:t>em</a:t>
            </a:r>
            <a:r>
              <a:rPr lang="fr-CH" sz="1400" dirty="0" smtClean="0"/>
              <a:t> – IBS in LHC</a:t>
            </a:r>
          </a:p>
          <a:p>
            <a:r>
              <a:rPr lang="fr-CH" sz="1600" dirty="0" smtClean="0"/>
              <a:t>Longitudinal </a:t>
            </a:r>
            <a:r>
              <a:rPr lang="fr-CH" sz="1600" dirty="0" err="1" smtClean="0"/>
              <a:t>beam</a:t>
            </a:r>
            <a:r>
              <a:rPr lang="fr-CH" sz="1600" dirty="0" smtClean="0"/>
              <a:t> </a:t>
            </a:r>
            <a:r>
              <a:rPr lang="fr-CH" sz="1600" dirty="0" err="1" smtClean="0"/>
              <a:t>quality</a:t>
            </a:r>
            <a:r>
              <a:rPr lang="fr-CH" sz="1600" dirty="0" smtClean="0"/>
              <a:t> </a:t>
            </a:r>
            <a:r>
              <a:rPr lang="fr-CH" sz="1600" dirty="0" err="1" smtClean="0"/>
              <a:t>at</a:t>
            </a:r>
            <a:r>
              <a:rPr lang="fr-CH" sz="1600" dirty="0" smtClean="0"/>
              <a:t> </a:t>
            </a:r>
            <a:r>
              <a:rPr lang="fr-CH" sz="1600" dirty="0" err="1" smtClean="0"/>
              <a:t>flattop</a:t>
            </a:r>
            <a:endParaRPr lang="fr-CH" sz="1600" dirty="0" smtClean="0"/>
          </a:p>
          <a:p>
            <a:pPr lvl="1"/>
            <a:r>
              <a:rPr lang="fr-CH" sz="1400" dirty="0" smtClean="0"/>
              <a:t>For Q20 </a:t>
            </a:r>
            <a:r>
              <a:rPr lang="fr-CH" sz="1400" dirty="0" err="1" smtClean="0"/>
              <a:t>slightly</a:t>
            </a:r>
            <a:r>
              <a:rPr lang="fr-CH" sz="1400" dirty="0" smtClean="0"/>
              <a:t> </a:t>
            </a:r>
            <a:r>
              <a:rPr lang="fr-CH" sz="1400" dirty="0" err="1" smtClean="0"/>
              <a:t>unstable</a:t>
            </a:r>
            <a:r>
              <a:rPr lang="fr-CH" sz="1400" dirty="0" smtClean="0"/>
              <a:t> </a:t>
            </a:r>
            <a:r>
              <a:rPr lang="fr-CH" sz="1400" dirty="0" err="1" smtClean="0"/>
              <a:t>without</a:t>
            </a:r>
            <a:r>
              <a:rPr lang="fr-CH" sz="1400" dirty="0" smtClean="0"/>
              <a:t> </a:t>
            </a:r>
            <a:r>
              <a:rPr lang="fr-CH" sz="1400" dirty="0" err="1" smtClean="0"/>
              <a:t>blow</a:t>
            </a:r>
            <a:r>
              <a:rPr lang="fr-CH" sz="1400" dirty="0" smtClean="0"/>
              <a:t> </a:t>
            </a:r>
            <a:r>
              <a:rPr lang="fr-CH" sz="1400" dirty="0" smtClean="0"/>
              <a:t>up</a:t>
            </a:r>
            <a:endParaRPr lang="fr-CH" sz="1400" dirty="0" smtClean="0"/>
          </a:p>
          <a:p>
            <a:r>
              <a:rPr lang="fr-CH" sz="1600" dirty="0" err="1" smtClean="0"/>
              <a:t>Need</a:t>
            </a:r>
            <a:r>
              <a:rPr lang="fr-CH" sz="1600" dirty="0" smtClean="0"/>
              <a:t> to </a:t>
            </a:r>
            <a:r>
              <a:rPr lang="fr-CH" sz="1600" dirty="0" err="1" smtClean="0"/>
              <a:t>study</a:t>
            </a:r>
            <a:r>
              <a:rPr lang="fr-CH" sz="1600" dirty="0" smtClean="0"/>
              <a:t> 25 ns </a:t>
            </a:r>
            <a:r>
              <a:rPr lang="fr-CH" sz="1600" dirty="0" err="1" smtClean="0"/>
              <a:t>beam</a:t>
            </a:r>
            <a:r>
              <a:rPr lang="fr-CH" sz="1600" dirty="0" smtClean="0"/>
              <a:t> for Q20 </a:t>
            </a:r>
            <a:r>
              <a:rPr lang="fr-CH" sz="1600" dirty="0" err="1" smtClean="0"/>
              <a:t>this</a:t>
            </a:r>
            <a:r>
              <a:rPr lang="fr-CH" sz="1600" dirty="0" smtClean="0"/>
              <a:t> </a:t>
            </a:r>
            <a:r>
              <a:rPr lang="fr-CH" sz="1600" dirty="0" err="1" smtClean="0"/>
              <a:t>year</a:t>
            </a:r>
            <a:endParaRPr lang="fr-CH" sz="1600" dirty="0" smtClean="0"/>
          </a:p>
          <a:p>
            <a:r>
              <a:rPr lang="fr-CH" sz="1600" dirty="0" smtClean="0"/>
              <a:t>Short </a:t>
            </a:r>
            <a:r>
              <a:rPr lang="fr-CH" sz="1600" dirty="0" err="1" smtClean="0"/>
              <a:t>bunches</a:t>
            </a:r>
            <a:r>
              <a:rPr lang="fr-CH" sz="1600" dirty="0" smtClean="0"/>
              <a:t> </a:t>
            </a:r>
            <a:r>
              <a:rPr lang="fr-CH" sz="1600" dirty="0" err="1" smtClean="0"/>
              <a:t>at</a:t>
            </a:r>
            <a:r>
              <a:rPr lang="fr-CH" sz="1600" dirty="0" smtClean="0"/>
              <a:t> LHC</a:t>
            </a:r>
          </a:p>
          <a:p>
            <a:pPr lvl="1"/>
            <a:r>
              <a:rPr lang="fr-CH" sz="1400" dirty="0" err="1" smtClean="0"/>
              <a:t>Bunch</a:t>
            </a:r>
            <a:r>
              <a:rPr lang="fr-CH" sz="1400" dirty="0" smtClean="0"/>
              <a:t> </a:t>
            </a:r>
            <a:r>
              <a:rPr lang="fr-CH" sz="1400" dirty="0" err="1" smtClean="0"/>
              <a:t>lenght</a:t>
            </a:r>
            <a:r>
              <a:rPr lang="fr-CH" sz="1400" dirty="0" smtClean="0"/>
              <a:t> </a:t>
            </a:r>
            <a:r>
              <a:rPr lang="fr-CH" sz="1400" dirty="0" err="1" smtClean="0"/>
              <a:t>growth</a:t>
            </a:r>
            <a:r>
              <a:rPr lang="fr-CH" sz="1400" dirty="0" smtClean="0"/>
              <a:t> for short </a:t>
            </a:r>
            <a:r>
              <a:rPr lang="fr-CH" sz="1400" dirty="0" err="1" smtClean="0"/>
              <a:t>bunches</a:t>
            </a:r>
            <a:r>
              <a:rPr lang="fr-CH" sz="1400" dirty="0" smtClean="0"/>
              <a:t> 1.45 ns</a:t>
            </a:r>
          </a:p>
          <a:p>
            <a:pPr lvl="1"/>
            <a:r>
              <a:rPr lang="fr-CH" sz="1400" dirty="0" smtClean="0"/>
              <a:t>Longer </a:t>
            </a:r>
            <a:r>
              <a:rPr lang="fr-CH" sz="1400" dirty="0" err="1" smtClean="0"/>
              <a:t>bunches</a:t>
            </a:r>
            <a:r>
              <a:rPr lang="fr-CH" sz="1400" dirty="0" smtClean="0"/>
              <a:t> in LHC 1.7, no capture </a:t>
            </a:r>
            <a:r>
              <a:rPr lang="fr-CH" sz="1400" dirty="0" err="1" smtClean="0"/>
              <a:t>losses</a:t>
            </a:r>
            <a:r>
              <a:rPr lang="fr-CH" sz="1400" dirty="0" smtClean="0"/>
              <a:t>, </a:t>
            </a:r>
            <a:r>
              <a:rPr lang="fr-CH" sz="1400" dirty="0" err="1" smtClean="0"/>
              <a:t>less</a:t>
            </a:r>
            <a:r>
              <a:rPr lang="fr-CH" sz="1400" dirty="0" smtClean="0"/>
              <a:t> </a:t>
            </a:r>
            <a:r>
              <a:rPr lang="fr-CH" sz="1400" dirty="0" err="1" smtClean="0"/>
              <a:t>bunch</a:t>
            </a:r>
            <a:r>
              <a:rPr lang="fr-CH" sz="1400" dirty="0" smtClean="0"/>
              <a:t> </a:t>
            </a:r>
            <a:r>
              <a:rPr lang="fr-CH" sz="1400" dirty="0" err="1" smtClean="0"/>
              <a:t>len</a:t>
            </a:r>
            <a:r>
              <a:rPr lang="fr-CH" sz="1400" dirty="0" smtClean="0"/>
              <a:t> </a:t>
            </a:r>
            <a:r>
              <a:rPr lang="fr-CH" sz="1400" dirty="0" err="1" smtClean="0"/>
              <a:t>growth</a:t>
            </a:r>
            <a:endParaRPr lang="fr-CH" sz="1400" dirty="0" smtClean="0"/>
          </a:p>
          <a:p>
            <a:r>
              <a:rPr lang="fr-CH" sz="1600" dirty="0" smtClean="0"/>
              <a:t>Final </a:t>
            </a:r>
            <a:r>
              <a:rPr lang="fr-CH" sz="1600" dirty="0" err="1" smtClean="0"/>
              <a:t>steps</a:t>
            </a:r>
            <a:r>
              <a:rPr lang="fr-CH" sz="1600" dirty="0" smtClean="0"/>
              <a:t> to </a:t>
            </a:r>
            <a:r>
              <a:rPr lang="fr-CH" sz="1600" dirty="0" err="1" smtClean="0"/>
              <a:t>make</a:t>
            </a:r>
            <a:r>
              <a:rPr lang="fr-CH" sz="1600" dirty="0" smtClean="0"/>
              <a:t> Q20 </a:t>
            </a:r>
            <a:r>
              <a:rPr lang="fr-CH" sz="1600" dirty="0" err="1" smtClean="0"/>
              <a:t>operational</a:t>
            </a:r>
            <a:endParaRPr lang="fr-CH" sz="1600" dirty="0" smtClean="0"/>
          </a:p>
          <a:p>
            <a:pPr lvl="1"/>
            <a:r>
              <a:rPr lang="fr-CH" sz="1400" dirty="0" smtClean="0"/>
              <a:t>Probe cycle, extraction settings </a:t>
            </a:r>
            <a:r>
              <a:rPr lang="fr-CH" sz="1400" dirty="0" err="1" smtClean="0"/>
              <a:t>verification</a:t>
            </a:r>
            <a:r>
              <a:rPr lang="fr-CH" sz="1400" dirty="0" smtClean="0"/>
              <a:t>, transverse </a:t>
            </a:r>
            <a:r>
              <a:rPr lang="fr-CH" sz="1400" dirty="0" err="1" smtClean="0"/>
              <a:t>blow</a:t>
            </a:r>
            <a:r>
              <a:rPr lang="fr-CH" sz="1400" dirty="0" smtClean="0"/>
              <a:t> up, </a:t>
            </a:r>
            <a:r>
              <a:rPr lang="fr-CH" sz="1400" dirty="0" err="1" smtClean="0"/>
              <a:t>tails</a:t>
            </a:r>
            <a:r>
              <a:rPr lang="fr-CH" sz="1400" dirty="0" smtClean="0"/>
              <a:t>, SPS LLRF</a:t>
            </a:r>
          </a:p>
          <a:p>
            <a:r>
              <a:rPr lang="fr-CH" sz="1600" dirty="0" err="1" smtClean="0"/>
              <a:t>Studies</a:t>
            </a:r>
            <a:r>
              <a:rPr lang="fr-CH" sz="1600" dirty="0" smtClean="0"/>
              <a:t> </a:t>
            </a:r>
            <a:r>
              <a:rPr lang="fr-CH" sz="1600" dirty="0" err="1" smtClean="0"/>
              <a:t>left</a:t>
            </a:r>
            <a:r>
              <a:rPr lang="fr-CH" sz="1600" dirty="0" smtClean="0"/>
              <a:t> for 2012</a:t>
            </a:r>
          </a:p>
          <a:p>
            <a:pPr lvl="1"/>
            <a:r>
              <a:rPr lang="fr-CH" sz="1400" dirty="0" err="1" smtClean="0"/>
              <a:t>Tails</a:t>
            </a:r>
            <a:r>
              <a:rPr lang="fr-CH" sz="1400" dirty="0" smtClean="0"/>
              <a:t> and transverse </a:t>
            </a:r>
            <a:r>
              <a:rPr lang="fr-CH" sz="1400" dirty="0" err="1" smtClean="0"/>
              <a:t>emittance</a:t>
            </a:r>
            <a:r>
              <a:rPr lang="fr-CH" sz="1400" dirty="0" smtClean="0"/>
              <a:t> for 50 ns</a:t>
            </a:r>
          </a:p>
          <a:p>
            <a:pPr lvl="1"/>
            <a:r>
              <a:rPr lang="fr-CH" sz="1400" dirty="0" smtClean="0"/>
              <a:t>25 ns </a:t>
            </a:r>
            <a:r>
              <a:rPr lang="fr-CH" sz="1400" dirty="0" err="1" smtClean="0"/>
              <a:t>with</a:t>
            </a:r>
            <a:r>
              <a:rPr lang="fr-CH" sz="1400" dirty="0" smtClean="0"/>
              <a:t> Q20 </a:t>
            </a:r>
            <a:r>
              <a:rPr lang="fr-CH" sz="1400" dirty="0" err="1" smtClean="0"/>
              <a:t>optics</a:t>
            </a:r>
            <a:endParaRPr lang="fr-CH" sz="1400" dirty="0" smtClean="0"/>
          </a:p>
          <a:p>
            <a:pPr lvl="1"/>
            <a:r>
              <a:rPr lang="fr-CH" sz="1400" dirty="0" smtClean="0"/>
              <a:t>Single </a:t>
            </a:r>
            <a:r>
              <a:rPr lang="fr-CH" sz="1400" dirty="0" err="1" smtClean="0"/>
              <a:t>bunch</a:t>
            </a:r>
            <a:r>
              <a:rPr lang="fr-CH" sz="1400" dirty="0" smtClean="0"/>
              <a:t> high </a:t>
            </a:r>
            <a:r>
              <a:rPr lang="fr-CH" sz="1400" dirty="0" err="1" smtClean="0"/>
              <a:t>int</a:t>
            </a:r>
            <a:r>
              <a:rPr lang="fr-CH" sz="1400" dirty="0" smtClean="0"/>
              <a:t> for SC and </a:t>
            </a:r>
            <a:r>
              <a:rPr lang="fr-CH" sz="1400" dirty="0"/>
              <a:t>T</a:t>
            </a:r>
            <a:r>
              <a:rPr lang="fr-CH" sz="1400" dirty="0" smtClean="0"/>
              <a:t>MCI</a:t>
            </a:r>
          </a:p>
          <a:p>
            <a:pPr lvl="1"/>
            <a:r>
              <a:rPr lang="fr-CH" sz="1400" dirty="0" smtClean="0"/>
              <a:t>Ions </a:t>
            </a:r>
            <a:r>
              <a:rPr lang="fr-CH" sz="1400" dirty="0" err="1" smtClean="0"/>
              <a:t>with</a:t>
            </a:r>
            <a:r>
              <a:rPr lang="fr-CH" sz="1400" dirty="0" smtClean="0"/>
              <a:t> Q20, IBS and SC</a:t>
            </a:r>
          </a:p>
          <a:p>
            <a:pPr marL="0" indent="0">
              <a:buNone/>
            </a:pPr>
            <a:r>
              <a:rPr lang="fr-CH" sz="1600" dirty="0" smtClean="0"/>
              <a:t>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0957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Q20 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sz="2000" dirty="0" err="1" smtClean="0"/>
              <a:t>Dampers</a:t>
            </a:r>
            <a:r>
              <a:rPr lang="fr-CH" sz="2000" dirty="0" smtClean="0"/>
              <a:t>: </a:t>
            </a:r>
            <a:r>
              <a:rPr lang="fr-CH" sz="2000" dirty="0" err="1" smtClean="0"/>
              <a:t>this</a:t>
            </a:r>
            <a:r>
              <a:rPr lang="fr-CH" sz="2000" dirty="0" smtClean="0"/>
              <a:t> </a:t>
            </a:r>
            <a:r>
              <a:rPr lang="fr-CH" sz="2000" dirty="0" err="1" smtClean="0"/>
              <a:t>degree</a:t>
            </a:r>
            <a:r>
              <a:rPr lang="fr-CH" sz="2000" dirty="0" smtClean="0"/>
              <a:t> of </a:t>
            </a:r>
            <a:r>
              <a:rPr lang="fr-CH" sz="2000" dirty="0" err="1" smtClean="0"/>
              <a:t>freedom</a:t>
            </a:r>
            <a:r>
              <a:rPr lang="fr-CH" sz="2000" dirty="0" smtClean="0"/>
              <a:t> </a:t>
            </a:r>
            <a:r>
              <a:rPr lang="fr-CH" sz="2000" dirty="0" err="1" smtClean="0"/>
              <a:t>should</a:t>
            </a:r>
            <a:r>
              <a:rPr lang="fr-CH" sz="2000" dirty="0" smtClean="0"/>
              <a:t>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taken</a:t>
            </a:r>
            <a:r>
              <a:rPr lang="fr-CH" sz="2000" dirty="0" smtClean="0"/>
              <a:t> </a:t>
            </a:r>
            <a:r>
              <a:rPr lang="fr-CH" sz="2000" dirty="0" err="1" smtClean="0"/>
              <a:t>into</a:t>
            </a:r>
            <a:r>
              <a:rPr lang="fr-CH" sz="2000" dirty="0" smtClean="0"/>
              <a:t> </a:t>
            </a:r>
            <a:r>
              <a:rPr lang="fr-CH" sz="2000" dirty="0" err="1" smtClean="0"/>
              <a:t>account</a:t>
            </a:r>
            <a:r>
              <a:rPr lang="fr-CH" sz="2000" dirty="0" smtClean="0"/>
              <a:t> and </a:t>
            </a:r>
            <a:r>
              <a:rPr lang="fr-CH" sz="2000" dirty="0" err="1" smtClean="0"/>
              <a:t>properly</a:t>
            </a:r>
            <a:r>
              <a:rPr lang="fr-CH" sz="2000" dirty="0" smtClean="0"/>
              <a:t> </a:t>
            </a:r>
            <a:r>
              <a:rPr lang="fr-CH" sz="2000" dirty="0" err="1" smtClean="0"/>
              <a:t>designed</a:t>
            </a:r>
            <a:r>
              <a:rPr lang="fr-CH" sz="2000" dirty="0" smtClean="0"/>
              <a:t> </a:t>
            </a:r>
            <a:r>
              <a:rPr lang="fr-CH" sz="2000" dirty="0" err="1" smtClean="0"/>
              <a:t>intabilities</a:t>
            </a:r>
            <a:r>
              <a:rPr lang="fr-CH" sz="2000" dirty="0" smtClean="0"/>
              <a:t> </a:t>
            </a:r>
            <a:r>
              <a:rPr lang="fr-CH" sz="2000" dirty="0" err="1" smtClean="0"/>
              <a:t>can</a:t>
            </a:r>
            <a:r>
              <a:rPr lang="fr-CH" sz="2000" dirty="0" smtClean="0"/>
              <a:t>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suppressed</a:t>
            </a:r>
            <a:r>
              <a:rPr lang="fr-CH" sz="2000" dirty="0" smtClean="0"/>
              <a:t>, </a:t>
            </a:r>
            <a:r>
              <a:rPr lang="fr-CH" sz="2000" dirty="0" err="1" smtClean="0"/>
              <a:t>does</a:t>
            </a:r>
            <a:r>
              <a:rPr lang="fr-CH" sz="2000" dirty="0" smtClean="0"/>
              <a:t> not </a:t>
            </a:r>
            <a:r>
              <a:rPr lang="fr-CH" sz="2000" dirty="0" err="1" smtClean="0"/>
              <a:t>appear</a:t>
            </a:r>
            <a:r>
              <a:rPr lang="fr-CH" sz="2000" dirty="0" smtClean="0"/>
              <a:t> in all machines! </a:t>
            </a:r>
            <a:r>
              <a:rPr lang="fr-CH" sz="2000" dirty="0" err="1" smtClean="0"/>
              <a:t>Proper</a:t>
            </a:r>
            <a:r>
              <a:rPr lang="fr-CH" sz="2000" dirty="0" smtClean="0"/>
              <a:t> </a:t>
            </a:r>
            <a:r>
              <a:rPr lang="fr-CH" sz="2000" dirty="0" err="1" smtClean="0"/>
              <a:t>parameter</a:t>
            </a:r>
            <a:r>
              <a:rPr lang="fr-CH" sz="2000" dirty="0" smtClean="0"/>
              <a:t> place to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chosen</a:t>
            </a:r>
            <a:r>
              <a:rPr lang="fr-CH" sz="2000" dirty="0" smtClean="0"/>
              <a:t>, chroma! - High </a:t>
            </a:r>
            <a:r>
              <a:rPr lang="fr-CH" sz="2000" dirty="0" err="1" smtClean="0"/>
              <a:t>bandwidth</a:t>
            </a:r>
            <a:r>
              <a:rPr lang="fr-CH" sz="2000" dirty="0" smtClean="0"/>
              <a:t> FB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addressed</a:t>
            </a:r>
            <a:r>
              <a:rPr lang="fr-CH" sz="2000" dirty="0" smtClean="0"/>
              <a:t> in SPS</a:t>
            </a:r>
          </a:p>
          <a:p>
            <a:r>
              <a:rPr lang="fr-CH" sz="2000" dirty="0" smtClean="0"/>
              <a:t>Optimisation for IBS </a:t>
            </a:r>
            <a:r>
              <a:rPr lang="fr-CH" sz="2000" dirty="0" err="1" smtClean="0"/>
              <a:t>growth</a:t>
            </a:r>
            <a:r>
              <a:rPr lang="fr-CH" sz="2000" dirty="0" smtClean="0"/>
              <a:t>, in LHC </a:t>
            </a:r>
            <a:r>
              <a:rPr lang="fr-CH" sz="2000" dirty="0" err="1" smtClean="0"/>
              <a:t>we</a:t>
            </a:r>
            <a:r>
              <a:rPr lang="fr-CH" sz="2000" dirty="0" smtClean="0"/>
              <a:t> </a:t>
            </a:r>
            <a:r>
              <a:rPr lang="fr-CH" sz="2000" dirty="0" err="1" smtClean="0"/>
              <a:t>can</a:t>
            </a:r>
            <a:r>
              <a:rPr lang="fr-CH" sz="2000" dirty="0" smtClean="0"/>
              <a:t> do batch by batch </a:t>
            </a:r>
            <a:r>
              <a:rPr lang="fr-CH" sz="2000" dirty="0" err="1" smtClean="0"/>
              <a:t>blowup</a:t>
            </a:r>
            <a:r>
              <a:rPr lang="fr-CH" sz="2000" dirty="0" smtClean="0"/>
              <a:t> and </a:t>
            </a:r>
            <a:r>
              <a:rPr lang="fr-CH" sz="2000" dirty="0" err="1" smtClean="0"/>
              <a:t>decouple</a:t>
            </a:r>
            <a:r>
              <a:rPr lang="fr-CH" sz="2000" dirty="0" smtClean="0"/>
              <a:t> the machines; </a:t>
            </a:r>
            <a:r>
              <a:rPr lang="fr-CH" sz="2000" dirty="0" err="1" smtClean="0"/>
              <a:t>from</a:t>
            </a:r>
            <a:r>
              <a:rPr lang="fr-CH" sz="2000" dirty="0" smtClean="0"/>
              <a:t> MD </a:t>
            </a:r>
            <a:r>
              <a:rPr lang="fr-CH" sz="2000" dirty="0" err="1" smtClean="0"/>
              <a:t>it</a:t>
            </a:r>
            <a:r>
              <a:rPr lang="fr-CH" sz="2000" dirty="0" smtClean="0"/>
              <a:t> </a:t>
            </a:r>
            <a:r>
              <a:rPr lang="fr-CH" sz="2000" dirty="0" err="1" smtClean="0"/>
              <a:t>seems</a:t>
            </a:r>
            <a:r>
              <a:rPr lang="fr-CH" sz="2000" dirty="0" smtClean="0"/>
              <a:t> </a:t>
            </a:r>
            <a:r>
              <a:rPr lang="fr-CH" sz="2000" dirty="0" err="1" smtClean="0"/>
              <a:t>we</a:t>
            </a:r>
            <a:r>
              <a:rPr lang="fr-CH" sz="2000" dirty="0" smtClean="0"/>
              <a:t> </a:t>
            </a:r>
            <a:r>
              <a:rPr lang="fr-CH" sz="2000" dirty="0" err="1" smtClean="0"/>
              <a:t>don’t</a:t>
            </a:r>
            <a:r>
              <a:rPr lang="fr-CH" sz="2000" dirty="0" smtClean="0"/>
              <a:t> </a:t>
            </a:r>
            <a:r>
              <a:rPr lang="fr-CH" sz="2000" dirty="0" err="1" smtClean="0"/>
              <a:t>need</a:t>
            </a:r>
            <a:r>
              <a:rPr lang="fr-CH" sz="2000" dirty="0" smtClean="0"/>
              <a:t> batch by batch </a:t>
            </a:r>
            <a:r>
              <a:rPr lang="fr-CH" sz="2000" dirty="0" err="1" smtClean="0"/>
              <a:t>blowup</a:t>
            </a:r>
            <a:r>
              <a:rPr lang="fr-CH" sz="2000" dirty="0" smtClean="0"/>
              <a:t> for </a:t>
            </a:r>
            <a:r>
              <a:rPr lang="fr-CH" sz="2000" dirty="0" err="1" smtClean="0"/>
              <a:t>these</a:t>
            </a:r>
            <a:r>
              <a:rPr lang="fr-CH" sz="2000" dirty="0" smtClean="0"/>
              <a:t> </a:t>
            </a:r>
            <a:r>
              <a:rPr lang="fr-CH" sz="2000" dirty="0" err="1" smtClean="0"/>
              <a:t>intensities</a:t>
            </a:r>
            <a:endParaRPr lang="fr-CH" sz="2000" dirty="0" smtClean="0"/>
          </a:p>
          <a:p>
            <a:r>
              <a:rPr lang="fr-CH" sz="2000" dirty="0" err="1" smtClean="0"/>
              <a:t>Same</a:t>
            </a:r>
            <a:r>
              <a:rPr lang="fr-CH" sz="2000" dirty="0" smtClean="0"/>
              <a:t> long </a:t>
            </a:r>
            <a:r>
              <a:rPr lang="fr-CH" sz="2000" dirty="0" err="1" smtClean="0"/>
              <a:t>emitt</a:t>
            </a:r>
            <a:r>
              <a:rPr lang="fr-CH" sz="2000" dirty="0" smtClean="0"/>
              <a:t> as for Q26, </a:t>
            </a:r>
            <a:r>
              <a:rPr lang="fr-CH" sz="2000" dirty="0" err="1" smtClean="0"/>
              <a:t>we</a:t>
            </a:r>
            <a:r>
              <a:rPr lang="fr-CH" sz="2000" dirty="0" smtClean="0"/>
              <a:t> </a:t>
            </a:r>
            <a:r>
              <a:rPr lang="fr-CH" sz="2000" dirty="0" err="1" smtClean="0"/>
              <a:t>would</a:t>
            </a:r>
            <a:r>
              <a:rPr lang="fr-CH" sz="2000" dirty="0" smtClean="0"/>
              <a:t> </a:t>
            </a:r>
            <a:r>
              <a:rPr lang="fr-CH" sz="2000" dirty="0" err="1" smtClean="0"/>
              <a:t>try</a:t>
            </a:r>
            <a:r>
              <a:rPr lang="fr-CH" sz="2000" dirty="0" smtClean="0"/>
              <a:t> to </a:t>
            </a:r>
            <a:r>
              <a:rPr lang="fr-CH" sz="2000" dirty="0" err="1" smtClean="0"/>
              <a:t>work</a:t>
            </a:r>
            <a:r>
              <a:rPr lang="fr-CH" sz="2000" dirty="0" smtClean="0"/>
              <a:t> </a:t>
            </a:r>
            <a:r>
              <a:rPr lang="fr-CH" sz="2000" dirty="0" err="1"/>
              <a:t>w</a:t>
            </a:r>
            <a:r>
              <a:rPr lang="fr-CH" sz="2000" dirty="0" err="1" smtClean="0"/>
              <a:t>ith</a:t>
            </a:r>
            <a:r>
              <a:rPr lang="fr-CH" sz="2000" dirty="0" smtClean="0"/>
              <a:t> </a:t>
            </a:r>
            <a:r>
              <a:rPr lang="fr-CH" sz="2000" dirty="0" err="1" smtClean="0"/>
              <a:t>same</a:t>
            </a:r>
            <a:r>
              <a:rPr lang="fr-CH" sz="2000" dirty="0" smtClean="0"/>
              <a:t> </a:t>
            </a:r>
            <a:r>
              <a:rPr lang="fr-CH" sz="2000" dirty="0" err="1" smtClean="0"/>
              <a:t>bunch</a:t>
            </a:r>
            <a:r>
              <a:rPr lang="fr-CH" sz="2000" dirty="0" smtClean="0"/>
              <a:t> </a:t>
            </a:r>
            <a:r>
              <a:rPr lang="fr-CH" sz="2000" dirty="0" err="1" smtClean="0"/>
              <a:t>length</a:t>
            </a:r>
            <a:r>
              <a:rPr lang="fr-CH" sz="2000" dirty="0" smtClean="0"/>
              <a:t> – </a:t>
            </a:r>
            <a:r>
              <a:rPr lang="fr-CH" sz="2000" dirty="0" err="1" smtClean="0"/>
              <a:t>was</a:t>
            </a:r>
            <a:r>
              <a:rPr lang="fr-CH" sz="2000" dirty="0" smtClean="0"/>
              <a:t> </a:t>
            </a:r>
            <a:r>
              <a:rPr lang="fr-CH" sz="2000" dirty="0" err="1" smtClean="0"/>
              <a:t>motivated</a:t>
            </a:r>
            <a:r>
              <a:rPr lang="fr-CH" sz="2000" dirty="0" smtClean="0"/>
              <a:t> by capture </a:t>
            </a:r>
            <a:r>
              <a:rPr lang="fr-CH" sz="2000" dirty="0" err="1" smtClean="0"/>
              <a:t>losses</a:t>
            </a:r>
            <a:r>
              <a:rPr lang="fr-CH" sz="2000" dirty="0" smtClean="0"/>
              <a:t> </a:t>
            </a:r>
            <a:r>
              <a:rPr lang="fr-CH" sz="2000" dirty="0" err="1" smtClean="0"/>
              <a:t>which</a:t>
            </a:r>
            <a:r>
              <a:rPr lang="fr-CH" sz="2000" dirty="0" smtClean="0"/>
              <a:t> </a:t>
            </a:r>
            <a:r>
              <a:rPr lang="fr-CH" sz="2000" dirty="0" err="1" smtClean="0"/>
              <a:t>were</a:t>
            </a:r>
            <a:r>
              <a:rPr lang="fr-CH" sz="2000" dirty="0" smtClean="0"/>
              <a:t> not </a:t>
            </a:r>
            <a:r>
              <a:rPr lang="fr-CH" sz="2000" dirty="0" err="1" smtClean="0"/>
              <a:t>seen</a:t>
            </a:r>
            <a:r>
              <a:rPr lang="fr-CH" sz="2000" dirty="0" smtClean="0"/>
              <a:t> in MD, </a:t>
            </a:r>
            <a:r>
              <a:rPr lang="fr-CH" sz="2000" dirty="0" err="1" smtClean="0"/>
              <a:t>could</a:t>
            </a:r>
            <a:r>
              <a:rPr lang="fr-CH" sz="2000" dirty="0" smtClean="0"/>
              <a:t> optimise </a:t>
            </a:r>
            <a:r>
              <a:rPr lang="fr-CH" sz="2000" dirty="0" err="1" smtClean="0"/>
              <a:t>bunch</a:t>
            </a:r>
            <a:r>
              <a:rPr lang="fr-CH" sz="2000" dirty="0" smtClean="0"/>
              <a:t> </a:t>
            </a:r>
            <a:r>
              <a:rPr lang="fr-CH" sz="2000" dirty="0" err="1" smtClean="0"/>
              <a:t>length</a:t>
            </a:r>
            <a:r>
              <a:rPr lang="fr-CH" sz="2000" dirty="0" smtClean="0"/>
              <a:t>, more </a:t>
            </a:r>
            <a:r>
              <a:rPr lang="fr-CH" sz="2000" dirty="0" err="1" smtClean="0"/>
              <a:t>difficult</a:t>
            </a:r>
            <a:r>
              <a:rPr lang="fr-CH" sz="2000" dirty="0" smtClean="0"/>
              <a:t> if </a:t>
            </a:r>
            <a:r>
              <a:rPr lang="fr-CH" sz="2000" dirty="0" err="1" smtClean="0"/>
              <a:t>we</a:t>
            </a:r>
            <a:r>
              <a:rPr lang="fr-CH" sz="2000" dirty="0" smtClean="0"/>
              <a:t> </a:t>
            </a:r>
            <a:r>
              <a:rPr lang="fr-CH" sz="2000" dirty="0" err="1" smtClean="0"/>
              <a:t>need</a:t>
            </a:r>
            <a:r>
              <a:rPr lang="fr-CH" sz="2000" dirty="0" smtClean="0"/>
              <a:t> the </a:t>
            </a:r>
            <a:r>
              <a:rPr lang="fr-CH" sz="2000" dirty="0" err="1" smtClean="0"/>
              <a:t>same</a:t>
            </a:r>
            <a:r>
              <a:rPr lang="fr-CH" sz="2000" dirty="0" smtClean="0"/>
              <a:t> long </a:t>
            </a:r>
            <a:r>
              <a:rPr lang="fr-CH" sz="2000" dirty="0" err="1" smtClean="0"/>
              <a:t>emittance</a:t>
            </a:r>
            <a:endParaRPr lang="fr-CH" sz="2000" dirty="0" smtClean="0"/>
          </a:p>
          <a:p>
            <a:r>
              <a:rPr lang="fr-CH" sz="2000" dirty="0" err="1" smtClean="0"/>
              <a:t>From</a:t>
            </a:r>
            <a:r>
              <a:rPr lang="fr-CH" sz="2000" dirty="0" smtClean="0"/>
              <a:t> LHC the </a:t>
            </a:r>
            <a:r>
              <a:rPr lang="fr-CH" sz="2000" dirty="0" err="1" smtClean="0"/>
              <a:t>limit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capture voltage, </a:t>
            </a:r>
            <a:r>
              <a:rPr lang="fr-CH" sz="2000" dirty="0" err="1" smtClean="0"/>
              <a:t>should</a:t>
            </a:r>
            <a:r>
              <a:rPr lang="fr-CH" sz="2000" dirty="0" smtClean="0"/>
              <a:t> not go to </a:t>
            </a:r>
            <a:r>
              <a:rPr lang="fr-CH" sz="2000" dirty="0" err="1" smtClean="0"/>
              <a:t>limit</a:t>
            </a:r>
            <a:r>
              <a:rPr lang="fr-CH" sz="2000" dirty="0" smtClean="0"/>
              <a:t> of 8 MV; </a:t>
            </a:r>
            <a:r>
              <a:rPr lang="fr-CH" sz="2000" dirty="0" err="1" smtClean="0"/>
              <a:t>bunches</a:t>
            </a:r>
            <a:r>
              <a:rPr lang="fr-CH" sz="2000" dirty="0" smtClean="0"/>
              <a:t> come </a:t>
            </a:r>
            <a:r>
              <a:rPr lang="fr-CH" sz="2000" dirty="0" err="1" smtClean="0"/>
              <a:t>always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</a:t>
            </a:r>
            <a:r>
              <a:rPr lang="fr-CH" sz="2000" dirty="0" err="1" smtClean="0"/>
              <a:t>smaller</a:t>
            </a:r>
            <a:r>
              <a:rPr lang="fr-CH" sz="2000" dirty="0" smtClean="0"/>
              <a:t> </a:t>
            </a:r>
            <a:r>
              <a:rPr lang="fr-CH" sz="2000" dirty="0" err="1" smtClean="0"/>
              <a:t>dp</a:t>
            </a:r>
            <a:r>
              <a:rPr lang="fr-CH" sz="2000" dirty="0"/>
              <a:t>/</a:t>
            </a:r>
            <a:r>
              <a:rPr lang="fr-CH" sz="2000" dirty="0" smtClean="0"/>
              <a:t>p but </a:t>
            </a:r>
            <a:r>
              <a:rPr lang="fr-CH" sz="2000" dirty="0" err="1" smtClean="0"/>
              <a:t>same</a:t>
            </a:r>
            <a:r>
              <a:rPr lang="fr-CH" sz="2000" dirty="0" smtClean="0"/>
              <a:t> </a:t>
            </a:r>
            <a:r>
              <a:rPr lang="fr-CH" sz="2000" dirty="0" err="1" smtClean="0"/>
              <a:t>bunch</a:t>
            </a:r>
            <a:r>
              <a:rPr lang="fr-CH" sz="2000" dirty="0" smtClean="0"/>
              <a:t> </a:t>
            </a:r>
            <a:r>
              <a:rPr lang="fr-CH" sz="2000" dirty="0" err="1" smtClean="0"/>
              <a:t>length</a:t>
            </a:r>
            <a:r>
              <a:rPr lang="fr-CH" sz="2000" dirty="0" smtClean="0"/>
              <a:t> </a:t>
            </a:r>
            <a:r>
              <a:rPr lang="fr-CH" sz="2000" dirty="0" err="1" smtClean="0"/>
              <a:t>so</a:t>
            </a:r>
            <a:r>
              <a:rPr lang="fr-CH" sz="2000" dirty="0" smtClean="0"/>
              <a:t> </a:t>
            </a:r>
            <a:r>
              <a:rPr lang="fr-CH" sz="2000" dirty="0" err="1" smtClean="0"/>
              <a:t>we</a:t>
            </a:r>
            <a:r>
              <a:rPr lang="fr-CH" sz="2000" dirty="0" smtClean="0"/>
              <a:t> </a:t>
            </a:r>
            <a:r>
              <a:rPr lang="fr-CH" sz="2000" dirty="0" err="1" smtClean="0"/>
              <a:t>don’t</a:t>
            </a:r>
            <a:r>
              <a:rPr lang="fr-CH" sz="2000" dirty="0" smtClean="0"/>
              <a:t> </a:t>
            </a:r>
            <a:r>
              <a:rPr lang="fr-CH" sz="2000" dirty="0" err="1" smtClean="0"/>
              <a:t>need</a:t>
            </a:r>
            <a:r>
              <a:rPr lang="fr-CH" sz="2000" dirty="0" smtClean="0"/>
              <a:t> more voltage</a:t>
            </a:r>
          </a:p>
          <a:p>
            <a:r>
              <a:rPr lang="fr-CH" sz="2000" dirty="0" smtClean="0"/>
              <a:t>For MD no setting in LHC </a:t>
            </a:r>
            <a:r>
              <a:rPr lang="fr-CH" sz="2000" dirty="0" err="1" smtClean="0"/>
              <a:t>had</a:t>
            </a:r>
            <a:r>
              <a:rPr lang="fr-CH" sz="2000" dirty="0" smtClean="0"/>
              <a:t> to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changed</a:t>
            </a:r>
            <a:r>
              <a:rPr lang="fr-CH" sz="2000" dirty="0" smtClean="0"/>
              <a:t> </a:t>
            </a:r>
            <a:r>
              <a:rPr lang="fr-CH" sz="2000" dirty="0" err="1" smtClean="0"/>
              <a:t>apart</a:t>
            </a:r>
            <a:r>
              <a:rPr lang="fr-CH" sz="2000" dirty="0" smtClean="0"/>
              <a:t> </a:t>
            </a:r>
            <a:r>
              <a:rPr lang="fr-CH" sz="2000" dirty="0" err="1" smtClean="0"/>
              <a:t>from</a:t>
            </a:r>
            <a:r>
              <a:rPr lang="fr-CH" sz="2000" dirty="0" smtClean="0"/>
              <a:t> </a:t>
            </a:r>
            <a:r>
              <a:rPr lang="fr-CH" sz="2000" dirty="0" err="1" smtClean="0"/>
              <a:t>transfer</a:t>
            </a:r>
            <a:r>
              <a:rPr lang="fr-CH" sz="2000" dirty="0" smtClean="0"/>
              <a:t> line settings</a:t>
            </a:r>
          </a:p>
          <a:p>
            <a:r>
              <a:rPr lang="fr-CH" sz="2000" dirty="0" smtClean="0"/>
              <a:t>IBS: </a:t>
            </a:r>
            <a:r>
              <a:rPr lang="fr-CH" sz="2000" dirty="0" err="1" smtClean="0"/>
              <a:t>what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smaller</a:t>
            </a:r>
            <a:r>
              <a:rPr lang="fr-CH" sz="2000" dirty="0" smtClean="0"/>
              <a:t> in </a:t>
            </a:r>
            <a:r>
              <a:rPr lang="fr-CH" sz="2000" dirty="0" err="1" smtClean="0"/>
              <a:t>emittance</a:t>
            </a:r>
            <a:r>
              <a:rPr lang="fr-CH" sz="2000" dirty="0" smtClean="0"/>
              <a:t> </a:t>
            </a:r>
            <a:r>
              <a:rPr lang="fr-CH" sz="2000" dirty="0" err="1" smtClean="0"/>
              <a:t>at</a:t>
            </a:r>
            <a:r>
              <a:rPr lang="fr-CH" sz="2000" dirty="0" smtClean="0"/>
              <a:t> </a:t>
            </a:r>
            <a:r>
              <a:rPr lang="fr-CH" sz="2000" dirty="0" smtClean="0"/>
              <a:t>LHC </a:t>
            </a:r>
            <a:r>
              <a:rPr lang="fr-CH" sz="2000" dirty="0" smtClean="0"/>
              <a:t>collision </a:t>
            </a:r>
            <a:r>
              <a:rPr lang="fr-CH" sz="2000" dirty="0" smtClean="0"/>
              <a:t>has </a:t>
            </a:r>
            <a:r>
              <a:rPr lang="fr-CH" sz="2000" dirty="0" err="1" smtClean="0"/>
              <a:t>faster</a:t>
            </a:r>
            <a:r>
              <a:rPr lang="fr-CH" sz="2000" dirty="0" smtClean="0"/>
              <a:t> </a:t>
            </a:r>
            <a:r>
              <a:rPr lang="fr-CH" sz="2000" dirty="0" err="1" smtClean="0"/>
              <a:t>lumi</a:t>
            </a:r>
            <a:r>
              <a:rPr lang="fr-CH" sz="2000" dirty="0" smtClean="0"/>
              <a:t> </a:t>
            </a:r>
            <a:r>
              <a:rPr lang="fr-CH" sz="2000" dirty="0" err="1" smtClean="0"/>
              <a:t>decay</a:t>
            </a:r>
            <a:r>
              <a:rPr lang="fr-CH" sz="2000" dirty="0" smtClean="0"/>
              <a:t> </a:t>
            </a:r>
            <a:r>
              <a:rPr lang="fr-CH" sz="2000" dirty="0" err="1" smtClean="0"/>
              <a:t>at</a:t>
            </a:r>
            <a:r>
              <a:rPr lang="fr-CH" sz="2000" dirty="0" smtClean="0"/>
              <a:t> </a:t>
            </a:r>
            <a:r>
              <a:rPr lang="fr-CH" sz="2000" dirty="0" err="1" smtClean="0"/>
              <a:t>present</a:t>
            </a:r>
            <a:r>
              <a:rPr lang="fr-CH" sz="2000" dirty="0" smtClean="0"/>
              <a:t> </a:t>
            </a:r>
            <a:r>
              <a:rPr lang="fr-CH" sz="2000" dirty="0" err="1" smtClean="0"/>
              <a:t>operation</a:t>
            </a:r>
            <a:r>
              <a:rPr lang="fr-CH" sz="2000" dirty="0" smtClean="0"/>
              <a:t> – no </a:t>
            </a:r>
            <a:r>
              <a:rPr lang="fr-CH" sz="2000" dirty="0" err="1" smtClean="0"/>
              <a:t>big</a:t>
            </a:r>
            <a:r>
              <a:rPr lang="fr-CH" sz="2000" dirty="0" smtClean="0"/>
              <a:t> deal </a:t>
            </a:r>
            <a:r>
              <a:rPr lang="fr-CH" sz="2000" dirty="0" err="1" smtClean="0"/>
              <a:t>now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9890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Ecloud</a:t>
            </a:r>
            <a:r>
              <a:rPr lang="fr-CH" dirty="0" smtClean="0"/>
              <a:t> </a:t>
            </a:r>
            <a:r>
              <a:rPr lang="fr-CH" dirty="0" err="1" smtClean="0"/>
              <a:t>lessons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2012 </a:t>
            </a:r>
            <a:r>
              <a:rPr lang="fr-CH" dirty="0" err="1" smtClean="0"/>
              <a:t>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smtClean="0"/>
              <a:t>25 ns </a:t>
            </a:r>
            <a:r>
              <a:rPr lang="fr-CH" sz="2000" dirty="0" err="1" smtClean="0"/>
              <a:t>beam</a:t>
            </a:r>
            <a:r>
              <a:rPr lang="fr-CH" sz="2000" dirty="0" smtClean="0"/>
              <a:t>, nominal </a:t>
            </a:r>
            <a:r>
              <a:rPr lang="fr-CH" sz="2000" dirty="0" err="1" smtClean="0"/>
              <a:t>intensity</a:t>
            </a:r>
            <a:endParaRPr lang="fr-CH" sz="2000" dirty="0" smtClean="0"/>
          </a:p>
          <a:p>
            <a:pPr lvl="1"/>
            <a:r>
              <a:rPr lang="fr-CH" sz="1600" dirty="0" smtClean="0"/>
              <a:t>No </a:t>
            </a:r>
            <a:r>
              <a:rPr lang="fr-CH" sz="1600" dirty="0" err="1" smtClean="0"/>
              <a:t>emittance</a:t>
            </a:r>
            <a:r>
              <a:rPr lang="fr-CH" sz="1600" dirty="0" smtClean="0"/>
              <a:t> </a:t>
            </a:r>
            <a:r>
              <a:rPr lang="fr-CH" sz="1600" dirty="0" err="1" smtClean="0"/>
              <a:t>growth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4 </a:t>
            </a:r>
            <a:r>
              <a:rPr lang="fr-CH" sz="1600" dirty="0" err="1" smtClean="0"/>
              <a:t>batches</a:t>
            </a:r>
            <a:r>
              <a:rPr lang="fr-CH" sz="1600" dirty="0" smtClean="0"/>
              <a:t> as </a:t>
            </a:r>
            <a:r>
              <a:rPr lang="fr-CH" sz="1600" dirty="0" err="1" smtClean="0"/>
              <a:t>seen</a:t>
            </a:r>
            <a:r>
              <a:rPr lang="fr-CH" sz="1600" dirty="0" smtClean="0"/>
              <a:t> in 2000, (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low</a:t>
            </a:r>
            <a:r>
              <a:rPr lang="fr-CH" sz="1600" dirty="0" smtClean="0"/>
              <a:t> chroma settings)</a:t>
            </a:r>
          </a:p>
          <a:p>
            <a:pPr lvl="1"/>
            <a:r>
              <a:rPr lang="fr-CH" sz="1600" dirty="0" smtClean="0"/>
              <a:t>In 2000 pos </a:t>
            </a:r>
            <a:r>
              <a:rPr lang="fr-CH" sz="1600" dirty="0" err="1" smtClean="0"/>
              <a:t>tuen</a:t>
            </a:r>
            <a:r>
              <a:rPr lang="fr-CH" sz="1600" dirty="0" smtClean="0"/>
              <a:t> shift (</a:t>
            </a:r>
            <a:r>
              <a:rPr lang="fr-CH" sz="1600" dirty="0" err="1" smtClean="0"/>
              <a:t>ecload</a:t>
            </a:r>
            <a:r>
              <a:rPr lang="fr-CH" sz="1600" dirty="0" smtClean="0"/>
              <a:t>), 2012 </a:t>
            </a:r>
            <a:r>
              <a:rPr lang="fr-CH" sz="1600" dirty="0" err="1" smtClean="0"/>
              <a:t>negative</a:t>
            </a:r>
            <a:r>
              <a:rPr lang="fr-CH" sz="1600" dirty="0" smtClean="0"/>
              <a:t> (</a:t>
            </a:r>
            <a:r>
              <a:rPr lang="fr-CH" sz="1600" dirty="0" err="1" smtClean="0"/>
              <a:t>impedance</a:t>
            </a:r>
            <a:r>
              <a:rPr lang="fr-CH" sz="1600" dirty="0" smtClean="0"/>
              <a:t>?)</a:t>
            </a:r>
          </a:p>
          <a:p>
            <a:pPr lvl="1"/>
            <a:r>
              <a:rPr lang="fr-CH" sz="1600" dirty="0" smtClean="0"/>
              <a:t>High chroma </a:t>
            </a:r>
            <a:r>
              <a:rPr lang="fr-CH" sz="1600" dirty="0" err="1" smtClean="0"/>
              <a:t>needed</a:t>
            </a:r>
            <a:r>
              <a:rPr lang="fr-CH" sz="1600" dirty="0" smtClean="0"/>
              <a:t> in 2000 for </a:t>
            </a:r>
            <a:r>
              <a:rPr lang="fr-CH" sz="1600" dirty="0" err="1" smtClean="0"/>
              <a:t>stability</a:t>
            </a:r>
            <a:r>
              <a:rPr lang="fr-CH" sz="1600" dirty="0" smtClean="0"/>
              <a:t>, no </a:t>
            </a:r>
            <a:r>
              <a:rPr lang="fr-CH" sz="1600" dirty="0" err="1" smtClean="0"/>
              <a:t>degradation</a:t>
            </a:r>
            <a:r>
              <a:rPr lang="fr-CH" sz="1600" dirty="0" smtClean="0"/>
              <a:t> in 2012 </a:t>
            </a:r>
            <a:r>
              <a:rPr lang="fr-CH" sz="1600" dirty="0" err="1" smtClean="0"/>
              <a:t>even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low</a:t>
            </a:r>
            <a:r>
              <a:rPr lang="fr-CH" sz="1600" dirty="0" smtClean="0"/>
              <a:t> chroma</a:t>
            </a:r>
          </a:p>
          <a:p>
            <a:pPr lvl="1"/>
            <a:r>
              <a:rPr lang="fr-CH" sz="1600" dirty="0" err="1" smtClean="0"/>
              <a:t>Only</a:t>
            </a:r>
            <a:r>
              <a:rPr lang="fr-CH" sz="1600" dirty="0" smtClean="0"/>
              <a:t> </a:t>
            </a:r>
            <a:r>
              <a:rPr lang="fr-CH" sz="1600" dirty="0" err="1" smtClean="0"/>
              <a:t>other</a:t>
            </a:r>
            <a:r>
              <a:rPr lang="fr-CH" sz="1600" dirty="0" smtClean="0"/>
              <a:t> </a:t>
            </a:r>
            <a:r>
              <a:rPr lang="fr-CH" sz="1600" dirty="0" err="1" smtClean="0"/>
              <a:t>observalbe</a:t>
            </a:r>
            <a:r>
              <a:rPr lang="fr-CH" sz="1600" dirty="0" smtClean="0"/>
              <a:t> </a:t>
            </a:r>
            <a:r>
              <a:rPr lang="fr-CH" sz="1600" dirty="0" err="1" smtClean="0"/>
              <a:t>is</a:t>
            </a:r>
            <a:r>
              <a:rPr lang="fr-CH" sz="1600" dirty="0" smtClean="0"/>
              <a:t> pressure </a:t>
            </a:r>
            <a:r>
              <a:rPr lang="fr-CH" sz="1600" dirty="0" err="1" smtClean="0"/>
              <a:t>rise</a:t>
            </a:r>
            <a:r>
              <a:rPr lang="fr-CH" sz="1600" dirty="0" smtClean="0"/>
              <a:t>, </a:t>
            </a:r>
            <a:r>
              <a:rPr lang="fr-CH" sz="1600" dirty="0" err="1" smtClean="0"/>
              <a:t>smaller</a:t>
            </a:r>
            <a:r>
              <a:rPr lang="fr-CH" sz="1600" dirty="0" smtClean="0"/>
              <a:t> by 10</a:t>
            </a:r>
            <a:r>
              <a:rPr lang="fr-CH" sz="1600" baseline="30000" dirty="0" smtClean="0"/>
              <a:t>e</a:t>
            </a:r>
            <a:r>
              <a:rPr lang="fr-CH" sz="1600" dirty="0" smtClean="0"/>
              <a:t>4 </a:t>
            </a:r>
            <a:r>
              <a:rPr lang="fr-CH" sz="1600" dirty="0" err="1" smtClean="0"/>
              <a:t>than</a:t>
            </a:r>
            <a:r>
              <a:rPr lang="fr-CH" sz="1600" dirty="0" smtClean="0"/>
              <a:t> 2002</a:t>
            </a:r>
          </a:p>
          <a:p>
            <a:r>
              <a:rPr lang="fr-CH" sz="2000" dirty="0" smtClean="0"/>
              <a:t>25 ns, </a:t>
            </a:r>
            <a:r>
              <a:rPr lang="fr-CH" sz="2000" dirty="0" err="1" smtClean="0"/>
              <a:t>ultimate</a:t>
            </a:r>
            <a:r>
              <a:rPr lang="fr-CH" sz="2000" dirty="0" smtClean="0"/>
              <a:t> </a:t>
            </a:r>
            <a:r>
              <a:rPr lang="fr-CH" sz="2000" dirty="0" err="1" smtClean="0"/>
              <a:t>intensity</a:t>
            </a:r>
            <a:endParaRPr lang="fr-CH" sz="2000" dirty="0" smtClean="0"/>
          </a:p>
          <a:p>
            <a:pPr lvl="1"/>
            <a:r>
              <a:rPr lang="fr-CH" sz="1600" dirty="0" smtClean="0"/>
              <a:t>For </a:t>
            </a:r>
            <a:r>
              <a:rPr lang="fr-CH" sz="1600" dirty="0" err="1" smtClean="0"/>
              <a:t>higher</a:t>
            </a:r>
            <a:r>
              <a:rPr lang="fr-CH" sz="1600" dirty="0" smtClean="0"/>
              <a:t> </a:t>
            </a:r>
            <a:r>
              <a:rPr lang="fr-CH" sz="1600" dirty="0" err="1" smtClean="0"/>
              <a:t>int</a:t>
            </a:r>
            <a:r>
              <a:rPr lang="fr-CH" sz="1600" dirty="0" smtClean="0"/>
              <a:t> </a:t>
            </a:r>
            <a:r>
              <a:rPr lang="fr-CH" sz="1600" dirty="0" err="1" smtClean="0"/>
              <a:t>ecloud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reach</a:t>
            </a:r>
            <a:r>
              <a:rPr lang="fr-CH" sz="1600" dirty="0" smtClean="0"/>
              <a:t> non </a:t>
            </a:r>
            <a:r>
              <a:rPr lang="fr-CH" sz="1600" dirty="0" err="1" smtClean="0"/>
              <a:t>conditioned</a:t>
            </a:r>
            <a:r>
              <a:rPr lang="fr-CH" sz="1600" dirty="0" smtClean="0"/>
              <a:t> areas – pressure </a:t>
            </a:r>
            <a:r>
              <a:rPr lang="fr-CH" sz="1600" dirty="0" err="1" smtClean="0"/>
              <a:t>rise</a:t>
            </a:r>
            <a:r>
              <a:rPr lang="fr-CH" sz="1600" dirty="0" smtClean="0"/>
              <a:t>, </a:t>
            </a:r>
            <a:r>
              <a:rPr lang="fr-CH" sz="1600" dirty="0" err="1" smtClean="0"/>
              <a:t>tried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radial </a:t>
            </a:r>
            <a:r>
              <a:rPr lang="fr-CH" sz="1600" dirty="0" err="1" smtClean="0"/>
              <a:t>steering</a:t>
            </a:r>
            <a:r>
              <a:rPr lang="fr-CH" sz="1600" dirty="0" smtClean="0"/>
              <a:t>, </a:t>
            </a:r>
            <a:r>
              <a:rPr lang="fr-CH" sz="1600" dirty="0" err="1" smtClean="0"/>
              <a:t>seems</a:t>
            </a:r>
            <a:r>
              <a:rPr lang="fr-CH" sz="1600" dirty="0" smtClean="0"/>
              <a:t> to </a:t>
            </a:r>
            <a:r>
              <a:rPr lang="fr-CH" sz="1600" dirty="0" err="1" smtClean="0"/>
              <a:t>confirm</a:t>
            </a:r>
            <a:r>
              <a:rPr lang="fr-CH" sz="1600" dirty="0" smtClean="0"/>
              <a:t>, more tests</a:t>
            </a:r>
          </a:p>
          <a:p>
            <a:pPr lvl="1"/>
            <a:r>
              <a:rPr lang="fr-CH" sz="1600" dirty="0" err="1" smtClean="0"/>
              <a:t>Conditioning</a:t>
            </a:r>
            <a:r>
              <a:rPr lang="fr-CH" sz="1600" dirty="0" smtClean="0"/>
              <a:t> </a:t>
            </a:r>
            <a:r>
              <a:rPr lang="fr-CH" sz="1600" dirty="0" err="1" smtClean="0"/>
              <a:t>observed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a few </a:t>
            </a:r>
            <a:r>
              <a:rPr lang="fr-CH" sz="1600" dirty="0" err="1" smtClean="0"/>
              <a:t>hours</a:t>
            </a:r>
            <a:r>
              <a:rPr lang="fr-CH" sz="1600" dirty="0" smtClean="0"/>
              <a:t> on </a:t>
            </a:r>
            <a:r>
              <a:rPr lang="fr-CH" sz="1600" dirty="0" err="1" smtClean="0"/>
              <a:t>thes</a:t>
            </a:r>
            <a:r>
              <a:rPr lang="fr-CH" sz="1600" dirty="0" smtClean="0"/>
              <a:t> e </a:t>
            </a:r>
            <a:r>
              <a:rPr lang="fr-CH" sz="1600" dirty="0" err="1" smtClean="0"/>
              <a:t>intensities</a:t>
            </a:r>
            <a:endParaRPr lang="fr-CH" sz="1600" dirty="0" smtClean="0"/>
          </a:p>
          <a:p>
            <a:pPr lvl="1"/>
            <a:r>
              <a:rPr lang="fr-CH" sz="1600" dirty="0" smtClean="0"/>
              <a:t>By </a:t>
            </a:r>
            <a:r>
              <a:rPr lang="fr-CH" sz="1600" dirty="0" err="1" smtClean="0"/>
              <a:t>moving</a:t>
            </a:r>
            <a:r>
              <a:rPr lang="fr-CH" sz="1600" dirty="0" smtClean="0"/>
              <a:t> the </a:t>
            </a:r>
            <a:r>
              <a:rPr lang="fr-CH" sz="1600" dirty="0" err="1" smtClean="0"/>
              <a:t>beam</a:t>
            </a:r>
            <a:r>
              <a:rPr lang="fr-CH" sz="1600" dirty="0" smtClean="0"/>
              <a:t> 1 cm </a:t>
            </a:r>
            <a:r>
              <a:rPr lang="fr-CH" sz="1600" dirty="0" err="1" smtClean="0"/>
              <a:t>clearly</a:t>
            </a:r>
            <a:r>
              <a:rPr lang="fr-CH" sz="1600" dirty="0" smtClean="0"/>
              <a:t> </a:t>
            </a:r>
            <a:r>
              <a:rPr lang="fr-CH" sz="1600" dirty="0" err="1" smtClean="0"/>
              <a:t>see</a:t>
            </a:r>
            <a:r>
              <a:rPr lang="fr-CH" sz="1600" dirty="0" smtClean="0"/>
              <a:t> </a:t>
            </a:r>
            <a:r>
              <a:rPr lang="fr-CH" sz="1600" dirty="0" err="1" smtClean="0"/>
              <a:t>effect</a:t>
            </a:r>
            <a:r>
              <a:rPr lang="fr-CH" sz="1600" dirty="0" smtClean="0"/>
              <a:t> </a:t>
            </a:r>
            <a:r>
              <a:rPr lang="fr-CH" sz="1600" dirty="0" err="1" smtClean="0"/>
              <a:t>even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50 ns </a:t>
            </a:r>
            <a:r>
              <a:rPr lang="fr-CH" sz="1600" dirty="0" err="1" smtClean="0"/>
              <a:t>beam</a:t>
            </a:r>
            <a:r>
              <a:rPr lang="fr-CH" sz="1600" dirty="0" smtClean="0"/>
              <a:t> on pressure </a:t>
            </a:r>
            <a:r>
              <a:rPr lang="fr-CH" sz="1600" dirty="0" err="1" smtClean="0"/>
              <a:t>rise</a:t>
            </a:r>
            <a:r>
              <a:rPr lang="fr-CH" sz="1600" dirty="0" smtClean="0"/>
              <a:t> by factor 10 – </a:t>
            </a:r>
            <a:r>
              <a:rPr lang="fr-CH" sz="1600" dirty="0" err="1" smtClean="0"/>
              <a:t>expected</a:t>
            </a:r>
            <a:r>
              <a:rPr lang="fr-CH" sz="1600" dirty="0" smtClean="0"/>
              <a:t> by simulations</a:t>
            </a:r>
          </a:p>
          <a:p>
            <a:r>
              <a:rPr lang="fr-CH" sz="2000" dirty="0" err="1" smtClean="0"/>
              <a:t>Coating</a:t>
            </a:r>
            <a:r>
              <a:rPr lang="fr-CH" sz="2000" dirty="0" smtClean="0"/>
              <a:t>:</a:t>
            </a:r>
          </a:p>
          <a:p>
            <a:pPr lvl="1"/>
            <a:r>
              <a:rPr lang="fr-CH" sz="1600" dirty="0" smtClean="0"/>
              <a:t>MBA </a:t>
            </a:r>
            <a:r>
              <a:rPr lang="fr-CH" sz="1600" dirty="0" err="1" smtClean="0"/>
              <a:t>less</a:t>
            </a:r>
            <a:r>
              <a:rPr lang="fr-CH" sz="1600" dirty="0" smtClean="0"/>
              <a:t> </a:t>
            </a:r>
            <a:r>
              <a:rPr lang="fr-CH" sz="1600" dirty="0" err="1" smtClean="0"/>
              <a:t>critical</a:t>
            </a:r>
            <a:r>
              <a:rPr lang="fr-CH" sz="1600" dirty="0" smtClean="0"/>
              <a:t> </a:t>
            </a:r>
            <a:r>
              <a:rPr lang="fr-CH" sz="1600" dirty="0" err="1" smtClean="0"/>
              <a:t>than</a:t>
            </a:r>
            <a:r>
              <a:rPr lang="fr-CH" sz="1600" dirty="0" smtClean="0"/>
              <a:t> MBB (</a:t>
            </a:r>
            <a:r>
              <a:rPr lang="fr-CH" sz="1600" dirty="0" err="1" smtClean="0"/>
              <a:t>risetime</a:t>
            </a:r>
            <a:r>
              <a:rPr lang="fr-CH" sz="1600" dirty="0" smtClean="0"/>
              <a:t>, flux, central </a:t>
            </a:r>
            <a:r>
              <a:rPr lang="fr-CH" sz="1600" dirty="0" err="1" smtClean="0"/>
              <a:t>density</a:t>
            </a:r>
            <a:r>
              <a:rPr lang="fr-CH" sz="1600" dirty="0" smtClean="0"/>
              <a:t>) </a:t>
            </a:r>
            <a:r>
              <a:rPr lang="fr-CH" sz="1600" dirty="0" err="1" smtClean="0"/>
              <a:t>with</a:t>
            </a:r>
            <a:r>
              <a:rPr lang="fr-CH" sz="1600" dirty="0" smtClean="0"/>
              <a:t> 25ns</a:t>
            </a:r>
          </a:p>
          <a:p>
            <a:pPr marL="457200" lvl="1" indent="0">
              <a:buNone/>
            </a:pPr>
            <a:endParaRPr lang="fr-CH" sz="1600" dirty="0" smtClean="0"/>
          </a:p>
          <a:p>
            <a:pPr lvl="1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46271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Ecloud</a:t>
            </a:r>
            <a:r>
              <a:rPr lang="fr-CH" dirty="0" smtClean="0"/>
              <a:t> </a:t>
            </a:r>
            <a:r>
              <a:rPr lang="fr-CH" dirty="0" err="1" smtClean="0"/>
              <a:t>lessons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2012 </a:t>
            </a:r>
            <a:r>
              <a:rPr lang="fr-CH" dirty="0" err="1" smtClean="0"/>
              <a:t>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err="1" smtClean="0"/>
              <a:t>Bunch</a:t>
            </a:r>
            <a:r>
              <a:rPr lang="fr-CH" sz="2000" dirty="0" smtClean="0"/>
              <a:t> </a:t>
            </a:r>
            <a:r>
              <a:rPr lang="fr-CH" sz="2000" dirty="0" err="1" smtClean="0"/>
              <a:t>intensity</a:t>
            </a:r>
            <a:r>
              <a:rPr lang="fr-CH" sz="2000" dirty="0" smtClean="0"/>
              <a:t> </a:t>
            </a:r>
            <a:r>
              <a:rPr lang="fr-CH" sz="2000" dirty="0" err="1" smtClean="0"/>
              <a:t>dependence</a:t>
            </a:r>
            <a:endParaRPr lang="fr-CH" sz="2000" dirty="0" smtClean="0"/>
          </a:p>
          <a:p>
            <a:pPr lvl="1"/>
            <a:r>
              <a:rPr lang="fr-CH" sz="1600" dirty="0" smtClean="0"/>
              <a:t>MBA </a:t>
            </a:r>
            <a:r>
              <a:rPr lang="fr-CH" sz="1600" dirty="0" err="1" smtClean="0"/>
              <a:t>less</a:t>
            </a:r>
            <a:r>
              <a:rPr lang="fr-CH" sz="1600" dirty="0" smtClean="0"/>
              <a:t> </a:t>
            </a:r>
            <a:r>
              <a:rPr lang="fr-CH" sz="1600" dirty="0" err="1" smtClean="0"/>
              <a:t>critical</a:t>
            </a:r>
            <a:endParaRPr lang="fr-CH" sz="1600" dirty="0" smtClean="0"/>
          </a:p>
          <a:p>
            <a:pPr lvl="1"/>
            <a:r>
              <a:rPr lang="fr-CH" sz="1600" dirty="0" err="1" smtClean="0"/>
              <a:t>Ecload</a:t>
            </a:r>
            <a:r>
              <a:rPr lang="fr-CH" sz="1600" dirty="0" smtClean="0"/>
              <a:t> in central </a:t>
            </a:r>
            <a:r>
              <a:rPr lang="fr-CH" sz="1600" dirty="0" err="1" smtClean="0"/>
              <a:t>region</a:t>
            </a:r>
            <a:r>
              <a:rPr lang="fr-CH" sz="1600" dirty="0" smtClean="0"/>
              <a:t> not </a:t>
            </a:r>
            <a:r>
              <a:rPr lang="fr-CH" sz="1600" dirty="0" err="1" smtClean="0"/>
              <a:t>increasing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intensity</a:t>
            </a:r>
            <a:r>
              <a:rPr lang="fr-CH" sz="1600" dirty="0" smtClean="0"/>
              <a:t> (consistent </a:t>
            </a:r>
            <a:r>
              <a:rPr lang="fr-CH" sz="1600" dirty="0" err="1" smtClean="0"/>
              <a:t>with</a:t>
            </a:r>
            <a:r>
              <a:rPr lang="fr-CH" sz="1600" dirty="0" smtClean="0"/>
              <a:t> model)</a:t>
            </a:r>
          </a:p>
          <a:p>
            <a:r>
              <a:rPr lang="fr-CH" sz="2000" dirty="0" err="1" smtClean="0"/>
              <a:t>Dynamic</a:t>
            </a:r>
            <a:r>
              <a:rPr lang="fr-CH" sz="2000" dirty="0" smtClean="0"/>
              <a:t> pressure </a:t>
            </a:r>
            <a:r>
              <a:rPr lang="fr-CH" sz="2000" dirty="0" err="1" smtClean="0"/>
              <a:t>rise</a:t>
            </a:r>
            <a:endParaRPr lang="fr-CH" sz="2000" dirty="0" smtClean="0"/>
          </a:p>
          <a:p>
            <a:pPr lvl="1"/>
            <a:r>
              <a:rPr lang="fr-CH" sz="1600" dirty="0" err="1" smtClean="0"/>
              <a:t>Why</a:t>
            </a:r>
            <a:r>
              <a:rPr lang="fr-CH" sz="1600" dirty="0" smtClean="0"/>
              <a:t> do </a:t>
            </a:r>
            <a:r>
              <a:rPr lang="fr-CH" sz="1600" dirty="0" err="1" smtClean="0"/>
              <a:t>we</a:t>
            </a:r>
            <a:r>
              <a:rPr lang="fr-CH" sz="1600" dirty="0" smtClean="0"/>
              <a:t> observe a </a:t>
            </a:r>
            <a:r>
              <a:rPr lang="fr-CH" sz="1600" dirty="0" err="1" smtClean="0"/>
              <a:t>dynamic</a:t>
            </a:r>
            <a:r>
              <a:rPr lang="fr-CH" sz="1600" dirty="0" smtClean="0"/>
              <a:t> </a:t>
            </a:r>
            <a:r>
              <a:rPr lang="fr-CH" sz="1600" dirty="0" err="1" smtClean="0"/>
              <a:t>rise</a:t>
            </a:r>
            <a:r>
              <a:rPr lang="fr-CH" sz="1600" dirty="0" smtClean="0"/>
              <a:t> on </a:t>
            </a:r>
            <a:r>
              <a:rPr lang="fr-CH" sz="1600" dirty="0" err="1" smtClean="0"/>
              <a:t>coated</a:t>
            </a:r>
            <a:r>
              <a:rPr lang="fr-CH" sz="1600" dirty="0" smtClean="0"/>
              <a:t> </a:t>
            </a:r>
            <a:r>
              <a:rPr lang="fr-CH" sz="1600" dirty="0" err="1" smtClean="0"/>
              <a:t>chambers</a:t>
            </a:r>
            <a:r>
              <a:rPr lang="fr-CH" sz="1600" dirty="0" smtClean="0"/>
              <a:t>?</a:t>
            </a:r>
            <a:endParaRPr lang="en-GB" sz="1200" dirty="0" smtClean="0"/>
          </a:p>
          <a:p>
            <a:pPr lvl="1"/>
            <a:r>
              <a:rPr lang="fr-CH" sz="1600" dirty="0" err="1"/>
              <a:t>Comes</a:t>
            </a:r>
            <a:r>
              <a:rPr lang="fr-CH" sz="1600" dirty="0"/>
              <a:t> </a:t>
            </a:r>
            <a:r>
              <a:rPr lang="fr-CH" sz="1600" dirty="0" err="1"/>
              <a:t>only</a:t>
            </a:r>
            <a:r>
              <a:rPr lang="fr-CH" sz="1600" dirty="0"/>
              <a:t> </a:t>
            </a:r>
            <a:r>
              <a:rPr lang="fr-CH" sz="1600" dirty="0" err="1"/>
              <a:t>from</a:t>
            </a:r>
            <a:r>
              <a:rPr lang="fr-CH" sz="1600" dirty="0"/>
              <a:t> </a:t>
            </a:r>
            <a:r>
              <a:rPr lang="fr-CH" sz="1600" dirty="0" err="1"/>
              <a:t>stainless</a:t>
            </a:r>
            <a:r>
              <a:rPr lang="fr-CH" sz="1600" dirty="0"/>
              <a:t> </a:t>
            </a:r>
            <a:r>
              <a:rPr lang="fr-CH" sz="1600" dirty="0" err="1"/>
              <a:t>steel</a:t>
            </a:r>
            <a:r>
              <a:rPr lang="fr-CH" sz="1600" dirty="0"/>
              <a:t> part of </a:t>
            </a:r>
            <a:r>
              <a:rPr lang="fr-CH" sz="1600" dirty="0" smtClean="0"/>
              <a:t>machine</a:t>
            </a:r>
            <a:endParaRPr lang="fr-CH" sz="1600" dirty="0"/>
          </a:p>
          <a:p>
            <a:r>
              <a:rPr lang="fr-CH" sz="2000" dirty="0" smtClean="0"/>
              <a:t>How to </a:t>
            </a:r>
            <a:r>
              <a:rPr lang="fr-CH" sz="2000" dirty="0" err="1" smtClean="0"/>
              <a:t>learn</a:t>
            </a:r>
            <a:r>
              <a:rPr lang="fr-CH" sz="2000" dirty="0" smtClean="0"/>
              <a:t> more about </a:t>
            </a:r>
            <a:r>
              <a:rPr lang="fr-CH" sz="2000" dirty="0" err="1" smtClean="0"/>
              <a:t>ecloud</a:t>
            </a:r>
            <a:r>
              <a:rPr lang="fr-CH" sz="2000" dirty="0" smtClean="0"/>
              <a:t>?</a:t>
            </a:r>
          </a:p>
          <a:p>
            <a:pPr lvl="1"/>
            <a:r>
              <a:rPr lang="fr-CH" sz="1600" dirty="0" smtClean="0"/>
              <a:t>Data </a:t>
            </a:r>
            <a:r>
              <a:rPr lang="fr-CH" sz="1600" dirty="0" err="1" smtClean="0"/>
              <a:t>logging</a:t>
            </a:r>
            <a:endParaRPr lang="fr-CH" sz="1600" dirty="0" smtClean="0"/>
          </a:p>
          <a:p>
            <a:pPr lvl="1"/>
            <a:r>
              <a:rPr lang="fr-CH" sz="1600" dirty="0" err="1" smtClean="0"/>
              <a:t>Microwave</a:t>
            </a:r>
            <a:r>
              <a:rPr lang="fr-CH" sz="1600" dirty="0" smtClean="0"/>
              <a:t> transmission technique: </a:t>
            </a:r>
            <a:r>
              <a:rPr lang="fr-CH" sz="1600" dirty="0" err="1" smtClean="0"/>
              <a:t>send</a:t>
            </a:r>
            <a:r>
              <a:rPr lang="fr-CH" sz="1600" dirty="0" smtClean="0"/>
              <a:t> EM </a:t>
            </a:r>
            <a:r>
              <a:rPr lang="fr-CH" sz="1600" dirty="0" err="1" smtClean="0"/>
              <a:t>wave</a:t>
            </a:r>
            <a:r>
              <a:rPr lang="fr-CH" sz="1600" dirty="0" smtClean="0"/>
              <a:t> </a:t>
            </a:r>
            <a:r>
              <a:rPr lang="fr-CH" sz="1600" dirty="0" err="1" smtClean="0"/>
              <a:t>through</a:t>
            </a:r>
            <a:r>
              <a:rPr lang="fr-CH" sz="1600" dirty="0" smtClean="0"/>
              <a:t> pipe and </a:t>
            </a:r>
            <a:r>
              <a:rPr lang="fr-CH" sz="1600" dirty="0" err="1" smtClean="0"/>
              <a:t>detect</a:t>
            </a:r>
            <a:r>
              <a:rPr lang="fr-CH" sz="1600" dirty="0" smtClean="0"/>
              <a:t> phase modulation by </a:t>
            </a:r>
            <a:r>
              <a:rPr lang="fr-CH" sz="1600" dirty="0" err="1" smtClean="0"/>
              <a:t>ecloud</a:t>
            </a:r>
            <a:r>
              <a:rPr lang="fr-CH" sz="1600" dirty="0" smtClean="0"/>
              <a:t>, </a:t>
            </a:r>
            <a:r>
              <a:rPr lang="fr-CH" sz="1600" dirty="0" err="1" smtClean="0"/>
              <a:t>further</a:t>
            </a:r>
            <a:r>
              <a:rPr lang="fr-CH" sz="1600" dirty="0" smtClean="0"/>
              <a:t> </a:t>
            </a:r>
            <a:r>
              <a:rPr lang="fr-CH" sz="1600" dirty="0" err="1" smtClean="0"/>
              <a:t>increased</a:t>
            </a:r>
            <a:r>
              <a:rPr lang="fr-CH" sz="1600" dirty="0" smtClean="0"/>
              <a:t> </a:t>
            </a:r>
            <a:r>
              <a:rPr lang="fr-CH" sz="1600" dirty="0" err="1" smtClean="0"/>
              <a:t>bandwidth</a:t>
            </a:r>
            <a:r>
              <a:rPr lang="fr-CH" sz="1600" dirty="0" smtClean="0"/>
              <a:t>, quantitative estimations of e </a:t>
            </a:r>
            <a:r>
              <a:rPr lang="fr-CH" sz="1600" dirty="0" err="1" smtClean="0"/>
              <a:t>densities</a:t>
            </a:r>
            <a:r>
              <a:rPr lang="fr-CH" sz="1600" dirty="0" smtClean="0"/>
              <a:t> and </a:t>
            </a:r>
            <a:r>
              <a:rPr lang="fr-CH" sz="1600" dirty="0" err="1" smtClean="0"/>
              <a:t>finally</a:t>
            </a:r>
            <a:r>
              <a:rPr lang="fr-CH" sz="1600" dirty="0" smtClean="0"/>
              <a:t> online monitoring, </a:t>
            </a:r>
            <a:r>
              <a:rPr lang="fr-CH" sz="1600" dirty="0" err="1" smtClean="0"/>
              <a:t>shielded</a:t>
            </a:r>
            <a:r>
              <a:rPr lang="fr-CH" sz="1600" dirty="0" smtClean="0"/>
              <a:t> </a:t>
            </a:r>
            <a:r>
              <a:rPr lang="fr-CH" sz="1600" dirty="0" err="1" smtClean="0"/>
              <a:t>pick</a:t>
            </a:r>
            <a:r>
              <a:rPr lang="fr-CH" sz="1600" dirty="0" smtClean="0"/>
              <a:t> up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remote</a:t>
            </a:r>
            <a:r>
              <a:rPr lang="fr-CH" sz="1600" dirty="0" smtClean="0"/>
              <a:t> data </a:t>
            </a:r>
            <a:r>
              <a:rPr lang="fr-CH" sz="1600" dirty="0" err="1" smtClean="0"/>
              <a:t>acquistion</a:t>
            </a:r>
            <a:r>
              <a:rPr lang="fr-CH" sz="1600" dirty="0" smtClean="0"/>
              <a:t> to </a:t>
            </a:r>
            <a:r>
              <a:rPr lang="fr-CH" sz="1600" dirty="0" err="1" smtClean="0"/>
              <a:t>get</a:t>
            </a:r>
            <a:r>
              <a:rPr lang="fr-CH" sz="1600" dirty="0" smtClean="0"/>
              <a:t> </a:t>
            </a:r>
            <a:r>
              <a:rPr lang="fr-CH" sz="1600" dirty="0" err="1" smtClean="0"/>
              <a:t>ecloud</a:t>
            </a:r>
            <a:r>
              <a:rPr lang="fr-CH" sz="1600" dirty="0" smtClean="0"/>
              <a:t> </a:t>
            </a:r>
            <a:r>
              <a:rPr lang="fr-CH" sz="1600" dirty="0" err="1" smtClean="0"/>
              <a:t>decay</a:t>
            </a:r>
            <a:r>
              <a:rPr lang="fr-CH" sz="1600" dirty="0" smtClean="0"/>
              <a:t> time</a:t>
            </a:r>
          </a:p>
          <a:p>
            <a:pPr marL="0" indent="0">
              <a:buNone/>
            </a:pPr>
            <a:endParaRPr lang="fr-CH" sz="2000" dirty="0" smtClean="0"/>
          </a:p>
          <a:p>
            <a:pPr lvl="1"/>
            <a:endParaRPr lang="fr-CH" sz="1600" dirty="0"/>
          </a:p>
        </p:txBody>
      </p:sp>
    </p:spTree>
    <p:extLst>
      <p:ext uri="{BB962C8B-B14F-4D97-AF65-F5344CB8AC3E}">
        <p14:creationId xmlns:p14="http://schemas.microsoft.com/office/powerpoint/2010/main" val="134532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Ecloud</a:t>
            </a:r>
            <a:r>
              <a:rPr lang="fr-CH" dirty="0" smtClean="0"/>
              <a:t> </a:t>
            </a:r>
            <a:r>
              <a:rPr lang="fr-CH" dirty="0" err="1" smtClean="0"/>
              <a:t>studies</a:t>
            </a:r>
            <a:r>
              <a:rPr lang="fr-CH" dirty="0" smtClean="0"/>
              <a:t> </a:t>
            </a:r>
            <a:r>
              <a:rPr lang="fr-CH" dirty="0" err="1" smtClean="0"/>
              <a:t>left</a:t>
            </a:r>
            <a:r>
              <a:rPr lang="fr-CH" dirty="0" smtClean="0"/>
              <a:t> and </a:t>
            </a:r>
            <a:r>
              <a:rPr lang="fr-CH" dirty="0" err="1" smtClean="0"/>
              <a:t>after</a:t>
            </a:r>
            <a:r>
              <a:rPr lang="fr-CH" dirty="0" smtClean="0"/>
              <a:t> LS1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sz="2400" dirty="0" err="1" smtClean="0"/>
              <a:t>Still</a:t>
            </a:r>
            <a:r>
              <a:rPr lang="fr-CH" sz="2400" dirty="0" smtClean="0"/>
              <a:t> to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done</a:t>
            </a:r>
            <a:r>
              <a:rPr lang="fr-CH" sz="2400" dirty="0" smtClean="0"/>
              <a:t> </a:t>
            </a:r>
            <a:r>
              <a:rPr lang="fr-CH" sz="2400" dirty="0" err="1" smtClean="0"/>
              <a:t>this</a:t>
            </a:r>
            <a:r>
              <a:rPr lang="fr-CH" sz="2400" dirty="0" smtClean="0"/>
              <a:t> </a:t>
            </a:r>
            <a:r>
              <a:rPr lang="fr-CH" sz="2400" dirty="0" err="1" smtClean="0"/>
              <a:t>year</a:t>
            </a:r>
            <a:endParaRPr lang="fr-CH" sz="2400" dirty="0" smtClean="0"/>
          </a:p>
          <a:p>
            <a:pPr lvl="1"/>
            <a:r>
              <a:rPr lang="fr-CH" sz="1800" dirty="0" smtClean="0"/>
              <a:t>25 ns </a:t>
            </a:r>
            <a:r>
              <a:rPr lang="fr-CH" sz="1800" dirty="0" err="1" smtClean="0"/>
              <a:t>ultimate</a:t>
            </a:r>
            <a:r>
              <a:rPr lang="fr-CH" sz="1800" dirty="0" smtClean="0"/>
              <a:t> </a:t>
            </a:r>
            <a:r>
              <a:rPr lang="fr-CH" sz="1800" dirty="0" err="1" smtClean="0"/>
              <a:t>int</a:t>
            </a:r>
            <a:endParaRPr lang="fr-CH" sz="1800" dirty="0" smtClean="0"/>
          </a:p>
          <a:p>
            <a:pPr lvl="1"/>
            <a:r>
              <a:rPr lang="fr-CH" sz="1800" dirty="0" err="1" smtClean="0"/>
              <a:t>Incoherent</a:t>
            </a:r>
            <a:r>
              <a:rPr lang="fr-CH" sz="1800" dirty="0" smtClean="0"/>
              <a:t> </a:t>
            </a:r>
            <a:r>
              <a:rPr lang="fr-CH" sz="1800" dirty="0" err="1" smtClean="0"/>
              <a:t>effects</a:t>
            </a:r>
            <a:r>
              <a:rPr lang="fr-CH" sz="1800" dirty="0" smtClean="0"/>
              <a:t>, </a:t>
            </a:r>
            <a:r>
              <a:rPr lang="fr-CH" sz="1800" dirty="0" err="1" smtClean="0"/>
              <a:t>coast</a:t>
            </a:r>
            <a:r>
              <a:rPr lang="fr-CH" sz="1800" dirty="0" smtClean="0"/>
              <a:t> </a:t>
            </a:r>
            <a:r>
              <a:rPr lang="fr-CH" sz="1800" dirty="0" err="1" smtClean="0"/>
              <a:t>at</a:t>
            </a:r>
            <a:r>
              <a:rPr lang="fr-CH" sz="1800" dirty="0" smtClean="0"/>
              <a:t> 26 </a:t>
            </a:r>
            <a:r>
              <a:rPr lang="fr-CH" sz="1800" dirty="0" err="1" smtClean="0"/>
              <a:t>GeV</a:t>
            </a:r>
            <a:r>
              <a:rPr lang="fr-CH" sz="1800" dirty="0" smtClean="0"/>
              <a:t> for </a:t>
            </a:r>
            <a:r>
              <a:rPr lang="fr-CH" sz="1800" dirty="0" err="1" smtClean="0"/>
              <a:t>some</a:t>
            </a:r>
            <a:r>
              <a:rPr lang="fr-CH" sz="1800" dirty="0" smtClean="0"/>
              <a:t> minutes</a:t>
            </a:r>
          </a:p>
          <a:p>
            <a:pPr lvl="1"/>
            <a:r>
              <a:rPr lang="fr-CH" sz="1800" dirty="0" err="1" smtClean="0"/>
              <a:t>Srubbing</a:t>
            </a:r>
            <a:r>
              <a:rPr lang="fr-CH" sz="1800" dirty="0" smtClean="0"/>
              <a:t> in machine and </a:t>
            </a:r>
            <a:r>
              <a:rPr lang="fr-CH" sz="1800" dirty="0" err="1" smtClean="0"/>
              <a:t>lab</a:t>
            </a:r>
            <a:endParaRPr lang="fr-CH" sz="1800" dirty="0" smtClean="0"/>
          </a:p>
          <a:p>
            <a:pPr lvl="2"/>
            <a:r>
              <a:rPr lang="fr-CH" sz="1400" dirty="0" smtClean="0"/>
              <a:t>Copper</a:t>
            </a:r>
          </a:p>
          <a:p>
            <a:pPr lvl="2"/>
            <a:r>
              <a:rPr lang="fr-CH" sz="1400" dirty="0" err="1" smtClean="0"/>
              <a:t>Stainless</a:t>
            </a:r>
            <a:r>
              <a:rPr lang="fr-CH" sz="1400" dirty="0" smtClean="0"/>
              <a:t> </a:t>
            </a:r>
            <a:r>
              <a:rPr lang="fr-CH" sz="1400" dirty="0" err="1" smtClean="0"/>
              <a:t>steel</a:t>
            </a:r>
            <a:endParaRPr lang="fr-CH" sz="1400" dirty="0" smtClean="0"/>
          </a:p>
          <a:p>
            <a:pPr lvl="2"/>
            <a:r>
              <a:rPr lang="fr-CH" sz="1400" dirty="0" smtClean="0"/>
              <a:t>Analyse </a:t>
            </a:r>
            <a:r>
              <a:rPr lang="fr-CH" sz="1400" dirty="0" err="1" smtClean="0"/>
              <a:t>dark</a:t>
            </a:r>
            <a:r>
              <a:rPr lang="fr-CH" sz="1400" dirty="0" smtClean="0"/>
              <a:t> layer on </a:t>
            </a:r>
            <a:r>
              <a:rPr lang="fr-CH" sz="1400" dirty="0" err="1" smtClean="0"/>
              <a:t>chambers</a:t>
            </a:r>
            <a:endParaRPr lang="fr-CH" sz="1400" dirty="0" smtClean="0"/>
          </a:p>
          <a:p>
            <a:pPr lvl="1"/>
            <a:r>
              <a:rPr lang="fr-CH" sz="1800" dirty="0" err="1" smtClean="0"/>
              <a:t>Repeat</a:t>
            </a:r>
            <a:r>
              <a:rPr lang="fr-CH" sz="1800" dirty="0" smtClean="0"/>
              <a:t> </a:t>
            </a:r>
            <a:r>
              <a:rPr lang="fr-CH" sz="1800" dirty="0" err="1" smtClean="0"/>
              <a:t>solenoid</a:t>
            </a:r>
            <a:r>
              <a:rPr lang="fr-CH" sz="1800" dirty="0" smtClean="0"/>
              <a:t> </a:t>
            </a:r>
            <a:r>
              <a:rPr lang="fr-CH" sz="1800" dirty="0" err="1" smtClean="0"/>
              <a:t>experiment</a:t>
            </a:r>
            <a:endParaRPr lang="fr-CH" sz="1800" dirty="0" smtClean="0"/>
          </a:p>
          <a:p>
            <a:pPr lvl="1"/>
            <a:r>
              <a:rPr lang="fr-CH" sz="1800" dirty="0" err="1" smtClean="0"/>
              <a:t>Scrubbing</a:t>
            </a:r>
            <a:r>
              <a:rPr lang="fr-CH" sz="1800" dirty="0" smtClean="0"/>
              <a:t> localisation</a:t>
            </a:r>
          </a:p>
          <a:p>
            <a:r>
              <a:rPr lang="fr-CH" sz="2200" dirty="0" smtClean="0"/>
              <a:t>In LS1:</a:t>
            </a:r>
          </a:p>
          <a:p>
            <a:pPr lvl="1"/>
            <a:r>
              <a:rPr lang="fr-CH" sz="1800" dirty="0" smtClean="0"/>
              <a:t>Crucial to </a:t>
            </a:r>
            <a:r>
              <a:rPr lang="fr-CH" sz="1800" dirty="0" err="1" smtClean="0"/>
              <a:t>preserve</a:t>
            </a:r>
            <a:r>
              <a:rPr lang="fr-CH" sz="1800" dirty="0" smtClean="0"/>
              <a:t> vacuum</a:t>
            </a:r>
          </a:p>
          <a:p>
            <a:pPr lvl="1"/>
            <a:r>
              <a:rPr lang="fr-CH" sz="1800" dirty="0" err="1" smtClean="0"/>
              <a:t>After</a:t>
            </a:r>
            <a:r>
              <a:rPr lang="fr-CH" sz="1800" dirty="0" smtClean="0"/>
              <a:t> LS1 </a:t>
            </a:r>
            <a:r>
              <a:rPr lang="fr-CH" sz="1800" dirty="0" err="1" smtClean="0"/>
              <a:t>scrubbing</a:t>
            </a:r>
            <a:r>
              <a:rPr lang="fr-CH" sz="1800" dirty="0" smtClean="0"/>
              <a:t> </a:t>
            </a:r>
            <a:r>
              <a:rPr lang="fr-CH" sz="1800" dirty="0" err="1" smtClean="0"/>
              <a:t>run</a:t>
            </a:r>
            <a:r>
              <a:rPr lang="fr-CH" sz="1800" dirty="0" smtClean="0"/>
              <a:t> </a:t>
            </a:r>
            <a:r>
              <a:rPr lang="fr-CH" sz="1800" dirty="0" err="1" smtClean="0"/>
              <a:t>with</a:t>
            </a:r>
            <a:r>
              <a:rPr lang="fr-CH" sz="1800" dirty="0" smtClean="0"/>
              <a:t> long 40 s cycle</a:t>
            </a:r>
          </a:p>
          <a:p>
            <a:pPr lvl="1"/>
            <a:r>
              <a:rPr lang="fr-CH" sz="1800" dirty="0" err="1" smtClean="0"/>
              <a:t>Two</a:t>
            </a:r>
            <a:r>
              <a:rPr lang="fr-CH" sz="1800" dirty="0" smtClean="0"/>
              <a:t> </a:t>
            </a:r>
            <a:r>
              <a:rPr lang="fr-CH" sz="1800" dirty="0" err="1" smtClean="0"/>
              <a:t>fully</a:t>
            </a:r>
            <a:r>
              <a:rPr lang="fr-CH" sz="1800" dirty="0" smtClean="0"/>
              <a:t> </a:t>
            </a:r>
            <a:r>
              <a:rPr lang="fr-CH" sz="1800" dirty="0" err="1" smtClean="0"/>
              <a:t>coated</a:t>
            </a:r>
            <a:r>
              <a:rPr lang="fr-CH" sz="1800" dirty="0" smtClean="0"/>
              <a:t> </a:t>
            </a:r>
            <a:r>
              <a:rPr lang="fr-CH" sz="1800" dirty="0" err="1" smtClean="0"/>
              <a:t>cells</a:t>
            </a:r>
            <a:r>
              <a:rPr lang="fr-CH" sz="1800" dirty="0" smtClean="0"/>
              <a:t> to </a:t>
            </a:r>
            <a:r>
              <a:rPr lang="fr-CH" sz="1800" dirty="0" err="1" smtClean="0"/>
              <a:t>be</a:t>
            </a:r>
            <a:r>
              <a:rPr lang="fr-CH" sz="1800" dirty="0" smtClean="0"/>
              <a:t> </a:t>
            </a:r>
            <a:r>
              <a:rPr lang="fr-CH" sz="1800" dirty="0" err="1" smtClean="0"/>
              <a:t>installed</a:t>
            </a:r>
            <a:r>
              <a:rPr lang="fr-CH" sz="1800" dirty="0" smtClean="0"/>
              <a:t>, </a:t>
            </a:r>
            <a:r>
              <a:rPr lang="fr-CH" sz="1800" dirty="0" err="1" smtClean="0"/>
              <a:t>remove</a:t>
            </a:r>
            <a:r>
              <a:rPr lang="fr-CH" sz="1800" dirty="0" smtClean="0"/>
              <a:t> </a:t>
            </a:r>
            <a:r>
              <a:rPr lang="fr-CH" sz="1800" dirty="0" err="1" smtClean="0"/>
              <a:t>aC</a:t>
            </a:r>
            <a:r>
              <a:rPr lang="fr-CH" sz="1800" dirty="0" smtClean="0"/>
              <a:t> </a:t>
            </a:r>
            <a:r>
              <a:rPr lang="fr-CH" sz="1800" dirty="0" err="1" smtClean="0"/>
              <a:t>coated</a:t>
            </a:r>
            <a:r>
              <a:rPr lang="fr-CH" sz="1800" dirty="0" smtClean="0"/>
              <a:t> drift </a:t>
            </a:r>
            <a:r>
              <a:rPr lang="fr-CH" sz="1800" dirty="0" err="1" smtClean="0"/>
              <a:t>with</a:t>
            </a:r>
            <a:r>
              <a:rPr lang="fr-CH" sz="1800" dirty="0" smtClean="0"/>
              <a:t> </a:t>
            </a:r>
            <a:r>
              <a:rPr lang="fr-CH" sz="1800" dirty="0" err="1" smtClean="0"/>
              <a:t>STSt</a:t>
            </a:r>
            <a:endParaRPr lang="fr-CH" sz="1800" dirty="0" smtClean="0"/>
          </a:p>
          <a:p>
            <a:pPr lvl="1"/>
            <a:r>
              <a:rPr lang="fr-CH" sz="1800" dirty="0" err="1" smtClean="0"/>
              <a:t>After</a:t>
            </a:r>
            <a:r>
              <a:rPr lang="fr-CH" sz="1800" dirty="0" smtClean="0"/>
              <a:t> LS1 profit of high </a:t>
            </a:r>
            <a:r>
              <a:rPr lang="fr-CH" sz="1800" dirty="0" err="1" smtClean="0"/>
              <a:t>brightness</a:t>
            </a:r>
            <a:r>
              <a:rPr lang="fr-CH" sz="1800" dirty="0" smtClean="0"/>
              <a:t> RF </a:t>
            </a:r>
            <a:r>
              <a:rPr lang="fr-CH" sz="1800" dirty="0" err="1" smtClean="0"/>
              <a:t>schemes</a:t>
            </a:r>
            <a:r>
              <a:rPr lang="fr-CH" sz="1800" dirty="0" smtClean="0"/>
              <a:t>  in PS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57469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Ecloud</a:t>
            </a:r>
            <a:r>
              <a:rPr lang="fr-CH" dirty="0" smtClean="0"/>
              <a:t> 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sz="2400" dirty="0" err="1" smtClean="0"/>
              <a:t>Decision</a:t>
            </a:r>
            <a:r>
              <a:rPr lang="fr-CH" sz="2400" dirty="0" smtClean="0"/>
              <a:t> about </a:t>
            </a:r>
            <a:r>
              <a:rPr lang="fr-CH" sz="2400" dirty="0" err="1" smtClean="0"/>
              <a:t>coating</a:t>
            </a:r>
            <a:r>
              <a:rPr lang="fr-CH" sz="2400" dirty="0" smtClean="0"/>
              <a:t> or </a:t>
            </a:r>
            <a:r>
              <a:rPr lang="fr-CH" sz="2400" dirty="0" err="1" smtClean="0"/>
              <a:t>scrubbing</a:t>
            </a:r>
            <a:r>
              <a:rPr lang="fr-CH" sz="2400" dirty="0" smtClean="0"/>
              <a:t>, </a:t>
            </a:r>
            <a:r>
              <a:rPr lang="fr-CH" sz="2400" dirty="0" err="1" smtClean="0"/>
              <a:t>asymptotic</a:t>
            </a:r>
            <a:r>
              <a:rPr lang="fr-CH" sz="2400" dirty="0" smtClean="0"/>
              <a:t> value of SEY, </a:t>
            </a:r>
            <a:r>
              <a:rPr lang="fr-CH" sz="2400" dirty="0" err="1" smtClean="0"/>
              <a:t>still</a:t>
            </a:r>
            <a:r>
              <a:rPr lang="fr-CH" sz="2400" dirty="0" smtClean="0"/>
              <a:t> correct? - in </a:t>
            </a:r>
            <a:r>
              <a:rPr lang="fr-CH" sz="2400" dirty="0" err="1" smtClean="0"/>
              <a:t>lab</a:t>
            </a:r>
            <a:r>
              <a:rPr lang="fr-CH" sz="2400" dirty="0" smtClean="0"/>
              <a:t> </a:t>
            </a:r>
            <a:r>
              <a:rPr lang="fr-CH" sz="2400" dirty="0" err="1" smtClean="0"/>
              <a:t>still</a:t>
            </a:r>
            <a:r>
              <a:rPr lang="fr-CH" sz="2400" dirty="0" smtClean="0"/>
              <a:t> </a:t>
            </a:r>
            <a:r>
              <a:rPr lang="fr-CH" sz="2400" dirty="0" err="1" smtClean="0"/>
              <a:t>like</a:t>
            </a:r>
            <a:r>
              <a:rPr lang="fr-CH" sz="2400" dirty="0" smtClean="0"/>
              <a:t> </a:t>
            </a:r>
            <a:r>
              <a:rPr lang="fr-CH" sz="2400" dirty="0" err="1" smtClean="0"/>
              <a:t>this</a:t>
            </a:r>
            <a:r>
              <a:rPr lang="fr-CH" sz="2400" dirty="0" smtClean="0"/>
              <a:t>, but the vacuum situation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different</a:t>
            </a:r>
            <a:r>
              <a:rPr lang="fr-CH" sz="2400" dirty="0" smtClean="0"/>
              <a:t> in machine and </a:t>
            </a:r>
            <a:r>
              <a:rPr lang="fr-CH" sz="2400" dirty="0" err="1" smtClean="0"/>
              <a:t>lab</a:t>
            </a:r>
            <a:r>
              <a:rPr lang="fr-CH" sz="2400" dirty="0" smtClean="0"/>
              <a:t>, </a:t>
            </a:r>
            <a:r>
              <a:rPr lang="fr-CH" sz="2400" dirty="0" err="1" smtClean="0"/>
              <a:t>chemical</a:t>
            </a:r>
            <a:r>
              <a:rPr lang="fr-CH" sz="2400" dirty="0" smtClean="0"/>
              <a:t> </a:t>
            </a:r>
            <a:r>
              <a:rPr lang="fr-CH" sz="2400" dirty="0" err="1" smtClean="0"/>
              <a:t>reaction</a:t>
            </a:r>
            <a:r>
              <a:rPr lang="fr-CH" sz="2400" dirty="0" smtClean="0"/>
              <a:t> </a:t>
            </a:r>
            <a:r>
              <a:rPr lang="fr-CH" sz="2400" dirty="0" err="1" smtClean="0"/>
              <a:t>different</a:t>
            </a:r>
            <a:r>
              <a:rPr lang="en-GB" sz="2400" dirty="0" smtClean="0"/>
              <a:t>, </a:t>
            </a:r>
            <a:r>
              <a:rPr lang="en-GB" sz="2400" dirty="0" err="1" smtClean="0"/>
              <a:t>startup</a:t>
            </a:r>
            <a:r>
              <a:rPr lang="en-GB" sz="2400" dirty="0" smtClean="0"/>
              <a:t> after LS1 crucial</a:t>
            </a:r>
          </a:p>
          <a:p>
            <a:r>
              <a:rPr lang="fr-CH" sz="2400" dirty="0" err="1" smtClean="0"/>
              <a:t>Vac</a:t>
            </a:r>
            <a:r>
              <a:rPr lang="fr-CH" sz="2400" dirty="0" smtClean="0"/>
              <a:t> </a:t>
            </a:r>
            <a:r>
              <a:rPr lang="fr-CH" sz="2400" dirty="0" err="1" smtClean="0"/>
              <a:t>quality</a:t>
            </a:r>
            <a:r>
              <a:rPr lang="fr-CH" sz="2400" dirty="0" smtClean="0"/>
              <a:t> </a:t>
            </a:r>
            <a:r>
              <a:rPr lang="fr-CH" sz="2400" dirty="0" err="1" smtClean="0"/>
              <a:t>during</a:t>
            </a:r>
            <a:r>
              <a:rPr lang="fr-CH" sz="2400" dirty="0" smtClean="0"/>
              <a:t> LS1 </a:t>
            </a:r>
            <a:r>
              <a:rPr lang="fr-CH" sz="2400" dirty="0" err="1" smtClean="0"/>
              <a:t>very</a:t>
            </a:r>
            <a:r>
              <a:rPr lang="fr-CH" sz="2400" dirty="0" smtClean="0"/>
              <a:t> important, </a:t>
            </a:r>
            <a:r>
              <a:rPr lang="fr-CH" sz="2400" dirty="0" err="1" smtClean="0"/>
              <a:t>need</a:t>
            </a:r>
            <a:r>
              <a:rPr lang="fr-CH" sz="2400" dirty="0" smtClean="0"/>
              <a:t> to know how </a:t>
            </a:r>
            <a:r>
              <a:rPr lang="fr-CH" sz="2400" dirty="0" err="1" smtClean="0"/>
              <a:t>much</a:t>
            </a:r>
            <a:r>
              <a:rPr lang="fr-CH" sz="2400" dirty="0" smtClean="0"/>
              <a:t> time </a:t>
            </a:r>
            <a:r>
              <a:rPr lang="fr-CH" sz="2400" dirty="0" err="1" smtClean="0"/>
              <a:t>needed</a:t>
            </a:r>
            <a:r>
              <a:rPr lang="fr-CH" sz="2400" dirty="0" smtClean="0"/>
              <a:t> for </a:t>
            </a:r>
            <a:r>
              <a:rPr lang="fr-CH" sz="2400" dirty="0" err="1" smtClean="0"/>
              <a:t>scrubbing</a:t>
            </a:r>
            <a:r>
              <a:rPr lang="fr-CH" sz="2400" dirty="0" smtClean="0"/>
              <a:t>, </a:t>
            </a:r>
            <a:r>
              <a:rPr lang="fr-CH" sz="2400" dirty="0" err="1" smtClean="0"/>
              <a:t>presently</a:t>
            </a:r>
            <a:r>
              <a:rPr lang="fr-CH" sz="2400" dirty="0" smtClean="0"/>
              <a:t> </a:t>
            </a:r>
            <a:r>
              <a:rPr lang="fr-CH" sz="2400" dirty="0" err="1" smtClean="0"/>
              <a:t>consider</a:t>
            </a:r>
            <a:r>
              <a:rPr lang="fr-CH" sz="2400" dirty="0" smtClean="0"/>
              <a:t> 2 </a:t>
            </a:r>
            <a:r>
              <a:rPr lang="fr-CH" sz="2400" dirty="0" err="1" smtClean="0"/>
              <a:t>weeks</a:t>
            </a:r>
            <a:r>
              <a:rPr lang="fr-CH" sz="2400" dirty="0" smtClean="0"/>
              <a:t>?</a:t>
            </a:r>
          </a:p>
          <a:p>
            <a:r>
              <a:rPr lang="fr-CH" sz="2400" dirty="0" err="1" smtClean="0"/>
              <a:t>aC</a:t>
            </a:r>
            <a:r>
              <a:rPr lang="fr-CH" sz="2400" dirty="0" smtClean="0"/>
              <a:t> </a:t>
            </a:r>
            <a:r>
              <a:rPr lang="fr-CH" sz="2400" dirty="0" err="1" smtClean="0"/>
              <a:t>coating</a:t>
            </a:r>
            <a:r>
              <a:rPr lang="fr-CH" sz="2400" dirty="0" smtClean="0"/>
              <a:t> or not </a:t>
            </a:r>
            <a:r>
              <a:rPr lang="fr-CH" sz="2400" dirty="0" err="1" smtClean="0"/>
              <a:t>depends</a:t>
            </a:r>
            <a:r>
              <a:rPr lang="fr-CH" sz="2400" dirty="0" smtClean="0"/>
              <a:t> on (</a:t>
            </a:r>
            <a:r>
              <a:rPr lang="fr-CH" sz="2400" dirty="0" err="1" smtClean="0"/>
              <a:t>Bren’s</a:t>
            </a:r>
            <a:r>
              <a:rPr lang="fr-CH" sz="2400" dirty="0" smtClean="0"/>
              <a:t> </a:t>
            </a:r>
            <a:r>
              <a:rPr lang="fr-CH" sz="2400" dirty="0" err="1" smtClean="0"/>
              <a:t>summary</a:t>
            </a:r>
            <a:r>
              <a:rPr lang="fr-CH" sz="2400" dirty="0" smtClean="0"/>
              <a:t>):</a:t>
            </a:r>
          </a:p>
          <a:p>
            <a:pPr lvl="1"/>
            <a:r>
              <a:rPr lang="en-GB" sz="1700" dirty="0"/>
              <a:t>does </a:t>
            </a:r>
            <a:r>
              <a:rPr lang="en-GB" sz="1700" dirty="0" err="1"/>
              <a:t>aC</a:t>
            </a:r>
            <a:r>
              <a:rPr lang="en-GB" sz="1700" dirty="0"/>
              <a:t> work as a mitigation? Present answer is yes.</a:t>
            </a:r>
          </a:p>
          <a:p>
            <a:pPr lvl="1"/>
            <a:r>
              <a:rPr lang="en-GB" sz="1700" dirty="0" smtClean="0"/>
              <a:t>is </a:t>
            </a:r>
            <a:r>
              <a:rPr lang="en-GB" sz="1700" dirty="0"/>
              <a:t>present SPS performance with well-scrubbed machine acceptable for today's and tomorrow's beams? Less obvious, but present performance with 50 ns excellent and nominal 25 ns promising - can we extrapolate easily to HL-LHC regime?</a:t>
            </a:r>
            <a:endParaRPr lang="en-GB" sz="2300" dirty="0"/>
          </a:p>
          <a:p>
            <a:pPr lvl="1"/>
            <a:r>
              <a:rPr lang="en-GB" sz="1700" dirty="0" smtClean="0"/>
              <a:t>can </a:t>
            </a:r>
            <a:r>
              <a:rPr lang="en-GB" sz="1700" dirty="0"/>
              <a:t>we quickly scrub SPS back to 'acceptable' situation after a long shutdown? This remains to be demonstrated - do we need reference measurements end 2012 to compare with 2014 </a:t>
            </a:r>
            <a:r>
              <a:rPr lang="en-GB" sz="1700" dirty="0" err="1"/>
              <a:t>startup</a:t>
            </a:r>
            <a:r>
              <a:rPr lang="en-GB" sz="1700" dirty="0" smtClean="0"/>
              <a:t>?</a:t>
            </a:r>
            <a:endParaRPr lang="fr-CH" sz="2000" dirty="0" smtClean="0"/>
          </a:p>
          <a:p>
            <a:r>
              <a:rPr lang="fr-CH" sz="2400" dirty="0" smtClean="0"/>
              <a:t>Possible minimum of </a:t>
            </a:r>
            <a:r>
              <a:rPr lang="fr-CH" sz="2400" dirty="0" err="1" smtClean="0"/>
              <a:t>ecloud</a:t>
            </a:r>
            <a:r>
              <a:rPr lang="fr-CH" sz="2400" dirty="0" smtClean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</a:t>
            </a:r>
            <a:r>
              <a:rPr lang="fr-CH" sz="2400" dirty="0" err="1" smtClean="0"/>
              <a:t>bunch</a:t>
            </a:r>
            <a:r>
              <a:rPr lang="fr-CH" sz="2400" dirty="0" smtClean="0"/>
              <a:t> </a:t>
            </a:r>
            <a:r>
              <a:rPr lang="fr-CH" sz="2400" dirty="0" err="1" smtClean="0"/>
              <a:t>intensity</a:t>
            </a:r>
            <a:r>
              <a:rPr lang="fr-CH" sz="2400" dirty="0" smtClean="0"/>
              <a:t>, </a:t>
            </a:r>
            <a:r>
              <a:rPr lang="fr-CH" sz="2400" dirty="0" err="1" smtClean="0"/>
              <a:t>when</a:t>
            </a:r>
            <a:r>
              <a:rPr lang="fr-CH" sz="2400" dirty="0" smtClean="0"/>
              <a:t> </a:t>
            </a:r>
            <a:r>
              <a:rPr lang="fr-CH" sz="2400" dirty="0" err="1" smtClean="0"/>
              <a:t>losing</a:t>
            </a:r>
            <a:r>
              <a:rPr lang="fr-CH" sz="2400" dirty="0" smtClean="0"/>
              <a:t> </a:t>
            </a:r>
            <a:r>
              <a:rPr lang="fr-CH" sz="2400" dirty="0" err="1" smtClean="0"/>
              <a:t>ecloud</a:t>
            </a:r>
            <a:r>
              <a:rPr lang="fr-CH" sz="2400" dirty="0" smtClean="0"/>
              <a:t> in centre </a:t>
            </a:r>
            <a:r>
              <a:rPr lang="fr-CH" sz="2400" dirty="0" err="1" smtClean="0"/>
              <a:t>your</a:t>
            </a:r>
            <a:r>
              <a:rPr lang="fr-CH" sz="2400" dirty="0" smtClean="0"/>
              <a:t> are </a:t>
            </a:r>
            <a:r>
              <a:rPr lang="fr-CH" sz="2400" dirty="0" err="1" smtClean="0"/>
              <a:t>losing</a:t>
            </a:r>
            <a:r>
              <a:rPr lang="fr-CH" sz="2400" dirty="0" smtClean="0"/>
              <a:t> </a:t>
            </a:r>
            <a:r>
              <a:rPr lang="fr-CH" sz="2400" dirty="0" err="1" smtClean="0"/>
              <a:t>nonlinearity</a:t>
            </a:r>
            <a:r>
              <a:rPr lang="fr-CH" sz="2400" dirty="0" smtClean="0"/>
              <a:t>, </a:t>
            </a:r>
            <a:r>
              <a:rPr lang="fr-CH" sz="2400" dirty="0" err="1" smtClean="0"/>
              <a:t>so</a:t>
            </a:r>
            <a:r>
              <a:rPr lang="fr-CH" sz="2400" dirty="0" smtClean="0"/>
              <a:t> </a:t>
            </a:r>
            <a:r>
              <a:rPr lang="fr-CH" sz="2400" dirty="0" err="1" smtClean="0"/>
              <a:t>could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misleading</a:t>
            </a:r>
            <a:r>
              <a:rPr lang="fr-CH" sz="2400" dirty="0" smtClean="0"/>
              <a:t> </a:t>
            </a:r>
            <a:r>
              <a:rPr lang="fr-CH" sz="2400" dirty="0" err="1" smtClean="0"/>
              <a:t>that</a:t>
            </a:r>
            <a:r>
              <a:rPr lang="fr-CH" sz="2400" dirty="0" smtClean="0"/>
              <a:t> </a:t>
            </a:r>
            <a:r>
              <a:rPr lang="fr-CH" sz="2400" dirty="0" err="1" smtClean="0"/>
              <a:t>it</a:t>
            </a:r>
            <a:r>
              <a:rPr lang="fr-CH" sz="2400" dirty="0" smtClean="0"/>
              <a:t>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beneficial</a:t>
            </a:r>
            <a:r>
              <a:rPr lang="fr-CH" sz="2400" dirty="0" smtClean="0"/>
              <a:t> - </a:t>
            </a:r>
            <a:r>
              <a:rPr lang="fr-CH" sz="2400" dirty="0" err="1" smtClean="0"/>
              <a:t>see</a:t>
            </a:r>
            <a:r>
              <a:rPr lang="fr-CH" sz="2400" dirty="0" smtClean="0"/>
              <a:t> </a:t>
            </a:r>
            <a:r>
              <a:rPr lang="fr-CH" sz="2400" dirty="0" err="1" smtClean="0"/>
              <a:t>clearly</a:t>
            </a:r>
            <a:r>
              <a:rPr lang="fr-CH" sz="2400" dirty="0" smtClean="0"/>
              <a:t> </a:t>
            </a:r>
            <a:r>
              <a:rPr lang="fr-CH" sz="2400" dirty="0" err="1" smtClean="0"/>
              <a:t>also</a:t>
            </a:r>
            <a:r>
              <a:rPr lang="fr-CH" sz="2400" dirty="0" smtClean="0"/>
              <a:t> in LHC </a:t>
            </a:r>
            <a:r>
              <a:rPr lang="fr-CH" sz="2400" dirty="0" err="1" smtClean="0"/>
              <a:t>that</a:t>
            </a:r>
            <a:r>
              <a:rPr lang="fr-CH" sz="2400" dirty="0" smtClean="0"/>
              <a:t> </a:t>
            </a:r>
            <a:r>
              <a:rPr lang="fr-CH" sz="2400" dirty="0" err="1" smtClean="0"/>
              <a:t>we</a:t>
            </a:r>
            <a:r>
              <a:rPr lang="fr-CH" sz="2400" dirty="0" smtClean="0"/>
              <a:t> are </a:t>
            </a:r>
            <a:r>
              <a:rPr lang="fr-CH" sz="2400" dirty="0" err="1" smtClean="0"/>
              <a:t>dependent</a:t>
            </a:r>
            <a:r>
              <a:rPr lang="fr-CH" sz="2400" dirty="0" smtClean="0"/>
              <a:t> on central </a:t>
            </a:r>
            <a:r>
              <a:rPr lang="fr-CH" sz="2400" dirty="0" err="1" smtClean="0"/>
              <a:t>density</a:t>
            </a:r>
            <a:endParaRPr lang="fr-CH" sz="2400" dirty="0" smtClean="0"/>
          </a:p>
          <a:p>
            <a:r>
              <a:rPr lang="fr-CH" sz="2400" dirty="0" err="1" smtClean="0"/>
              <a:t>What</a:t>
            </a:r>
            <a:r>
              <a:rPr lang="fr-CH" sz="2400" dirty="0" smtClean="0"/>
              <a:t> do </a:t>
            </a:r>
            <a:r>
              <a:rPr lang="fr-CH" sz="2400" dirty="0" err="1" smtClean="0"/>
              <a:t>you</a:t>
            </a:r>
            <a:r>
              <a:rPr lang="fr-CH" sz="2400" dirty="0" smtClean="0"/>
              <a:t> </a:t>
            </a:r>
            <a:r>
              <a:rPr lang="fr-CH" sz="2400" dirty="0" err="1" smtClean="0"/>
              <a:t>expect</a:t>
            </a:r>
            <a:r>
              <a:rPr lang="fr-CH" sz="2400" dirty="0" smtClean="0"/>
              <a:t> for LHC 25 ns </a:t>
            </a:r>
            <a:r>
              <a:rPr lang="fr-CH" sz="2400" dirty="0" err="1" smtClean="0"/>
              <a:t>beam</a:t>
            </a:r>
            <a:r>
              <a:rPr lang="fr-CH" sz="2400" dirty="0" smtClean="0"/>
              <a:t> – </a:t>
            </a:r>
            <a:r>
              <a:rPr lang="fr-CH" sz="2400" dirty="0" err="1" smtClean="0"/>
              <a:t>emittance</a:t>
            </a:r>
            <a:r>
              <a:rPr lang="fr-CH" sz="2400" dirty="0" smtClean="0"/>
              <a:t> </a:t>
            </a:r>
            <a:r>
              <a:rPr lang="fr-CH" sz="2400" dirty="0" err="1" smtClean="0"/>
              <a:t>growth</a:t>
            </a:r>
            <a:endParaRPr lang="fr-CH" sz="2400" dirty="0" smtClean="0"/>
          </a:p>
        </p:txBody>
      </p:sp>
    </p:spTree>
    <p:extLst>
      <p:ext uri="{BB962C8B-B14F-4D97-AF65-F5344CB8AC3E}">
        <p14:creationId xmlns:p14="http://schemas.microsoft.com/office/powerpoint/2010/main" val="169033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Longitudinal </a:t>
            </a:r>
            <a:r>
              <a:rPr lang="fr-CH" dirty="0" err="1" smtClean="0"/>
              <a:t>instability</a:t>
            </a:r>
            <a:r>
              <a:rPr lang="fr-CH" dirty="0" smtClean="0"/>
              <a:t> </a:t>
            </a:r>
            <a:r>
              <a:rPr lang="fr-CH" dirty="0" err="1" smtClean="0"/>
              <a:t>studies</a:t>
            </a:r>
            <a:r>
              <a:rPr lang="fr-CH" dirty="0" smtClean="0"/>
              <a:t> in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1600" b="1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</a:rPr>
              <a:t>LHC beam quality in Q26</a:t>
            </a:r>
            <a:r>
              <a:rPr lang="en-US" sz="1600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:  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1600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Unstable bunches at flat bottom for N &gt; 1.5 1011</a:t>
            </a:r>
            <a:endParaRPr lang="en-US" sz="1600" dirty="0" smtClean="0">
              <a:latin typeface="Calibri" pitchFamily="34" charset="0"/>
              <a:cs typeface="Arial" pitchFamily="34" charset="0"/>
              <a:sym typeface="Wingdings" pitchFamily="2" charset="2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 Batch 4 spends no time at flat bottom  unstable at the end of ramp or flat top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Enhanced instabilities due to increased spread of incoming bunches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b="1" dirty="0" smtClean="0">
                <a:solidFill>
                  <a:srgbClr val="00B050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 Solutions</a:t>
            </a:r>
            <a:r>
              <a:rPr lang="en-US" sz="1600" b="1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: </a:t>
            </a:r>
            <a:endParaRPr lang="en-US" sz="1600" dirty="0" smtClean="0">
              <a:latin typeface="Calibri" pitchFamily="34" charset="0"/>
              <a:cs typeface="Arial" pitchFamily="34" charset="0"/>
              <a:sym typeface="Wingdings" pitchFamily="2" charset="2"/>
            </a:endParaRP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Take out the dips in the 200 MHz RF voltage program (</a:t>
            </a:r>
            <a:r>
              <a:rPr lang="en-US" sz="1600" b="1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done</a:t>
            </a:r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)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Introduce more time at flat bottom after the 4</a:t>
            </a:r>
            <a:r>
              <a:rPr lang="en-US" sz="1600" baseline="300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th</a:t>
            </a:r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 injection (longer FB) 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Increase </a:t>
            </a:r>
            <a:r>
              <a:rPr lang="en-US" sz="1600" dirty="0" err="1" smtClean="0">
                <a:latin typeface="Calibri" pitchFamily="34" charset="0"/>
                <a:cs typeface="Arial" pitchFamily="34" charset="0"/>
                <a:sym typeface="Wingdings" pitchFamily="2" charset="2"/>
              </a:rPr>
              <a:t>emittance</a:t>
            </a:r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 blow-up in the PS (3x4.5 kV)  </a:t>
            </a:r>
            <a:r>
              <a:rPr lang="en-US" sz="1600" dirty="0" smtClean="0">
                <a:solidFill>
                  <a:srgbClr val="00B050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more stable in PS </a:t>
            </a:r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 </a:t>
            </a:r>
          </a:p>
          <a:p>
            <a:pPr lvl="2"/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   </a:t>
            </a:r>
            <a:r>
              <a:rPr lang="en-US" sz="1600" dirty="0" smtClean="0">
                <a:solidFill>
                  <a:srgbClr val="00B050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less spread of bunch parameters at injection in the SPS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 Cost</a:t>
            </a:r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: more losses - about 1 %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b="1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 Q20 (still better with longer FB)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b="1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  </a:t>
            </a:r>
            <a:endParaRPr lang="en-US" sz="1600" dirty="0" smtClean="0">
              <a:latin typeface="Calibri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Wingdings" pitchFamily="2" charset="2"/>
              <a:buChar char="q"/>
            </a:pPr>
            <a:r>
              <a:rPr lang="en-US" sz="1600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1600" b="1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Longitudinal impedance identification using long injected bunches (~25 ns) with</a:t>
            </a:r>
          </a:p>
          <a:p>
            <a:r>
              <a:rPr lang="en-US" sz="1600" b="1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     RF off</a:t>
            </a:r>
            <a:r>
              <a:rPr lang="en-US" sz="1600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 :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385D8A"/>
                </a:solidFill>
                <a:latin typeface="Calibri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Measurements as in the past (1997,2001,2007…) of the beam spectrum </a:t>
            </a:r>
          </a:p>
          <a:p>
            <a:pPr lvl="1"/>
            <a:r>
              <a:rPr lang="en-US" sz="1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   show a high mode amplitude at 1.4 GHz  low Q impedance to be identified</a:t>
            </a:r>
          </a:p>
          <a:p>
            <a:pPr lvl="1"/>
            <a:endParaRPr lang="en-US" sz="1600" dirty="0" smtClean="0">
              <a:latin typeface="Calibri" pitchFamily="34" charset="0"/>
              <a:cs typeface="Arial" pitchFamily="34" charset="0"/>
              <a:sym typeface="Wingdings" pitchFamily="2" charset="2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455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2014</Words>
  <Application>Microsoft Office PowerPoint</Application>
  <PresentationFormat>On-screen Show (4:3)</PresentationFormat>
  <Paragraphs>212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LIU Beam Studies Review  SPS Session</vt:lpstr>
      <vt:lpstr>Q20 instability improvement</vt:lpstr>
      <vt:lpstr>Q20 to LHC and studies left</vt:lpstr>
      <vt:lpstr>Q20 discussion</vt:lpstr>
      <vt:lpstr>Ecloud lessons from 2012 studies</vt:lpstr>
      <vt:lpstr>Ecloud lessons from 2012 studies</vt:lpstr>
      <vt:lpstr>Ecloud studies left and after LS1</vt:lpstr>
      <vt:lpstr>Ecloud discussion</vt:lpstr>
      <vt:lpstr>Longitudinal instability studies in 2012</vt:lpstr>
      <vt:lpstr>Longitudinal instability studies in 2012</vt:lpstr>
      <vt:lpstr>PowerPoint Presentation</vt:lpstr>
      <vt:lpstr>PowerPoint Presentation</vt:lpstr>
      <vt:lpstr>Long. Instability Discussion</vt:lpstr>
      <vt:lpstr>High bandwidth damper - MD studies in 2012</vt:lpstr>
      <vt:lpstr>PowerPoint Presentation</vt:lpstr>
      <vt:lpstr>Addressing the specific questions…</vt:lpstr>
      <vt:lpstr>Damper discussion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LIU Beam Studies Review SPS Session</dc:title>
  <dc:creator>wb</dc:creator>
  <cp:lastModifiedBy>wb</cp:lastModifiedBy>
  <cp:revision>26</cp:revision>
  <dcterms:created xsi:type="dcterms:W3CDTF">2012-08-28T11:57:21Z</dcterms:created>
  <dcterms:modified xsi:type="dcterms:W3CDTF">2012-08-28T15:14:11Z</dcterms:modified>
</cp:coreProperties>
</file>